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57.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5317" r:id="rId1"/>
    <p:sldMasterId id="2147485332" r:id="rId2"/>
  </p:sldMasterIdLst>
  <p:notesMasterIdLst>
    <p:notesMasterId r:id="rId363"/>
  </p:notesMasterIdLst>
  <p:sldIdLst>
    <p:sldId id="257" r:id="rId3"/>
    <p:sldId id="275" r:id="rId4"/>
    <p:sldId id="274" r:id="rId5"/>
    <p:sldId id="258" r:id="rId6"/>
    <p:sldId id="267" r:id="rId7"/>
    <p:sldId id="262" r:id="rId8"/>
    <p:sldId id="261" r:id="rId9"/>
    <p:sldId id="263" r:id="rId10"/>
    <p:sldId id="264" r:id="rId11"/>
    <p:sldId id="543" r:id="rId12"/>
    <p:sldId id="265" r:id="rId13"/>
    <p:sldId id="268" r:id="rId14"/>
    <p:sldId id="276" r:id="rId15"/>
    <p:sldId id="568" r:id="rId16"/>
    <p:sldId id="570" r:id="rId17"/>
    <p:sldId id="569" r:id="rId18"/>
    <p:sldId id="571" r:id="rId19"/>
    <p:sldId id="572" r:id="rId20"/>
    <p:sldId id="573" r:id="rId21"/>
    <p:sldId id="723" r:id="rId22"/>
    <p:sldId id="724" r:id="rId23"/>
    <p:sldId id="725" r:id="rId24"/>
    <p:sldId id="722" r:id="rId25"/>
    <p:sldId id="721" r:id="rId26"/>
    <p:sldId id="720" r:id="rId27"/>
    <p:sldId id="277" r:id="rId28"/>
    <p:sldId id="278" r:id="rId29"/>
    <p:sldId id="279" r:id="rId30"/>
    <p:sldId id="280" r:id="rId31"/>
    <p:sldId id="281" r:id="rId32"/>
    <p:sldId id="285" r:id="rId33"/>
    <p:sldId id="286" r:id="rId34"/>
    <p:sldId id="726" r:id="rId35"/>
    <p:sldId id="287" r:id="rId36"/>
    <p:sldId id="288" r:id="rId37"/>
    <p:sldId id="289" r:id="rId38"/>
    <p:sldId id="290" r:id="rId39"/>
    <p:sldId id="291" r:id="rId40"/>
    <p:sldId id="636" r:id="rId41"/>
    <p:sldId id="637" r:id="rId42"/>
    <p:sldId id="292" r:id="rId43"/>
    <p:sldId id="584" r:id="rId44"/>
    <p:sldId id="587" r:id="rId45"/>
    <p:sldId id="293" r:id="rId46"/>
    <p:sldId id="294" r:id="rId47"/>
    <p:sldId id="295" r:id="rId48"/>
    <p:sldId id="296" r:id="rId49"/>
    <p:sldId id="297" r:id="rId50"/>
    <p:sldId id="298" r:id="rId51"/>
    <p:sldId id="299" r:id="rId52"/>
    <p:sldId id="300" r:id="rId53"/>
    <p:sldId id="301" r:id="rId54"/>
    <p:sldId id="557" r:id="rId55"/>
    <p:sldId id="559" r:id="rId56"/>
    <p:sldId id="562" r:id="rId57"/>
    <p:sldId id="560" r:id="rId58"/>
    <p:sldId id="303" r:id="rId59"/>
    <p:sldId id="304" r:id="rId60"/>
    <p:sldId id="305" r:id="rId61"/>
    <p:sldId id="306" r:id="rId62"/>
    <p:sldId id="307" r:id="rId63"/>
    <p:sldId id="308" r:id="rId64"/>
    <p:sldId id="714" r:id="rId65"/>
    <p:sldId id="309" r:id="rId66"/>
    <p:sldId id="310" r:id="rId67"/>
    <p:sldId id="311" r:id="rId68"/>
    <p:sldId id="312" r:id="rId69"/>
    <p:sldId id="589" r:id="rId70"/>
    <p:sldId id="597" r:id="rId71"/>
    <p:sldId id="596" r:id="rId72"/>
    <p:sldId id="591" r:id="rId73"/>
    <p:sldId id="590" r:id="rId74"/>
    <p:sldId id="595" r:id="rId75"/>
    <p:sldId id="594" r:id="rId76"/>
    <p:sldId id="593" r:id="rId77"/>
    <p:sldId id="598" r:id="rId78"/>
    <p:sldId id="601" r:id="rId79"/>
    <p:sldId id="602" r:id="rId80"/>
    <p:sldId id="600" r:id="rId81"/>
    <p:sldId id="599" r:id="rId82"/>
    <p:sldId id="592" r:id="rId83"/>
    <p:sldId id="313" r:id="rId84"/>
    <p:sldId id="314" r:id="rId85"/>
    <p:sldId id="315" r:id="rId86"/>
    <p:sldId id="316" r:id="rId87"/>
    <p:sldId id="317" r:id="rId88"/>
    <p:sldId id="318" r:id="rId89"/>
    <p:sldId id="319" r:id="rId90"/>
    <p:sldId id="320" r:id="rId91"/>
    <p:sldId id="321" r:id="rId92"/>
    <p:sldId id="631" r:id="rId93"/>
    <p:sldId id="322" r:id="rId94"/>
    <p:sldId id="323" r:id="rId95"/>
    <p:sldId id="324" r:id="rId96"/>
    <p:sldId id="325" r:id="rId97"/>
    <p:sldId id="328" r:id="rId98"/>
    <p:sldId id="329" r:id="rId99"/>
    <p:sldId id="715" r:id="rId100"/>
    <p:sldId id="716" r:id="rId101"/>
    <p:sldId id="330" r:id="rId102"/>
    <p:sldId id="331" r:id="rId103"/>
    <p:sldId id="332" r:id="rId104"/>
    <p:sldId id="603" r:id="rId105"/>
    <p:sldId id="609" r:id="rId106"/>
    <p:sldId id="608" r:id="rId107"/>
    <p:sldId id="607" r:id="rId108"/>
    <p:sldId id="606" r:id="rId109"/>
    <p:sldId id="605" r:id="rId110"/>
    <p:sldId id="604" r:id="rId111"/>
    <p:sldId id="610" r:id="rId112"/>
    <p:sldId id="613" r:id="rId113"/>
    <p:sldId id="615" r:id="rId114"/>
    <p:sldId id="614" r:id="rId115"/>
    <p:sldId id="612" r:id="rId116"/>
    <p:sldId id="333" r:id="rId117"/>
    <p:sldId id="555" r:id="rId118"/>
    <p:sldId id="556" r:id="rId119"/>
    <p:sldId id="334" r:id="rId120"/>
    <p:sldId id="563" r:id="rId121"/>
    <p:sldId id="564" r:id="rId122"/>
    <p:sldId id="336" r:id="rId123"/>
    <p:sldId id="337" r:id="rId124"/>
    <p:sldId id="338" r:id="rId125"/>
    <p:sldId id="339" r:id="rId126"/>
    <p:sldId id="340" r:id="rId127"/>
    <p:sldId id="618" r:id="rId128"/>
    <p:sldId id="619" r:id="rId129"/>
    <p:sldId id="617" r:id="rId130"/>
    <p:sldId id="621" r:id="rId131"/>
    <p:sldId id="620" r:id="rId132"/>
    <p:sldId id="622" r:id="rId133"/>
    <p:sldId id="341" r:id="rId134"/>
    <p:sldId id="342" r:id="rId135"/>
    <p:sldId id="343" r:id="rId136"/>
    <p:sldId id="344" r:id="rId137"/>
    <p:sldId id="345" r:id="rId138"/>
    <p:sldId id="518" r:id="rId139"/>
    <p:sldId id="347" r:id="rId140"/>
    <p:sldId id="348" r:id="rId141"/>
    <p:sldId id="349" r:id="rId142"/>
    <p:sldId id="350" r:id="rId143"/>
    <p:sldId id="638" r:id="rId144"/>
    <p:sldId id="639" r:id="rId145"/>
    <p:sldId id="351" r:id="rId146"/>
    <p:sldId id="352" r:id="rId147"/>
    <p:sldId id="353" r:id="rId148"/>
    <p:sldId id="354" r:id="rId149"/>
    <p:sldId id="355" r:id="rId150"/>
    <p:sldId id="356" r:id="rId151"/>
    <p:sldId id="357" r:id="rId152"/>
    <p:sldId id="358" r:id="rId153"/>
    <p:sldId id="359" r:id="rId154"/>
    <p:sldId id="360" r:id="rId155"/>
    <p:sldId id="361" r:id="rId156"/>
    <p:sldId id="362" r:id="rId157"/>
    <p:sldId id="519" r:id="rId158"/>
    <p:sldId id="522" r:id="rId159"/>
    <p:sldId id="520" r:id="rId160"/>
    <p:sldId id="523" r:id="rId161"/>
    <p:sldId id="524" r:id="rId162"/>
    <p:sldId id="525" r:id="rId163"/>
    <p:sldId id="363" r:id="rId164"/>
    <p:sldId id="364" r:id="rId165"/>
    <p:sldId id="365" r:id="rId166"/>
    <p:sldId id="366" r:id="rId167"/>
    <p:sldId id="367" r:id="rId168"/>
    <p:sldId id="368" r:id="rId169"/>
    <p:sldId id="369" r:id="rId170"/>
    <p:sldId id="371" r:id="rId171"/>
    <p:sldId id="372" r:id="rId172"/>
    <p:sldId id="373" r:id="rId173"/>
    <p:sldId id="374" r:id="rId174"/>
    <p:sldId id="375" r:id="rId175"/>
    <p:sldId id="526" r:id="rId176"/>
    <p:sldId id="527" r:id="rId177"/>
    <p:sldId id="528" r:id="rId178"/>
    <p:sldId id="376" r:id="rId179"/>
    <p:sldId id="377" r:id="rId180"/>
    <p:sldId id="378" r:id="rId181"/>
    <p:sldId id="379" r:id="rId182"/>
    <p:sldId id="383" r:id="rId183"/>
    <p:sldId id="529" r:id="rId184"/>
    <p:sldId id="530" r:id="rId185"/>
    <p:sldId id="531" r:id="rId186"/>
    <p:sldId id="380" r:id="rId187"/>
    <p:sldId id="381" r:id="rId188"/>
    <p:sldId id="382" r:id="rId189"/>
    <p:sldId id="532" r:id="rId190"/>
    <p:sldId id="653" r:id="rId191"/>
    <p:sldId id="654" r:id="rId192"/>
    <p:sldId id="655" r:id="rId193"/>
    <p:sldId id="656" r:id="rId194"/>
    <p:sldId id="657" r:id="rId195"/>
    <p:sldId id="658" r:id="rId196"/>
    <p:sldId id="659" r:id="rId197"/>
    <p:sldId id="384" r:id="rId198"/>
    <p:sldId id="385" r:id="rId199"/>
    <p:sldId id="386" r:id="rId200"/>
    <p:sldId id="642" r:id="rId201"/>
    <p:sldId id="643" r:id="rId202"/>
    <p:sldId id="388" r:id="rId203"/>
    <p:sldId id="389" r:id="rId204"/>
    <p:sldId id="390" r:id="rId205"/>
    <p:sldId id="717" r:id="rId206"/>
    <p:sldId id="640" r:id="rId207"/>
    <p:sldId id="393" r:id="rId208"/>
    <p:sldId id="394" r:id="rId209"/>
    <p:sldId id="395" r:id="rId210"/>
    <p:sldId id="396" r:id="rId211"/>
    <p:sldId id="397" r:id="rId212"/>
    <p:sldId id="398" r:id="rId213"/>
    <p:sldId id="538" r:id="rId214"/>
    <p:sldId id="539" r:id="rId215"/>
    <p:sldId id="540" r:id="rId216"/>
    <p:sldId id="399" r:id="rId217"/>
    <p:sldId id="400" r:id="rId218"/>
    <p:sldId id="402" r:id="rId219"/>
    <p:sldId id="403" r:id="rId220"/>
    <p:sldId id="404" r:id="rId221"/>
    <p:sldId id="405" r:id="rId222"/>
    <p:sldId id="406" r:id="rId223"/>
    <p:sldId id="407" r:id="rId224"/>
    <p:sldId id="541" r:id="rId225"/>
    <p:sldId id="408" r:id="rId226"/>
    <p:sldId id="409" r:id="rId227"/>
    <p:sldId id="410" r:id="rId228"/>
    <p:sldId id="411" r:id="rId229"/>
    <p:sldId id="412" r:id="rId230"/>
    <p:sldId id="413" r:id="rId231"/>
    <p:sldId id="414" r:id="rId232"/>
    <p:sldId id="415" r:id="rId233"/>
    <p:sldId id="416" r:id="rId234"/>
    <p:sldId id="417" r:id="rId235"/>
    <p:sldId id="418" r:id="rId236"/>
    <p:sldId id="652" r:id="rId237"/>
    <p:sldId id="712" r:id="rId238"/>
    <p:sldId id="711" r:id="rId239"/>
    <p:sldId id="706" r:id="rId240"/>
    <p:sldId id="707" r:id="rId241"/>
    <p:sldId id="422" r:id="rId242"/>
    <p:sldId id="423" r:id="rId243"/>
    <p:sldId id="424" r:id="rId244"/>
    <p:sldId id="425" r:id="rId245"/>
    <p:sldId id="426" r:id="rId246"/>
    <p:sldId id="427" r:id="rId247"/>
    <p:sldId id="428" r:id="rId248"/>
    <p:sldId id="429" r:id="rId249"/>
    <p:sldId id="430" r:id="rId250"/>
    <p:sldId id="431" r:id="rId251"/>
    <p:sldId id="432" r:id="rId252"/>
    <p:sldId id="544" r:id="rId253"/>
    <p:sldId id="545" r:id="rId254"/>
    <p:sldId id="546" r:id="rId255"/>
    <p:sldId id="547" r:id="rId256"/>
    <p:sldId id="565" r:id="rId257"/>
    <p:sldId id="566" r:id="rId258"/>
    <p:sldId id="550" r:id="rId259"/>
    <p:sldId id="433" r:id="rId260"/>
    <p:sldId id="434" r:id="rId261"/>
    <p:sldId id="435" r:id="rId262"/>
    <p:sldId id="662" r:id="rId263"/>
    <p:sldId id="663" r:id="rId264"/>
    <p:sldId id="439" r:id="rId265"/>
    <p:sldId id="440" r:id="rId266"/>
    <p:sldId id="718" r:id="rId267"/>
    <p:sldId id="441" r:id="rId268"/>
    <p:sldId id="517" r:id="rId269"/>
    <p:sldId id="442" r:id="rId270"/>
    <p:sldId id="719" r:id="rId271"/>
    <p:sldId id="443" r:id="rId272"/>
    <p:sldId id="664" r:id="rId273"/>
    <p:sldId id="665" r:id="rId274"/>
    <p:sldId id="666" r:id="rId275"/>
    <p:sldId id="667" r:id="rId276"/>
    <p:sldId id="668" r:id="rId277"/>
    <p:sldId id="669" r:id="rId278"/>
    <p:sldId id="670" r:id="rId279"/>
    <p:sldId id="671" r:id="rId280"/>
    <p:sldId id="672" r:id="rId281"/>
    <p:sldId id="673" r:id="rId282"/>
    <p:sldId id="674" r:id="rId283"/>
    <p:sldId id="675" r:id="rId284"/>
    <p:sldId id="676" r:id="rId285"/>
    <p:sldId id="677" r:id="rId286"/>
    <p:sldId id="447" r:id="rId287"/>
    <p:sldId id="448" r:id="rId288"/>
    <p:sldId id="709" r:id="rId289"/>
    <p:sldId id="452" r:id="rId290"/>
    <p:sldId id="450" r:id="rId291"/>
    <p:sldId id="451" r:id="rId292"/>
    <p:sldId id="551" r:id="rId293"/>
    <p:sldId id="552" r:id="rId294"/>
    <p:sldId id="553" r:id="rId295"/>
    <p:sldId id="567" r:id="rId296"/>
    <p:sldId id="453" r:id="rId297"/>
    <p:sldId id="454" r:id="rId298"/>
    <p:sldId id="708" r:id="rId299"/>
    <p:sldId id="456" r:id="rId300"/>
    <p:sldId id="457" r:id="rId301"/>
    <p:sldId id="458" r:id="rId302"/>
    <p:sldId id="459" r:id="rId303"/>
    <p:sldId id="460" r:id="rId304"/>
    <p:sldId id="461" r:id="rId305"/>
    <p:sldId id="462" r:id="rId306"/>
    <p:sldId id="463" r:id="rId307"/>
    <p:sldId id="464" r:id="rId308"/>
    <p:sldId id="465" r:id="rId309"/>
    <p:sldId id="466" r:id="rId310"/>
    <p:sldId id="467" r:id="rId311"/>
    <p:sldId id="468" r:id="rId312"/>
    <p:sldId id="469" r:id="rId313"/>
    <p:sldId id="470" r:id="rId314"/>
    <p:sldId id="471" r:id="rId315"/>
    <p:sldId id="472" r:id="rId316"/>
    <p:sldId id="473" r:id="rId317"/>
    <p:sldId id="474" r:id="rId318"/>
    <p:sldId id="475" r:id="rId319"/>
    <p:sldId id="476" r:id="rId320"/>
    <p:sldId id="477" r:id="rId321"/>
    <p:sldId id="478" r:id="rId322"/>
    <p:sldId id="479" r:id="rId323"/>
    <p:sldId id="480" r:id="rId324"/>
    <p:sldId id="481" r:id="rId325"/>
    <p:sldId id="482" r:id="rId326"/>
    <p:sldId id="483" r:id="rId327"/>
    <p:sldId id="484" r:id="rId328"/>
    <p:sldId id="485" r:id="rId329"/>
    <p:sldId id="486" r:id="rId330"/>
    <p:sldId id="487" r:id="rId331"/>
    <p:sldId id="488" r:id="rId332"/>
    <p:sldId id="489" r:id="rId333"/>
    <p:sldId id="490" r:id="rId334"/>
    <p:sldId id="491" r:id="rId335"/>
    <p:sldId id="492" r:id="rId336"/>
    <p:sldId id="493" r:id="rId337"/>
    <p:sldId id="494" r:id="rId338"/>
    <p:sldId id="495" r:id="rId339"/>
    <p:sldId id="496" r:id="rId340"/>
    <p:sldId id="497" r:id="rId341"/>
    <p:sldId id="498" r:id="rId342"/>
    <p:sldId id="499" r:id="rId343"/>
    <p:sldId id="500" r:id="rId344"/>
    <p:sldId id="501" r:id="rId345"/>
    <p:sldId id="502" r:id="rId346"/>
    <p:sldId id="503" r:id="rId347"/>
    <p:sldId id="504" r:id="rId348"/>
    <p:sldId id="505" r:id="rId349"/>
    <p:sldId id="506" r:id="rId350"/>
    <p:sldId id="507" r:id="rId351"/>
    <p:sldId id="508" r:id="rId352"/>
    <p:sldId id="509" r:id="rId353"/>
    <p:sldId id="510" r:id="rId354"/>
    <p:sldId id="511" r:id="rId355"/>
    <p:sldId id="512" r:id="rId356"/>
    <p:sldId id="513" r:id="rId357"/>
    <p:sldId id="514" r:id="rId358"/>
    <p:sldId id="515" r:id="rId359"/>
    <p:sldId id="516" r:id="rId360"/>
    <p:sldId id="632" r:id="rId361"/>
    <p:sldId id="633" r:id="rId36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Comic Sans MS" pitchFamily="66" charset="0"/>
        <a:ea typeface="+mn-ea"/>
        <a:cs typeface="Arial" pitchFamily="34" charset="0"/>
      </a:defRPr>
    </a:lvl1pPr>
    <a:lvl2pPr marL="457200" algn="r" rtl="1" fontAlgn="base">
      <a:spcBef>
        <a:spcPct val="0"/>
      </a:spcBef>
      <a:spcAft>
        <a:spcPct val="0"/>
      </a:spcAft>
      <a:defRPr kern="1200">
        <a:solidFill>
          <a:schemeClr val="tx1"/>
        </a:solidFill>
        <a:latin typeface="Comic Sans MS" pitchFamily="66" charset="0"/>
        <a:ea typeface="+mn-ea"/>
        <a:cs typeface="Arial" pitchFamily="34" charset="0"/>
      </a:defRPr>
    </a:lvl2pPr>
    <a:lvl3pPr marL="914400" algn="r" rtl="1" fontAlgn="base">
      <a:spcBef>
        <a:spcPct val="0"/>
      </a:spcBef>
      <a:spcAft>
        <a:spcPct val="0"/>
      </a:spcAft>
      <a:defRPr kern="1200">
        <a:solidFill>
          <a:schemeClr val="tx1"/>
        </a:solidFill>
        <a:latin typeface="Comic Sans MS" pitchFamily="66" charset="0"/>
        <a:ea typeface="+mn-ea"/>
        <a:cs typeface="Arial" pitchFamily="34" charset="0"/>
      </a:defRPr>
    </a:lvl3pPr>
    <a:lvl4pPr marL="1371600" algn="r" rtl="1" fontAlgn="base">
      <a:spcBef>
        <a:spcPct val="0"/>
      </a:spcBef>
      <a:spcAft>
        <a:spcPct val="0"/>
      </a:spcAft>
      <a:defRPr kern="1200">
        <a:solidFill>
          <a:schemeClr val="tx1"/>
        </a:solidFill>
        <a:latin typeface="Comic Sans MS" pitchFamily="66" charset="0"/>
        <a:ea typeface="+mn-ea"/>
        <a:cs typeface="Arial" pitchFamily="34" charset="0"/>
      </a:defRPr>
    </a:lvl4pPr>
    <a:lvl5pPr marL="1828800" algn="r" rtl="1" fontAlgn="base">
      <a:spcBef>
        <a:spcPct val="0"/>
      </a:spcBef>
      <a:spcAft>
        <a:spcPct val="0"/>
      </a:spcAft>
      <a:defRPr kern="1200">
        <a:solidFill>
          <a:schemeClr val="tx1"/>
        </a:solidFill>
        <a:latin typeface="Comic Sans MS" pitchFamily="66" charset="0"/>
        <a:ea typeface="+mn-ea"/>
        <a:cs typeface="Arial" pitchFamily="34" charset="0"/>
      </a:defRPr>
    </a:lvl5pPr>
    <a:lvl6pPr marL="2286000" algn="r" defTabSz="914400" rtl="1" eaLnBrk="1" latinLnBrk="0" hangingPunct="1">
      <a:defRPr kern="1200">
        <a:solidFill>
          <a:schemeClr val="tx1"/>
        </a:solidFill>
        <a:latin typeface="Comic Sans MS" pitchFamily="66" charset="0"/>
        <a:ea typeface="+mn-ea"/>
        <a:cs typeface="Arial" pitchFamily="34" charset="0"/>
      </a:defRPr>
    </a:lvl6pPr>
    <a:lvl7pPr marL="2743200" algn="r" defTabSz="914400" rtl="1" eaLnBrk="1" latinLnBrk="0" hangingPunct="1">
      <a:defRPr kern="1200">
        <a:solidFill>
          <a:schemeClr val="tx1"/>
        </a:solidFill>
        <a:latin typeface="Comic Sans MS" pitchFamily="66" charset="0"/>
        <a:ea typeface="+mn-ea"/>
        <a:cs typeface="Arial" pitchFamily="34" charset="0"/>
      </a:defRPr>
    </a:lvl7pPr>
    <a:lvl8pPr marL="3200400" algn="r" defTabSz="914400" rtl="1" eaLnBrk="1" latinLnBrk="0" hangingPunct="1">
      <a:defRPr kern="1200">
        <a:solidFill>
          <a:schemeClr val="tx1"/>
        </a:solidFill>
        <a:latin typeface="Comic Sans MS" pitchFamily="66" charset="0"/>
        <a:ea typeface="+mn-ea"/>
        <a:cs typeface="Arial" pitchFamily="34" charset="0"/>
      </a:defRPr>
    </a:lvl8pPr>
    <a:lvl9pPr marL="3657600" algn="r" defTabSz="914400" rtl="1" eaLnBrk="1" latinLnBrk="0" hangingPunct="1">
      <a:defRPr kern="1200">
        <a:solidFill>
          <a:schemeClr val="tx1"/>
        </a:solidFill>
        <a:latin typeface="Comic Sans MS" pitchFamily="66"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990099"/>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58" autoAdjust="0"/>
    <p:restoredTop sz="97246" autoAdjust="0"/>
  </p:normalViewPr>
  <p:slideViewPr>
    <p:cSldViewPr>
      <p:cViewPr>
        <p:scale>
          <a:sx n="100" d="100"/>
          <a:sy n="100" d="100"/>
        </p:scale>
        <p:origin x="-70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04"/>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324" Type="http://schemas.openxmlformats.org/officeDocument/2006/relationships/slide" Target="slides/slide322.xml"/><Relationship Id="rId345" Type="http://schemas.openxmlformats.org/officeDocument/2006/relationships/slide" Target="slides/slide343.xml"/><Relationship Id="rId366" Type="http://schemas.openxmlformats.org/officeDocument/2006/relationships/theme" Target="theme/theme1.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335" Type="http://schemas.openxmlformats.org/officeDocument/2006/relationships/slide" Target="slides/slide333.xml"/><Relationship Id="rId356" Type="http://schemas.openxmlformats.org/officeDocument/2006/relationships/slide" Target="slides/slide354.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slide" Target="slides/slide323.xml"/><Relationship Id="rId346" Type="http://schemas.openxmlformats.org/officeDocument/2006/relationships/slide" Target="slides/slide344.xml"/><Relationship Id="rId367" Type="http://schemas.openxmlformats.org/officeDocument/2006/relationships/tableStyles" Target="tableStyles.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336" Type="http://schemas.openxmlformats.org/officeDocument/2006/relationships/slide" Target="slides/slide334.xml"/><Relationship Id="rId357" Type="http://schemas.openxmlformats.org/officeDocument/2006/relationships/slide" Target="slides/slide355.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slide" Target="slides/slide324.xml"/><Relationship Id="rId347" Type="http://schemas.openxmlformats.org/officeDocument/2006/relationships/slide" Target="slides/slide345.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37" Type="http://schemas.openxmlformats.org/officeDocument/2006/relationships/slide" Target="slides/slide335.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358" Type="http://schemas.openxmlformats.org/officeDocument/2006/relationships/slide" Target="slides/slide356.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slide" Target="slides/slide325.xml"/><Relationship Id="rId348" Type="http://schemas.openxmlformats.org/officeDocument/2006/relationships/slide" Target="slides/slide346.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359" Type="http://schemas.openxmlformats.org/officeDocument/2006/relationships/slide" Target="slides/slide357.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slide" Target="slides/slide326.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339" Type="http://schemas.openxmlformats.org/officeDocument/2006/relationships/slide" Target="slides/slide337.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334" Type="http://schemas.openxmlformats.org/officeDocument/2006/relationships/slide" Target="slides/slide332.xml"/><Relationship Id="rId350" Type="http://schemas.openxmlformats.org/officeDocument/2006/relationships/slide" Target="slides/slide348.xml"/><Relationship Id="rId355" Type="http://schemas.openxmlformats.org/officeDocument/2006/relationships/slide" Target="slides/slide35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slide" Target="slides/slide359.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362" Type="http://schemas.openxmlformats.org/officeDocument/2006/relationships/slide" Target="slides/slide360.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slide" Target="slides/slide350.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363" Type="http://schemas.openxmlformats.org/officeDocument/2006/relationships/notesMaster" Target="notesMasters/notesMaster1.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364"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365" Type="http://schemas.openxmlformats.org/officeDocument/2006/relationships/viewProps" Target="viewProps.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ar-SA"/>
          </a:pPr>
          <a:endParaRPr lang="en-US"/>
        </a:p>
      </c:txPr>
    </c:title>
    <c:plotArea>
      <c:layout>
        <c:manualLayout>
          <c:layoutTarget val="inner"/>
          <c:xMode val="edge"/>
          <c:yMode val="edge"/>
          <c:x val="0.10695187165775401"/>
          <c:y val="6.652360515021459E-2"/>
          <c:w val="0.87522281639929633"/>
          <c:h val="0.78540772532188841"/>
        </c:manualLayout>
      </c:layout>
      <c:barChart>
        <c:barDir val="col"/>
        <c:grouping val="clustered"/>
        <c:ser>
          <c:idx val="0"/>
          <c:order val="0"/>
          <c:tx>
            <c:strRef>
              <c:f>Sheet1!$A$3</c:f>
              <c:strCache>
                <c:ptCount val="1"/>
              </c:strCache>
            </c:strRef>
          </c:tx>
          <c:spPr>
            <a:solidFill>
              <a:schemeClr val="accent1"/>
            </a:solidFill>
            <a:ln w="12611">
              <a:solidFill>
                <a:schemeClr val="tx1"/>
              </a:solidFill>
              <a:prstDash val="solid"/>
            </a:ln>
          </c:spPr>
          <c:cat>
            <c:numRef>
              <c:f>Sheet1!$B$1:$H$1</c:f>
              <c:numCache>
                <c:formatCode>General</c:formatCode>
                <c:ptCount val="7"/>
                <c:pt idx="1">
                  <c:v>34.5</c:v>
                </c:pt>
                <c:pt idx="2">
                  <c:v>44.5</c:v>
                </c:pt>
                <c:pt idx="3">
                  <c:v>54.5</c:v>
                </c:pt>
                <c:pt idx="4">
                  <c:v>64.5</c:v>
                </c:pt>
                <c:pt idx="5">
                  <c:v>74.5</c:v>
                </c:pt>
                <c:pt idx="6">
                  <c:v>84.5</c:v>
                </c:pt>
              </c:numCache>
            </c:numRef>
          </c:cat>
          <c:val>
            <c:numRef>
              <c:f>Sheet1!$B$3:$H$3</c:f>
              <c:numCache>
                <c:formatCode>General</c:formatCode>
                <c:ptCount val="7"/>
                <c:pt idx="1">
                  <c:v>11</c:v>
                </c:pt>
                <c:pt idx="2">
                  <c:v>46</c:v>
                </c:pt>
                <c:pt idx="3">
                  <c:v>70</c:v>
                </c:pt>
                <c:pt idx="4">
                  <c:v>45</c:v>
                </c:pt>
                <c:pt idx="5">
                  <c:v>16</c:v>
                </c:pt>
                <c:pt idx="6">
                  <c:v>1</c:v>
                </c:pt>
              </c:numCache>
            </c:numRef>
          </c:val>
        </c:ser>
        <c:gapWidth val="0"/>
        <c:overlap val="-30"/>
        <c:axId val="101036800"/>
        <c:axId val="101038336"/>
      </c:barChart>
      <c:catAx>
        <c:axId val="101036800"/>
        <c:scaling>
          <c:orientation val="minMax"/>
        </c:scaling>
        <c:axPos val="b"/>
        <c:numFmt formatCode="General" sourceLinked="1"/>
        <c:tickLblPos val="nextTo"/>
        <c:spPr>
          <a:ln w="3153">
            <a:solidFill>
              <a:schemeClr val="tx1"/>
            </a:solidFill>
            <a:prstDash val="solid"/>
          </a:ln>
        </c:spPr>
        <c:txPr>
          <a:bodyPr rot="0" vert="horz"/>
          <a:lstStyle/>
          <a:p>
            <a:pPr>
              <a:defRPr lang="ar-SA" sz="1783" b="1" i="0" u="none" strike="noStrike" baseline="0">
                <a:solidFill>
                  <a:schemeClr val="tx1"/>
                </a:solidFill>
                <a:latin typeface="Arial"/>
                <a:ea typeface="Arial"/>
                <a:cs typeface="Arial"/>
              </a:defRPr>
            </a:pPr>
            <a:endParaRPr lang="en-US"/>
          </a:p>
        </c:txPr>
        <c:crossAx val="101038336"/>
        <c:crosses val="autoZero"/>
        <c:auto val="1"/>
        <c:lblAlgn val="ctr"/>
        <c:lblOffset val="100"/>
        <c:tickLblSkip val="1"/>
        <c:tickMarkSkip val="1"/>
      </c:catAx>
      <c:valAx>
        <c:axId val="101038336"/>
        <c:scaling>
          <c:orientation val="minMax"/>
        </c:scaling>
        <c:axPos val="l"/>
        <c:majorGridlines>
          <c:spPr>
            <a:ln w="3153">
              <a:solidFill>
                <a:schemeClr val="tx1"/>
              </a:solidFill>
              <a:prstDash val="solid"/>
            </a:ln>
          </c:spPr>
        </c:majorGridlines>
        <c:numFmt formatCode="General" sourceLinked="1"/>
        <c:tickLblPos val="nextTo"/>
        <c:spPr>
          <a:ln w="3153">
            <a:solidFill>
              <a:schemeClr val="tx1"/>
            </a:solidFill>
            <a:prstDash val="solid"/>
          </a:ln>
        </c:spPr>
        <c:txPr>
          <a:bodyPr rot="0" vert="horz"/>
          <a:lstStyle/>
          <a:p>
            <a:pPr>
              <a:defRPr lang="ar-SA" sz="1783" b="1" i="0" u="none" strike="noStrike" baseline="0">
                <a:solidFill>
                  <a:schemeClr val="tx1"/>
                </a:solidFill>
                <a:latin typeface="Arial"/>
                <a:ea typeface="Arial"/>
                <a:cs typeface="Arial"/>
              </a:defRPr>
            </a:pPr>
            <a:endParaRPr lang="en-US"/>
          </a:p>
        </c:txPr>
        <c:crossAx val="101036800"/>
        <c:crosses val="autoZero"/>
        <c:crossBetween val="between"/>
      </c:valAx>
      <c:spPr>
        <a:solidFill>
          <a:srgbClr val="FFFFFF"/>
        </a:solidFill>
        <a:ln w="12611">
          <a:solidFill>
            <a:schemeClr val="tx1"/>
          </a:solidFill>
          <a:prstDash val="solid"/>
        </a:ln>
      </c:spPr>
    </c:plotArea>
    <c:plotVisOnly val="1"/>
    <c:dispBlanksAs val="gap"/>
  </c:chart>
  <c:spPr>
    <a:noFill/>
    <a:ln>
      <a:noFill/>
    </a:ln>
  </c:spPr>
  <c:txPr>
    <a:bodyPr/>
    <a:lstStyle/>
    <a:p>
      <a:pPr>
        <a:defRPr sz="1783" b="1"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dk2" tx1="lt1" bg2="dk1" tx2="lt2" accent1="accent1" accent2="accent2" accent3="accent3" accent4="accent4" accent5="accent5" accent6="accent6" hlink="hlink" folHlink="folHlink"/>
  <c:chart>
    <c:title>
      <c:layout/>
      <c:txPr>
        <a:bodyPr/>
        <a:lstStyle/>
        <a:p>
          <a:pPr>
            <a:defRPr lang="ar-SA"/>
          </a:pPr>
          <a:endParaRPr lang="en-US"/>
        </a:p>
      </c:txPr>
    </c:title>
    <c:plotArea>
      <c:layout>
        <c:manualLayout>
          <c:layoutTarget val="inner"/>
          <c:xMode val="edge"/>
          <c:yMode val="edge"/>
          <c:x val="0.10695187165775401"/>
          <c:y val="6.652360515021459E-2"/>
          <c:w val="0.87522281639929511"/>
          <c:h val="0.78540772532188841"/>
        </c:manualLayout>
      </c:layout>
      <c:barChart>
        <c:barDir val="col"/>
        <c:grouping val="clustered"/>
        <c:ser>
          <c:idx val="0"/>
          <c:order val="0"/>
          <c:tx>
            <c:strRef>
              <c:f>Sheet1!$A$3</c:f>
              <c:strCache>
                <c:ptCount val="1"/>
              </c:strCache>
            </c:strRef>
          </c:tx>
          <c:spPr>
            <a:solidFill>
              <a:schemeClr val="accent1"/>
            </a:solidFill>
            <a:ln w="13104">
              <a:solidFill>
                <a:schemeClr val="tx1"/>
              </a:solidFill>
              <a:prstDash val="solid"/>
            </a:ln>
          </c:spPr>
          <c:cat>
            <c:numRef>
              <c:f>Sheet1!$B$1:$H$1</c:f>
              <c:numCache>
                <c:formatCode>General</c:formatCode>
                <c:ptCount val="7"/>
                <c:pt idx="1">
                  <c:v>34.5</c:v>
                </c:pt>
                <c:pt idx="2">
                  <c:v>44.5</c:v>
                </c:pt>
                <c:pt idx="3">
                  <c:v>54.5</c:v>
                </c:pt>
                <c:pt idx="4">
                  <c:v>64.5</c:v>
                </c:pt>
                <c:pt idx="5">
                  <c:v>74.5</c:v>
                </c:pt>
                <c:pt idx="6">
                  <c:v>84.5</c:v>
                </c:pt>
              </c:numCache>
            </c:numRef>
          </c:cat>
          <c:val>
            <c:numRef>
              <c:f>Sheet1!$B$3:$H$3</c:f>
              <c:numCache>
                <c:formatCode>General</c:formatCode>
                <c:ptCount val="7"/>
                <c:pt idx="1">
                  <c:v>11</c:v>
                </c:pt>
                <c:pt idx="2">
                  <c:v>46</c:v>
                </c:pt>
                <c:pt idx="3">
                  <c:v>70</c:v>
                </c:pt>
                <c:pt idx="4">
                  <c:v>45</c:v>
                </c:pt>
                <c:pt idx="5">
                  <c:v>16</c:v>
                </c:pt>
                <c:pt idx="6">
                  <c:v>1</c:v>
                </c:pt>
              </c:numCache>
            </c:numRef>
          </c:val>
        </c:ser>
        <c:gapWidth val="0"/>
        <c:overlap val="-30"/>
        <c:axId val="72833280"/>
        <c:axId val="69165440"/>
      </c:barChart>
      <c:catAx>
        <c:axId val="72833280"/>
        <c:scaling>
          <c:orientation val="minMax"/>
        </c:scaling>
        <c:axPos val="b"/>
        <c:numFmt formatCode="General" sourceLinked="1"/>
        <c:tickLblPos val="nextTo"/>
        <c:spPr>
          <a:ln w="3278">
            <a:solidFill>
              <a:schemeClr val="tx1"/>
            </a:solidFill>
            <a:prstDash val="solid"/>
          </a:ln>
        </c:spPr>
        <c:txPr>
          <a:bodyPr rot="0" vert="horz"/>
          <a:lstStyle/>
          <a:p>
            <a:pPr>
              <a:defRPr lang="ar-SA" sz="1859" b="1" i="0" u="none" strike="noStrike" baseline="0">
                <a:solidFill>
                  <a:schemeClr val="tx1"/>
                </a:solidFill>
                <a:latin typeface="Arial"/>
                <a:ea typeface="Arial"/>
                <a:cs typeface="Arial"/>
              </a:defRPr>
            </a:pPr>
            <a:endParaRPr lang="en-US"/>
          </a:p>
        </c:txPr>
        <c:crossAx val="69165440"/>
        <c:crosses val="autoZero"/>
        <c:auto val="1"/>
        <c:lblAlgn val="ctr"/>
        <c:lblOffset val="100"/>
        <c:tickLblSkip val="1"/>
        <c:tickMarkSkip val="1"/>
      </c:catAx>
      <c:valAx>
        <c:axId val="69165440"/>
        <c:scaling>
          <c:orientation val="minMax"/>
        </c:scaling>
        <c:axPos val="l"/>
        <c:majorGridlines>
          <c:spPr>
            <a:ln w="3278">
              <a:solidFill>
                <a:schemeClr val="tx1"/>
              </a:solidFill>
              <a:prstDash val="solid"/>
            </a:ln>
          </c:spPr>
        </c:majorGridlines>
        <c:numFmt formatCode="General" sourceLinked="1"/>
        <c:tickLblPos val="nextTo"/>
        <c:spPr>
          <a:ln w="3278">
            <a:solidFill>
              <a:schemeClr val="tx1"/>
            </a:solidFill>
            <a:prstDash val="solid"/>
          </a:ln>
        </c:spPr>
        <c:txPr>
          <a:bodyPr rot="0" vert="horz"/>
          <a:lstStyle/>
          <a:p>
            <a:pPr>
              <a:defRPr lang="ar-SA" sz="1859" b="1" i="0" u="none" strike="noStrike" baseline="0">
                <a:solidFill>
                  <a:schemeClr val="tx1"/>
                </a:solidFill>
                <a:latin typeface="Arial"/>
                <a:ea typeface="Arial"/>
                <a:cs typeface="Arial"/>
              </a:defRPr>
            </a:pPr>
            <a:endParaRPr lang="en-US"/>
          </a:p>
        </c:txPr>
        <c:crossAx val="72833280"/>
        <c:crosses val="autoZero"/>
        <c:crossBetween val="between"/>
      </c:valAx>
      <c:spPr>
        <a:solidFill>
          <a:srgbClr val="FFFFFF"/>
        </a:solidFill>
        <a:ln w="13104">
          <a:solidFill>
            <a:schemeClr val="tx1"/>
          </a:solidFill>
          <a:prstDash val="solid"/>
        </a:ln>
      </c:spPr>
    </c:plotArea>
    <c:plotVisOnly val="1"/>
    <c:dispBlanksAs val="gap"/>
  </c:chart>
  <c:spPr>
    <a:noFill/>
    <a:ln>
      <a:noFill/>
    </a:ln>
  </c:spPr>
  <c:txPr>
    <a:bodyPr/>
    <a:lstStyle/>
    <a:p>
      <a:pPr>
        <a:defRPr sz="1859" b="1" i="0" u="none" strike="noStrike" baseline="0">
          <a:solidFill>
            <a:schemeClr val="tx1"/>
          </a:solidFill>
          <a:latin typeface="Arial"/>
          <a:ea typeface="Arial"/>
          <a:cs typeface="Arial"/>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7.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4" Type="http://schemas.openxmlformats.org/officeDocument/2006/relationships/image" Target="../media/image10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4" Type="http://schemas.openxmlformats.org/officeDocument/2006/relationships/image" Target="../media/image121.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image" Target="../media/image144.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64.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164.wmf"/><Relationship Id="rId1" Type="http://schemas.openxmlformats.org/officeDocument/2006/relationships/image" Target="../media/image168.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170.wmf"/><Relationship Id="rId1" Type="http://schemas.openxmlformats.org/officeDocument/2006/relationships/image" Target="../media/image169.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71.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174.wmf"/><Relationship Id="rId1" Type="http://schemas.openxmlformats.org/officeDocument/2006/relationships/image" Target="../media/image17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8.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75.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03.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08.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09.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10.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212.wmf"/><Relationship Id="rId1" Type="http://schemas.openxmlformats.org/officeDocument/2006/relationships/image" Target="../media/image211.wmf"/><Relationship Id="rId5" Type="http://schemas.openxmlformats.org/officeDocument/2006/relationships/image" Target="../media/image215.wmf"/><Relationship Id="rId4" Type="http://schemas.openxmlformats.org/officeDocument/2006/relationships/image" Target="../media/image214.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0.vml.rels><?xml version="1.0" encoding="UTF-8" standalone="yes"?>
<Relationships xmlns="http://schemas.openxmlformats.org/package/2006/relationships"><Relationship Id="rId2" Type="http://schemas.openxmlformats.org/officeDocument/2006/relationships/image" Target="../media/image218.wmf"/><Relationship Id="rId1" Type="http://schemas.openxmlformats.org/officeDocument/2006/relationships/image" Target="../media/image217.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18.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18.w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19.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20.w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21.w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374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fld id="{0BADEBA3-CF3B-4839-B810-00AB9E4A1DB6}"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C7409F09-E6A0-442A-81AE-C8638DA98F00}" type="slidenum">
              <a:rPr lang="ar-SA" smtClean="0"/>
              <a:pPr/>
              <a:t>1</a:t>
            </a:fld>
            <a:endParaRPr lang="en-US" smtClean="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460B64E6-EAD8-4A8A-B186-AE90FCA65233}" type="slidenum">
              <a:rPr lang="ar-SA" smtClean="0"/>
              <a:pPr/>
              <a:t>29</a:t>
            </a:fld>
            <a:endParaRPr lang="en-US" smtClean="0"/>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116346E1-4149-4B05-A701-7E00C0E01E26}" type="slidenum">
              <a:rPr lang="ar-SA" smtClean="0"/>
              <a:pPr/>
              <a:t>30</a:t>
            </a:fld>
            <a:endParaRPr lang="en-US" smtClean="0"/>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4BFBCA16-B0F3-46D4-A105-28A83DEDD5EB}" type="slidenum">
              <a:rPr lang="ar-SA" smtClean="0"/>
              <a:pPr/>
              <a:t>31</a:t>
            </a:fld>
            <a:endParaRPr lang="en-US" smtClean="0"/>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55D8A5B0-5C56-434E-AB13-F5BBD9C7F43D}" type="slidenum">
              <a:rPr lang="ar-SA" smtClean="0"/>
              <a:pPr/>
              <a:t>32</a:t>
            </a:fld>
            <a:endParaRPr lang="en-US" smtClean="0"/>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6454552D-32D6-4E65-84C0-80FD8F19FF2F}" type="slidenum">
              <a:rPr lang="ar-SA" smtClean="0"/>
              <a:pPr/>
              <a:t>34</a:t>
            </a:fld>
            <a:endParaRPr lang="en-US" smtClean="0"/>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66284C7F-B41E-4D8E-A5BD-9CB0645AF5AB}" type="slidenum">
              <a:rPr lang="ar-SA" smtClean="0"/>
              <a:pPr/>
              <a:t>37</a:t>
            </a:fld>
            <a:endParaRPr lang="en-US" smtClean="0"/>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6D056389-DEBE-43D9-9319-D3A3E1F8F3A3}" type="slidenum">
              <a:rPr lang="ar-SA" smtClean="0"/>
              <a:pPr/>
              <a:t>46</a:t>
            </a:fld>
            <a:endParaRPr lang="en-US" smtClean="0"/>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78192F13-69F2-4BD9-8164-EB0222DFD420}" type="slidenum">
              <a:rPr lang="ar-SA" smtClean="0"/>
              <a:pPr/>
              <a:t>47</a:t>
            </a:fld>
            <a:endParaRPr lang="en-US" smtClean="0"/>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4AB24F33-9329-41CD-9729-760F92716F6C}" type="slidenum">
              <a:rPr lang="ar-SA" smtClean="0"/>
              <a:pPr/>
              <a:t>48</a:t>
            </a:fld>
            <a:endParaRPr lang="en-US" smtClean="0"/>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p>
            <a:fld id="{7918252E-A4CA-468E-AD41-414B11A9A095}" type="slidenum">
              <a:rPr lang="ar-SA" smtClean="0"/>
              <a:pPr/>
              <a:t>49</a:t>
            </a:fld>
            <a:endParaRPr lang="en-US" smtClean="0"/>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1B9C07C2-9C36-4BFA-9DDB-0230FAAC3542}" type="slidenum">
              <a:rPr lang="ar-SA" smtClean="0"/>
              <a:pPr/>
              <a:t>4</a:t>
            </a:fld>
            <a:endParaRPr lang="en-US"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60301B1E-E16F-41FD-A770-ECF4F291150A}" type="slidenum">
              <a:rPr lang="ar-SA" smtClean="0"/>
              <a:pPr/>
              <a:t>50</a:t>
            </a:fld>
            <a:endParaRPr lang="en-US" smtClean="0"/>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A57ED506-B262-4B1C-ADD3-2196EC43B661}" type="slidenum">
              <a:rPr lang="ar-SA" smtClean="0"/>
              <a:pPr/>
              <a:t>51</a:t>
            </a:fld>
            <a:endParaRPr lang="en-US" smtClean="0"/>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26DEF52B-888B-4128-A316-6B7D9EA4D608}" type="slidenum">
              <a:rPr lang="ar-SA" smtClean="0"/>
              <a:pPr/>
              <a:t>52</a:t>
            </a:fld>
            <a:endParaRPr lang="en-US" smtClean="0"/>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AE525AA8-4ABA-4F49-B384-4D22F7FE5C28}" type="slidenum">
              <a:rPr lang="ar-SA" smtClean="0"/>
              <a:pPr/>
              <a:t>55</a:t>
            </a:fld>
            <a:endParaRPr lang="en-US" smtClean="0"/>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pPr>
              <a:defRPr/>
            </a:pPr>
            <a:fld id="{0BADEBA3-CF3B-4839-B810-00AB9E4A1DB6}" type="slidenum">
              <a:rPr lang="ar-SA" smtClean="0"/>
              <a:pPr>
                <a:defRPr/>
              </a:pPr>
              <a:t>98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7A9680C0-DE3E-4A6F-885C-447B5D1082D0}" type="slidenum">
              <a:rPr lang="ar-SA" smtClean="0"/>
              <a:pPr/>
              <a:t>124</a:t>
            </a:fld>
            <a:endParaRPr lang="en-US" smtClean="0"/>
          </a:p>
        </p:txBody>
      </p:sp>
      <p:sp>
        <p:nvSpPr>
          <p:cNvPr id="405507" name="Slide Image Placeholder 1"/>
          <p:cNvSpPr>
            <a:spLocks noGrp="1" noRot="1" noChangeAspect="1" noTextEdit="1"/>
          </p:cNvSpPr>
          <p:nvPr>
            <p:ph type="sldImg"/>
          </p:nvPr>
        </p:nvSpPr>
        <p:spPr>
          <a:ln/>
        </p:spPr>
      </p:sp>
      <p:sp>
        <p:nvSpPr>
          <p:cNvPr id="40550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0550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rtl="0"/>
            <a:fld id="{F506F57B-7B16-4240-BE22-D88CFAB105E9}" type="slidenum">
              <a:rPr lang="ar-SA" sz="1200">
                <a:latin typeface="Calibri" pitchFamily="34" charset="0"/>
              </a:rPr>
              <a:pPr rtl="0"/>
              <a:t>124</a:t>
            </a:fld>
            <a:endParaRPr lang="en-US"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9ADE10BD-3312-4EE5-8875-F7AA52865494}" type="slidenum">
              <a:rPr lang="ar-SA" smtClean="0"/>
              <a:pPr/>
              <a:t>168</a:t>
            </a:fld>
            <a:endParaRPr lang="en-US" smtClean="0"/>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0F1660A2-A3A4-4185-ADD2-61629FAEC501}" type="slidenum">
              <a:rPr lang="ar-SA" smtClean="0"/>
              <a:pPr/>
              <a:t>172</a:t>
            </a:fld>
            <a:endParaRPr lang="en-US" smtClean="0"/>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F96B017D-F20F-453A-A8A6-8384C38F4F61}" type="slidenum">
              <a:rPr lang="ar-SA" smtClean="0"/>
              <a:pPr/>
              <a:t>173</a:t>
            </a:fld>
            <a:endParaRPr lang="en-US" smtClean="0"/>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DCAA2CDC-3B7A-44F6-A0D8-87404B1693F5}" type="slidenum">
              <a:rPr lang="ar-SA" smtClean="0"/>
              <a:pPr/>
              <a:t>178</a:t>
            </a:fld>
            <a:endParaRPr lang="en-US" smtClean="0"/>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2DC3B659-7B47-4903-B3A4-B90C430384BE}" type="slidenum">
              <a:rPr lang="ar-SA" smtClean="0"/>
              <a:pPr/>
              <a:t>6</a:t>
            </a:fld>
            <a:endParaRPr lang="en-US" smtClean="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F6FB6A6A-A2EE-459E-9605-4F911E1EA74D}" type="slidenum">
              <a:rPr lang="ar-SA" smtClean="0"/>
              <a:pPr/>
              <a:t>185</a:t>
            </a:fld>
            <a:endParaRPr lang="en-US" smtClean="0"/>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12B1822F-BB4F-4058-9426-7C54CBF2ACC7}" type="slidenum">
              <a:rPr lang="ar-SA" smtClean="0"/>
              <a:pPr/>
              <a:t>187</a:t>
            </a:fld>
            <a:endParaRPr lang="en-US" smtClean="0"/>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5174EC1C-BA49-448D-A557-50F054C69430}" type="slidenum">
              <a:rPr lang="ar-SA" smtClean="0"/>
              <a:pPr/>
              <a:t>343</a:t>
            </a:fld>
            <a:endParaRPr lang="en-US" smtClean="0"/>
          </a:p>
        </p:txBody>
      </p:sp>
      <p:sp>
        <p:nvSpPr>
          <p:cNvPr id="412675" name="Slide Image Placeholder 1"/>
          <p:cNvSpPr>
            <a:spLocks noGrp="1" noRot="1" noChangeAspect="1" noTextEdit="1"/>
          </p:cNvSpPr>
          <p:nvPr>
            <p:ph type="sldImg"/>
          </p:nvPr>
        </p:nvSpPr>
        <p:spPr>
          <a:ln/>
        </p:spPr>
      </p:sp>
      <p:sp>
        <p:nvSpPr>
          <p:cNvPr id="41267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1267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rtl="0"/>
            <a:fld id="{1AE24BCA-0436-401B-B4A6-169B56DAE81F}" type="slidenum">
              <a:rPr lang="ar-SA" sz="1200">
                <a:latin typeface="Calibri" pitchFamily="34" charset="0"/>
              </a:rPr>
              <a:pPr rtl="0"/>
              <a:t>343</a:t>
            </a:fld>
            <a:endParaRPr lang="en-US"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AC11700D-5868-4523-987E-9E9E97B96BD2}" type="slidenum">
              <a:rPr lang="ar-SA" smtClean="0"/>
              <a:pPr/>
              <a:t>352</a:t>
            </a:fld>
            <a:endParaRPr lang="en-US" smtClean="0"/>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41484F14-BE8E-4848-8467-56FD89BF9428}" type="slidenum">
              <a:rPr lang="ar-SA" smtClean="0"/>
              <a:pPr/>
              <a:t>7</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5D942A53-5125-474C-B811-350070ABC746}" type="slidenum">
              <a:rPr lang="ar-SA" smtClean="0"/>
              <a:pPr/>
              <a:t>8</a:t>
            </a:fld>
            <a:endParaRPr lang="en-US" smtClean="0"/>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80C1B7BC-2FE2-47D8-B66E-4E9D5AF11D54}" type="slidenum">
              <a:rPr lang="ar-SA" smtClean="0"/>
              <a:pPr/>
              <a:t>9</a:t>
            </a:fld>
            <a:endParaRPr lang="en-US" smtClean="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AED29ED6-DE4B-4406-8C00-E1B0203A38C8}" type="slidenum">
              <a:rPr lang="ar-SA" smtClean="0"/>
              <a:pPr/>
              <a:t>10</a:t>
            </a:fld>
            <a:endParaRPr lang="en-US" smtClean="0"/>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64693056-CB88-4419-85F0-B927194F37B4}" type="slidenum">
              <a:rPr lang="ar-SA" smtClean="0"/>
              <a:pPr/>
              <a:t>11</a:t>
            </a:fld>
            <a:endParaRPr lang="en-US" smtClean="0"/>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C677A651-7CBC-49DE-AD2E-8B75922E4126}" type="slidenum">
              <a:rPr lang="ar-SA" smtClean="0"/>
              <a:pPr/>
              <a:t>28</a:t>
            </a:fld>
            <a:endParaRPr lang="en-US" smtClean="0"/>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pPr>
              <a:defRPr/>
            </a:pPr>
            <a:endParaRPr lang="en-US"/>
          </a:p>
        </p:txBody>
      </p:sp>
      <p:sp>
        <p:nvSpPr>
          <p:cNvPr id="20" name="عنصر نائب للتذييل 19"/>
          <p:cNvSpPr>
            <a:spLocks noGrp="1"/>
          </p:cNvSpPr>
          <p:nvPr>
            <p:ph type="ftr" sz="quarter" idx="11"/>
          </p:nvPr>
        </p:nvSpPr>
        <p:spPr/>
        <p:txBody>
          <a:bodyPr/>
          <a:lstStyle>
            <a:extLst/>
          </a:lstStyle>
          <a:p>
            <a:pPr>
              <a:defRPr/>
            </a:pPr>
            <a:r>
              <a:rPr lang="ar-SA" smtClean="0"/>
              <a:t>Text Book  :   Basic Concepts and Methodology for the Health Sciences </a:t>
            </a:r>
            <a:endParaRPr lang="en-US"/>
          </a:p>
        </p:txBody>
      </p:sp>
      <p:sp>
        <p:nvSpPr>
          <p:cNvPr id="10" name="عنصر نائب لرقم الشريحة 9"/>
          <p:cNvSpPr>
            <a:spLocks noGrp="1"/>
          </p:cNvSpPr>
          <p:nvPr>
            <p:ph type="sldNum" sz="quarter" idx="12"/>
          </p:nvPr>
        </p:nvSpPr>
        <p:spPr/>
        <p:txBody>
          <a:bodyPr/>
          <a:lstStyle>
            <a:extLst/>
          </a:lstStyle>
          <a:p>
            <a:pPr>
              <a:defRPr/>
            </a:pPr>
            <a:fld id="{F006751A-8057-4440-872C-99AF8240F3BA}" type="slidenum">
              <a:rPr lang="ar-SA" smtClean="0"/>
              <a:pPr>
                <a:defRPr/>
              </a:pPr>
              <a:t>‹#›</a:t>
            </a:fld>
            <a:endParaRPr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endParaRPr lang="en-US"/>
          </a:p>
        </p:txBody>
      </p:sp>
      <p:sp>
        <p:nvSpPr>
          <p:cNvPr id="5" name="عنصر نائب للتذييل 4"/>
          <p:cNvSpPr>
            <a:spLocks noGrp="1"/>
          </p:cNvSpPr>
          <p:nvPr>
            <p:ph type="ftr" sz="quarter" idx="11"/>
          </p:nvPr>
        </p:nvSpPr>
        <p:spPr/>
        <p:txBody>
          <a:bodyPr/>
          <a:lstStyle>
            <a:extLst/>
          </a:lstStyle>
          <a:p>
            <a:pPr>
              <a:defRPr/>
            </a:pPr>
            <a:r>
              <a:rPr lang="ar-SA" smtClean="0"/>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extLst/>
          </a:lstStyle>
          <a:p>
            <a:pPr>
              <a:defRPr/>
            </a:pPr>
            <a:fld id="{E147DAAB-1178-41FB-B5E7-68DDD745FC33}"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endParaRPr lang="en-US"/>
          </a:p>
        </p:txBody>
      </p:sp>
      <p:sp>
        <p:nvSpPr>
          <p:cNvPr id="5" name="عنصر نائب للتذييل 4"/>
          <p:cNvSpPr>
            <a:spLocks noGrp="1"/>
          </p:cNvSpPr>
          <p:nvPr>
            <p:ph type="ftr" sz="quarter" idx="11"/>
          </p:nvPr>
        </p:nvSpPr>
        <p:spPr/>
        <p:txBody>
          <a:bodyPr/>
          <a:lstStyle>
            <a:extLst/>
          </a:lstStyle>
          <a:p>
            <a:pPr>
              <a:defRPr/>
            </a:pPr>
            <a:r>
              <a:rPr lang="ar-SA" smtClean="0"/>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extLst/>
          </a:lstStyle>
          <a:p>
            <a:pPr>
              <a:defRPr/>
            </a:pPr>
            <a:fld id="{FF073CB5-9806-4A6B-B6C8-A87E991EC875}" type="slidenum">
              <a:rPr lang="ar-SA"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150938" y="214313"/>
            <a:ext cx="7793037" cy="1462087"/>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1182688" y="2017713"/>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5145088" y="2017713"/>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ar-SA"/>
              <a:t>Text Book  :   Basic Concepts and Methodology for the Health Sciences </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9727443-8AF9-4056-8791-266BCA514FB3}"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457200" y="1600200"/>
            <a:ext cx="8229600" cy="4530725"/>
          </a:xfrm>
        </p:spPr>
        <p:txBody>
          <a:bodyPr/>
          <a:lstStyle/>
          <a:p>
            <a:pPr lvl="0"/>
            <a:endParaRPr lang="en-US" noProof="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r>
              <a:rPr lang="ar-SA"/>
              <a:t>Text Book  :   Basic Concepts and Methodology for the Health Sciences </a:t>
            </a: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9977081-9104-4C60-8358-B281BF0B9094}"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150938" y="214313"/>
            <a:ext cx="7793037" cy="1462087"/>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1182688" y="2017713"/>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5145088" y="2017713"/>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محتوى 4"/>
          <p:cNvSpPr>
            <a:spLocks noGrp="1"/>
          </p:cNvSpPr>
          <p:nvPr>
            <p:ph sz="quarter" idx="3"/>
          </p:nvPr>
        </p:nvSpPr>
        <p:spPr>
          <a:xfrm>
            <a:off x="5145088" y="4151313"/>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ar-SA"/>
              <a:t>Text Book  :   Basic Concepts and Methodology for the Health Sciences </a:t>
            </a: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CFBEEAB9-3AFA-458A-A90A-63888ED377D4}"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F006751A-8057-4440-872C-99AF8240F3BA}" type="slidenum">
              <a:rPr lang="ar-SA"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99220454-E2C5-414B-9DFD-718A9183B283}" type="slidenum">
              <a:rPr lang="ar-SA"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562BBB51-606A-4128-8832-DA03D8BE3EA0}" type="slidenum">
              <a:rPr lang="ar-SA"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pPr>
              <a:defRPr/>
            </a:pPr>
            <a:endParaRPr lang="en-US"/>
          </a:p>
        </p:txBody>
      </p:sp>
      <p:sp>
        <p:nvSpPr>
          <p:cNvPr id="6" name="عنصر نائب للتذييل 5"/>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7" name="عنصر نائب لرقم الشريحة 6"/>
          <p:cNvSpPr>
            <a:spLocks noGrp="1"/>
          </p:cNvSpPr>
          <p:nvPr>
            <p:ph type="sldNum" sz="quarter" idx="12"/>
          </p:nvPr>
        </p:nvSpPr>
        <p:spPr/>
        <p:txBody>
          <a:bodyPr/>
          <a:lstStyle/>
          <a:p>
            <a:pPr>
              <a:defRPr/>
            </a:pPr>
            <a:fld id="{76DA20B5-5948-41A7-98A2-1B2E40FBA96C}" type="slidenum">
              <a:rPr lang="ar-SA"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pPr>
              <a:defRPr/>
            </a:pPr>
            <a:endParaRPr lang="en-US"/>
          </a:p>
        </p:txBody>
      </p:sp>
      <p:sp>
        <p:nvSpPr>
          <p:cNvPr id="8" name="عنصر نائب للتذييل 7"/>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9" name="عنصر نائب لرقم الشريحة 8"/>
          <p:cNvSpPr>
            <a:spLocks noGrp="1"/>
          </p:cNvSpPr>
          <p:nvPr>
            <p:ph type="sldNum" sz="quarter" idx="12"/>
          </p:nvPr>
        </p:nvSpPr>
        <p:spPr/>
        <p:txBody>
          <a:bodyPr/>
          <a:lstStyle/>
          <a:p>
            <a:pPr>
              <a:defRPr/>
            </a:pPr>
            <a:fld id="{4A70979A-6BA7-4E45-85F4-A2ABC7D42767}"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endParaRPr lang="en-US"/>
          </a:p>
        </p:txBody>
      </p:sp>
      <p:sp>
        <p:nvSpPr>
          <p:cNvPr id="5" name="عنصر نائب للتذييل 4"/>
          <p:cNvSpPr>
            <a:spLocks noGrp="1"/>
          </p:cNvSpPr>
          <p:nvPr>
            <p:ph type="ftr" sz="quarter" idx="11"/>
          </p:nvPr>
        </p:nvSpPr>
        <p:spPr/>
        <p:txBody>
          <a:bodyPr/>
          <a:lstStyle>
            <a:extLst/>
          </a:lstStyle>
          <a:p>
            <a:pPr>
              <a:defRPr/>
            </a:pPr>
            <a:r>
              <a:rPr lang="ar-SA" smtClean="0"/>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extLst/>
          </a:lstStyle>
          <a:p>
            <a:pPr>
              <a:defRPr/>
            </a:pPr>
            <a:fld id="{99220454-E2C5-414B-9DFD-718A9183B283}" type="slidenum">
              <a:rPr lang="ar-SA"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pPr>
              <a:defRPr/>
            </a:pPr>
            <a:endParaRPr lang="en-US"/>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7F0E2FF7-6CC5-4638-A6E9-2530F6E8C18A}" type="slidenum">
              <a:rPr lang="ar-SA"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p>
        </p:txBody>
      </p:sp>
      <p:sp>
        <p:nvSpPr>
          <p:cNvPr id="3" name="عنصر نائب للتذييل 2"/>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4" name="عنصر نائب لرقم الشريحة 3"/>
          <p:cNvSpPr>
            <a:spLocks noGrp="1"/>
          </p:cNvSpPr>
          <p:nvPr>
            <p:ph type="sldNum" sz="quarter" idx="12"/>
          </p:nvPr>
        </p:nvSpPr>
        <p:spPr/>
        <p:txBody>
          <a:bodyPr/>
          <a:lstStyle/>
          <a:p>
            <a:pPr>
              <a:defRPr/>
            </a:pPr>
            <a:fld id="{12FE5580-35AE-4310-B989-D53D59922052}" type="slidenum">
              <a:rPr lang="ar-SA"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p>
        </p:txBody>
      </p:sp>
      <p:sp>
        <p:nvSpPr>
          <p:cNvPr id="6" name="عنصر نائب للتذييل 5"/>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7" name="عنصر نائب لرقم الشريحة 6"/>
          <p:cNvSpPr>
            <a:spLocks noGrp="1"/>
          </p:cNvSpPr>
          <p:nvPr>
            <p:ph type="sldNum" sz="quarter" idx="12"/>
          </p:nvPr>
        </p:nvSpPr>
        <p:spPr/>
        <p:txBody>
          <a:bodyPr/>
          <a:lstStyle/>
          <a:p>
            <a:pPr>
              <a:defRPr/>
            </a:pPr>
            <a:fld id="{3383131E-6F24-49EB-83D2-D60B10FAD6A2}" type="slidenum">
              <a:rPr lang="ar-SA"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p>
        </p:txBody>
      </p:sp>
      <p:sp>
        <p:nvSpPr>
          <p:cNvPr id="6" name="عنصر نائب للتذييل 5"/>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7" name="عنصر نائب لرقم الشريحة 6"/>
          <p:cNvSpPr>
            <a:spLocks noGrp="1"/>
          </p:cNvSpPr>
          <p:nvPr>
            <p:ph type="sldNum" sz="quarter" idx="12"/>
          </p:nvPr>
        </p:nvSpPr>
        <p:spPr/>
        <p:txBody>
          <a:bodyPr/>
          <a:lstStyle/>
          <a:p>
            <a:pPr>
              <a:defRPr/>
            </a:pPr>
            <a:fld id="{5C810CD2-C290-460C-968F-BF9A78A89F23}" type="slidenum">
              <a:rPr lang="ar-SA"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E147DAAB-1178-41FB-B5E7-68DDD745FC33}" type="slidenum">
              <a:rPr lang="ar-SA"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FF073CB5-9806-4A6B-B6C8-A87E991EC875}"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pPr>
              <a:defRPr/>
            </a:pPr>
            <a:endParaRPr lang="en-US"/>
          </a:p>
        </p:txBody>
      </p:sp>
      <p:sp>
        <p:nvSpPr>
          <p:cNvPr id="5" name="عنصر نائب للتذييل 4"/>
          <p:cNvSpPr>
            <a:spLocks noGrp="1"/>
          </p:cNvSpPr>
          <p:nvPr>
            <p:ph type="ftr" sz="quarter" idx="11"/>
          </p:nvPr>
        </p:nvSpPr>
        <p:spPr/>
        <p:txBody>
          <a:bodyPr/>
          <a:lstStyle>
            <a:extLst/>
          </a:lstStyle>
          <a:p>
            <a:pPr>
              <a:defRPr/>
            </a:pPr>
            <a:r>
              <a:rPr lang="ar-SA" smtClean="0"/>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extLst/>
          </a:lstStyle>
          <a:p>
            <a:pPr>
              <a:defRPr/>
            </a:pPr>
            <a:fld id="{562BBB51-606A-4128-8832-DA03D8BE3EA0}" type="slidenum">
              <a:rPr lang="ar-SA" smtClean="0"/>
              <a:pPr>
                <a:defRPr/>
              </a:pPr>
              <a:t>‹#›</a:t>
            </a:fld>
            <a:endParaRPr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endParaRPr lang="en-US"/>
          </a:p>
        </p:txBody>
      </p:sp>
      <p:sp>
        <p:nvSpPr>
          <p:cNvPr id="6" name="عنصر نائب للتذييل 5"/>
          <p:cNvSpPr>
            <a:spLocks noGrp="1"/>
          </p:cNvSpPr>
          <p:nvPr>
            <p:ph type="ftr" sz="quarter" idx="11"/>
          </p:nvPr>
        </p:nvSpPr>
        <p:spPr/>
        <p:txBody>
          <a:bodyPr/>
          <a:lstStyle>
            <a:extLst/>
          </a:lstStyle>
          <a:p>
            <a:pPr>
              <a:defRPr/>
            </a:pPr>
            <a:r>
              <a:rPr lang="ar-SA" smtClean="0"/>
              <a:t>Text Book  :   Basic Concepts and Methodology for the Health Sciences </a:t>
            </a:r>
            <a:endParaRPr lang="en-US"/>
          </a:p>
        </p:txBody>
      </p:sp>
      <p:sp>
        <p:nvSpPr>
          <p:cNvPr id="7" name="عنصر نائب لرقم الشريحة 6"/>
          <p:cNvSpPr>
            <a:spLocks noGrp="1"/>
          </p:cNvSpPr>
          <p:nvPr>
            <p:ph type="sldNum" sz="quarter" idx="12"/>
          </p:nvPr>
        </p:nvSpPr>
        <p:spPr/>
        <p:txBody>
          <a:bodyPr/>
          <a:lstStyle>
            <a:extLst/>
          </a:lstStyle>
          <a:p>
            <a:pPr>
              <a:defRPr/>
            </a:pPr>
            <a:fld id="{76DA20B5-5948-41A7-98A2-1B2E40FBA96C}"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pPr>
              <a:defRPr/>
            </a:pPr>
            <a:endParaRPr lang="en-US"/>
          </a:p>
        </p:txBody>
      </p:sp>
      <p:sp>
        <p:nvSpPr>
          <p:cNvPr id="8" name="عنصر نائب للتذييل 7"/>
          <p:cNvSpPr>
            <a:spLocks noGrp="1"/>
          </p:cNvSpPr>
          <p:nvPr>
            <p:ph type="ftr" sz="quarter" idx="11"/>
          </p:nvPr>
        </p:nvSpPr>
        <p:spPr/>
        <p:txBody>
          <a:bodyPr/>
          <a:lstStyle>
            <a:extLst/>
          </a:lstStyle>
          <a:p>
            <a:pPr>
              <a:defRPr/>
            </a:pPr>
            <a:r>
              <a:rPr lang="ar-SA" smtClean="0"/>
              <a:t>Text Book  :   Basic Concepts and Methodology for the Health Sciences </a:t>
            </a:r>
            <a:endParaRPr lang="en-US"/>
          </a:p>
        </p:txBody>
      </p:sp>
      <p:sp>
        <p:nvSpPr>
          <p:cNvPr id="9" name="عنصر نائب لرقم الشريحة 8"/>
          <p:cNvSpPr>
            <a:spLocks noGrp="1"/>
          </p:cNvSpPr>
          <p:nvPr>
            <p:ph type="sldNum" sz="quarter" idx="12"/>
          </p:nvPr>
        </p:nvSpPr>
        <p:spPr/>
        <p:txBody>
          <a:bodyPr/>
          <a:lstStyle>
            <a:extLst/>
          </a:lstStyle>
          <a:p>
            <a:pPr>
              <a:defRPr/>
            </a:pPr>
            <a:fld id="{4A70979A-6BA7-4E45-85F4-A2ABC7D42767}"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pPr>
              <a:defRPr/>
            </a:pPr>
            <a:endParaRPr lang="en-US"/>
          </a:p>
        </p:txBody>
      </p:sp>
      <p:sp>
        <p:nvSpPr>
          <p:cNvPr id="4" name="عنصر نائب للتذييل 3"/>
          <p:cNvSpPr>
            <a:spLocks noGrp="1"/>
          </p:cNvSpPr>
          <p:nvPr>
            <p:ph type="ftr" sz="quarter" idx="11"/>
          </p:nvPr>
        </p:nvSpPr>
        <p:spPr/>
        <p:txBody>
          <a:bodyPr/>
          <a:lstStyle>
            <a:extLst/>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extLst/>
          </a:lstStyle>
          <a:p>
            <a:pPr>
              <a:defRPr/>
            </a:pPr>
            <a:fld id="{7F0E2FF7-6CC5-4638-A6E9-2530F6E8C18A}"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pPr>
              <a:defRPr/>
            </a:pPr>
            <a:endParaRPr lang="en-US"/>
          </a:p>
        </p:txBody>
      </p:sp>
      <p:sp>
        <p:nvSpPr>
          <p:cNvPr id="3" name="عنصر نائب للتذييل 2"/>
          <p:cNvSpPr>
            <a:spLocks noGrp="1"/>
          </p:cNvSpPr>
          <p:nvPr>
            <p:ph type="ftr" sz="quarter" idx="11"/>
          </p:nvPr>
        </p:nvSpPr>
        <p:spPr/>
        <p:txBody>
          <a:bodyPr/>
          <a:lstStyle>
            <a:extLst/>
          </a:lstStyle>
          <a:p>
            <a:pPr>
              <a:defRPr/>
            </a:pPr>
            <a:r>
              <a:rPr lang="ar-SA" smtClean="0"/>
              <a:t>Text Book  :   Basic Concepts and Methodology for the Health Sciences </a:t>
            </a:r>
            <a:endParaRPr lang="en-US"/>
          </a:p>
        </p:txBody>
      </p:sp>
      <p:sp>
        <p:nvSpPr>
          <p:cNvPr id="4" name="عنصر نائب لرقم الشريحة 3"/>
          <p:cNvSpPr>
            <a:spLocks noGrp="1"/>
          </p:cNvSpPr>
          <p:nvPr>
            <p:ph type="sldNum" sz="quarter" idx="12"/>
          </p:nvPr>
        </p:nvSpPr>
        <p:spPr/>
        <p:txBody>
          <a:bodyPr/>
          <a:lstStyle>
            <a:extLst/>
          </a:lstStyle>
          <a:p>
            <a:pPr>
              <a:defRPr/>
            </a:pPr>
            <a:fld id="{12FE5580-35AE-4310-B989-D53D59922052}" type="slidenum">
              <a:rPr lang="ar-SA" smtClean="0"/>
              <a:pPr>
                <a:defRPr/>
              </a:pPr>
              <a:t>‹#›</a:t>
            </a:fld>
            <a:endParaRPr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endParaRPr lang="en-US"/>
          </a:p>
        </p:txBody>
      </p:sp>
      <p:sp>
        <p:nvSpPr>
          <p:cNvPr id="6" name="عنصر نائب للتذييل 5"/>
          <p:cNvSpPr>
            <a:spLocks noGrp="1"/>
          </p:cNvSpPr>
          <p:nvPr>
            <p:ph type="ftr" sz="quarter" idx="11"/>
          </p:nvPr>
        </p:nvSpPr>
        <p:spPr/>
        <p:txBody>
          <a:bodyPr/>
          <a:lstStyle>
            <a:extLst/>
          </a:lstStyle>
          <a:p>
            <a:pPr>
              <a:defRPr/>
            </a:pPr>
            <a:r>
              <a:rPr lang="ar-SA" smtClean="0"/>
              <a:t>Text Book  :   Basic Concepts and Methodology for the Health Sciences </a:t>
            </a:r>
            <a:endParaRPr lang="en-US"/>
          </a:p>
        </p:txBody>
      </p:sp>
      <p:sp>
        <p:nvSpPr>
          <p:cNvPr id="7" name="عنصر نائب لرقم الشريحة 6"/>
          <p:cNvSpPr>
            <a:spLocks noGrp="1"/>
          </p:cNvSpPr>
          <p:nvPr>
            <p:ph type="sldNum" sz="quarter" idx="12"/>
          </p:nvPr>
        </p:nvSpPr>
        <p:spPr/>
        <p:txBody>
          <a:bodyPr/>
          <a:lstStyle>
            <a:extLst/>
          </a:lstStyle>
          <a:p>
            <a:pPr>
              <a:defRPr/>
            </a:pPr>
            <a:fld id="{3383131E-6F24-49EB-83D2-D60B10FAD6A2}" type="slidenum">
              <a:rPr lang="ar-SA"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pPr>
              <a:defRPr/>
            </a:pPr>
            <a:endParaRPr lang="en-US"/>
          </a:p>
        </p:txBody>
      </p:sp>
      <p:sp>
        <p:nvSpPr>
          <p:cNvPr id="6" name="عنصر نائب للتذييل 5"/>
          <p:cNvSpPr>
            <a:spLocks noGrp="1"/>
          </p:cNvSpPr>
          <p:nvPr>
            <p:ph type="ftr" sz="quarter" idx="11"/>
          </p:nvPr>
        </p:nvSpPr>
        <p:spPr/>
        <p:txBody>
          <a:bodyPr/>
          <a:lstStyle>
            <a:extLst/>
          </a:lstStyle>
          <a:p>
            <a:pPr>
              <a:defRPr/>
            </a:pPr>
            <a:r>
              <a:rPr lang="ar-SA" smtClean="0"/>
              <a:t>Text Book  :   Basic Concepts and Methodology for the Health Sciences </a:t>
            </a:r>
            <a:endParaRPr lang="en-US"/>
          </a:p>
        </p:txBody>
      </p:sp>
      <p:sp>
        <p:nvSpPr>
          <p:cNvPr id="7" name="عنصر نائب لرقم الشريحة 6"/>
          <p:cNvSpPr>
            <a:spLocks noGrp="1"/>
          </p:cNvSpPr>
          <p:nvPr>
            <p:ph type="sldNum" sz="quarter" idx="12"/>
          </p:nvPr>
        </p:nvSpPr>
        <p:spPr/>
        <p:txBody>
          <a:bodyPr/>
          <a:lstStyle>
            <a:extLst/>
          </a:lstStyle>
          <a:p>
            <a:pPr>
              <a:defRPr/>
            </a:pPr>
            <a:fld id="{5C810CD2-C290-460C-968F-BF9A78A89F23}" type="slidenum">
              <a:rPr lang="ar-SA" smtClean="0"/>
              <a:pPr>
                <a:defRPr/>
              </a:pPr>
              <a:t>‹#›</a:t>
            </a:fld>
            <a:endParaRPr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r>
              <a:rPr lang="ar-SA" smtClean="0"/>
              <a:t>Text Book  :   Basic Concepts and Methodology for the Health Sciences </a:t>
            </a:r>
            <a:endParaRPr lang="en-US"/>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611871F6-5D45-4B83-8504-5DC04B945687}" type="slidenum">
              <a:rPr lang="ar-SA" smtClean="0"/>
              <a:pPr>
                <a:defRPr/>
              </a:pPr>
              <a:t>‹#›</a:t>
            </a:fld>
            <a:endParaRPr lang="en-US"/>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 id="2147485326" r:id="rId9"/>
    <p:sldLayoutId id="2147485327" r:id="rId10"/>
    <p:sldLayoutId id="2147485328" r:id="rId11"/>
    <p:sldLayoutId id="2147485329" r:id="rId12"/>
    <p:sldLayoutId id="2147485330" r:id="rId13"/>
    <p:sldLayoutId id="2147485331" r:id="rId14"/>
  </p:sldLayoutIdLst>
  <p:hf hd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r>
              <a:rPr lang="ar-SA" smtClean="0"/>
              <a:t>Text Book  :   Basic Concepts and Methodology for the Health Sciences </a:t>
            </a:r>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611871F6-5D45-4B83-8504-5DC04B945687}" type="slidenum">
              <a:rPr lang="ar-SA"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37" r:id="rId5"/>
    <p:sldLayoutId id="2147485338" r:id="rId6"/>
    <p:sldLayoutId id="2147485339" r:id="rId7"/>
    <p:sldLayoutId id="2147485340" r:id="rId8"/>
    <p:sldLayoutId id="2147485341" r:id="rId9"/>
    <p:sldLayoutId id="2147485342" r:id="rId10"/>
    <p:sldLayoutId id="2147485343"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18.vml"/></Relationships>
</file>

<file path=ppt/slides/_rels/slide10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image" Target="../media/image34.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4.wmf"/><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image" Target="../media/image45.wmf"/></Relationships>
</file>

<file path=ppt/slides/_rels/slide12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3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oleObject" Target="../embeddings/oleObject43.bin"/></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2.xml"/><Relationship Id="rId1" Type="http://schemas.openxmlformats.org/officeDocument/2006/relationships/vmlDrawing" Target="../drawings/vmlDrawing27.v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50.bin"/></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4.xml"/><Relationship Id="rId1" Type="http://schemas.openxmlformats.org/officeDocument/2006/relationships/vmlDrawing" Target="../drawings/vmlDrawing30.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4.xml"/><Relationship Id="rId1" Type="http://schemas.openxmlformats.org/officeDocument/2006/relationships/vmlDrawing" Target="../drawings/vmlDrawing31.vml"/><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74.png"/><Relationship Id="rId4" Type="http://schemas.openxmlformats.org/officeDocument/2006/relationships/oleObject" Target="../embeddings/oleObject62.bin"/></Relationships>
</file>

<file path=ppt/slides/_rels/slide19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19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oleObject" Target="../embeddings/oleObject65.bin"/></Relationships>
</file>

<file path=ppt/slides/_rels/slide19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67.bin"/></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oleObject" Target="../embeddings/oleObject68.bin"/></Relationships>
</file>

<file path=ppt/slides/_rels/slide19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 Id="rId5" Type="http://schemas.openxmlformats.org/officeDocument/2006/relationships/image" Target="../media/image85.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4.xml"/><Relationship Id="rId1" Type="http://schemas.openxmlformats.org/officeDocument/2006/relationships/vmlDrawing" Target="../drawings/vmlDrawing39.vml"/><Relationship Id="rId4" Type="http://schemas.openxmlformats.org/officeDocument/2006/relationships/oleObject" Target="../embeddings/oleObject70.bin"/></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4.xml"/><Relationship Id="rId1" Type="http://schemas.openxmlformats.org/officeDocument/2006/relationships/vmlDrawing" Target="../drawings/vmlDrawing40.vml"/><Relationship Id="rId6" Type="http://schemas.openxmlformats.org/officeDocument/2006/relationships/oleObject" Target="../embeddings/oleObject74.bin"/><Relationship Id="rId5" Type="http://schemas.openxmlformats.org/officeDocument/2006/relationships/oleObject" Target="../embeddings/oleObject73.bin"/><Relationship Id="rId4" Type="http://schemas.openxmlformats.org/officeDocument/2006/relationships/oleObject" Target="../embeddings/oleObject72.bin"/></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2.xml"/><Relationship Id="rId1" Type="http://schemas.openxmlformats.org/officeDocument/2006/relationships/vmlDrawing" Target="../drawings/vmlDrawing41.vml"/></Relationships>
</file>

<file path=ppt/slides/_rels/slide20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4.xml"/><Relationship Id="rId1" Type="http://schemas.openxmlformats.org/officeDocument/2006/relationships/vmlDrawing" Target="../drawings/vmlDrawing42.vml"/><Relationship Id="rId6" Type="http://schemas.openxmlformats.org/officeDocument/2006/relationships/oleObject" Target="../embeddings/oleObject79.bin"/><Relationship Id="rId5" Type="http://schemas.openxmlformats.org/officeDocument/2006/relationships/oleObject" Target="../embeddings/oleObject78.bin"/><Relationship Id="rId4" Type="http://schemas.openxmlformats.org/officeDocument/2006/relationships/oleObject" Target="../embeddings/oleObject77.bin"/></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4.xml"/><Relationship Id="rId1" Type="http://schemas.openxmlformats.org/officeDocument/2006/relationships/vmlDrawing" Target="../drawings/vmlDrawing43.vml"/><Relationship Id="rId4" Type="http://schemas.openxmlformats.org/officeDocument/2006/relationships/oleObject" Target="../embeddings/oleObject8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4.xml"/><Relationship Id="rId1" Type="http://schemas.openxmlformats.org/officeDocument/2006/relationships/vmlDrawing" Target="../drawings/vmlDrawing44.vml"/><Relationship Id="rId6" Type="http://schemas.openxmlformats.org/officeDocument/2006/relationships/oleObject" Target="../embeddings/oleObject85.bin"/><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4.xml"/><Relationship Id="rId1" Type="http://schemas.openxmlformats.org/officeDocument/2006/relationships/vmlDrawing" Target="../drawings/vmlDrawing45.v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2.xml"/><Relationship Id="rId1" Type="http://schemas.openxmlformats.org/officeDocument/2006/relationships/vmlDrawing" Target="../drawings/vmlDrawing46.vml"/></Relationships>
</file>

<file path=ppt/slides/_rels/slide217.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4.xml"/><Relationship Id="rId1" Type="http://schemas.openxmlformats.org/officeDocument/2006/relationships/vmlDrawing" Target="../drawings/vmlDrawing47.vml"/><Relationship Id="rId6" Type="http://schemas.openxmlformats.org/officeDocument/2006/relationships/oleObject" Target="../embeddings/oleObject91.bin"/><Relationship Id="rId5" Type="http://schemas.openxmlformats.org/officeDocument/2006/relationships/oleObject" Target="../embeddings/oleObject90.bin"/><Relationship Id="rId4" Type="http://schemas.openxmlformats.org/officeDocument/2006/relationships/oleObject" Target="../embeddings/oleObject89.bin"/></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9.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4.xml"/><Relationship Id="rId1" Type="http://schemas.openxmlformats.org/officeDocument/2006/relationships/vmlDrawing" Target="../drawings/vmlDrawing48.vml"/><Relationship Id="rId4" Type="http://schemas.openxmlformats.org/officeDocument/2006/relationships/oleObject" Target="../embeddings/oleObject9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4.xml"/><Relationship Id="rId1" Type="http://schemas.openxmlformats.org/officeDocument/2006/relationships/vmlDrawing" Target="../drawings/vmlDrawing49.vml"/><Relationship Id="rId5" Type="http://schemas.openxmlformats.org/officeDocument/2006/relationships/oleObject" Target="../embeddings/oleObject96.bin"/><Relationship Id="rId4" Type="http://schemas.openxmlformats.org/officeDocument/2006/relationships/oleObject" Target="../embeddings/oleObject95.bin"/></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4.xml"/><Relationship Id="rId1" Type="http://schemas.openxmlformats.org/officeDocument/2006/relationships/vmlDrawing" Target="../drawings/vmlDrawing50.vml"/><Relationship Id="rId4" Type="http://schemas.openxmlformats.org/officeDocument/2006/relationships/oleObject" Target="../embeddings/oleObject98.bin"/></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4.xml"/><Relationship Id="rId1" Type="http://schemas.openxmlformats.org/officeDocument/2006/relationships/vmlDrawing" Target="../drawings/vmlDrawing51.vml"/><Relationship Id="rId4" Type="http://schemas.openxmlformats.org/officeDocument/2006/relationships/oleObject" Target="../embeddings/oleObject100.bin"/></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14.xml"/><Relationship Id="rId1" Type="http://schemas.openxmlformats.org/officeDocument/2006/relationships/vmlDrawing" Target="../drawings/vmlDrawing52.vml"/><Relationship Id="rId5" Type="http://schemas.openxmlformats.org/officeDocument/2006/relationships/oleObject" Target="../embeddings/oleObject103.bin"/><Relationship Id="rId4" Type="http://schemas.openxmlformats.org/officeDocument/2006/relationships/oleObject" Target="../embeddings/oleObject102.bin"/></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2.xml"/><Relationship Id="rId1" Type="http://schemas.openxmlformats.org/officeDocument/2006/relationships/vmlDrawing" Target="../drawings/vmlDrawing53.vml"/></Relationships>
</file>

<file path=ppt/slides/_rels/slide234.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2.xml"/><Relationship Id="rId1" Type="http://schemas.openxmlformats.org/officeDocument/2006/relationships/vmlDrawing" Target="../drawings/vmlDrawing54.vml"/></Relationships>
</file>

<file path=ppt/slides/_rels/slide235.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4.xml"/><Relationship Id="rId1" Type="http://schemas.openxmlformats.org/officeDocument/2006/relationships/vmlDrawing" Target="../drawings/vmlDrawing55.vml"/><Relationship Id="rId6" Type="http://schemas.openxmlformats.org/officeDocument/2006/relationships/oleObject" Target="../embeddings/oleObject109.bin"/><Relationship Id="rId5" Type="http://schemas.openxmlformats.org/officeDocument/2006/relationships/oleObject" Target="../embeddings/oleObject108.bin"/><Relationship Id="rId4" Type="http://schemas.openxmlformats.org/officeDocument/2006/relationships/oleObject" Target="../embeddings/oleObject107.bin"/></Relationships>
</file>

<file path=ppt/slides/_rels/slide23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4.xml"/><Relationship Id="rId1" Type="http://schemas.openxmlformats.org/officeDocument/2006/relationships/vmlDrawing" Target="../drawings/vmlDrawing56.vml"/><Relationship Id="rId4" Type="http://schemas.openxmlformats.org/officeDocument/2006/relationships/oleObject" Target="../embeddings/oleObject111.bin"/></Relationships>
</file>

<file path=ppt/slides/_rels/slide24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vmlDrawing" Target="../drawings/vmlDrawing57.vml"/><Relationship Id="rId5" Type="http://schemas.openxmlformats.org/officeDocument/2006/relationships/oleObject" Target="../embeddings/oleObject113.bin"/><Relationship Id="rId4" Type="http://schemas.openxmlformats.org/officeDocument/2006/relationships/oleObject" Target="../embeddings/oleObject112.bin"/></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oleObject" Target="../embeddings/oleObject116.bin"/><Relationship Id="rId4" Type="http://schemas.openxmlformats.org/officeDocument/2006/relationships/oleObject" Target="../embeddings/oleObject11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slideLayout" Target="../slideLayouts/slideLayout14.xml"/><Relationship Id="rId4" Type="http://schemas.openxmlformats.org/officeDocument/2006/relationships/image" Target="../media/image138.wmf"/></Relationships>
</file>

<file path=ppt/slides/_rels/slide26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14.xml"/><Relationship Id="rId1" Type="http://schemas.openxmlformats.org/officeDocument/2006/relationships/vmlDrawing" Target="../drawings/vmlDrawing59.vml"/><Relationship Id="rId4" Type="http://schemas.openxmlformats.org/officeDocument/2006/relationships/oleObject" Target="../embeddings/oleObject118.bin"/></Relationships>
</file>

<file path=ppt/slides/_rels/slide264.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14.xml"/><Relationship Id="rId1" Type="http://schemas.openxmlformats.org/officeDocument/2006/relationships/vmlDrawing" Target="../drawings/vmlDrawing60.vml"/><Relationship Id="rId4" Type="http://schemas.openxmlformats.org/officeDocument/2006/relationships/oleObject" Target="../embeddings/oleObject120.bin"/></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14.xml"/><Relationship Id="rId1" Type="http://schemas.openxmlformats.org/officeDocument/2006/relationships/vmlDrawing" Target="../drawings/vmlDrawing61.vml"/><Relationship Id="rId4" Type="http://schemas.openxmlformats.org/officeDocument/2006/relationships/oleObject" Target="../embeddings/oleObject122.bin"/></Relationships>
</file>

<file path=ppt/slides/_rels/slide269.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62.vml"/><Relationship Id="rId4" Type="http://schemas.openxmlformats.org/officeDocument/2006/relationships/oleObject" Target="../embeddings/oleObject12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284.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14.xml"/><Relationship Id="rId1" Type="http://schemas.openxmlformats.org/officeDocument/2006/relationships/vmlDrawing" Target="../drawings/vmlDrawing63.vml"/><Relationship Id="rId4" Type="http://schemas.openxmlformats.org/officeDocument/2006/relationships/oleObject" Target="../embeddings/oleObject126.bin"/></Relationships>
</file>

<file path=ppt/slides/_rels/slide286.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12.xml"/><Relationship Id="rId1" Type="http://schemas.openxmlformats.org/officeDocument/2006/relationships/vmlDrawing" Target="../drawings/vmlDrawing64.vml"/></Relationships>
</file>

<file path=ppt/slides/_rels/slide287.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12.xml"/><Relationship Id="rId1" Type="http://schemas.openxmlformats.org/officeDocument/2006/relationships/vmlDrawing" Target="../drawings/vmlDrawing65.vml"/></Relationships>
</file>

<file path=ppt/slides/_rels/slide289.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14.xml"/><Relationship Id="rId1" Type="http://schemas.openxmlformats.org/officeDocument/2006/relationships/vmlDrawing" Target="../drawings/vmlDrawing66.vml"/><Relationship Id="rId4" Type="http://schemas.openxmlformats.org/officeDocument/2006/relationships/oleObject" Target="../embeddings/oleObject13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14.xml"/><Relationship Id="rId1" Type="http://schemas.openxmlformats.org/officeDocument/2006/relationships/vmlDrawing" Target="../drawings/vmlDrawing67.vml"/><Relationship Id="rId4" Type="http://schemas.openxmlformats.org/officeDocument/2006/relationships/oleObject" Target="../embeddings/oleObject132.bin"/></Relationships>
</file>

<file path=ppt/slides/_rels/slide296.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12.xml"/><Relationship Id="rId1" Type="http://schemas.openxmlformats.org/officeDocument/2006/relationships/vmlDrawing" Target="../drawings/vmlDrawing68.vml"/></Relationships>
</file>

<file path=ppt/slides/_rels/slide297.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14.xml"/><Relationship Id="rId1" Type="http://schemas.openxmlformats.org/officeDocument/2006/relationships/vmlDrawing" Target="../drawings/vmlDrawing69.vml"/><Relationship Id="rId4" Type="http://schemas.openxmlformats.org/officeDocument/2006/relationships/oleObject" Target="../embeddings/oleObject135.bin"/></Relationships>
</file>

<file path=ppt/slides/_rels/slide299.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12.xml"/><Relationship Id="rId1" Type="http://schemas.openxmlformats.org/officeDocument/2006/relationships/vmlDrawing" Target="../drawings/vmlDrawing70.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8.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89.png"/><Relationship Id="rId3" Type="http://schemas.openxmlformats.org/officeDocument/2006/relationships/image" Target="../media/image179.png"/><Relationship Id="rId7" Type="http://schemas.openxmlformats.org/officeDocument/2006/relationships/image" Target="../media/image183.png"/><Relationship Id="rId12" Type="http://schemas.openxmlformats.org/officeDocument/2006/relationships/image" Target="../media/image188.png"/><Relationship Id="rId2" Type="http://schemas.openxmlformats.org/officeDocument/2006/relationships/image" Target="../media/image178.png"/><Relationship Id="rId1" Type="http://schemas.openxmlformats.org/officeDocument/2006/relationships/slideLayout" Target="../slideLayouts/slideLayout7.xml"/><Relationship Id="rId6" Type="http://schemas.openxmlformats.org/officeDocument/2006/relationships/image" Target="../media/image182.png"/><Relationship Id="rId11" Type="http://schemas.openxmlformats.org/officeDocument/2006/relationships/image" Target="../media/image187.png"/><Relationship Id="rId5" Type="http://schemas.openxmlformats.org/officeDocument/2006/relationships/image" Target="../media/image181.png"/><Relationship Id="rId10" Type="http://schemas.openxmlformats.org/officeDocument/2006/relationships/image" Target="../media/image186.png"/><Relationship Id="rId4" Type="http://schemas.openxmlformats.org/officeDocument/2006/relationships/image" Target="../media/image180.png"/><Relationship Id="rId9" Type="http://schemas.openxmlformats.org/officeDocument/2006/relationships/image" Target="../media/image185.png"/><Relationship Id="rId14" Type="http://schemas.openxmlformats.org/officeDocument/2006/relationships/image" Target="../media/image190.pn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71.v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7.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image" Target="../media/image196.png"/></Relationships>
</file>

<file path=ppt/slides/_rels/slide31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slideLayout" Target="../slideLayouts/slideLayout7.xml"/><Relationship Id="rId4" Type="http://schemas.openxmlformats.org/officeDocument/2006/relationships/image" Target="../media/image201.png"/></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7.xml"/><Relationship Id="rId1" Type="http://schemas.openxmlformats.org/officeDocument/2006/relationships/vmlDrawing" Target="../drawings/vmlDrawing72.vml"/></Relationships>
</file>

<file path=ppt/slides/_rels/slide322.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7.xml"/><Relationship Id="rId1" Type="http://schemas.openxmlformats.org/officeDocument/2006/relationships/vmlDrawing" Target="../drawings/vmlDrawing73.v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oleObject" Target="../embeddings/oleObject141.bin"/><Relationship Id="rId4" Type="http://schemas.openxmlformats.org/officeDocument/2006/relationships/oleObject" Target="../embeddings/oleObject140.bin"/></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7.xml"/><Relationship Id="rId1" Type="http://schemas.openxmlformats.org/officeDocument/2006/relationships/vmlDrawing" Target="../drawings/vmlDrawing75.vml"/></Relationships>
</file>

<file path=ppt/slides/_rels/slide327.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7.xml"/><Relationship Id="rId1" Type="http://schemas.openxmlformats.org/officeDocument/2006/relationships/vmlDrawing" Target="../drawings/vmlDrawing76.vml"/></Relationships>
</file>

<file path=ppt/slides/_rels/slide328.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7.xml"/><Relationship Id="rId1" Type="http://schemas.openxmlformats.org/officeDocument/2006/relationships/vmlDrawing" Target="../drawings/vmlDrawing77.vml"/></Relationships>
</file>

<file path=ppt/slides/_rels/slide329.xml.rels><?xml version="1.0" encoding="UTF-8" standalone="yes"?>
<Relationships xmlns="http://schemas.openxmlformats.org/package/2006/relationships"><Relationship Id="rId3" Type="http://schemas.openxmlformats.org/officeDocument/2006/relationships/oleObject" Target="../embeddings/oleObject145.bin"/><Relationship Id="rId7" Type="http://schemas.openxmlformats.org/officeDocument/2006/relationships/oleObject" Target="../embeddings/oleObject149.bin"/><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oleObject" Target="../embeddings/oleObject148.bin"/><Relationship Id="rId5" Type="http://schemas.openxmlformats.org/officeDocument/2006/relationships/oleObject" Target="../embeddings/oleObject147.bin"/><Relationship Id="rId4" Type="http://schemas.openxmlformats.org/officeDocument/2006/relationships/oleObject" Target="../embeddings/oleObject146.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0.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Layout" Target="../slideLayouts/slideLayout7.xml"/><Relationship Id="rId1" Type="http://schemas.openxmlformats.org/officeDocument/2006/relationships/vmlDrawing" Target="../drawings/vmlDrawing79.vml"/></Relationships>
</file>

<file path=ppt/slides/_rels/slide341.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oleObject" Target="../embeddings/oleObject153.bin"/><Relationship Id="rId4" Type="http://schemas.openxmlformats.org/officeDocument/2006/relationships/oleObject" Target="../embeddings/oleObject152.bin"/></Relationships>
</file>

<file path=ppt/slides/_rels/slide342.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oleObject" Target="../embeddings/oleObject155.bin"/></Relationships>
</file>

<file path=ppt/slides/_rels/slide3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82.vml"/><Relationship Id="rId5" Type="http://schemas.openxmlformats.org/officeDocument/2006/relationships/oleObject" Target="../embeddings/oleObject157.bin"/><Relationship Id="rId4" Type="http://schemas.openxmlformats.org/officeDocument/2006/relationships/oleObject" Target="../embeddings/oleObject156.bin"/></Relationships>
</file>

<file path=ppt/slides/_rels/slide344.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7.xml"/><Relationship Id="rId1" Type="http://schemas.openxmlformats.org/officeDocument/2006/relationships/vmlDrawing" Target="../drawings/vmlDrawing83.v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Layout" Target="../slideLayouts/slideLayout7.xml"/><Relationship Id="rId1" Type="http://schemas.openxmlformats.org/officeDocument/2006/relationships/vmlDrawing" Target="../drawings/vmlDrawing84.v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Layout" Target="../slideLayouts/slideLayout7.xml"/><Relationship Id="rId1" Type="http://schemas.openxmlformats.org/officeDocument/2006/relationships/vmlDrawing" Target="../drawings/vmlDrawing85.vml"/></Relationships>
</file>

<file path=ppt/slides/_rels/slide358.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7.xml"/><Relationship Id="rId1" Type="http://schemas.openxmlformats.org/officeDocument/2006/relationships/vmlDrawing" Target="../drawings/vmlDrawing86.vml"/></Relationships>
</file>

<file path=ppt/slides/_rels/slide359.xml.rels><?xml version="1.0" encoding="UTF-8" standalone="yes"?>
<Relationships xmlns="http://schemas.openxmlformats.org/package/2006/relationships"><Relationship Id="rId2" Type="http://schemas.openxmlformats.org/officeDocument/2006/relationships/image" Target="../media/image2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image" Target="../media/image2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4.xml"/><Relationship Id="rId1" Type="http://schemas.openxmlformats.org/officeDocument/2006/relationships/vmlDrawing" Target="../drawings/vmlDrawing17.vml"/><Relationship Id="rId4" Type="http://schemas.openxmlformats.org/officeDocument/2006/relationships/oleObject" Target="../embeddings/oleObject32.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250825" y="404813"/>
            <a:ext cx="8207375" cy="1944687"/>
          </a:xfrm>
        </p:spPr>
        <p:txBody>
          <a:bodyPr>
            <a:normAutofit fontScale="90000"/>
          </a:bodyPr>
          <a:lstStyle/>
          <a:p>
            <a:pPr eaLnBrk="1" hangingPunct="1"/>
            <a:r>
              <a:rPr lang="en-US" sz="4000" dirty="0" smtClean="0">
                <a:solidFill>
                  <a:srgbClr val="990099"/>
                </a:solidFill>
                <a:latin typeface="Monotype Corsiva" pitchFamily="66" charset="0"/>
              </a:rPr>
              <a:t/>
            </a:r>
            <a:br>
              <a:rPr lang="en-US" sz="4000" dirty="0" smtClean="0">
                <a:solidFill>
                  <a:srgbClr val="990099"/>
                </a:solidFill>
                <a:latin typeface="Monotype Corsiva" pitchFamily="66" charset="0"/>
              </a:rPr>
            </a:br>
            <a:r>
              <a:rPr lang="en-US" sz="4000" dirty="0" smtClean="0">
                <a:solidFill>
                  <a:srgbClr val="990099"/>
                </a:solidFill>
                <a:latin typeface="Monotype Corsiva" pitchFamily="66" charset="0"/>
              </a:rPr>
              <a:t/>
            </a:r>
            <a:br>
              <a:rPr lang="en-US" sz="4000" dirty="0" smtClean="0">
                <a:solidFill>
                  <a:srgbClr val="990099"/>
                </a:solidFill>
                <a:latin typeface="Monotype Corsiva" pitchFamily="66" charset="0"/>
              </a:rPr>
            </a:br>
            <a:r>
              <a:rPr lang="en-US" sz="6600" dirty="0" smtClean="0">
                <a:solidFill>
                  <a:srgbClr val="990099"/>
                </a:solidFill>
                <a:latin typeface="Monotype Corsiva" pitchFamily="66" charset="0"/>
              </a:rPr>
              <a:t>Lectures of Stat -106</a:t>
            </a:r>
            <a:br>
              <a:rPr lang="en-US" sz="6600" dirty="0" smtClean="0">
                <a:solidFill>
                  <a:srgbClr val="990099"/>
                </a:solidFill>
                <a:latin typeface="Monotype Corsiva" pitchFamily="66" charset="0"/>
              </a:rPr>
            </a:br>
            <a:r>
              <a:rPr lang="en-US" sz="6600" dirty="0" smtClean="0">
                <a:solidFill>
                  <a:srgbClr val="990099"/>
                </a:solidFill>
                <a:latin typeface="Monotype Corsiva" pitchFamily="66" charset="0"/>
              </a:rPr>
              <a:t>(Biostatistics)</a:t>
            </a:r>
            <a:endParaRPr lang="en-US" sz="6600" dirty="0" smtClean="0">
              <a:solidFill>
                <a:srgbClr val="0000FF"/>
              </a:solidFill>
            </a:endParaRPr>
          </a:p>
        </p:txBody>
      </p:sp>
      <p:sp>
        <p:nvSpPr>
          <p:cNvPr id="120835" name="Rectangle 5"/>
          <p:cNvSpPr>
            <a:spLocks noGrp="1" noChangeArrowheads="1"/>
          </p:cNvSpPr>
          <p:nvPr>
            <p:ph type="subTitle" idx="1"/>
          </p:nvPr>
        </p:nvSpPr>
        <p:spPr>
          <a:xfrm>
            <a:off x="1763713" y="2420938"/>
            <a:ext cx="6923087" cy="3455987"/>
          </a:xfrm>
        </p:spPr>
        <p:txBody>
          <a:bodyPr/>
          <a:lstStyle/>
          <a:p>
            <a:pPr eaLnBrk="1" hangingPunct="1">
              <a:lnSpc>
                <a:spcPct val="80000"/>
              </a:lnSpc>
            </a:pPr>
            <a:endParaRPr lang="en-US" sz="2000" dirty="0" smtClean="0">
              <a:solidFill>
                <a:schemeClr val="folHlink"/>
              </a:solidFill>
            </a:endParaRPr>
          </a:p>
          <a:p>
            <a:pPr eaLnBrk="1" hangingPunct="1">
              <a:lnSpc>
                <a:spcPct val="80000"/>
              </a:lnSpc>
            </a:pPr>
            <a:r>
              <a:rPr lang="en-US" dirty="0" smtClean="0">
                <a:solidFill>
                  <a:schemeClr val="folHlink"/>
                </a:solidFill>
              </a:rPr>
              <a:t>Text book</a:t>
            </a:r>
          </a:p>
          <a:p>
            <a:pPr eaLnBrk="1" hangingPunct="1">
              <a:lnSpc>
                <a:spcPct val="80000"/>
              </a:lnSpc>
            </a:pPr>
            <a:r>
              <a:rPr lang="en-US" sz="2400" dirty="0" smtClean="0">
                <a:solidFill>
                  <a:schemeClr val="folHlink"/>
                </a:solidFill>
              </a:rPr>
              <a:t>Biostatistics</a:t>
            </a:r>
          </a:p>
          <a:p>
            <a:pPr eaLnBrk="1" hangingPunct="1">
              <a:lnSpc>
                <a:spcPct val="80000"/>
              </a:lnSpc>
            </a:pPr>
            <a:r>
              <a:rPr lang="en-US" sz="2000" dirty="0" smtClean="0">
                <a:solidFill>
                  <a:schemeClr val="folHlink"/>
                </a:solidFill>
              </a:rPr>
              <a:t>Basic Concepts and Methodology for the Health Sciences</a:t>
            </a:r>
          </a:p>
          <a:p>
            <a:pPr eaLnBrk="1" hangingPunct="1">
              <a:lnSpc>
                <a:spcPct val="80000"/>
              </a:lnSpc>
            </a:pPr>
            <a:r>
              <a:rPr lang="en-US" sz="2000" dirty="0" smtClean="0">
                <a:solidFill>
                  <a:schemeClr val="folHlink"/>
                </a:solidFill>
              </a:rPr>
              <a:t>By</a:t>
            </a:r>
          </a:p>
          <a:p>
            <a:pPr eaLnBrk="1" hangingPunct="1">
              <a:lnSpc>
                <a:spcPct val="80000"/>
              </a:lnSpc>
            </a:pPr>
            <a:r>
              <a:rPr lang="en-US" sz="2000" dirty="0" smtClean="0">
                <a:solidFill>
                  <a:schemeClr val="folHlink"/>
                </a:solidFill>
              </a:rPr>
              <a:t>Wayne W. Daniel</a:t>
            </a:r>
          </a:p>
          <a:p>
            <a:pPr eaLnBrk="1" hangingPunct="1">
              <a:lnSpc>
                <a:spcPct val="80000"/>
              </a:lnSpc>
            </a:pPr>
            <a:endParaRPr lang="en-US" sz="1600" dirty="0" smtClean="0">
              <a:solidFill>
                <a:schemeClr val="folHlink"/>
              </a:solidFill>
            </a:endParaRPr>
          </a:p>
          <a:p>
            <a:pPr algn="l" eaLnBrk="1" hangingPunct="1">
              <a:lnSpc>
                <a:spcPct val="80000"/>
              </a:lnSpc>
            </a:pPr>
            <a:r>
              <a:rPr lang="en-US" sz="2400" dirty="0" smtClean="0">
                <a:solidFill>
                  <a:schemeClr val="folHlink"/>
                </a:solidFill>
              </a:rPr>
              <a:t>Prepared By:</a:t>
            </a:r>
          </a:p>
          <a:p>
            <a:pPr algn="l" eaLnBrk="1" hangingPunct="1">
              <a:lnSpc>
                <a:spcPct val="80000"/>
              </a:lnSpc>
            </a:pPr>
            <a:r>
              <a:rPr lang="en-US" sz="2400" dirty="0" smtClean="0">
                <a:solidFill>
                  <a:schemeClr val="folHlink"/>
                </a:solidFill>
              </a:rPr>
              <a:t>Sana A. </a:t>
            </a:r>
            <a:r>
              <a:rPr lang="en-US" sz="2400" dirty="0" err="1" smtClean="0">
                <a:solidFill>
                  <a:schemeClr val="folHlink"/>
                </a:solidFill>
              </a:rPr>
              <a:t>Abunasrah</a:t>
            </a:r>
            <a:endParaRPr lang="en-US" sz="2400" dirty="0" smtClean="0">
              <a:solidFill>
                <a:schemeClr val="folHlink"/>
              </a:solidFill>
            </a:endParaRPr>
          </a:p>
          <a:p>
            <a:pPr algn="l" eaLnBrk="1" hangingPunct="1">
              <a:lnSpc>
                <a:spcPct val="80000"/>
              </a:lnSpc>
            </a:pPr>
            <a:r>
              <a:rPr lang="en-US" sz="2400" dirty="0" smtClean="0">
                <a:solidFill>
                  <a:schemeClr val="folHlink"/>
                </a:solidFill>
              </a:rPr>
              <a:t>Sabunasrah@ksu.edu.sa</a:t>
            </a:r>
          </a:p>
          <a:p>
            <a:pPr eaLnBrk="1" hangingPunct="1">
              <a:lnSpc>
                <a:spcPct val="80000"/>
              </a:lnSpc>
            </a:pPr>
            <a:endParaRPr lang="en-US" sz="2400" dirty="0" smtClean="0">
              <a:solidFill>
                <a:schemeClr val="folHlink"/>
              </a:solidFill>
            </a:endParaRPr>
          </a:p>
          <a:p>
            <a:pPr eaLnBrk="1" hangingPunct="1">
              <a:lnSpc>
                <a:spcPct val="80000"/>
              </a:lnSpc>
            </a:pPr>
            <a:endParaRPr lang="en-US" sz="2400" dirty="0" smtClean="0">
              <a:solidFill>
                <a:schemeClr val="folHlink"/>
              </a:solidFill>
            </a:endParaRPr>
          </a:p>
          <a:p>
            <a:pPr eaLnBrk="1" hangingPunct="1">
              <a:lnSpc>
                <a:spcPct val="80000"/>
              </a:lnSpc>
            </a:pPr>
            <a:endParaRPr lang="en-US" sz="1200" dirty="0" smtClean="0">
              <a:solidFill>
                <a:schemeClr val="folHlink"/>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0" y="1643063"/>
            <a:ext cx="4214813" cy="5214937"/>
          </a:xfrm>
        </p:spPr>
        <p:txBody>
          <a:bodyPr/>
          <a:lstStyle/>
          <a:p>
            <a:pPr algn="l" rtl="0" eaLnBrk="1" hangingPunct="1">
              <a:lnSpc>
                <a:spcPct val="80000"/>
              </a:lnSpc>
              <a:buFontTx/>
              <a:buNone/>
            </a:pPr>
            <a:r>
              <a:rPr lang="en-US" b="1" dirty="0" smtClean="0">
                <a:solidFill>
                  <a:srgbClr val="D60093"/>
                </a:solidFill>
              </a:rPr>
              <a:t>As the name implies it consist of “naming” or classifies into various mutually exclusive categories</a:t>
            </a:r>
            <a:endParaRPr lang="en-US" b="1" dirty="0" smtClean="0">
              <a:solidFill>
                <a:schemeClr val="tx2"/>
              </a:solidFill>
            </a:endParaRPr>
          </a:p>
          <a:p>
            <a:pPr algn="l" rtl="0" eaLnBrk="1" hangingPunct="1">
              <a:lnSpc>
                <a:spcPct val="80000"/>
              </a:lnSpc>
              <a:buFontTx/>
              <a:buNone/>
            </a:pPr>
            <a:r>
              <a:rPr lang="en-US" sz="3600" b="1" dirty="0" smtClean="0">
                <a:solidFill>
                  <a:schemeClr val="accent2"/>
                </a:solidFill>
                <a:latin typeface="Monotype Corsiva" pitchFamily="66" charset="0"/>
              </a:rPr>
              <a:t>For example:</a:t>
            </a:r>
          </a:p>
          <a:p>
            <a:pPr algn="l" rtl="0" eaLnBrk="1" hangingPunct="1">
              <a:lnSpc>
                <a:spcPct val="80000"/>
              </a:lnSpc>
              <a:buFontTx/>
              <a:buNone/>
            </a:pPr>
            <a:r>
              <a:rPr lang="en-US" sz="2400" b="1" dirty="0" smtClean="0">
                <a:solidFill>
                  <a:schemeClr val="tx2"/>
                </a:solidFill>
              </a:rPr>
              <a:t>- Male - female</a:t>
            </a:r>
          </a:p>
          <a:p>
            <a:pPr algn="l" rtl="0" eaLnBrk="1" hangingPunct="1">
              <a:lnSpc>
                <a:spcPct val="80000"/>
              </a:lnSpc>
              <a:buFontTx/>
              <a:buChar char="-"/>
            </a:pPr>
            <a:r>
              <a:rPr lang="en-US" sz="2400" b="1" dirty="0" smtClean="0">
                <a:solidFill>
                  <a:schemeClr val="tx2"/>
                </a:solidFill>
              </a:rPr>
              <a:t>Sick - well</a:t>
            </a:r>
          </a:p>
          <a:p>
            <a:pPr algn="l" rtl="0" eaLnBrk="1" hangingPunct="1">
              <a:lnSpc>
                <a:spcPct val="80000"/>
              </a:lnSpc>
              <a:buFontTx/>
              <a:buChar char="-"/>
            </a:pPr>
            <a:r>
              <a:rPr lang="en-US" sz="2400" b="1" dirty="0" smtClean="0">
                <a:solidFill>
                  <a:schemeClr val="tx2"/>
                </a:solidFill>
              </a:rPr>
              <a:t>Married – single - divorced    </a:t>
            </a:r>
          </a:p>
        </p:txBody>
      </p:sp>
      <p:sp>
        <p:nvSpPr>
          <p:cNvPr id="16388" name="Rectangle 4"/>
          <p:cNvSpPr>
            <a:spLocks noGrp="1" noChangeArrowheads="1"/>
          </p:cNvSpPr>
          <p:nvPr>
            <p:ph sz="half" idx="2"/>
          </p:nvPr>
        </p:nvSpPr>
        <p:spPr>
          <a:xfrm>
            <a:off x="4143375" y="1714500"/>
            <a:ext cx="5000625" cy="4810125"/>
          </a:xfrm>
        </p:spPr>
        <p:txBody>
          <a:bodyPr/>
          <a:lstStyle/>
          <a:p>
            <a:pPr algn="l" rtl="0" eaLnBrk="1" hangingPunct="1">
              <a:lnSpc>
                <a:spcPct val="80000"/>
              </a:lnSpc>
              <a:buFontTx/>
              <a:buNone/>
            </a:pPr>
            <a:r>
              <a:rPr lang="en-US" sz="2400" b="1" dirty="0" smtClean="0">
                <a:solidFill>
                  <a:schemeClr val="tx2"/>
                </a:solidFill>
              </a:rPr>
              <a:t>.</a:t>
            </a:r>
            <a:r>
              <a:rPr lang="en-US" b="1" dirty="0" smtClean="0">
                <a:solidFill>
                  <a:srgbClr val="7030A0"/>
                </a:solidFill>
              </a:rPr>
              <a:t>Whenever qualitative observation </a:t>
            </a:r>
          </a:p>
          <a:p>
            <a:pPr algn="l" rtl="0" eaLnBrk="1" hangingPunct="1">
              <a:lnSpc>
                <a:spcPct val="80000"/>
              </a:lnSpc>
              <a:buFontTx/>
              <a:buNone/>
            </a:pPr>
            <a:r>
              <a:rPr lang="en-US" b="1" dirty="0" smtClean="0">
                <a:solidFill>
                  <a:srgbClr val="7030A0"/>
                </a:solidFill>
              </a:rPr>
              <a:t>Can be ranked or ordered according to some criterion</a:t>
            </a:r>
            <a:r>
              <a:rPr lang="en-US" sz="2400" b="1" dirty="0" smtClean="0">
                <a:solidFill>
                  <a:srgbClr val="7030A0"/>
                </a:solidFill>
              </a:rPr>
              <a:t>.</a:t>
            </a:r>
          </a:p>
          <a:p>
            <a:pPr algn="l" rtl="0" eaLnBrk="1" hangingPunct="1">
              <a:lnSpc>
                <a:spcPct val="80000"/>
              </a:lnSpc>
              <a:buFontTx/>
              <a:buNone/>
            </a:pPr>
            <a:r>
              <a:rPr lang="en-US" sz="2600" dirty="0" smtClean="0">
                <a:solidFill>
                  <a:schemeClr val="tx2"/>
                </a:solidFill>
              </a:rPr>
              <a:t> </a:t>
            </a:r>
            <a:r>
              <a:rPr lang="en-US" sz="3600" b="1" dirty="0" smtClean="0">
                <a:solidFill>
                  <a:schemeClr val="accent2"/>
                </a:solidFill>
                <a:latin typeface="Monotype Corsiva" pitchFamily="66" charset="0"/>
              </a:rPr>
              <a:t>For example:</a:t>
            </a:r>
          </a:p>
          <a:p>
            <a:pPr algn="l" rtl="0" eaLnBrk="1" hangingPunct="1">
              <a:lnSpc>
                <a:spcPct val="80000"/>
              </a:lnSpc>
              <a:buFontTx/>
              <a:buChar char="-"/>
            </a:pPr>
            <a:r>
              <a:rPr lang="en-US" sz="2400" b="1" dirty="0" smtClean="0">
                <a:solidFill>
                  <a:schemeClr val="tx2"/>
                </a:solidFill>
              </a:rPr>
              <a:t> Blood pressure </a:t>
            </a:r>
          </a:p>
          <a:p>
            <a:pPr algn="l" rtl="0" eaLnBrk="1" hangingPunct="1">
              <a:lnSpc>
                <a:spcPct val="80000"/>
              </a:lnSpc>
              <a:buFontTx/>
              <a:buNone/>
            </a:pPr>
            <a:r>
              <a:rPr lang="en-US" sz="2400" b="1" dirty="0" smtClean="0">
                <a:solidFill>
                  <a:schemeClr val="tx2"/>
                </a:solidFill>
              </a:rPr>
              <a:t>    (high-good-low)</a:t>
            </a:r>
          </a:p>
          <a:p>
            <a:pPr algn="l" rtl="0" eaLnBrk="1" hangingPunct="1">
              <a:lnSpc>
                <a:spcPct val="80000"/>
              </a:lnSpc>
              <a:buFontTx/>
              <a:buChar char="-"/>
            </a:pPr>
            <a:r>
              <a:rPr lang="en-US" sz="2400" b="1" dirty="0" smtClean="0">
                <a:solidFill>
                  <a:schemeClr val="tx2"/>
                </a:solidFill>
              </a:rPr>
              <a:t>Grades (Excellent – </a:t>
            </a:r>
            <a:r>
              <a:rPr lang="en-US" sz="2400" b="1" dirty="0" err="1" smtClean="0">
                <a:solidFill>
                  <a:schemeClr val="tx2"/>
                </a:solidFill>
              </a:rPr>
              <a:t>V.good</a:t>
            </a:r>
            <a:r>
              <a:rPr lang="en-US" sz="2400" b="1" dirty="0" smtClean="0">
                <a:solidFill>
                  <a:schemeClr val="tx2"/>
                </a:solidFill>
              </a:rPr>
              <a:t> –good –fail) </a:t>
            </a:r>
          </a:p>
        </p:txBody>
      </p:sp>
      <p:sp>
        <p:nvSpPr>
          <p:cNvPr id="132098" name="عنصر نائب للتذييل 5"/>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32099" name="عنصر نائب لرقم الشريحة 6"/>
          <p:cNvSpPr>
            <a:spLocks noGrp="1"/>
          </p:cNvSpPr>
          <p:nvPr>
            <p:ph type="sldNum" sz="quarter" idx="12"/>
          </p:nvPr>
        </p:nvSpPr>
        <p:spPr>
          <a:noFill/>
        </p:spPr>
        <p:txBody>
          <a:bodyPr/>
          <a:lstStyle/>
          <a:p>
            <a:fld id="{7A2A932B-7B65-4F5E-B59A-44FE1082FABC}" type="slidenum">
              <a:rPr lang="ar-SA" smtClean="0"/>
              <a:pPr/>
              <a:t>10</a:t>
            </a:fld>
            <a:endParaRPr lang="en-US" smtClean="0"/>
          </a:p>
        </p:txBody>
      </p:sp>
      <p:grpSp>
        <p:nvGrpSpPr>
          <p:cNvPr id="2" name="Organization Chart 5"/>
          <p:cNvGrpSpPr>
            <a:grpSpLocks noChangeAspect="1"/>
          </p:cNvGrpSpPr>
          <p:nvPr/>
        </p:nvGrpSpPr>
        <p:grpSpPr bwMode="auto">
          <a:xfrm>
            <a:off x="0" y="0"/>
            <a:ext cx="8229600" cy="2133600"/>
            <a:chOff x="-1069" y="-11886"/>
            <a:chExt cx="11164" cy="3851"/>
          </a:xfrm>
        </p:grpSpPr>
        <p:cxnSp>
          <p:nvCxnSpPr>
            <p:cNvPr id="132103" name="_s468996"/>
            <p:cNvCxnSpPr>
              <a:cxnSpLocks noChangeShapeType="1"/>
              <a:stCxn id="132107" idx="0"/>
              <a:endCxn id="132105" idx="2"/>
            </p:cNvCxnSpPr>
            <p:nvPr/>
          </p:nvCxnSpPr>
          <p:spPr bwMode="auto">
            <a:xfrm rot="5400000" flipH="1">
              <a:off x="5059" y="-11019"/>
              <a:ext cx="220" cy="1312"/>
            </a:xfrm>
            <a:prstGeom prst="bentConnector3">
              <a:avLst>
                <a:gd name="adj1" fmla="val 49352"/>
              </a:avLst>
            </a:prstGeom>
            <a:noFill/>
            <a:ln w="28575">
              <a:solidFill>
                <a:schemeClr val="tx1"/>
              </a:solidFill>
              <a:miter lim="800000"/>
              <a:headEnd/>
              <a:tailEnd/>
            </a:ln>
          </p:spPr>
        </p:cxnSp>
        <p:cxnSp>
          <p:nvCxnSpPr>
            <p:cNvPr id="132104" name="_s468997"/>
            <p:cNvCxnSpPr>
              <a:cxnSpLocks noChangeShapeType="1"/>
              <a:stCxn id="132106" idx="0"/>
              <a:endCxn id="132105" idx="2"/>
            </p:cNvCxnSpPr>
            <p:nvPr/>
          </p:nvCxnSpPr>
          <p:spPr bwMode="auto">
            <a:xfrm rot="-5400000">
              <a:off x="3749" y="-11018"/>
              <a:ext cx="220" cy="1309"/>
            </a:xfrm>
            <a:prstGeom prst="bentConnector3">
              <a:avLst>
                <a:gd name="adj1" fmla="val 49352"/>
              </a:avLst>
            </a:prstGeom>
            <a:noFill/>
            <a:ln w="28575">
              <a:solidFill>
                <a:schemeClr val="tx1"/>
              </a:solidFill>
              <a:miter lim="800000"/>
              <a:headEnd/>
              <a:tailEnd/>
            </a:ln>
          </p:spPr>
        </p:cxnSp>
        <p:sp>
          <p:nvSpPr>
            <p:cNvPr id="132105" name="_s468998"/>
            <p:cNvSpPr>
              <a:spLocks noChangeArrowheads="1"/>
            </p:cNvSpPr>
            <p:nvPr/>
          </p:nvSpPr>
          <p:spPr bwMode="auto">
            <a:xfrm>
              <a:off x="1437" y="-11245"/>
              <a:ext cx="6152" cy="773"/>
            </a:xfrm>
            <a:prstGeom prst="roundRect">
              <a:avLst>
                <a:gd name="adj" fmla="val 16667"/>
              </a:avLst>
            </a:prstGeom>
            <a:solidFill>
              <a:srgbClr val="FFFFCC"/>
            </a:solidFill>
            <a:ln w="9525">
              <a:solidFill>
                <a:srgbClr val="FF00FF"/>
              </a:solidFill>
              <a:round/>
              <a:headEnd/>
              <a:tailEnd/>
            </a:ln>
          </p:spPr>
          <p:txBody>
            <a:bodyPr wrap="none" lIns="12025" tIns="6012" rIns="12025" bIns="6012" anchor="ctr"/>
            <a:lstStyle/>
            <a:p>
              <a:pPr algn="ctr" rtl="0"/>
              <a:r>
                <a:rPr lang="en-US" sz="2400" b="1">
                  <a:solidFill>
                    <a:srgbClr val="0000FF"/>
                  </a:solidFill>
                  <a:latin typeface="Arial" pitchFamily="34" charset="0"/>
                </a:rPr>
                <a:t>Types of qualitative variables</a:t>
              </a:r>
            </a:p>
          </p:txBody>
        </p:sp>
        <p:sp>
          <p:nvSpPr>
            <p:cNvPr id="132106" name="_s468999"/>
            <p:cNvSpPr>
              <a:spLocks noChangeArrowheads="1"/>
            </p:cNvSpPr>
            <p:nvPr/>
          </p:nvSpPr>
          <p:spPr bwMode="auto">
            <a:xfrm>
              <a:off x="1992" y="-10252"/>
              <a:ext cx="2423" cy="1134"/>
            </a:xfrm>
            <a:prstGeom prst="roundRect">
              <a:avLst>
                <a:gd name="adj" fmla="val 16667"/>
              </a:avLst>
            </a:prstGeom>
            <a:solidFill>
              <a:srgbClr val="FFFFCC"/>
            </a:solidFill>
            <a:ln w="9525">
              <a:solidFill>
                <a:srgbClr val="FF00FF"/>
              </a:solidFill>
              <a:round/>
              <a:headEnd/>
              <a:tailEnd/>
            </a:ln>
          </p:spPr>
          <p:txBody>
            <a:bodyPr wrap="none" lIns="12025" tIns="6012" rIns="12025" bIns="6012" anchor="ctr"/>
            <a:lstStyle/>
            <a:p>
              <a:pPr algn="ctr"/>
              <a:r>
                <a:rPr lang="en-US" sz="2400" b="1">
                  <a:solidFill>
                    <a:srgbClr val="0000FF"/>
                  </a:solidFill>
                  <a:latin typeface="Arial" pitchFamily="34" charset="0"/>
                </a:rPr>
                <a:t>Nominal</a:t>
              </a:r>
              <a:endParaRPr lang="en-US" sz="500" b="1">
                <a:solidFill>
                  <a:srgbClr val="0000FF"/>
                </a:solidFill>
                <a:latin typeface="Arial" pitchFamily="34" charset="0"/>
              </a:endParaRPr>
            </a:p>
            <a:p>
              <a:pPr algn="ctr"/>
              <a:endParaRPr lang="en-US" sz="400">
                <a:solidFill>
                  <a:srgbClr val="0000FF"/>
                </a:solidFill>
                <a:latin typeface="Arial" pitchFamily="34" charset="0"/>
              </a:endParaRPr>
            </a:p>
            <a:p>
              <a:pPr algn="ctr"/>
              <a:endParaRPr lang="en-US" sz="400">
                <a:solidFill>
                  <a:schemeClr val="bg2"/>
                </a:solidFill>
                <a:latin typeface="Arial" pitchFamily="34" charset="0"/>
              </a:endParaRPr>
            </a:p>
            <a:p>
              <a:pPr algn="ctr"/>
              <a:endParaRPr lang="en-US" sz="400">
                <a:solidFill>
                  <a:schemeClr val="bg2"/>
                </a:solidFill>
                <a:latin typeface="Arial" pitchFamily="34" charset="0"/>
              </a:endParaRPr>
            </a:p>
          </p:txBody>
        </p:sp>
        <p:sp>
          <p:nvSpPr>
            <p:cNvPr id="132107" name="_s469000"/>
            <p:cNvSpPr>
              <a:spLocks noChangeArrowheads="1"/>
            </p:cNvSpPr>
            <p:nvPr/>
          </p:nvSpPr>
          <p:spPr bwMode="auto">
            <a:xfrm>
              <a:off x="4612" y="-10252"/>
              <a:ext cx="2423" cy="1134"/>
            </a:xfrm>
            <a:prstGeom prst="roundRect">
              <a:avLst>
                <a:gd name="adj" fmla="val 16667"/>
              </a:avLst>
            </a:prstGeom>
            <a:solidFill>
              <a:srgbClr val="FFFFCC"/>
            </a:solidFill>
            <a:ln w="9525">
              <a:solidFill>
                <a:srgbClr val="FF00FF"/>
              </a:solidFill>
              <a:round/>
              <a:headEnd/>
              <a:tailEnd/>
            </a:ln>
          </p:spPr>
          <p:txBody>
            <a:bodyPr wrap="none" lIns="12025" tIns="6012" rIns="12025" bIns="6012" anchor="ctr"/>
            <a:lstStyle/>
            <a:p>
              <a:pPr algn="ctr" rtl="0"/>
              <a:r>
                <a:rPr lang="en-US" sz="2400" b="1">
                  <a:solidFill>
                    <a:srgbClr val="0000FF"/>
                  </a:solidFill>
                  <a:latin typeface="Arial" pitchFamily="34" charset="0"/>
                </a:rPr>
                <a:t>Ordinal</a:t>
              </a:r>
              <a:endParaRPr lang="en-US" sz="400" b="1">
                <a:solidFill>
                  <a:srgbClr val="0000FF"/>
                </a:solidFill>
                <a:latin typeface="Arial" pitchFamily="34" charset="0"/>
              </a:endParaRPr>
            </a:p>
            <a:p>
              <a:pPr algn="ctr" rtl="0"/>
              <a:endParaRPr lang="en-US" sz="400" b="1">
                <a:solidFill>
                  <a:schemeClr val="bg2"/>
                </a:solidFill>
                <a:latin typeface="Arial" pitchFamily="34" charset="0"/>
              </a:endParaRPr>
            </a:p>
            <a:p>
              <a:pPr algn="ctr" rtl="0"/>
              <a:endParaRPr lang="en-US" sz="400" b="1">
                <a:solidFill>
                  <a:schemeClr val="bg2"/>
                </a:solidFill>
                <a:latin typeface="Arial" pitchFamily="34" charset="0"/>
              </a:endParaRP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calcmode="lin" valueType="num">
                                      <p:cBhvr>
                                        <p:cTn id="12"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63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63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6387">
                                            <p:txEl>
                                              <p:pRg st="1" end="1"/>
                                            </p:txEl>
                                          </p:spTgt>
                                        </p:tgtEl>
                                        <p:attrNameLst>
                                          <p:attrName>style.visibility</p:attrName>
                                        </p:attrNameLst>
                                      </p:cBhvr>
                                      <p:to>
                                        <p:strVal val="visible"/>
                                      </p:to>
                                    </p:set>
                                    <p:anim calcmode="lin" valueType="num">
                                      <p:cBhvr>
                                        <p:cTn id="20" dur="10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6387">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63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63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6387">
                                            <p:txEl>
                                              <p:pRg st="2" end="2"/>
                                            </p:txEl>
                                          </p:spTgt>
                                        </p:tgtEl>
                                        <p:attrNameLst>
                                          <p:attrName>style.visibility</p:attrName>
                                        </p:attrNameLst>
                                      </p:cBhvr>
                                      <p:to>
                                        <p:strVal val="visible"/>
                                      </p:to>
                                    </p:set>
                                    <p:anim calcmode="lin" valueType="num">
                                      <p:cBhvr>
                                        <p:cTn id="28" dur="10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6387">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63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63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6387">
                                            <p:txEl>
                                              <p:pRg st="3" end="3"/>
                                            </p:txEl>
                                          </p:spTgt>
                                        </p:tgtEl>
                                        <p:attrNameLst>
                                          <p:attrName>style.visibility</p:attrName>
                                        </p:attrNameLst>
                                      </p:cBhvr>
                                      <p:to>
                                        <p:strVal val="visible"/>
                                      </p:to>
                                    </p:set>
                                    <p:anim calcmode="lin" valueType="num">
                                      <p:cBhvr>
                                        <p:cTn id="36" dur="10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16387">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163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638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6387">
                                            <p:txEl>
                                              <p:pRg st="4" end="4"/>
                                            </p:txEl>
                                          </p:spTgt>
                                        </p:tgtEl>
                                        <p:attrNameLst>
                                          <p:attrName>style.visibility</p:attrName>
                                        </p:attrNameLst>
                                      </p:cBhvr>
                                      <p:to>
                                        <p:strVal val="visible"/>
                                      </p:to>
                                    </p:set>
                                    <p:anim calcmode="lin" valueType="num">
                                      <p:cBhvr>
                                        <p:cTn id="44" dur="10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16387">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1638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638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6388">
                                            <p:txEl>
                                              <p:pRg st="0" end="0"/>
                                            </p:txEl>
                                          </p:spTgt>
                                        </p:tgtEl>
                                        <p:attrNameLst>
                                          <p:attrName>style.visibility</p:attrName>
                                        </p:attrNameLst>
                                      </p:cBhvr>
                                      <p:to>
                                        <p:strVal val="visible"/>
                                      </p:to>
                                    </p:set>
                                    <p:anim calcmode="lin" valueType="num">
                                      <p:cBhvr>
                                        <p:cTn id="52" dur="1000" fill="hold"/>
                                        <p:tgtEl>
                                          <p:spTgt spid="16388">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16388">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1638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638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16388">
                                            <p:txEl>
                                              <p:pRg st="1" end="1"/>
                                            </p:txEl>
                                          </p:spTgt>
                                        </p:tgtEl>
                                        <p:attrNameLst>
                                          <p:attrName>style.visibility</p:attrName>
                                        </p:attrNameLst>
                                      </p:cBhvr>
                                      <p:to>
                                        <p:strVal val="visible"/>
                                      </p:to>
                                    </p:set>
                                    <p:anim calcmode="lin" valueType="num">
                                      <p:cBhvr>
                                        <p:cTn id="60" dur="1000" fill="hold"/>
                                        <p:tgtEl>
                                          <p:spTgt spid="16388">
                                            <p:txEl>
                                              <p:pRg st="1" end="1"/>
                                            </p:txEl>
                                          </p:spTgt>
                                        </p:tgtEl>
                                        <p:attrNameLst>
                                          <p:attrName>ppt_w</p:attrName>
                                        </p:attrNameLst>
                                      </p:cBhvr>
                                      <p:tavLst>
                                        <p:tav tm="0">
                                          <p:val>
                                            <p:fltVal val="0"/>
                                          </p:val>
                                        </p:tav>
                                        <p:tav tm="100000">
                                          <p:val>
                                            <p:strVal val="#ppt_w"/>
                                          </p:val>
                                        </p:tav>
                                      </p:tavLst>
                                    </p:anim>
                                    <p:anim calcmode="lin" valueType="num">
                                      <p:cBhvr>
                                        <p:cTn id="61" dur="1000" fill="hold"/>
                                        <p:tgtEl>
                                          <p:spTgt spid="16388">
                                            <p:txEl>
                                              <p:pRg st="1" end="1"/>
                                            </p:txEl>
                                          </p:spTgt>
                                        </p:tgtEl>
                                        <p:attrNameLst>
                                          <p:attrName>ppt_h</p:attrName>
                                        </p:attrNameLst>
                                      </p:cBhvr>
                                      <p:tavLst>
                                        <p:tav tm="0">
                                          <p:val>
                                            <p:fltVal val="0"/>
                                          </p:val>
                                        </p:tav>
                                        <p:tav tm="100000">
                                          <p:val>
                                            <p:strVal val="#ppt_h"/>
                                          </p:val>
                                        </p:tav>
                                      </p:tavLst>
                                    </p:anim>
                                    <p:anim calcmode="lin" valueType="num">
                                      <p:cBhvr>
                                        <p:cTn id="62" dur="1000" fill="hold"/>
                                        <p:tgtEl>
                                          <p:spTgt spid="1638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638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16388">
                                            <p:txEl>
                                              <p:pRg st="2" end="2"/>
                                            </p:txEl>
                                          </p:spTgt>
                                        </p:tgtEl>
                                        <p:attrNameLst>
                                          <p:attrName>style.visibility</p:attrName>
                                        </p:attrNameLst>
                                      </p:cBhvr>
                                      <p:to>
                                        <p:strVal val="visible"/>
                                      </p:to>
                                    </p:set>
                                    <p:anim calcmode="lin" valueType="num">
                                      <p:cBhvr>
                                        <p:cTn id="68" dur="1000" fill="hold"/>
                                        <p:tgtEl>
                                          <p:spTgt spid="16388">
                                            <p:txEl>
                                              <p:pRg st="2" end="2"/>
                                            </p:txEl>
                                          </p:spTgt>
                                        </p:tgtEl>
                                        <p:attrNameLst>
                                          <p:attrName>ppt_w</p:attrName>
                                        </p:attrNameLst>
                                      </p:cBhvr>
                                      <p:tavLst>
                                        <p:tav tm="0">
                                          <p:val>
                                            <p:fltVal val="0"/>
                                          </p:val>
                                        </p:tav>
                                        <p:tav tm="100000">
                                          <p:val>
                                            <p:strVal val="#ppt_w"/>
                                          </p:val>
                                        </p:tav>
                                      </p:tavLst>
                                    </p:anim>
                                    <p:anim calcmode="lin" valueType="num">
                                      <p:cBhvr>
                                        <p:cTn id="69" dur="1000" fill="hold"/>
                                        <p:tgtEl>
                                          <p:spTgt spid="16388">
                                            <p:txEl>
                                              <p:pRg st="2" end="2"/>
                                            </p:txEl>
                                          </p:spTgt>
                                        </p:tgtEl>
                                        <p:attrNameLst>
                                          <p:attrName>ppt_h</p:attrName>
                                        </p:attrNameLst>
                                      </p:cBhvr>
                                      <p:tavLst>
                                        <p:tav tm="0">
                                          <p:val>
                                            <p:fltVal val="0"/>
                                          </p:val>
                                        </p:tav>
                                        <p:tav tm="100000">
                                          <p:val>
                                            <p:strVal val="#ppt_h"/>
                                          </p:val>
                                        </p:tav>
                                      </p:tavLst>
                                    </p:anim>
                                    <p:anim calcmode="lin" valueType="num">
                                      <p:cBhvr>
                                        <p:cTn id="70" dur="1000" fill="hold"/>
                                        <p:tgtEl>
                                          <p:spTgt spid="1638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638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16388">
                                            <p:txEl>
                                              <p:pRg st="3" end="3"/>
                                            </p:txEl>
                                          </p:spTgt>
                                        </p:tgtEl>
                                        <p:attrNameLst>
                                          <p:attrName>style.visibility</p:attrName>
                                        </p:attrNameLst>
                                      </p:cBhvr>
                                      <p:to>
                                        <p:strVal val="visible"/>
                                      </p:to>
                                    </p:set>
                                    <p:anim calcmode="lin" valueType="num">
                                      <p:cBhvr>
                                        <p:cTn id="76" dur="1000" fill="hold"/>
                                        <p:tgtEl>
                                          <p:spTgt spid="16388">
                                            <p:txEl>
                                              <p:pRg st="3" end="3"/>
                                            </p:txEl>
                                          </p:spTgt>
                                        </p:tgtEl>
                                        <p:attrNameLst>
                                          <p:attrName>ppt_w</p:attrName>
                                        </p:attrNameLst>
                                      </p:cBhvr>
                                      <p:tavLst>
                                        <p:tav tm="0">
                                          <p:val>
                                            <p:fltVal val="0"/>
                                          </p:val>
                                        </p:tav>
                                        <p:tav tm="100000">
                                          <p:val>
                                            <p:strVal val="#ppt_w"/>
                                          </p:val>
                                        </p:tav>
                                      </p:tavLst>
                                    </p:anim>
                                    <p:anim calcmode="lin" valueType="num">
                                      <p:cBhvr>
                                        <p:cTn id="77" dur="1000" fill="hold"/>
                                        <p:tgtEl>
                                          <p:spTgt spid="16388">
                                            <p:txEl>
                                              <p:pRg st="3" end="3"/>
                                            </p:txEl>
                                          </p:spTgt>
                                        </p:tgtEl>
                                        <p:attrNameLst>
                                          <p:attrName>ppt_h</p:attrName>
                                        </p:attrNameLst>
                                      </p:cBhvr>
                                      <p:tavLst>
                                        <p:tav tm="0">
                                          <p:val>
                                            <p:fltVal val="0"/>
                                          </p:val>
                                        </p:tav>
                                        <p:tav tm="100000">
                                          <p:val>
                                            <p:strVal val="#ppt_h"/>
                                          </p:val>
                                        </p:tav>
                                      </p:tavLst>
                                    </p:anim>
                                    <p:anim calcmode="lin" valueType="num">
                                      <p:cBhvr>
                                        <p:cTn id="78" dur="1000" fill="hold"/>
                                        <p:tgtEl>
                                          <p:spTgt spid="1638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1638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0" fill="hold">
                      <p:stCondLst>
                        <p:cond delay="indefinite"/>
                      </p:stCondLst>
                      <p:childTnLst>
                        <p:par>
                          <p:cTn id="81" fill="hold">
                            <p:stCondLst>
                              <p:cond delay="0"/>
                            </p:stCondLst>
                            <p:childTnLst>
                              <p:par>
                                <p:cTn id="82" presetID="15" presetClass="entr" presetSubtype="0" fill="hold" grpId="0" nodeType="clickEffect">
                                  <p:stCondLst>
                                    <p:cond delay="0"/>
                                  </p:stCondLst>
                                  <p:childTnLst>
                                    <p:set>
                                      <p:cBhvr>
                                        <p:cTn id="83" dur="1" fill="hold">
                                          <p:stCondLst>
                                            <p:cond delay="0"/>
                                          </p:stCondLst>
                                        </p:cTn>
                                        <p:tgtEl>
                                          <p:spTgt spid="16388">
                                            <p:txEl>
                                              <p:pRg st="4" end="4"/>
                                            </p:txEl>
                                          </p:spTgt>
                                        </p:tgtEl>
                                        <p:attrNameLst>
                                          <p:attrName>style.visibility</p:attrName>
                                        </p:attrNameLst>
                                      </p:cBhvr>
                                      <p:to>
                                        <p:strVal val="visible"/>
                                      </p:to>
                                    </p:set>
                                    <p:anim calcmode="lin" valueType="num">
                                      <p:cBhvr>
                                        <p:cTn id="84" dur="1000" fill="hold"/>
                                        <p:tgtEl>
                                          <p:spTgt spid="16388">
                                            <p:txEl>
                                              <p:pRg st="4" end="4"/>
                                            </p:txEl>
                                          </p:spTgt>
                                        </p:tgtEl>
                                        <p:attrNameLst>
                                          <p:attrName>ppt_w</p:attrName>
                                        </p:attrNameLst>
                                      </p:cBhvr>
                                      <p:tavLst>
                                        <p:tav tm="0">
                                          <p:val>
                                            <p:fltVal val="0"/>
                                          </p:val>
                                        </p:tav>
                                        <p:tav tm="100000">
                                          <p:val>
                                            <p:strVal val="#ppt_w"/>
                                          </p:val>
                                        </p:tav>
                                      </p:tavLst>
                                    </p:anim>
                                    <p:anim calcmode="lin" valueType="num">
                                      <p:cBhvr>
                                        <p:cTn id="85" dur="1000" fill="hold"/>
                                        <p:tgtEl>
                                          <p:spTgt spid="16388">
                                            <p:txEl>
                                              <p:pRg st="4" end="4"/>
                                            </p:txEl>
                                          </p:spTgt>
                                        </p:tgtEl>
                                        <p:attrNameLst>
                                          <p:attrName>ppt_h</p:attrName>
                                        </p:attrNameLst>
                                      </p:cBhvr>
                                      <p:tavLst>
                                        <p:tav tm="0">
                                          <p:val>
                                            <p:fltVal val="0"/>
                                          </p:val>
                                        </p:tav>
                                        <p:tav tm="100000">
                                          <p:val>
                                            <p:strVal val="#ppt_h"/>
                                          </p:val>
                                        </p:tav>
                                      </p:tavLst>
                                    </p:anim>
                                    <p:anim calcmode="lin" valueType="num">
                                      <p:cBhvr>
                                        <p:cTn id="86" dur="1000" fill="hold"/>
                                        <p:tgtEl>
                                          <p:spTgt spid="1638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638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ID="15" presetClass="entr" presetSubtype="0" fill="hold" grpId="0" nodeType="clickEffect">
                                  <p:stCondLst>
                                    <p:cond delay="0"/>
                                  </p:stCondLst>
                                  <p:childTnLst>
                                    <p:set>
                                      <p:cBhvr>
                                        <p:cTn id="91" dur="1" fill="hold">
                                          <p:stCondLst>
                                            <p:cond delay="0"/>
                                          </p:stCondLst>
                                        </p:cTn>
                                        <p:tgtEl>
                                          <p:spTgt spid="16388">
                                            <p:txEl>
                                              <p:pRg st="5" end="5"/>
                                            </p:txEl>
                                          </p:spTgt>
                                        </p:tgtEl>
                                        <p:attrNameLst>
                                          <p:attrName>style.visibility</p:attrName>
                                        </p:attrNameLst>
                                      </p:cBhvr>
                                      <p:to>
                                        <p:strVal val="visible"/>
                                      </p:to>
                                    </p:set>
                                    <p:anim calcmode="lin" valueType="num">
                                      <p:cBhvr>
                                        <p:cTn id="92" dur="1000" fill="hold"/>
                                        <p:tgtEl>
                                          <p:spTgt spid="16388">
                                            <p:txEl>
                                              <p:pRg st="5" end="5"/>
                                            </p:txEl>
                                          </p:spTgt>
                                        </p:tgtEl>
                                        <p:attrNameLst>
                                          <p:attrName>ppt_w</p:attrName>
                                        </p:attrNameLst>
                                      </p:cBhvr>
                                      <p:tavLst>
                                        <p:tav tm="0">
                                          <p:val>
                                            <p:fltVal val="0"/>
                                          </p:val>
                                        </p:tav>
                                        <p:tav tm="100000">
                                          <p:val>
                                            <p:strVal val="#ppt_w"/>
                                          </p:val>
                                        </p:tav>
                                      </p:tavLst>
                                    </p:anim>
                                    <p:anim calcmode="lin" valueType="num">
                                      <p:cBhvr>
                                        <p:cTn id="93" dur="1000" fill="hold"/>
                                        <p:tgtEl>
                                          <p:spTgt spid="16388">
                                            <p:txEl>
                                              <p:pRg st="5" end="5"/>
                                            </p:txEl>
                                          </p:spTgt>
                                        </p:tgtEl>
                                        <p:attrNameLst>
                                          <p:attrName>ppt_h</p:attrName>
                                        </p:attrNameLst>
                                      </p:cBhvr>
                                      <p:tavLst>
                                        <p:tav tm="0">
                                          <p:val>
                                            <p:fltVal val="0"/>
                                          </p:val>
                                        </p:tav>
                                        <p:tav tm="100000">
                                          <p:val>
                                            <p:strVal val="#ppt_h"/>
                                          </p:val>
                                        </p:tav>
                                      </p:tavLst>
                                    </p:anim>
                                    <p:anim calcmode="lin" valueType="num">
                                      <p:cBhvr>
                                        <p:cTn id="94" dur="1000" fill="hold"/>
                                        <p:tgtEl>
                                          <p:spTgt spid="1638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1638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88"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defRPr/>
            </a:pPr>
            <a:r>
              <a:rPr lang="en-US" u="sng" smtClean="0">
                <a:solidFill>
                  <a:srgbClr val="680E23"/>
                </a:solidFill>
              </a:rPr>
              <a:t>Example 3.4.8 Page 69</a:t>
            </a:r>
          </a:p>
        </p:txBody>
      </p:sp>
      <p:sp>
        <p:nvSpPr>
          <p:cNvPr id="249859" name="Rectangle 3"/>
          <p:cNvSpPr>
            <a:spLocks noGrp="1" noChangeArrowheads="1"/>
          </p:cNvSpPr>
          <p:nvPr>
            <p:ph type="body" sz="half" idx="1"/>
          </p:nvPr>
        </p:nvSpPr>
        <p:spPr>
          <a:xfrm>
            <a:off x="457200" y="1600200"/>
            <a:ext cx="8074025" cy="4530725"/>
          </a:xfrm>
        </p:spPr>
        <p:txBody>
          <a:bodyPr/>
          <a:lstStyle/>
          <a:p>
            <a:pPr algn="l" rtl="0" eaLnBrk="1" hangingPunct="1">
              <a:defRPr/>
            </a:pPr>
            <a:r>
              <a:rPr lang="en-US" sz="2800" dirty="0" smtClean="0"/>
              <a:t>Suppose that of 1200 admission to a general hospital during a certain period of time,750 are private admissions. If we designate these as a set A, then compute P(A) , P(  ).</a:t>
            </a:r>
          </a:p>
          <a:p>
            <a:pPr algn="l" rtl="0" eaLnBrk="1" hangingPunct="1">
              <a:defRPr/>
            </a:pPr>
            <a:endParaRPr lang="en-US" sz="2800" dirty="0" smtClean="0"/>
          </a:p>
          <a:p>
            <a:pPr algn="l" rtl="0" eaLnBrk="1" hangingPunct="1">
              <a:buFont typeface="Wingdings" pitchFamily="2" charset="2"/>
              <a:buNone/>
              <a:defRPr/>
            </a:pPr>
            <a:endParaRPr lang="en-US" sz="2800" u="sng" dirty="0" smtClean="0"/>
          </a:p>
          <a:p>
            <a:pPr algn="l" rtl="0" eaLnBrk="1" hangingPunct="1">
              <a:defRPr/>
            </a:pPr>
            <a:r>
              <a:rPr lang="en-US" sz="2800" u="sng" dirty="0" smtClean="0"/>
              <a:t>Exercise: Example 3.4.9.Page 76</a:t>
            </a:r>
          </a:p>
        </p:txBody>
      </p:sp>
      <p:graphicFrame>
        <p:nvGraphicFramePr>
          <p:cNvPr id="249860" name="Object 4"/>
          <p:cNvGraphicFramePr>
            <a:graphicFrameLocks noChangeAspect="1"/>
          </p:cNvGraphicFramePr>
          <p:nvPr>
            <p:ph sz="half" idx="2"/>
          </p:nvPr>
        </p:nvGraphicFramePr>
        <p:xfrm>
          <a:off x="4140200" y="2925763"/>
          <a:ext cx="303213" cy="404812"/>
        </p:xfrm>
        <a:graphic>
          <a:graphicData uri="http://schemas.openxmlformats.org/presentationml/2006/ole">
            <p:oleObj spid="_x0000_s21506" name="Equation" r:id="rId3" imgW="152280" imgH="203040" progId="Equation.3">
              <p:embed/>
            </p:oleObj>
          </a:graphicData>
        </a:graphic>
      </p:graphicFrame>
      <p:sp>
        <p:nvSpPr>
          <p:cNvPr id="6" name="عنصر نائب للتذييل 5"/>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6"/>
          <p:cNvSpPr>
            <a:spLocks noGrp="1"/>
          </p:cNvSpPr>
          <p:nvPr>
            <p:ph type="sldNum" sz="quarter" idx="12"/>
          </p:nvPr>
        </p:nvSpPr>
        <p:spPr/>
        <p:txBody>
          <a:bodyPr/>
          <a:lstStyle/>
          <a:p>
            <a:pPr>
              <a:defRPr/>
            </a:pPr>
            <a:fld id="{0BF2F52A-BEEC-409E-BD39-7D545B421DD7}" type="slidenum">
              <a:rPr lang="ar-SA"/>
              <a:pPr>
                <a:defRPr/>
              </a:pPr>
              <a:t>100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9858"/>
                                        </p:tgtEl>
                                        <p:attrNameLst>
                                          <p:attrName>style.visibility</p:attrName>
                                        </p:attrNameLst>
                                      </p:cBhvr>
                                      <p:to>
                                        <p:strVal val="visible"/>
                                      </p:to>
                                    </p:set>
                                    <p:anim calcmode="lin" valueType="num">
                                      <p:cBhvr additive="base">
                                        <p:cTn id="7" dur="500" fill="hold"/>
                                        <p:tgtEl>
                                          <p:spTgt spid="249858"/>
                                        </p:tgtEl>
                                        <p:attrNameLst>
                                          <p:attrName>ppt_x</p:attrName>
                                        </p:attrNameLst>
                                      </p:cBhvr>
                                      <p:tavLst>
                                        <p:tav tm="0">
                                          <p:val>
                                            <p:strVal val="#ppt_x"/>
                                          </p:val>
                                        </p:tav>
                                        <p:tav tm="100000">
                                          <p:val>
                                            <p:strVal val="#ppt_x"/>
                                          </p:val>
                                        </p:tav>
                                      </p:tavLst>
                                    </p:anim>
                                    <p:anim calcmode="lin" valueType="num">
                                      <p:cBhvr additive="base">
                                        <p:cTn id="8" dur="500" fill="hold"/>
                                        <p:tgtEl>
                                          <p:spTgt spid="2498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9859">
                                            <p:txEl>
                                              <p:pRg st="0" end="0"/>
                                            </p:txEl>
                                          </p:spTgt>
                                        </p:tgtEl>
                                        <p:attrNameLst>
                                          <p:attrName>style.visibility</p:attrName>
                                        </p:attrNameLst>
                                      </p:cBhvr>
                                      <p:to>
                                        <p:strVal val="visible"/>
                                      </p:to>
                                    </p:set>
                                    <p:anim calcmode="lin" valueType="num">
                                      <p:cBhvr additive="base">
                                        <p:cTn id="13" dur="500" fill="hold"/>
                                        <p:tgtEl>
                                          <p:spTgt spid="2498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9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9860"/>
                                        </p:tgtEl>
                                        <p:attrNameLst>
                                          <p:attrName>style.visibility</p:attrName>
                                        </p:attrNameLst>
                                      </p:cBhvr>
                                      <p:to>
                                        <p:strVal val="visible"/>
                                      </p:to>
                                    </p:set>
                                    <p:anim calcmode="lin" valueType="num">
                                      <p:cBhvr additive="base">
                                        <p:cTn id="19" dur="500" fill="hold"/>
                                        <p:tgtEl>
                                          <p:spTgt spid="249860"/>
                                        </p:tgtEl>
                                        <p:attrNameLst>
                                          <p:attrName>ppt_x</p:attrName>
                                        </p:attrNameLst>
                                      </p:cBhvr>
                                      <p:tavLst>
                                        <p:tav tm="0">
                                          <p:val>
                                            <p:strVal val="#ppt_x"/>
                                          </p:val>
                                        </p:tav>
                                        <p:tav tm="100000">
                                          <p:val>
                                            <p:strVal val="#ppt_x"/>
                                          </p:val>
                                        </p:tav>
                                      </p:tavLst>
                                    </p:anim>
                                    <p:anim calcmode="lin" valueType="num">
                                      <p:cBhvr additive="base">
                                        <p:cTn id="20" dur="500" fill="hold"/>
                                        <p:tgtEl>
                                          <p:spTgt spid="2498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9859">
                                            <p:txEl>
                                              <p:pRg st="3" end="3"/>
                                            </p:txEl>
                                          </p:spTgt>
                                        </p:tgtEl>
                                        <p:attrNameLst>
                                          <p:attrName>style.visibility</p:attrName>
                                        </p:attrNameLst>
                                      </p:cBhvr>
                                      <p:to>
                                        <p:strVal val="visible"/>
                                      </p:to>
                                    </p:set>
                                    <p:anim calcmode="lin" valueType="num">
                                      <p:cBhvr additive="base">
                                        <p:cTn id="25" dur="500" fill="hold"/>
                                        <p:tgtEl>
                                          <p:spTgt spid="2498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98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defRPr/>
            </a:pPr>
            <a:r>
              <a:rPr lang="en-US" b="1" u="sng" smtClean="0">
                <a:solidFill>
                  <a:srgbClr val="680E23"/>
                </a:solidFill>
              </a:rPr>
              <a:t>Marginal Probability:</a:t>
            </a:r>
          </a:p>
        </p:txBody>
      </p:sp>
      <p:sp>
        <p:nvSpPr>
          <p:cNvPr id="250883" name="Rectangle 3"/>
          <p:cNvSpPr>
            <a:spLocks noGrp="1" noChangeArrowheads="1"/>
          </p:cNvSpPr>
          <p:nvPr>
            <p:ph idx="1"/>
          </p:nvPr>
        </p:nvSpPr>
        <p:spPr>
          <a:xfrm>
            <a:off x="457200" y="1196975"/>
            <a:ext cx="8229600" cy="4752975"/>
          </a:xfrm>
        </p:spPr>
        <p:txBody>
          <a:bodyPr/>
          <a:lstStyle/>
          <a:p>
            <a:pPr algn="l" rtl="0" eaLnBrk="1" hangingPunct="1">
              <a:lnSpc>
                <a:spcPct val="80000"/>
              </a:lnSpc>
              <a:defRPr/>
            </a:pPr>
            <a:r>
              <a:rPr lang="en-US" sz="2800" b="1" u="sng" dirty="0" smtClean="0">
                <a:solidFill>
                  <a:srgbClr val="680E23"/>
                </a:solidFill>
              </a:rPr>
              <a:t>Definition:</a:t>
            </a:r>
            <a:endParaRPr lang="en-US" sz="2800" dirty="0" smtClean="0">
              <a:solidFill>
                <a:srgbClr val="680E23"/>
              </a:solidFill>
            </a:endParaRPr>
          </a:p>
          <a:p>
            <a:pPr algn="l" rtl="0" eaLnBrk="1" hangingPunct="1">
              <a:lnSpc>
                <a:spcPct val="80000"/>
              </a:lnSpc>
              <a:defRPr/>
            </a:pPr>
            <a:r>
              <a:rPr lang="en-US" sz="2800" dirty="0" smtClean="0"/>
              <a:t>Given some variable that can be broken down into m categories designated </a:t>
            </a:r>
          </a:p>
          <a:p>
            <a:pPr algn="l" rtl="0" eaLnBrk="1" hangingPunct="1">
              <a:lnSpc>
                <a:spcPct val="80000"/>
              </a:lnSpc>
              <a:buFont typeface="Wingdings" pitchFamily="2" charset="2"/>
              <a:buNone/>
              <a:defRPr/>
            </a:pPr>
            <a:r>
              <a:rPr lang="en-US" sz="2800" dirty="0" smtClean="0"/>
              <a:t>by                  and another jointly occurring variable that is broken down into n categories designated by </a:t>
            </a:r>
          </a:p>
          <a:p>
            <a:pPr algn="l" rtl="0" eaLnBrk="1" hangingPunct="1">
              <a:lnSpc>
                <a:spcPct val="80000"/>
              </a:lnSpc>
              <a:buFont typeface="Wingdings" pitchFamily="2" charset="2"/>
              <a:buNone/>
              <a:defRPr/>
            </a:pPr>
            <a:r>
              <a:rPr lang="en-US" sz="2800" dirty="0" smtClean="0"/>
              <a:t>, the marginal probability of    with all the categories of B . That is,</a:t>
            </a:r>
          </a:p>
          <a:p>
            <a:pPr algn="l" rtl="0" eaLnBrk="1" hangingPunct="1">
              <a:lnSpc>
                <a:spcPct val="80000"/>
              </a:lnSpc>
              <a:buFont typeface="Wingdings" pitchFamily="2" charset="2"/>
              <a:buNone/>
              <a:defRPr/>
            </a:pPr>
            <a:r>
              <a:rPr lang="en-US" sz="2800" dirty="0" smtClean="0"/>
              <a:t>                              for all value of j</a:t>
            </a:r>
            <a:endParaRPr lang="en-US" sz="2800" u="sng" dirty="0" smtClean="0"/>
          </a:p>
          <a:p>
            <a:pPr algn="l" rtl="0" eaLnBrk="1" hangingPunct="1">
              <a:lnSpc>
                <a:spcPct val="80000"/>
              </a:lnSpc>
              <a:defRPr/>
            </a:pPr>
            <a:r>
              <a:rPr lang="en-US" sz="2800" u="sng" dirty="0" smtClean="0">
                <a:solidFill>
                  <a:srgbClr val="680E23"/>
                </a:solidFill>
              </a:rPr>
              <a:t>Example 3.4.9.Page 76</a:t>
            </a:r>
            <a:endParaRPr lang="en-US" sz="2800" dirty="0" smtClean="0">
              <a:solidFill>
                <a:srgbClr val="680E23"/>
              </a:solidFill>
            </a:endParaRPr>
          </a:p>
          <a:p>
            <a:pPr algn="l" rtl="0" eaLnBrk="1" hangingPunct="1">
              <a:lnSpc>
                <a:spcPct val="80000"/>
              </a:lnSpc>
              <a:defRPr/>
            </a:pPr>
            <a:r>
              <a:rPr lang="en-US" sz="2800" dirty="0" smtClean="0"/>
              <a:t>Use data of Table 3.4.1,  and rule of marginal Probabilities to calculate P(E).,P(L),P(A),….. </a:t>
            </a:r>
          </a:p>
        </p:txBody>
      </p:sp>
      <p:sp>
        <p:nvSpPr>
          <p:cNvPr id="17"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8" name="عنصر نائب لرقم الشريحة 5"/>
          <p:cNvSpPr>
            <a:spLocks noGrp="1"/>
          </p:cNvSpPr>
          <p:nvPr>
            <p:ph type="sldNum" sz="quarter" idx="12"/>
          </p:nvPr>
        </p:nvSpPr>
        <p:spPr/>
        <p:txBody>
          <a:bodyPr/>
          <a:lstStyle/>
          <a:p>
            <a:pPr>
              <a:defRPr/>
            </a:pPr>
            <a:fld id="{E0CCFF89-73F0-4405-BA76-9C0A2BF3444A}" type="slidenum">
              <a:rPr lang="ar-SA"/>
              <a:pPr>
                <a:defRPr/>
              </a:pPr>
              <a:t>101</a:t>
            </a:fld>
            <a:endParaRPr lang="en-US"/>
          </a:p>
        </p:txBody>
      </p:sp>
      <p:sp>
        <p:nvSpPr>
          <p:cNvPr id="2253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50885" name="Object 5"/>
          <p:cNvPicPr>
            <a:picLocks noChangeAspect="1" noChangeArrowheads="1"/>
          </p:cNvPicPr>
          <p:nvPr/>
        </p:nvPicPr>
        <p:blipFill>
          <a:blip r:embed="rId2" cstate="print"/>
          <a:srcRect/>
          <a:stretch>
            <a:fillRect/>
          </a:stretch>
        </p:blipFill>
        <p:spPr bwMode="auto">
          <a:xfrm>
            <a:off x="827088" y="3860800"/>
            <a:ext cx="2736850" cy="476250"/>
          </a:xfrm>
          <a:prstGeom prst="rect">
            <a:avLst/>
          </a:prstGeom>
          <a:noFill/>
        </p:spPr>
      </p:pic>
      <p:sp>
        <p:nvSpPr>
          <p:cNvPr id="22539" name="Rectangle 6"/>
          <p:cNvSpPr>
            <a:spLocks noChangeArrowheads="1"/>
          </p:cNvSpPr>
          <p:nvPr/>
        </p:nvSpPr>
        <p:spPr bwMode="auto">
          <a:xfrm>
            <a:off x="0" y="257175"/>
            <a:ext cx="9144000" cy="0"/>
          </a:xfrm>
          <a:prstGeom prst="rect">
            <a:avLst/>
          </a:prstGeom>
          <a:noFill/>
          <a:ln w="9525">
            <a:noFill/>
            <a:miter lim="800000"/>
            <a:headEnd/>
            <a:tailEnd/>
          </a:ln>
        </p:spPr>
        <p:txBody>
          <a:bodyPr wrap="none" anchor="ctr">
            <a:spAutoFit/>
          </a:bodyPr>
          <a:lstStyle/>
          <a:p>
            <a:endParaRPr lang="en-US"/>
          </a:p>
        </p:txBody>
      </p:sp>
      <p:sp>
        <p:nvSpPr>
          <p:cNvPr id="2254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50888" name="Object 8"/>
          <p:cNvPicPr>
            <a:picLocks noChangeAspect="1" noChangeArrowheads="1"/>
          </p:cNvPicPr>
          <p:nvPr/>
        </p:nvPicPr>
        <p:blipFill>
          <a:blip r:embed="rId3" cstate="print"/>
          <a:srcRect/>
          <a:stretch>
            <a:fillRect/>
          </a:stretch>
        </p:blipFill>
        <p:spPr bwMode="auto">
          <a:xfrm>
            <a:off x="4643438" y="1989138"/>
            <a:ext cx="2016125" cy="319087"/>
          </a:xfrm>
          <a:prstGeom prst="rect">
            <a:avLst/>
          </a:prstGeom>
          <a:noFill/>
        </p:spPr>
      </p:pic>
      <p:sp>
        <p:nvSpPr>
          <p:cNvPr id="22541" name="Rectangle 9"/>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en-US"/>
          </a:p>
        </p:txBody>
      </p:sp>
      <p:sp>
        <p:nvSpPr>
          <p:cNvPr id="2254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50891" name="Object 11"/>
          <p:cNvPicPr>
            <a:picLocks noChangeAspect="1" noChangeArrowheads="1"/>
          </p:cNvPicPr>
          <p:nvPr/>
        </p:nvPicPr>
        <p:blipFill>
          <a:blip r:embed="rId4" cstate="print"/>
          <a:srcRect/>
          <a:stretch>
            <a:fillRect/>
          </a:stretch>
        </p:blipFill>
        <p:spPr bwMode="auto">
          <a:xfrm>
            <a:off x="827088" y="2420938"/>
            <a:ext cx="2305050" cy="379412"/>
          </a:xfrm>
          <a:prstGeom prst="rect">
            <a:avLst/>
          </a:prstGeom>
          <a:noFill/>
        </p:spPr>
      </p:pic>
      <p:sp>
        <p:nvSpPr>
          <p:cNvPr id="22543" name="Rectangle 12"/>
          <p:cNvSpPr>
            <a:spLocks noChangeArrowheads="1"/>
          </p:cNvSpPr>
          <p:nvPr/>
        </p:nvSpPr>
        <p:spPr bwMode="auto">
          <a:xfrm>
            <a:off x="1835150" y="0"/>
            <a:ext cx="9144000" cy="0"/>
          </a:xfrm>
          <a:prstGeom prst="rect">
            <a:avLst/>
          </a:prstGeom>
          <a:noFill/>
          <a:ln w="9525">
            <a:noFill/>
            <a:miter lim="800000"/>
            <a:headEnd/>
            <a:tailEnd/>
          </a:ln>
        </p:spPr>
        <p:txBody>
          <a:bodyPr wrap="none" anchor="ctr">
            <a:spAutoFit/>
          </a:bodyPr>
          <a:lstStyle/>
          <a:p>
            <a:endParaRPr lang="en-US"/>
          </a:p>
        </p:txBody>
      </p:sp>
      <p:sp>
        <p:nvSpPr>
          <p:cNvPr id="2254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50894" name="Object 14"/>
          <p:cNvPicPr>
            <a:picLocks noChangeAspect="1" noChangeArrowheads="1"/>
          </p:cNvPicPr>
          <p:nvPr/>
        </p:nvPicPr>
        <p:blipFill>
          <a:blip r:embed="rId5" cstate="print"/>
          <a:srcRect/>
          <a:stretch>
            <a:fillRect/>
          </a:stretch>
        </p:blipFill>
        <p:spPr bwMode="auto">
          <a:xfrm>
            <a:off x="4572000" y="3141663"/>
            <a:ext cx="285750" cy="360362"/>
          </a:xfrm>
          <a:prstGeom prst="rect">
            <a:avLst/>
          </a:prstGeom>
          <a:noFill/>
        </p:spPr>
      </p:pic>
      <p:sp>
        <p:nvSpPr>
          <p:cNvPr id="22545" name="Rectangle 15"/>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0882"/>
                                        </p:tgtEl>
                                        <p:attrNameLst>
                                          <p:attrName>style.visibility</p:attrName>
                                        </p:attrNameLst>
                                      </p:cBhvr>
                                      <p:to>
                                        <p:strVal val="visible"/>
                                      </p:to>
                                    </p:set>
                                    <p:anim calcmode="lin" valueType="num">
                                      <p:cBhvr additive="base">
                                        <p:cTn id="7" dur="500" fill="hold"/>
                                        <p:tgtEl>
                                          <p:spTgt spid="250882"/>
                                        </p:tgtEl>
                                        <p:attrNameLst>
                                          <p:attrName>ppt_x</p:attrName>
                                        </p:attrNameLst>
                                      </p:cBhvr>
                                      <p:tavLst>
                                        <p:tav tm="0">
                                          <p:val>
                                            <p:strVal val="#ppt_x"/>
                                          </p:val>
                                        </p:tav>
                                        <p:tav tm="100000">
                                          <p:val>
                                            <p:strVal val="#ppt_x"/>
                                          </p:val>
                                        </p:tav>
                                      </p:tavLst>
                                    </p:anim>
                                    <p:anim calcmode="lin" valueType="num">
                                      <p:cBhvr additive="base">
                                        <p:cTn id="8" dur="500" fill="hold"/>
                                        <p:tgtEl>
                                          <p:spTgt spid="2508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0883">
                                            <p:txEl>
                                              <p:pRg st="0" end="0"/>
                                            </p:txEl>
                                          </p:spTgt>
                                        </p:tgtEl>
                                        <p:attrNameLst>
                                          <p:attrName>style.visibility</p:attrName>
                                        </p:attrNameLst>
                                      </p:cBhvr>
                                      <p:to>
                                        <p:strVal val="visible"/>
                                      </p:to>
                                    </p:set>
                                    <p:anim calcmode="lin" valueType="num">
                                      <p:cBhvr additive="base">
                                        <p:cTn id="13" dur="500" fill="hold"/>
                                        <p:tgtEl>
                                          <p:spTgt spid="2508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08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0883">
                                            <p:txEl>
                                              <p:pRg st="1" end="1"/>
                                            </p:txEl>
                                          </p:spTgt>
                                        </p:tgtEl>
                                        <p:attrNameLst>
                                          <p:attrName>style.visibility</p:attrName>
                                        </p:attrNameLst>
                                      </p:cBhvr>
                                      <p:to>
                                        <p:strVal val="visible"/>
                                      </p:to>
                                    </p:set>
                                    <p:anim calcmode="lin" valueType="num">
                                      <p:cBhvr additive="base">
                                        <p:cTn id="19" dur="500" fill="hold"/>
                                        <p:tgtEl>
                                          <p:spTgt spid="25088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088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0883">
                                            <p:txEl>
                                              <p:pRg st="2" end="2"/>
                                            </p:txEl>
                                          </p:spTgt>
                                        </p:tgtEl>
                                        <p:attrNameLst>
                                          <p:attrName>style.visibility</p:attrName>
                                        </p:attrNameLst>
                                      </p:cBhvr>
                                      <p:to>
                                        <p:strVal val="visible"/>
                                      </p:to>
                                    </p:set>
                                    <p:anim calcmode="lin" valueType="num">
                                      <p:cBhvr additive="base">
                                        <p:cTn id="23" dur="500" fill="hold"/>
                                        <p:tgtEl>
                                          <p:spTgt spid="25088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088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0883">
                                            <p:txEl>
                                              <p:pRg st="3" end="3"/>
                                            </p:txEl>
                                          </p:spTgt>
                                        </p:tgtEl>
                                        <p:attrNameLst>
                                          <p:attrName>style.visibility</p:attrName>
                                        </p:attrNameLst>
                                      </p:cBhvr>
                                      <p:to>
                                        <p:strVal val="visible"/>
                                      </p:to>
                                    </p:set>
                                    <p:anim calcmode="lin" valueType="num">
                                      <p:cBhvr additive="base">
                                        <p:cTn id="27" dur="500" fill="hold"/>
                                        <p:tgtEl>
                                          <p:spTgt spid="25088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088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0883">
                                            <p:txEl>
                                              <p:pRg st="4" end="4"/>
                                            </p:txEl>
                                          </p:spTgt>
                                        </p:tgtEl>
                                        <p:attrNameLst>
                                          <p:attrName>style.visibility</p:attrName>
                                        </p:attrNameLst>
                                      </p:cBhvr>
                                      <p:to>
                                        <p:strVal val="visible"/>
                                      </p:to>
                                    </p:set>
                                    <p:anim calcmode="lin" valueType="num">
                                      <p:cBhvr additive="base">
                                        <p:cTn id="31" dur="500" fill="hold"/>
                                        <p:tgtEl>
                                          <p:spTgt spid="2508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08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50888"/>
                                        </p:tgtEl>
                                        <p:attrNameLst>
                                          <p:attrName>style.visibility</p:attrName>
                                        </p:attrNameLst>
                                      </p:cBhvr>
                                      <p:to>
                                        <p:strVal val="visible"/>
                                      </p:to>
                                    </p:set>
                                    <p:animEffect transition="in" filter="box(in)">
                                      <p:cBhvr>
                                        <p:cTn id="37" dur="500"/>
                                        <p:tgtEl>
                                          <p:spTgt spid="25088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50891"/>
                                        </p:tgtEl>
                                        <p:attrNameLst>
                                          <p:attrName>style.visibility</p:attrName>
                                        </p:attrNameLst>
                                      </p:cBhvr>
                                      <p:to>
                                        <p:strVal val="visible"/>
                                      </p:to>
                                    </p:set>
                                    <p:animEffect transition="in" filter="box(in)">
                                      <p:cBhvr>
                                        <p:cTn id="42" dur="500"/>
                                        <p:tgtEl>
                                          <p:spTgt spid="25089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0885"/>
                                        </p:tgtEl>
                                        <p:attrNameLst>
                                          <p:attrName>style.visibility</p:attrName>
                                        </p:attrNameLst>
                                      </p:cBhvr>
                                      <p:to>
                                        <p:strVal val="visible"/>
                                      </p:to>
                                    </p:set>
                                    <p:anim calcmode="lin" valueType="num">
                                      <p:cBhvr additive="base">
                                        <p:cTn id="47" dur="500" fill="hold"/>
                                        <p:tgtEl>
                                          <p:spTgt spid="250885"/>
                                        </p:tgtEl>
                                        <p:attrNameLst>
                                          <p:attrName>ppt_x</p:attrName>
                                        </p:attrNameLst>
                                      </p:cBhvr>
                                      <p:tavLst>
                                        <p:tav tm="0">
                                          <p:val>
                                            <p:strVal val="#ppt_x"/>
                                          </p:val>
                                        </p:tav>
                                        <p:tav tm="100000">
                                          <p:val>
                                            <p:strVal val="#ppt_x"/>
                                          </p:val>
                                        </p:tav>
                                      </p:tavLst>
                                    </p:anim>
                                    <p:anim calcmode="lin" valueType="num">
                                      <p:cBhvr additive="base">
                                        <p:cTn id="48" dur="500" fill="hold"/>
                                        <p:tgtEl>
                                          <p:spTgt spid="25088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50894"/>
                                        </p:tgtEl>
                                        <p:attrNameLst>
                                          <p:attrName>style.visibility</p:attrName>
                                        </p:attrNameLst>
                                      </p:cBhvr>
                                      <p:to>
                                        <p:strVal val="visible"/>
                                      </p:to>
                                    </p:set>
                                    <p:animEffect transition="in" filter="box(in)">
                                      <p:cBhvr>
                                        <p:cTn id="53" dur="500"/>
                                        <p:tgtEl>
                                          <p:spTgt spid="25089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50883">
                                            <p:txEl>
                                              <p:pRg st="5" end="5"/>
                                            </p:txEl>
                                          </p:spTgt>
                                        </p:tgtEl>
                                        <p:attrNameLst>
                                          <p:attrName>style.visibility</p:attrName>
                                        </p:attrNameLst>
                                      </p:cBhvr>
                                      <p:to>
                                        <p:strVal val="visible"/>
                                      </p:to>
                                    </p:set>
                                    <p:anim calcmode="lin" valueType="num">
                                      <p:cBhvr additive="base">
                                        <p:cTn id="58" dur="500" fill="hold"/>
                                        <p:tgtEl>
                                          <p:spTgt spid="250883">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08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50883">
                                            <p:txEl>
                                              <p:pRg st="6" end="6"/>
                                            </p:txEl>
                                          </p:spTgt>
                                        </p:tgtEl>
                                        <p:attrNameLst>
                                          <p:attrName>style.visibility</p:attrName>
                                        </p:attrNameLst>
                                      </p:cBhvr>
                                      <p:to>
                                        <p:strVal val="visible"/>
                                      </p:to>
                                    </p:set>
                                    <p:anim calcmode="lin" valueType="num">
                                      <p:cBhvr additive="base">
                                        <p:cTn id="64" dur="500" fill="hold"/>
                                        <p:tgtEl>
                                          <p:spTgt spid="250883">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508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defRPr/>
            </a:pPr>
            <a:r>
              <a:rPr lang="en-US" smtClean="0">
                <a:solidFill>
                  <a:srgbClr val="680E23"/>
                </a:solidFill>
              </a:rPr>
              <a:t>Exercise:</a:t>
            </a:r>
          </a:p>
        </p:txBody>
      </p:sp>
      <p:sp>
        <p:nvSpPr>
          <p:cNvPr id="251907" name="Rectangle 3"/>
          <p:cNvSpPr>
            <a:spLocks noGrp="1" noChangeArrowheads="1"/>
          </p:cNvSpPr>
          <p:nvPr>
            <p:ph idx="1"/>
          </p:nvPr>
        </p:nvSpPr>
        <p:spPr/>
        <p:txBody>
          <a:bodyPr/>
          <a:lstStyle/>
          <a:p>
            <a:pPr algn="l" rtl="0" eaLnBrk="1" hangingPunct="1">
              <a:defRPr/>
            </a:pPr>
            <a:r>
              <a:rPr lang="en-US" u="sng" smtClean="0"/>
              <a:t>Page 76-77</a:t>
            </a:r>
            <a:r>
              <a:rPr lang="en-US" smtClean="0"/>
              <a:t> </a:t>
            </a:r>
          </a:p>
          <a:p>
            <a:pPr algn="l" rtl="0" eaLnBrk="1" hangingPunct="1">
              <a:defRPr/>
            </a:pPr>
            <a:r>
              <a:rPr lang="en-US" u="sng" smtClean="0"/>
              <a:t>Questions :</a:t>
            </a:r>
          </a:p>
          <a:p>
            <a:pPr algn="l" rtl="0" eaLnBrk="1" hangingPunct="1">
              <a:defRPr/>
            </a:pPr>
            <a:r>
              <a:rPr lang="en-US" smtClean="0"/>
              <a:t>      3.4.1, 3.4.3,3.4.4</a:t>
            </a:r>
          </a:p>
          <a:p>
            <a:pPr algn="l" rtl="0" eaLnBrk="1" hangingPunct="1">
              <a:defRPr/>
            </a:pPr>
            <a:r>
              <a:rPr lang="en-US" u="sng" smtClean="0"/>
              <a:t>H.W.</a:t>
            </a:r>
          </a:p>
          <a:p>
            <a:pPr algn="l" rtl="0" eaLnBrk="1" hangingPunct="1">
              <a:defRPr/>
            </a:pPr>
            <a:r>
              <a:rPr lang="en-US" smtClean="0"/>
              <a:t>      3.4.5 , 3.4.7</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53223CD1-FF34-41F1-9FC8-2B1F4988A4E0}" type="slidenum">
              <a:rPr lang="ar-SA"/>
              <a:pPr>
                <a:defRPr/>
              </a:pPr>
              <a:t>102</a:t>
            </a:fld>
            <a:endParaRPr 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260350"/>
            <a:ext cx="8893175" cy="5870575"/>
          </a:xfrm>
        </p:spPr>
        <p:txBody>
          <a:bodyPr>
            <a:normAutofit lnSpcReduction="10000"/>
          </a:bodyPr>
          <a:lstStyle/>
          <a:p>
            <a:pPr algn="l">
              <a:buFont typeface="Wingdings" pitchFamily="2" charset="2"/>
              <a:buNone/>
              <a:defRPr/>
            </a:pPr>
            <a:r>
              <a:rPr lang="en-US" dirty="0" smtClean="0">
                <a:solidFill>
                  <a:srgbClr val="FF0000"/>
                </a:solidFill>
              </a:rPr>
              <a:t>Q3.4.1: </a:t>
            </a:r>
            <a:r>
              <a:rPr lang="en-US" dirty="0" smtClean="0"/>
              <a:t>In a study of violent victimization of women and men, </a:t>
            </a:r>
            <a:r>
              <a:rPr lang="en-US" dirty="0" err="1" smtClean="0"/>
              <a:t>Porcelli</a:t>
            </a:r>
            <a:r>
              <a:rPr lang="en-US" dirty="0" smtClean="0"/>
              <a:t> et al. (A-2) collected information from 679 women and 345 men aged 18 to 64 years at several family practice centers in the metropolitan Detroit area. Patients filled out a health history questionnaire that included a question about victimization. The following table shows the sample subjects cross-classified by sex and type of violent victimization reported. The victimization categories are defined as no victimization, partner victimization (and not by others), victimization by persons other than</a:t>
            </a:r>
          </a:p>
          <a:p>
            <a:pPr algn="l">
              <a:buFont typeface="Wingdings" pitchFamily="2" charset="2"/>
              <a:buNone/>
              <a:defRPr/>
            </a:pPr>
            <a:endParaRPr lang="ar-SA" dirty="0">
              <a:solidFill>
                <a:srgbClr val="FF0000"/>
              </a:solidFill>
            </a:endParaRPr>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8E83B456-C81D-497A-9A47-EB8A781B62AD}" type="slidenum">
              <a:rPr lang="ar-SA" smtClean="0"/>
              <a:pPr>
                <a:defRPr/>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333375"/>
            <a:ext cx="8820150" cy="5797550"/>
          </a:xfrm>
        </p:spPr>
        <p:txBody>
          <a:bodyPr/>
          <a:lstStyle/>
          <a:p>
            <a:pPr algn="l">
              <a:buFont typeface="Wingdings" pitchFamily="2" charset="2"/>
              <a:buNone/>
              <a:defRPr/>
            </a:pPr>
            <a:r>
              <a:rPr lang="en-US" dirty="0" smtClean="0"/>
              <a:t>partners (friends, family members, or strangers), and those who reported multiple victimization.</a:t>
            </a:r>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r>
              <a:rPr lang="en-US" dirty="0" smtClean="0"/>
              <a:t>(a) Suppose we pick a subject at random from this group. What is the probability that this subject will be a women? </a:t>
            </a: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2D60F8C5-959D-4EF7-B3BD-20D285281433}" type="slidenum">
              <a:rPr lang="ar-SA" smtClean="0"/>
              <a:pPr>
                <a:defRPr/>
              </a:pPr>
              <a:t>104</a:t>
            </a:fld>
            <a:endParaRPr lang="en-US"/>
          </a:p>
        </p:txBody>
      </p:sp>
      <p:graphicFrame>
        <p:nvGraphicFramePr>
          <p:cNvPr id="6" name="Table 5"/>
          <p:cNvGraphicFramePr>
            <a:graphicFrameLocks noGrp="1"/>
          </p:cNvGraphicFramePr>
          <p:nvPr/>
        </p:nvGraphicFramePr>
        <p:xfrm>
          <a:off x="395536" y="1484784"/>
          <a:ext cx="8064894" cy="2680614"/>
        </p:xfrm>
        <a:graphic>
          <a:graphicData uri="http://schemas.openxmlformats.org/drawingml/2006/table">
            <a:tbl>
              <a:tblPr rtl="1" firstRow="1" bandRow="1">
                <a:tableStyleId>{5C22544A-7EE6-4342-B048-85BDC9FD1C3A}</a:tableStyleId>
              </a:tblPr>
              <a:tblGrid>
                <a:gridCol w="1032792"/>
                <a:gridCol w="1655506"/>
                <a:gridCol w="1576942"/>
                <a:gridCol w="1111356"/>
                <a:gridCol w="1642932"/>
                <a:gridCol w="1045366"/>
              </a:tblGrid>
              <a:tr h="486054">
                <a:tc>
                  <a:txBody>
                    <a:bodyPr/>
                    <a:lstStyle/>
                    <a:p>
                      <a:pPr algn="ctr" rtl="1"/>
                      <a:r>
                        <a:rPr lang="en-US" dirty="0" smtClean="0"/>
                        <a:t>Total</a:t>
                      </a:r>
                      <a:endParaRPr lang="ar-SA" dirty="0"/>
                    </a:p>
                  </a:txBody>
                  <a:tcPr/>
                </a:tc>
                <a:tc>
                  <a:txBody>
                    <a:bodyPr/>
                    <a:lstStyle/>
                    <a:p>
                      <a:pPr algn="ctr" rtl="1"/>
                      <a:r>
                        <a:rPr lang="en-US" dirty="0" smtClean="0"/>
                        <a:t>Multiple Victimization</a:t>
                      </a:r>
                      <a:endParaRPr lang="ar-SA" dirty="0" smtClean="0"/>
                    </a:p>
                    <a:p>
                      <a:pPr algn="ctr" rtl="1"/>
                      <a:r>
                        <a:rPr lang="en-US" dirty="0" smtClean="0"/>
                        <a:t>(T)</a:t>
                      </a:r>
                      <a:endParaRPr lang="ar-SA" dirty="0"/>
                    </a:p>
                  </a:txBody>
                  <a:tcPr/>
                </a:tc>
                <a:tc>
                  <a:txBody>
                    <a:bodyPr/>
                    <a:lstStyle/>
                    <a:p>
                      <a:pPr algn="ctr" rtl="1"/>
                      <a:r>
                        <a:rPr lang="en-US" dirty="0" err="1" smtClean="0"/>
                        <a:t>Nonpartners</a:t>
                      </a:r>
                      <a:endParaRPr lang="ar-SA" dirty="0" smtClean="0"/>
                    </a:p>
                    <a:p>
                      <a:pPr algn="ctr" rtl="1"/>
                      <a:endParaRPr lang="ar-SA" dirty="0" smtClean="0"/>
                    </a:p>
                    <a:p>
                      <a:pPr algn="ctr" rtl="1"/>
                      <a:r>
                        <a:rPr lang="en-US" dirty="0" smtClean="0"/>
                        <a:t>(N)</a:t>
                      </a:r>
                      <a:endParaRPr lang="ar-SA" dirty="0"/>
                    </a:p>
                  </a:txBody>
                  <a:tcPr/>
                </a:tc>
                <a:tc>
                  <a:txBody>
                    <a:bodyPr/>
                    <a:lstStyle/>
                    <a:p>
                      <a:pPr algn="ctr" rtl="1"/>
                      <a:r>
                        <a:rPr lang="en-US" dirty="0" smtClean="0"/>
                        <a:t>Partners</a:t>
                      </a:r>
                      <a:endParaRPr lang="ar-SA" dirty="0" smtClean="0"/>
                    </a:p>
                    <a:p>
                      <a:pPr algn="ctr" rtl="1"/>
                      <a:endParaRPr lang="ar-SA" dirty="0" smtClean="0"/>
                    </a:p>
                    <a:p>
                      <a:pPr algn="ctr" rtl="1"/>
                      <a:r>
                        <a:rPr lang="en-US" dirty="0" smtClean="0"/>
                        <a:t>(P)</a:t>
                      </a:r>
                      <a:endParaRPr lang="ar-SA" dirty="0"/>
                    </a:p>
                  </a:txBody>
                  <a:tcPr/>
                </a:tc>
                <a:tc>
                  <a:txBody>
                    <a:bodyPr/>
                    <a:lstStyle/>
                    <a:p>
                      <a:pPr algn="ctr" rtl="1"/>
                      <a:r>
                        <a:rPr lang="en-US" dirty="0" smtClean="0"/>
                        <a:t>No </a:t>
                      </a:r>
                    </a:p>
                    <a:p>
                      <a:pPr algn="ctr" rtl="1"/>
                      <a:r>
                        <a:rPr lang="en-US" dirty="0" smtClean="0"/>
                        <a:t>Victimization</a:t>
                      </a:r>
                      <a:endParaRPr lang="ar-SA" dirty="0" smtClean="0"/>
                    </a:p>
                    <a:p>
                      <a:pPr algn="ctr" rtl="1"/>
                      <a:r>
                        <a:rPr lang="en-US" dirty="0" smtClean="0"/>
                        <a:t>(V)</a:t>
                      </a:r>
                      <a:endParaRPr lang="ar-SA" dirty="0"/>
                    </a:p>
                  </a:txBody>
                  <a:tcPr/>
                </a:tc>
                <a:tc>
                  <a:txBody>
                    <a:bodyPr/>
                    <a:lstStyle/>
                    <a:p>
                      <a:pPr algn="ctr" rtl="1"/>
                      <a:endParaRPr lang="ar-SA" dirty="0"/>
                    </a:p>
                  </a:txBody>
                  <a:tcPr/>
                </a:tc>
              </a:tr>
              <a:tr h="486054">
                <a:tc>
                  <a:txBody>
                    <a:bodyPr/>
                    <a:lstStyle/>
                    <a:p>
                      <a:pPr algn="ctr" rtl="1"/>
                      <a:r>
                        <a:rPr lang="en-US" dirty="0" smtClean="0"/>
                        <a:t>679</a:t>
                      </a:r>
                      <a:endParaRPr lang="ar-SA" dirty="0"/>
                    </a:p>
                  </a:txBody>
                  <a:tcPr/>
                </a:tc>
                <a:tc>
                  <a:txBody>
                    <a:bodyPr/>
                    <a:lstStyle/>
                    <a:p>
                      <a:pPr algn="ctr" rtl="1"/>
                      <a:r>
                        <a:rPr lang="en-US" dirty="0" smtClean="0"/>
                        <a:t>18</a:t>
                      </a:r>
                      <a:endParaRPr lang="ar-SA" dirty="0"/>
                    </a:p>
                  </a:txBody>
                  <a:tcPr/>
                </a:tc>
                <a:tc>
                  <a:txBody>
                    <a:bodyPr/>
                    <a:lstStyle/>
                    <a:p>
                      <a:pPr algn="ctr" rtl="1"/>
                      <a:r>
                        <a:rPr lang="en-US" dirty="0" smtClean="0"/>
                        <a:t>16</a:t>
                      </a:r>
                      <a:endParaRPr lang="ar-SA" dirty="0"/>
                    </a:p>
                  </a:txBody>
                  <a:tcPr/>
                </a:tc>
                <a:tc>
                  <a:txBody>
                    <a:bodyPr/>
                    <a:lstStyle/>
                    <a:p>
                      <a:pPr algn="ctr" rtl="1"/>
                      <a:r>
                        <a:rPr lang="en-US" dirty="0" smtClean="0"/>
                        <a:t>34</a:t>
                      </a:r>
                      <a:endParaRPr lang="ar-SA" dirty="0"/>
                    </a:p>
                  </a:txBody>
                  <a:tcPr/>
                </a:tc>
                <a:tc>
                  <a:txBody>
                    <a:bodyPr/>
                    <a:lstStyle/>
                    <a:p>
                      <a:pPr algn="ctr" rtl="1"/>
                      <a:r>
                        <a:rPr lang="en-US" dirty="0" smtClean="0"/>
                        <a:t>611</a:t>
                      </a:r>
                      <a:endParaRPr lang="ar-SA" dirty="0"/>
                    </a:p>
                  </a:txBody>
                  <a:tcPr/>
                </a:tc>
                <a:tc>
                  <a:txBody>
                    <a:bodyPr/>
                    <a:lstStyle/>
                    <a:p>
                      <a:pPr algn="ctr" rtl="1"/>
                      <a:r>
                        <a:rPr lang="en-US" dirty="0" smtClean="0"/>
                        <a:t>Women</a:t>
                      </a:r>
                      <a:endParaRPr lang="ar-SA" dirty="0" smtClean="0"/>
                    </a:p>
                    <a:p>
                      <a:pPr algn="ctr" rtl="1"/>
                      <a:r>
                        <a:rPr lang="en-US" dirty="0" smtClean="0"/>
                        <a:t>(W)</a:t>
                      </a:r>
                      <a:endParaRPr lang="ar-SA" dirty="0"/>
                    </a:p>
                  </a:txBody>
                  <a:tcPr/>
                </a:tc>
              </a:tr>
              <a:tr h="486054">
                <a:tc>
                  <a:txBody>
                    <a:bodyPr/>
                    <a:lstStyle/>
                    <a:p>
                      <a:pPr algn="ctr" rtl="1"/>
                      <a:r>
                        <a:rPr lang="en-US" dirty="0" smtClean="0"/>
                        <a:t>345</a:t>
                      </a:r>
                      <a:endParaRPr lang="ar-SA" dirty="0"/>
                    </a:p>
                  </a:txBody>
                  <a:tcPr/>
                </a:tc>
                <a:tc>
                  <a:txBody>
                    <a:bodyPr/>
                    <a:lstStyle/>
                    <a:p>
                      <a:pPr algn="ctr" rtl="1"/>
                      <a:r>
                        <a:rPr lang="en-US" dirty="0" smtClean="0"/>
                        <a:t>10</a:t>
                      </a:r>
                      <a:endParaRPr lang="ar-SA" dirty="0"/>
                    </a:p>
                  </a:txBody>
                  <a:tcPr/>
                </a:tc>
                <a:tc>
                  <a:txBody>
                    <a:bodyPr/>
                    <a:lstStyle/>
                    <a:p>
                      <a:pPr algn="ctr" rtl="1"/>
                      <a:r>
                        <a:rPr lang="en-US" dirty="0" smtClean="0"/>
                        <a:t>17</a:t>
                      </a:r>
                      <a:endParaRPr lang="ar-SA" dirty="0"/>
                    </a:p>
                  </a:txBody>
                  <a:tcPr/>
                </a:tc>
                <a:tc>
                  <a:txBody>
                    <a:bodyPr/>
                    <a:lstStyle/>
                    <a:p>
                      <a:pPr algn="ctr" rtl="1"/>
                      <a:r>
                        <a:rPr lang="en-US" dirty="0" smtClean="0"/>
                        <a:t>10</a:t>
                      </a:r>
                      <a:endParaRPr lang="ar-SA" dirty="0"/>
                    </a:p>
                  </a:txBody>
                  <a:tcPr/>
                </a:tc>
                <a:tc>
                  <a:txBody>
                    <a:bodyPr/>
                    <a:lstStyle/>
                    <a:p>
                      <a:pPr algn="ctr" rtl="1"/>
                      <a:r>
                        <a:rPr lang="en-US" dirty="0" smtClean="0"/>
                        <a:t>308</a:t>
                      </a:r>
                      <a:endParaRPr lang="ar-SA" dirty="0"/>
                    </a:p>
                  </a:txBody>
                  <a:tcPr/>
                </a:tc>
                <a:tc>
                  <a:txBody>
                    <a:bodyPr/>
                    <a:lstStyle/>
                    <a:p>
                      <a:pPr algn="ctr" rtl="1"/>
                      <a:r>
                        <a:rPr lang="en-US" dirty="0" smtClean="0"/>
                        <a:t>Men</a:t>
                      </a:r>
                      <a:endParaRPr lang="ar-SA" dirty="0" smtClean="0"/>
                    </a:p>
                    <a:p>
                      <a:pPr algn="ctr" rtl="1"/>
                      <a:r>
                        <a:rPr lang="en-US" dirty="0" smtClean="0"/>
                        <a:t>(M)</a:t>
                      </a:r>
                      <a:endParaRPr lang="ar-SA" dirty="0"/>
                    </a:p>
                  </a:txBody>
                  <a:tcPr/>
                </a:tc>
              </a:tr>
              <a:tr h="486054">
                <a:tc>
                  <a:txBody>
                    <a:bodyPr/>
                    <a:lstStyle/>
                    <a:p>
                      <a:pPr algn="ctr" rtl="1"/>
                      <a:r>
                        <a:rPr lang="en-US" dirty="0" smtClean="0"/>
                        <a:t>1024</a:t>
                      </a:r>
                      <a:endParaRPr lang="ar-SA" dirty="0"/>
                    </a:p>
                  </a:txBody>
                  <a:tcPr/>
                </a:tc>
                <a:tc>
                  <a:txBody>
                    <a:bodyPr/>
                    <a:lstStyle/>
                    <a:p>
                      <a:pPr algn="ctr" rtl="1"/>
                      <a:r>
                        <a:rPr lang="en-US" dirty="0" smtClean="0"/>
                        <a:t>28</a:t>
                      </a:r>
                      <a:endParaRPr lang="ar-SA" dirty="0"/>
                    </a:p>
                  </a:txBody>
                  <a:tcPr/>
                </a:tc>
                <a:tc>
                  <a:txBody>
                    <a:bodyPr/>
                    <a:lstStyle/>
                    <a:p>
                      <a:pPr algn="ctr" rtl="1"/>
                      <a:r>
                        <a:rPr lang="en-US" dirty="0" smtClean="0"/>
                        <a:t>33</a:t>
                      </a:r>
                      <a:endParaRPr lang="ar-SA" dirty="0"/>
                    </a:p>
                  </a:txBody>
                  <a:tcPr/>
                </a:tc>
                <a:tc>
                  <a:txBody>
                    <a:bodyPr/>
                    <a:lstStyle/>
                    <a:p>
                      <a:pPr algn="ctr" rtl="1"/>
                      <a:r>
                        <a:rPr lang="en-US" dirty="0" smtClean="0"/>
                        <a:t>44</a:t>
                      </a:r>
                      <a:endParaRPr lang="ar-SA" dirty="0"/>
                    </a:p>
                  </a:txBody>
                  <a:tcPr/>
                </a:tc>
                <a:tc>
                  <a:txBody>
                    <a:bodyPr/>
                    <a:lstStyle/>
                    <a:p>
                      <a:pPr algn="ctr" rtl="1"/>
                      <a:r>
                        <a:rPr lang="en-US" dirty="0" smtClean="0"/>
                        <a:t>919</a:t>
                      </a:r>
                      <a:endParaRPr lang="ar-SA" dirty="0"/>
                    </a:p>
                  </a:txBody>
                  <a:tcPr/>
                </a:tc>
                <a:tc>
                  <a:txBody>
                    <a:bodyPr/>
                    <a:lstStyle/>
                    <a:p>
                      <a:pPr algn="ctr" rtl="1"/>
                      <a:r>
                        <a:rPr lang="en-US" dirty="0" smtClean="0"/>
                        <a:t>Total</a:t>
                      </a:r>
                      <a:endParaRPr lang="ar-SA" dirty="0"/>
                    </a:p>
                  </a:txBody>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333375"/>
            <a:ext cx="8893175" cy="5797550"/>
          </a:xfrm>
        </p:spPr>
        <p:txBody>
          <a:bodyPr/>
          <a:lstStyle/>
          <a:p>
            <a:pPr algn="l">
              <a:buFont typeface="Wingdings" pitchFamily="2" charset="2"/>
              <a:buNone/>
              <a:defRPr/>
            </a:pPr>
            <a:r>
              <a:rPr lang="en-US" dirty="0" smtClean="0"/>
              <a:t>(b) What do we call the probability calculated in part a? </a:t>
            </a:r>
          </a:p>
          <a:p>
            <a:pPr algn="l">
              <a:buFont typeface="Wingdings" pitchFamily="2" charset="2"/>
              <a:buNone/>
              <a:defRPr/>
            </a:pPr>
            <a:r>
              <a:rPr lang="en-US" dirty="0" smtClean="0"/>
              <a:t>(c) Show how to calculate the probability asked for in part a by two additional methods.</a:t>
            </a:r>
          </a:p>
          <a:p>
            <a:pPr algn="l">
              <a:buFont typeface="Wingdings" pitchFamily="2" charset="2"/>
              <a:buNone/>
              <a:defRPr/>
            </a:pPr>
            <a:r>
              <a:rPr lang="en-US" dirty="0" smtClean="0"/>
              <a:t>(d) If we pick a subject at random, what is probability that the subject will be a women and have experienced partner abuse?</a:t>
            </a:r>
          </a:p>
          <a:p>
            <a:pPr algn="l">
              <a:buFont typeface="Wingdings" pitchFamily="2" charset="2"/>
              <a:buNone/>
              <a:defRPr/>
            </a:pPr>
            <a:r>
              <a:rPr lang="en-US" dirty="0" smtClean="0"/>
              <a:t>(e) What do we call the probability calculated in part d?</a:t>
            </a:r>
          </a:p>
          <a:p>
            <a:pPr algn="l">
              <a:buFont typeface="Wingdings" pitchFamily="2" charset="2"/>
              <a:buNone/>
              <a:defRPr/>
            </a:pPr>
            <a:r>
              <a:rPr lang="en-US" dirty="0" smtClean="0"/>
              <a:t>(f) Suppose we picked a man at random. Knowing this information, what is the probability that he</a:t>
            </a: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7E584EFF-B824-4DC9-BF9E-F2F0E2065F25}" type="slidenum">
              <a:rPr lang="ar-SA"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350"/>
            <a:ext cx="8229600" cy="5870575"/>
          </a:xfrm>
        </p:spPr>
        <p:txBody>
          <a:bodyPr/>
          <a:lstStyle/>
          <a:p>
            <a:pPr algn="l">
              <a:buFont typeface="Wingdings" pitchFamily="2" charset="2"/>
              <a:buNone/>
              <a:defRPr/>
            </a:pPr>
            <a:r>
              <a:rPr lang="en-US" dirty="0" smtClean="0"/>
              <a:t>experienced abuse from </a:t>
            </a:r>
            <a:r>
              <a:rPr lang="en-US" dirty="0" err="1" smtClean="0"/>
              <a:t>nonpartners</a:t>
            </a:r>
            <a:r>
              <a:rPr lang="en-US" dirty="0" smtClean="0"/>
              <a:t>?</a:t>
            </a:r>
          </a:p>
          <a:p>
            <a:pPr algn="l">
              <a:buFont typeface="Wingdings" pitchFamily="2" charset="2"/>
              <a:buNone/>
              <a:defRPr/>
            </a:pPr>
            <a:r>
              <a:rPr lang="en-US" dirty="0" smtClean="0"/>
              <a:t>(g) What do we call the probability calculated in part f?</a:t>
            </a:r>
          </a:p>
          <a:p>
            <a:pPr algn="l">
              <a:buFont typeface="Wingdings" pitchFamily="2" charset="2"/>
              <a:buNone/>
              <a:defRPr/>
            </a:pPr>
            <a:r>
              <a:rPr lang="en-US" dirty="0" smtClean="0"/>
              <a:t>(h) Suppose we pick a subject at random. What is the probability that it is a man or someone who experienced abuse from a partner?</a:t>
            </a:r>
          </a:p>
          <a:p>
            <a:pPr algn="l">
              <a:buFont typeface="Wingdings" pitchFamily="2" charset="2"/>
              <a:buNone/>
              <a:defRPr/>
            </a:pPr>
            <a:r>
              <a:rPr lang="en-US" dirty="0" smtClean="0"/>
              <a:t>(</a:t>
            </a:r>
            <a:r>
              <a:rPr lang="en-US" dirty="0" err="1" smtClean="0"/>
              <a:t>i</a:t>
            </a:r>
            <a:r>
              <a:rPr lang="en-US" dirty="0" smtClean="0"/>
              <a:t>) What do we call the method by which you obtained the probability in part h?</a:t>
            </a:r>
          </a:p>
          <a:p>
            <a:pPr algn="l">
              <a:buFont typeface="Wingdings" pitchFamily="2" charset="2"/>
              <a:buNone/>
              <a:defRPr/>
            </a:pPr>
            <a:endParaRPr lang="en-US" dirty="0" smtClean="0"/>
          </a:p>
          <a:p>
            <a:pPr algn="l">
              <a:buFont typeface="Wingdings" pitchFamily="2" charset="2"/>
              <a:buNone/>
              <a:defRPr/>
            </a:pP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D4978E59-9244-4FA9-83BB-7CA90B7DF201}" type="slidenum">
              <a:rPr lang="ar-SA"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260350"/>
            <a:ext cx="8893175" cy="5870575"/>
          </a:xfrm>
        </p:spPr>
        <p:txBody>
          <a:bodyPr>
            <a:normAutofit lnSpcReduction="10000"/>
          </a:bodyPr>
          <a:lstStyle/>
          <a:p>
            <a:pPr algn="l">
              <a:buFont typeface="Wingdings" pitchFamily="2" charset="2"/>
              <a:buNone/>
              <a:defRPr/>
            </a:pPr>
            <a:r>
              <a:rPr lang="en-US" dirty="0" smtClean="0">
                <a:solidFill>
                  <a:srgbClr val="FF0000"/>
                </a:solidFill>
              </a:rPr>
              <a:t>H.W</a:t>
            </a:r>
            <a:r>
              <a:rPr lang="en-US" sz="2000" dirty="0" smtClean="0">
                <a:solidFill>
                  <a:srgbClr val="FF0000"/>
                </a:solidFill>
              </a:rPr>
              <a:t>Q3.4.3</a:t>
            </a:r>
            <a:r>
              <a:rPr lang="en-US" dirty="0" smtClean="0">
                <a:solidFill>
                  <a:srgbClr val="FF0000"/>
                </a:solidFill>
              </a:rPr>
              <a:t>: </a:t>
            </a:r>
            <a:r>
              <a:rPr lang="en-US" dirty="0" smtClean="0"/>
              <a:t>Fernando et al. (A-3) studied drug-sharing among injection drug users in the South Bronx in New York City. Drug users in New York City use the term “split a bag” or “get down on a bag” to refer to the practice of diving a bag of heroin or other </a:t>
            </a:r>
            <a:r>
              <a:rPr lang="en-US" dirty="0" err="1" smtClean="0"/>
              <a:t>injectable</a:t>
            </a:r>
            <a:r>
              <a:rPr lang="en-US" dirty="0" smtClean="0"/>
              <a:t> substances. A common practice includes splitting drugs after they are dissolved in a common cooker, a procedure with considerable HIV risk. Although this practice is common, little is known about the prevalence of such practices. The researchers asked injection drug users in four neighborhoods in the South Bronx if they ever </a:t>
            </a:r>
            <a:endParaRPr lang="en-US" dirty="0" smtClean="0">
              <a:solidFill>
                <a:srgbClr val="FF0000"/>
              </a:solidFill>
            </a:endParaRPr>
          </a:p>
          <a:p>
            <a:pPr algn="l">
              <a:buFont typeface="Wingdings" pitchFamily="2" charset="2"/>
              <a:buNone/>
              <a:defRPr/>
            </a:pP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DA6F4F78-E7C8-4AD4-83A5-D248E6B0AC9E}" type="slidenum">
              <a:rPr lang="ar-SA"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3375"/>
            <a:ext cx="8686800" cy="5797550"/>
          </a:xfrm>
        </p:spPr>
        <p:txBody>
          <a:bodyPr/>
          <a:lstStyle/>
          <a:p>
            <a:pPr algn="l">
              <a:buFont typeface="Wingdings" pitchFamily="2" charset="2"/>
              <a:buNone/>
              <a:defRPr/>
            </a:pPr>
            <a:r>
              <a:rPr lang="en-US" dirty="0" smtClean="0"/>
              <a:t>“got down on” drugs in bags or shots. The results classified by gender and splitting practice are given below:</a:t>
            </a:r>
          </a:p>
          <a:p>
            <a:pPr algn="l">
              <a:buFont typeface="Wingdings" pitchFamily="2" charset="2"/>
              <a:buNone/>
              <a:defRPr/>
            </a:pPr>
            <a:r>
              <a:rPr lang="en-US" dirty="0" smtClean="0"/>
              <a:t>State the </a:t>
            </a:r>
          </a:p>
          <a:p>
            <a:pPr algn="l">
              <a:buFont typeface="Wingdings" pitchFamily="2" charset="2"/>
              <a:buNone/>
              <a:defRPr/>
            </a:pPr>
            <a:r>
              <a:rPr lang="en-US" dirty="0" smtClean="0"/>
              <a:t>following </a:t>
            </a:r>
          </a:p>
          <a:p>
            <a:pPr algn="l">
              <a:buFont typeface="Wingdings" pitchFamily="2" charset="2"/>
              <a:buNone/>
              <a:defRPr/>
            </a:pPr>
            <a:r>
              <a:rPr lang="en-US" dirty="0" smtClean="0"/>
              <a:t>probabilities in</a:t>
            </a:r>
          </a:p>
          <a:p>
            <a:pPr algn="l">
              <a:buFont typeface="Wingdings" pitchFamily="2" charset="2"/>
              <a:buNone/>
              <a:defRPr/>
            </a:pPr>
            <a:r>
              <a:rPr lang="en-US" dirty="0" smtClean="0"/>
              <a:t>words and calculate:</a:t>
            </a:r>
          </a:p>
          <a:p>
            <a:pPr algn="l">
              <a:buFont typeface="Wingdings" pitchFamily="2" charset="2"/>
              <a:buNone/>
              <a:defRPr/>
            </a:pPr>
            <a:r>
              <a:rPr lang="en-US" dirty="0" smtClean="0"/>
              <a:t>(a)                                          </a:t>
            </a:r>
            <a:r>
              <a:rPr lang="en-US" dirty="0" err="1" smtClean="0">
                <a:solidFill>
                  <a:srgbClr val="FFFF00"/>
                </a:solidFill>
              </a:rPr>
              <a:t>Ans</a:t>
            </a:r>
            <a:r>
              <a:rPr lang="en-US" dirty="0" smtClean="0">
                <a:solidFill>
                  <a:srgbClr val="FFFF00"/>
                </a:solidFill>
              </a:rPr>
              <a:t>: 0.3418</a:t>
            </a:r>
          </a:p>
          <a:p>
            <a:pPr algn="l">
              <a:buFont typeface="Wingdings" pitchFamily="2" charset="2"/>
              <a:buNone/>
              <a:defRPr/>
            </a:pPr>
            <a:r>
              <a:rPr lang="en-US" dirty="0" smtClean="0"/>
              <a:t>(b)                                          </a:t>
            </a:r>
            <a:r>
              <a:rPr lang="en-US" dirty="0" err="1" smtClean="0">
                <a:solidFill>
                  <a:srgbClr val="FFFF00"/>
                </a:solidFill>
              </a:rPr>
              <a:t>Ans</a:t>
            </a:r>
            <a:r>
              <a:rPr lang="en-US" dirty="0" smtClean="0">
                <a:solidFill>
                  <a:srgbClr val="FFFF00"/>
                </a:solidFill>
              </a:rPr>
              <a:t>: 0.8746</a:t>
            </a:r>
          </a:p>
          <a:p>
            <a:pPr algn="l">
              <a:buFont typeface="Wingdings" pitchFamily="2" charset="2"/>
              <a:buNone/>
              <a:defRPr/>
            </a:pPr>
            <a:r>
              <a:rPr lang="en-US" dirty="0" smtClean="0"/>
              <a:t>(c)                                          </a:t>
            </a:r>
            <a:r>
              <a:rPr lang="en-US" dirty="0" err="1" smtClean="0">
                <a:solidFill>
                  <a:srgbClr val="FFFF00"/>
                </a:solidFill>
              </a:rPr>
              <a:t>Ans</a:t>
            </a:r>
            <a:r>
              <a:rPr lang="en-US" dirty="0" smtClean="0">
                <a:solidFill>
                  <a:srgbClr val="FFFF00"/>
                </a:solidFill>
              </a:rPr>
              <a:t>: 0.6134</a:t>
            </a:r>
          </a:p>
          <a:p>
            <a:pPr algn="l">
              <a:buFont typeface="Wingdings" pitchFamily="2" charset="2"/>
              <a:buNone/>
              <a:defRPr/>
            </a:pP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5DFFE655-1BC2-4CED-80E7-2D145BCC6B23}" type="slidenum">
              <a:rPr lang="ar-SA" smtClean="0"/>
              <a:pPr>
                <a:defRPr/>
              </a:pPr>
              <a:t>108</a:t>
            </a:fld>
            <a:endParaRPr lang="en-US"/>
          </a:p>
        </p:txBody>
      </p:sp>
      <p:graphicFrame>
        <p:nvGraphicFramePr>
          <p:cNvPr id="6" name="Table 5"/>
          <p:cNvGraphicFramePr>
            <a:graphicFrameLocks noGrp="1"/>
          </p:cNvGraphicFramePr>
          <p:nvPr/>
        </p:nvGraphicFramePr>
        <p:xfrm>
          <a:off x="3132732" y="1700809"/>
          <a:ext cx="5760443" cy="2088231"/>
        </p:xfrm>
        <a:graphic>
          <a:graphicData uri="http://schemas.openxmlformats.org/drawingml/2006/table">
            <a:tbl>
              <a:tblPr rtl="1" firstRow="1" bandRow="1">
                <a:tableStyleId>{5C22544A-7EE6-4342-B048-85BDC9FD1C3A}</a:tableStyleId>
              </a:tblPr>
              <a:tblGrid>
                <a:gridCol w="1281684"/>
                <a:gridCol w="1598537"/>
                <a:gridCol w="1440111"/>
                <a:gridCol w="1440111"/>
              </a:tblGrid>
              <a:tr h="663687">
                <a:tc>
                  <a:txBody>
                    <a:bodyPr/>
                    <a:lstStyle/>
                    <a:p>
                      <a:pPr algn="ctr" rtl="1"/>
                      <a:r>
                        <a:rPr lang="en-US" dirty="0" smtClean="0"/>
                        <a:t>Total</a:t>
                      </a:r>
                      <a:endParaRPr lang="ar-SA" dirty="0"/>
                    </a:p>
                  </a:txBody>
                  <a:tcPr/>
                </a:tc>
                <a:tc>
                  <a:txBody>
                    <a:bodyPr/>
                    <a:lstStyle/>
                    <a:p>
                      <a:pPr algn="ctr" rtl="1"/>
                      <a:r>
                        <a:rPr lang="en-US" dirty="0" smtClean="0"/>
                        <a:t>Never Split Drugs</a:t>
                      </a:r>
                      <a:endParaRPr lang="ar-SA" dirty="0"/>
                    </a:p>
                  </a:txBody>
                  <a:tcPr/>
                </a:tc>
                <a:tc>
                  <a:txBody>
                    <a:bodyPr/>
                    <a:lstStyle/>
                    <a:p>
                      <a:pPr algn="ctr" rtl="1"/>
                      <a:r>
                        <a:rPr lang="en-US" dirty="0" smtClean="0"/>
                        <a:t>Split Drugs</a:t>
                      </a:r>
                      <a:endParaRPr lang="ar-SA" dirty="0"/>
                    </a:p>
                  </a:txBody>
                  <a:tcPr/>
                </a:tc>
                <a:tc>
                  <a:txBody>
                    <a:bodyPr/>
                    <a:lstStyle/>
                    <a:p>
                      <a:pPr algn="ctr" rtl="1"/>
                      <a:r>
                        <a:rPr lang="en-US" dirty="0" smtClean="0"/>
                        <a:t>Gender </a:t>
                      </a:r>
                      <a:endParaRPr lang="ar-SA" dirty="0"/>
                    </a:p>
                  </a:txBody>
                  <a:tcPr/>
                </a:tc>
              </a:tr>
              <a:tr h="522647">
                <a:tc>
                  <a:txBody>
                    <a:bodyPr/>
                    <a:lstStyle/>
                    <a:p>
                      <a:pPr algn="ctr" rtl="1"/>
                      <a:r>
                        <a:rPr lang="en-US" dirty="0" smtClean="0"/>
                        <a:t>673</a:t>
                      </a:r>
                      <a:endParaRPr lang="ar-SA" dirty="0"/>
                    </a:p>
                  </a:txBody>
                  <a:tcPr/>
                </a:tc>
                <a:tc>
                  <a:txBody>
                    <a:bodyPr/>
                    <a:lstStyle/>
                    <a:p>
                      <a:pPr algn="ctr" rtl="1"/>
                      <a:r>
                        <a:rPr lang="en-US" dirty="0" smtClean="0"/>
                        <a:t>324</a:t>
                      </a:r>
                      <a:endParaRPr lang="ar-SA" dirty="0"/>
                    </a:p>
                  </a:txBody>
                  <a:tcPr/>
                </a:tc>
                <a:tc>
                  <a:txBody>
                    <a:bodyPr/>
                    <a:lstStyle/>
                    <a:p>
                      <a:pPr algn="ctr" rtl="1"/>
                      <a:r>
                        <a:rPr lang="en-US" dirty="0" smtClean="0"/>
                        <a:t>349</a:t>
                      </a:r>
                      <a:endParaRPr lang="ar-SA" dirty="0"/>
                    </a:p>
                  </a:txBody>
                  <a:tcPr/>
                </a:tc>
                <a:tc>
                  <a:txBody>
                    <a:bodyPr/>
                    <a:lstStyle/>
                    <a:p>
                      <a:pPr algn="ctr" rtl="1"/>
                      <a:r>
                        <a:rPr lang="en-US" dirty="0" smtClean="0"/>
                        <a:t>Male</a:t>
                      </a:r>
                      <a:endParaRPr lang="ar-SA" dirty="0"/>
                    </a:p>
                  </a:txBody>
                  <a:tcPr/>
                </a:tc>
              </a:tr>
              <a:tr h="522647">
                <a:tc>
                  <a:txBody>
                    <a:bodyPr/>
                    <a:lstStyle/>
                    <a:p>
                      <a:pPr algn="ctr" rtl="1"/>
                      <a:r>
                        <a:rPr lang="en-US" dirty="0" smtClean="0"/>
                        <a:t>348</a:t>
                      </a:r>
                      <a:endParaRPr lang="ar-SA" dirty="0"/>
                    </a:p>
                  </a:txBody>
                  <a:tcPr/>
                </a:tc>
                <a:tc>
                  <a:txBody>
                    <a:bodyPr/>
                    <a:lstStyle/>
                    <a:p>
                      <a:pPr algn="ctr" rtl="1"/>
                      <a:r>
                        <a:rPr lang="en-US" dirty="0" smtClean="0"/>
                        <a:t>128</a:t>
                      </a:r>
                      <a:endParaRPr lang="ar-SA" dirty="0"/>
                    </a:p>
                  </a:txBody>
                  <a:tcPr/>
                </a:tc>
                <a:tc>
                  <a:txBody>
                    <a:bodyPr/>
                    <a:lstStyle/>
                    <a:p>
                      <a:pPr algn="ctr" rtl="1"/>
                      <a:r>
                        <a:rPr lang="en-US" dirty="0" smtClean="0"/>
                        <a:t>220</a:t>
                      </a:r>
                      <a:endParaRPr lang="ar-SA" dirty="0"/>
                    </a:p>
                  </a:txBody>
                  <a:tcPr/>
                </a:tc>
                <a:tc>
                  <a:txBody>
                    <a:bodyPr/>
                    <a:lstStyle/>
                    <a:p>
                      <a:pPr algn="ctr" rtl="1"/>
                      <a:r>
                        <a:rPr lang="en-US" dirty="0" smtClean="0"/>
                        <a:t>Female</a:t>
                      </a:r>
                      <a:r>
                        <a:rPr lang="en-US" baseline="0" dirty="0" smtClean="0"/>
                        <a:t> </a:t>
                      </a:r>
                      <a:endParaRPr lang="ar-SA" dirty="0"/>
                    </a:p>
                  </a:txBody>
                  <a:tcPr/>
                </a:tc>
              </a:tr>
              <a:tr h="379250">
                <a:tc>
                  <a:txBody>
                    <a:bodyPr/>
                    <a:lstStyle/>
                    <a:p>
                      <a:pPr algn="ctr" rtl="1"/>
                      <a:r>
                        <a:rPr lang="en-US" dirty="0" smtClean="0"/>
                        <a:t>1021</a:t>
                      </a:r>
                      <a:endParaRPr lang="ar-SA" dirty="0"/>
                    </a:p>
                  </a:txBody>
                  <a:tcPr/>
                </a:tc>
                <a:tc>
                  <a:txBody>
                    <a:bodyPr/>
                    <a:lstStyle/>
                    <a:p>
                      <a:pPr algn="ctr" rtl="1"/>
                      <a:r>
                        <a:rPr lang="en-US" dirty="0" smtClean="0"/>
                        <a:t>452</a:t>
                      </a:r>
                      <a:endParaRPr lang="ar-SA" dirty="0"/>
                    </a:p>
                  </a:txBody>
                  <a:tcPr/>
                </a:tc>
                <a:tc>
                  <a:txBody>
                    <a:bodyPr/>
                    <a:lstStyle/>
                    <a:p>
                      <a:pPr algn="ctr" rtl="1"/>
                      <a:r>
                        <a:rPr lang="en-US" dirty="0" smtClean="0"/>
                        <a:t>569</a:t>
                      </a:r>
                      <a:endParaRPr lang="ar-SA" dirty="0"/>
                    </a:p>
                  </a:txBody>
                  <a:tcPr/>
                </a:tc>
                <a:tc>
                  <a:txBody>
                    <a:bodyPr/>
                    <a:lstStyle/>
                    <a:p>
                      <a:pPr algn="ctr" rtl="1"/>
                      <a:r>
                        <a:rPr lang="en-US" dirty="0" smtClean="0"/>
                        <a:t>Total</a:t>
                      </a:r>
                      <a:endParaRPr lang="ar-SA" dirty="0"/>
                    </a:p>
                  </a:txBody>
                  <a:tcPr/>
                </a:tc>
              </a:tr>
            </a:tbl>
          </a:graphicData>
        </a:graphic>
      </p:graphicFrame>
      <p:pic>
        <p:nvPicPr>
          <p:cNvPr id="12" name="Object 4"/>
          <p:cNvPicPr>
            <a:picLocks noChangeAspect="1" noChangeArrowheads="1"/>
          </p:cNvPicPr>
          <p:nvPr/>
        </p:nvPicPr>
        <p:blipFill>
          <a:blip r:embed="rId2" cstate="print"/>
          <a:srcRect/>
          <a:stretch>
            <a:fillRect/>
          </a:stretch>
        </p:blipFill>
        <p:spPr bwMode="auto">
          <a:xfrm>
            <a:off x="1042988" y="4292600"/>
            <a:ext cx="4464050" cy="576263"/>
          </a:xfrm>
          <a:prstGeom prst="rect">
            <a:avLst/>
          </a:prstGeom>
          <a:noFill/>
        </p:spPr>
      </p:pic>
      <p:pic>
        <p:nvPicPr>
          <p:cNvPr id="13" name="Object 8"/>
          <p:cNvPicPr>
            <a:picLocks noChangeAspect="1" noChangeArrowheads="1"/>
          </p:cNvPicPr>
          <p:nvPr/>
        </p:nvPicPr>
        <p:blipFill>
          <a:blip r:embed="rId3" cstate="print"/>
          <a:srcRect/>
          <a:stretch>
            <a:fillRect/>
          </a:stretch>
        </p:blipFill>
        <p:spPr bwMode="auto">
          <a:xfrm>
            <a:off x="1042988" y="4868863"/>
            <a:ext cx="4392612" cy="576262"/>
          </a:xfrm>
          <a:prstGeom prst="rect">
            <a:avLst/>
          </a:prstGeom>
          <a:noFill/>
        </p:spPr>
      </p:pic>
      <p:pic>
        <p:nvPicPr>
          <p:cNvPr id="15" name="Object 10"/>
          <p:cNvPicPr>
            <a:picLocks noChangeAspect="1" noChangeArrowheads="1"/>
          </p:cNvPicPr>
          <p:nvPr/>
        </p:nvPicPr>
        <p:blipFill>
          <a:blip r:embed="rId4" cstate="print"/>
          <a:srcRect/>
          <a:stretch>
            <a:fillRect/>
          </a:stretch>
        </p:blipFill>
        <p:spPr bwMode="auto">
          <a:xfrm>
            <a:off x="1116013" y="5445125"/>
            <a:ext cx="4319587" cy="647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350"/>
            <a:ext cx="8229600" cy="5870575"/>
          </a:xfrm>
        </p:spPr>
        <p:txBody>
          <a:bodyPr/>
          <a:lstStyle/>
          <a:p>
            <a:pPr algn="l">
              <a:buFont typeface="Wingdings" pitchFamily="2" charset="2"/>
              <a:buNone/>
              <a:defRPr/>
            </a:pPr>
            <a:r>
              <a:rPr lang="en-US" dirty="0" smtClean="0"/>
              <a:t>(d)                    </a:t>
            </a:r>
            <a:r>
              <a:rPr lang="en-US" dirty="0" err="1" smtClean="0">
                <a:solidFill>
                  <a:srgbClr val="FFFF00"/>
                </a:solidFill>
              </a:rPr>
              <a:t>Ans</a:t>
            </a:r>
            <a:r>
              <a:rPr lang="en-US" dirty="0" smtClean="0">
                <a:solidFill>
                  <a:srgbClr val="FFFF00"/>
                </a:solidFill>
              </a:rPr>
              <a:t>: 0.6592  </a:t>
            </a:r>
            <a:endParaRPr lang="en-US" dirty="0" smtClean="0">
              <a:solidFill>
                <a:srgbClr val="FF0000"/>
              </a:solidFill>
            </a:endParaRPr>
          </a:p>
          <a:p>
            <a:pPr algn="l">
              <a:buFont typeface="Wingdings" pitchFamily="2" charset="2"/>
              <a:buNone/>
              <a:defRPr/>
            </a:pPr>
            <a:endParaRPr lang="en-US" dirty="0" smtClean="0">
              <a:solidFill>
                <a:srgbClr val="FF0000"/>
              </a:solidFill>
            </a:endParaRPr>
          </a:p>
          <a:p>
            <a:pPr algn="l">
              <a:buFont typeface="Wingdings" pitchFamily="2" charset="2"/>
              <a:buNone/>
              <a:defRPr/>
            </a:pPr>
            <a:r>
              <a:rPr lang="en-US" dirty="0" smtClean="0">
                <a:solidFill>
                  <a:srgbClr val="FF0000"/>
                </a:solidFill>
              </a:rPr>
              <a:t>Q3.4.4:  </a:t>
            </a:r>
            <a:r>
              <a:rPr lang="en-US" dirty="0" err="1" smtClean="0"/>
              <a:t>Laveist</a:t>
            </a:r>
            <a:r>
              <a:rPr lang="en-US" dirty="0" smtClean="0"/>
              <a:t> and </a:t>
            </a:r>
            <a:r>
              <a:rPr lang="en-US" dirty="0" err="1" smtClean="0"/>
              <a:t>Nuru</a:t>
            </a:r>
            <a:r>
              <a:rPr lang="en-US" dirty="0" smtClean="0"/>
              <a:t>-Jeter (A-4) conducted a study to determine if doctor-patient race concordance was associated with greater satisfaction with care. Toward that end, they collected a national sample of African-American, Caucasian, Hispanic, and Asian-American respondents. The following table classifies the race of the subjects as well as the race of their physician:</a:t>
            </a:r>
          </a:p>
          <a:p>
            <a:pPr algn="l">
              <a:buFont typeface="Wingdings" pitchFamily="2" charset="2"/>
              <a:buNone/>
              <a:defRPr/>
            </a:pPr>
            <a:endParaRPr lang="ar-SA" dirty="0">
              <a:solidFill>
                <a:srgbClr val="FF0000"/>
              </a:solidFill>
            </a:endParaRPr>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B209AC68-61F3-4BA0-B39D-7C5A4436B1BB}" type="slidenum">
              <a:rPr lang="ar-SA" smtClean="0"/>
              <a:pPr>
                <a:defRPr/>
              </a:pPr>
              <a:t>109</a:t>
            </a:fld>
            <a:endParaRPr lang="en-US"/>
          </a:p>
        </p:txBody>
      </p:sp>
      <p:graphicFrame>
        <p:nvGraphicFramePr>
          <p:cNvPr id="16" name="Object 11"/>
          <p:cNvGraphicFramePr>
            <a:graphicFrameLocks noChangeAspect="1"/>
          </p:cNvGraphicFramePr>
          <p:nvPr/>
        </p:nvGraphicFramePr>
        <p:xfrm>
          <a:off x="1042988" y="404813"/>
          <a:ext cx="2016125" cy="503237"/>
        </p:xfrm>
        <a:graphic>
          <a:graphicData uri="http://schemas.openxmlformats.org/presentationml/2006/ole">
            <p:oleObj spid="_x0000_s24578" name="Equation" r:id="rId3" imgW="57132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1188" y="0"/>
            <a:ext cx="8072437" cy="1125538"/>
          </a:xfrm>
        </p:spPr>
        <p:txBody>
          <a:bodyPr>
            <a:normAutofit fontScale="90000"/>
          </a:bodyPr>
          <a:lstStyle/>
          <a:p>
            <a:pPr rtl="0" eaLnBrk="1" hangingPunct="1"/>
            <a:r>
              <a:rPr lang="en-US" sz="4300" b="1" u="sng" smtClean="0">
                <a:solidFill>
                  <a:srgbClr val="FA3D38"/>
                </a:solidFill>
              </a:rPr>
              <a:t/>
            </a:r>
            <a:br>
              <a:rPr lang="en-US" sz="4300" b="1" u="sng" smtClean="0">
                <a:solidFill>
                  <a:srgbClr val="FA3D38"/>
                </a:solidFill>
              </a:rPr>
            </a:br>
            <a:r>
              <a:rPr lang="en-US" b="1" u="sng" smtClean="0">
                <a:solidFill>
                  <a:srgbClr val="CC0000"/>
                </a:solidFill>
              </a:rPr>
              <a:t>*</a:t>
            </a:r>
            <a:r>
              <a:rPr lang="en-US" b="1" u="sng" smtClean="0">
                <a:solidFill>
                  <a:srgbClr val="FF0000"/>
                </a:solidFill>
              </a:rPr>
              <a:t> A population:</a:t>
            </a:r>
            <a:endParaRPr lang="en-US" b="1" smtClean="0">
              <a:solidFill>
                <a:srgbClr val="FF0000"/>
              </a:solidFill>
            </a:endParaRPr>
          </a:p>
        </p:txBody>
      </p:sp>
      <p:sp>
        <p:nvSpPr>
          <p:cNvPr id="18435" name="Rectangle 3"/>
          <p:cNvSpPr>
            <a:spLocks noGrp="1" noChangeArrowheads="1"/>
          </p:cNvSpPr>
          <p:nvPr>
            <p:ph idx="1"/>
          </p:nvPr>
        </p:nvSpPr>
        <p:spPr>
          <a:xfrm>
            <a:off x="755650" y="1628775"/>
            <a:ext cx="8388350" cy="5229225"/>
          </a:xfrm>
        </p:spPr>
        <p:txBody>
          <a:bodyPr/>
          <a:lstStyle/>
          <a:p>
            <a:pPr algn="l" rtl="0" eaLnBrk="1" hangingPunct="1">
              <a:lnSpc>
                <a:spcPct val="90000"/>
              </a:lnSpc>
              <a:buFontTx/>
              <a:buNone/>
              <a:defRPr/>
            </a:pPr>
            <a:r>
              <a:rPr lang="en-US" sz="3100" b="1" dirty="0" smtClean="0">
                <a:effectLst>
                  <a:outerShdw blurRad="38100" dist="38100" dir="2700000" algn="tl">
                    <a:srgbClr val="C0C0C0"/>
                  </a:outerShdw>
                </a:effectLst>
              </a:rPr>
              <a:t>It is the largest collection of </a:t>
            </a:r>
            <a:r>
              <a:rPr lang="en-US" sz="3100" b="1" dirty="0" smtClean="0">
                <a:solidFill>
                  <a:srgbClr val="33CC33"/>
                </a:solidFill>
                <a:effectLst>
                  <a:outerShdw blurRad="38100" dist="38100" dir="2700000" algn="tl">
                    <a:srgbClr val="C0C0C0"/>
                  </a:outerShdw>
                </a:effectLst>
              </a:rPr>
              <a:t>values</a:t>
            </a:r>
            <a:r>
              <a:rPr lang="en-US" sz="3100" b="1" dirty="0" smtClean="0">
                <a:effectLst>
                  <a:outerShdw blurRad="38100" dist="38100" dir="2700000" algn="tl">
                    <a:srgbClr val="C0C0C0"/>
                  </a:outerShdw>
                </a:effectLst>
              </a:rPr>
              <a:t> of a </a:t>
            </a:r>
            <a:r>
              <a:rPr lang="en-US" sz="3100" b="1" dirty="0" smtClean="0">
                <a:solidFill>
                  <a:srgbClr val="00CC00"/>
                </a:solidFill>
                <a:effectLst>
                  <a:outerShdw blurRad="38100" dist="38100" dir="2700000" algn="tl">
                    <a:srgbClr val="C0C0C0"/>
                  </a:outerShdw>
                </a:effectLst>
              </a:rPr>
              <a:t>ran</a:t>
            </a:r>
            <a:r>
              <a:rPr lang="en-US" sz="3100" b="1" dirty="0" smtClean="0">
                <a:solidFill>
                  <a:srgbClr val="33CC33"/>
                </a:solidFill>
                <a:effectLst>
                  <a:outerShdw blurRad="38100" dist="38100" dir="2700000" algn="tl">
                    <a:srgbClr val="C0C0C0"/>
                  </a:outerShdw>
                </a:effectLst>
              </a:rPr>
              <a:t>dom variable</a:t>
            </a:r>
            <a:r>
              <a:rPr lang="en-US" sz="3100" b="1" dirty="0" smtClean="0">
                <a:effectLst>
                  <a:outerShdw blurRad="38100" dist="38100" dir="2700000" algn="tl">
                    <a:srgbClr val="C0C0C0"/>
                  </a:outerShdw>
                </a:effectLst>
              </a:rPr>
              <a:t> for which we have an interest at a particular time. </a:t>
            </a:r>
          </a:p>
          <a:p>
            <a:pPr algn="l" rtl="0" eaLnBrk="1" hangingPunct="1">
              <a:lnSpc>
                <a:spcPct val="90000"/>
              </a:lnSpc>
              <a:buFontTx/>
              <a:buNone/>
              <a:defRPr/>
            </a:pPr>
            <a:r>
              <a:rPr lang="en-US" sz="3900" b="1" dirty="0" smtClean="0">
                <a:solidFill>
                  <a:srgbClr val="0000FF"/>
                </a:solidFill>
                <a:latin typeface="Monotype Corsiva" pitchFamily="66" charset="0"/>
              </a:rPr>
              <a:t>For example: </a:t>
            </a:r>
          </a:p>
          <a:p>
            <a:pPr algn="l" rtl="0" eaLnBrk="1" hangingPunct="1">
              <a:lnSpc>
                <a:spcPct val="90000"/>
              </a:lnSpc>
              <a:buFontTx/>
              <a:buNone/>
              <a:defRPr/>
            </a:pPr>
            <a:r>
              <a:rPr lang="en-US" sz="3100" b="1" dirty="0" smtClean="0"/>
              <a:t>The weights of all the children enrolled in a certain elementary school.</a:t>
            </a:r>
          </a:p>
          <a:p>
            <a:pPr algn="l" rtl="0" eaLnBrk="1" hangingPunct="1">
              <a:lnSpc>
                <a:spcPct val="90000"/>
              </a:lnSpc>
              <a:buFontTx/>
              <a:buNone/>
              <a:defRPr/>
            </a:pPr>
            <a:r>
              <a:rPr lang="en-US" sz="3100" b="1" dirty="0" smtClean="0"/>
              <a:t>Populations may be </a:t>
            </a:r>
            <a:r>
              <a:rPr lang="en-US" sz="3100" b="1" dirty="0" smtClean="0">
                <a:solidFill>
                  <a:srgbClr val="33CC33"/>
                </a:solidFill>
              </a:rPr>
              <a:t>finite</a:t>
            </a:r>
            <a:r>
              <a:rPr lang="en-US" sz="3100" b="1" dirty="0" smtClean="0"/>
              <a:t> or </a:t>
            </a:r>
            <a:r>
              <a:rPr lang="en-US" sz="3100" b="1" dirty="0" smtClean="0">
                <a:solidFill>
                  <a:srgbClr val="33CC33"/>
                </a:solidFill>
              </a:rPr>
              <a:t>infinite</a:t>
            </a:r>
            <a:r>
              <a:rPr lang="en-US" sz="3100" b="1" dirty="0" smtClean="0"/>
              <a:t>.</a:t>
            </a:r>
            <a:endParaRPr lang="en-US" sz="3100" b="1" dirty="0" smtClean="0">
              <a:effectLst>
                <a:outerShdw blurRad="38100" dist="38100" dir="2700000" algn="tl">
                  <a:srgbClr val="C0C0C0"/>
                </a:outerShdw>
              </a:effectLst>
            </a:endParaRPr>
          </a:p>
        </p:txBody>
      </p:sp>
      <p:sp>
        <p:nvSpPr>
          <p:cNvPr id="133122"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33123" name="عنصر نائب لرقم الشريحة 5"/>
          <p:cNvSpPr>
            <a:spLocks noGrp="1"/>
          </p:cNvSpPr>
          <p:nvPr>
            <p:ph type="sldNum" sz="quarter" idx="12"/>
          </p:nvPr>
        </p:nvSpPr>
        <p:spPr>
          <a:noFill/>
        </p:spPr>
        <p:txBody>
          <a:bodyPr/>
          <a:lstStyle/>
          <a:p>
            <a:fld id="{C4BFEDCB-D41B-42EF-8D92-54E84FBFFD7C}" type="slidenum">
              <a:rPr lang="ar-SA" smtClean="0"/>
              <a:pPr/>
              <a:t>11</a:t>
            </a:fld>
            <a:endParaRPr lang="en-US"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barn(outVertical)">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box(in)">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box(in)">
                                      <p:cBhvr>
                                        <p:cTn id="17" dur="5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box(in)">
                                      <p:cBhvr>
                                        <p:cTn id="22" dur="500"/>
                                        <p:tgtEl>
                                          <p:spTgt spid="184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box(in)">
                                      <p:cBhvr>
                                        <p:cTn id="27"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P spid="18435"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333375"/>
            <a:ext cx="8229600" cy="5797550"/>
          </a:xfrm>
        </p:spPr>
        <p:txBody>
          <a:bodyPr/>
          <a:lstStyle/>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r>
              <a:rPr lang="en-US" dirty="0" smtClean="0"/>
              <a:t>(a) What is the probability that a randomly selected subject will have an Asian/Pacific-Islander physician?    </a:t>
            </a:r>
            <a:r>
              <a:rPr lang="en-US" dirty="0" err="1" smtClean="0">
                <a:solidFill>
                  <a:srgbClr val="FFFF00"/>
                </a:solidFill>
              </a:rPr>
              <a:t>Ans</a:t>
            </a:r>
            <a:r>
              <a:rPr lang="en-US" dirty="0" smtClean="0">
                <a:solidFill>
                  <a:srgbClr val="FFFF00"/>
                </a:solidFill>
              </a:rPr>
              <a:t>: 0.1533</a:t>
            </a: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9A386A27-75E7-468A-A9A3-6E784CA0243C}" type="slidenum">
              <a:rPr lang="ar-SA" smtClean="0"/>
              <a:pPr>
                <a:defRPr/>
              </a:pPr>
              <a:t>110</a:t>
            </a:fld>
            <a:endParaRPr lang="en-US"/>
          </a:p>
        </p:txBody>
      </p:sp>
      <p:graphicFrame>
        <p:nvGraphicFramePr>
          <p:cNvPr id="8" name="Content Placeholder 5"/>
          <p:cNvGraphicFramePr>
            <a:graphicFrameLocks/>
          </p:cNvGraphicFramePr>
          <p:nvPr/>
        </p:nvGraphicFramePr>
        <p:xfrm>
          <a:off x="467795" y="404813"/>
          <a:ext cx="8280918" cy="3960439"/>
        </p:xfrm>
        <a:graphic>
          <a:graphicData uri="http://schemas.openxmlformats.org/drawingml/2006/table">
            <a:tbl>
              <a:tblPr rtl="1" firstRow="1" bandRow="1">
                <a:tableStyleId>{5C22544A-7EE6-4342-B048-85BDC9FD1C3A}</a:tableStyleId>
              </a:tblPr>
              <a:tblGrid>
                <a:gridCol w="1380153"/>
                <a:gridCol w="1380153"/>
                <a:gridCol w="1380153"/>
                <a:gridCol w="1380153"/>
                <a:gridCol w="1380153"/>
                <a:gridCol w="1380153"/>
              </a:tblGrid>
              <a:tr h="386384">
                <a:tc gridSpan="6">
                  <a:txBody>
                    <a:bodyPr/>
                    <a:lstStyle/>
                    <a:p>
                      <a:pPr algn="ctr" rtl="1"/>
                      <a:r>
                        <a:rPr lang="en-US" dirty="0" smtClean="0"/>
                        <a:t>Patient Race</a:t>
                      </a:r>
                      <a:endParaRPr lang="ar-SA" dirty="0"/>
                    </a:p>
                  </a:txBody>
                  <a:tcPr/>
                </a:tc>
                <a:tc hMerge="1">
                  <a:txBody>
                    <a:bodyPr/>
                    <a:lstStyle/>
                    <a:p>
                      <a:pPr algn="ctr" rtl="1"/>
                      <a:endParaRPr lang="ar-SA" dirty="0"/>
                    </a:p>
                  </a:txBody>
                  <a:tcPr/>
                </a:tc>
                <a:tc hMerge="1">
                  <a:txBody>
                    <a:bodyPr/>
                    <a:lstStyle/>
                    <a:p>
                      <a:pPr algn="ctr" rtl="1"/>
                      <a:endParaRPr lang="ar-SA" dirty="0"/>
                    </a:p>
                  </a:txBody>
                  <a:tcPr/>
                </a:tc>
                <a:tc hMerge="1">
                  <a:txBody>
                    <a:bodyPr/>
                    <a:lstStyle/>
                    <a:p>
                      <a:pPr algn="ctr" rtl="1"/>
                      <a:endParaRPr lang="ar-SA" dirty="0"/>
                    </a:p>
                  </a:txBody>
                  <a:tcPr/>
                </a:tc>
                <a:tc hMerge="1">
                  <a:txBody>
                    <a:bodyPr/>
                    <a:lstStyle/>
                    <a:p>
                      <a:pPr algn="ctr" rtl="1"/>
                      <a:endParaRPr lang="ar-SA" dirty="0"/>
                    </a:p>
                  </a:txBody>
                  <a:tcPr/>
                </a:tc>
                <a:tc hMerge="1">
                  <a:txBody>
                    <a:bodyPr/>
                    <a:lstStyle/>
                    <a:p>
                      <a:pPr algn="ctr" rtl="1"/>
                      <a:endParaRPr lang="ar-SA" dirty="0"/>
                    </a:p>
                  </a:txBody>
                  <a:tcPr/>
                </a:tc>
              </a:tr>
              <a:tr h="676173">
                <a:tc>
                  <a:txBody>
                    <a:bodyPr/>
                    <a:lstStyle/>
                    <a:p>
                      <a:pPr algn="ctr" rtl="1"/>
                      <a:r>
                        <a:rPr lang="en-US" dirty="0" smtClean="0"/>
                        <a:t>Total</a:t>
                      </a:r>
                      <a:endParaRPr lang="ar-SA" dirty="0"/>
                    </a:p>
                  </a:txBody>
                  <a:tcPr/>
                </a:tc>
                <a:tc>
                  <a:txBody>
                    <a:bodyPr/>
                    <a:lstStyle/>
                    <a:p>
                      <a:pPr algn="ctr" rtl="1"/>
                      <a:r>
                        <a:rPr lang="en-US" dirty="0" smtClean="0"/>
                        <a:t>Asian-American</a:t>
                      </a:r>
                      <a:endParaRPr lang="ar-SA" dirty="0"/>
                    </a:p>
                  </a:txBody>
                  <a:tcPr/>
                </a:tc>
                <a:tc>
                  <a:txBody>
                    <a:bodyPr/>
                    <a:lstStyle/>
                    <a:p>
                      <a:pPr algn="ctr" rtl="1"/>
                      <a:r>
                        <a:rPr lang="en-US" dirty="0" smtClean="0"/>
                        <a:t>Hispanic</a:t>
                      </a:r>
                      <a:endParaRPr lang="ar-SA" dirty="0"/>
                    </a:p>
                  </a:txBody>
                  <a:tcPr/>
                </a:tc>
                <a:tc>
                  <a:txBody>
                    <a:bodyPr/>
                    <a:lstStyle/>
                    <a:p>
                      <a:pPr algn="ctr" rtl="1"/>
                      <a:r>
                        <a:rPr lang="en-US" dirty="0" smtClean="0"/>
                        <a:t>African-American</a:t>
                      </a:r>
                      <a:endParaRPr lang="ar-SA" dirty="0"/>
                    </a:p>
                  </a:txBody>
                  <a:tcPr/>
                </a:tc>
                <a:tc>
                  <a:txBody>
                    <a:bodyPr/>
                    <a:lstStyle/>
                    <a:p>
                      <a:pPr algn="ctr" rtl="1"/>
                      <a:r>
                        <a:rPr lang="en-US" dirty="0" smtClean="0"/>
                        <a:t>Caucasian</a:t>
                      </a:r>
                      <a:endParaRPr lang="ar-SA" dirty="0"/>
                    </a:p>
                  </a:txBody>
                  <a:tcPr/>
                </a:tc>
                <a:tc>
                  <a:txBody>
                    <a:bodyPr/>
                    <a:lstStyle/>
                    <a:p>
                      <a:pPr algn="ctr" rtl="1"/>
                      <a:r>
                        <a:rPr lang="en-US" dirty="0" smtClean="0"/>
                        <a:t>Physician’s</a:t>
                      </a:r>
                      <a:r>
                        <a:rPr lang="en-US" baseline="0" dirty="0" smtClean="0"/>
                        <a:t> Race</a:t>
                      </a:r>
                      <a:endParaRPr lang="ar-SA" dirty="0"/>
                    </a:p>
                  </a:txBody>
                  <a:tcPr/>
                </a:tc>
              </a:tr>
              <a:tr h="386384">
                <a:tc>
                  <a:txBody>
                    <a:bodyPr/>
                    <a:lstStyle/>
                    <a:p>
                      <a:pPr algn="ctr" rtl="1"/>
                      <a:r>
                        <a:rPr lang="en-US" dirty="0" smtClean="0"/>
                        <a:t>1796</a:t>
                      </a:r>
                      <a:endParaRPr lang="ar-SA" dirty="0"/>
                    </a:p>
                  </a:txBody>
                  <a:tcPr/>
                </a:tc>
                <a:tc>
                  <a:txBody>
                    <a:bodyPr/>
                    <a:lstStyle/>
                    <a:p>
                      <a:pPr algn="ctr" rtl="1"/>
                      <a:r>
                        <a:rPr lang="en-US" dirty="0" smtClean="0"/>
                        <a:t>175</a:t>
                      </a:r>
                      <a:endParaRPr lang="ar-SA" dirty="0"/>
                    </a:p>
                  </a:txBody>
                  <a:tcPr/>
                </a:tc>
                <a:tc>
                  <a:txBody>
                    <a:bodyPr/>
                    <a:lstStyle/>
                    <a:p>
                      <a:pPr algn="ctr" rtl="1"/>
                      <a:r>
                        <a:rPr lang="en-US" dirty="0" smtClean="0"/>
                        <a:t>406</a:t>
                      </a:r>
                      <a:endParaRPr lang="ar-SA" dirty="0"/>
                    </a:p>
                  </a:txBody>
                  <a:tcPr/>
                </a:tc>
                <a:tc>
                  <a:txBody>
                    <a:bodyPr/>
                    <a:lstStyle/>
                    <a:p>
                      <a:pPr algn="ctr" rtl="1"/>
                      <a:r>
                        <a:rPr lang="en-US" dirty="0" smtClean="0"/>
                        <a:t>436</a:t>
                      </a:r>
                      <a:endParaRPr lang="ar-SA" dirty="0"/>
                    </a:p>
                  </a:txBody>
                  <a:tcPr/>
                </a:tc>
                <a:tc>
                  <a:txBody>
                    <a:bodyPr/>
                    <a:lstStyle/>
                    <a:p>
                      <a:pPr algn="ctr" rtl="1"/>
                      <a:r>
                        <a:rPr lang="en-US" dirty="0" smtClean="0"/>
                        <a:t>779</a:t>
                      </a:r>
                      <a:endParaRPr lang="ar-SA" dirty="0"/>
                    </a:p>
                  </a:txBody>
                  <a:tcPr/>
                </a:tc>
                <a:tc>
                  <a:txBody>
                    <a:bodyPr/>
                    <a:lstStyle/>
                    <a:p>
                      <a:pPr algn="ctr" rtl="1"/>
                      <a:r>
                        <a:rPr lang="en-US" dirty="0" smtClean="0"/>
                        <a:t>White</a:t>
                      </a:r>
                      <a:endParaRPr lang="ar-SA" dirty="0"/>
                    </a:p>
                  </a:txBody>
                  <a:tcPr/>
                </a:tc>
              </a:tr>
              <a:tr h="676173">
                <a:tc>
                  <a:txBody>
                    <a:bodyPr/>
                    <a:lstStyle/>
                    <a:p>
                      <a:pPr algn="ctr" rtl="1"/>
                      <a:r>
                        <a:rPr lang="en-US" dirty="0" smtClean="0"/>
                        <a:t>196</a:t>
                      </a:r>
                      <a:endParaRPr lang="ar-SA" dirty="0"/>
                    </a:p>
                  </a:txBody>
                  <a:tcPr/>
                </a:tc>
                <a:tc>
                  <a:txBody>
                    <a:bodyPr/>
                    <a:lstStyle/>
                    <a:p>
                      <a:pPr algn="ctr" rtl="1"/>
                      <a:r>
                        <a:rPr lang="en-US" dirty="0" smtClean="0"/>
                        <a:t>5</a:t>
                      </a:r>
                      <a:endParaRPr lang="ar-SA" dirty="0"/>
                    </a:p>
                  </a:txBody>
                  <a:tcPr/>
                </a:tc>
                <a:tc>
                  <a:txBody>
                    <a:bodyPr/>
                    <a:lstStyle/>
                    <a:p>
                      <a:pPr algn="ctr" rtl="1"/>
                      <a:r>
                        <a:rPr lang="en-US" dirty="0" smtClean="0"/>
                        <a:t>15</a:t>
                      </a:r>
                      <a:endParaRPr lang="ar-SA" dirty="0"/>
                    </a:p>
                  </a:txBody>
                  <a:tcPr/>
                </a:tc>
                <a:tc>
                  <a:txBody>
                    <a:bodyPr/>
                    <a:lstStyle/>
                    <a:p>
                      <a:pPr algn="ctr" rtl="1"/>
                      <a:r>
                        <a:rPr lang="en-US" dirty="0" smtClean="0"/>
                        <a:t>162</a:t>
                      </a:r>
                      <a:endParaRPr lang="ar-SA" dirty="0"/>
                    </a:p>
                  </a:txBody>
                  <a:tcPr/>
                </a:tc>
                <a:tc>
                  <a:txBody>
                    <a:bodyPr/>
                    <a:lstStyle/>
                    <a:p>
                      <a:pPr algn="ctr" rtl="1"/>
                      <a:r>
                        <a:rPr lang="en-US" dirty="0" smtClean="0"/>
                        <a:t>14</a:t>
                      </a:r>
                      <a:endParaRPr lang="ar-SA" dirty="0"/>
                    </a:p>
                  </a:txBody>
                  <a:tcPr/>
                </a:tc>
                <a:tc>
                  <a:txBody>
                    <a:bodyPr/>
                    <a:lstStyle/>
                    <a:p>
                      <a:pPr algn="ctr" rtl="1"/>
                      <a:r>
                        <a:rPr lang="en-US" dirty="0" smtClean="0"/>
                        <a:t>African-American</a:t>
                      </a:r>
                      <a:endParaRPr lang="ar-SA" dirty="0"/>
                    </a:p>
                  </a:txBody>
                  <a:tcPr/>
                </a:tc>
              </a:tr>
              <a:tr h="386384">
                <a:tc>
                  <a:txBody>
                    <a:bodyPr/>
                    <a:lstStyle/>
                    <a:p>
                      <a:pPr algn="ctr" rtl="1"/>
                      <a:r>
                        <a:rPr lang="en-US" dirty="0" smtClean="0"/>
                        <a:t>166</a:t>
                      </a:r>
                      <a:endParaRPr lang="ar-SA" dirty="0"/>
                    </a:p>
                  </a:txBody>
                  <a:tcPr/>
                </a:tc>
                <a:tc>
                  <a:txBody>
                    <a:bodyPr/>
                    <a:lstStyle/>
                    <a:p>
                      <a:pPr algn="ctr" rtl="1"/>
                      <a:r>
                        <a:rPr lang="en-US" dirty="0" smtClean="0"/>
                        <a:t>2</a:t>
                      </a:r>
                      <a:endParaRPr lang="ar-SA" dirty="0"/>
                    </a:p>
                  </a:txBody>
                  <a:tcPr/>
                </a:tc>
                <a:tc>
                  <a:txBody>
                    <a:bodyPr/>
                    <a:lstStyle/>
                    <a:p>
                      <a:pPr algn="ctr" rtl="1"/>
                      <a:r>
                        <a:rPr lang="en-US" dirty="0" smtClean="0"/>
                        <a:t>128</a:t>
                      </a:r>
                      <a:endParaRPr lang="ar-SA" dirty="0"/>
                    </a:p>
                  </a:txBody>
                  <a:tcPr/>
                </a:tc>
                <a:tc>
                  <a:txBody>
                    <a:bodyPr/>
                    <a:lstStyle/>
                    <a:p>
                      <a:pPr algn="ctr" rtl="1"/>
                      <a:r>
                        <a:rPr lang="en-US" dirty="0" smtClean="0"/>
                        <a:t>17</a:t>
                      </a:r>
                      <a:endParaRPr lang="ar-SA" dirty="0"/>
                    </a:p>
                  </a:txBody>
                  <a:tcPr/>
                </a:tc>
                <a:tc>
                  <a:txBody>
                    <a:bodyPr/>
                    <a:lstStyle/>
                    <a:p>
                      <a:pPr algn="ctr" rtl="1"/>
                      <a:r>
                        <a:rPr lang="en-US" dirty="0" smtClean="0"/>
                        <a:t>19</a:t>
                      </a:r>
                      <a:endParaRPr lang="ar-SA" dirty="0"/>
                    </a:p>
                  </a:txBody>
                  <a:tcPr/>
                </a:tc>
                <a:tc>
                  <a:txBody>
                    <a:bodyPr/>
                    <a:lstStyle/>
                    <a:p>
                      <a:pPr algn="ctr" rtl="1"/>
                      <a:r>
                        <a:rPr lang="en-US" dirty="0" smtClean="0"/>
                        <a:t>Hispanic</a:t>
                      </a:r>
                      <a:endParaRPr lang="ar-SA" dirty="0"/>
                    </a:p>
                  </a:txBody>
                  <a:tcPr/>
                </a:tc>
              </a:tr>
              <a:tr h="676173">
                <a:tc>
                  <a:txBody>
                    <a:bodyPr/>
                    <a:lstStyle/>
                    <a:p>
                      <a:pPr algn="ctr" rtl="1"/>
                      <a:r>
                        <a:rPr lang="en-US" dirty="0" smtClean="0"/>
                        <a:t>417</a:t>
                      </a:r>
                      <a:endParaRPr lang="ar-SA" dirty="0"/>
                    </a:p>
                  </a:txBody>
                  <a:tcPr/>
                </a:tc>
                <a:tc>
                  <a:txBody>
                    <a:bodyPr/>
                    <a:lstStyle/>
                    <a:p>
                      <a:pPr algn="ctr" rtl="1"/>
                      <a:r>
                        <a:rPr lang="en-US" dirty="0" smtClean="0"/>
                        <a:t>203</a:t>
                      </a:r>
                      <a:endParaRPr lang="ar-SA" dirty="0"/>
                    </a:p>
                  </a:txBody>
                  <a:tcPr/>
                </a:tc>
                <a:tc>
                  <a:txBody>
                    <a:bodyPr/>
                    <a:lstStyle/>
                    <a:p>
                      <a:pPr algn="ctr" rtl="1"/>
                      <a:r>
                        <a:rPr lang="en-US" dirty="0" smtClean="0"/>
                        <a:t>71</a:t>
                      </a:r>
                      <a:endParaRPr lang="ar-SA" dirty="0"/>
                    </a:p>
                  </a:txBody>
                  <a:tcPr/>
                </a:tc>
                <a:tc>
                  <a:txBody>
                    <a:bodyPr/>
                    <a:lstStyle/>
                    <a:p>
                      <a:pPr algn="ctr" rtl="1"/>
                      <a:r>
                        <a:rPr lang="en-US" dirty="0" smtClean="0"/>
                        <a:t>75</a:t>
                      </a:r>
                      <a:endParaRPr lang="ar-SA" dirty="0"/>
                    </a:p>
                  </a:txBody>
                  <a:tcPr/>
                </a:tc>
                <a:tc>
                  <a:txBody>
                    <a:bodyPr/>
                    <a:lstStyle/>
                    <a:p>
                      <a:pPr algn="ctr" rtl="1"/>
                      <a:r>
                        <a:rPr lang="en-US" dirty="0" smtClean="0"/>
                        <a:t>68</a:t>
                      </a:r>
                      <a:endParaRPr lang="ar-SA" dirty="0"/>
                    </a:p>
                  </a:txBody>
                  <a:tcPr/>
                </a:tc>
                <a:tc>
                  <a:txBody>
                    <a:bodyPr/>
                    <a:lstStyle/>
                    <a:p>
                      <a:pPr algn="ctr" rtl="1"/>
                      <a:r>
                        <a:rPr lang="en-US" dirty="0" smtClean="0"/>
                        <a:t>Asian/Pacific-Island</a:t>
                      </a:r>
                      <a:endParaRPr lang="ar-SA" dirty="0"/>
                    </a:p>
                  </a:txBody>
                  <a:tcPr/>
                </a:tc>
              </a:tr>
              <a:tr h="386384">
                <a:tc>
                  <a:txBody>
                    <a:bodyPr/>
                    <a:lstStyle/>
                    <a:p>
                      <a:pPr algn="ctr" rtl="1"/>
                      <a:r>
                        <a:rPr lang="en-US" dirty="0" smtClean="0"/>
                        <a:t>145</a:t>
                      </a:r>
                      <a:endParaRPr lang="ar-SA" dirty="0"/>
                    </a:p>
                  </a:txBody>
                  <a:tcPr/>
                </a:tc>
                <a:tc>
                  <a:txBody>
                    <a:bodyPr/>
                    <a:lstStyle/>
                    <a:p>
                      <a:pPr algn="ctr" rtl="1"/>
                      <a:r>
                        <a:rPr lang="en-US" dirty="0" smtClean="0"/>
                        <a:t>4</a:t>
                      </a:r>
                      <a:endParaRPr lang="ar-SA" dirty="0"/>
                    </a:p>
                  </a:txBody>
                  <a:tcPr/>
                </a:tc>
                <a:tc>
                  <a:txBody>
                    <a:bodyPr/>
                    <a:lstStyle/>
                    <a:p>
                      <a:pPr algn="ctr" rtl="1"/>
                      <a:r>
                        <a:rPr lang="en-US" dirty="0" smtClean="0"/>
                        <a:t>56</a:t>
                      </a:r>
                      <a:endParaRPr lang="ar-SA" dirty="0"/>
                    </a:p>
                  </a:txBody>
                  <a:tcPr/>
                </a:tc>
                <a:tc>
                  <a:txBody>
                    <a:bodyPr/>
                    <a:lstStyle/>
                    <a:p>
                      <a:pPr algn="ctr" rtl="1"/>
                      <a:r>
                        <a:rPr lang="en-US" dirty="0" smtClean="0"/>
                        <a:t>55</a:t>
                      </a:r>
                      <a:endParaRPr lang="ar-SA" dirty="0"/>
                    </a:p>
                  </a:txBody>
                  <a:tcPr/>
                </a:tc>
                <a:tc>
                  <a:txBody>
                    <a:bodyPr/>
                    <a:lstStyle/>
                    <a:p>
                      <a:pPr algn="ctr" rtl="1"/>
                      <a:r>
                        <a:rPr lang="en-US" dirty="0" smtClean="0"/>
                        <a:t>30</a:t>
                      </a:r>
                      <a:endParaRPr lang="ar-SA" dirty="0"/>
                    </a:p>
                  </a:txBody>
                  <a:tcPr/>
                </a:tc>
                <a:tc>
                  <a:txBody>
                    <a:bodyPr/>
                    <a:lstStyle/>
                    <a:p>
                      <a:pPr algn="ctr" rtl="1"/>
                      <a:r>
                        <a:rPr lang="en-US" dirty="0" smtClean="0"/>
                        <a:t>Other</a:t>
                      </a:r>
                      <a:endParaRPr lang="ar-SA" dirty="0"/>
                    </a:p>
                  </a:txBody>
                  <a:tcPr/>
                </a:tc>
              </a:tr>
              <a:tr h="386384">
                <a:tc>
                  <a:txBody>
                    <a:bodyPr/>
                    <a:lstStyle/>
                    <a:p>
                      <a:pPr algn="ctr" rtl="1"/>
                      <a:r>
                        <a:rPr lang="en-US" dirty="0" smtClean="0"/>
                        <a:t>2720</a:t>
                      </a:r>
                      <a:endParaRPr lang="ar-SA" dirty="0"/>
                    </a:p>
                  </a:txBody>
                  <a:tcPr/>
                </a:tc>
                <a:tc>
                  <a:txBody>
                    <a:bodyPr/>
                    <a:lstStyle/>
                    <a:p>
                      <a:pPr algn="ctr" rtl="1"/>
                      <a:r>
                        <a:rPr lang="en-US" dirty="0" smtClean="0"/>
                        <a:t>389</a:t>
                      </a:r>
                      <a:endParaRPr lang="ar-SA" dirty="0"/>
                    </a:p>
                  </a:txBody>
                  <a:tcPr/>
                </a:tc>
                <a:tc>
                  <a:txBody>
                    <a:bodyPr/>
                    <a:lstStyle/>
                    <a:p>
                      <a:pPr algn="ctr" rtl="1"/>
                      <a:r>
                        <a:rPr lang="en-US" dirty="0" smtClean="0"/>
                        <a:t>676</a:t>
                      </a:r>
                      <a:endParaRPr lang="ar-SA" dirty="0"/>
                    </a:p>
                  </a:txBody>
                  <a:tcPr/>
                </a:tc>
                <a:tc>
                  <a:txBody>
                    <a:bodyPr/>
                    <a:lstStyle/>
                    <a:p>
                      <a:pPr algn="ctr" rtl="1"/>
                      <a:r>
                        <a:rPr lang="en-US" dirty="0" smtClean="0"/>
                        <a:t>745</a:t>
                      </a:r>
                      <a:endParaRPr lang="ar-SA" dirty="0"/>
                    </a:p>
                  </a:txBody>
                  <a:tcPr/>
                </a:tc>
                <a:tc>
                  <a:txBody>
                    <a:bodyPr/>
                    <a:lstStyle/>
                    <a:p>
                      <a:pPr algn="ctr" rtl="1"/>
                      <a:r>
                        <a:rPr lang="en-US" dirty="0" smtClean="0"/>
                        <a:t>910</a:t>
                      </a:r>
                      <a:endParaRPr lang="ar-SA" dirty="0"/>
                    </a:p>
                  </a:txBody>
                  <a:tcPr/>
                </a:tc>
                <a:tc>
                  <a:txBody>
                    <a:bodyPr/>
                    <a:lstStyle/>
                    <a:p>
                      <a:pPr algn="ctr" rtl="1"/>
                      <a:r>
                        <a:rPr lang="en-US" dirty="0" smtClean="0"/>
                        <a:t>Total</a:t>
                      </a:r>
                      <a:endParaRPr lang="ar-SA" dirty="0"/>
                    </a:p>
                  </a:txBody>
                  <a:tcPr/>
                </a:tc>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260350"/>
            <a:ext cx="8893175" cy="5870575"/>
          </a:xfrm>
        </p:spPr>
        <p:txBody>
          <a:bodyPr/>
          <a:lstStyle/>
          <a:p>
            <a:pPr algn="l">
              <a:buFont typeface="Wingdings" pitchFamily="2" charset="2"/>
              <a:buNone/>
              <a:defRPr/>
            </a:pPr>
            <a:r>
              <a:rPr lang="en-US" dirty="0" smtClean="0"/>
              <a:t>(b) What is the probability that an African-American subject will have an African- American physician?</a:t>
            </a:r>
          </a:p>
          <a:p>
            <a:pPr algn="l">
              <a:buFont typeface="Wingdings" pitchFamily="2" charset="2"/>
              <a:buNone/>
              <a:defRPr/>
            </a:pPr>
            <a:r>
              <a:rPr lang="en-US" dirty="0" smtClean="0"/>
              <a:t>  </a:t>
            </a:r>
            <a:r>
              <a:rPr lang="en-US" dirty="0" err="1" smtClean="0">
                <a:solidFill>
                  <a:srgbClr val="FFFF00"/>
                </a:solidFill>
              </a:rPr>
              <a:t>Ans</a:t>
            </a:r>
            <a:r>
              <a:rPr lang="en-US" dirty="0" smtClean="0">
                <a:solidFill>
                  <a:srgbClr val="FFFF00"/>
                </a:solidFill>
              </a:rPr>
              <a:t>: 0.2174</a:t>
            </a:r>
            <a:endParaRPr lang="en-US" dirty="0" smtClean="0"/>
          </a:p>
          <a:p>
            <a:pPr algn="l">
              <a:buFont typeface="Wingdings" pitchFamily="2" charset="2"/>
              <a:buNone/>
              <a:defRPr/>
            </a:pPr>
            <a:r>
              <a:rPr lang="en-US" dirty="0" smtClean="0"/>
              <a:t>(c) What is the probability that a randomly selected subject in the study will be Asian-American and have an Asian/Pacific-Islander physician? </a:t>
            </a:r>
            <a:r>
              <a:rPr lang="en-US" dirty="0" err="1" smtClean="0">
                <a:solidFill>
                  <a:srgbClr val="FFFF00"/>
                </a:solidFill>
              </a:rPr>
              <a:t>Ans</a:t>
            </a:r>
            <a:r>
              <a:rPr lang="en-US" dirty="0" smtClean="0">
                <a:solidFill>
                  <a:srgbClr val="FFFF00"/>
                </a:solidFill>
              </a:rPr>
              <a:t>: 0.075</a:t>
            </a:r>
            <a:endParaRPr lang="en-US" dirty="0" smtClean="0"/>
          </a:p>
          <a:p>
            <a:pPr algn="l">
              <a:buFont typeface="Wingdings" pitchFamily="2" charset="2"/>
              <a:buNone/>
              <a:defRPr/>
            </a:pPr>
            <a:r>
              <a:rPr lang="en-US" dirty="0" smtClean="0"/>
              <a:t>(d) What is the probability that a subject chosen at random will be Hispanic or have a Hispanic physician?   </a:t>
            </a:r>
            <a:r>
              <a:rPr lang="en-US" dirty="0" err="1" smtClean="0">
                <a:solidFill>
                  <a:srgbClr val="FFFF00"/>
                </a:solidFill>
              </a:rPr>
              <a:t>Ans</a:t>
            </a:r>
            <a:r>
              <a:rPr lang="en-US" dirty="0" smtClean="0">
                <a:solidFill>
                  <a:srgbClr val="FFFF00"/>
                </a:solidFill>
              </a:rPr>
              <a:t>: 0.2625</a:t>
            </a:r>
            <a:endParaRPr lang="en-US" dirty="0" smtClean="0"/>
          </a:p>
          <a:p>
            <a:pPr algn="l">
              <a:buFont typeface="Wingdings" pitchFamily="2" charset="2"/>
              <a:buNone/>
              <a:defRPr/>
            </a:pPr>
            <a:r>
              <a:rPr lang="en-US" dirty="0" smtClean="0"/>
              <a:t>(e) Use the concept of complementary events to find the probability that a subject chosen at</a:t>
            </a:r>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5ECB6757-2837-4B7D-A3D9-7E84EB33F009}" type="slidenum">
              <a:rPr lang="ar-SA" smtClean="0"/>
              <a:pPr>
                <a:defRPr/>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3375"/>
            <a:ext cx="8229600" cy="5797550"/>
          </a:xfrm>
        </p:spPr>
        <p:txBody>
          <a:bodyPr/>
          <a:lstStyle/>
          <a:p>
            <a:pPr algn="l">
              <a:buFont typeface="Wingdings" pitchFamily="2" charset="2"/>
              <a:buNone/>
              <a:defRPr/>
            </a:pPr>
            <a:r>
              <a:rPr lang="en-US" dirty="0" smtClean="0"/>
              <a:t>random in the study does not have a white physician?    </a:t>
            </a:r>
            <a:r>
              <a:rPr lang="en-US" dirty="0" err="1" smtClean="0">
                <a:solidFill>
                  <a:srgbClr val="FFFF00"/>
                </a:solidFill>
              </a:rPr>
              <a:t>Ans</a:t>
            </a:r>
            <a:r>
              <a:rPr lang="en-US" dirty="0" smtClean="0">
                <a:solidFill>
                  <a:srgbClr val="FFFF00"/>
                </a:solidFill>
              </a:rPr>
              <a:t>: 0.3397</a:t>
            </a:r>
            <a:endParaRPr lang="en-US" dirty="0" smtClean="0"/>
          </a:p>
          <a:p>
            <a:pPr algn="l">
              <a:buFont typeface="Wingdings" pitchFamily="2" charset="2"/>
              <a:buNone/>
              <a:defRPr/>
            </a:pPr>
            <a:endParaRPr lang="en-US" dirty="0" smtClean="0"/>
          </a:p>
          <a:p>
            <a:pPr algn="l">
              <a:buFont typeface="Wingdings" pitchFamily="2" charset="2"/>
              <a:buNone/>
              <a:defRPr/>
            </a:pPr>
            <a:r>
              <a:rPr lang="en-US" dirty="0" smtClean="0">
                <a:solidFill>
                  <a:srgbClr val="FF0000"/>
                </a:solidFill>
              </a:rPr>
              <a:t>Q3.4.5:</a:t>
            </a:r>
          </a:p>
          <a:p>
            <a:pPr algn="l">
              <a:buFont typeface="Wingdings" pitchFamily="2" charset="2"/>
              <a:buNone/>
              <a:defRPr/>
            </a:pPr>
            <a:r>
              <a:rPr lang="en-US" dirty="0" smtClean="0"/>
              <a:t>If the probability of left-handedness in a certain group of people is 0.5, what is the probability of right-handedness (assuming no ambidexterity)?  </a:t>
            </a:r>
          </a:p>
          <a:p>
            <a:pPr algn="l">
              <a:buFont typeface="Wingdings" pitchFamily="2" charset="2"/>
              <a:buNone/>
              <a:defRPr/>
            </a:pP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B468B1B9-6F32-4073-A929-706FD53E0208}" type="slidenum">
              <a:rPr lang="ar-SA" smtClean="0"/>
              <a:pPr>
                <a:defRPr/>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350"/>
            <a:ext cx="8229600" cy="5870575"/>
          </a:xfrm>
        </p:spPr>
        <p:txBody>
          <a:bodyPr/>
          <a:lstStyle/>
          <a:p>
            <a:pPr algn="l">
              <a:buFont typeface="Wingdings" pitchFamily="2" charset="2"/>
              <a:buNone/>
              <a:defRPr/>
            </a:pPr>
            <a:r>
              <a:rPr lang="en-US" dirty="0" smtClean="0">
                <a:solidFill>
                  <a:srgbClr val="FF0000"/>
                </a:solidFill>
              </a:rPr>
              <a:t>Q3.4.6: </a:t>
            </a:r>
            <a:endParaRPr lang="en-US" dirty="0" smtClean="0"/>
          </a:p>
          <a:p>
            <a:pPr algn="l">
              <a:buFont typeface="Wingdings" pitchFamily="2" charset="2"/>
              <a:buNone/>
              <a:defRPr/>
            </a:pPr>
            <a:r>
              <a:rPr lang="en-US" dirty="0" smtClean="0"/>
              <a:t>The probability is 0.6 that a patient selected at random from the current residents of a certain hospital will be a male. The probability that the patient will be a male who is in for surgery is 0.2. A patient randomly selected from current residents is found to be a male; what is the probability that the patient is in the hospital for surgery?</a:t>
            </a:r>
          </a:p>
          <a:p>
            <a:pPr algn="l">
              <a:buFont typeface="Wingdings" pitchFamily="2" charset="2"/>
              <a:buNone/>
              <a:defRPr/>
            </a:pPr>
            <a:r>
              <a:rPr lang="en-US" dirty="0" smtClean="0"/>
              <a:t>   </a:t>
            </a:r>
            <a:r>
              <a:rPr lang="en-US" dirty="0" err="1" smtClean="0">
                <a:solidFill>
                  <a:srgbClr val="FFFF00"/>
                </a:solidFill>
              </a:rPr>
              <a:t>Ans</a:t>
            </a:r>
            <a:r>
              <a:rPr lang="en-US" dirty="0" smtClean="0">
                <a:solidFill>
                  <a:srgbClr val="FFFF00"/>
                </a:solidFill>
              </a:rPr>
              <a:t>: 0.3333</a:t>
            </a: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F0925F6A-70EB-4A57-9FB1-5B77DE030050}" type="slidenum">
              <a:rPr lang="ar-SA" smtClean="0"/>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350"/>
            <a:ext cx="8229600" cy="5870575"/>
          </a:xfrm>
        </p:spPr>
        <p:txBody>
          <a:bodyPr/>
          <a:lstStyle/>
          <a:p>
            <a:pPr algn="l">
              <a:buFont typeface="Wingdings" pitchFamily="2" charset="2"/>
              <a:buNone/>
              <a:defRPr/>
            </a:pPr>
            <a:r>
              <a:rPr lang="en-US" dirty="0" smtClean="0">
                <a:solidFill>
                  <a:srgbClr val="FF0000"/>
                </a:solidFill>
              </a:rPr>
              <a:t>Q3.4.7:</a:t>
            </a:r>
          </a:p>
          <a:p>
            <a:pPr algn="l">
              <a:buFont typeface="Wingdings" pitchFamily="2" charset="2"/>
              <a:buNone/>
              <a:defRPr/>
            </a:pPr>
            <a:r>
              <a:rPr lang="en-US" dirty="0" smtClean="0"/>
              <a:t>In a certain population of hospital patients the probability is 0.35 that a randomly selected patient will have heart disease. The probability is 0.86 that a patient with heart disease is a smoker. What is the probability that a patient randomly selected from the population will be a smoker and have heart disease?</a:t>
            </a:r>
          </a:p>
          <a:p>
            <a:pPr algn="l">
              <a:buFont typeface="Wingdings" pitchFamily="2" charset="2"/>
              <a:buNone/>
              <a:defRPr/>
            </a:pPr>
            <a:r>
              <a:rPr lang="en-US" dirty="0" smtClean="0"/>
              <a:t>   </a:t>
            </a:r>
            <a:r>
              <a:rPr lang="en-US" dirty="0" err="1" smtClean="0">
                <a:solidFill>
                  <a:srgbClr val="FFFF00"/>
                </a:solidFill>
              </a:rPr>
              <a:t>Ans</a:t>
            </a:r>
            <a:r>
              <a:rPr lang="en-US" dirty="0" smtClean="0">
                <a:solidFill>
                  <a:srgbClr val="FFFF00"/>
                </a:solidFill>
              </a:rPr>
              <a:t>: 0.301</a:t>
            </a: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E4AD571C-40CC-49DE-A16F-94DD835D303A}" type="slidenum">
              <a:rPr lang="ar-SA"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3"/>
          <p:cNvSpPr>
            <a:spLocks noGrp="1"/>
          </p:cNvSpPr>
          <p:nvPr>
            <p:ph type="sldNum" sz="quarter" idx="12"/>
          </p:nvPr>
        </p:nvSpPr>
        <p:spPr/>
        <p:txBody>
          <a:bodyPr/>
          <a:lstStyle/>
          <a:p>
            <a:pPr>
              <a:defRPr/>
            </a:pPr>
            <a:fld id="{713D140F-639A-46BD-BA84-0AF55C87B111}" type="slidenum">
              <a:rPr lang="ar-SA"/>
              <a:pPr>
                <a:defRPr/>
              </a:pPr>
              <a:t>115</a:t>
            </a:fld>
            <a:endParaRPr lang="en-US"/>
          </a:p>
        </p:txBody>
      </p:sp>
      <p:sp>
        <p:nvSpPr>
          <p:cNvPr id="252930" name="Title 1"/>
          <p:cNvSpPr>
            <a:spLocks noGrp="1"/>
          </p:cNvSpPr>
          <p:nvPr>
            <p:ph type="ctrTitle" idx="4294967295"/>
          </p:nvPr>
        </p:nvSpPr>
        <p:spPr>
          <a:xfrm>
            <a:off x="0" y="836613"/>
            <a:ext cx="7772400" cy="4464050"/>
          </a:xfrm>
        </p:spPr>
        <p:txBody>
          <a:bodyPr anchorCtr="0"/>
          <a:lstStyle/>
          <a:p>
            <a:pPr eaLnBrk="1" hangingPunct="1">
              <a:defRPr/>
            </a:pPr>
            <a:r>
              <a:rPr lang="en-US" sz="5400" dirty="0" err="1" smtClean="0"/>
              <a:t>Baye's</a:t>
            </a:r>
            <a:r>
              <a:rPr lang="en-US" sz="5400" dirty="0" smtClean="0"/>
              <a:t> Theorem </a:t>
            </a:r>
            <a:br>
              <a:rPr lang="en-US" sz="5400" dirty="0" smtClean="0"/>
            </a:br>
            <a:r>
              <a:rPr lang="en-US" sz="5400" dirty="0" smtClean="0"/>
              <a:t>Pages 79-83</a:t>
            </a:r>
            <a:br>
              <a:rPr lang="en-US" sz="5400" dirty="0" smtClean="0"/>
            </a:br>
            <a:endParaRPr lang="en-US" sz="5400" dirty="0" smtClean="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357188"/>
            <a:ext cx="8229600" cy="5214937"/>
          </a:xfrm>
        </p:spPr>
        <p:txBody>
          <a:bodyPr/>
          <a:lstStyle/>
          <a:p>
            <a:pPr>
              <a:defRPr/>
            </a:pPr>
            <a:r>
              <a:rPr lang="en-US" dirty="0" smtClean="0"/>
              <a:t>In this case if the patient has to do a blood test in the laboratory,</a:t>
            </a:r>
            <a:br>
              <a:rPr lang="en-US" dirty="0" smtClean="0"/>
            </a:br>
            <a:r>
              <a:rPr lang="en-US" dirty="0" smtClean="0"/>
              <a:t>some time the result is</a:t>
            </a:r>
            <a:br>
              <a:rPr lang="en-US" dirty="0" smtClean="0"/>
            </a:br>
            <a:r>
              <a:rPr lang="en-US" u="sng" dirty="0" smtClean="0"/>
              <a:t>Positive</a:t>
            </a:r>
            <a:r>
              <a:rPr lang="en-US" dirty="0" smtClean="0"/>
              <a:t>(he has the disease) and if the result is </a:t>
            </a:r>
            <a:r>
              <a:rPr lang="en-US" u="sng" dirty="0" smtClean="0"/>
              <a:t>negative</a:t>
            </a:r>
            <a:r>
              <a:rPr lang="en-US" dirty="0" smtClean="0"/>
              <a:t>  </a:t>
            </a:r>
            <a:br>
              <a:rPr lang="en-US" dirty="0" smtClean="0"/>
            </a:br>
            <a:r>
              <a:rPr lang="en-US" dirty="0" smtClean="0"/>
              <a:t>(he doesn't has the disease) </a:t>
            </a:r>
            <a:endParaRPr lang="en-US" dirty="0"/>
          </a:p>
        </p:txBody>
      </p:sp>
      <p:sp>
        <p:nvSpPr>
          <p:cNvPr id="2" name="عنصر نائب للتذييل 1"/>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3" name="عنصر نائب لرقم الشريحة 2"/>
          <p:cNvSpPr>
            <a:spLocks noGrp="1"/>
          </p:cNvSpPr>
          <p:nvPr>
            <p:ph type="sldNum" sz="quarter" idx="12"/>
          </p:nvPr>
        </p:nvSpPr>
        <p:spPr/>
        <p:txBody>
          <a:bodyPr/>
          <a:lstStyle/>
          <a:p>
            <a:pPr>
              <a:defRPr/>
            </a:pPr>
            <a:fld id="{DF2FD956-3439-4871-93F2-A1C5953BEFED}" type="slidenum">
              <a:rPr lang="ar-SA" smtClean="0"/>
              <a:pPr>
                <a:defRPr/>
              </a:pPr>
              <a:t>116</a:t>
            </a:fld>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dirty="0" smtClean="0"/>
              <a:t>So, we have the following cases</a:t>
            </a:r>
            <a:endParaRPr lang="en-US" dirty="0"/>
          </a:p>
        </p:txBody>
      </p:sp>
      <p:graphicFrame>
        <p:nvGraphicFramePr>
          <p:cNvPr id="10" name="عنصر نائب للمحتوى 9"/>
          <p:cNvGraphicFramePr>
            <a:graphicFrameLocks noGrp="1"/>
          </p:cNvGraphicFramePr>
          <p:nvPr>
            <p:ph idx="1"/>
          </p:nvPr>
        </p:nvGraphicFramePr>
        <p:xfrm>
          <a:off x="428625" y="1600200"/>
          <a:ext cx="8258204" cy="4627258"/>
        </p:xfrm>
        <a:graphic>
          <a:graphicData uri="http://schemas.openxmlformats.org/drawingml/2006/table">
            <a:tbl>
              <a:tblPr firstRow="1" bandRow="1">
                <a:tableStyleId>{5C22544A-7EE6-4342-B048-85BDC9FD1C3A}</a:tableStyleId>
              </a:tblPr>
              <a:tblGrid>
                <a:gridCol w="2771804"/>
                <a:gridCol w="2743200"/>
                <a:gridCol w="2743200"/>
              </a:tblGrid>
              <a:tr h="1490669">
                <a:tc>
                  <a:txBody>
                    <a:bodyPr/>
                    <a:lstStyle/>
                    <a:p>
                      <a:endParaRPr lang="en-US" dirty="0"/>
                    </a:p>
                  </a:txBody>
                  <a:tcPr/>
                </a:tc>
                <a:tc>
                  <a:txBody>
                    <a:bodyPr/>
                    <a:lstStyle/>
                    <a:p>
                      <a:pPr algn="ctr"/>
                      <a:endParaRPr lang="en-US" dirty="0" smtClean="0">
                        <a:solidFill>
                          <a:schemeClr val="accent4">
                            <a:lumMod val="10000"/>
                          </a:schemeClr>
                        </a:solidFill>
                      </a:endParaRPr>
                    </a:p>
                    <a:p>
                      <a:pPr algn="ctr"/>
                      <a:r>
                        <a:rPr lang="en-US" dirty="0" smtClean="0">
                          <a:solidFill>
                            <a:schemeClr val="accent4">
                              <a:lumMod val="10000"/>
                            </a:schemeClr>
                          </a:solidFill>
                        </a:rPr>
                        <a:t>The patient has the disease</a:t>
                      </a:r>
                    </a:p>
                    <a:p>
                      <a:pPr algn="ctr"/>
                      <a:r>
                        <a:rPr lang="en-US" dirty="0" smtClean="0">
                          <a:solidFill>
                            <a:schemeClr val="accent4">
                              <a:lumMod val="10000"/>
                            </a:schemeClr>
                          </a:solidFill>
                        </a:rPr>
                        <a:t>(D)</a:t>
                      </a:r>
                      <a:endParaRPr lang="en-US" dirty="0">
                        <a:solidFill>
                          <a:schemeClr val="accent4">
                            <a:lumMod val="10000"/>
                          </a:schemeClr>
                        </a:solidFill>
                      </a:endParaRPr>
                    </a:p>
                  </a:txBody>
                  <a:tcPr/>
                </a:tc>
                <a:tc>
                  <a:txBody>
                    <a:bodyPr/>
                    <a:lstStyle/>
                    <a:p>
                      <a:pPr algn="ctr"/>
                      <a:endParaRPr lang="en-US" dirty="0" smtClean="0">
                        <a:solidFill>
                          <a:schemeClr val="accent4">
                            <a:lumMod val="10000"/>
                          </a:schemeClr>
                        </a:solidFill>
                      </a:endParaRPr>
                    </a:p>
                    <a:p>
                      <a:pPr algn="ctr"/>
                      <a:r>
                        <a:rPr lang="en-US" dirty="0" smtClean="0">
                          <a:solidFill>
                            <a:schemeClr val="accent4">
                              <a:lumMod val="10000"/>
                            </a:schemeClr>
                          </a:solidFill>
                        </a:rPr>
                        <a:t>The patient doesn't</a:t>
                      </a:r>
                      <a:r>
                        <a:rPr lang="en-US" baseline="0" dirty="0" smtClean="0">
                          <a:solidFill>
                            <a:schemeClr val="accent4">
                              <a:lumMod val="10000"/>
                            </a:schemeClr>
                          </a:solidFill>
                        </a:rPr>
                        <a:t> has</a:t>
                      </a:r>
                      <a:r>
                        <a:rPr lang="en-US" dirty="0" smtClean="0">
                          <a:solidFill>
                            <a:schemeClr val="accent4">
                              <a:lumMod val="10000"/>
                            </a:schemeClr>
                          </a:solidFill>
                        </a:rPr>
                        <a:t> the disease</a:t>
                      </a:r>
                    </a:p>
                    <a:p>
                      <a:pPr algn="ctr"/>
                      <a:r>
                        <a:rPr lang="en-US" dirty="0" smtClean="0">
                          <a:solidFill>
                            <a:schemeClr val="accent4">
                              <a:lumMod val="10000"/>
                            </a:schemeClr>
                          </a:solidFill>
                        </a:rPr>
                        <a:t>( D )</a:t>
                      </a:r>
                      <a:endParaRPr lang="en-US" dirty="0">
                        <a:solidFill>
                          <a:schemeClr val="accent4">
                            <a:lumMod val="10000"/>
                          </a:schemeClr>
                        </a:solidFill>
                      </a:endParaRPr>
                    </a:p>
                  </a:txBody>
                  <a:tcPr/>
                </a:tc>
              </a:tr>
              <a:tr h="1490669">
                <a:tc>
                  <a:txBody>
                    <a:bodyPr/>
                    <a:lstStyle/>
                    <a:p>
                      <a:pPr algn="ctr"/>
                      <a:endParaRPr lang="en-US" sz="1800" dirty="0" smtClean="0">
                        <a:solidFill>
                          <a:schemeClr val="accent4">
                            <a:lumMod val="10000"/>
                          </a:schemeClr>
                        </a:solidFill>
                      </a:endParaRPr>
                    </a:p>
                    <a:p>
                      <a:pPr algn="ctr"/>
                      <a:r>
                        <a:rPr lang="en-US" sz="2800" dirty="0" smtClean="0">
                          <a:solidFill>
                            <a:schemeClr val="accent4">
                              <a:lumMod val="10000"/>
                            </a:schemeClr>
                          </a:solidFill>
                        </a:rPr>
                        <a:t>Lab</a:t>
                      </a:r>
                      <a:r>
                        <a:rPr lang="en-US" sz="2800" baseline="0" dirty="0" smtClean="0">
                          <a:solidFill>
                            <a:schemeClr val="accent4">
                              <a:lumMod val="10000"/>
                            </a:schemeClr>
                          </a:solidFill>
                        </a:rPr>
                        <a:t> result is</a:t>
                      </a:r>
                    </a:p>
                    <a:p>
                      <a:pPr algn="ctr"/>
                      <a:r>
                        <a:rPr lang="en-US" sz="2800" baseline="0" dirty="0" smtClean="0">
                          <a:solidFill>
                            <a:schemeClr val="accent4">
                              <a:lumMod val="10000"/>
                            </a:schemeClr>
                          </a:solidFill>
                        </a:rPr>
                        <a:t>Negative</a:t>
                      </a:r>
                    </a:p>
                    <a:p>
                      <a:pPr algn="ctr"/>
                      <a:r>
                        <a:rPr lang="en-US" sz="2800" baseline="0" dirty="0" smtClean="0">
                          <a:solidFill>
                            <a:schemeClr val="accent4">
                              <a:lumMod val="10000"/>
                            </a:schemeClr>
                          </a:solidFill>
                        </a:rPr>
                        <a:t>(T)</a:t>
                      </a:r>
                      <a:endParaRPr lang="en-US" sz="2800" dirty="0">
                        <a:solidFill>
                          <a:schemeClr val="accent4">
                            <a:lumMod val="10000"/>
                          </a:schemeClr>
                        </a:solidFill>
                      </a:endParaRPr>
                    </a:p>
                  </a:txBody>
                  <a:tcPr/>
                </a:tc>
                <a:tc>
                  <a:txBody>
                    <a:bodyPr/>
                    <a:lstStyle/>
                    <a:p>
                      <a:endParaRPr lang="en-US" dirty="0" smtClean="0"/>
                    </a:p>
                    <a:p>
                      <a:endParaRPr lang="en-US" dirty="0" smtClean="0"/>
                    </a:p>
                    <a:p>
                      <a:pPr algn="ctr"/>
                      <a:r>
                        <a:rPr lang="en-US" dirty="0" smtClean="0"/>
                        <a:t>   </a:t>
                      </a:r>
                      <a:r>
                        <a:rPr lang="en-US" sz="2800" dirty="0" smtClean="0">
                          <a:solidFill>
                            <a:schemeClr val="accent4">
                              <a:lumMod val="10000"/>
                            </a:schemeClr>
                          </a:solidFill>
                        </a:rPr>
                        <a:t>wrong</a:t>
                      </a:r>
                      <a:r>
                        <a:rPr lang="en-US" sz="2800" baseline="0" dirty="0" smtClean="0">
                          <a:solidFill>
                            <a:schemeClr val="accent4">
                              <a:lumMod val="10000"/>
                            </a:schemeClr>
                          </a:solidFill>
                        </a:rPr>
                        <a:t> result</a:t>
                      </a:r>
                      <a:r>
                        <a:rPr lang="en-US" sz="2800" dirty="0" smtClean="0"/>
                        <a:t> </a:t>
                      </a:r>
                      <a:endParaRPr lang="en-US" sz="2800" dirty="0" smtClean="0">
                        <a:solidFill>
                          <a:schemeClr val="accent4">
                            <a:lumMod val="10000"/>
                          </a:schemeClr>
                        </a:solidFill>
                      </a:endParaRPr>
                    </a:p>
                  </a:txBody>
                  <a:tcPr/>
                </a:tc>
                <a:tc>
                  <a:txBody>
                    <a:bodyPr/>
                    <a:lstStyle/>
                    <a:p>
                      <a:pPr algn="ctr"/>
                      <a:r>
                        <a:rPr lang="en-US" sz="2800" dirty="0" smtClean="0"/>
                        <a:t> </a:t>
                      </a:r>
                      <a:r>
                        <a:rPr lang="en-US" sz="2800" dirty="0" smtClean="0">
                          <a:solidFill>
                            <a:schemeClr val="accent4">
                              <a:lumMod val="10000"/>
                            </a:schemeClr>
                          </a:solidFill>
                        </a:rPr>
                        <a:t>Specificity</a:t>
                      </a:r>
                      <a:r>
                        <a:rPr lang="en-US" sz="2800" baseline="0" dirty="0" smtClean="0">
                          <a:solidFill>
                            <a:schemeClr val="accent4">
                              <a:lumMod val="10000"/>
                            </a:schemeClr>
                          </a:solidFill>
                        </a:rPr>
                        <a:t>  </a:t>
                      </a:r>
                      <a:endParaRPr lang="en-US" sz="2800" dirty="0" smtClean="0">
                        <a:solidFill>
                          <a:schemeClr val="accent4">
                            <a:lumMod val="10000"/>
                          </a:schemeClr>
                        </a:solidFill>
                      </a:endParaRPr>
                    </a:p>
                    <a:p>
                      <a:pPr algn="ctr"/>
                      <a:r>
                        <a:rPr lang="en-US" sz="2800" dirty="0" smtClean="0">
                          <a:solidFill>
                            <a:schemeClr val="accent4">
                              <a:lumMod val="10000"/>
                            </a:schemeClr>
                          </a:solidFill>
                        </a:rPr>
                        <a:t>A symptom</a:t>
                      </a:r>
                    </a:p>
                    <a:p>
                      <a:pPr algn="ctr"/>
                      <a:r>
                        <a:rPr lang="en-US" sz="2800" dirty="0" smtClean="0">
                          <a:solidFill>
                            <a:schemeClr val="bg2"/>
                          </a:solidFill>
                          <a:latin typeface="Franklin Gothic Book" pitchFamily="34" charset="0"/>
                        </a:rPr>
                        <a:t>P(T|D)</a:t>
                      </a:r>
                      <a:endParaRPr lang="en-US" sz="2800" dirty="0">
                        <a:solidFill>
                          <a:schemeClr val="bg2"/>
                        </a:solidFill>
                      </a:endParaRPr>
                    </a:p>
                  </a:txBody>
                  <a:tcPr/>
                </a:tc>
              </a:tr>
              <a:tr h="1490669">
                <a:tc>
                  <a:txBody>
                    <a:bodyPr/>
                    <a:lstStyle/>
                    <a:p>
                      <a:pPr algn="ctr"/>
                      <a:r>
                        <a:rPr lang="en-US" sz="2800" dirty="0" smtClean="0">
                          <a:solidFill>
                            <a:schemeClr val="accent4">
                              <a:lumMod val="10000"/>
                            </a:schemeClr>
                          </a:solidFill>
                        </a:rPr>
                        <a:t>Lab result is positive</a:t>
                      </a:r>
                    </a:p>
                    <a:p>
                      <a:pPr algn="ctr"/>
                      <a:r>
                        <a:rPr lang="en-US" sz="2800" dirty="0" smtClean="0">
                          <a:solidFill>
                            <a:schemeClr val="accent4">
                              <a:lumMod val="10000"/>
                            </a:schemeClr>
                          </a:solidFill>
                        </a:rPr>
                        <a:t>( T )</a:t>
                      </a:r>
                      <a:endParaRPr lang="en-US" sz="2800" dirty="0">
                        <a:solidFill>
                          <a:schemeClr val="accent4">
                            <a:lumMod val="10000"/>
                          </a:schemeClr>
                        </a:solidFill>
                      </a:endParaRPr>
                    </a:p>
                  </a:txBody>
                  <a:tcPr/>
                </a:tc>
                <a:tc>
                  <a:txBody>
                    <a:bodyPr/>
                    <a:lstStyle/>
                    <a:p>
                      <a:pPr algn="ctr"/>
                      <a:r>
                        <a:rPr lang="en-US" dirty="0" smtClean="0"/>
                        <a:t>   </a:t>
                      </a:r>
                      <a:r>
                        <a:rPr lang="en-US" sz="2800" dirty="0" smtClean="0">
                          <a:solidFill>
                            <a:schemeClr val="accent4">
                              <a:lumMod val="10000"/>
                            </a:schemeClr>
                          </a:solidFill>
                        </a:rPr>
                        <a:t>Sensitivity</a:t>
                      </a:r>
                    </a:p>
                    <a:p>
                      <a:pPr algn="ctr"/>
                      <a:r>
                        <a:rPr lang="en-US" sz="2800" dirty="0" smtClean="0">
                          <a:solidFill>
                            <a:schemeClr val="accent4">
                              <a:lumMod val="10000"/>
                            </a:schemeClr>
                          </a:solidFill>
                        </a:rPr>
                        <a:t>A symptom</a:t>
                      </a:r>
                    </a:p>
                    <a:p>
                      <a:pPr algn="ctr"/>
                      <a:r>
                        <a:rPr lang="en-US" sz="2800" dirty="0" smtClean="0">
                          <a:latin typeface="Franklin Gothic Book" pitchFamily="34" charset="0"/>
                        </a:rPr>
                        <a:t>P(T|D)</a:t>
                      </a:r>
                      <a:endParaRPr lang="en-US" sz="2800" dirty="0"/>
                    </a:p>
                  </a:txBody>
                  <a:tcPr/>
                </a:tc>
                <a:tc>
                  <a:txBody>
                    <a:bodyPr/>
                    <a:lstStyle/>
                    <a:p>
                      <a:endParaRPr lang="en-US" sz="2800" dirty="0" smtClean="0"/>
                    </a:p>
                    <a:p>
                      <a:pPr algn="ctr"/>
                      <a:r>
                        <a:rPr lang="en-US" sz="2800" dirty="0" smtClean="0"/>
                        <a:t> </a:t>
                      </a:r>
                      <a:r>
                        <a:rPr lang="en-US" sz="2800" dirty="0" smtClean="0">
                          <a:solidFill>
                            <a:schemeClr val="accent4">
                              <a:lumMod val="10000"/>
                            </a:schemeClr>
                          </a:solidFill>
                        </a:rPr>
                        <a:t>wrong</a:t>
                      </a:r>
                      <a:r>
                        <a:rPr lang="en-US" sz="2800" baseline="0" dirty="0" smtClean="0">
                          <a:solidFill>
                            <a:schemeClr val="accent4">
                              <a:lumMod val="10000"/>
                            </a:schemeClr>
                          </a:solidFill>
                        </a:rPr>
                        <a:t> result</a:t>
                      </a:r>
                      <a:endParaRPr lang="en-US" sz="2800" dirty="0"/>
                    </a:p>
                  </a:txBody>
                  <a:tcPr/>
                </a:tc>
              </a:tr>
            </a:tbl>
          </a:graphicData>
        </a:graphic>
      </p:graphicFrame>
      <p:sp>
        <p:nvSpPr>
          <p:cNvPr id="4" name="عنصر نائب للتذييل 3"/>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5" name="عنصر نائب لرقم الشريحة 4"/>
          <p:cNvSpPr>
            <a:spLocks noGrp="1"/>
          </p:cNvSpPr>
          <p:nvPr>
            <p:ph type="sldNum" sz="quarter" idx="12"/>
          </p:nvPr>
        </p:nvSpPr>
        <p:spPr/>
        <p:txBody>
          <a:bodyPr/>
          <a:lstStyle/>
          <a:p>
            <a:pPr>
              <a:defRPr/>
            </a:pPr>
            <a:fld id="{94B10764-9C6D-4F51-ADC0-B51F94D8384A}" type="slidenum">
              <a:rPr lang="ar-SA" smtClean="0"/>
              <a:pPr>
                <a:defRPr/>
              </a:pPr>
              <a:t>117</a:t>
            </a:fld>
            <a:endParaRPr lang="en-US" dirty="0"/>
          </a:p>
        </p:txBody>
      </p:sp>
      <p:cxnSp>
        <p:nvCxnSpPr>
          <p:cNvPr id="225303" name="رابط مستقيم 11"/>
          <p:cNvCxnSpPr>
            <a:cxnSpLocks noChangeShapeType="1"/>
          </p:cNvCxnSpPr>
          <p:nvPr/>
        </p:nvCxnSpPr>
        <p:spPr bwMode="auto">
          <a:xfrm>
            <a:off x="7143750" y="2500313"/>
            <a:ext cx="285750" cy="1587"/>
          </a:xfrm>
          <a:prstGeom prst="line">
            <a:avLst/>
          </a:prstGeom>
          <a:noFill/>
          <a:ln w="9525" algn="ctr">
            <a:solidFill>
              <a:schemeClr val="tx1"/>
            </a:solidFill>
            <a:round/>
            <a:headEnd/>
            <a:tailEnd/>
          </a:ln>
        </p:spPr>
      </p:cxnSp>
      <p:cxnSp>
        <p:nvCxnSpPr>
          <p:cNvPr id="225304" name="رابط مستقيم 14"/>
          <p:cNvCxnSpPr>
            <a:cxnSpLocks noChangeShapeType="1"/>
          </p:cNvCxnSpPr>
          <p:nvPr/>
        </p:nvCxnSpPr>
        <p:spPr bwMode="auto">
          <a:xfrm>
            <a:off x="1643063" y="4286250"/>
            <a:ext cx="357187" cy="1588"/>
          </a:xfrm>
          <a:prstGeom prst="line">
            <a:avLst/>
          </a:prstGeom>
          <a:noFill/>
          <a:ln w="9525" algn="ctr">
            <a:solidFill>
              <a:schemeClr val="tx1"/>
            </a:solidFill>
            <a:round/>
            <a:headEnd/>
            <a:tailEnd/>
          </a:ln>
        </p:spPr>
      </p:cxnSp>
      <p:cxnSp>
        <p:nvCxnSpPr>
          <p:cNvPr id="225305" name="رابط مستقيم 8"/>
          <p:cNvCxnSpPr>
            <a:cxnSpLocks noChangeShapeType="1"/>
          </p:cNvCxnSpPr>
          <p:nvPr/>
        </p:nvCxnSpPr>
        <p:spPr bwMode="auto">
          <a:xfrm>
            <a:off x="7072313" y="4000500"/>
            <a:ext cx="214312" cy="1588"/>
          </a:xfrm>
          <a:prstGeom prst="line">
            <a:avLst/>
          </a:prstGeom>
          <a:noFill/>
          <a:ln w="9525" algn="ctr">
            <a:solidFill>
              <a:schemeClr val="tx1"/>
            </a:solidFill>
            <a:round/>
            <a:headEnd/>
            <a:tailEnd/>
          </a:ln>
        </p:spPr>
      </p:cxnSp>
      <p:cxnSp>
        <p:nvCxnSpPr>
          <p:cNvPr id="225306" name="رابط مستقيم 11"/>
          <p:cNvCxnSpPr>
            <a:cxnSpLocks noChangeShapeType="1"/>
          </p:cNvCxnSpPr>
          <p:nvPr/>
        </p:nvCxnSpPr>
        <p:spPr bwMode="auto">
          <a:xfrm>
            <a:off x="7500938" y="4000500"/>
            <a:ext cx="214312" cy="1588"/>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2"/>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5" name="عنصر نائب لرقم الشريحة 3"/>
          <p:cNvSpPr>
            <a:spLocks noGrp="1"/>
          </p:cNvSpPr>
          <p:nvPr>
            <p:ph type="sldNum" sz="quarter" idx="12"/>
          </p:nvPr>
        </p:nvSpPr>
        <p:spPr/>
        <p:txBody>
          <a:bodyPr/>
          <a:lstStyle/>
          <a:p>
            <a:pPr>
              <a:defRPr/>
            </a:pPr>
            <a:fld id="{69F23A66-3A40-4231-B258-797E359FBF74}" type="slidenum">
              <a:rPr lang="ar-SA"/>
              <a:pPr>
                <a:defRPr/>
              </a:pPr>
              <a:t>118</a:t>
            </a:fld>
            <a:endParaRPr lang="en-US" dirty="0"/>
          </a:p>
        </p:txBody>
      </p:sp>
      <p:sp>
        <p:nvSpPr>
          <p:cNvPr id="253954" name="TextBox 1"/>
          <p:cNvSpPr txBox="1">
            <a:spLocks noChangeArrowheads="1"/>
          </p:cNvSpPr>
          <p:nvPr/>
        </p:nvSpPr>
        <p:spPr bwMode="auto">
          <a:xfrm>
            <a:off x="214313" y="285750"/>
            <a:ext cx="8624887" cy="5754688"/>
          </a:xfrm>
          <a:prstGeom prst="rect">
            <a:avLst/>
          </a:prstGeom>
          <a:noFill/>
          <a:ln w="9525">
            <a:noFill/>
            <a:miter lim="800000"/>
            <a:headEnd/>
            <a:tailEnd/>
          </a:ln>
        </p:spPr>
        <p:txBody>
          <a:bodyPr>
            <a:spAutoFit/>
          </a:bodyPr>
          <a:lstStyle/>
          <a:p>
            <a:pPr algn="l" rtl="0"/>
            <a:r>
              <a:rPr lang="en-US" sz="2800" u="sng" dirty="0">
                <a:solidFill>
                  <a:srgbClr val="FF0000"/>
                </a:solidFill>
                <a:latin typeface="Arial Black" pitchFamily="34" charset="0"/>
              </a:rPr>
              <a:t>Definition.1</a:t>
            </a:r>
          </a:p>
          <a:p>
            <a:pPr algn="l" rtl="0"/>
            <a:endParaRPr lang="en-US" sz="2800" dirty="0">
              <a:solidFill>
                <a:srgbClr val="680E23"/>
              </a:solidFill>
              <a:latin typeface="Franklin Gothic Book" pitchFamily="34" charset="0"/>
            </a:endParaRPr>
          </a:p>
          <a:p>
            <a:pPr algn="l" rtl="0"/>
            <a:r>
              <a:rPr lang="en-US" sz="2800" b="1" dirty="0">
                <a:latin typeface="Franklin Gothic Book" pitchFamily="34" charset="0"/>
              </a:rPr>
              <a:t>The sensitivity of the symptom</a:t>
            </a:r>
            <a:endParaRPr lang="en-US" sz="2800" dirty="0">
              <a:latin typeface="Franklin Gothic Book" pitchFamily="34" charset="0"/>
            </a:endParaRPr>
          </a:p>
          <a:p>
            <a:pPr algn="l" rtl="0"/>
            <a:r>
              <a:rPr lang="en-US" sz="2800" dirty="0">
                <a:latin typeface="Franklin Gothic Book" pitchFamily="34" charset="0"/>
              </a:rPr>
              <a:t>This is the probability of a positive result given that the subject has the disease. It is denoted by P(T|D)</a:t>
            </a:r>
          </a:p>
          <a:p>
            <a:pPr algn="l" rtl="0"/>
            <a:endParaRPr lang="en-US" sz="2800" dirty="0">
              <a:latin typeface="Franklin Gothic Book" pitchFamily="34" charset="0"/>
            </a:endParaRPr>
          </a:p>
          <a:p>
            <a:pPr algn="l"/>
            <a:r>
              <a:rPr lang="en-US" sz="2800" b="1" u="sng" dirty="0">
                <a:solidFill>
                  <a:srgbClr val="FF0000"/>
                </a:solidFill>
                <a:latin typeface="Verdana" pitchFamily="34" charset="0"/>
              </a:rPr>
              <a:t>Definition.2</a:t>
            </a:r>
          </a:p>
          <a:p>
            <a:pPr algn="l"/>
            <a:endParaRPr lang="en-US" sz="2800" dirty="0">
              <a:latin typeface="Verdana" pitchFamily="34" charset="0"/>
            </a:endParaRPr>
          </a:p>
          <a:p>
            <a:pPr algn="l"/>
            <a:r>
              <a:rPr lang="en-US" sz="2800" dirty="0">
                <a:latin typeface="Verdana" pitchFamily="34" charset="0"/>
              </a:rPr>
              <a:t>The specificity of the symptom</a:t>
            </a:r>
          </a:p>
          <a:p>
            <a:pPr algn="l"/>
            <a:r>
              <a:rPr lang="en-US" sz="2800" dirty="0">
                <a:latin typeface="Franklin Gothic Book" pitchFamily="34" charset="0"/>
              </a:rPr>
              <a:t>This is the probability of negative result given that the subject does not have the disease. It is denoted by</a:t>
            </a:r>
            <a:r>
              <a:rPr lang="en-US" sz="2800" dirty="0">
                <a:latin typeface="Verdana" pitchFamily="34" charset="0"/>
              </a:rPr>
              <a:t> </a:t>
            </a:r>
            <a:r>
              <a:rPr lang="en-US" sz="3200" dirty="0">
                <a:latin typeface="Franklin Gothic Book" pitchFamily="34" charset="0"/>
              </a:rPr>
              <a:t>P(T|D)</a:t>
            </a:r>
            <a:endParaRPr lang="en-US" sz="3200" dirty="0">
              <a:latin typeface="Verdana" pitchFamily="34" charset="0"/>
            </a:endParaRPr>
          </a:p>
          <a:p>
            <a:pPr algn="l" rtl="0"/>
            <a:endParaRPr lang="en-US" sz="2800" dirty="0">
              <a:latin typeface="Franklin Gothic Book" pitchFamily="34" charset="0"/>
            </a:endParaRPr>
          </a:p>
        </p:txBody>
      </p:sp>
      <p:cxnSp>
        <p:nvCxnSpPr>
          <p:cNvPr id="226309" name="رابط مستقيم 6"/>
          <p:cNvCxnSpPr>
            <a:cxnSpLocks noChangeShapeType="1"/>
          </p:cNvCxnSpPr>
          <p:nvPr/>
        </p:nvCxnSpPr>
        <p:spPr bwMode="auto">
          <a:xfrm>
            <a:off x="642938" y="5072063"/>
            <a:ext cx="142875" cy="1587"/>
          </a:xfrm>
          <a:prstGeom prst="line">
            <a:avLst/>
          </a:prstGeom>
          <a:noFill/>
          <a:ln w="9525" algn="ctr">
            <a:solidFill>
              <a:schemeClr val="tx1"/>
            </a:solidFill>
            <a:round/>
            <a:headEnd/>
            <a:tailEnd/>
          </a:ln>
        </p:spPr>
      </p:cxnSp>
      <p:cxnSp>
        <p:nvCxnSpPr>
          <p:cNvPr id="226310" name="رابط مستقيم 8"/>
          <p:cNvCxnSpPr>
            <a:cxnSpLocks noChangeShapeType="1"/>
          </p:cNvCxnSpPr>
          <p:nvPr/>
        </p:nvCxnSpPr>
        <p:spPr bwMode="auto">
          <a:xfrm>
            <a:off x="1000125" y="5072063"/>
            <a:ext cx="214313" cy="1587"/>
          </a:xfrm>
          <a:prstGeom prst="line">
            <a:avLst/>
          </a:prstGeom>
          <a:noFill/>
          <a:ln w="9525" algn="ctr">
            <a:solidFill>
              <a:schemeClr val="tx1"/>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3954">
                                            <p:txEl>
                                              <p:pRg st="0" end="0"/>
                                            </p:txEl>
                                          </p:spTgt>
                                        </p:tgtEl>
                                        <p:attrNameLst>
                                          <p:attrName>style.visibility</p:attrName>
                                        </p:attrNameLst>
                                      </p:cBhvr>
                                      <p:to>
                                        <p:strVal val="visible"/>
                                      </p:to>
                                    </p:set>
                                    <p:animEffect transition="in" filter="box(in)">
                                      <p:cBhvr>
                                        <p:cTn id="7" dur="500"/>
                                        <p:tgtEl>
                                          <p:spTgt spid="253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3954">
                                            <p:txEl>
                                              <p:pRg st="2" end="2"/>
                                            </p:txEl>
                                          </p:spTgt>
                                        </p:tgtEl>
                                        <p:attrNameLst>
                                          <p:attrName>style.visibility</p:attrName>
                                        </p:attrNameLst>
                                      </p:cBhvr>
                                      <p:to>
                                        <p:strVal val="visible"/>
                                      </p:to>
                                    </p:set>
                                    <p:animEffect transition="in" filter="box(in)">
                                      <p:cBhvr>
                                        <p:cTn id="12" dur="500"/>
                                        <p:tgtEl>
                                          <p:spTgt spid="2539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3954">
                                            <p:txEl>
                                              <p:pRg st="3" end="3"/>
                                            </p:txEl>
                                          </p:spTgt>
                                        </p:tgtEl>
                                        <p:attrNameLst>
                                          <p:attrName>style.visibility</p:attrName>
                                        </p:attrNameLst>
                                      </p:cBhvr>
                                      <p:to>
                                        <p:strVal val="visible"/>
                                      </p:to>
                                    </p:set>
                                    <p:animEffect transition="in" filter="box(in)">
                                      <p:cBhvr>
                                        <p:cTn id="17" dur="500"/>
                                        <p:tgtEl>
                                          <p:spTgt spid="25395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3954">
                                            <p:txEl>
                                              <p:pRg st="5" end="5"/>
                                            </p:txEl>
                                          </p:spTgt>
                                        </p:tgtEl>
                                        <p:attrNameLst>
                                          <p:attrName>style.visibility</p:attrName>
                                        </p:attrNameLst>
                                      </p:cBhvr>
                                      <p:to>
                                        <p:strVal val="visible"/>
                                      </p:to>
                                    </p:set>
                                    <p:animEffect transition="in" filter="box(in)">
                                      <p:cBhvr>
                                        <p:cTn id="22" dur="500"/>
                                        <p:tgtEl>
                                          <p:spTgt spid="25395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53954">
                                            <p:txEl>
                                              <p:pRg st="7" end="7"/>
                                            </p:txEl>
                                          </p:spTgt>
                                        </p:tgtEl>
                                        <p:attrNameLst>
                                          <p:attrName>style.visibility</p:attrName>
                                        </p:attrNameLst>
                                      </p:cBhvr>
                                      <p:to>
                                        <p:strVal val="visible"/>
                                      </p:to>
                                    </p:set>
                                    <p:animEffect transition="in" filter="box(in)">
                                      <p:cBhvr>
                                        <p:cTn id="27" dur="500"/>
                                        <p:tgtEl>
                                          <p:spTgt spid="25395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53954">
                                            <p:txEl>
                                              <p:pRg st="8" end="8"/>
                                            </p:txEl>
                                          </p:spTgt>
                                        </p:tgtEl>
                                        <p:attrNameLst>
                                          <p:attrName>style.visibility</p:attrName>
                                        </p:attrNameLst>
                                      </p:cBhvr>
                                      <p:to>
                                        <p:strVal val="visible"/>
                                      </p:to>
                                    </p:set>
                                    <p:animEffect transition="in" filter="box(in)">
                                      <p:cBhvr>
                                        <p:cTn id="32" dur="500"/>
                                        <p:tgtEl>
                                          <p:spTgt spid="2539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50" y="0"/>
            <a:ext cx="8572500" cy="6130925"/>
          </a:xfrm>
        </p:spPr>
        <p:txBody>
          <a:bodyPr/>
          <a:lstStyle/>
          <a:p>
            <a:pPr algn="l">
              <a:buFont typeface="Wingdings" pitchFamily="2" charset="2"/>
              <a:buNone/>
              <a:defRPr/>
            </a:pPr>
            <a:r>
              <a:rPr lang="en-US" u="sng" dirty="0" smtClean="0">
                <a:solidFill>
                  <a:srgbClr val="FF0000"/>
                </a:solidFill>
              </a:rPr>
              <a:t>Definition 3:</a:t>
            </a:r>
          </a:p>
          <a:p>
            <a:pPr algn="l">
              <a:buFont typeface="Wingdings" pitchFamily="2" charset="2"/>
              <a:buNone/>
              <a:defRPr/>
            </a:pPr>
            <a:r>
              <a:rPr lang="en-US" dirty="0" smtClean="0">
                <a:solidFill>
                  <a:srgbClr val="FFC000"/>
                </a:solidFill>
              </a:rPr>
              <a:t>The predictive value positive of the symptom</a:t>
            </a:r>
          </a:p>
          <a:p>
            <a:pPr algn="l">
              <a:buFont typeface="Wingdings" pitchFamily="2" charset="2"/>
              <a:buNone/>
              <a:defRPr/>
            </a:pPr>
            <a:r>
              <a:rPr lang="en-US" dirty="0" smtClean="0"/>
              <a:t>This is the probability that the subject has the disease given that the subject has a positive  screening test result.</a:t>
            </a:r>
          </a:p>
          <a:p>
            <a:pPr algn="l">
              <a:buFont typeface="Wingdings" pitchFamily="2" charset="2"/>
              <a:buNone/>
              <a:defRPr/>
            </a:pPr>
            <a:r>
              <a:rPr lang="en-US" dirty="0" smtClean="0"/>
              <a:t> It is calculated using </a:t>
            </a:r>
            <a:r>
              <a:rPr lang="en-US" dirty="0" err="1" smtClean="0"/>
              <a:t>bayes</a:t>
            </a:r>
            <a:r>
              <a:rPr lang="en-US" dirty="0" smtClean="0"/>
              <a:t> theorem through the following formula</a:t>
            </a:r>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r>
              <a:rPr lang="en-US" dirty="0" smtClean="0"/>
              <a:t>Where P(D) is the rate of the disease</a:t>
            </a:r>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650287EE-D151-477D-9E97-54671AB5DB4E}" type="slidenum">
              <a:rPr lang="ar-SA" smtClean="0"/>
              <a:pPr>
                <a:defRPr/>
              </a:pPr>
              <a:t>119</a:t>
            </a:fld>
            <a:endParaRPr lang="en-US"/>
          </a:p>
        </p:txBody>
      </p:sp>
      <p:graphicFrame>
        <p:nvGraphicFramePr>
          <p:cNvPr id="9" name="Object 4"/>
          <p:cNvGraphicFramePr>
            <a:graphicFrameLocks noChangeAspect="1"/>
          </p:cNvGraphicFramePr>
          <p:nvPr/>
        </p:nvGraphicFramePr>
        <p:xfrm>
          <a:off x="0" y="3643313"/>
          <a:ext cx="9144001" cy="1357312"/>
        </p:xfrm>
        <a:graphic>
          <a:graphicData uri="http://schemas.openxmlformats.org/presentationml/2006/ole">
            <p:oleObj spid="_x0000_s25602" name="Equation" r:id="rId3" imgW="253980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685800" y="1052513"/>
            <a:ext cx="7696200" cy="4433887"/>
          </a:xfrm>
        </p:spPr>
        <p:txBody>
          <a:bodyPr/>
          <a:lstStyle/>
          <a:p>
            <a:pPr algn="l" rtl="0" eaLnBrk="1" hangingPunct="1">
              <a:buFontTx/>
              <a:buNone/>
              <a:defRPr/>
            </a:pPr>
            <a:r>
              <a:rPr lang="en-US" sz="4300" b="1" u="sng" dirty="0" smtClean="0">
                <a:solidFill>
                  <a:srgbClr val="CC0000"/>
                </a:solidFill>
                <a:effectLst>
                  <a:outerShdw blurRad="38100" dist="38100" dir="2700000" algn="tl">
                    <a:srgbClr val="C0C0C0"/>
                  </a:outerShdw>
                </a:effectLst>
              </a:rPr>
              <a:t>*</a:t>
            </a:r>
            <a:r>
              <a:rPr lang="en-US" sz="4300" b="1" u="sng" dirty="0" smtClean="0">
                <a:solidFill>
                  <a:srgbClr val="FF0000"/>
                </a:solidFill>
                <a:effectLst>
                  <a:outerShdw blurRad="38100" dist="38100" dir="2700000" algn="tl">
                    <a:srgbClr val="C0C0C0"/>
                  </a:outerShdw>
                </a:effectLst>
              </a:rPr>
              <a:t> A sample:</a:t>
            </a:r>
            <a:endParaRPr lang="en-US" sz="4300" b="1" dirty="0" smtClean="0">
              <a:effectLst>
                <a:outerShdw blurRad="38100" dist="38100" dir="2700000" algn="tl">
                  <a:srgbClr val="C0C0C0"/>
                </a:outerShdw>
              </a:effectLst>
            </a:endParaRPr>
          </a:p>
          <a:p>
            <a:pPr algn="l" rtl="0" eaLnBrk="1" hangingPunct="1">
              <a:buFontTx/>
              <a:buNone/>
              <a:defRPr/>
            </a:pPr>
            <a:r>
              <a:rPr lang="en-US" sz="3500" b="1" dirty="0" smtClean="0">
                <a:effectLst>
                  <a:outerShdw blurRad="38100" dist="38100" dir="2700000" algn="tl">
                    <a:srgbClr val="C0C0C0"/>
                  </a:outerShdw>
                </a:effectLst>
              </a:rPr>
              <a:t>It is a part of a population. </a:t>
            </a:r>
          </a:p>
          <a:p>
            <a:pPr algn="l" rtl="0" eaLnBrk="1" hangingPunct="1">
              <a:buFontTx/>
              <a:buNone/>
              <a:defRPr/>
            </a:pPr>
            <a:r>
              <a:rPr lang="en-US" sz="4300" b="1" dirty="0" smtClean="0">
                <a:solidFill>
                  <a:srgbClr val="0000FF"/>
                </a:solidFill>
                <a:latin typeface="Monotype Corsiva" pitchFamily="66" charset="0"/>
              </a:rPr>
              <a:t>For example:</a:t>
            </a:r>
          </a:p>
          <a:p>
            <a:pPr algn="l" rtl="0" eaLnBrk="1" hangingPunct="1">
              <a:buFontTx/>
              <a:buNone/>
              <a:defRPr/>
            </a:pPr>
            <a:r>
              <a:rPr lang="en-US" sz="3500" b="1" dirty="0" smtClean="0"/>
              <a:t>The weights of only a fraction of these children.</a:t>
            </a:r>
            <a:endParaRPr lang="en-US" sz="3500" b="1" dirty="0" smtClean="0">
              <a:effectLst>
                <a:outerShdw blurRad="38100" dist="38100" dir="2700000" algn="tl">
                  <a:srgbClr val="C0C0C0"/>
                </a:outerShdw>
              </a:effectLst>
            </a:endParaRPr>
          </a:p>
          <a:p>
            <a:pPr eaLnBrk="1" hangingPunct="1">
              <a:defRPr/>
            </a:pPr>
            <a:endParaRPr lang="en-US" dirty="0" smtClean="0"/>
          </a:p>
        </p:txBody>
      </p:sp>
      <p:sp>
        <p:nvSpPr>
          <p:cNvPr id="134146"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34147" name="عنصر نائب لرقم الشريحة 5"/>
          <p:cNvSpPr>
            <a:spLocks noGrp="1"/>
          </p:cNvSpPr>
          <p:nvPr>
            <p:ph type="sldNum" sz="quarter" idx="12"/>
          </p:nvPr>
        </p:nvSpPr>
        <p:spPr>
          <a:noFill/>
        </p:spPr>
        <p:txBody>
          <a:bodyPr/>
          <a:lstStyle/>
          <a:p>
            <a:fld id="{13C359E9-2DEE-42E3-A3DD-76896313FD28}" type="slidenum">
              <a:rPr lang="ar-SA" smtClean="0"/>
              <a:pPr/>
              <a:t>12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ox(in)">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ox(in)">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box(in)">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box(in)">
                                      <p:cBhvr>
                                        <p:cTn id="22" dur="5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25"/>
            <a:ext cx="8229600" cy="5702300"/>
          </a:xfrm>
        </p:spPr>
        <p:txBody>
          <a:bodyPr/>
          <a:lstStyle/>
          <a:p>
            <a:pPr algn="l">
              <a:buFont typeface="Wingdings" pitchFamily="2" charset="2"/>
              <a:buNone/>
              <a:defRPr/>
            </a:pPr>
            <a:endParaRPr lang="en-US" dirty="0" smtClean="0"/>
          </a:p>
          <a:p>
            <a:pPr algn="l">
              <a:buFont typeface="Wingdings" pitchFamily="2" charset="2"/>
              <a:buNone/>
              <a:defRPr/>
            </a:pPr>
            <a:r>
              <a:rPr lang="en-US" dirty="0" smtClean="0"/>
              <a:t>Which is given by </a:t>
            </a:r>
          </a:p>
          <a:p>
            <a:pPr algn="l">
              <a:buFont typeface="Wingdings" pitchFamily="2" charset="2"/>
              <a:buNone/>
              <a:defRPr/>
            </a:pPr>
            <a:r>
              <a:rPr lang="en-US" dirty="0" smtClean="0"/>
              <a:t>P(D) = 1 – P(D)</a:t>
            </a:r>
          </a:p>
          <a:p>
            <a:pPr algn="l">
              <a:buFont typeface="Wingdings" pitchFamily="2" charset="2"/>
              <a:buNone/>
              <a:defRPr/>
            </a:pPr>
            <a:r>
              <a:rPr lang="en-US" dirty="0" smtClean="0"/>
              <a:t> P(T/ D) = 1 - P(T/ D) </a:t>
            </a:r>
          </a:p>
          <a:p>
            <a:pPr algn="l">
              <a:buFont typeface="Wingdings" pitchFamily="2" charset="2"/>
              <a:buNone/>
              <a:defRPr/>
            </a:pPr>
            <a:r>
              <a:rPr lang="en-US" dirty="0" smtClean="0"/>
              <a:t> </a:t>
            </a:r>
            <a:r>
              <a:rPr lang="en-US" u="sng" dirty="0" smtClean="0">
                <a:solidFill>
                  <a:srgbClr val="FF0000"/>
                </a:solidFill>
              </a:rPr>
              <a:t>Note that </a:t>
            </a:r>
            <a:r>
              <a:rPr lang="en-US" dirty="0" smtClean="0"/>
              <a:t>the numerator is equal to sensitivity times rate of the disease, while the  denominator is equal to sensitivity times rate of the disease plus 1 minus the specificity times one minus the rate of the disease</a:t>
            </a:r>
            <a:endParaRPr lang="en-US"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0C77EC2F-9DDC-4F82-A6AB-6EE02B5CF572}" type="slidenum">
              <a:rPr lang="ar-SA" smtClean="0"/>
              <a:pPr>
                <a:defRPr/>
              </a:pPr>
              <a:t>120</a:t>
            </a:fld>
            <a:endParaRPr lang="en-US"/>
          </a:p>
        </p:txBody>
      </p:sp>
      <p:cxnSp>
        <p:nvCxnSpPr>
          <p:cNvPr id="227333" name="رابط مستقيم 6"/>
          <p:cNvCxnSpPr>
            <a:cxnSpLocks noChangeShapeType="1"/>
          </p:cNvCxnSpPr>
          <p:nvPr/>
        </p:nvCxnSpPr>
        <p:spPr bwMode="auto">
          <a:xfrm>
            <a:off x="928688" y="1643063"/>
            <a:ext cx="285750" cy="1587"/>
          </a:xfrm>
          <a:prstGeom prst="line">
            <a:avLst/>
          </a:prstGeom>
          <a:noFill/>
          <a:ln w="9525" algn="ctr">
            <a:solidFill>
              <a:schemeClr val="tx1"/>
            </a:solidFill>
            <a:round/>
            <a:headEnd/>
            <a:tailEnd/>
          </a:ln>
        </p:spPr>
      </p:cxnSp>
      <p:cxnSp>
        <p:nvCxnSpPr>
          <p:cNvPr id="227334" name="رابط مستقيم 8"/>
          <p:cNvCxnSpPr>
            <a:cxnSpLocks noChangeShapeType="1"/>
          </p:cNvCxnSpPr>
          <p:nvPr/>
        </p:nvCxnSpPr>
        <p:spPr bwMode="auto">
          <a:xfrm>
            <a:off x="1500188" y="2286000"/>
            <a:ext cx="214312" cy="1588"/>
          </a:xfrm>
          <a:prstGeom prst="line">
            <a:avLst/>
          </a:prstGeom>
          <a:noFill/>
          <a:ln w="9525" algn="ctr">
            <a:solidFill>
              <a:schemeClr val="tx1"/>
            </a:solidFill>
            <a:round/>
            <a:headEnd/>
            <a:tailEnd/>
          </a:ln>
        </p:spPr>
      </p:cxnSp>
      <p:cxnSp>
        <p:nvCxnSpPr>
          <p:cNvPr id="227335" name="رابط مستقيم 10"/>
          <p:cNvCxnSpPr>
            <a:cxnSpLocks noChangeShapeType="1"/>
          </p:cNvCxnSpPr>
          <p:nvPr/>
        </p:nvCxnSpPr>
        <p:spPr bwMode="auto">
          <a:xfrm>
            <a:off x="3143250" y="2214563"/>
            <a:ext cx="285750" cy="1587"/>
          </a:xfrm>
          <a:prstGeom prst="line">
            <a:avLst/>
          </a:prstGeom>
          <a:noFill/>
          <a:ln w="9525" algn="ctr">
            <a:solidFill>
              <a:schemeClr val="tx1"/>
            </a:solidFill>
            <a:round/>
            <a:headEnd/>
            <a:tailEnd/>
          </a:ln>
        </p:spPr>
      </p:cxnSp>
      <p:cxnSp>
        <p:nvCxnSpPr>
          <p:cNvPr id="227336" name="رابط مستقيم 13"/>
          <p:cNvCxnSpPr>
            <a:cxnSpLocks noChangeShapeType="1"/>
          </p:cNvCxnSpPr>
          <p:nvPr/>
        </p:nvCxnSpPr>
        <p:spPr bwMode="auto">
          <a:xfrm>
            <a:off x="3786188" y="2214563"/>
            <a:ext cx="285750" cy="1587"/>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7" name="عنصر نائب لرقم الشريحة 3"/>
          <p:cNvSpPr>
            <a:spLocks noGrp="1"/>
          </p:cNvSpPr>
          <p:nvPr>
            <p:ph type="sldNum" sz="quarter" idx="12"/>
          </p:nvPr>
        </p:nvSpPr>
        <p:spPr/>
        <p:txBody>
          <a:bodyPr/>
          <a:lstStyle/>
          <a:p>
            <a:pPr>
              <a:defRPr/>
            </a:pPr>
            <a:fld id="{DB02C9C7-16AD-4A13-992D-4CA6C769E314}" type="slidenum">
              <a:rPr lang="ar-SA"/>
              <a:pPr>
                <a:defRPr/>
              </a:pPr>
              <a:t>121</a:t>
            </a:fld>
            <a:endParaRPr lang="en-US" dirty="0"/>
          </a:p>
        </p:txBody>
      </p:sp>
      <p:sp>
        <p:nvSpPr>
          <p:cNvPr id="256002" name="TextBox 1"/>
          <p:cNvSpPr txBox="1">
            <a:spLocks noChangeArrowheads="1"/>
          </p:cNvSpPr>
          <p:nvPr/>
        </p:nvSpPr>
        <p:spPr bwMode="auto">
          <a:xfrm>
            <a:off x="468313" y="500063"/>
            <a:ext cx="8382000" cy="6370637"/>
          </a:xfrm>
          <a:prstGeom prst="rect">
            <a:avLst/>
          </a:prstGeom>
          <a:noFill/>
          <a:ln w="9525">
            <a:noFill/>
            <a:miter lim="800000"/>
            <a:headEnd/>
            <a:tailEnd/>
          </a:ln>
        </p:spPr>
        <p:txBody>
          <a:bodyPr>
            <a:spAutoFit/>
          </a:bodyPr>
          <a:lstStyle/>
          <a:p>
            <a:pPr algn="l" rtl="0"/>
            <a:r>
              <a:rPr lang="en-US" sz="2800" b="1">
                <a:solidFill>
                  <a:srgbClr val="FF0000"/>
                </a:solidFill>
                <a:latin typeface="Arial Black" pitchFamily="34" charset="0"/>
              </a:rPr>
              <a:t>Definition.4</a:t>
            </a:r>
          </a:p>
          <a:p>
            <a:pPr algn="l" rtl="0"/>
            <a:endParaRPr lang="en-US">
              <a:latin typeface="Arial Black" pitchFamily="34" charset="0"/>
            </a:endParaRPr>
          </a:p>
          <a:p>
            <a:pPr algn="l" rtl="0"/>
            <a:r>
              <a:rPr lang="en-US" sz="2400">
                <a:solidFill>
                  <a:srgbClr val="FFC000"/>
                </a:solidFill>
                <a:latin typeface="Franklin Gothic Book" pitchFamily="34" charset="0"/>
              </a:rPr>
              <a:t>The predictive value negative of the symptom</a:t>
            </a:r>
          </a:p>
          <a:p>
            <a:pPr algn="l" rtl="0"/>
            <a:endParaRPr lang="en-US">
              <a:latin typeface="Franklin Gothic Book" pitchFamily="34" charset="0"/>
            </a:endParaRPr>
          </a:p>
          <a:p>
            <a:pPr algn="l" rtl="0"/>
            <a:r>
              <a:rPr lang="en-US" sz="2800">
                <a:latin typeface="Franklin Gothic Book" pitchFamily="34" charset="0"/>
              </a:rPr>
              <a:t>This is the probability that a subject does not have the disease given that the subject has a negative screening test result .It is calculated using Bayes Theorem through the following formula </a:t>
            </a:r>
          </a:p>
          <a:p>
            <a:pPr algn="l" rtl="0"/>
            <a:endParaRPr lang="en-US" sz="2000">
              <a:latin typeface="Franklin Gothic Book" pitchFamily="34" charset="0"/>
            </a:endParaRPr>
          </a:p>
          <a:p>
            <a:pPr algn="l" rtl="0"/>
            <a:endParaRPr lang="en-US" sz="2000">
              <a:latin typeface="Franklin Gothic Book" pitchFamily="34" charset="0"/>
            </a:endParaRPr>
          </a:p>
          <a:p>
            <a:pPr algn="l" rtl="0"/>
            <a:endParaRPr lang="en-US" sz="2000">
              <a:latin typeface="Franklin Gothic Book" pitchFamily="34" charset="0"/>
            </a:endParaRPr>
          </a:p>
          <a:p>
            <a:pPr algn="l" rtl="0"/>
            <a:endParaRPr lang="en-US" sz="2800">
              <a:latin typeface="Franklin Gothic Book" pitchFamily="34" charset="0"/>
            </a:endParaRPr>
          </a:p>
          <a:p>
            <a:pPr algn="l" rtl="0"/>
            <a:r>
              <a:rPr lang="en-US" sz="2800">
                <a:latin typeface="Franklin Gothic Book" pitchFamily="34" charset="0"/>
              </a:rPr>
              <a:t>where,</a:t>
            </a:r>
          </a:p>
          <a:p>
            <a:pPr algn="l" rtl="0"/>
            <a:endParaRPr lang="en-US" sz="2000">
              <a:latin typeface="Franklin Gothic Book" pitchFamily="34" charset="0"/>
            </a:endParaRPr>
          </a:p>
          <a:p>
            <a:pPr algn="l" rtl="0"/>
            <a:endParaRPr lang="en-US">
              <a:latin typeface="Franklin Gothic Book" pitchFamily="34" charset="0"/>
            </a:endParaRPr>
          </a:p>
          <a:p>
            <a:pPr algn="l" rtl="0"/>
            <a:endParaRPr lang="en-US">
              <a:latin typeface="Franklin Gothic Book" pitchFamily="34" charset="0"/>
            </a:endParaRPr>
          </a:p>
          <a:p>
            <a:pPr algn="l" rtl="0"/>
            <a:endParaRPr lang="en-US">
              <a:latin typeface="Franklin Gothic Book" pitchFamily="34" charset="0"/>
            </a:endParaRPr>
          </a:p>
          <a:p>
            <a:pPr algn="l" rtl="0"/>
            <a:endParaRPr lang="en-US">
              <a:latin typeface="Franklin Gothic Book" pitchFamily="34" charset="0"/>
            </a:endParaRPr>
          </a:p>
        </p:txBody>
      </p:sp>
      <p:pic>
        <p:nvPicPr>
          <p:cNvPr id="256003" name="Object 6"/>
          <p:cNvPicPr>
            <a:picLocks noChangeAspect="1" noChangeArrowheads="1"/>
          </p:cNvPicPr>
          <p:nvPr/>
        </p:nvPicPr>
        <p:blipFill>
          <a:blip r:embed="rId2" cstate="print"/>
          <a:srcRect/>
          <a:stretch>
            <a:fillRect/>
          </a:stretch>
        </p:blipFill>
        <p:spPr bwMode="auto">
          <a:xfrm>
            <a:off x="1143000" y="3857625"/>
            <a:ext cx="5786438" cy="1071563"/>
          </a:xfrm>
          <a:prstGeom prst="rect">
            <a:avLst/>
          </a:prstGeom>
          <a:noFill/>
        </p:spPr>
      </p:pic>
      <p:pic>
        <p:nvPicPr>
          <p:cNvPr id="256004" name="Object 7"/>
          <p:cNvPicPr>
            <a:picLocks noChangeAspect="1" noChangeArrowheads="1"/>
          </p:cNvPicPr>
          <p:nvPr/>
        </p:nvPicPr>
        <p:blipFill>
          <a:blip r:embed="rId3" cstate="print"/>
          <a:srcRect/>
          <a:stretch>
            <a:fillRect/>
          </a:stretch>
        </p:blipFill>
        <p:spPr bwMode="auto">
          <a:xfrm>
            <a:off x="2571750" y="5429250"/>
            <a:ext cx="3500438" cy="7858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02">
                                            <p:txEl>
                                              <p:pRg st="0" end="0"/>
                                            </p:txEl>
                                          </p:spTgt>
                                        </p:tgtEl>
                                        <p:attrNameLst>
                                          <p:attrName>style.visibility</p:attrName>
                                        </p:attrNameLst>
                                      </p:cBhvr>
                                      <p:to>
                                        <p:strVal val="visible"/>
                                      </p:to>
                                    </p:set>
                                    <p:anim calcmode="lin" valueType="num">
                                      <p:cBhvr additive="base">
                                        <p:cTn id="7" dur="500" fill="hold"/>
                                        <p:tgtEl>
                                          <p:spTgt spid="2560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56002">
                                            <p:txEl>
                                              <p:pRg st="2" end="2"/>
                                            </p:txEl>
                                          </p:spTgt>
                                        </p:tgtEl>
                                        <p:attrNameLst>
                                          <p:attrName>style.visibility</p:attrName>
                                        </p:attrNameLst>
                                      </p:cBhvr>
                                      <p:to>
                                        <p:strVal val="visible"/>
                                      </p:to>
                                    </p:set>
                                    <p:animEffect transition="in" filter="box(in)">
                                      <p:cBhvr>
                                        <p:cTn id="13" dur="500"/>
                                        <p:tgtEl>
                                          <p:spTgt spid="25600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56002">
                                            <p:txEl>
                                              <p:pRg st="4" end="4"/>
                                            </p:txEl>
                                          </p:spTgt>
                                        </p:tgtEl>
                                        <p:attrNameLst>
                                          <p:attrName>style.visibility</p:attrName>
                                        </p:attrNameLst>
                                      </p:cBhvr>
                                      <p:to>
                                        <p:strVal val="visible"/>
                                      </p:to>
                                    </p:set>
                                    <p:animEffect transition="in" filter="box(in)">
                                      <p:cBhvr>
                                        <p:cTn id="18" dur="500"/>
                                        <p:tgtEl>
                                          <p:spTgt spid="25600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56003"/>
                                        </p:tgtEl>
                                        <p:attrNameLst>
                                          <p:attrName>style.visibility</p:attrName>
                                        </p:attrNameLst>
                                      </p:cBhvr>
                                      <p:to>
                                        <p:strVal val="visible"/>
                                      </p:to>
                                    </p:set>
                                    <p:animEffect transition="in" filter="box(in)">
                                      <p:cBhvr>
                                        <p:cTn id="23" dur="500"/>
                                        <p:tgtEl>
                                          <p:spTgt spid="25600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56002">
                                            <p:txEl>
                                              <p:pRg st="9" end="9"/>
                                            </p:txEl>
                                          </p:spTgt>
                                        </p:tgtEl>
                                        <p:attrNameLst>
                                          <p:attrName>style.visibility</p:attrName>
                                        </p:attrNameLst>
                                      </p:cBhvr>
                                      <p:to>
                                        <p:strVal val="visible"/>
                                      </p:to>
                                    </p:set>
                                    <p:animEffect transition="in" filter="box(in)">
                                      <p:cBhvr>
                                        <p:cTn id="28" dur="500"/>
                                        <p:tgtEl>
                                          <p:spTgt spid="25600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56004"/>
                                        </p:tgtEl>
                                        <p:attrNameLst>
                                          <p:attrName>style.visibility</p:attrName>
                                        </p:attrNameLst>
                                      </p:cBhvr>
                                      <p:to>
                                        <p:strVal val="visible"/>
                                      </p:to>
                                    </p:set>
                                    <p:animEffect transition="in" filter="box(in)">
                                      <p:cBhvr>
                                        <p:cTn id="33" dur="500"/>
                                        <p:tgtEl>
                                          <p:spTgt spid="256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3"/>
          <p:cNvSpPr>
            <a:spLocks noGrp="1"/>
          </p:cNvSpPr>
          <p:nvPr>
            <p:ph type="sldNum" sz="quarter" idx="12"/>
          </p:nvPr>
        </p:nvSpPr>
        <p:spPr/>
        <p:txBody>
          <a:bodyPr/>
          <a:lstStyle/>
          <a:p>
            <a:pPr>
              <a:defRPr/>
            </a:pPr>
            <a:fld id="{2D6A1512-8A55-45BB-9A63-1B618A155F75}" type="slidenum">
              <a:rPr lang="ar-SA"/>
              <a:pPr>
                <a:defRPr/>
              </a:pPr>
              <a:t>122</a:t>
            </a:fld>
            <a:endParaRPr lang="en-US"/>
          </a:p>
        </p:txBody>
      </p:sp>
      <p:sp>
        <p:nvSpPr>
          <p:cNvPr id="257026" name="TextBox 1"/>
          <p:cNvSpPr txBox="1">
            <a:spLocks noChangeArrowheads="1"/>
          </p:cNvSpPr>
          <p:nvPr/>
        </p:nvSpPr>
        <p:spPr bwMode="auto">
          <a:xfrm>
            <a:off x="304800" y="981075"/>
            <a:ext cx="8534400" cy="2651125"/>
          </a:xfrm>
          <a:prstGeom prst="rect">
            <a:avLst/>
          </a:prstGeom>
          <a:noFill/>
          <a:ln w="9525">
            <a:noFill/>
            <a:miter lim="800000"/>
            <a:headEnd/>
            <a:tailEnd/>
          </a:ln>
        </p:spPr>
        <p:txBody>
          <a:bodyPr>
            <a:spAutoFit/>
          </a:bodyPr>
          <a:lstStyle/>
          <a:p>
            <a:pPr algn="l" rtl="0"/>
            <a:r>
              <a:rPr lang="en-US" sz="2400" b="1">
                <a:solidFill>
                  <a:srgbClr val="680E23"/>
                </a:solidFill>
                <a:latin typeface="Franklin Gothic Book" pitchFamily="34" charset="0"/>
              </a:rPr>
              <a:t>Example 3.5.1 page 82</a:t>
            </a:r>
          </a:p>
          <a:p>
            <a:pPr algn="l" rtl="0"/>
            <a:endParaRPr lang="en-US" sz="2400" b="1">
              <a:solidFill>
                <a:srgbClr val="680E23"/>
              </a:solidFill>
              <a:latin typeface="Franklin Gothic Book" pitchFamily="34" charset="0"/>
            </a:endParaRPr>
          </a:p>
          <a:p>
            <a:pPr algn="l" rtl="0"/>
            <a:r>
              <a:rPr lang="en-US" sz="2000">
                <a:latin typeface="Franklin Gothic Book" pitchFamily="34" charset="0"/>
              </a:rPr>
              <a:t>A medical research team wished to evaluate a proposed screening test for Alzheimer’s disease. The test was given to a random sample of 450 patients with Alzheimer’s disease and an independent random sample of 500 patients without symptoms of the disease. The two samples were drawn from populations of subjects who were 65 years</a:t>
            </a:r>
            <a:r>
              <a:rPr lang="en-US">
                <a:latin typeface="Franklin Gothic Book" pitchFamily="34" charset="0"/>
              </a:rPr>
              <a:t> </a:t>
            </a:r>
            <a:r>
              <a:rPr lang="en-US" sz="2000">
                <a:latin typeface="Franklin Gothic Book" pitchFamily="34" charset="0"/>
              </a:rPr>
              <a:t>or older. The results are as follows.</a:t>
            </a:r>
          </a:p>
        </p:txBody>
      </p:sp>
      <p:graphicFrame>
        <p:nvGraphicFramePr>
          <p:cNvPr id="257027" name="Group 3"/>
          <p:cNvGraphicFramePr>
            <a:graphicFrameLocks noGrp="1"/>
          </p:cNvGraphicFramePr>
          <p:nvPr/>
        </p:nvGraphicFramePr>
        <p:xfrm>
          <a:off x="1116013" y="3733800"/>
          <a:ext cx="6580187" cy="1485900"/>
        </p:xfrm>
        <a:graphic>
          <a:graphicData uri="http://schemas.openxmlformats.org/drawingml/2006/table">
            <a:tbl>
              <a:tblPr/>
              <a:tblGrid>
                <a:gridCol w="1644650"/>
                <a:gridCol w="1646237"/>
                <a:gridCol w="1644650"/>
                <a:gridCol w="1644650"/>
              </a:tblGrid>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Test Result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Yes (D)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No (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Positive(T)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Negativ(  )</a:t>
                      </a:r>
                      <a:endParaRPr kumimoji="0" lang="en-US" sz="1800" b="1" i="1" u="none" strike="noStrike" cap="none" normalizeH="0" baseline="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950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27650" name="Object 30"/>
          <p:cNvPicPr>
            <a:picLocks noChangeAspect="1" noChangeArrowheads="1"/>
          </p:cNvPicPr>
          <p:nvPr/>
        </p:nvPicPr>
        <p:blipFill>
          <a:blip r:embed="rId2" cstate="print"/>
          <a:srcRect/>
          <a:stretch>
            <a:fillRect/>
          </a:stretch>
        </p:blipFill>
        <p:spPr bwMode="auto">
          <a:xfrm>
            <a:off x="2051720" y="4509120"/>
            <a:ext cx="201612" cy="293688"/>
          </a:xfrm>
          <a:prstGeom prst="rect">
            <a:avLst/>
          </a:prstGeom>
          <a:noFill/>
        </p:spPr>
      </p:pic>
      <p:pic>
        <p:nvPicPr>
          <p:cNvPr id="27651" name="Object 31"/>
          <p:cNvPicPr>
            <a:picLocks noChangeAspect="1" noChangeArrowheads="1"/>
          </p:cNvPicPr>
          <p:nvPr/>
        </p:nvPicPr>
        <p:blipFill>
          <a:blip r:embed="rId3" cstate="print"/>
          <a:srcRect/>
          <a:stretch>
            <a:fillRect/>
          </a:stretch>
        </p:blipFill>
        <p:spPr bwMode="auto">
          <a:xfrm>
            <a:off x="5580063" y="3789363"/>
            <a:ext cx="238125" cy="2936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7026">
                                            <p:txEl>
                                              <p:pRg st="0" end="0"/>
                                            </p:txEl>
                                          </p:spTgt>
                                        </p:tgtEl>
                                        <p:attrNameLst>
                                          <p:attrName>style.visibility</p:attrName>
                                        </p:attrNameLst>
                                      </p:cBhvr>
                                      <p:to>
                                        <p:strVal val="visible"/>
                                      </p:to>
                                    </p:set>
                                    <p:animEffect transition="in" filter="box(in)">
                                      <p:cBhvr>
                                        <p:cTn id="7" dur="500"/>
                                        <p:tgtEl>
                                          <p:spTgt spid="257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7026">
                                            <p:txEl>
                                              <p:pRg st="2" end="2"/>
                                            </p:txEl>
                                          </p:spTgt>
                                        </p:tgtEl>
                                        <p:attrNameLst>
                                          <p:attrName>style.visibility</p:attrName>
                                        </p:attrNameLst>
                                      </p:cBhvr>
                                      <p:to>
                                        <p:strVal val="visible"/>
                                      </p:to>
                                    </p:set>
                                    <p:anim calcmode="lin" valueType="num">
                                      <p:cBhvr additive="base">
                                        <p:cTn id="12" dur="500" fill="hold"/>
                                        <p:tgtEl>
                                          <p:spTgt spid="25702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70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57027"/>
                                        </p:tgtEl>
                                        <p:attrNameLst>
                                          <p:attrName>style.visibility</p:attrName>
                                        </p:attrNameLst>
                                      </p:cBhvr>
                                      <p:to>
                                        <p:strVal val="visible"/>
                                      </p:to>
                                    </p:set>
                                    <p:animEffect transition="in" filter="box(in)">
                                      <p:cBhvr>
                                        <p:cTn id="18" dur="500"/>
                                        <p:tgtEl>
                                          <p:spTgt spid="257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9" name="عنصر نائب لرقم الشريحة 3"/>
          <p:cNvSpPr>
            <a:spLocks noGrp="1"/>
          </p:cNvSpPr>
          <p:nvPr>
            <p:ph type="sldNum" sz="quarter" idx="12"/>
          </p:nvPr>
        </p:nvSpPr>
        <p:spPr/>
        <p:txBody>
          <a:bodyPr/>
          <a:lstStyle/>
          <a:p>
            <a:pPr>
              <a:defRPr/>
            </a:pPr>
            <a:fld id="{FD27CDE6-21CE-4C3C-AA3E-14FD40A51C6F}" type="slidenum">
              <a:rPr lang="ar-SA"/>
              <a:pPr>
                <a:defRPr/>
              </a:pPr>
              <a:t>123</a:t>
            </a:fld>
            <a:endParaRPr lang="en-US"/>
          </a:p>
        </p:txBody>
      </p:sp>
      <p:sp>
        <p:nvSpPr>
          <p:cNvPr id="2" name="TextBox 1"/>
          <p:cNvSpPr txBox="1">
            <a:spLocks noChangeArrowheads="1"/>
          </p:cNvSpPr>
          <p:nvPr/>
        </p:nvSpPr>
        <p:spPr bwMode="auto">
          <a:xfrm>
            <a:off x="228600" y="620713"/>
            <a:ext cx="8763000" cy="5262979"/>
          </a:xfrm>
          <a:prstGeom prst="rect">
            <a:avLst/>
          </a:prstGeom>
          <a:noFill/>
          <a:ln w="9525">
            <a:noFill/>
            <a:miter lim="800000"/>
            <a:headEnd/>
            <a:tailEnd/>
          </a:ln>
        </p:spPr>
        <p:txBody>
          <a:bodyPr>
            <a:spAutoFit/>
          </a:bodyPr>
          <a:lstStyle/>
          <a:p>
            <a:pPr algn="l" rtl="0"/>
            <a:r>
              <a:rPr lang="en-US" sz="2400" dirty="0">
                <a:latin typeface="Franklin Gothic Book" pitchFamily="34" charset="0"/>
              </a:rPr>
              <a:t>In the context of this example</a:t>
            </a:r>
          </a:p>
          <a:p>
            <a:pPr algn="l" rtl="0">
              <a:buFontTx/>
              <a:buAutoNum type="alphaLcParenR"/>
            </a:pPr>
            <a:r>
              <a:rPr lang="en-US" sz="2400" dirty="0">
                <a:latin typeface="Franklin Gothic Book" pitchFamily="34" charset="0"/>
              </a:rPr>
              <a:t>What is a false positive?</a:t>
            </a:r>
          </a:p>
          <a:p>
            <a:pPr algn="l" rtl="0"/>
            <a:r>
              <a:rPr lang="en-US" sz="2400" dirty="0">
                <a:latin typeface="Franklin Gothic Book" pitchFamily="34" charset="0"/>
              </a:rPr>
              <a:t>A false positive is when the test indicates a positive result (T) when the person </a:t>
            </a:r>
            <a:r>
              <a:rPr lang="en-US" sz="2400" u="sng" dirty="0">
                <a:latin typeface="Franklin Gothic Book" pitchFamily="34" charset="0"/>
              </a:rPr>
              <a:t>does not have the disease </a:t>
            </a:r>
            <a:endParaRPr lang="en-US" sz="2400" i="1" u="sng" dirty="0">
              <a:latin typeface="Franklin Gothic Book" pitchFamily="34" charset="0"/>
            </a:endParaRPr>
          </a:p>
          <a:p>
            <a:pPr algn="l" rtl="0"/>
            <a:endParaRPr lang="en-US" sz="2400" dirty="0">
              <a:latin typeface="Franklin Gothic Book" pitchFamily="34" charset="0"/>
            </a:endParaRPr>
          </a:p>
          <a:p>
            <a:pPr algn="l" rtl="0"/>
            <a:r>
              <a:rPr lang="en-US" sz="2400" dirty="0">
                <a:latin typeface="Franklin Gothic Book" pitchFamily="34" charset="0"/>
              </a:rPr>
              <a:t>b) What is the false negative?</a:t>
            </a:r>
          </a:p>
          <a:p>
            <a:pPr algn="l" rtl="0"/>
            <a:r>
              <a:rPr lang="en-US" sz="2400" dirty="0">
                <a:latin typeface="Franklin Gothic Book" pitchFamily="34" charset="0"/>
              </a:rPr>
              <a:t>A false negative is when a test indicates a negative result </a:t>
            </a:r>
            <a:r>
              <a:rPr lang="en-US" sz="2400" i="1" dirty="0">
                <a:latin typeface="Franklin Gothic Book" pitchFamily="34" charset="0"/>
              </a:rPr>
              <a:t>(    ) </a:t>
            </a:r>
            <a:r>
              <a:rPr lang="en-US" sz="2400" dirty="0">
                <a:latin typeface="Franklin Gothic Book" pitchFamily="34" charset="0"/>
              </a:rPr>
              <a:t>when the person has the disease (D).</a:t>
            </a:r>
          </a:p>
          <a:p>
            <a:pPr algn="l" rtl="0"/>
            <a:endParaRPr lang="en-US" sz="2400" dirty="0">
              <a:latin typeface="Franklin Gothic Book" pitchFamily="34" charset="0"/>
            </a:endParaRPr>
          </a:p>
          <a:p>
            <a:pPr algn="l" rtl="0"/>
            <a:r>
              <a:rPr lang="en-US" sz="2400" dirty="0">
                <a:latin typeface="Franklin Gothic Book" pitchFamily="34" charset="0"/>
              </a:rPr>
              <a:t>c) Compute the sensitivity of the symptom.</a:t>
            </a:r>
          </a:p>
          <a:p>
            <a:pPr algn="l" rtl="0"/>
            <a:endParaRPr lang="en-US" sz="2400" dirty="0">
              <a:latin typeface="Franklin Gothic Book" pitchFamily="34" charset="0"/>
            </a:endParaRPr>
          </a:p>
          <a:p>
            <a:pPr algn="l" rtl="0"/>
            <a:endParaRPr lang="en-US" sz="2400" dirty="0">
              <a:latin typeface="Franklin Gothic Book" pitchFamily="34" charset="0"/>
            </a:endParaRPr>
          </a:p>
          <a:p>
            <a:pPr algn="l" rtl="0"/>
            <a:r>
              <a:rPr lang="en-US" sz="2400" dirty="0">
                <a:latin typeface="Franklin Gothic Book" pitchFamily="34" charset="0"/>
              </a:rPr>
              <a:t>d) Compute the specificity of the symptom.</a:t>
            </a:r>
          </a:p>
          <a:p>
            <a:pPr algn="l" rtl="0"/>
            <a:endParaRPr lang="en-US" sz="2400" dirty="0">
              <a:latin typeface="Franklin Gothic Book" pitchFamily="34" charset="0"/>
            </a:endParaRPr>
          </a:p>
        </p:txBody>
      </p:sp>
      <p:pic>
        <p:nvPicPr>
          <p:cNvPr id="258051" name="Object 9"/>
          <p:cNvPicPr>
            <a:picLocks noChangeAspect="1" noChangeArrowheads="1"/>
          </p:cNvPicPr>
          <p:nvPr/>
        </p:nvPicPr>
        <p:blipFill>
          <a:blip r:embed="rId2" cstate="print"/>
          <a:srcRect/>
          <a:stretch>
            <a:fillRect/>
          </a:stretch>
        </p:blipFill>
        <p:spPr bwMode="auto">
          <a:xfrm>
            <a:off x="5435600" y="1773238"/>
            <a:ext cx="238125" cy="293687"/>
          </a:xfrm>
          <a:prstGeom prst="rect">
            <a:avLst/>
          </a:prstGeom>
          <a:noFill/>
        </p:spPr>
      </p:pic>
      <p:pic>
        <p:nvPicPr>
          <p:cNvPr id="258052" name="Object 11"/>
          <p:cNvPicPr>
            <a:picLocks noChangeAspect="1" noChangeArrowheads="1"/>
          </p:cNvPicPr>
          <p:nvPr/>
        </p:nvPicPr>
        <p:blipFill>
          <a:blip r:embed="rId3" cstate="print"/>
          <a:srcRect/>
          <a:stretch>
            <a:fillRect/>
          </a:stretch>
        </p:blipFill>
        <p:spPr bwMode="auto">
          <a:xfrm>
            <a:off x="7812088" y="2924175"/>
            <a:ext cx="201612" cy="293688"/>
          </a:xfrm>
          <a:prstGeom prst="rect">
            <a:avLst/>
          </a:prstGeom>
          <a:noFill/>
        </p:spPr>
      </p:pic>
      <p:pic>
        <p:nvPicPr>
          <p:cNvPr id="258053" name="Object 12"/>
          <p:cNvPicPr>
            <a:picLocks noChangeAspect="1" noChangeArrowheads="1"/>
          </p:cNvPicPr>
          <p:nvPr/>
        </p:nvPicPr>
        <p:blipFill>
          <a:blip r:embed="rId4" cstate="print"/>
          <a:srcRect/>
          <a:stretch>
            <a:fillRect/>
          </a:stretch>
        </p:blipFill>
        <p:spPr bwMode="auto">
          <a:xfrm>
            <a:off x="2484438" y="4437063"/>
            <a:ext cx="2203450" cy="569912"/>
          </a:xfrm>
          <a:prstGeom prst="rect">
            <a:avLst/>
          </a:prstGeom>
          <a:noFill/>
        </p:spPr>
      </p:pic>
      <p:pic>
        <p:nvPicPr>
          <p:cNvPr id="258054" name="Object 13"/>
          <p:cNvPicPr>
            <a:picLocks noChangeAspect="1" noChangeArrowheads="1"/>
          </p:cNvPicPr>
          <p:nvPr/>
        </p:nvPicPr>
        <p:blipFill>
          <a:blip r:embed="rId5" cstate="print"/>
          <a:srcRect/>
          <a:stretch>
            <a:fillRect/>
          </a:stretch>
        </p:blipFill>
        <p:spPr bwMode="auto">
          <a:xfrm>
            <a:off x="2771775" y="5661025"/>
            <a:ext cx="1982788" cy="5699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ox(in)">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58051"/>
                                        </p:tgtEl>
                                        <p:attrNameLst>
                                          <p:attrName>style.visibility</p:attrName>
                                        </p:attrNameLst>
                                      </p:cBhvr>
                                      <p:to>
                                        <p:strVal val="visible"/>
                                      </p:to>
                                    </p:set>
                                    <p:animEffect transition="in" filter="box(in)">
                                      <p:cBhvr>
                                        <p:cTn id="24" dur="500"/>
                                        <p:tgtEl>
                                          <p:spTgt spid="25805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258052"/>
                                        </p:tgtEl>
                                        <p:attrNameLst>
                                          <p:attrName>style.visibility</p:attrName>
                                        </p:attrNameLst>
                                      </p:cBhvr>
                                      <p:to>
                                        <p:strVal val="visible"/>
                                      </p:to>
                                    </p:set>
                                    <p:animEffect transition="in" filter="box(in)">
                                      <p:cBhvr>
                                        <p:cTn id="41" dur="500"/>
                                        <p:tgtEl>
                                          <p:spTgt spid="25805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calcmode="lin" valueType="num">
                                      <p:cBhvr additive="base">
                                        <p:cTn id="46"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58053"/>
                                        </p:tgtEl>
                                        <p:attrNameLst>
                                          <p:attrName>style.visibility</p:attrName>
                                        </p:attrNameLst>
                                      </p:cBhvr>
                                      <p:to>
                                        <p:strVal val="visible"/>
                                      </p:to>
                                    </p:set>
                                    <p:animEffect transition="in" filter="box(in)">
                                      <p:cBhvr>
                                        <p:cTn id="52" dur="500"/>
                                        <p:tgtEl>
                                          <p:spTgt spid="25805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 calcmode="lin" valueType="num">
                                      <p:cBhvr additive="base">
                                        <p:cTn id="5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58054"/>
                                        </p:tgtEl>
                                        <p:attrNameLst>
                                          <p:attrName>style.visibility</p:attrName>
                                        </p:attrNameLst>
                                      </p:cBhvr>
                                      <p:to>
                                        <p:strVal val="visible"/>
                                      </p:to>
                                    </p:set>
                                    <p:animEffect transition="in" filter="box(in)">
                                      <p:cBhvr>
                                        <p:cTn id="63" dur="500"/>
                                        <p:tgtEl>
                                          <p:spTgt spid="258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AA4172AD-52FA-4820-A104-7A2AF62DAEB1}" type="slidenum">
              <a:rPr lang="ar-SA"/>
              <a:pPr>
                <a:defRPr/>
              </a:pPr>
              <a:t>124</a:t>
            </a:fld>
            <a:endParaRPr lang="en-US"/>
          </a:p>
        </p:txBody>
      </p:sp>
      <p:sp>
        <p:nvSpPr>
          <p:cNvPr id="259074" name="TextBox 1"/>
          <p:cNvSpPr txBox="1">
            <a:spLocks noChangeArrowheads="1"/>
          </p:cNvSpPr>
          <p:nvPr/>
        </p:nvSpPr>
        <p:spPr bwMode="auto">
          <a:xfrm>
            <a:off x="323850" y="765174"/>
            <a:ext cx="8458200" cy="4031873"/>
          </a:xfrm>
          <a:prstGeom prst="rect">
            <a:avLst/>
          </a:prstGeom>
          <a:noFill/>
          <a:ln w="9525">
            <a:noFill/>
            <a:miter lim="800000"/>
            <a:headEnd/>
            <a:tailEnd/>
          </a:ln>
        </p:spPr>
        <p:txBody>
          <a:bodyPr wrap="square">
            <a:spAutoFit/>
          </a:bodyPr>
          <a:lstStyle/>
          <a:p>
            <a:pPr algn="l" rtl="0"/>
            <a:r>
              <a:rPr lang="en-US" sz="2000" dirty="0">
                <a:latin typeface="Franklin Gothic Book" pitchFamily="34" charset="0"/>
              </a:rPr>
              <a:t>e) Suppose it is known that the rate of the disease in the general population is 11.3%. What is the predictive value positive of the symptom and the predictive value negative of the symptom </a:t>
            </a:r>
          </a:p>
          <a:p>
            <a:pPr algn="l" rtl="0"/>
            <a:r>
              <a:rPr lang="en-US" sz="2000" dirty="0">
                <a:latin typeface="Franklin Gothic Book" pitchFamily="34" charset="0"/>
              </a:rPr>
              <a:t>The predictive value positive of the symptom is calculated as</a:t>
            </a:r>
          </a:p>
          <a:p>
            <a:pPr algn="l" rtl="0"/>
            <a:endParaRPr lang="en-GB" sz="2000" dirty="0">
              <a:latin typeface="Franklin Gothic Book" pitchFamily="34" charset="0"/>
            </a:endParaRPr>
          </a:p>
          <a:p>
            <a:pPr algn="l" rtl="0"/>
            <a:endParaRPr lang="en-GB" dirty="0">
              <a:latin typeface="Franklin Gothic Book" pitchFamily="34" charset="0"/>
            </a:endParaRPr>
          </a:p>
          <a:p>
            <a:pPr algn="l" rtl="0"/>
            <a:endParaRPr lang="en-US" dirty="0">
              <a:latin typeface="Franklin Gothic Book" pitchFamily="34" charset="0"/>
            </a:endParaRPr>
          </a:p>
          <a:p>
            <a:pPr algn="l" rtl="0"/>
            <a:endParaRPr lang="en-US" dirty="0">
              <a:latin typeface="Franklin Gothic Book" pitchFamily="34" charset="0"/>
            </a:endParaRPr>
          </a:p>
          <a:p>
            <a:pPr algn="l" rtl="0"/>
            <a:endParaRPr lang="en-US" dirty="0">
              <a:latin typeface="Franklin Gothic Book" pitchFamily="34" charset="0"/>
            </a:endParaRPr>
          </a:p>
          <a:p>
            <a:pPr algn="l" rtl="0"/>
            <a:endParaRPr lang="en-US" dirty="0">
              <a:latin typeface="Franklin Gothic Book" pitchFamily="34" charset="0"/>
            </a:endParaRPr>
          </a:p>
          <a:p>
            <a:pPr algn="l" rtl="0"/>
            <a:r>
              <a:rPr lang="en-US" sz="2400" dirty="0">
                <a:latin typeface="Franklin Gothic Book" pitchFamily="34" charset="0"/>
              </a:rPr>
              <a:t>The predictive value negative of the symptom is calculated as</a:t>
            </a:r>
          </a:p>
          <a:p>
            <a:pPr algn="l" rtl="0"/>
            <a:endParaRPr lang="en-US" sz="2400" dirty="0">
              <a:latin typeface="Franklin Gothic Book" pitchFamily="34" charset="0"/>
            </a:endParaRPr>
          </a:p>
          <a:p>
            <a:pPr algn="l" rtl="0"/>
            <a:endParaRPr lang="en-US" dirty="0">
              <a:latin typeface="Franklin Gothic Book" pitchFamily="34" charset="0"/>
            </a:endParaRPr>
          </a:p>
        </p:txBody>
      </p:sp>
      <p:pic>
        <p:nvPicPr>
          <p:cNvPr id="259075" name="Object 15"/>
          <p:cNvPicPr>
            <a:picLocks noChangeAspect="1" noChangeArrowheads="1"/>
          </p:cNvPicPr>
          <p:nvPr/>
        </p:nvPicPr>
        <p:blipFill>
          <a:blip r:embed="rId3" cstate="print"/>
          <a:srcRect/>
          <a:stretch>
            <a:fillRect/>
          </a:stretch>
        </p:blipFill>
        <p:spPr bwMode="auto">
          <a:xfrm>
            <a:off x="1763713" y="4292600"/>
            <a:ext cx="5184775" cy="1511300"/>
          </a:xfrm>
          <a:prstGeom prst="rect">
            <a:avLst/>
          </a:prstGeom>
          <a:noFill/>
        </p:spPr>
      </p:pic>
      <p:pic>
        <p:nvPicPr>
          <p:cNvPr id="259076" name="Object 16"/>
          <p:cNvPicPr>
            <a:picLocks noChangeAspect="1" noChangeArrowheads="1"/>
          </p:cNvPicPr>
          <p:nvPr/>
        </p:nvPicPr>
        <p:blipFill>
          <a:blip r:embed="rId4" cstate="print"/>
          <a:srcRect/>
          <a:stretch>
            <a:fillRect/>
          </a:stretch>
        </p:blipFill>
        <p:spPr bwMode="auto">
          <a:xfrm>
            <a:off x="1835150" y="2133600"/>
            <a:ext cx="5257800" cy="13858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9074">
                                            <p:txEl>
                                              <p:pRg st="0" end="0"/>
                                            </p:txEl>
                                          </p:spTgt>
                                        </p:tgtEl>
                                        <p:attrNameLst>
                                          <p:attrName>style.visibility</p:attrName>
                                        </p:attrNameLst>
                                      </p:cBhvr>
                                      <p:to>
                                        <p:strVal val="visible"/>
                                      </p:to>
                                    </p:set>
                                    <p:anim calcmode="lin" valueType="num">
                                      <p:cBhvr additive="base">
                                        <p:cTn id="7" dur="500" fill="hold"/>
                                        <p:tgtEl>
                                          <p:spTgt spid="259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90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9074">
                                            <p:txEl>
                                              <p:pRg st="1" end="1"/>
                                            </p:txEl>
                                          </p:spTgt>
                                        </p:tgtEl>
                                        <p:attrNameLst>
                                          <p:attrName>style.visibility</p:attrName>
                                        </p:attrNameLst>
                                      </p:cBhvr>
                                      <p:to>
                                        <p:strVal val="visible"/>
                                      </p:to>
                                    </p:set>
                                    <p:anim calcmode="lin" valueType="num">
                                      <p:cBhvr additive="base">
                                        <p:cTn id="13" dur="500" fill="hold"/>
                                        <p:tgtEl>
                                          <p:spTgt spid="259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90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59076"/>
                                        </p:tgtEl>
                                        <p:attrNameLst>
                                          <p:attrName>style.visibility</p:attrName>
                                        </p:attrNameLst>
                                      </p:cBhvr>
                                      <p:to>
                                        <p:strVal val="visible"/>
                                      </p:to>
                                    </p:set>
                                    <p:animEffect transition="in" filter="box(in)">
                                      <p:cBhvr>
                                        <p:cTn id="19" dur="500"/>
                                        <p:tgtEl>
                                          <p:spTgt spid="25907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9074">
                                            <p:txEl>
                                              <p:pRg st="8" end="8"/>
                                            </p:txEl>
                                          </p:spTgt>
                                        </p:tgtEl>
                                        <p:attrNameLst>
                                          <p:attrName>style.visibility</p:attrName>
                                        </p:attrNameLst>
                                      </p:cBhvr>
                                      <p:to>
                                        <p:strVal val="visible"/>
                                      </p:to>
                                    </p:set>
                                    <p:anim calcmode="lin" valueType="num">
                                      <p:cBhvr additive="base">
                                        <p:cTn id="24" dur="500" fill="hold"/>
                                        <p:tgtEl>
                                          <p:spTgt spid="259074">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907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59075"/>
                                        </p:tgtEl>
                                        <p:attrNameLst>
                                          <p:attrName>style.visibility</p:attrName>
                                        </p:attrNameLst>
                                      </p:cBhvr>
                                      <p:to>
                                        <p:strVal val="visible"/>
                                      </p:to>
                                    </p:set>
                                    <p:animEffect transition="in" filter="box(in)">
                                      <p:cBhvr>
                                        <p:cTn id="30" dur="500"/>
                                        <p:tgtEl>
                                          <p:spTgt spid="259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en-US" smtClean="0">
                <a:solidFill>
                  <a:srgbClr val="680E23"/>
                </a:solidFill>
              </a:rPr>
              <a:t>Exercise:</a:t>
            </a:r>
          </a:p>
        </p:txBody>
      </p:sp>
      <p:sp>
        <p:nvSpPr>
          <p:cNvPr id="261123" name="Rectangle 3"/>
          <p:cNvSpPr>
            <a:spLocks noGrp="1" noChangeArrowheads="1"/>
          </p:cNvSpPr>
          <p:nvPr>
            <p:ph idx="1"/>
          </p:nvPr>
        </p:nvSpPr>
        <p:spPr/>
        <p:txBody>
          <a:bodyPr/>
          <a:lstStyle/>
          <a:p>
            <a:pPr algn="l" rtl="0" eaLnBrk="1" hangingPunct="1">
              <a:defRPr/>
            </a:pPr>
            <a:r>
              <a:rPr lang="en-US" u="sng" smtClean="0"/>
              <a:t>Page 83</a:t>
            </a:r>
            <a:r>
              <a:rPr lang="en-US" smtClean="0"/>
              <a:t> </a:t>
            </a:r>
          </a:p>
          <a:p>
            <a:pPr algn="l" rtl="0" eaLnBrk="1" hangingPunct="1">
              <a:defRPr/>
            </a:pPr>
            <a:r>
              <a:rPr lang="en-US" u="sng" smtClean="0"/>
              <a:t>Questions :</a:t>
            </a:r>
          </a:p>
          <a:p>
            <a:pPr algn="l" rtl="0" eaLnBrk="1" hangingPunct="1">
              <a:defRPr/>
            </a:pPr>
            <a:r>
              <a:rPr lang="en-US" smtClean="0"/>
              <a:t>      3.5.1, 3.5.2</a:t>
            </a:r>
          </a:p>
          <a:p>
            <a:pPr algn="l" rtl="0" eaLnBrk="1" hangingPunct="1">
              <a:defRPr/>
            </a:pPr>
            <a:r>
              <a:rPr lang="en-US" u="sng" smtClean="0"/>
              <a:t>H.W.:</a:t>
            </a:r>
          </a:p>
          <a:p>
            <a:pPr algn="l" rtl="0" eaLnBrk="1" hangingPunct="1">
              <a:defRPr/>
            </a:pPr>
            <a:r>
              <a:rPr lang="en-US" smtClean="0"/>
              <a:t>      Page 87 : Q4,Q5,Q7,Q9,Q21</a:t>
            </a:r>
            <a:endParaRPr lang="en-US" u="sng" smtClean="0"/>
          </a:p>
          <a:p>
            <a:pPr algn="l" rtl="0" eaLnBrk="1" hangingPunct="1">
              <a:defRPr/>
            </a:pPr>
            <a:endParaRPr lang="en-US" smtClean="0"/>
          </a:p>
          <a:p>
            <a:pPr algn="l" rtl="0" eaLnBrk="1" hangingPunct="1">
              <a:buFont typeface="Wingdings" pitchFamily="2" charset="2"/>
              <a:buNone/>
              <a:defRPr/>
            </a:pPr>
            <a:endParaRPr lang="en-US" smtClean="0"/>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830B11EF-D865-4C5E-BE00-866A3134A893}" type="slidenum">
              <a:rPr lang="ar-SA"/>
              <a:pPr>
                <a:defRPr/>
              </a:pPr>
              <a:t>125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122"/>
                                        </p:tgtEl>
                                        <p:attrNameLst>
                                          <p:attrName>style.visibility</p:attrName>
                                        </p:attrNameLst>
                                      </p:cBhvr>
                                      <p:to>
                                        <p:strVal val="visible"/>
                                      </p:to>
                                    </p:set>
                                    <p:anim calcmode="lin" valueType="num">
                                      <p:cBhvr additive="base">
                                        <p:cTn id="7" dur="500" fill="hold"/>
                                        <p:tgtEl>
                                          <p:spTgt spid="261122"/>
                                        </p:tgtEl>
                                        <p:attrNameLst>
                                          <p:attrName>ppt_x</p:attrName>
                                        </p:attrNameLst>
                                      </p:cBhvr>
                                      <p:tavLst>
                                        <p:tav tm="0">
                                          <p:val>
                                            <p:strVal val="#ppt_x"/>
                                          </p:val>
                                        </p:tav>
                                        <p:tav tm="100000">
                                          <p:val>
                                            <p:strVal val="#ppt_x"/>
                                          </p:val>
                                        </p:tav>
                                      </p:tavLst>
                                    </p:anim>
                                    <p:anim calcmode="lin" valueType="num">
                                      <p:cBhvr additive="base">
                                        <p:cTn id="8" dur="500" fill="hold"/>
                                        <p:tgtEl>
                                          <p:spTgt spid="261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61123">
                                            <p:txEl>
                                              <p:pRg st="0" end="0"/>
                                            </p:txEl>
                                          </p:spTgt>
                                        </p:tgtEl>
                                        <p:attrNameLst>
                                          <p:attrName>style.visibility</p:attrName>
                                        </p:attrNameLst>
                                      </p:cBhvr>
                                      <p:to>
                                        <p:strVal val="visible"/>
                                      </p:to>
                                    </p:set>
                                    <p:animEffect transition="in" filter="box(in)">
                                      <p:cBhvr>
                                        <p:cTn id="13" dur="500"/>
                                        <p:tgtEl>
                                          <p:spTgt spid="2611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61123">
                                            <p:txEl>
                                              <p:pRg st="1" end="1"/>
                                            </p:txEl>
                                          </p:spTgt>
                                        </p:tgtEl>
                                        <p:attrNameLst>
                                          <p:attrName>style.visibility</p:attrName>
                                        </p:attrNameLst>
                                      </p:cBhvr>
                                      <p:to>
                                        <p:strVal val="visible"/>
                                      </p:to>
                                    </p:set>
                                    <p:animEffect transition="in" filter="box(in)">
                                      <p:cBhvr>
                                        <p:cTn id="18" dur="500"/>
                                        <p:tgtEl>
                                          <p:spTgt spid="2611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61123">
                                            <p:txEl>
                                              <p:pRg st="2" end="2"/>
                                            </p:txEl>
                                          </p:spTgt>
                                        </p:tgtEl>
                                        <p:attrNameLst>
                                          <p:attrName>style.visibility</p:attrName>
                                        </p:attrNameLst>
                                      </p:cBhvr>
                                      <p:to>
                                        <p:strVal val="visible"/>
                                      </p:to>
                                    </p:set>
                                    <p:animEffect transition="in" filter="box(in)">
                                      <p:cBhvr>
                                        <p:cTn id="23" dur="500"/>
                                        <p:tgtEl>
                                          <p:spTgt spid="261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61123">
                                            <p:txEl>
                                              <p:pRg st="3" end="3"/>
                                            </p:txEl>
                                          </p:spTgt>
                                        </p:tgtEl>
                                        <p:attrNameLst>
                                          <p:attrName>style.visibility</p:attrName>
                                        </p:attrNameLst>
                                      </p:cBhvr>
                                      <p:to>
                                        <p:strVal val="visible"/>
                                      </p:to>
                                    </p:set>
                                    <p:animEffect transition="in" filter="box(in)">
                                      <p:cBhvr>
                                        <p:cTn id="28" dur="500"/>
                                        <p:tgtEl>
                                          <p:spTgt spid="26112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61123">
                                            <p:txEl>
                                              <p:pRg st="4" end="4"/>
                                            </p:txEl>
                                          </p:spTgt>
                                        </p:tgtEl>
                                        <p:attrNameLst>
                                          <p:attrName>style.visibility</p:attrName>
                                        </p:attrNameLst>
                                      </p:cBhvr>
                                      <p:to>
                                        <p:strVal val="visible"/>
                                      </p:to>
                                    </p:set>
                                    <p:animEffect transition="in" filter="box(in)">
                                      <p:cBhvr>
                                        <p:cTn id="33" dur="500"/>
                                        <p:tgtEl>
                                          <p:spTgt spid="261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350"/>
            <a:ext cx="8229600" cy="5870575"/>
          </a:xfrm>
        </p:spPr>
        <p:txBody>
          <a:bodyPr/>
          <a:lstStyle/>
          <a:p>
            <a:pPr algn="l">
              <a:buFont typeface="Wingdings" pitchFamily="2" charset="2"/>
              <a:buNone/>
              <a:defRPr/>
            </a:pPr>
            <a:r>
              <a:rPr lang="en-US" dirty="0" smtClean="0">
                <a:solidFill>
                  <a:srgbClr val="FF0000"/>
                </a:solidFill>
              </a:rPr>
              <a:t>Q3.5.1; </a:t>
            </a:r>
            <a:r>
              <a:rPr lang="en-US" dirty="0" smtClean="0"/>
              <a:t>A medical research team wishes to assess the usefulness of a certain symptom (call it S) in the diagnosis of a particular disease. In a random sample of 775 patients with the disease, 744 reported having the symptom. In an independent random sample of 1380 subjects without the disease, 21 reported that they had the symptom.</a:t>
            </a:r>
          </a:p>
          <a:p>
            <a:pPr algn="l">
              <a:buFont typeface="Wingdings" pitchFamily="2" charset="2"/>
              <a:buNone/>
              <a:defRPr/>
            </a:pPr>
            <a:r>
              <a:rPr lang="en-US" dirty="0" smtClean="0"/>
              <a:t>(a) In the context of this exercise, what is a false positive?</a:t>
            </a:r>
          </a:p>
          <a:p>
            <a:pPr algn="l">
              <a:buFont typeface="Wingdings" pitchFamily="2" charset="2"/>
              <a:buNone/>
              <a:defRPr/>
            </a:pPr>
            <a:r>
              <a:rPr lang="en-US" dirty="0" smtClean="0"/>
              <a:t>(b) What is a false negative?</a:t>
            </a:r>
          </a:p>
          <a:p>
            <a:pPr algn="l">
              <a:buFont typeface="Wingdings" pitchFamily="2" charset="2"/>
              <a:buNone/>
              <a:defRPr/>
            </a:pPr>
            <a:endParaRPr lang="en-US" dirty="0"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D17FE4BD-E74B-4FAC-B1DD-B34476FCEB40}" type="slidenum">
              <a:rPr lang="ar-SA" smtClean="0"/>
              <a:pPr>
                <a:defRPr/>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260350"/>
            <a:ext cx="8893175" cy="5870575"/>
          </a:xfrm>
        </p:spPr>
        <p:txBody>
          <a:bodyPr/>
          <a:lstStyle/>
          <a:p>
            <a:pPr algn="l">
              <a:buFont typeface="Wingdings" pitchFamily="2" charset="2"/>
              <a:buNone/>
              <a:defRPr/>
            </a:pPr>
            <a:endParaRPr lang="ar-SA" dirty="0" smtClean="0"/>
          </a:p>
          <a:p>
            <a:pPr algn="l">
              <a:buFont typeface="Wingdings" pitchFamily="2" charset="2"/>
              <a:buNone/>
              <a:defRPr/>
            </a:pPr>
            <a:r>
              <a:rPr lang="en-US" dirty="0" smtClean="0"/>
              <a:t>(c) Compute the sensitivity of the symptom.</a:t>
            </a:r>
          </a:p>
          <a:p>
            <a:pPr algn="l">
              <a:buFont typeface="Wingdings" pitchFamily="2" charset="2"/>
              <a:buNone/>
              <a:defRPr/>
            </a:pPr>
            <a:r>
              <a:rPr lang="en-US" dirty="0" smtClean="0"/>
              <a:t>(d) Compute the specificity of the symptom.</a:t>
            </a:r>
          </a:p>
          <a:p>
            <a:pPr algn="l">
              <a:buFont typeface="Wingdings" pitchFamily="2" charset="2"/>
              <a:buNone/>
              <a:defRPr/>
            </a:pPr>
            <a:r>
              <a:rPr lang="en-US" dirty="0" smtClean="0"/>
              <a:t>(e) Suppose it is known that the rate of the diseases in the general population is 0.001. what is the predictive value positive of the symptom?</a:t>
            </a:r>
          </a:p>
          <a:p>
            <a:pPr algn="l">
              <a:buFont typeface="Wingdings" pitchFamily="2" charset="2"/>
              <a:buNone/>
              <a:defRPr/>
            </a:pPr>
            <a:r>
              <a:rPr lang="en-US" dirty="0" smtClean="0"/>
              <a:t>(f) What is the predictive value negative of the symptom?</a:t>
            </a:r>
          </a:p>
          <a:p>
            <a:pPr algn="l">
              <a:buFont typeface="Wingdings" pitchFamily="2" charset="2"/>
              <a:buNone/>
              <a:defRPr/>
            </a:pPr>
            <a:endParaRPr lang="en-US" dirty="0" smtClean="0">
              <a:solidFill>
                <a:srgbClr val="FF0000"/>
              </a:solidFill>
            </a:endParaRPr>
          </a:p>
          <a:p>
            <a:pPr algn="l">
              <a:buFont typeface="Wingdings" pitchFamily="2" charset="2"/>
              <a:buNone/>
              <a:defRPr/>
            </a:pP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9E3E7235-951D-4E49-9F11-AD7546CC6BBE}" type="slidenum">
              <a:rPr lang="ar-SA" smtClean="0"/>
              <a:pPr>
                <a:defRPr/>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350"/>
            <a:ext cx="8686800" cy="5870575"/>
          </a:xfrm>
        </p:spPr>
        <p:txBody>
          <a:bodyPr/>
          <a:lstStyle/>
          <a:p>
            <a:pPr algn="l">
              <a:buFont typeface="Wingdings" pitchFamily="2" charset="2"/>
              <a:buNone/>
              <a:defRPr/>
            </a:pPr>
            <a:r>
              <a:rPr lang="en-US" dirty="0" smtClean="0"/>
              <a:t>(h) What do you conclude about the predictive value of the symptom on the basis of the results obtained in part g?</a:t>
            </a:r>
            <a:endParaRPr lang="en-US" dirty="0" smtClean="0">
              <a:solidFill>
                <a:srgbClr val="FF0000"/>
              </a:solidFill>
            </a:endParaRPr>
          </a:p>
          <a:p>
            <a:pPr algn="l">
              <a:buFont typeface="Wingdings" pitchFamily="2" charset="2"/>
              <a:buNone/>
              <a:defRPr/>
            </a:pPr>
            <a:r>
              <a:rPr lang="en-US" dirty="0" smtClean="0">
                <a:solidFill>
                  <a:srgbClr val="FF0000"/>
                </a:solidFill>
              </a:rPr>
              <a:t>Q3.5.2:</a:t>
            </a:r>
          </a:p>
          <a:p>
            <a:pPr algn="l">
              <a:buFont typeface="Wingdings" pitchFamily="2" charset="2"/>
              <a:buNone/>
              <a:defRPr/>
            </a:pPr>
            <a:r>
              <a:rPr lang="en-US" dirty="0" err="1" smtClean="0"/>
              <a:t>Dorsay</a:t>
            </a:r>
            <a:r>
              <a:rPr lang="en-US" dirty="0" smtClean="0"/>
              <a:t> and Helms (A-6) performed a retrospective study of 71 knees scanned by MRI. One of the indicators they examined was the absence of the “bow-tie sign” in the MRI as evidence of a bucket-handle or “bucket-handle type” tear of the meniscus. </a:t>
            </a:r>
            <a:endParaRPr lang="ar-SA" dirty="0" smtClean="0"/>
          </a:p>
          <a:p>
            <a:pPr algn="l">
              <a:buFont typeface="Wingdings" pitchFamily="2" charset="2"/>
              <a:buNone/>
              <a:defRPr/>
            </a:pP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89ADC8D0-094E-4B64-AE03-597AB28BBF1A}" type="slidenum">
              <a:rPr lang="ar-SA" smtClean="0"/>
              <a:pPr>
                <a:defRPr/>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50"/>
            <a:ext cx="8229600" cy="5654675"/>
          </a:xfrm>
        </p:spPr>
        <p:txBody>
          <a:bodyPr/>
          <a:lstStyle/>
          <a:p>
            <a:pPr algn="l">
              <a:buFont typeface="Wingdings" pitchFamily="2" charset="2"/>
              <a:buNone/>
              <a:defRPr/>
            </a:pPr>
            <a:r>
              <a:rPr lang="en-US" dirty="0" smtClean="0"/>
              <a:t>In the study, surgery confirmed that 43 of the 71 cases were bucket-handle tears. The cases may be cross-classified by “bow-tie sign” status and surgical results as follows:</a:t>
            </a:r>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162044C9-DD92-4ADC-8E16-1052C84572C7}" type="slidenum">
              <a:rPr lang="ar-SA" smtClean="0"/>
              <a:pPr>
                <a:defRPr/>
              </a:pPr>
              <a:t>129</a:t>
            </a:fld>
            <a:endParaRPr lang="en-US"/>
          </a:p>
        </p:txBody>
      </p:sp>
      <p:graphicFrame>
        <p:nvGraphicFramePr>
          <p:cNvPr id="6" name="Table 5"/>
          <p:cNvGraphicFramePr>
            <a:graphicFrameLocks noGrp="1"/>
          </p:cNvGraphicFramePr>
          <p:nvPr/>
        </p:nvGraphicFramePr>
        <p:xfrm>
          <a:off x="322760" y="2636838"/>
          <a:ext cx="8352928" cy="3229336"/>
        </p:xfrm>
        <a:graphic>
          <a:graphicData uri="http://schemas.openxmlformats.org/drawingml/2006/table">
            <a:tbl>
              <a:tblPr rtl="1" firstRow="1" bandRow="1">
                <a:tableStyleId>{5C22544A-7EE6-4342-B048-85BDC9FD1C3A}</a:tableStyleId>
              </a:tblPr>
              <a:tblGrid>
                <a:gridCol w="1675160"/>
                <a:gridCol w="2225452"/>
                <a:gridCol w="2145060"/>
                <a:gridCol w="2307256"/>
              </a:tblGrid>
              <a:tr h="1008112">
                <a:tc>
                  <a:txBody>
                    <a:bodyPr/>
                    <a:lstStyle/>
                    <a:p>
                      <a:pPr algn="ctr" rtl="1"/>
                      <a:r>
                        <a:rPr lang="en-US" dirty="0" smtClean="0"/>
                        <a:t>Total</a:t>
                      </a:r>
                      <a:endParaRPr lang="ar-SA" dirty="0"/>
                    </a:p>
                  </a:txBody>
                  <a:tcPr/>
                </a:tc>
                <a:tc>
                  <a:txBody>
                    <a:bodyPr/>
                    <a:lstStyle/>
                    <a:p>
                      <a:pPr algn="ctr" rtl="1"/>
                      <a:r>
                        <a:rPr lang="en-US" dirty="0" smtClean="0"/>
                        <a:t>Tear Surgically Confirmed As Not Present (   )</a:t>
                      </a:r>
                      <a:endParaRPr lang="ar-SA" dirty="0"/>
                    </a:p>
                  </a:txBody>
                  <a:tcPr/>
                </a:tc>
                <a:tc>
                  <a:txBody>
                    <a:bodyPr/>
                    <a:lstStyle/>
                    <a:p>
                      <a:pPr algn="ctr" rtl="1"/>
                      <a:r>
                        <a:rPr lang="en-US" dirty="0" smtClean="0"/>
                        <a:t>Tear Surgically Confirmed (D)</a:t>
                      </a:r>
                      <a:endParaRPr lang="ar-SA" dirty="0"/>
                    </a:p>
                  </a:txBody>
                  <a:tcPr/>
                </a:tc>
                <a:tc>
                  <a:txBody>
                    <a:bodyPr/>
                    <a:lstStyle/>
                    <a:p>
                      <a:pPr algn="ctr" rtl="1"/>
                      <a:endParaRPr lang="ar-SA" dirty="0"/>
                    </a:p>
                  </a:txBody>
                  <a:tcPr/>
                </a:tc>
              </a:tr>
              <a:tr h="857727">
                <a:tc>
                  <a:txBody>
                    <a:bodyPr/>
                    <a:lstStyle/>
                    <a:p>
                      <a:pPr algn="ctr" rtl="1"/>
                      <a:r>
                        <a:rPr lang="en-US" dirty="0" smtClean="0"/>
                        <a:t>48</a:t>
                      </a:r>
                      <a:endParaRPr lang="ar-SA" dirty="0"/>
                    </a:p>
                  </a:txBody>
                  <a:tcPr/>
                </a:tc>
                <a:tc>
                  <a:txBody>
                    <a:bodyPr/>
                    <a:lstStyle/>
                    <a:p>
                      <a:pPr algn="ctr" rtl="1"/>
                      <a:r>
                        <a:rPr lang="en-US" dirty="0" smtClean="0"/>
                        <a:t>10</a:t>
                      </a:r>
                      <a:endParaRPr lang="ar-SA" dirty="0"/>
                    </a:p>
                  </a:txBody>
                  <a:tcPr/>
                </a:tc>
                <a:tc>
                  <a:txBody>
                    <a:bodyPr/>
                    <a:lstStyle/>
                    <a:p>
                      <a:pPr algn="ctr" rtl="1"/>
                      <a:r>
                        <a:rPr lang="en-US" dirty="0" smtClean="0"/>
                        <a:t>38</a:t>
                      </a:r>
                      <a:endParaRPr lang="ar-SA" dirty="0"/>
                    </a:p>
                  </a:txBody>
                  <a:tcPr/>
                </a:tc>
                <a:tc>
                  <a:txBody>
                    <a:bodyPr/>
                    <a:lstStyle/>
                    <a:p>
                      <a:pPr algn="ctr" rtl="1"/>
                      <a:r>
                        <a:rPr lang="en-US" dirty="0" smtClean="0"/>
                        <a:t>Positive Test</a:t>
                      </a:r>
                    </a:p>
                    <a:p>
                      <a:pPr algn="ctr" rtl="1"/>
                      <a:r>
                        <a:rPr lang="en-US" dirty="0" smtClean="0"/>
                        <a:t>(absent bow-tie</a:t>
                      </a:r>
                      <a:r>
                        <a:rPr lang="en-US" baseline="0" dirty="0" smtClean="0"/>
                        <a:t> sign) (T)</a:t>
                      </a:r>
                      <a:endParaRPr lang="ar-SA" dirty="0"/>
                    </a:p>
                  </a:txBody>
                  <a:tcPr/>
                </a:tc>
              </a:tr>
              <a:tr h="885874">
                <a:tc>
                  <a:txBody>
                    <a:bodyPr/>
                    <a:lstStyle/>
                    <a:p>
                      <a:pPr algn="ctr" rtl="1"/>
                      <a:r>
                        <a:rPr lang="en-US" dirty="0" smtClean="0"/>
                        <a:t>23</a:t>
                      </a:r>
                      <a:endParaRPr lang="ar-SA" dirty="0"/>
                    </a:p>
                  </a:txBody>
                  <a:tcPr/>
                </a:tc>
                <a:tc>
                  <a:txBody>
                    <a:bodyPr/>
                    <a:lstStyle/>
                    <a:p>
                      <a:pPr algn="ctr" rtl="1"/>
                      <a:r>
                        <a:rPr lang="en-US" dirty="0" smtClean="0"/>
                        <a:t>18</a:t>
                      </a:r>
                      <a:endParaRPr lang="ar-SA" dirty="0"/>
                    </a:p>
                  </a:txBody>
                  <a:tcPr/>
                </a:tc>
                <a:tc>
                  <a:txBody>
                    <a:bodyPr/>
                    <a:lstStyle/>
                    <a:p>
                      <a:pPr algn="ctr" rtl="1"/>
                      <a:r>
                        <a:rPr lang="en-US" dirty="0" smtClean="0"/>
                        <a:t>5</a:t>
                      </a:r>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Negative Test </a:t>
                      </a:r>
                    </a:p>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(bow-tie</a:t>
                      </a:r>
                      <a:r>
                        <a:rPr lang="en-US" baseline="0" dirty="0" smtClean="0"/>
                        <a:t> present)(   )</a:t>
                      </a:r>
                      <a:endParaRPr lang="ar-SA" dirty="0" smtClean="0"/>
                    </a:p>
                    <a:p>
                      <a:pPr algn="ctr" rtl="1"/>
                      <a:endParaRPr lang="ar-SA" dirty="0"/>
                    </a:p>
                  </a:txBody>
                  <a:tcPr/>
                </a:tc>
              </a:tr>
              <a:tr h="392424">
                <a:tc>
                  <a:txBody>
                    <a:bodyPr/>
                    <a:lstStyle/>
                    <a:p>
                      <a:pPr algn="ctr" rtl="1"/>
                      <a:r>
                        <a:rPr lang="en-US" dirty="0" smtClean="0"/>
                        <a:t>71</a:t>
                      </a:r>
                      <a:endParaRPr lang="ar-SA" dirty="0"/>
                    </a:p>
                  </a:txBody>
                  <a:tcPr/>
                </a:tc>
                <a:tc>
                  <a:txBody>
                    <a:bodyPr/>
                    <a:lstStyle/>
                    <a:p>
                      <a:pPr algn="ctr" rtl="1"/>
                      <a:r>
                        <a:rPr lang="en-US" dirty="0" smtClean="0"/>
                        <a:t>28</a:t>
                      </a:r>
                      <a:endParaRPr lang="ar-SA" dirty="0"/>
                    </a:p>
                  </a:txBody>
                  <a:tcPr/>
                </a:tc>
                <a:tc>
                  <a:txBody>
                    <a:bodyPr/>
                    <a:lstStyle/>
                    <a:p>
                      <a:pPr algn="ctr" rtl="1"/>
                      <a:r>
                        <a:rPr lang="en-US" dirty="0" smtClean="0"/>
                        <a:t>43</a:t>
                      </a:r>
                      <a:endParaRPr lang="ar-SA" dirty="0"/>
                    </a:p>
                  </a:txBody>
                  <a:tcPr/>
                </a:tc>
                <a:tc>
                  <a:txBody>
                    <a:bodyPr/>
                    <a:lstStyle/>
                    <a:p>
                      <a:pPr algn="ctr" rtl="1"/>
                      <a:r>
                        <a:rPr lang="en-US" dirty="0" smtClean="0"/>
                        <a:t>Total</a:t>
                      </a:r>
                      <a:endParaRPr lang="ar-SA" dirty="0"/>
                    </a:p>
                  </a:txBody>
                  <a:tcPr/>
                </a:tc>
              </a:tr>
            </a:tbl>
          </a:graphicData>
        </a:graphic>
      </p:graphicFrame>
      <p:graphicFrame>
        <p:nvGraphicFramePr>
          <p:cNvPr id="30722" name="Object 31"/>
          <p:cNvGraphicFramePr>
            <a:graphicFrameLocks noChangeAspect="1"/>
          </p:cNvGraphicFramePr>
          <p:nvPr/>
        </p:nvGraphicFramePr>
        <p:xfrm>
          <a:off x="6227763" y="3213100"/>
          <a:ext cx="238125" cy="293688"/>
        </p:xfrm>
        <a:graphic>
          <a:graphicData uri="http://schemas.openxmlformats.org/presentationml/2006/ole">
            <p:oleObj spid="_x0000_s30722" name="Equation" r:id="rId3" imgW="164880" imgH="203040" progId="Equation.3">
              <p:embed/>
            </p:oleObj>
          </a:graphicData>
        </a:graphic>
      </p:graphicFrame>
      <p:graphicFrame>
        <p:nvGraphicFramePr>
          <p:cNvPr id="30723" name="Object 30"/>
          <p:cNvGraphicFramePr>
            <a:graphicFrameLocks noChangeAspect="1"/>
          </p:cNvGraphicFramePr>
          <p:nvPr/>
        </p:nvGraphicFramePr>
        <p:xfrm>
          <a:off x="2195513" y="4868863"/>
          <a:ext cx="201612" cy="293687"/>
        </p:xfrm>
        <a:graphic>
          <a:graphicData uri="http://schemas.openxmlformats.org/presentationml/2006/ole">
            <p:oleObj spid="_x0000_s30723" name="Equation" r:id="rId4" imgW="139680" imgH="20304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ChangeArrowheads="1"/>
          </p:cNvSpPr>
          <p:nvPr>
            <p:ph type="title"/>
          </p:nvPr>
        </p:nvSpPr>
        <p:spPr/>
        <p:txBody>
          <a:bodyPr/>
          <a:lstStyle/>
          <a:p>
            <a:pPr eaLnBrk="1" hangingPunct="1"/>
            <a:r>
              <a:rPr lang="en-US" smtClean="0">
                <a:solidFill>
                  <a:schemeClr val="tx2"/>
                </a:solidFill>
              </a:rPr>
              <a:t>Exercises</a:t>
            </a:r>
          </a:p>
        </p:txBody>
      </p:sp>
      <p:sp>
        <p:nvSpPr>
          <p:cNvPr id="135173" name="Rectangle 3"/>
          <p:cNvSpPr>
            <a:spLocks noGrp="1" noChangeArrowheads="1"/>
          </p:cNvSpPr>
          <p:nvPr>
            <p:ph idx="1"/>
          </p:nvPr>
        </p:nvSpPr>
        <p:spPr/>
        <p:txBody>
          <a:bodyPr/>
          <a:lstStyle/>
          <a:p>
            <a:pPr algn="l" rtl="0" eaLnBrk="1" hangingPunct="1"/>
            <a:r>
              <a:rPr lang="en-US" smtClean="0"/>
              <a:t>Question (6) </a:t>
            </a:r>
            <a:r>
              <a:rPr lang="en-US" smtClean="0">
                <a:latin typeface="Arial" pitchFamily="34" charset="0"/>
              </a:rPr>
              <a:t>–</a:t>
            </a:r>
            <a:r>
              <a:rPr lang="en-US" smtClean="0"/>
              <a:t> Page 17</a:t>
            </a:r>
          </a:p>
          <a:p>
            <a:pPr algn="l" rtl="0" eaLnBrk="1" hangingPunct="1"/>
            <a:r>
              <a:rPr lang="en-US" smtClean="0"/>
              <a:t>Question (7) </a:t>
            </a:r>
            <a:r>
              <a:rPr lang="en-US" smtClean="0">
                <a:latin typeface="Arial" pitchFamily="34" charset="0"/>
              </a:rPr>
              <a:t>–</a:t>
            </a:r>
            <a:r>
              <a:rPr lang="en-US" smtClean="0"/>
              <a:t> Page 17</a:t>
            </a:r>
          </a:p>
          <a:p>
            <a:pPr algn="l" rtl="0" eaLnBrk="1" hangingPunct="1">
              <a:buFontTx/>
              <a:buNone/>
            </a:pPr>
            <a:r>
              <a:rPr lang="en-US" smtClean="0"/>
              <a:t>   </a:t>
            </a:r>
            <a:r>
              <a:rPr lang="en-US" smtClean="0">
                <a:latin typeface="Arial" pitchFamily="34" charset="0"/>
              </a:rPr>
              <a:t>“</a:t>
            </a:r>
            <a:r>
              <a:rPr lang="en-US" smtClean="0"/>
              <a:t> Situation A , Situation B  </a:t>
            </a:r>
            <a:r>
              <a:rPr lang="en-US" smtClean="0">
                <a:latin typeface="Arial" pitchFamily="34" charset="0"/>
              </a:rPr>
              <a:t>“</a:t>
            </a:r>
            <a:endParaRPr lang="en-US" smtClean="0"/>
          </a:p>
          <a:p>
            <a:pPr algn="l" rtl="0" eaLnBrk="1" hangingPunct="1"/>
            <a:endParaRPr lang="en-US" smtClean="0"/>
          </a:p>
          <a:p>
            <a:pPr algn="l" rtl="0" eaLnBrk="1" hangingPunct="1"/>
            <a:endParaRPr lang="en-US" smtClean="0"/>
          </a:p>
          <a:p>
            <a:pPr algn="l" rtl="0" eaLnBrk="1" hangingPunct="1"/>
            <a:endParaRPr lang="en-US" smtClean="0"/>
          </a:p>
        </p:txBody>
      </p:sp>
      <p:sp>
        <p:nvSpPr>
          <p:cNvPr id="135170"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35171" name="عنصر نائب لرقم الشريحة 5"/>
          <p:cNvSpPr>
            <a:spLocks noGrp="1"/>
          </p:cNvSpPr>
          <p:nvPr>
            <p:ph type="sldNum" sz="quarter" idx="12"/>
          </p:nvPr>
        </p:nvSpPr>
        <p:spPr>
          <a:noFill/>
        </p:spPr>
        <p:txBody>
          <a:bodyPr/>
          <a:lstStyle/>
          <a:p>
            <a:fld id="{20444128-9BFB-4E24-B5FB-7FCA0451399C}" type="slidenum">
              <a:rPr lang="ar-SA" smtClean="0"/>
              <a:pPr/>
              <a:t>13</a:t>
            </a:fld>
            <a:endParaRPr lang="en-US"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333375"/>
            <a:ext cx="8893175" cy="5797550"/>
          </a:xfrm>
        </p:spPr>
        <p:txBody>
          <a:bodyPr/>
          <a:lstStyle/>
          <a:p>
            <a:pPr algn="l">
              <a:buFont typeface="Wingdings" pitchFamily="2" charset="2"/>
              <a:buNone/>
              <a:defRPr/>
            </a:pPr>
            <a:r>
              <a:rPr lang="en-US" dirty="0" smtClean="0"/>
              <a:t>(a) What is the sensitivity of testing to see if the absent bow-tie sign indicates a </a:t>
            </a:r>
            <a:r>
              <a:rPr lang="en-US" dirty="0" err="1" smtClean="0"/>
              <a:t>meniscal</a:t>
            </a:r>
            <a:r>
              <a:rPr lang="en-US" dirty="0" smtClean="0"/>
              <a:t> tear?</a:t>
            </a:r>
          </a:p>
          <a:p>
            <a:pPr algn="l">
              <a:buFont typeface="Wingdings" pitchFamily="2" charset="2"/>
              <a:buNone/>
              <a:defRPr/>
            </a:pPr>
            <a:r>
              <a:rPr lang="en-US" dirty="0" smtClean="0"/>
              <a:t>  </a:t>
            </a:r>
            <a:r>
              <a:rPr lang="en-US" dirty="0" err="1" smtClean="0">
                <a:solidFill>
                  <a:srgbClr val="FFFF00"/>
                </a:solidFill>
              </a:rPr>
              <a:t>Ans</a:t>
            </a:r>
            <a:r>
              <a:rPr lang="en-US" dirty="0" smtClean="0">
                <a:solidFill>
                  <a:srgbClr val="FFFF00"/>
                </a:solidFill>
              </a:rPr>
              <a:t>: 0.8837</a:t>
            </a:r>
            <a:r>
              <a:rPr lang="en-US" dirty="0" smtClean="0"/>
              <a:t> </a:t>
            </a:r>
          </a:p>
          <a:p>
            <a:pPr algn="l">
              <a:buFont typeface="Wingdings" pitchFamily="2" charset="2"/>
              <a:buNone/>
              <a:defRPr/>
            </a:pPr>
            <a:r>
              <a:rPr lang="en-US" dirty="0" smtClean="0"/>
              <a:t>(b) What is the specificity of testing to see if the absent bow-tie sign indicates a </a:t>
            </a:r>
            <a:r>
              <a:rPr lang="en-US" dirty="0" err="1" smtClean="0"/>
              <a:t>meniscal</a:t>
            </a:r>
            <a:r>
              <a:rPr lang="en-US" dirty="0" smtClean="0"/>
              <a:t> tear?</a:t>
            </a:r>
          </a:p>
          <a:p>
            <a:pPr algn="l">
              <a:buFont typeface="Wingdings" pitchFamily="2" charset="2"/>
              <a:buNone/>
              <a:defRPr/>
            </a:pPr>
            <a:r>
              <a:rPr lang="en-US" dirty="0" smtClean="0"/>
              <a:t>  </a:t>
            </a:r>
            <a:r>
              <a:rPr lang="en-US" dirty="0" err="1" smtClean="0">
                <a:solidFill>
                  <a:srgbClr val="FFFF00"/>
                </a:solidFill>
              </a:rPr>
              <a:t>Ans</a:t>
            </a:r>
            <a:r>
              <a:rPr lang="en-US" dirty="0" smtClean="0">
                <a:solidFill>
                  <a:srgbClr val="FFFF00"/>
                </a:solidFill>
              </a:rPr>
              <a:t>: 0.6229</a:t>
            </a:r>
            <a:r>
              <a:rPr lang="en-US" dirty="0" smtClean="0"/>
              <a:t> </a:t>
            </a:r>
          </a:p>
          <a:p>
            <a:pPr algn="l">
              <a:buFont typeface="Wingdings" pitchFamily="2" charset="2"/>
              <a:buNone/>
              <a:defRPr/>
            </a:pPr>
            <a:r>
              <a:rPr lang="en-US" dirty="0" smtClean="0"/>
              <a:t>(c) What additional information would you need to determine the predictive value of the test?</a:t>
            </a:r>
          </a:p>
          <a:p>
            <a:pPr algn="l">
              <a:buFont typeface="Wingdings" pitchFamily="2" charset="2"/>
              <a:buNone/>
              <a:defRPr/>
            </a:pPr>
            <a:endParaRPr lang="ar-SA" dirty="0"/>
          </a:p>
        </p:txBody>
      </p:sp>
      <p:sp>
        <p:nvSpPr>
          <p:cNvPr id="4" name="Footer Placeholder 3"/>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5" name="Slide Number Placeholder 4"/>
          <p:cNvSpPr>
            <a:spLocks noGrp="1"/>
          </p:cNvSpPr>
          <p:nvPr>
            <p:ph type="sldNum" sz="quarter" idx="12"/>
          </p:nvPr>
        </p:nvSpPr>
        <p:spPr/>
        <p:txBody>
          <a:bodyPr/>
          <a:lstStyle/>
          <a:p>
            <a:pPr>
              <a:defRPr/>
            </a:pPr>
            <a:fld id="{D73AADB0-29BC-483E-8F0C-DCFDBA9FA469}" type="slidenum">
              <a:rPr lang="ar-SA" smtClean="0"/>
              <a:pPr>
                <a:defRPr/>
              </a:pPr>
              <a:t>130</a:t>
            </a:fld>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3375"/>
            <a:ext cx="8229600" cy="5797550"/>
          </a:xfrm>
        </p:spPr>
        <p:txBody>
          <a:bodyPr/>
          <a:lstStyle/>
          <a:p>
            <a:pPr algn="l">
              <a:buFont typeface="Wingdings" pitchFamily="2" charset="2"/>
              <a:buNone/>
              <a:defRPr/>
            </a:pPr>
            <a:r>
              <a:rPr lang="en-US" dirty="0" smtClean="0"/>
              <a:t>(d) Suppose it is known that the rate of the disease in the general population is 0.1, what is the predictive value positive of the symptom? </a:t>
            </a:r>
            <a:r>
              <a:rPr lang="en-US" dirty="0" err="1" smtClean="0">
                <a:solidFill>
                  <a:srgbClr val="FFFF00"/>
                </a:solidFill>
              </a:rPr>
              <a:t>Ans</a:t>
            </a:r>
            <a:r>
              <a:rPr lang="en-US" dirty="0" smtClean="0">
                <a:solidFill>
                  <a:srgbClr val="FFFF00"/>
                </a:solidFill>
              </a:rPr>
              <a:t>: 0.20659</a:t>
            </a:r>
            <a:endParaRPr lang="en-US" dirty="0" smtClean="0"/>
          </a:p>
          <a:p>
            <a:pPr algn="l">
              <a:buFont typeface="Wingdings" pitchFamily="2" charset="2"/>
              <a:buNone/>
              <a:defRPr/>
            </a:pPr>
            <a:r>
              <a:rPr lang="en-US" dirty="0" smtClean="0"/>
              <a:t>(e) What is predictive value negative of the symptom?  </a:t>
            </a:r>
            <a:r>
              <a:rPr lang="en-US" dirty="0" err="1" smtClean="0">
                <a:solidFill>
                  <a:srgbClr val="FFFF00"/>
                </a:solidFill>
              </a:rPr>
              <a:t>Ans</a:t>
            </a:r>
            <a:r>
              <a:rPr lang="en-US" dirty="0" smtClean="0">
                <a:solidFill>
                  <a:srgbClr val="FFFF00"/>
                </a:solidFill>
              </a:rPr>
              <a:t>: 0.9797</a:t>
            </a:r>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9C427791-2143-4DE1-BC46-09D0384EAF56}" type="slidenum">
              <a:rPr lang="ar-SA" smtClean="0"/>
              <a:pPr>
                <a:defRPr/>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a:xfrm>
            <a:off x="685800" y="1844675"/>
            <a:ext cx="7702550" cy="2952750"/>
          </a:xfrm>
        </p:spPr>
        <p:txBody>
          <a:bodyPr/>
          <a:lstStyle/>
          <a:p>
            <a:pPr rtl="0" eaLnBrk="1" hangingPunct="1"/>
            <a:r>
              <a:rPr lang="en-US" sz="4800" b="1" smtClean="0"/>
              <a:t>Chapter 4:</a:t>
            </a:r>
            <a:r>
              <a:rPr lang="en-US" b="1" smtClean="0"/>
              <a:t/>
            </a:r>
            <a:br>
              <a:rPr lang="en-US" b="1" smtClean="0"/>
            </a:br>
            <a:r>
              <a:rPr lang="en-US" b="1" smtClean="0"/>
              <a:t>Probabilistic features of certain data Distributions</a:t>
            </a:r>
            <a:br>
              <a:rPr lang="en-US" b="1" smtClean="0"/>
            </a:br>
            <a:r>
              <a:rPr lang="en-US" b="1" smtClean="0">
                <a:solidFill>
                  <a:schemeClr val="tx1"/>
                </a:solidFill>
              </a:rPr>
              <a:t>Pages 93- 111</a:t>
            </a:r>
            <a:r>
              <a:rPr lang="en-US" smtClean="0"/>
              <a:t>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idx="1"/>
          </p:nvPr>
        </p:nvSpPr>
        <p:spPr/>
        <p:txBody>
          <a:bodyPr/>
          <a:lstStyle/>
          <a:p>
            <a:pPr algn="l" rtl="0" eaLnBrk="1" hangingPunct="1"/>
            <a:r>
              <a:rPr lang="en-US" smtClean="0">
                <a:solidFill>
                  <a:schemeClr val="tx2"/>
                </a:solidFill>
              </a:rPr>
              <a:t>Key words</a:t>
            </a:r>
            <a:endParaRPr lang="ar-SA" smtClean="0">
              <a:solidFill>
                <a:schemeClr val="tx2"/>
              </a:solidFill>
            </a:endParaRPr>
          </a:p>
          <a:p>
            <a:pPr algn="l" rtl="0" eaLnBrk="1" hangingPunct="1"/>
            <a:endParaRPr lang="ar-SA" smtClean="0">
              <a:solidFill>
                <a:schemeClr val="tx2"/>
              </a:solidFill>
            </a:endParaRPr>
          </a:p>
          <a:p>
            <a:pPr algn="l" rtl="0" eaLnBrk="1" hangingPunct="1">
              <a:buFontTx/>
              <a:buNone/>
            </a:pPr>
            <a:r>
              <a:rPr lang="ar-SA" smtClean="0">
                <a:solidFill>
                  <a:schemeClr val="tx2"/>
                </a:solidFill>
              </a:rPr>
              <a:t>   </a:t>
            </a:r>
            <a:r>
              <a:rPr lang="en-US" smtClean="0">
                <a:solidFill>
                  <a:schemeClr val="tx2"/>
                </a:solidFill>
              </a:rPr>
              <a:t>   </a:t>
            </a:r>
            <a:r>
              <a:rPr lang="en-US" sz="2400" smtClean="0"/>
              <a:t>Probability distribution , random variable , </a:t>
            </a:r>
          </a:p>
          <a:p>
            <a:pPr algn="l" rtl="0" eaLnBrk="1" hangingPunct="1">
              <a:buFontTx/>
              <a:buNone/>
            </a:pPr>
            <a:r>
              <a:rPr lang="en-US" sz="2400" smtClean="0"/>
              <a:t>     Bernolli distribution, Binomail distribution, </a:t>
            </a:r>
          </a:p>
          <a:p>
            <a:pPr algn="l" rtl="0" eaLnBrk="1" hangingPunct="1">
              <a:buFontTx/>
              <a:buNone/>
            </a:pPr>
            <a:r>
              <a:rPr lang="en-US" sz="2400" smtClean="0"/>
              <a:t>     Poisson distribution</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44F4AD1A-EDF6-418B-9ACC-6480F92535F5}" type="slidenum">
              <a:rPr lang="ar-SA"/>
              <a:pPr>
                <a:defRPr/>
              </a:pPr>
              <a:t>133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8226">
                                            <p:txEl>
                                              <p:pRg st="0" end="0"/>
                                            </p:txEl>
                                          </p:spTgt>
                                        </p:tgtEl>
                                        <p:attrNameLst>
                                          <p:attrName>style.visibility</p:attrName>
                                        </p:attrNameLst>
                                      </p:cBhvr>
                                      <p:to>
                                        <p:strVal val="visible"/>
                                      </p:to>
                                    </p:set>
                                    <p:animEffect transition="in" filter="box(in)">
                                      <p:cBhvr>
                                        <p:cTn id="7" dur="500"/>
                                        <p:tgtEl>
                                          <p:spTgt spid="308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8226">
                                            <p:txEl>
                                              <p:pRg st="2" end="2"/>
                                            </p:txEl>
                                          </p:spTgt>
                                        </p:tgtEl>
                                        <p:attrNameLst>
                                          <p:attrName>style.visibility</p:attrName>
                                        </p:attrNameLst>
                                      </p:cBhvr>
                                      <p:to>
                                        <p:strVal val="visible"/>
                                      </p:to>
                                    </p:set>
                                    <p:animEffect transition="in" filter="box(in)">
                                      <p:cBhvr>
                                        <p:cTn id="12" dur="500"/>
                                        <p:tgtEl>
                                          <p:spTgt spid="308226">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08226">
                                            <p:txEl>
                                              <p:pRg st="3" end="3"/>
                                            </p:txEl>
                                          </p:spTgt>
                                        </p:tgtEl>
                                        <p:attrNameLst>
                                          <p:attrName>style.visibility</p:attrName>
                                        </p:attrNameLst>
                                      </p:cBhvr>
                                      <p:to>
                                        <p:strVal val="visible"/>
                                      </p:to>
                                    </p:set>
                                    <p:animEffect transition="in" filter="box(in)">
                                      <p:cBhvr>
                                        <p:cTn id="15" dur="500"/>
                                        <p:tgtEl>
                                          <p:spTgt spid="308226">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08226">
                                            <p:txEl>
                                              <p:pRg st="4" end="4"/>
                                            </p:txEl>
                                          </p:spTgt>
                                        </p:tgtEl>
                                        <p:attrNameLst>
                                          <p:attrName>style.visibility</p:attrName>
                                        </p:attrNameLst>
                                      </p:cBhvr>
                                      <p:to>
                                        <p:strVal val="visible"/>
                                      </p:to>
                                    </p:set>
                                    <p:animEffect transition="in" filter="box(in)">
                                      <p:cBhvr>
                                        <p:cTn id="18" dur="500"/>
                                        <p:tgtEl>
                                          <p:spTgt spid="308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0" y="1125538"/>
            <a:ext cx="7477125" cy="73025"/>
          </a:xfrm>
        </p:spPr>
        <p:txBody>
          <a:bodyPr>
            <a:normAutofit fontScale="90000"/>
          </a:bodyPr>
          <a:lstStyle/>
          <a:p>
            <a:pPr rtl="0" eaLnBrk="1" hangingPunct="1"/>
            <a:r>
              <a:rPr lang="en-US" sz="3600" b="1" u="sng" smtClean="0"/>
              <a:t>The Random Variable (X):</a:t>
            </a:r>
            <a:br>
              <a:rPr lang="en-US" sz="3600" b="1" u="sng" smtClean="0"/>
            </a:br>
            <a:r>
              <a:rPr lang="en-US" sz="3600" b="1" u="sng" smtClean="0"/>
              <a:t/>
            </a:r>
            <a:br>
              <a:rPr lang="en-US" sz="3600" b="1" u="sng" smtClean="0"/>
            </a:br>
            <a:endParaRPr lang="en-US" sz="3600" b="1" u="sng" smtClean="0"/>
          </a:p>
        </p:txBody>
      </p:sp>
      <p:sp>
        <p:nvSpPr>
          <p:cNvPr id="309251" name="Rectangle 3"/>
          <p:cNvSpPr>
            <a:spLocks noGrp="1" noChangeArrowheads="1"/>
          </p:cNvSpPr>
          <p:nvPr>
            <p:ph idx="1"/>
          </p:nvPr>
        </p:nvSpPr>
        <p:spPr>
          <a:xfrm>
            <a:off x="0" y="1268413"/>
            <a:ext cx="7386638" cy="4497387"/>
          </a:xfrm>
        </p:spPr>
        <p:txBody>
          <a:bodyPr/>
          <a:lstStyle/>
          <a:p>
            <a:pPr algn="l" rtl="0" eaLnBrk="1" hangingPunct="1">
              <a:lnSpc>
                <a:spcPct val="90000"/>
              </a:lnSpc>
              <a:buFontTx/>
              <a:buNone/>
            </a:pPr>
            <a:r>
              <a:rPr lang="en-US" sz="2800" smtClean="0"/>
              <a:t> </a:t>
            </a:r>
          </a:p>
          <a:p>
            <a:pPr algn="l" rtl="0" eaLnBrk="1" hangingPunct="1">
              <a:lnSpc>
                <a:spcPct val="90000"/>
              </a:lnSpc>
            </a:pPr>
            <a:r>
              <a:rPr lang="en-US" sz="2800" smtClean="0"/>
              <a:t>When the values of a variable (height, weight, or age) can’t be predicted in advance, the variable is called a random variable. </a:t>
            </a:r>
          </a:p>
          <a:p>
            <a:pPr algn="l" rtl="0" eaLnBrk="1" hangingPunct="1">
              <a:lnSpc>
                <a:spcPct val="90000"/>
              </a:lnSpc>
              <a:buFontTx/>
              <a:buNone/>
            </a:pPr>
            <a:endParaRPr lang="en-US" sz="2800" smtClean="0"/>
          </a:p>
          <a:p>
            <a:pPr algn="l" rtl="0" eaLnBrk="1" hangingPunct="1">
              <a:lnSpc>
                <a:spcPct val="90000"/>
              </a:lnSpc>
            </a:pPr>
            <a:r>
              <a:rPr lang="en-US" sz="2800" smtClean="0"/>
              <a:t>An example is the adult height.</a:t>
            </a:r>
            <a:r>
              <a:rPr lang="en-US" sz="2800" smtClean="0">
                <a:solidFill>
                  <a:schemeClr val="accent2"/>
                </a:solidFill>
              </a:rPr>
              <a:t> </a:t>
            </a:r>
            <a:endParaRPr lang="ar-SA" sz="2800" smtClean="0">
              <a:solidFill>
                <a:schemeClr val="accent2"/>
              </a:solidFill>
            </a:endParaRPr>
          </a:p>
          <a:p>
            <a:pPr algn="l" rtl="0" eaLnBrk="1" hangingPunct="1">
              <a:lnSpc>
                <a:spcPct val="90000"/>
              </a:lnSpc>
            </a:pPr>
            <a:endParaRPr lang="en-US" sz="2800" smtClean="0">
              <a:solidFill>
                <a:schemeClr val="accent2"/>
              </a:solidFill>
            </a:endParaRPr>
          </a:p>
          <a:p>
            <a:pPr algn="l" rtl="0" eaLnBrk="1" hangingPunct="1">
              <a:lnSpc>
                <a:spcPct val="90000"/>
              </a:lnSpc>
            </a:pPr>
            <a:r>
              <a:rPr lang="en-US" sz="2800" smtClean="0"/>
              <a:t>When a child is born, we can’t predict exactly his or her height at maturity.</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799391A6-9ED8-4AB0-A2FC-C305997B39A4}" type="slidenum">
              <a:rPr lang="ar-SA"/>
              <a:pPr>
                <a:defRPr/>
              </a:pPr>
              <a:t>134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9250"/>
                                        </p:tgtEl>
                                        <p:attrNameLst>
                                          <p:attrName>style.visibility</p:attrName>
                                        </p:attrNameLst>
                                      </p:cBhvr>
                                      <p:to>
                                        <p:strVal val="visible"/>
                                      </p:to>
                                    </p:set>
                                    <p:anim calcmode="lin" valueType="num">
                                      <p:cBhvr additive="base">
                                        <p:cTn id="7" dur="500" fill="hold"/>
                                        <p:tgtEl>
                                          <p:spTgt spid="309250"/>
                                        </p:tgtEl>
                                        <p:attrNameLst>
                                          <p:attrName>ppt_x</p:attrName>
                                        </p:attrNameLst>
                                      </p:cBhvr>
                                      <p:tavLst>
                                        <p:tav tm="0">
                                          <p:val>
                                            <p:strVal val="#ppt_x"/>
                                          </p:val>
                                        </p:tav>
                                        <p:tav tm="100000">
                                          <p:val>
                                            <p:strVal val="#ppt_x"/>
                                          </p:val>
                                        </p:tav>
                                      </p:tavLst>
                                    </p:anim>
                                    <p:anim calcmode="lin" valueType="num">
                                      <p:cBhvr additive="base">
                                        <p:cTn id="8" dur="500" fill="hold"/>
                                        <p:tgtEl>
                                          <p:spTgt spid="3092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9251">
                                            <p:txEl>
                                              <p:pRg st="1" end="1"/>
                                            </p:txEl>
                                          </p:spTgt>
                                        </p:tgtEl>
                                        <p:attrNameLst>
                                          <p:attrName>style.visibility</p:attrName>
                                        </p:attrNameLst>
                                      </p:cBhvr>
                                      <p:to>
                                        <p:strVal val="visible"/>
                                      </p:to>
                                    </p:set>
                                    <p:anim calcmode="lin" valueType="num">
                                      <p:cBhvr additive="base">
                                        <p:cTn id="13" dur="500" fill="hold"/>
                                        <p:tgtEl>
                                          <p:spTgt spid="309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9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anim calcmode="lin" valueType="num">
                                      <p:cBhvr additive="base">
                                        <p:cTn id="19" dur="500" fill="hold"/>
                                        <p:tgtEl>
                                          <p:spTgt spid="3092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9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9251">
                                            <p:txEl>
                                              <p:pRg st="5" end="5"/>
                                            </p:txEl>
                                          </p:spTgt>
                                        </p:tgtEl>
                                        <p:attrNameLst>
                                          <p:attrName>style.visibility</p:attrName>
                                        </p:attrNameLst>
                                      </p:cBhvr>
                                      <p:to>
                                        <p:strVal val="visible"/>
                                      </p:to>
                                    </p:set>
                                    <p:anim calcmode="lin" valueType="num">
                                      <p:cBhvr additive="base">
                                        <p:cTn id="25" dur="500" fill="hold"/>
                                        <p:tgtEl>
                                          <p:spTgt spid="30925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92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323850" y="260350"/>
            <a:ext cx="7477125" cy="1143000"/>
          </a:xfrm>
        </p:spPr>
        <p:txBody>
          <a:bodyPr>
            <a:normAutofit fontScale="90000"/>
          </a:bodyPr>
          <a:lstStyle/>
          <a:p>
            <a:pPr rtl="0" eaLnBrk="1" hangingPunct="1"/>
            <a:r>
              <a:rPr lang="en-US" sz="3600" b="1" u="sng" smtClean="0"/>
              <a:t>4.2 Probability Distributions for Discrete Random Variables</a:t>
            </a:r>
          </a:p>
        </p:txBody>
      </p:sp>
      <p:sp>
        <p:nvSpPr>
          <p:cNvPr id="310275" name="Rectangle 3"/>
          <p:cNvSpPr>
            <a:spLocks noGrp="1" noChangeArrowheads="1"/>
          </p:cNvSpPr>
          <p:nvPr>
            <p:ph idx="1"/>
          </p:nvPr>
        </p:nvSpPr>
        <p:spPr>
          <a:xfrm>
            <a:off x="263525" y="1598613"/>
            <a:ext cx="7386638" cy="4926012"/>
          </a:xfrm>
        </p:spPr>
        <p:txBody>
          <a:bodyPr/>
          <a:lstStyle/>
          <a:p>
            <a:pPr algn="l" rtl="0" eaLnBrk="1" hangingPunct="1"/>
            <a:r>
              <a:rPr lang="en-US" b="1" u="sng" smtClean="0">
                <a:solidFill>
                  <a:schemeClr val="tx2"/>
                </a:solidFill>
              </a:rPr>
              <a:t>Definition</a:t>
            </a:r>
            <a:r>
              <a:rPr lang="en-US" smtClean="0">
                <a:solidFill>
                  <a:schemeClr val="tx2"/>
                </a:solidFill>
              </a:rPr>
              <a:t>:</a:t>
            </a:r>
          </a:p>
          <a:p>
            <a:pPr algn="l" rtl="0" eaLnBrk="1" hangingPunct="1"/>
            <a:r>
              <a:rPr lang="en-US" smtClean="0"/>
              <a:t>The probability distribution of a discrete random variable is a table, graph, formula, or other device used to specify all possible values of a discrete random variable along with their respective probabilities.</a:t>
            </a:r>
          </a:p>
          <a:p>
            <a:pPr algn="l" rtl="0" eaLnBrk="1" hangingPunct="1"/>
            <a:endParaRPr lang="en-US" smtClean="0"/>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54FFDC24-A72C-44E7-BAFC-1094DD065FCF}" type="slidenum">
              <a:rPr lang="ar-SA"/>
              <a:pPr>
                <a:defRPr/>
              </a:pPr>
              <a:t>135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0274"/>
                                        </p:tgtEl>
                                        <p:attrNameLst>
                                          <p:attrName>style.visibility</p:attrName>
                                        </p:attrNameLst>
                                      </p:cBhvr>
                                      <p:to>
                                        <p:strVal val="visible"/>
                                      </p:to>
                                    </p:set>
                                    <p:anim calcmode="lin" valueType="num">
                                      <p:cBhvr additive="base">
                                        <p:cTn id="7" dur="500" fill="hold"/>
                                        <p:tgtEl>
                                          <p:spTgt spid="310274"/>
                                        </p:tgtEl>
                                        <p:attrNameLst>
                                          <p:attrName>ppt_x</p:attrName>
                                        </p:attrNameLst>
                                      </p:cBhvr>
                                      <p:tavLst>
                                        <p:tav tm="0">
                                          <p:val>
                                            <p:strVal val="#ppt_x"/>
                                          </p:val>
                                        </p:tav>
                                        <p:tav tm="100000">
                                          <p:val>
                                            <p:strVal val="#ppt_x"/>
                                          </p:val>
                                        </p:tav>
                                      </p:tavLst>
                                    </p:anim>
                                    <p:anim calcmode="lin" valueType="num">
                                      <p:cBhvr additive="base">
                                        <p:cTn id="8" dur="500" fill="hold"/>
                                        <p:tgtEl>
                                          <p:spTgt spid="3102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0275">
                                            <p:txEl>
                                              <p:pRg st="0" end="0"/>
                                            </p:txEl>
                                          </p:spTgt>
                                        </p:tgtEl>
                                        <p:attrNameLst>
                                          <p:attrName>style.visibility</p:attrName>
                                        </p:attrNameLst>
                                      </p:cBhvr>
                                      <p:to>
                                        <p:strVal val="visible"/>
                                      </p:to>
                                    </p:set>
                                    <p:anim calcmode="lin" valueType="num">
                                      <p:cBhvr additive="base">
                                        <p:cTn id="13" dur="500" fill="hold"/>
                                        <p:tgtEl>
                                          <p:spTgt spid="3102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0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0275">
                                            <p:txEl>
                                              <p:pRg st="1" end="1"/>
                                            </p:txEl>
                                          </p:spTgt>
                                        </p:tgtEl>
                                        <p:attrNameLst>
                                          <p:attrName>style.visibility</p:attrName>
                                        </p:attrNameLst>
                                      </p:cBhvr>
                                      <p:to>
                                        <p:strVal val="visible"/>
                                      </p:to>
                                    </p:set>
                                    <p:anim calcmode="lin" valueType="num">
                                      <p:cBhvr additive="base">
                                        <p:cTn id="19" dur="500" fill="hold"/>
                                        <p:tgtEl>
                                          <p:spTgt spid="3102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02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normAutofit fontScale="90000"/>
          </a:bodyPr>
          <a:lstStyle/>
          <a:p>
            <a:pPr eaLnBrk="1" hangingPunct="1"/>
            <a:r>
              <a:rPr lang="en-US" sz="3600" b="1" u="sng" smtClean="0"/>
              <a:t>The Cumulative Probability Distribution of X, F(x):</a:t>
            </a:r>
          </a:p>
        </p:txBody>
      </p:sp>
      <p:sp>
        <p:nvSpPr>
          <p:cNvPr id="311299" name="Rectangle 3"/>
          <p:cNvSpPr>
            <a:spLocks noGrp="1" noChangeArrowheads="1"/>
          </p:cNvSpPr>
          <p:nvPr>
            <p:ph idx="1"/>
          </p:nvPr>
        </p:nvSpPr>
        <p:spPr/>
        <p:txBody>
          <a:bodyPr/>
          <a:lstStyle/>
          <a:p>
            <a:pPr algn="l" rtl="0" eaLnBrk="1" hangingPunct="1"/>
            <a:endParaRPr lang="en-US" dirty="0" smtClean="0"/>
          </a:p>
          <a:p>
            <a:pPr algn="l" rtl="0" eaLnBrk="1" hangingPunct="1"/>
            <a:r>
              <a:rPr lang="en-US" dirty="0" smtClean="0"/>
              <a:t>It shows the probability that the variable X is less than or equal to a certain value, </a:t>
            </a:r>
          </a:p>
          <a:p>
            <a:pPr algn="l" rtl="0" eaLnBrk="1" hangingPunct="1"/>
            <a:endParaRPr lang="en-US" dirty="0" smtClean="0"/>
          </a:p>
          <a:p>
            <a:pPr algn="l" rtl="0" eaLnBrk="1" hangingPunct="1"/>
            <a:r>
              <a:rPr lang="en-US" dirty="0" smtClean="0"/>
              <a:t>              F(x)=P(X </a:t>
            </a:r>
            <a:r>
              <a:rPr lang="en-US" dirty="0" smtClean="0">
                <a:sym typeface="Symbol" pitchFamily="18" charset="2"/>
              </a:rPr>
              <a:t></a:t>
            </a:r>
            <a:r>
              <a:rPr lang="en-US" dirty="0" smtClean="0"/>
              <a:t> x). </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60A8B2E9-BC0F-4E90-A760-506ACB0CDD09}" type="slidenum">
              <a:rPr lang="ar-SA"/>
              <a:pPr>
                <a:defRPr/>
              </a:pPr>
              <a:t>136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1298"/>
                                        </p:tgtEl>
                                        <p:attrNameLst>
                                          <p:attrName>style.visibility</p:attrName>
                                        </p:attrNameLst>
                                      </p:cBhvr>
                                      <p:to>
                                        <p:strVal val="visible"/>
                                      </p:to>
                                    </p:set>
                                    <p:anim calcmode="lin" valueType="num">
                                      <p:cBhvr additive="base">
                                        <p:cTn id="7" dur="500" fill="hold"/>
                                        <p:tgtEl>
                                          <p:spTgt spid="311298"/>
                                        </p:tgtEl>
                                        <p:attrNameLst>
                                          <p:attrName>ppt_x</p:attrName>
                                        </p:attrNameLst>
                                      </p:cBhvr>
                                      <p:tavLst>
                                        <p:tav tm="0">
                                          <p:val>
                                            <p:strVal val="#ppt_x"/>
                                          </p:val>
                                        </p:tav>
                                        <p:tav tm="100000">
                                          <p:val>
                                            <p:strVal val="#ppt_x"/>
                                          </p:val>
                                        </p:tav>
                                      </p:tavLst>
                                    </p:anim>
                                    <p:anim calcmode="lin" valueType="num">
                                      <p:cBhvr additive="base">
                                        <p:cTn id="8" dur="500" fill="hold"/>
                                        <p:tgtEl>
                                          <p:spTgt spid="3112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1299">
                                            <p:txEl>
                                              <p:pRg st="1" end="1"/>
                                            </p:txEl>
                                          </p:spTgt>
                                        </p:tgtEl>
                                        <p:attrNameLst>
                                          <p:attrName>style.visibility</p:attrName>
                                        </p:attrNameLst>
                                      </p:cBhvr>
                                      <p:to>
                                        <p:strVal val="visible"/>
                                      </p:to>
                                    </p:set>
                                    <p:anim calcmode="lin" valueType="num">
                                      <p:cBhvr additive="base">
                                        <p:cTn id="13" dur="500" fill="hold"/>
                                        <p:tgtEl>
                                          <p:spTgt spid="311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1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1299">
                                            <p:txEl>
                                              <p:pRg st="3" end="3"/>
                                            </p:txEl>
                                          </p:spTgt>
                                        </p:tgtEl>
                                        <p:attrNameLst>
                                          <p:attrName>style.visibility</p:attrName>
                                        </p:attrNameLst>
                                      </p:cBhvr>
                                      <p:to>
                                        <p:strVal val="visible"/>
                                      </p:to>
                                    </p:set>
                                    <p:anim calcmode="lin" valueType="num">
                                      <p:cBhvr additive="base">
                                        <p:cTn id="19" dur="500" fill="hold"/>
                                        <p:tgtEl>
                                          <p:spTgt spid="3112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12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457200" y="277813"/>
            <a:ext cx="8229600" cy="608012"/>
          </a:xfrm>
        </p:spPr>
        <p:txBody>
          <a:bodyPr>
            <a:normAutofit fontScale="90000"/>
          </a:bodyPr>
          <a:lstStyle/>
          <a:p>
            <a:pPr eaLnBrk="1" hangingPunct="1">
              <a:defRPr/>
            </a:pPr>
            <a:r>
              <a:rPr lang="en-US" sz="4000" b="1" smtClean="0"/>
              <a:t>Example 4.2.1 page 94:</a:t>
            </a:r>
          </a:p>
        </p:txBody>
      </p:sp>
      <p:graphicFrame>
        <p:nvGraphicFramePr>
          <p:cNvPr id="584843" name="Group 139"/>
          <p:cNvGraphicFramePr>
            <a:graphicFrameLocks noGrp="1"/>
          </p:cNvGraphicFramePr>
          <p:nvPr>
            <p:ph type="tbl" idx="1"/>
          </p:nvPr>
        </p:nvGraphicFramePr>
        <p:xfrm>
          <a:off x="0" y="1125538"/>
          <a:ext cx="8748713" cy="5693664"/>
        </p:xfrm>
        <a:graphic>
          <a:graphicData uri="http://schemas.openxmlformats.org/drawingml/2006/table">
            <a:tbl>
              <a:tblPr rtl="1"/>
              <a:tblGrid>
                <a:gridCol w="2652713"/>
                <a:gridCol w="1790700"/>
                <a:gridCol w="2135187"/>
                <a:gridCol w="2170113"/>
              </a:tblGrid>
              <a:tr h="91281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F(x)=</a:t>
                      </a:r>
                    </a:p>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P(X≤ 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P(X=x)</a:t>
                      </a:r>
                      <a:endPar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pitchFamily="34" charset="0"/>
                        </a:rPr>
                        <a:t>(</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 f/n</a:t>
                      </a:r>
                      <a:r>
                        <a:rPr kumimoji="0" lang="ar-SA" sz="28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pitchFamily="34" charset="0"/>
                        </a:rPr>
                        <a:t>=)</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pitchFamily="34" charset="0"/>
                        </a:rPr>
                        <a:t>Frequeny</a:t>
                      </a:r>
                      <a:endPar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Number of Programs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0.2088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0.2088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0.3670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0.1582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0.4983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0.1313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0.6296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0.1313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0.8249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0.1953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0.9495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0.1246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0.9630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0.0135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0.0370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2" name="عنصر نائب لرقم الشريحة 5"/>
          <p:cNvSpPr>
            <a:spLocks noGrp="1"/>
          </p:cNvSpPr>
          <p:nvPr>
            <p:ph type="sldNum" sz="quarter" idx="12"/>
          </p:nvPr>
        </p:nvSpPr>
        <p:spPr/>
        <p:txBody>
          <a:bodyPr/>
          <a:lstStyle/>
          <a:p>
            <a:pPr>
              <a:defRPr/>
            </a:pPr>
            <a:fld id="{434AD0C8-DEE2-4636-B7B4-9B38B1F0A6D4}" type="slidenum">
              <a:rPr lang="ar-SA"/>
              <a:pPr>
                <a:defRPr/>
              </a:pPr>
              <a:t>137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84843"/>
                                        </p:tgtEl>
                                        <p:attrNameLst>
                                          <p:attrName>style.visibility</p:attrName>
                                        </p:attrNameLst>
                                      </p:cBhvr>
                                      <p:to>
                                        <p:strVal val="visible"/>
                                      </p:to>
                                    </p:set>
                                    <p:animEffect transition="in" filter="box(in)">
                                      <p:cBhvr>
                                        <p:cTn id="7" dur="500"/>
                                        <p:tgtEl>
                                          <p:spTgt spid="584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idx="1"/>
          </p:nvPr>
        </p:nvSpPr>
        <p:spPr>
          <a:xfrm>
            <a:off x="0" y="260350"/>
            <a:ext cx="7956550" cy="5794375"/>
          </a:xfrm>
          <a:noFill/>
        </p:spPr>
        <p:txBody>
          <a:bodyPr/>
          <a:lstStyle/>
          <a:p>
            <a:pPr algn="l" rtl="0" eaLnBrk="1" hangingPunct="1"/>
            <a:endParaRPr lang="ar-SA" b="1" dirty="0" smtClean="0"/>
          </a:p>
          <a:p>
            <a:pPr algn="l" rtl="0" eaLnBrk="1" hangingPunct="1"/>
            <a:r>
              <a:rPr lang="en-US" b="1" dirty="0" smtClean="0">
                <a:solidFill>
                  <a:schemeClr val="hlink"/>
                </a:solidFill>
              </a:rPr>
              <a:t>Properties of probability distribution of discrete random variable.</a:t>
            </a:r>
          </a:p>
          <a:p>
            <a:pPr algn="l" rtl="0" eaLnBrk="1" hangingPunct="1"/>
            <a:r>
              <a:rPr lang="en-US" b="1" dirty="0" smtClean="0">
                <a:solidFill>
                  <a:schemeClr val="hlink"/>
                </a:solidFill>
              </a:rPr>
              <a:t>1. 0 ≤ P(X = x) ≤  1</a:t>
            </a:r>
          </a:p>
          <a:p>
            <a:pPr algn="l" rtl="0" eaLnBrk="1" hangingPunct="1"/>
            <a:r>
              <a:rPr lang="en-US" b="1" dirty="0" smtClean="0">
                <a:solidFill>
                  <a:schemeClr val="hlink"/>
                </a:solidFill>
              </a:rPr>
              <a:t>2. ∑ P(X = x) =1</a:t>
            </a:r>
          </a:p>
          <a:p>
            <a:pPr algn="l" rtl="0" eaLnBrk="1" hangingPunct="1"/>
            <a:r>
              <a:rPr lang="en-US" b="1" dirty="0" smtClean="0">
                <a:solidFill>
                  <a:schemeClr val="hlink"/>
                </a:solidFill>
              </a:rPr>
              <a:t>3. P(a ≤ X ≤ b)=P(X ≤ b)- P(X ≤ a-1)</a:t>
            </a:r>
          </a:p>
          <a:p>
            <a:pPr algn="l" rtl="0" eaLnBrk="1" hangingPunct="1"/>
            <a:r>
              <a:rPr lang="en-US" b="1" dirty="0" smtClean="0">
                <a:solidFill>
                  <a:schemeClr val="hlink"/>
                </a:solidFill>
              </a:rPr>
              <a:t>4. P(X &lt; b)= P(X ≤  b-1)</a:t>
            </a:r>
            <a:endParaRPr lang="ar-SA" b="1" dirty="0" smtClean="0">
              <a:solidFill>
                <a:schemeClr val="hlink"/>
              </a:solidFill>
            </a:endParaRPr>
          </a:p>
          <a:p>
            <a:pPr algn="l" rtl="0" eaLnBrk="1" hangingPunct="1">
              <a:buFontTx/>
              <a:buNone/>
            </a:pPr>
            <a:r>
              <a:rPr lang="ar-SA" b="1" smtClean="0">
                <a:solidFill>
                  <a:schemeClr val="hlink"/>
                </a:solidFill>
              </a:rPr>
              <a:t>   </a:t>
            </a:r>
            <a:endParaRPr lang="en-US" b="1" dirty="0" smtClean="0"/>
          </a:p>
        </p:txBody>
      </p:sp>
      <p:sp>
        <p:nvSpPr>
          <p:cNvPr id="9"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0" name="عنصر نائب لرقم الشريحة 5"/>
          <p:cNvSpPr>
            <a:spLocks noGrp="1"/>
          </p:cNvSpPr>
          <p:nvPr>
            <p:ph type="sldNum" sz="quarter" idx="12"/>
          </p:nvPr>
        </p:nvSpPr>
        <p:spPr/>
        <p:txBody>
          <a:bodyPr/>
          <a:lstStyle/>
          <a:p>
            <a:pPr>
              <a:defRPr/>
            </a:pPr>
            <a:fld id="{D8C78AF5-5845-45D2-8FB4-A35E2317C850}" type="slidenum">
              <a:rPr lang="ar-SA"/>
              <a:pPr>
                <a:defRPr/>
              </a:pPr>
              <a:t>138</a:t>
            </a:fld>
            <a:endParaRPr lang="en-US"/>
          </a:p>
        </p:txBody>
      </p:sp>
      <p:sp>
        <p:nvSpPr>
          <p:cNvPr id="3175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346">
                                            <p:txEl>
                                              <p:pRg st="1" end="1"/>
                                            </p:txEl>
                                          </p:spTgt>
                                        </p:tgtEl>
                                        <p:attrNameLst>
                                          <p:attrName>style.visibility</p:attrName>
                                        </p:attrNameLst>
                                      </p:cBhvr>
                                      <p:to>
                                        <p:strVal val="visible"/>
                                      </p:to>
                                    </p:set>
                                    <p:anim calcmode="lin" valueType="num">
                                      <p:cBhvr additive="base">
                                        <p:cTn id="7" dur="500" fill="hold"/>
                                        <p:tgtEl>
                                          <p:spTgt spid="3133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33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3346">
                                            <p:txEl>
                                              <p:pRg st="2" end="2"/>
                                            </p:txEl>
                                          </p:spTgt>
                                        </p:tgtEl>
                                        <p:attrNameLst>
                                          <p:attrName>style.visibility</p:attrName>
                                        </p:attrNameLst>
                                      </p:cBhvr>
                                      <p:to>
                                        <p:strVal val="visible"/>
                                      </p:to>
                                    </p:set>
                                    <p:anim calcmode="lin" valueType="num">
                                      <p:cBhvr additive="base">
                                        <p:cTn id="13" dur="500" fill="hold"/>
                                        <p:tgtEl>
                                          <p:spTgt spid="3133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33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3346">
                                            <p:txEl>
                                              <p:pRg st="3" end="3"/>
                                            </p:txEl>
                                          </p:spTgt>
                                        </p:tgtEl>
                                        <p:attrNameLst>
                                          <p:attrName>style.visibility</p:attrName>
                                        </p:attrNameLst>
                                      </p:cBhvr>
                                      <p:to>
                                        <p:strVal val="visible"/>
                                      </p:to>
                                    </p:set>
                                    <p:anim calcmode="lin" valueType="num">
                                      <p:cBhvr additive="base">
                                        <p:cTn id="19" dur="500" fill="hold"/>
                                        <p:tgtEl>
                                          <p:spTgt spid="3133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33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3346">
                                            <p:txEl>
                                              <p:pRg st="4" end="4"/>
                                            </p:txEl>
                                          </p:spTgt>
                                        </p:tgtEl>
                                        <p:attrNameLst>
                                          <p:attrName>style.visibility</p:attrName>
                                        </p:attrNameLst>
                                      </p:cBhvr>
                                      <p:to>
                                        <p:strVal val="visible"/>
                                      </p:to>
                                    </p:set>
                                    <p:anim calcmode="lin" valueType="num">
                                      <p:cBhvr additive="base">
                                        <p:cTn id="25" dur="500" fill="hold"/>
                                        <p:tgtEl>
                                          <p:spTgt spid="3133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33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3346">
                                            <p:txEl>
                                              <p:pRg st="5" end="5"/>
                                            </p:txEl>
                                          </p:spTgt>
                                        </p:tgtEl>
                                        <p:attrNameLst>
                                          <p:attrName>style.visibility</p:attrName>
                                        </p:attrNameLst>
                                      </p:cBhvr>
                                      <p:to>
                                        <p:strVal val="visible"/>
                                      </p:to>
                                    </p:set>
                                    <p:anim calcmode="lin" valueType="num">
                                      <p:cBhvr additive="base">
                                        <p:cTn id="31" dur="500" fill="hold"/>
                                        <p:tgtEl>
                                          <p:spTgt spid="3133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33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3346">
                                            <p:txEl>
                                              <p:pRg st="6" end="6"/>
                                            </p:txEl>
                                          </p:spTgt>
                                        </p:tgtEl>
                                        <p:attrNameLst>
                                          <p:attrName>style.visibility</p:attrName>
                                        </p:attrNameLst>
                                      </p:cBhvr>
                                      <p:to>
                                        <p:strVal val="visible"/>
                                      </p:to>
                                    </p:set>
                                    <p:anim calcmode="lin" valueType="num">
                                      <p:cBhvr additive="base">
                                        <p:cTn id="37" dur="500" fill="hold"/>
                                        <p:tgtEl>
                                          <p:spTgt spid="31334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334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idx="1"/>
          </p:nvPr>
        </p:nvSpPr>
        <p:spPr>
          <a:xfrm>
            <a:off x="263525" y="333375"/>
            <a:ext cx="7386638" cy="5762625"/>
          </a:xfrm>
        </p:spPr>
        <p:txBody>
          <a:bodyPr/>
          <a:lstStyle/>
          <a:p>
            <a:pPr algn="l" rtl="0" eaLnBrk="1" hangingPunct="1"/>
            <a:r>
              <a:rPr lang="en-US" b="1" smtClean="0">
                <a:solidFill>
                  <a:schemeClr val="hlink"/>
                </a:solidFill>
              </a:rPr>
              <a:t>Example 4.2.2 page 96: (use table in example 4.2.1)</a:t>
            </a:r>
            <a:endParaRPr lang="en-US" smtClean="0">
              <a:solidFill>
                <a:schemeClr val="hlink"/>
              </a:solidFill>
            </a:endParaRPr>
          </a:p>
          <a:p>
            <a:pPr algn="l" rtl="0" eaLnBrk="1" hangingPunct="1">
              <a:buFontTx/>
              <a:buNone/>
            </a:pPr>
            <a:r>
              <a:rPr lang="en-US" smtClean="0"/>
              <a:t>What is the probability that a randomly selected family will be one who used three assistance programs?</a:t>
            </a:r>
            <a:endParaRPr lang="ar-SA" smtClean="0"/>
          </a:p>
          <a:p>
            <a:pPr algn="l" rtl="0" eaLnBrk="1" hangingPunct="1"/>
            <a:r>
              <a:rPr lang="en-US" b="1" smtClean="0">
                <a:solidFill>
                  <a:schemeClr val="hlink"/>
                </a:solidFill>
              </a:rPr>
              <a:t>Example 4.2.3 page 96: (use table in example 4.2.1)</a:t>
            </a:r>
            <a:endParaRPr lang="en-US" smtClean="0">
              <a:solidFill>
                <a:schemeClr val="hlink"/>
              </a:solidFill>
            </a:endParaRPr>
          </a:p>
          <a:p>
            <a:pPr algn="l" rtl="0" eaLnBrk="1" hangingPunct="1">
              <a:buFontTx/>
              <a:buNone/>
            </a:pPr>
            <a:r>
              <a:rPr lang="en-US" smtClean="0"/>
              <a:t>What is the probability that a randomly selected family used either one or two programs?</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4E47E392-0385-415B-B73D-C99E7B1D4E36}" type="slidenum">
              <a:rPr lang="ar-SA"/>
              <a:pPr>
                <a:defRPr/>
              </a:pPr>
              <a:t>139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4370">
                                            <p:txEl>
                                              <p:pRg st="0" end="0"/>
                                            </p:txEl>
                                          </p:spTgt>
                                        </p:tgtEl>
                                        <p:attrNameLst>
                                          <p:attrName>style.visibility</p:attrName>
                                        </p:attrNameLst>
                                      </p:cBhvr>
                                      <p:to>
                                        <p:strVal val="visible"/>
                                      </p:to>
                                    </p:set>
                                    <p:anim calcmode="lin" valueType="num">
                                      <p:cBhvr additive="base">
                                        <p:cTn id="7" dur="500" fill="hold"/>
                                        <p:tgtEl>
                                          <p:spTgt spid="314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43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4370">
                                            <p:txEl>
                                              <p:pRg st="1" end="1"/>
                                            </p:txEl>
                                          </p:spTgt>
                                        </p:tgtEl>
                                        <p:attrNameLst>
                                          <p:attrName>style.visibility</p:attrName>
                                        </p:attrNameLst>
                                      </p:cBhvr>
                                      <p:to>
                                        <p:strVal val="visible"/>
                                      </p:to>
                                    </p:set>
                                    <p:anim calcmode="lin" valueType="num">
                                      <p:cBhvr additive="base">
                                        <p:cTn id="13" dur="500" fill="hold"/>
                                        <p:tgtEl>
                                          <p:spTgt spid="3143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43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4370">
                                            <p:txEl>
                                              <p:pRg st="2" end="2"/>
                                            </p:txEl>
                                          </p:spTgt>
                                        </p:tgtEl>
                                        <p:attrNameLst>
                                          <p:attrName>style.visibility</p:attrName>
                                        </p:attrNameLst>
                                      </p:cBhvr>
                                      <p:to>
                                        <p:strVal val="visible"/>
                                      </p:to>
                                    </p:set>
                                    <p:anim calcmode="lin" valueType="num">
                                      <p:cBhvr additive="base">
                                        <p:cTn id="19" dur="500" fill="hold"/>
                                        <p:tgtEl>
                                          <p:spTgt spid="3143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43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4370">
                                            <p:txEl>
                                              <p:pRg st="3" end="3"/>
                                            </p:txEl>
                                          </p:spTgt>
                                        </p:tgtEl>
                                        <p:attrNameLst>
                                          <p:attrName>style.visibility</p:attrName>
                                        </p:attrNameLst>
                                      </p:cBhvr>
                                      <p:to>
                                        <p:strVal val="visible"/>
                                      </p:to>
                                    </p:set>
                                    <p:anim calcmode="lin" valueType="num">
                                      <p:cBhvr additive="base">
                                        <p:cTn id="25" dur="500" fill="hold"/>
                                        <p:tgtEl>
                                          <p:spTgt spid="3143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43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Title 5"/>
          <p:cNvSpPr>
            <a:spLocks noGrp="1"/>
          </p:cNvSpPr>
          <p:nvPr>
            <p:ph type="title"/>
          </p:nvPr>
        </p:nvSpPr>
        <p:spPr>
          <a:xfrm>
            <a:off x="685800" y="152400"/>
            <a:ext cx="6870700" cy="900113"/>
          </a:xfrm>
        </p:spPr>
        <p:txBody>
          <a:bodyPr/>
          <a:lstStyle/>
          <a:p>
            <a:pPr algn="l"/>
            <a:r>
              <a:rPr lang="en-US" u="sng" smtClean="0">
                <a:solidFill>
                  <a:srgbClr val="FF0000"/>
                </a:solidFill>
              </a:rPr>
              <a:t>Exercises:</a:t>
            </a:r>
            <a:endParaRPr lang="ar-SA" u="sng" smtClean="0">
              <a:solidFill>
                <a:srgbClr val="FF0000"/>
              </a:solidFill>
            </a:endParaRPr>
          </a:p>
        </p:txBody>
      </p:sp>
      <p:sp>
        <p:nvSpPr>
          <p:cNvPr id="136194" name="Content Placeholder 2"/>
          <p:cNvSpPr>
            <a:spLocks noGrp="1"/>
          </p:cNvSpPr>
          <p:nvPr>
            <p:ph idx="1"/>
          </p:nvPr>
        </p:nvSpPr>
        <p:spPr>
          <a:xfrm>
            <a:off x="685800" y="1125538"/>
            <a:ext cx="7696200" cy="5040312"/>
          </a:xfrm>
        </p:spPr>
        <p:txBody>
          <a:bodyPr/>
          <a:lstStyle/>
          <a:p>
            <a:pPr algn="l">
              <a:buFontTx/>
              <a:buNone/>
            </a:pPr>
            <a:r>
              <a:rPr lang="en-US" dirty="0" smtClean="0">
                <a:solidFill>
                  <a:srgbClr val="FF0000"/>
                </a:solidFill>
              </a:rPr>
              <a:t>Q6: </a:t>
            </a:r>
            <a:r>
              <a:rPr lang="en-US" dirty="0" smtClean="0"/>
              <a:t>For each of the following variables indicate whether it is </a:t>
            </a:r>
            <a:r>
              <a:rPr lang="en-US" dirty="0" smtClean="0">
                <a:solidFill>
                  <a:srgbClr val="002060"/>
                </a:solidFill>
              </a:rPr>
              <a:t>quantitative or qualitative variable:</a:t>
            </a:r>
            <a:endParaRPr lang="ar-SA" dirty="0" smtClean="0">
              <a:solidFill>
                <a:srgbClr val="002060"/>
              </a:solidFill>
            </a:endParaRPr>
          </a:p>
          <a:p>
            <a:pPr algn="l">
              <a:buFontTx/>
              <a:buNone/>
            </a:pPr>
            <a:endParaRPr lang="ar-SA" dirty="0" smtClean="0">
              <a:solidFill>
                <a:srgbClr val="002060"/>
              </a:solidFill>
            </a:endParaRPr>
          </a:p>
          <a:p>
            <a:pPr marL="514350" indent="-514350" algn="l">
              <a:buNone/>
            </a:pPr>
            <a:r>
              <a:rPr lang="en-US" dirty="0" smtClean="0">
                <a:solidFill>
                  <a:srgbClr val="002060"/>
                </a:solidFill>
              </a:rPr>
              <a:t>(a)The blood type  of some patient in the hospital. </a:t>
            </a:r>
            <a:r>
              <a:rPr lang="en-US" dirty="0" smtClean="0">
                <a:solidFill>
                  <a:srgbClr val="00B050"/>
                </a:solidFill>
              </a:rPr>
              <a:t>Qualitative Nominal</a:t>
            </a:r>
          </a:p>
          <a:p>
            <a:pPr algn="l">
              <a:buFontTx/>
              <a:buNone/>
            </a:pPr>
            <a:r>
              <a:rPr lang="en-US" dirty="0" smtClean="0">
                <a:solidFill>
                  <a:srgbClr val="002060"/>
                </a:solidFill>
              </a:rPr>
              <a:t>(b) Blood pressure level of a patient.</a:t>
            </a:r>
          </a:p>
          <a:p>
            <a:pPr algn="l">
              <a:buFontTx/>
              <a:buNone/>
            </a:pPr>
            <a:r>
              <a:rPr lang="en-US" dirty="0" smtClean="0">
                <a:solidFill>
                  <a:srgbClr val="002060"/>
                </a:solidFill>
              </a:rPr>
              <a:t>(</a:t>
            </a:r>
            <a:r>
              <a:rPr lang="en-US" dirty="0" smtClean="0">
                <a:solidFill>
                  <a:srgbClr val="00B050"/>
                </a:solidFill>
              </a:rPr>
              <a:t>Qualitative ordinal)</a:t>
            </a:r>
            <a:r>
              <a:rPr lang="en-US" dirty="0" smtClean="0">
                <a:solidFill>
                  <a:srgbClr val="FF0000"/>
                </a:solidFill>
              </a:rPr>
              <a:t>  </a:t>
            </a:r>
            <a:endParaRPr lang="ar-SA" dirty="0" smtClean="0">
              <a:solidFill>
                <a:srgbClr val="FF0000"/>
              </a:solidFill>
            </a:endParaRPr>
          </a:p>
        </p:txBody>
      </p:sp>
      <p:sp>
        <p:nvSpPr>
          <p:cNvPr id="136195" name="Footer Placeholder 3"/>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36196" name="Slide Number Placeholder 4"/>
          <p:cNvSpPr>
            <a:spLocks noGrp="1"/>
          </p:cNvSpPr>
          <p:nvPr>
            <p:ph type="sldNum" sz="quarter" idx="12"/>
          </p:nvPr>
        </p:nvSpPr>
        <p:spPr>
          <a:noFill/>
        </p:spPr>
        <p:txBody>
          <a:bodyPr/>
          <a:lstStyle/>
          <a:p>
            <a:fld id="{EEAE1DF2-C8BE-4194-B6B0-94E26F2B1CEB}" type="slidenum">
              <a:rPr lang="ar-SA" smtClean="0"/>
              <a:pPr/>
              <a:t>14</a:t>
            </a:fld>
            <a:endParaRPr lang="en-US"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idx="1"/>
          </p:nvPr>
        </p:nvSpPr>
        <p:spPr>
          <a:xfrm>
            <a:off x="263525" y="333375"/>
            <a:ext cx="7386638" cy="5762625"/>
          </a:xfrm>
        </p:spPr>
        <p:txBody>
          <a:bodyPr/>
          <a:lstStyle/>
          <a:p>
            <a:pPr algn="l" rtl="0" eaLnBrk="1" hangingPunct="1">
              <a:lnSpc>
                <a:spcPct val="80000"/>
              </a:lnSpc>
            </a:pPr>
            <a:r>
              <a:rPr lang="en-US" sz="2800" b="1" smtClean="0">
                <a:solidFill>
                  <a:schemeClr val="hlink"/>
                </a:solidFill>
              </a:rPr>
              <a:t>Example 4.2.4 page 98: (use table in example 4.2.1)</a:t>
            </a:r>
            <a:endParaRPr lang="en-US" sz="2800" smtClean="0">
              <a:solidFill>
                <a:schemeClr val="hlink"/>
              </a:solidFill>
            </a:endParaRPr>
          </a:p>
          <a:p>
            <a:pPr algn="l" rtl="0" eaLnBrk="1" hangingPunct="1">
              <a:lnSpc>
                <a:spcPct val="80000"/>
              </a:lnSpc>
              <a:buFontTx/>
              <a:buNone/>
            </a:pPr>
            <a:r>
              <a:rPr lang="en-US" sz="2800" smtClean="0"/>
              <a:t>  What is the probability that a family picked at random will be one who used two or fewer assistance programs?</a:t>
            </a:r>
            <a:endParaRPr lang="en-US" sz="2800" b="1" smtClean="0"/>
          </a:p>
          <a:p>
            <a:pPr algn="l" rtl="0" eaLnBrk="1" hangingPunct="1">
              <a:lnSpc>
                <a:spcPct val="80000"/>
              </a:lnSpc>
            </a:pPr>
            <a:r>
              <a:rPr lang="en-US" sz="2800" b="1" smtClean="0">
                <a:solidFill>
                  <a:schemeClr val="hlink"/>
                </a:solidFill>
              </a:rPr>
              <a:t>Example 4.2.5 page 98: (use table in example 4.2.1)</a:t>
            </a:r>
            <a:endParaRPr lang="en-US" sz="2800" smtClean="0">
              <a:solidFill>
                <a:schemeClr val="hlink"/>
              </a:solidFill>
            </a:endParaRPr>
          </a:p>
          <a:p>
            <a:pPr algn="l" rtl="0" eaLnBrk="1" hangingPunct="1">
              <a:lnSpc>
                <a:spcPct val="80000"/>
              </a:lnSpc>
              <a:buFontTx/>
              <a:buNone/>
            </a:pPr>
            <a:r>
              <a:rPr lang="en-US" sz="2800" smtClean="0"/>
              <a:t>   What is the probability that a randomly selected family will be one who used fewer than four programs?</a:t>
            </a:r>
            <a:endParaRPr lang="en-US" sz="2800" b="1" smtClean="0"/>
          </a:p>
          <a:p>
            <a:pPr algn="l" rtl="0" eaLnBrk="1" hangingPunct="1">
              <a:lnSpc>
                <a:spcPct val="80000"/>
              </a:lnSpc>
            </a:pPr>
            <a:r>
              <a:rPr lang="en-US" sz="2800" b="1" smtClean="0">
                <a:solidFill>
                  <a:schemeClr val="hlink"/>
                </a:solidFill>
              </a:rPr>
              <a:t>Example 4.2.6 page 98: (use table in example 4.2.1)</a:t>
            </a:r>
            <a:endParaRPr lang="en-US" sz="2800" smtClean="0">
              <a:solidFill>
                <a:schemeClr val="hlink"/>
              </a:solidFill>
            </a:endParaRPr>
          </a:p>
          <a:p>
            <a:pPr algn="l" rtl="0" eaLnBrk="1" hangingPunct="1">
              <a:lnSpc>
                <a:spcPct val="80000"/>
              </a:lnSpc>
              <a:buFontTx/>
              <a:buNone/>
            </a:pPr>
            <a:r>
              <a:rPr lang="en-US" sz="2800" smtClean="0"/>
              <a:t>  What is the probability that a randomly selected family used five or more programs?</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C7F6FC70-2BB6-44DC-9686-FD16BBEAE0FF}" type="slidenum">
              <a:rPr lang="ar-SA"/>
              <a:pPr>
                <a:defRPr/>
              </a:pPr>
              <a:t>140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5394">
                                            <p:txEl>
                                              <p:pRg st="0" end="0"/>
                                            </p:txEl>
                                          </p:spTgt>
                                        </p:tgtEl>
                                        <p:attrNameLst>
                                          <p:attrName>style.visibility</p:attrName>
                                        </p:attrNameLst>
                                      </p:cBhvr>
                                      <p:to>
                                        <p:strVal val="visible"/>
                                      </p:to>
                                    </p:set>
                                    <p:anim calcmode="lin" valueType="num">
                                      <p:cBhvr additive="base">
                                        <p:cTn id="7" dur="500" fill="hold"/>
                                        <p:tgtEl>
                                          <p:spTgt spid="315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53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5394">
                                            <p:txEl>
                                              <p:pRg st="1" end="1"/>
                                            </p:txEl>
                                          </p:spTgt>
                                        </p:tgtEl>
                                        <p:attrNameLst>
                                          <p:attrName>style.visibility</p:attrName>
                                        </p:attrNameLst>
                                      </p:cBhvr>
                                      <p:to>
                                        <p:strVal val="visible"/>
                                      </p:to>
                                    </p:set>
                                    <p:anim calcmode="lin" valueType="num">
                                      <p:cBhvr additive="base">
                                        <p:cTn id="13" dur="500" fill="hold"/>
                                        <p:tgtEl>
                                          <p:spTgt spid="3153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53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5394">
                                            <p:txEl>
                                              <p:pRg st="2" end="2"/>
                                            </p:txEl>
                                          </p:spTgt>
                                        </p:tgtEl>
                                        <p:attrNameLst>
                                          <p:attrName>style.visibility</p:attrName>
                                        </p:attrNameLst>
                                      </p:cBhvr>
                                      <p:to>
                                        <p:strVal val="visible"/>
                                      </p:to>
                                    </p:set>
                                    <p:anim calcmode="lin" valueType="num">
                                      <p:cBhvr additive="base">
                                        <p:cTn id="19" dur="500" fill="hold"/>
                                        <p:tgtEl>
                                          <p:spTgt spid="3153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53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5394">
                                            <p:txEl>
                                              <p:pRg st="3" end="3"/>
                                            </p:txEl>
                                          </p:spTgt>
                                        </p:tgtEl>
                                        <p:attrNameLst>
                                          <p:attrName>style.visibility</p:attrName>
                                        </p:attrNameLst>
                                      </p:cBhvr>
                                      <p:to>
                                        <p:strVal val="visible"/>
                                      </p:to>
                                    </p:set>
                                    <p:anim calcmode="lin" valueType="num">
                                      <p:cBhvr additive="base">
                                        <p:cTn id="25" dur="500" fill="hold"/>
                                        <p:tgtEl>
                                          <p:spTgt spid="3153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53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5394">
                                            <p:txEl>
                                              <p:pRg st="4" end="4"/>
                                            </p:txEl>
                                          </p:spTgt>
                                        </p:tgtEl>
                                        <p:attrNameLst>
                                          <p:attrName>style.visibility</p:attrName>
                                        </p:attrNameLst>
                                      </p:cBhvr>
                                      <p:to>
                                        <p:strVal val="visible"/>
                                      </p:to>
                                    </p:set>
                                    <p:anim calcmode="lin" valueType="num">
                                      <p:cBhvr additive="base">
                                        <p:cTn id="31" dur="500" fill="hold"/>
                                        <p:tgtEl>
                                          <p:spTgt spid="3153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53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5394">
                                            <p:txEl>
                                              <p:pRg st="5" end="5"/>
                                            </p:txEl>
                                          </p:spTgt>
                                        </p:tgtEl>
                                        <p:attrNameLst>
                                          <p:attrName>style.visibility</p:attrName>
                                        </p:attrNameLst>
                                      </p:cBhvr>
                                      <p:to>
                                        <p:strVal val="visible"/>
                                      </p:to>
                                    </p:set>
                                    <p:anim calcmode="lin" valueType="num">
                                      <p:cBhvr additive="base">
                                        <p:cTn id="37" dur="500" fill="hold"/>
                                        <p:tgtEl>
                                          <p:spTgt spid="3153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539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idx="1"/>
          </p:nvPr>
        </p:nvSpPr>
        <p:spPr>
          <a:xfrm>
            <a:off x="899592" y="1268760"/>
            <a:ext cx="7498080" cy="4800600"/>
          </a:xfrm>
        </p:spPr>
        <p:txBody>
          <a:bodyPr/>
          <a:lstStyle/>
          <a:p>
            <a:pPr algn="l" rtl="0" eaLnBrk="1" hangingPunct="1"/>
            <a:r>
              <a:rPr lang="en-US" b="1" dirty="0" smtClean="0">
                <a:solidFill>
                  <a:schemeClr val="hlink"/>
                </a:solidFill>
              </a:rPr>
              <a:t>Example 4.2.7 page 98: (use table in example 4.2.1)</a:t>
            </a:r>
            <a:endParaRPr lang="en-US" dirty="0" smtClean="0">
              <a:solidFill>
                <a:schemeClr val="hlink"/>
              </a:solidFill>
            </a:endParaRPr>
          </a:p>
          <a:p>
            <a:pPr algn="l" rtl="0" eaLnBrk="1" hangingPunct="1">
              <a:buFontTx/>
              <a:buNone/>
            </a:pPr>
            <a:r>
              <a:rPr lang="en-US" dirty="0" smtClean="0"/>
              <a:t>  What is the probability that a randomly selected family is one who used between three and five programs, inclusive?</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A96E0610-F324-477E-B127-7EECFB303FF8}" type="slidenum">
              <a:rPr lang="ar-SA"/>
              <a:pPr>
                <a:defRPr/>
              </a:pPr>
              <a:t>141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6418">
                                            <p:txEl>
                                              <p:pRg st="0" end="0"/>
                                            </p:txEl>
                                          </p:spTgt>
                                        </p:tgtEl>
                                        <p:attrNameLst>
                                          <p:attrName>style.visibility</p:attrName>
                                        </p:attrNameLst>
                                      </p:cBhvr>
                                      <p:to>
                                        <p:strVal val="visible"/>
                                      </p:to>
                                    </p:set>
                                    <p:anim calcmode="lin" valueType="num">
                                      <p:cBhvr additive="base">
                                        <p:cTn id="7" dur="500" fill="hold"/>
                                        <p:tgtEl>
                                          <p:spTgt spid="3164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64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16418">
                                            <p:txEl>
                                              <p:pRg st="1" end="1"/>
                                            </p:txEl>
                                          </p:spTgt>
                                        </p:tgtEl>
                                        <p:attrNameLst>
                                          <p:attrName>style.visibility</p:attrName>
                                        </p:attrNameLst>
                                      </p:cBhvr>
                                      <p:to>
                                        <p:strVal val="visible"/>
                                      </p:to>
                                    </p:set>
                                    <p:animEffect transition="in" filter="box(in)">
                                      <p:cBhvr>
                                        <p:cTn id="13" dur="500"/>
                                        <p:tgtEl>
                                          <p:spTgt spid="3164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Find the following probability</a:t>
            </a:r>
            <a:endParaRPr lang="ar-SA" dirty="0"/>
          </a:p>
        </p:txBody>
      </p:sp>
      <p:sp>
        <p:nvSpPr>
          <p:cNvPr id="10" name="عنصر نائب للمحتوى 3"/>
          <p:cNvSpPr>
            <a:spLocks noGrp="1"/>
          </p:cNvSpPr>
          <p:nvPr>
            <p:ph sz="half" idx="2"/>
          </p:nvPr>
        </p:nvSpPr>
        <p:spPr>
          <a:xfrm>
            <a:off x="323850" y="1557338"/>
            <a:ext cx="8362950" cy="4568825"/>
          </a:xfrm>
        </p:spPr>
        <p:txBody>
          <a:bodyPr/>
          <a:lstStyle/>
          <a:p>
            <a:pPr algn="l" rtl="0"/>
            <a:r>
              <a:rPr lang="en-US" dirty="0" smtClean="0"/>
              <a:t>For the following probability distribution table:</a:t>
            </a:r>
          </a:p>
          <a:p>
            <a:pPr lvl="0" algn="l" rtl="0"/>
            <a:r>
              <a:rPr lang="en-US" dirty="0" smtClean="0"/>
              <a:t>P(X= 15) =                             </a:t>
            </a:r>
          </a:p>
          <a:p>
            <a:pPr lvl="0" algn="l" rtl="0"/>
            <a:r>
              <a:rPr lang="en-US" dirty="0" smtClean="0"/>
              <a:t>P(X = 10)=</a:t>
            </a:r>
          </a:p>
          <a:p>
            <a:pPr lvl="0" algn="l" rtl="0"/>
            <a:r>
              <a:rPr lang="en-US" dirty="0" smtClean="0"/>
              <a:t>P( X = 11)=</a:t>
            </a:r>
          </a:p>
          <a:p>
            <a:pPr lvl="0" algn="l" rtl="0"/>
            <a:r>
              <a:rPr lang="en-US" dirty="0" smtClean="0"/>
              <a:t>P(X &lt;15)=</a:t>
            </a:r>
          </a:p>
          <a:p>
            <a:pPr lvl="0" algn="l" rtl="0"/>
            <a:r>
              <a:rPr lang="en-US" dirty="0" smtClean="0"/>
              <a:t>P(X &gt; 10)=</a:t>
            </a:r>
          </a:p>
          <a:p>
            <a:pPr lvl="0" algn="l" rtl="0"/>
            <a:r>
              <a:rPr lang="en-US" dirty="0" smtClean="0"/>
              <a:t>P( 5≤ X ≤15)= </a:t>
            </a:r>
          </a:p>
          <a:p>
            <a:pPr lvl="0" algn="l" rtl="0"/>
            <a:r>
              <a:rPr lang="en-US" dirty="0" smtClean="0"/>
              <a:t>P(X ≤ 10.5) =</a:t>
            </a:r>
          </a:p>
          <a:p>
            <a:pPr lvl="0" algn="l" rtl="0"/>
            <a:r>
              <a:rPr lang="en-US" dirty="0" smtClean="0"/>
              <a:t>Mean =</a:t>
            </a:r>
          </a:p>
          <a:p>
            <a:endParaRPr lang="ar-SA" dirty="0"/>
          </a:p>
        </p:txBody>
      </p:sp>
      <p:sp>
        <p:nvSpPr>
          <p:cNvPr id="7" name="عنصر نائب للتذييل 6"/>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8" name="عنصر نائب لرقم الشريحة 7"/>
          <p:cNvSpPr>
            <a:spLocks noGrp="1"/>
          </p:cNvSpPr>
          <p:nvPr>
            <p:ph type="sldNum" sz="quarter" idx="12"/>
          </p:nvPr>
        </p:nvSpPr>
        <p:spPr/>
        <p:txBody>
          <a:bodyPr/>
          <a:lstStyle/>
          <a:p>
            <a:pPr>
              <a:defRPr/>
            </a:pPr>
            <a:fld id="{F25AF40C-AAF3-4202-98EA-B757DEC9190A}" type="slidenum">
              <a:rPr lang="ar-SA" smtClean="0"/>
              <a:pPr>
                <a:defRPr/>
              </a:pPr>
              <a:t>142</a:t>
            </a:fld>
            <a:endParaRPr lang="en-US"/>
          </a:p>
        </p:txBody>
      </p:sp>
      <p:graphicFrame>
        <p:nvGraphicFramePr>
          <p:cNvPr id="11" name="جدول 10"/>
          <p:cNvGraphicFramePr>
            <a:graphicFrameLocks noGrp="1"/>
          </p:cNvGraphicFramePr>
          <p:nvPr/>
        </p:nvGraphicFramePr>
        <p:xfrm>
          <a:off x="4427984" y="2564904"/>
          <a:ext cx="2808312" cy="2736305"/>
        </p:xfrm>
        <a:graphic>
          <a:graphicData uri="http://schemas.openxmlformats.org/drawingml/2006/table">
            <a:tbl>
              <a:tblPr rtl="1" firstRow="1" bandRow="1">
                <a:tableStyleId>{5C22544A-7EE6-4342-B048-85BDC9FD1C3A}</a:tableStyleId>
              </a:tblPr>
              <a:tblGrid>
                <a:gridCol w="1404156"/>
                <a:gridCol w="1404156"/>
              </a:tblGrid>
              <a:tr h="547261">
                <a:tc>
                  <a:txBody>
                    <a:bodyPr/>
                    <a:lstStyle/>
                    <a:p>
                      <a:pPr algn="ctr" rtl="1"/>
                      <a:r>
                        <a:rPr lang="en-US" dirty="0" smtClean="0"/>
                        <a:t>P(X=x)</a:t>
                      </a:r>
                      <a:endParaRPr lang="ar-SA" dirty="0"/>
                    </a:p>
                  </a:txBody>
                  <a:tcPr/>
                </a:tc>
                <a:tc>
                  <a:txBody>
                    <a:bodyPr/>
                    <a:lstStyle/>
                    <a:p>
                      <a:pPr algn="ctr" rtl="1"/>
                      <a:r>
                        <a:rPr lang="en-US" dirty="0" smtClean="0"/>
                        <a:t>X</a:t>
                      </a:r>
                      <a:endParaRPr lang="ar-SA" dirty="0"/>
                    </a:p>
                  </a:txBody>
                  <a:tcPr/>
                </a:tc>
              </a:tr>
              <a:tr h="547261">
                <a:tc>
                  <a:txBody>
                    <a:bodyPr/>
                    <a:lstStyle/>
                    <a:p>
                      <a:pPr algn="ctr" rtl="1"/>
                      <a:r>
                        <a:rPr lang="en-US" dirty="0" smtClean="0"/>
                        <a:t>0.23</a:t>
                      </a:r>
                      <a:endParaRPr lang="ar-SA" dirty="0"/>
                    </a:p>
                  </a:txBody>
                  <a:tcPr/>
                </a:tc>
                <a:tc>
                  <a:txBody>
                    <a:bodyPr/>
                    <a:lstStyle/>
                    <a:p>
                      <a:pPr algn="ctr" rtl="1"/>
                      <a:r>
                        <a:rPr lang="en-US" dirty="0" smtClean="0"/>
                        <a:t>5</a:t>
                      </a:r>
                      <a:endParaRPr lang="ar-SA" dirty="0"/>
                    </a:p>
                  </a:txBody>
                  <a:tcPr/>
                </a:tc>
              </a:tr>
              <a:tr h="547261">
                <a:tc>
                  <a:txBody>
                    <a:bodyPr/>
                    <a:lstStyle/>
                    <a:p>
                      <a:pPr algn="ctr" rtl="1"/>
                      <a:r>
                        <a:rPr lang="en-US" dirty="0" smtClean="0"/>
                        <a:t>0.30</a:t>
                      </a:r>
                      <a:endParaRPr lang="ar-SA" dirty="0"/>
                    </a:p>
                  </a:txBody>
                  <a:tcPr/>
                </a:tc>
                <a:tc>
                  <a:txBody>
                    <a:bodyPr/>
                    <a:lstStyle/>
                    <a:p>
                      <a:pPr algn="ctr" rtl="1"/>
                      <a:r>
                        <a:rPr lang="en-US" dirty="0" smtClean="0"/>
                        <a:t>10</a:t>
                      </a:r>
                      <a:endParaRPr lang="ar-SA" dirty="0"/>
                    </a:p>
                  </a:txBody>
                  <a:tcPr/>
                </a:tc>
              </a:tr>
              <a:tr h="547261">
                <a:tc>
                  <a:txBody>
                    <a:bodyPr/>
                    <a:lstStyle/>
                    <a:p>
                      <a:pPr algn="ctr" rtl="1"/>
                      <a:r>
                        <a:rPr lang="en-US" dirty="0" smtClean="0"/>
                        <a:t>-------</a:t>
                      </a:r>
                      <a:endParaRPr lang="ar-SA" dirty="0"/>
                    </a:p>
                  </a:txBody>
                  <a:tcPr/>
                </a:tc>
                <a:tc>
                  <a:txBody>
                    <a:bodyPr/>
                    <a:lstStyle/>
                    <a:p>
                      <a:pPr algn="ctr" rtl="1"/>
                      <a:r>
                        <a:rPr lang="en-US" dirty="0" smtClean="0"/>
                        <a:t>15</a:t>
                      </a:r>
                      <a:endParaRPr lang="ar-SA" dirty="0"/>
                    </a:p>
                  </a:txBody>
                  <a:tcPr/>
                </a:tc>
              </a:tr>
              <a:tr h="547261">
                <a:tc>
                  <a:txBody>
                    <a:bodyPr/>
                    <a:lstStyle/>
                    <a:p>
                      <a:pPr algn="ctr" rtl="1"/>
                      <a:r>
                        <a:rPr lang="en-US" dirty="0" smtClean="0"/>
                        <a:t>0.44</a:t>
                      </a:r>
                      <a:endParaRPr lang="ar-SA" dirty="0"/>
                    </a:p>
                  </a:txBody>
                  <a:tcPr/>
                </a:tc>
                <a:tc>
                  <a:txBody>
                    <a:bodyPr/>
                    <a:lstStyle/>
                    <a:p>
                      <a:pPr algn="ctr" rtl="1"/>
                      <a:r>
                        <a:rPr lang="en-US" dirty="0" smtClean="0"/>
                        <a:t>20</a:t>
                      </a:r>
                      <a:endParaRPr lang="ar-SA" dirty="0"/>
                    </a:p>
                  </a:txBody>
                  <a:tcPr/>
                </a:tc>
              </a:tr>
            </a:tbl>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3525" y="620689"/>
            <a:ext cx="7386638" cy="5475312"/>
          </a:xfrm>
        </p:spPr>
        <p:txBody>
          <a:bodyPr/>
          <a:lstStyle/>
          <a:p>
            <a:pPr algn="l" rtl="0"/>
            <a:r>
              <a:rPr lang="en-US" sz="2400" dirty="0" smtClean="0">
                <a:solidFill>
                  <a:schemeClr val="tx1"/>
                </a:solidFill>
                <a:latin typeface="+mn-lt"/>
                <a:ea typeface="+mn-ea"/>
                <a:cs typeface="+mn-cs"/>
              </a:rPr>
              <a:t>For the following probability distribution table:</a:t>
            </a:r>
          </a:p>
          <a:p>
            <a:pPr algn="l" rtl="0"/>
            <a:r>
              <a:rPr lang="en-US" u="sng" dirty="0" smtClean="0">
                <a:solidFill>
                  <a:schemeClr val="tx1"/>
                </a:solidFill>
                <a:latin typeface="+mn-lt"/>
                <a:ea typeface="+mn-ea"/>
                <a:cs typeface="+mn-cs"/>
              </a:rPr>
              <a:t>Find: </a:t>
            </a:r>
            <a:endParaRPr lang="en-US" dirty="0" smtClean="0">
              <a:solidFill>
                <a:schemeClr val="tx1"/>
              </a:solidFill>
              <a:latin typeface="+mn-lt"/>
              <a:ea typeface="+mn-ea"/>
              <a:cs typeface="+mn-cs"/>
            </a:endParaRPr>
          </a:p>
          <a:p>
            <a:pPr lvl="0" algn="l" rtl="0"/>
            <a:r>
              <a:rPr lang="en-US" dirty="0" smtClean="0">
                <a:solidFill>
                  <a:schemeClr val="tx1"/>
                </a:solidFill>
                <a:latin typeface="+mn-lt"/>
                <a:ea typeface="+mn-ea"/>
                <a:cs typeface="+mn-cs"/>
              </a:rPr>
              <a:t>P(X ≤  6) =</a:t>
            </a:r>
          </a:p>
          <a:p>
            <a:pPr lvl="0" algn="l" rtl="0"/>
            <a:r>
              <a:rPr lang="en-US" dirty="0" smtClean="0">
                <a:solidFill>
                  <a:schemeClr val="tx1"/>
                </a:solidFill>
                <a:latin typeface="+mn-lt"/>
                <a:ea typeface="+mn-ea"/>
                <a:cs typeface="+mn-cs"/>
              </a:rPr>
              <a:t>P(X &lt; 5)=</a:t>
            </a:r>
          </a:p>
          <a:p>
            <a:pPr lvl="0" algn="l" rtl="0"/>
            <a:r>
              <a:rPr lang="en-US" dirty="0" smtClean="0">
                <a:solidFill>
                  <a:schemeClr val="tx1"/>
                </a:solidFill>
                <a:latin typeface="+mn-lt"/>
                <a:ea typeface="+mn-ea"/>
                <a:cs typeface="+mn-cs"/>
              </a:rPr>
              <a:t>P( X = 7)=</a:t>
            </a:r>
          </a:p>
          <a:p>
            <a:pPr lvl="0" algn="l" rtl="0"/>
            <a:r>
              <a:rPr lang="en-US" dirty="0" smtClean="0">
                <a:solidFill>
                  <a:schemeClr val="tx1"/>
                </a:solidFill>
                <a:latin typeface="+mn-lt"/>
                <a:ea typeface="+mn-ea"/>
                <a:cs typeface="+mn-cs"/>
              </a:rPr>
              <a:t>P(X =5)=</a:t>
            </a:r>
          </a:p>
          <a:p>
            <a:pPr lvl="0" algn="l" rtl="0"/>
            <a:r>
              <a:rPr lang="en-US" dirty="0" smtClean="0">
                <a:solidFill>
                  <a:schemeClr val="tx1"/>
                </a:solidFill>
                <a:latin typeface="+mn-lt"/>
                <a:ea typeface="+mn-ea"/>
                <a:cs typeface="+mn-cs"/>
              </a:rPr>
              <a:t>P(X &gt; 4)=</a:t>
            </a:r>
          </a:p>
          <a:p>
            <a:pPr lvl="0" algn="l" rtl="0"/>
            <a:r>
              <a:rPr lang="en-US" dirty="0" smtClean="0">
                <a:solidFill>
                  <a:schemeClr val="tx1"/>
                </a:solidFill>
                <a:latin typeface="+mn-lt"/>
                <a:ea typeface="+mn-ea"/>
                <a:cs typeface="+mn-cs"/>
              </a:rPr>
              <a:t>P( 4≤ X ≤ 6)= </a:t>
            </a:r>
          </a:p>
          <a:p>
            <a:pPr lvl="0" algn="l" rtl="0"/>
            <a:r>
              <a:rPr lang="en-US" dirty="0" smtClean="0"/>
              <a:t>Mean=</a:t>
            </a:r>
            <a:endParaRPr lang="en-US" dirty="0" smtClean="0">
              <a:solidFill>
                <a:schemeClr val="tx1"/>
              </a:solidFill>
              <a:latin typeface="+mn-lt"/>
              <a:ea typeface="+mn-ea"/>
              <a:cs typeface="+mn-cs"/>
            </a:endParaRPr>
          </a:p>
          <a:p>
            <a:pPr algn="l" rtl="0"/>
            <a:endParaRPr lang="ar-SA"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61CCD79B-D7B1-48B9-8544-B736E42443C7}" type="slidenum">
              <a:rPr lang="ar-SA" smtClean="0"/>
              <a:pPr>
                <a:defRPr/>
              </a:pPr>
              <a:t>143</a:t>
            </a:fld>
            <a:endParaRPr lang="en-US"/>
          </a:p>
        </p:txBody>
      </p:sp>
      <p:graphicFrame>
        <p:nvGraphicFramePr>
          <p:cNvPr id="6" name="جدول 5"/>
          <p:cNvGraphicFramePr>
            <a:graphicFrameLocks noGrp="1"/>
          </p:cNvGraphicFramePr>
          <p:nvPr/>
        </p:nvGraphicFramePr>
        <p:xfrm>
          <a:off x="4427984" y="1916832"/>
          <a:ext cx="2736304" cy="2595880"/>
        </p:xfrm>
        <a:graphic>
          <a:graphicData uri="http://schemas.openxmlformats.org/drawingml/2006/table">
            <a:tbl>
              <a:tblPr rtl="1" firstRow="1" bandRow="1">
                <a:tableStyleId>{5C22544A-7EE6-4342-B048-85BDC9FD1C3A}</a:tableStyleId>
              </a:tblPr>
              <a:tblGrid>
                <a:gridCol w="1368152"/>
                <a:gridCol w="1368152"/>
              </a:tblGrid>
              <a:tr h="370840">
                <a:tc>
                  <a:txBody>
                    <a:bodyPr/>
                    <a:lstStyle/>
                    <a:p>
                      <a:pPr algn="ctr" rtl="1"/>
                      <a:r>
                        <a:rPr lang="en-US" smtClean="0"/>
                        <a:t>P(X ≤ </a:t>
                      </a:r>
                      <a:r>
                        <a:rPr lang="en-US" dirty="0" smtClean="0"/>
                        <a:t>x)</a:t>
                      </a:r>
                      <a:endParaRPr lang="ar-SA" dirty="0"/>
                    </a:p>
                  </a:txBody>
                  <a:tcPr/>
                </a:tc>
                <a:tc>
                  <a:txBody>
                    <a:bodyPr/>
                    <a:lstStyle/>
                    <a:p>
                      <a:pPr algn="ctr" rtl="1"/>
                      <a:r>
                        <a:rPr lang="en-US" dirty="0" smtClean="0"/>
                        <a:t>X</a:t>
                      </a:r>
                      <a:endParaRPr lang="ar-SA" dirty="0"/>
                    </a:p>
                  </a:txBody>
                  <a:tcPr/>
                </a:tc>
              </a:tr>
              <a:tr h="370840">
                <a:tc>
                  <a:txBody>
                    <a:bodyPr/>
                    <a:lstStyle/>
                    <a:p>
                      <a:pPr algn="ctr" rtl="1"/>
                      <a:r>
                        <a:rPr lang="en-US" dirty="0" smtClean="0"/>
                        <a:t>0.10</a:t>
                      </a:r>
                      <a:endParaRPr lang="ar-SA" dirty="0"/>
                    </a:p>
                  </a:txBody>
                  <a:tcPr/>
                </a:tc>
                <a:tc>
                  <a:txBody>
                    <a:bodyPr/>
                    <a:lstStyle/>
                    <a:p>
                      <a:pPr algn="ctr" rtl="1"/>
                      <a:r>
                        <a:rPr lang="en-US" dirty="0" smtClean="0"/>
                        <a:t>3</a:t>
                      </a:r>
                      <a:endParaRPr lang="ar-SA" dirty="0"/>
                    </a:p>
                  </a:txBody>
                  <a:tcPr/>
                </a:tc>
              </a:tr>
              <a:tr h="370840">
                <a:tc>
                  <a:txBody>
                    <a:bodyPr/>
                    <a:lstStyle/>
                    <a:p>
                      <a:pPr algn="ctr" rtl="1"/>
                      <a:r>
                        <a:rPr lang="en-US" dirty="0" smtClean="0"/>
                        <a:t>0.25</a:t>
                      </a:r>
                      <a:endParaRPr lang="ar-SA" dirty="0"/>
                    </a:p>
                  </a:txBody>
                  <a:tcPr/>
                </a:tc>
                <a:tc>
                  <a:txBody>
                    <a:bodyPr/>
                    <a:lstStyle/>
                    <a:p>
                      <a:pPr algn="ctr" rtl="1"/>
                      <a:r>
                        <a:rPr lang="en-US" dirty="0" smtClean="0"/>
                        <a:t>4</a:t>
                      </a:r>
                      <a:endParaRPr lang="ar-SA" dirty="0"/>
                    </a:p>
                  </a:txBody>
                  <a:tcPr/>
                </a:tc>
              </a:tr>
              <a:tr h="370840">
                <a:tc>
                  <a:txBody>
                    <a:bodyPr/>
                    <a:lstStyle/>
                    <a:p>
                      <a:pPr algn="ctr" rtl="1"/>
                      <a:r>
                        <a:rPr lang="en-US" dirty="0" smtClean="0"/>
                        <a:t>0.55</a:t>
                      </a:r>
                      <a:endParaRPr lang="ar-SA" dirty="0"/>
                    </a:p>
                  </a:txBody>
                  <a:tcPr/>
                </a:tc>
                <a:tc>
                  <a:txBody>
                    <a:bodyPr/>
                    <a:lstStyle/>
                    <a:p>
                      <a:pPr algn="ctr" rtl="1"/>
                      <a:r>
                        <a:rPr lang="en-US" dirty="0" smtClean="0"/>
                        <a:t>5</a:t>
                      </a:r>
                      <a:endParaRPr lang="ar-SA" dirty="0"/>
                    </a:p>
                  </a:txBody>
                  <a:tcPr/>
                </a:tc>
              </a:tr>
              <a:tr h="370840">
                <a:tc>
                  <a:txBody>
                    <a:bodyPr/>
                    <a:lstStyle/>
                    <a:p>
                      <a:pPr algn="ctr" rtl="1"/>
                      <a:r>
                        <a:rPr lang="en-US" dirty="0" smtClean="0"/>
                        <a:t>0.60</a:t>
                      </a:r>
                      <a:endParaRPr lang="ar-SA" dirty="0"/>
                    </a:p>
                  </a:txBody>
                  <a:tcPr/>
                </a:tc>
                <a:tc>
                  <a:txBody>
                    <a:bodyPr/>
                    <a:lstStyle/>
                    <a:p>
                      <a:pPr algn="ctr" rtl="1"/>
                      <a:r>
                        <a:rPr lang="en-US" dirty="0" smtClean="0"/>
                        <a:t>6</a:t>
                      </a:r>
                      <a:endParaRPr lang="ar-SA" dirty="0"/>
                    </a:p>
                  </a:txBody>
                  <a:tcPr/>
                </a:tc>
              </a:tr>
              <a:tr h="370840">
                <a:tc>
                  <a:txBody>
                    <a:bodyPr/>
                    <a:lstStyle/>
                    <a:p>
                      <a:pPr algn="ctr" rtl="1"/>
                      <a:r>
                        <a:rPr lang="en-US" dirty="0" smtClean="0"/>
                        <a:t>0.78</a:t>
                      </a:r>
                      <a:endParaRPr lang="ar-SA" dirty="0"/>
                    </a:p>
                  </a:txBody>
                  <a:tcPr/>
                </a:tc>
                <a:tc>
                  <a:txBody>
                    <a:bodyPr/>
                    <a:lstStyle/>
                    <a:p>
                      <a:pPr algn="ctr" rtl="1"/>
                      <a:r>
                        <a:rPr lang="en-US" dirty="0" smtClean="0"/>
                        <a:t>7</a:t>
                      </a:r>
                      <a:endParaRPr lang="ar-SA" dirty="0"/>
                    </a:p>
                  </a:txBody>
                  <a:tcPr/>
                </a:tc>
              </a:tr>
              <a:tr h="370840">
                <a:tc>
                  <a:txBody>
                    <a:bodyPr/>
                    <a:lstStyle/>
                    <a:p>
                      <a:pPr algn="ctr" rtl="1"/>
                      <a:r>
                        <a:rPr lang="en-US" dirty="0" smtClean="0"/>
                        <a:t>1</a:t>
                      </a:r>
                      <a:endParaRPr lang="ar-SA" dirty="0"/>
                    </a:p>
                  </a:txBody>
                  <a:tcPr/>
                </a:tc>
                <a:tc>
                  <a:txBody>
                    <a:bodyPr/>
                    <a:lstStyle/>
                    <a:p>
                      <a:pPr algn="ctr" rtl="1"/>
                      <a:r>
                        <a:rPr lang="en-US" dirty="0" smtClean="0"/>
                        <a:t>8</a:t>
                      </a:r>
                      <a:endParaRPr lang="ar-SA" dirty="0"/>
                    </a:p>
                  </a:txBody>
                  <a:tcPr/>
                </a:tc>
              </a:tr>
            </a:tbl>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p:nvPr>
        </p:nvSpPr>
        <p:spPr/>
        <p:txBody>
          <a:bodyPr>
            <a:normAutofit fontScale="90000"/>
          </a:bodyPr>
          <a:lstStyle/>
          <a:p>
            <a:pPr eaLnBrk="1" hangingPunct="1"/>
            <a:r>
              <a:rPr lang="en-US" b="1" u="sng" smtClean="0"/>
              <a:t>4.3 The Binomial Distribution:</a:t>
            </a:r>
          </a:p>
        </p:txBody>
      </p:sp>
      <p:sp>
        <p:nvSpPr>
          <p:cNvPr id="243717" name="Rectangle 3"/>
          <p:cNvSpPr>
            <a:spLocks noGrp="1" noChangeArrowheads="1"/>
          </p:cNvSpPr>
          <p:nvPr>
            <p:ph idx="1"/>
          </p:nvPr>
        </p:nvSpPr>
        <p:spPr>
          <a:xfrm>
            <a:off x="263525" y="1125538"/>
            <a:ext cx="7386638" cy="5399087"/>
          </a:xfrm>
        </p:spPr>
        <p:txBody>
          <a:bodyPr/>
          <a:lstStyle/>
          <a:p>
            <a:pPr algn="l" rtl="0" eaLnBrk="1" hangingPunct="1"/>
            <a:r>
              <a:rPr lang="en-US" sz="2800" smtClean="0"/>
              <a:t>The binomial distribution is one of the most widely encountered probability distributions in applied statistics. It is derived from a process known as a Bernoulli trial.</a:t>
            </a:r>
          </a:p>
          <a:p>
            <a:pPr algn="l" rtl="0" eaLnBrk="1" hangingPunct="1"/>
            <a:r>
              <a:rPr lang="en-US" sz="2800" smtClean="0">
                <a:solidFill>
                  <a:schemeClr val="hlink"/>
                </a:solidFill>
              </a:rPr>
              <a:t>Bernoulli trial is</a:t>
            </a:r>
            <a:r>
              <a:rPr lang="en-US" sz="2800" smtClean="0"/>
              <a:t> :</a:t>
            </a:r>
          </a:p>
          <a:p>
            <a:pPr algn="l" rtl="0" eaLnBrk="1" hangingPunct="1">
              <a:buFontTx/>
              <a:buNone/>
            </a:pPr>
            <a:r>
              <a:rPr lang="en-US" sz="2800" smtClean="0"/>
              <a:t>  When a random process or experiment called a trial can result in only one of two mutually exclusive outcomes, such as dead or alive, sick or well, the trial is called a Bernoulli trial.</a:t>
            </a:r>
          </a:p>
          <a:p>
            <a:pPr lvl="4" algn="justLow" eaLnBrk="1" hangingPunct="1"/>
            <a:endParaRPr lang="en-US" sz="1800" b="1" u="sng" smtClean="0"/>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A19E3DF9-A734-45ED-A347-550236E1A632}" type="slidenum">
              <a:rPr lang="ar-SA"/>
              <a:pPr>
                <a:defRPr/>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eaLnBrk="1" hangingPunct="1"/>
            <a:r>
              <a:rPr lang="en-US" b="1" u="sng" smtClean="0"/>
              <a:t>The Bernoulli Process</a:t>
            </a:r>
          </a:p>
        </p:txBody>
      </p:sp>
      <p:sp>
        <p:nvSpPr>
          <p:cNvPr id="318467" name="Rectangle 3"/>
          <p:cNvSpPr>
            <a:spLocks noGrp="1" noChangeArrowheads="1"/>
          </p:cNvSpPr>
          <p:nvPr>
            <p:ph idx="1"/>
          </p:nvPr>
        </p:nvSpPr>
        <p:spPr>
          <a:xfrm>
            <a:off x="263525" y="1196975"/>
            <a:ext cx="8124825" cy="5256213"/>
          </a:xfrm>
        </p:spPr>
        <p:txBody>
          <a:bodyPr/>
          <a:lstStyle/>
          <a:p>
            <a:pPr algn="l" rtl="0" eaLnBrk="1" hangingPunct="1">
              <a:lnSpc>
                <a:spcPct val="90000"/>
              </a:lnSpc>
            </a:pPr>
            <a:r>
              <a:rPr lang="en-US" sz="2800" smtClean="0"/>
              <a:t>A sequence of Bernoulli trials forms a Bernoulli process under the following conditions</a:t>
            </a:r>
          </a:p>
          <a:p>
            <a:pPr algn="l" rtl="0" eaLnBrk="1" hangingPunct="1">
              <a:lnSpc>
                <a:spcPct val="90000"/>
              </a:lnSpc>
              <a:buFontTx/>
              <a:buNone/>
            </a:pPr>
            <a:r>
              <a:rPr lang="en-US" sz="2800" smtClean="0"/>
              <a:t>1- Each trial results in one of two possible, mutually exclusive, outcomes. One of the possible outcomes is denoted (arbitrarily) as a success, and the other is denoted a failure.</a:t>
            </a:r>
          </a:p>
          <a:p>
            <a:pPr algn="l" rtl="0" eaLnBrk="1" hangingPunct="1">
              <a:lnSpc>
                <a:spcPct val="90000"/>
              </a:lnSpc>
              <a:buFontTx/>
              <a:buNone/>
            </a:pPr>
            <a:r>
              <a:rPr lang="en-US" sz="2800" smtClean="0"/>
              <a:t>2- The probability of a success, denoted by p, remains constant from trial to trial. The probability of a failure, 1-p, is denoted by q.</a:t>
            </a:r>
          </a:p>
          <a:p>
            <a:pPr algn="l" rtl="0" eaLnBrk="1" hangingPunct="1">
              <a:lnSpc>
                <a:spcPct val="90000"/>
              </a:lnSpc>
              <a:buFontTx/>
              <a:buNone/>
            </a:pPr>
            <a:r>
              <a:rPr lang="en-US" sz="2800" smtClean="0"/>
              <a:t>3- The trials are independent, that is the outcome of any particular trial is not affected by the outcome of any other trial  </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AC0455E7-F4ED-4EE4-A838-C87CED053CB6}" type="slidenum">
              <a:rPr lang="ar-SA"/>
              <a:pPr>
                <a:defRPr/>
              </a:pPr>
              <a:t>145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8466"/>
                                        </p:tgtEl>
                                        <p:attrNameLst>
                                          <p:attrName>style.visibility</p:attrName>
                                        </p:attrNameLst>
                                      </p:cBhvr>
                                      <p:to>
                                        <p:strVal val="visible"/>
                                      </p:to>
                                    </p:set>
                                    <p:anim calcmode="lin" valueType="num">
                                      <p:cBhvr additive="base">
                                        <p:cTn id="7" dur="500" fill="hold"/>
                                        <p:tgtEl>
                                          <p:spTgt spid="318466"/>
                                        </p:tgtEl>
                                        <p:attrNameLst>
                                          <p:attrName>ppt_x</p:attrName>
                                        </p:attrNameLst>
                                      </p:cBhvr>
                                      <p:tavLst>
                                        <p:tav tm="0">
                                          <p:val>
                                            <p:strVal val="#ppt_x"/>
                                          </p:val>
                                        </p:tav>
                                        <p:tav tm="100000">
                                          <p:val>
                                            <p:strVal val="#ppt_x"/>
                                          </p:val>
                                        </p:tav>
                                      </p:tavLst>
                                    </p:anim>
                                    <p:anim calcmode="lin" valueType="num">
                                      <p:cBhvr additive="base">
                                        <p:cTn id="8" dur="500" fill="hold"/>
                                        <p:tgtEl>
                                          <p:spTgt spid="3184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8467">
                                            <p:txEl>
                                              <p:pRg st="0" end="0"/>
                                            </p:txEl>
                                          </p:spTgt>
                                        </p:tgtEl>
                                        <p:attrNameLst>
                                          <p:attrName>style.visibility</p:attrName>
                                        </p:attrNameLst>
                                      </p:cBhvr>
                                      <p:to>
                                        <p:strVal val="visible"/>
                                      </p:to>
                                    </p:set>
                                    <p:anim calcmode="lin" valueType="num">
                                      <p:cBhvr additive="base">
                                        <p:cTn id="13" dur="500" fill="hold"/>
                                        <p:tgtEl>
                                          <p:spTgt spid="3184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8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8467">
                                            <p:txEl>
                                              <p:pRg st="1" end="1"/>
                                            </p:txEl>
                                          </p:spTgt>
                                        </p:tgtEl>
                                        <p:attrNameLst>
                                          <p:attrName>style.visibility</p:attrName>
                                        </p:attrNameLst>
                                      </p:cBhvr>
                                      <p:to>
                                        <p:strVal val="visible"/>
                                      </p:to>
                                    </p:set>
                                    <p:anim calcmode="lin" valueType="num">
                                      <p:cBhvr additive="base">
                                        <p:cTn id="19" dur="500" fill="hold"/>
                                        <p:tgtEl>
                                          <p:spTgt spid="31846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8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8467">
                                            <p:txEl>
                                              <p:pRg st="2" end="2"/>
                                            </p:txEl>
                                          </p:spTgt>
                                        </p:tgtEl>
                                        <p:attrNameLst>
                                          <p:attrName>style.visibility</p:attrName>
                                        </p:attrNameLst>
                                      </p:cBhvr>
                                      <p:to>
                                        <p:strVal val="visible"/>
                                      </p:to>
                                    </p:set>
                                    <p:anim calcmode="lin" valueType="num">
                                      <p:cBhvr additive="base">
                                        <p:cTn id="25" dur="500" fill="hold"/>
                                        <p:tgtEl>
                                          <p:spTgt spid="31846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8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8467">
                                            <p:txEl>
                                              <p:pRg st="3" end="3"/>
                                            </p:txEl>
                                          </p:spTgt>
                                        </p:tgtEl>
                                        <p:attrNameLst>
                                          <p:attrName>style.visibility</p:attrName>
                                        </p:attrNameLst>
                                      </p:cBhvr>
                                      <p:to>
                                        <p:strVal val="visible"/>
                                      </p:to>
                                    </p:set>
                                    <p:anim calcmode="lin" valueType="num">
                                      <p:cBhvr additive="base">
                                        <p:cTn id="31" dur="500" fill="hold"/>
                                        <p:tgtEl>
                                          <p:spTgt spid="31846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84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idx="1"/>
          </p:nvPr>
        </p:nvSpPr>
        <p:spPr>
          <a:xfrm>
            <a:off x="263525" y="404813"/>
            <a:ext cx="8269288" cy="6453187"/>
          </a:xfrm>
        </p:spPr>
        <p:txBody>
          <a:bodyPr/>
          <a:lstStyle/>
          <a:p>
            <a:pPr algn="l" rtl="0" eaLnBrk="1" hangingPunct="1"/>
            <a:r>
              <a:rPr lang="en-US" smtClean="0"/>
              <a:t>The probability distribution of the binomial random variable</a:t>
            </a:r>
            <a:r>
              <a:rPr lang="en-US" b="1" smtClean="0"/>
              <a:t> X</a:t>
            </a:r>
            <a:r>
              <a:rPr lang="en-US" smtClean="0"/>
              <a:t>, the number of successes in </a:t>
            </a:r>
            <a:r>
              <a:rPr lang="en-US" b="1" smtClean="0"/>
              <a:t>n</a:t>
            </a:r>
            <a:r>
              <a:rPr lang="en-US" smtClean="0"/>
              <a:t> independent</a:t>
            </a:r>
            <a:r>
              <a:rPr lang="en-US" b="1" smtClean="0"/>
              <a:t> </a:t>
            </a:r>
            <a:r>
              <a:rPr lang="en-US" smtClean="0"/>
              <a:t>trials is:</a:t>
            </a:r>
          </a:p>
          <a:p>
            <a:pPr algn="l" rtl="0" eaLnBrk="1" hangingPunct="1"/>
            <a:endParaRPr lang="en-US" smtClean="0"/>
          </a:p>
          <a:p>
            <a:pPr algn="l" rtl="0" eaLnBrk="1" hangingPunct="1"/>
            <a:endParaRPr lang="en-US" smtClean="0"/>
          </a:p>
          <a:p>
            <a:pPr algn="l" rtl="0" eaLnBrk="1" hangingPunct="1"/>
            <a:r>
              <a:rPr lang="en-US" smtClean="0"/>
              <a:t> Where      is the number of combinations of </a:t>
            </a:r>
            <a:r>
              <a:rPr lang="en-US" b="1" smtClean="0"/>
              <a:t>n</a:t>
            </a:r>
            <a:r>
              <a:rPr lang="en-US" smtClean="0"/>
              <a:t> distinct objects taken </a:t>
            </a:r>
            <a:r>
              <a:rPr lang="en-US" b="1" smtClean="0"/>
              <a:t>x </a:t>
            </a:r>
            <a:r>
              <a:rPr lang="en-US" smtClean="0"/>
              <a:t>of</a:t>
            </a:r>
            <a:r>
              <a:rPr lang="en-US" b="1" smtClean="0"/>
              <a:t> </a:t>
            </a:r>
            <a:r>
              <a:rPr lang="en-US" smtClean="0"/>
              <a:t>them</a:t>
            </a:r>
            <a:r>
              <a:rPr lang="en-US" b="1" smtClean="0"/>
              <a:t> </a:t>
            </a:r>
            <a:r>
              <a:rPr lang="en-US" smtClean="0"/>
              <a:t>at</a:t>
            </a:r>
            <a:r>
              <a:rPr lang="en-US" b="1" smtClean="0"/>
              <a:t> a </a:t>
            </a:r>
            <a:r>
              <a:rPr lang="en-US" smtClean="0"/>
              <a:t>time.</a:t>
            </a:r>
          </a:p>
          <a:p>
            <a:pPr algn="l" rtl="0" eaLnBrk="1" hangingPunct="1">
              <a:buFontTx/>
              <a:buNone/>
            </a:pPr>
            <a:endParaRPr lang="en-US" smtClean="0"/>
          </a:p>
          <a:p>
            <a:pPr algn="l" rtl="0" eaLnBrk="1" hangingPunct="1">
              <a:buFontTx/>
              <a:buNone/>
            </a:pPr>
            <a:endParaRPr lang="en-US" smtClean="0"/>
          </a:p>
          <a:p>
            <a:pPr algn="l" rtl="0" eaLnBrk="1" hangingPunct="1">
              <a:buFontTx/>
              <a:buNone/>
            </a:pPr>
            <a:r>
              <a:rPr lang="en-US" smtClean="0"/>
              <a:t> * Note: 0! =1</a:t>
            </a:r>
            <a:endParaRPr lang="ar-SA" smtClean="0"/>
          </a:p>
          <a:p>
            <a:pPr algn="l" rtl="0" eaLnBrk="1" hangingPunct="1">
              <a:buFontTx/>
              <a:buNone/>
            </a:pPr>
            <a:endParaRPr lang="en-US" smtClean="0"/>
          </a:p>
        </p:txBody>
      </p:sp>
      <p:sp>
        <p:nvSpPr>
          <p:cNvPr id="13"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4" name="عنصر نائب لرقم الشريحة 5"/>
          <p:cNvSpPr>
            <a:spLocks noGrp="1"/>
          </p:cNvSpPr>
          <p:nvPr>
            <p:ph type="sldNum" sz="quarter" idx="12"/>
          </p:nvPr>
        </p:nvSpPr>
        <p:spPr/>
        <p:txBody>
          <a:bodyPr/>
          <a:lstStyle/>
          <a:p>
            <a:pPr>
              <a:defRPr/>
            </a:pPr>
            <a:fld id="{1E92D1EE-A1E2-49DB-BA02-88B8D839D3A8}" type="slidenum">
              <a:rPr lang="ar-SA"/>
              <a:pPr>
                <a:defRPr/>
              </a:pPr>
              <a:t>146</a:t>
            </a:fld>
            <a:endParaRPr lang="en-US"/>
          </a:p>
        </p:txBody>
      </p:sp>
      <p:sp>
        <p:nvSpPr>
          <p:cNvPr id="3277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19492" name="Object 4"/>
          <p:cNvGraphicFramePr>
            <a:graphicFrameLocks noChangeAspect="1"/>
          </p:cNvGraphicFramePr>
          <p:nvPr/>
        </p:nvGraphicFramePr>
        <p:xfrm>
          <a:off x="539750" y="2060575"/>
          <a:ext cx="6696075" cy="1008063"/>
        </p:xfrm>
        <a:graphic>
          <a:graphicData uri="http://schemas.openxmlformats.org/presentationml/2006/ole">
            <p:oleObj spid="_x0000_s32770" r:id="rId3" imgW="3797300" imgH="508000" progId="">
              <p:embed/>
            </p:oleObj>
          </a:graphicData>
        </a:graphic>
      </p:graphicFrame>
      <p:sp>
        <p:nvSpPr>
          <p:cNvPr id="3277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19495" name="Object 7"/>
          <p:cNvGraphicFramePr>
            <a:graphicFrameLocks noChangeAspect="1"/>
          </p:cNvGraphicFramePr>
          <p:nvPr/>
        </p:nvGraphicFramePr>
        <p:xfrm>
          <a:off x="2124075" y="2924175"/>
          <a:ext cx="520700" cy="863600"/>
        </p:xfrm>
        <a:graphic>
          <a:graphicData uri="http://schemas.openxmlformats.org/presentationml/2006/ole">
            <p:oleObj spid="_x0000_s32771" r:id="rId4" imgW="304668" imgH="507780" progId="">
              <p:embed/>
            </p:oleObj>
          </a:graphicData>
        </a:graphic>
      </p:graphicFrame>
      <p:sp>
        <p:nvSpPr>
          <p:cNvPr id="3278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19497" name="Object 9"/>
          <p:cNvGraphicFramePr>
            <a:graphicFrameLocks noChangeAspect="1"/>
          </p:cNvGraphicFramePr>
          <p:nvPr/>
        </p:nvGraphicFramePr>
        <p:xfrm>
          <a:off x="2411413" y="4365625"/>
          <a:ext cx="3240087" cy="863600"/>
        </p:xfrm>
        <a:graphic>
          <a:graphicData uri="http://schemas.openxmlformats.org/presentationml/2006/ole">
            <p:oleObj spid="_x0000_s32772" r:id="rId5" imgW="1346200" imgH="508000" progId="">
              <p:embed/>
            </p:oleObj>
          </a:graphicData>
        </a:graphic>
      </p:graphicFrame>
      <p:sp>
        <p:nvSpPr>
          <p:cNvPr id="3278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19499" name="Object 11"/>
          <p:cNvGraphicFramePr>
            <a:graphicFrameLocks noChangeAspect="1"/>
          </p:cNvGraphicFramePr>
          <p:nvPr/>
        </p:nvGraphicFramePr>
        <p:xfrm>
          <a:off x="1042988" y="5384800"/>
          <a:ext cx="3744912" cy="476250"/>
        </p:xfrm>
        <a:graphic>
          <a:graphicData uri="http://schemas.openxmlformats.org/presentationml/2006/ole">
            <p:oleObj spid="_x0000_s32773" r:id="rId6" imgW="1574800" imgH="203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9490">
                                            <p:txEl>
                                              <p:pRg st="0" end="0"/>
                                            </p:txEl>
                                          </p:spTgt>
                                        </p:tgtEl>
                                        <p:attrNameLst>
                                          <p:attrName>style.visibility</p:attrName>
                                        </p:attrNameLst>
                                      </p:cBhvr>
                                      <p:to>
                                        <p:strVal val="visible"/>
                                      </p:to>
                                    </p:set>
                                    <p:anim calcmode="lin" valueType="num">
                                      <p:cBhvr additive="base">
                                        <p:cTn id="7" dur="500" fill="hold"/>
                                        <p:tgtEl>
                                          <p:spTgt spid="319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94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9492"/>
                                        </p:tgtEl>
                                        <p:attrNameLst>
                                          <p:attrName>style.visibility</p:attrName>
                                        </p:attrNameLst>
                                      </p:cBhvr>
                                      <p:to>
                                        <p:strVal val="visible"/>
                                      </p:to>
                                    </p:set>
                                    <p:anim calcmode="lin" valueType="num">
                                      <p:cBhvr additive="base">
                                        <p:cTn id="13" dur="500" fill="hold"/>
                                        <p:tgtEl>
                                          <p:spTgt spid="319492"/>
                                        </p:tgtEl>
                                        <p:attrNameLst>
                                          <p:attrName>ppt_x</p:attrName>
                                        </p:attrNameLst>
                                      </p:cBhvr>
                                      <p:tavLst>
                                        <p:tav tm="0">
                                          <p:val>
                                            <p:strVal val="#ppt_x"/>
                                          </p:val>
                                        </p:tav>
                                        <p:tav tm="100000">
                                          <p:val>
                                            <p:strVal val="#ppt_x"/>
                                          </p:val>
                                        </p:tav>
                                      </p:tavLst>
                                    </p:anim>
                                    <p:anim calcmode="lin" valueType="num">
                                      <p:cBhvr additive="base">
                                        <p:cTn id="14" dur="500" fill="hold"/>
                                        <p:tgtEl>
                                          <p:spTgt spid="3194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9490">
                                            <p:txEl>
                                              <p:pRg st="3" end="3"/>
                                            </p:txEl>
                                          </p:spTgt>
                                        </p:tgtEl>
                                        <p:attrNameLst>
                                          <p:attrName>style.visibility</p:attrName>
                                        </p:attrNameLst>
                                      </p:cBhvr>
                                      <p:to>
                                        <p:strVal val="visible"/>
                                      </p:to>
                                    </p:set>
                                    <p:anim calcmode="lin" valueType="num">
                                      <p:cBhvr additive="base">
                                        <p:cTn id="19" dur="500" fill="hold"/>
                                        <p:tgtEl>
                                          <p:spTgt spid="3194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94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9495"/>
                                        </p:tgtEl>
                                        <p:attrNameLst>
                                          <p:attrName>style.visibility</p:attrName>
                                        </p:attrNameLst>
                                      </p:cBhvr>
                                      <p:to>
                                        <p:strVal val="visible"/>
                                      </p:to>
                                    </p:set>
                                    <p:anim calcmode="lin" valueType="num">
                                      <p:cBhvr additive="base">
                                        <p:cTn id="25" dur="500" fill="hold"/>
                                        <p:tgtEl>
                                          <p:spTgt spid="319495"/>
                                        </p:tgtEl>
                                        <p:attrNameLst>
                                          <p:attrName>ppt_x</p:attrName>
                                        </p:attrNameLst>
                                      </p:cBhvr>
                                      <p:tavLst>
                                        <p:tav tm="0">
                                          <p:val>
                                            <p:strVal val="#ppt_x"/>
                                          </p:val>
                                        </p:tav>
                                        <p:tav tm="100000">
                                          <p:val>
                                            <p:strVal val="#ppt_x"/>
                                          </p:val>
                                        </p:tav>
                                      </p:tavLst>
                                    </p:anim>
                                    <p:anim calcmode="lin" valueType="num">
                                      <p:cBhvr additive="base">
                                        <p:cTn id="26" dur="500" fill="hold"/>
                                        <p:tgtEl>
                                          <p:spTgt spid="31949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9497"/>
                                        </p:tgtEl>
                                        <p:attrNameLst>
                                          <p:attrName>style.visibility</p:attrName>
                                        </p:attrNameLst>
                                      </p:cBhvr>
                                      <p:to>
                                        <p:strVal val="visible"/>
                                      </p:to>
                                    </p:set>
                                    <p:anim calcmode="lin" valueType="num">
                                      <p:cBhvr additive="base">
                                        <p:cTn id="31" dur="500" fill="hold"/>
                                        <p:tgtEl>
                                          <p:spTgt spid="319497"/>
                                        </p:tgtEl>
                                        <p:attrNameLst>
                                          <p:attrName>ppt_x</p:attrName>
                                        </p:attrNameLst>
                                      </p:cBhvr>
                                      <p:tavLst>
                                        <p:tav tm="0">
                                          <p:val>
                                            <p:strVal val="#ppt_x"/>
                                          </p:val>
                                        </p:tav>
                                        <p:tav tm="100000">
                                          <p:val>
                                            <p:strVal val="#ppt_x"/>
                                          </p:val>
                                        </p:tav>
                                      </p:tavLst>
                                    </p:anim>
                                    <p:anim calcmode="lin" valueType="num">
                                      <p:cBhvr additive="base">
                                        <p:cTn id="32" dur="500" fill="hold"/>
                                        <p:tgtEl>
                                          <p:spTgt spid="31949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9499"/>
                                        </p:tgtEl>
                                        <p:attrNameLst>
                                          <p:attrName>style.visibility</p:attrName>
                                        </p:attrNameLst>
                                      </p:cBhvr>
                                      <p:to>
                                        <p:strVal val="visible"/>
                                      </p:to>
                                    </p:set>
                                    <p:anim calcmode="lin" valueType="num">
                                      <p:cBhvr additive="base">
                                        <p:cTn id="37" dur="500" fill="hold"/>
                                        <p:tgtEl>
                                          <p:spTgt spid="319499"/>
                                        </p:tgtEl>
                                        <p:attrNameLst>
                                          <p:attrName>ppt_x</p:attrName>
                                        </p:attrNameLst>
                                      </p:cBhvr>
                                      <p:tavLst>
                                        <p:tav tm="0">
                                          <p:val>
                                            <p:strVal val="#ppt_x"/>
                                          </p:val>
                                        </p:tav>
                                        <p:tav tm="100000">
                                          <p:val>
                                            <p:strVal val="#ppt_x"/>
                                          </p:val>
                                        </p:tav>
                                      </p:tavLst>
                                    </p:anim>
                                    <p:anim calcmode="lin" valueType="num">
                                      <p:cBhvr additive="base">
                                        <p:cTn id="38" dur="500" fill="hold"/>
                                        <p:tgtEl>
                                          <p:spTgt spid="3194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19490">
                                            <p:txEl>
                                              <p:pRg st="6" end="6"/>
                                            </p:txEl>
                                          </p:spTgt>
                                        </p:tgtEl>
                                        <p:attrNameLst>
                                          <p:attrName>style.visibility</p:attrName>
                                        </p:attrNameLst>
                                      </p:cBhvr>
                                      <p:to>
                                        <p:strVal val="visible"/>
                                      </p:to>
                                    </p:set>
                                    <p:animEffect transition="in" filter="box(in)">
                                      <p:cBhvr>
                                        <p:cTn id="43" dur="500"/>
                                        <p:tgtEl>
                                          <p:spTgt spid="3194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normAutofit fontScale="90000"/>
          </a:bodyPr>
          <a:lstStyle/>
          <a:p>
            <a:pPr eaLnBrk="1" hangingPunct="1"/>
            <a:r>
              <a:rPr lang="en-US" sz="3600" b="1" smtClean="0"/>
              <a:t>Properties of the binomial distribution</a:t>
            </a:r>
          </a:p>
        </p:txBody>
      </p:sp>
      <p:sp>
        <p:nvSpPr>
          <p:cNvPr id="320515" name="Rectangle 3"/>
          <p:cNvSpPr>
            <a:spLocks noGrp="1" noChangeArrowheads="1"/>
          </p:cNvSpPr>
          <p:nvPr>
            <p:ph idx="1"/>
          </p:nvPr>
        </p:nvSpPr>
        <p:spPr/>
        <p:txBody>
          <a:bodyPr/>
          <a:lstStyle/>
          <a:p>
            <a:pPr algn="l" rtl="0" eaLnBrk="1" hangingPunct="1"/>
            <a:r>
              <a:rPr lang="en-US" dirty="0" smtClean="0">
                <a:solidFill>
                  <a:srgbClr val="FF0000"/>
                </a:solidFill>
              </a:rPr>
              <a:t>1. f(x) ≥ 0</a:t>
            </a:r>
          </a:p>
          <a:p>
            <a:pPr algn="l" rtl="0" eaLnBrk="1" hangingPunct="1"/>
            <a:r>
              <a:rPr lang="en-US" dirty="0" smtClean="0">
                <a:solidFill>
                  <a:srgbClr val="FF0000"/>
                </a:solidFill>
              </a:rPr>
              <a:t>2. ∑ f(x) =1</a:t>
            </a:r>
          </a:p>
          <a:p>
            <a:pPr algn="l" rtl="0" eaLnBrk="1" hangingPunct="1"/>
            <a:r>
              <a:rPr lang="en-US" dirty="0" smtClean="0">
                <a:solidFill>
                  <a:srgbClr val="FF0000"/>
                </a:solidFill>
              </a:rPr>
              <a:t>3.The parameters of the binomial distribution are </a:t>
            </a:r>
            <a:r>
              <a:rPr lang="en-US" i="1" dirty="0" smtClean="0">
                <a:solidFill>
                  <a:srgbClr val="FF0000"/>
                </a:solidFill>
              </a:rPr>
              <a:t>n </a:t>
            </a:r>
            <a:r>
              <a:rPr lang="en-US" dirty="0" smtClean="0">
                <a:solidFill>
                  <a:srgbClr val="FF0000"/>
                </a:solidFill>
              </a:rPr>
              <a:t>and </a:t>
            </a:r>
            <a:r>
              <a:rPr lang="en-US" i="1" dirty="0" smtClean="0">
                <a:solidFill>
                  <a:srgbClr val="FF0000"/>
                </a:solidFill>
              </a:rPr>
              <a:t>p</a:t>
            </a:r>
            <a:endParaRPr lang="en-US" dirty="0" smtClean="0">
              <a:solidFill>
                <a:srgbClr val="FF0000"/>
              </a:solidFill>
            </a:endParaRPr>
          </a:p>
          <a:p>
            <a:pPr algn="l" rtl="0" eaLnBrk="1" hangingPunct="1"/>
            <a:r>
              <a:rPr lang="en-US" dirty="0" smtClean="0">
                <a:solidFill>
                  <a:srgbClr val="FF0000"/>
                </a:solidFill>
              </a:rPr>
              <a:t>4.µ = E(X)= n p</a:t>
            </a:r>
          </a:p>
          <a:p>
            <a:pPr algn="l" rtl="0" eaLnBrk="1" hangingPunct="1"/>
            <a:r>
              <a:rPr lang="en-US" dirty="0" smtClean="0">
                <a:solidFill>
                  <a:srgbClr val="FF0000"/>
                </a:solidFill>
              </a:rPr>
              <a:t>5. </a:t>
            </a:r>
            <a:r>
              <a:rPr lang="el-GR" dirty="0" smtClean="0">
                <a:solidFill>
                  <a:srgbClr val="FF0000"/>
                </a:solidFill>
              </a:rPr>
              <a:t>σ</a:t>
            </a:r>
            <a:r>
              <a:rPr lang="en-US" baseline="40000" dirty="0" smtClean="0">
                <a:solidFill>
                  <a:srgbClr val="FF0000"/>
                </a:solidFill>
              </a:rPr>
              <a:t>2</a:t>
            </a:r>
            <a:r>
              <a:rPr lang="en-US" dirty="0" smtClean="0">
                <a:solidFill>
                  <a:srgbClr val="FF0000"/>
                </a:solidFill>
              </a:rPr>
              <a:t> = </a:t>
            </a:r>
            <a:r>
              <a:rPr lang="en-US" dirty="0" err="1" smtClean="0">
                <a:solidFill>
                  <a:srgbClr val="FF0000"/>
                </a:solidFill>
              </a:rPr>
              <a:t>Var</a:t>
            </a:r>
            <a:r>
              <a:rPr lang="en-US" dirty="0" smtClean="0">
                <a:solidFill>
                  <a:srgbClr val="FF0000"/>
                </a:solidFill>
              </a:rPr>
              <a:t>(X)= </a:t>
            </a:r>
            <a:r>
              <a:rPr lang="en-US" dirty="0" err="1" smtClean="0">
                <a:solidFill>
                  <a:srgbClr val="FF0000"/>
                </a:solidFill>
              </a:rPr>
              <a:t>npq</a:t>
            </a:r>
            <a:endParaRPr lang="en-US" dirty="0" smtClean="0">
              <a:solidFill>
                <a:srgbClr val="FF0000"/>
              </a:solidFill>
            </a:endParaRPr>
          </a:p>
          <a:p>
            <a:pPr algn="l" rtl="0" eaLnBrk="1" hangingPunct="1"/>
            <a:endParaRPr lang="en-US" dirty="0" smtClean="0"/>
          </a:p>
          <a:p>
            <a:pPr algn="l" rtl="0" eaLnBrk="1" hangingPunct="1"/>
            <a:endParaRPr lang="en-US" dirty="0" smtClean="0"/>
          </a:p>
        </p:txBody>
      </p:sp>
      <p:sp>
        <p:nvSpPr>
          <p:cNvPr id="1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6" name="عنصر نائب لرقم الشريحة 5"/>
          <p:cNvSpPr>
            <a:spLocks noGrp="1"/>
          </p:cNvSpPr>
          <p:nvPr>
            <p:ph type="sldNum" sz="quarter" idx="12"/>
          </p:nvPr>
        </p:nvSpPr>
        <p:spPr/>
        <p:txBody>
          <a:bodyPr/>
          <a:lstStyle/>
          <a:p>
            <a:pPr>
              <a:defRPr/>
            </a:pPr>
            <a:fld id="{9E6521F9-3660-4D4F-A822-86BF68407054}" type="slidenum">
              <a:rPr lang="ar-SA"/>
              <a:pPr>
                <a:defRPr/>
              </a:pPr>
              <a:t>147</a:t>
            </a:fld>
            <a:endParaRPr lang="en-US"/>
          </a:p>
        </p:txBody>
      </p:sp>
      <p:sp>
        <p:nvSpPr>
          <p:cNvPr id="338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380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380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380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380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380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0514"/>
                                        </p:tgtEl>
                                        <p:attrNameLst>
                                          <p:attrName>style.visibility</p:attrName>
                                        </p:attrNameLst>
                                      </p:cBhvr>
                                      <p:to>
                                        <p:strVal val="visible"/>
                                      </p:to>
                                    </p:set>
                                    <p:anim calcmode="lin" valueType="num">
                                      <p:cBhvr additive="base">
                                        <p:cTn id="7" dur="500" fill="hold"/>
                                        <p:tgtEl>
                                          <p:spTgt spid="320514"/>
                                        </p:tgtEl>
                                        <p:attrNameLst>
                                          <p:attrName>ppt_x</p:attrName>
                                        </p:attrNameLst>
                                      </p:cBhvr>
                                      <p:tavLst>
                                        <p:tav tm="0">
                                          <p:val>
                                            <p:strVal val="#ppt_x"/>
                                          </p:val>
                                        </p:tav>
                                        <p:tav tm="100000">
                                          <p:val>
                                            <p:strVal val="#ppt_x"/>
                                          </p:val>
                                        </p:tav>
                                      </p:tavLst>
                                    </p:anim>
                                    <p:anim calcmode="lin" valueType="num">
                                      <p:cBhvr additive="base">
                                        <p:cTn id="8" dur="500" fill="hold"/>
                                        <p:tgtEl>
                                          <p:spTgt spid="3205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0515">
                                            <p:txEl>
                                              <p:pRg st="0" end="0"/>
                                            </p:txEl>
                                          </p:spTgt>
                                        </p:tgtEl>
                                        <p:attrNameLst>
                                          <p:attrName>style.visibility</p:attrName>
                                        </p:attrNameLst>
                                      </p:cBhvr>
                                      <p:to>
                                        <p:strVal val="visible"/>
                                      </p:to>
                                    </p:set>
                                    <p:anim calcmode="lin" valueType="num">
                                      <p:cBhvr additive="base">
                                        <p:cTn id="13" dur="500" fill="hold"/>
                                        <p:tgtEl>
                                          <p:spTgt spid="3205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0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0515">
                                            <p:txEl>
                                              <p:pRg st="1" end="1"/>
                                            </p:txEl>
                                          </p:spTgt>
                                        </p:tgtEl>
                                        <p:attrNameLst>
                                          <p:attrName>style.visibility</p:attrName>
                                        </p:attrNameLst>
                                      </p:cBhvr>
                                      <p:to>
                                        <p:strVal val="visible"/>
                                      </p:to>
                                    </p:set>
                                    <p:anim calcmode="lin" valueType="num">
                                      <p:cBhvr additive="base">
                                        <p:cTn id="19" dur="500" fill="hold"/>
                                        <p:tgtEl>
                                          <p:spTgt spid="3205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0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0515">
                                            <p:txEl>
                                              <p:pRg st="2" end="2"/>
                                            </p:txEl>
                                          </p:spTgt>
                                        </p:tgtEl>
                                        <p:attrNameLst>
                                          <p:attrName>style.visibility</p:attrName>
                                        </p:attrNameLst>
                                      </p:cBhvr>
                                      <p:to>
                                        <p:strVal val="visible"/>
                                      </p:to>
                                    </p:set>
                                    <p:anim calcmode="lin" valueType="num">
                                      <p:cBhvr additive="base">
                                        <p:cTn id="25" dur="500" fill="hold"/>
                                        <p:tgtEl>
                                          <p:spTgt spid="3205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0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0515">
                                            <p:txEl>
                                              <p:pRg st="3" end="3"/>
                                            </p:txEl>
                                          </p:spTgt>
                                        </p:tgtEl>
                                        <p:attrNameLst>
                                          <p:attrName>style.visibility</p:attrName>
                                        </p:attrNameLst>
                                      </p:cBhvr>
                                      <p:to>
                                        <p:strVal val="visible"/>
                                      </p:to>
                                    </p:set>
                                    <p:anim calcmode="lin" valueType="num">
                                      <p:cBhvr additive="base">
                                        <p:cTn id="31" dur="500" fill="hold"/>
                                        <p:tgtEl>
                                          <p:spTgt spid="3205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0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0515">
                                            <p:txEl>
                                              <p:pRg st="4" end="4"/>
                                            </p:txEl>
                                          </p:spTgt>
                                        </p:tgtEl>
                                        <p:attrNameLst>
                                          <p:attrName>style.visibility</p:attrName>
                                        </p:attrNameLst>
                                      </p:cBhvr>
                                      <p:to>
                                        <p:strVal val="visible"/>
                                      </p:to>
                                    </p:set>
                                    <p:anim calcmode="lin" valueType="num">
                                      <p:cBhvr additive="base">
                                        <p:cTn id="37" dur="500" fill="hold"/>
                                        <p:tgtEl>
                                          <p:spTgt spid="32051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05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r>
              <a:rPr lang="en-US" b="1" smtClean="0"/>
              <a:t>Example 4.3.1 page 100</a:t>
            </a:r>
            <a:r>
              <a:rPr lang="en-US" smtClean="0"/>
              <a:t> </a:t>
            </a:r>
          </a:p>
        </p:txBody>
      </p:sp>
      <p:sp>
        <p:nvSpPr>
          <p:cNvPr id="321539" name="Rectangle 3"/>
          <p:cNvSpPr>
            <a:spLocks noGrp="1" noChangeArrowheads="1"/>
          </p:cNvSpPr>
          <p:nvPr>
            <p:ph idx="1"/>
          </p:nvPr>
        </p:nvSpPr>
        <p:spPr>
          <a:xfrm>
            <a:off x="263525" y="1125538"/>
            <a:ext cx="8124825" cy="4970462"/>
          </a:xfrm>
        </p:spPr>
        <p:txBody>
          <a:bodyPr/>
          <a:lstStyle/>
          <a:p>
            <a:pPr algn="l" rtl="0" eaLnBrk="1" hangingPunct="1">
              <a:lnSpc>
                <a:spcPct val="90000"/>
              </a:lnSpc>
            </a:pPr>
            <a:r>
              <a:rPr lang="en-US" sz="2800" smtClean="0"/>
              <a:t>If we examine all birth records from the North Carolina State Center for Health statistics for year 2001, we find that 85.8 percent of the pregnancies had delivery in week 37 or later (full- term birth).</a:t>
            </a:r>
          </a:p>
          <a:p>
            <a:pPr algn="l" rtl="0" eaLnBrk="1" hangingPunct="1">
              <a:lnSpc>
                <a:spcPct val="90000"/>
              </a:lnSpc>
              <a:buFontTx/>
              <a:buNone/>
            </a:pPr>
            <a:r>
              <a:rPr lang="en-US" sz="2800" smtClean="0"/>
              <a:t>  If we randomly selected five birth records from this population what is the probability that exactly three of the records will be for full-term births?</a:t>
            </a:r>
          </a:p>
          <a:p>
            <a:pPr algn="l" rtl="0" eaLnBrk="1" hangingPunct="1">
              <a:lnSpc>
                <a:spcPct val="90000"/>
              </a:lnSpc>
              <a:buFontTx/>
              <a:buNone/>
            </a:pPr>
            <a:endParaRPr lang="en-US" sz="2800" smtClean="0"/>
          </a:p>
          <a:p>
            <a:pPr algn="l" rtl="0" eaLnBrk="1" hangingPunct="1">
              <a:lnSpc>
                <a:spcPct val="90000"/>
              </a:lnSpc>
              <a:buFontTx/>
              <a:buNone/>
            </a:pPr>
            <a:r>
              <a:rPr lang="en-US" sz="2800" b="1" smtClean="0">
                <a:solidFill>
                  <a:schemeClr val="hlink"/>
                </a:solidFill>
              </a:rPr>
              <a:t>Exercise: example 4.3.2 page 104</a:t>
            </a:r>
            <a:endParaRPr lang="en-US" sz="2800" smtClean="0">
              <a:solidFill>
                <a:schemeClr val="hlink"/>
              </a:solidFill>
            </a:endParaRP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B1C3E914-D15C-4F84-8991-9361F1AB0F66}" type="slidenum">
              <a:rPr lang="ar-SA"/>
              <a:pPr>
                <a:defRPr/>
              </a:pPr>
              <a:t>148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1538"/>
                                        </p:tgtEl>
                                        <p:attrNameLst>
                                          <p:attrName>style.visibility</p:attrName>
                                        </p:attrNameLst>
                                      </p:cBhvr>
                                      <p:to>
                                        <p:strVal val="visible"/>
                                      </p:to>
                                    </p:set>
                                    <p:anim calcmode="lin" valueType="num">
                                      <p:cBhvr additive="base">
                                        <p:cTn id="7" dur="500" fill="hold"/>
                                        <p:tgtEl>
                                          <p:spTgt spid="321538"/>
                                        </p:tgtEl>
                                        <p:attrNameLst>
                                          <p:attrName>ppt_x</p:attrName>
                                        </p:attrNameLst>
                                      </p:cBhvr>
                                      <p:tavLst>
                                        <p:tav tm="0">
                                          <p:val>
                                            <p:strVal val="#ppt_x"/>
                                          </p:val>
                                        </p:tav>
                                        <p:tav tm="100000">
                                          <p:val>
                                            <p:strVal val="#ppt_x"/>
                                          </p:val>
                                        </p:tav>
                                      </p:tavLst>
                                    </p:anim>
                                    <p:anim calcmode="lin" valueType="num">
                                      <p:cBhvr additive="base">
                                        <p:cTn id="8" dur="500" fill="hold"/>
                                        <p:tgtEl>
                                          <p:spTgt spid="3215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1539">
                                            <p:txEl>
                                              <p:pRg st="0" end="0"/>
                                            </p:txEl>
                                          </p:spTgt>
                                        </p:tgtEl>
                                        <p:attrNameLst>
                                          <p:attrName>style.visibility</p:attrName>
                                        </p:attrNameLst>
                                      </p:cBhvr>
                                      <p:to>
                                        <p:strVal val="visible"/>
                                      </p:to>
                                    </p:set>
                                    <p:anim calcmode="lin" valueType="num">
                                      <p:cBhvr additive="base">
                                        <p:cTn id="13" dur="500" fill="hold"/>
                                        <p:tgtEl>
                                          <p:spTgt spid="3215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1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539">
                                            <p:txEl>
                                              <p:pRg st="1" end="1"/>
                                            </p:txEl>
                                          </p:spTgt>
                                        </p:tgtEl>
                                        <p:attrNameLst>
                                          <p:attrName>style.visibility</p:attrName>
                                        </p:attrNameLst>
                                      </p:cBhvr>
                                      <p:to>
                                        <p:strVal val="visible"/>
                                      </p:to>
                                    </p:set>
                                    <p:anim calcmode="lin" valueType="num">
                                      <p:cBhvr additive="base">
                                        <p:cTn id="19" dur="500" fill="hold"/>
                                        <p:tgtEl>
                                          <p:spTgt spid="3215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1539">
                                            <p:txEl>
                                              <p:pRg st="3" end="3"/>
                                            </p:txEl>
                                          </p:spTgt>
                                        </p:tgtEl>
                                        <p:attrNameLst>
                                          <p:attrName>style.visibility</p:attrName>
                                        </p:attrNameLst>
                                      </p:cBhvr>
                                      <p:to>
                                        <p:strVal val="visible"/>
                                      </p:to>
                                    </p:set>
                                    <p:anim calcmode="lin" valueType="num">
                                      <p:cBhvr additive="base">
                                        <p:cTn id="25" dur="500" fill="hold"/>
                                        <p:tgtEl>
                                          <p:spTgt spid="3215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15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r>
              <a:rPr lang="en-US" b="1" smtClean="0"/>
              <a:t>Example 4.3.3 page 104</a:t>
            </a:r>
            <a:endParaRPr lang="en-US" smtClean="0"/>
          </a:p>
        </p:txBody>
      </p:sp>
      <p:sp>
        <p:nvSpPr>
          <p:cNvPr id="322563" name="Rectangle 3"/>
          <p:cNvSpPr>
            <a:spLocks noGrp="1" noChangeArrowheads="1"/>
          </p:cNvSpPr>
          <p:nvPr>
            <p:ph idx="1"/>
          </p:nvPr>
        </p:nvSpPr>
        <p:spPr>
          <a:xfrm>
            <a:off x="263525" y="1268413"/>
            <a:ext cx="7404100" cy="4827587"/>
          </a:xfrm>
        </p:spPr>
        <p:txBody>
          <a:bodyPr/>
          <a:lstStyle/>
          <a:p>
            <a:pPr algn="l" rtl="0" eaLnBrk="1" hangingPunct="1">
              <a:lnSpc>
                <a:spcPct val="90000"/>
              </a:lnSpc>
            </a:pPr>
            <a:r>
              <a:rPr lang="en-US" sz="2800" dirty="0" smtClean="0"/>
              <a:t>Suppose it is known that in a certain population 10 percent of the population is color blind. If a random sample of 25 people is drawn from this population, find the probability that </a:t>
            </a:r>
          </a:p>
          <a:p>
            <a:pPr algn="l" rtl="0" eaLnBrk="1" hangingPunct="1">
              <a:lnSpc>
                <a:spcPct val="90000"/>
              </a:lnSpc>
              <a:buFontTx/>
              <a:buNone/>
            </a:pPr>
            <a:r>
              <a:rPr lang="en-US" sz="2800" dirty="0" smtClean="0"/>
              <a:t>a) Two or fewer will be color blind.</a:t>
            </a:r>
          </a:p>
          <a:p>
            <a:pPr algn="l" rtl="0" eaLnBrk="1" hangingPunct="1">
              <a:lnSpc>
                <a:spcPct val="90000"/>
              </a:lnSpc>
              <a:buFontTx/>
              <a:buNone/>
            </a:pPr>
            <a:r>
              <a:rPr lang="en-US" sz="2800" dirty="0" smtClean="0"/>
              <a:t>b) 24 or more will be color blind</a:t>
            </a:r>
          </a:p>
          <a:p>
            <a:pPr algn="l" rtl="0" eaLnBrk="1" hangingPunct="1">
              <a:lnSpc>
                <a:spcPct val="90000"/>
              </a:lnSpc>
              <a:buFontTx/>
              <a:buNone/>
            </a:pPr>
            <a:r>
              <a:rPr lang="en-US" sz="2800" dirty="0" smtClean="0"/>
              <a:t>c) Between two and five inclusive will be color blind.</a:t>
            </a:r>
          </a:p>
          <a:p>
            <a:pPr algn="l" rtl="0" eaLnBrk="1" hangingPunct="1">
              <a:lnSpc>
                <a:spcPct val="90000"/>
              </a:lnSpc>
              <a:buFontTx/>
              <a:buNone/>
            </a:pPr>
            <a:r>
              <a:rPr lang="en-US" sz="2800" dirty="0" smtClean="0"/>
              <a:t>d) At most  one will be color blind.</a:t>
            </a:r>
            <a:endParaRPr lang="en-US" sz="2800" b="1" dirty="0" smtClean="0"/>
          </a:p>
          <a:p>
            <a:pPr algn="l" rtl="0" eaLnBrk="1" hangingPunct="1">
              <a:lnSpc>
                <a:spcPct val="90000"/>
              </a:lnSpc>
            </a:pPr>
            <a:r>
              <a:rPr lang="en-US" sz="2800" b="1" dirty="0" smtClean="0">
                <a:solidFill>
                  <a:schemeClr val="hlink"/>
                </a:solidFill>
              </a:rPr>
              <a:t>Exercise: example 4.3.4 page 106</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9A49D33A-976B-4EEF-80FA-8A788AEBED64}" type="slidenum">
              <a:rPr lang="ar-SA"/>
              <a:pPr>
                <a:defRPr/>
              </a:pPr>
              <a:t>149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2562"/>
                                        </p:tgtEl>
                                        <p:attrNameLst>
                                          <p:attrName>style.visibility</p:attrName>
                                        </p:attrNameLst>
                                      </p:cBhvr>
                                      <p:to>
                                        <p:strVal val="visible"/>
                                      </p:to>
                                    </p:set>
                                    <p:anim calcmode="lin" valueType="num">
                                      <p:cBhvr additive="base">
                                        <p:cTn id="7" dur="500" fill="hold"/>
                                        <p:tgtEl>
                                          <p:spTgt spid="322562"/>
                                        </p:tgtEl>
                                        <p:attrNameLst>
                                          <p:attrName>ppt_x</p:attrName>
                                        </p:attrNameLst>
                                      </p:cBhvr>
                                      <p:tavLst>
                                        <p:tav tm="0">
                                          <p:val>
                                            <p:strVal val="#ppt_x"/>
                                          </p:val>
                                        </p:tav>
                                        <p:tav tm="100000">
                                          <p:val>
                                            <p:strVal val="#ppt_x"/>
                                          </p:val>
                                        </p:tav>
                                      </p:tavLst>
                                    </p:anim>
                                    <p:anim calcmode="lin" valueType="num">
                                      <p:cBhvr additive="base">
                                        <p:cTn id="8" dur="500" fill="hold"/>
                                        <p:tgtEl>
                                          <p:spTgt spid="3225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2563">
                                            <p:txEl>
                                              <p:pRg st="0" end="0"/>
                                            </p:txEl>
                                          </p:spTgt>
                                        </p:tgtEl>
                                        <p:attrNameLst>
                                          <p:attrName>style.visibility</p:attrName>
                                        </p:attrNameLst>
                                      </p:cBhvr>
                                      <p:to>
                                        <p:strVal val="visible"/>
                                      </p:to>
                                    </p:set>
                                    <p:anim calcmode="lin" valueType="num">
                                      <p:cBhvr additive="base">
                                        <p:cTn id="13" dur="500" fill="hold"/>
                                        <p:tgtEl>
                                          <p:spTgt spid="3225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2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2563">
                                            <p:txEl>
                                              <p:pRg st="0" end="0"/>
                                            </p:txEl>
                                          </p:spTgt>
                                        </p:tgtEl>
                                        <p:attrNameLst>
                                          <p:attrName>style.visibility</p:attrName>
                                        </p:attrNameLst>
                                      </p:cBhvr>
                                      <p:to>
                                        <p:strVal val="visible"/>
                                      </p:to>
                                    </p:set>
                                    <p:anim calcmode="lin" valueType="num">
                                      <p:cBhvr additive="base">
                                        <p:cTn id="19" dur="500" fill="hold"/>
                                        <p:tgtEl>
                                          <p:spTgt spid="32256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2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2563">
                                            <p:txEl>
                                              <p:pRg st="1" end="1"/>
                                            </p:txEl>
                                          </p:spTgt>
                                        </p:tgtEl>
                                        <p:attrNameLst>
                                          <p:attrName>style.visibility</p:attrName>
                                        </p:attrNameLst>
                                      </p:cBhvr>
                                      <p:to>
                                        <p:strVal val="visible"/>
                                      </p:to>
                                    </p:set>
                                    <p:anim calcmode="lin" valueType="num">
                                      <p:cBhvr additive="base">
                                        <p:cTn id="25" dur="500" fill="hold"/>
                                        <p:tgtEl>
                                          <p:spTgt spid="32256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2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2563">
                                            <p:txEl>
                                              <p:pRg st="2" end="2"/>
                                            </p:txEl>
                                          </p:spTgt>
                                        </p:tgtEl>
                                        <p:attrNameLst>
                                          <p:attrName>style.visibility</p:attrName>
                                        </p:attrNameLst>
                                      </p:cBhvr>
                                      <p:to>
                                        <p:strVal val="visible"/>
                                      </p:to>
                                    </p:set>
                                    <p:anim calcmode="lin" valueType="num">
                                      <p:cBhvr additive="base">
                                        <p:cTn id="31" dur="500" fill="hold"/>
                                        <p:tgtEl>
                                          <p:spTgt spid="32256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2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2563">
                                            <p:txEl>
                                              <p:pRg st="3" end="3"/>
                                            </p:txEl>
                                          </p:spTgt>
                                        </p:tgtEl>
                                        <p:attrNameLst>
                                          <p:attrName>style.visibility</p:attrName>
                                        </p:attrNameLst>
                                      </p:cBhvr>
                                      <p:to>
                                        <p:strVal val="visible"/>
                                      </p:to>
                                    </p:set>
                                    <p:anim calcmode="lin" valueType="num">
                                      <p:cBhvr additive="base">
                                        <p:cTn id="37" dur="500" fill="hold"/>
                                        <p:tgtEl>
                                          <p:spTgt spid="32256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2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2563">
                                            <p:txEl>
                                              <p:pRg st="4" end="4"/>
                                            </p:txEl>
                                          </p:spTgt>
                                        </p:tgtEl>
                                        <p:attrNameLst>
                                          <p:attrName>style.visibility</p:attrName>
                                        </p:attrNameLst>
                                      </p:cBhvr>
                                      <p:to>
                                        <p:strVal val="visible"/>
                                      </p:to>
                                    </p:set>
                                    <p:anim calcmode="lin" valueType="num">
                                      <p:cBhvr additive="base">
                                        <p:cTn id="43" dur="500" fill="hold"/>
                                        <p:tgtEl>
                                          <p:spTgt spid="32256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25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2563">
                                            <p:txEl>
                                              <p:pRg st="5" end="5"/>
                                            </p:txEl>
                                          </p:spTgt>
                                        </p:tgtEl>
                                        <p:attrNameLst>
                                          <p:attrName>style.visibility</p:attrName>
                                        </p:attrNameLst>
                                      </p:cBhvr>
                                      <p:to>
                                        <p:strVal val="visible"/>
                                      </p:to>
                                    </p:set>
                                    <p:anim calcmode="lin" valueType="num">
                                      <p:cBhvr additive="base">
                                        <p:cTn id="49" dur="500" fill="hold"/>
                                        <p:tgtEl>
                                          <p:spTgt spid="32256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25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p:bldP spid="3225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2"/>
          <p:cNvSpPr>
            <a:spLocks noGrp="1"/>
          </p:cNvSpPr>
          <p:nvPr>
            <p:ph idx="1"/>
          </p:nvPr>
        </p:nvSpPr>
        <p:spPr>
          <a:xfrm>
            <a:off x="250825" y="260350"/>
            <a:ext cx="8131175" cy="5976938"/>
          </a:xfrm>
        </p:spPr>
        <p:txBody>
          <a:bodyPr/>
          <a:lstStyle/>
          <a:p>
            <a:pPr algn="l">
              <a:buFontTx/>
              <a:buNone/>
            </a:pPr>
            <a:r>
              <a:rPr lang="en-US" dirty="0" smtClean="0">
                <a:solidFill>
                  <a:srgbClr val="FF0000"/>
                </a:solidFill>
              </a:rPr>
              <a:t>(c) </a:t>
            </a:r>
            <a:r>
              <a:rPr lang="en-US" dirty="0" smtClean="0"/>
              <a:t>Weights of babies born in a hospital </a:t>
            </a:r>
          </a:p>
          <a:p>
            <a:pPr algn="l">
              <a:buFontTx/>
              <a:buNone/>
            </a:pPr>
            <a:r>
              <a:rPr lang="en-US" dirty="0" smtClean="0"/>
              <a:t>during a year. </a:t>
            </a:r>
            <a:r>
              <a:rPr lang="en-US" dirty="0" smtClean="0">
                <a:solidFill>
                  <a:srgbClr val="00B050"/>
                </a:solidFill>
              </a:rPr>
              <a:t>Quantitative continues</a:t>
            </a:r>
          </a:p>
          <a:p>
            <a:pPr algn="l">
              <a:buFontTx/>
              <a:buNone/>
            </a:pPr>
            <a:r>
              <a:rPr lang="en-US" dirty="0" smtClean="0">
                <a:solidFill>
                  <a:srgbClr val="FF0000"/>
                </a:solidFill>
              </a:rPr>
              <a:t>(d) </a:t>
            </a:r>
            <a:r>
              <a:rPr lang="en-US" dirty="0" smtClean="0"/>
              <a:t>Gender of babies born in a hospital during a year. </a:t>
            </a:r>
            <a:r>
              <a:rPr lang="en-US" dirty="0" smtClean="0">
                <a:solidFill>
                  <a:srgbClr val="00B050"/>
                </a:solidFill>
              </a:rPr>
              <a:t>Qualitative nominal</a:t>
            </a:r>
          </a:p>
          <a:p>
            <a:pPr algn="l">
              <a:buFontTx/>
              <a:buNone/>
            </a:pPr>
            <a:r>
              <a:rPr lang="en-US" dirty="0" smtClean="0">
                <a:solidFill>
                  <a:srgbClr val="FF0000"/>
                </a:solidFill>
              </a:rPr>
              <a:t>(e) </a:t>
            </a:r>
            <a:r>
              <a:rPr lang="en-US" dirty="0" smtClean="0"/>
              <a:t>The distance between the hospital to the house</a:t>
            </a:r>
            <a:r>
              <a:rPr lang="en-US" dirty="0" smtClean="0">
                <a:solidFill>
                  <a:srgbClr val="FF0000"/>
                </a:solidFill>
              </a:rPr>
              <a:t> </a:t>
            </a:r>
            <a:r>
              <a:rPr lang="en-US" dirty="0" smtClean="0">
                <a:solidFill>
                  <a:srgbClr val="00B050"/>
                </a:solidFill>
              </a:rPr>
              <a:t>Quantitative continues</a:t>
            </a:r>
          </a:p>
          <a:p>
            <a:pPr algn="l">
              <a:buFontTx/>
              <a:buNone/>
            </a:pPr>
            <a:r>
              <a:rPr lang="en-US" dirty="0" smtClean="0">
                <a:solidFill>
                  <a:srgbClr val="FF0000"/>
                </a:solidFill>
              </a:rPr>
              <a:t>(f) </a:t>
            </a:r>
            <a:r>
              <a:rPr lang="en-US" dirty="0" smtClean="0"/>
              <a:t>Under-arm temperature of day-old infants born in a hospital. </a:t>
            </a:r>
            <a:r>
              <a:rPr lang="en-US" dirty="0" smtClean="0">
                <a:solidFill>
                  <a:srgbClr val="00B050"/>
                </a:solidFill>
              </a:rPr>
              <a:t>Quantitative              continues</a:t>
            </a:r>
            <a:endParaRPr lang="ar-SA" dirty="0" smtClean="0">
              <a:solidFill>
                <a:srgbClr val="FF0000"/>
              </a:solidFill>
            </a:endParaRPr>
          </a:p>
        </p:txBody>
      </p:sp>
      <p:sp>
        <p:nvSpPr>
          <p:cNvPr id="137219" name="Footer Placeholder 3"/>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37220" name="Slide Number Placeholder 4"/>
          <p:cNvSpPr>
            <a:spLocks noGrp="1"/>
          </p:cNvSpPr>
          <p:nvPr>
            <p:ph type="sldNum" sz="quarter" idx="12"/>
          </p:nvPr>
        </p:nvSpPr>
        <p:spPr>
          <a:noFill/>
        </p:spPr>
        <p:txBody>
          <a:bodyPr/>
          <a:lstStyle/>
          <a:p>
            <a:fld id="{D730DE3B-930A-40CF-850D-385E9C862C10}" type="slidenum">
              <a:rPr lang="ar-SA" smtClean="0"/>
              <a:pPr/>
              <a:t>15</a:t>
            </a:fld>
            <a:endParaRPr lang="en-US"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eaLnBrk="1" hangingPunct="1"/>
            <a:r>
              <a:rPr lang="en-US" b="1" u="sng" smtClean="0"/>
              <a:t>4.4 The Poisson Distribution</a:t>
            </a:r>
          </a:p>
        </p:txBody>
      </p:sp>
      <p:sp>
        <p:nvSpPr>
          <p:cNvPr id="323587" name="Rectangle 3"/>
          <p:cNvSpPr>
            <a:spLocks noGrp="1" noChangeArrowheads="1"/>
          </p:cNvSpPr>
          <p:nvPr>
            <p:ph type="body" sz="half" idx="1"/>
          </p:nvPr>
        </p:nvSpPr>
        <p:spPr>
          <a:xfrm>
            <a:off x="263525" y="1196975"/>
            <a:ext cx="8340725" cy="5256213"/>
          </a:xfrm>
        </p:spPr>
        <p:txBody>
          <a:bodyPr/>
          <a:lstStyle/>
          <a:p>
            <a:pPr algn="l" rtl="0" eaLnBrk="1" hangingPunct="1">
              <a:lnSpc>
                <a:spcPct val="90000"/>
              </a:lnSpc>
            </a:pPr>
            <a:r>
              <a:rPr lang="en-US" sz="2800" smtClean="0"/>
              <a:t>If the random variable X is the number of occurrences of some random event in a certain period of time or space (or some volume of matter).</a:t>
            </a:r>
          </a:p>
          <a:p>
            <a:pPr algn="l" rtl="0" eaLnBrk="1" hangingPunct="1">
              <a:lnSpc>
                <a:spcPct val="90000"/>
              </a:lnSpc>
            </a:pPr>
            <a:r>
              <a:rPr lang="en-US" sz="2800" smtClean="0"/>
              <a:t>The probability distribution of X is given by:</a:t>
            </a:r>
          </a:p>
          <a:p>
            <a:pPr algn="l" rtl="0" eaLnBrk="1" hangingPunct="1">
              <a:lnSpc>
                <a:spcPct val="90000"/>
              </a:lnSpc>
              <a:buFontTx/>
              <a:buNone/>
            </a:pPr>
            <a:r>
              <a:rPr lang="en-US" sz="2800" smtClean="0"/>
              <a:t>   f (x) =P(X=x) =                      ,x = 0,1,…..</a:t>
            </a:r>
          </a:p>
          <a:p>
            <a:pPr algn="l" rtl="0" eaLnBrk="1" hangingPunct="1">
              <a:lnSpc>
                <a:spcPct val="90000"/>
              </a:lnSpc>
              <a:buFontTx/>
              <a:buNone/>
            </a:pPr>
            <a:endParaRPr lang="en-US" sz="2800" smtClean="0"/>
          </a:p>
          <a:p>
            <a:pPr algn="l" rtl="0" eaLnBrk="1" hangingPunct="1">
              <a:lnSpc>
                <a:spcPct val="90000"/>
              </a:lnSpc>
              <a:buFontTx/>
              <a:buNone/>
            </a:pPr>
            <a:r>
              <a:rPr lang="en-US" sz="2800" smtClean="0"/>
              <a:t>  The symbol e is the constant equal to 2.7183.         (Lambda) is called the parameter of the distribution and is the average number of occurrences of the random event in the interval (or volume)</a:t>
            </a:r>
          </a:p>
        </p:txBody>
      </p:sp>
      <p:graphicFrame>
        <p:nvGraphicFramePr>
          <p:cNvPr id="323588" name="Object 4"/>
          <p:cNvGraphicFramePr>
            <a:graphicFrameLocks noChangeAspect="1"/>
          </p:cNvGraphicFramePr>
          <p:nvPr>
            <p:ph sz="half" idx="2"/>
          </p:nvPr>
        </p:nvGraphicFramePr>
        <p:xfrm>
          <a:off x="3131840" y="2924944"/>
          <a:ext cx="1223962" cy="801687"/>
        </p:xfrm>
        <a:graphic>
          <a:graphicData uri="http://schemas.openxmlformats.org/presentationml/2006/ole">
            <p:oleObj spid="_x0000_s34818" r:id="rId3" imgW="736560" imgH="482400" progId="">
              <p:embed/>
            </p:oleObj>
          </a:graphicData>
        </a:graphic>
      </p:graphicFrame>
      <p:sp>
        <p:nvSpPr>
          <p:cNvPr id="8" name="عنصر نائب للتذييل 5"/>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9" name="عنصر نائب لرقم الشريحة 6"/>
          <p:cNvSpPr>
            <a:spLocks noGrp="1"/>
          </p:cNvSpPr>
          <p:nvPr>
            <p:ph type="sldNum" sz="quarter" idx="12"/>
          </p:nvPr>
        </p:nvSpPr>
        <p:spPr/>
        <p:txBody>
          <a:bodyPr/>
          <a:lstStyle/>
          <a:p>
            <a:pPr>
              <a:defRPr/>
            </a:pPr>
            <a:fld id="{CE884577-C0FE-414B-A7CF-4E93E6F8355F}" type="slidenum">
              <a:rPr lang="ar-SA"/>
              <a:pPr>
                <a:defRPr/>
              </a:pPr>
              <a:t>150</a:t>
            </a:fld>
            <a:endParaRPr lang="en-US"/>
          </a:p>
        </p:txBody>
      </p:sp>
      <p:sp>
        <p:nvSpPr>
          <p:cNvPr id="348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4819" name="Object 6"/>
          <p:cNvGraphicFramePr>
            <a:graphicFrameLocks noChangeAspect="1"/>
          </p:cNvGraphicFramePr>
          <p:nvPr/>
        </p:nvGraphicFramePr>
        <p:xfrm>
          <a:off x="7885113" y="4221163"/>
          <a:ext cx="284162" cy="360362"/>
        </p:xfrm>
        <a:graphic>
          <a:graphicData uri="http://schemas.openxmlformats.org/presentationml/2006/ole">
            <p:oleObj spid="_x0000_s34819" r:id="rId4" imgW="139579" imgH="177646"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3586"/>
                                        </p:tgtEl>
                                        <p:attrNameLst>
                                          <p:attrName>style.visibility</p:attrName>
                                        </p:attrNameLst>
                                      </p:cBhvr>
                                      <p:to>
                                        <p:strVal val="visible"/>
                                      </p:to>
                                    </p:set>
                                    <p:anim calcmode="lin" valueType="num">
                                      <p:cBhvr additive="base">
                                        <p:cTn id="7" dur="500" fill="hold"/>
                                        <p:tgtEl>
                                          <p:spTgt spid="323586"/>
                                        </p:tgtEl>
                                        <p:attrNameLst>
                                          <p:attrName>ppt_x</p:attrName>
                                        </p:attrNameLst>
                                      </p:cBhvr>
                                      <p:tavLst>
                                        <p:tav tm="0">
                                          <p:val>
                                            <p:strVal val="#ppt_x"/>
                                          </p:val>
                                        </p:tav>
                                        <p:tav tm="100000">
                                          <p:val>
                                            <p:strVal val="#ppt_x"/>
                                          </p:val>
                                        </p:tav>
                                      </p:tavLst>
                                    </p:anim>
                                    <p:anim calcmode="lin" valueType="num">
                                      <p:cBhvr additive="base">
                                        <p:cTn id="8" dur="500" fill="hold"/>
                                        <p:tgtEl>
                                          <p:spTgt spid="3235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3587">
                                            <p:txEl>
                                              <p:pRg st="0" end="0"/>
                                            </p:txEl>
                                          </p:spTgt>
                                        </p:tgtEl>
                                        <p:attrNameLst>
                                          <p:attrName>style.visibility</p:attrName>
                                        </p:attrNameLst>
                                      </p:cBhvr>
                                      <p:to>
                                        <p:strVal val="visible"/>
                                      </p:to>
                                    </p:set>
                                    <p:anim calcmode="lin" valueType="num">
                                      <p:cBhvr additive="base">
                                        <p:cTn id="13" dur="500" fill="hold"/>
                                        <p:tgtEl>
                                          <p:spTgt spid="3235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3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3587">
                                            <p:txEl>
                                              <p:pRg st="1" end="1"/>
                                            </p:txEl>
                                          </p:spTgt>
                                        </p:tgtEl>
                                        <p:attrNameLst>
                                          <p:attrName>style.visibility</p:attrName>
                                        </p:attrNameLst>
                                      </p:cBhvr>
                                      <p:to>
                                        <p:strVal val="visible"/>
                                      </p:to>
                                    </p:set>
                                    <p:anim calcmode="lin" valueType="num">
                                      <p:cBhvr additive="base">
                                        <p:cTn id="19" dur="500" fill="hold"/>
                                        <p:tgtEl>
                                          <p:spTgt spid="32358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3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3587">
                                            <p:txEl>
                                              <p:pRg st="2" end="2"/>
                                            </p:txEl>
                                          </p:spTgt>
                                        </p:tgtEl>
                                        <p:attrNameLst>
                                          <p:attrName>style.visibility</p:attrName>
                                        </p:attrNameLst>
                                      </p:cBhvr>
                                      <p:to>
                                        <p:strVal val="visible"/>
                                      </p:to>
                                    </p:set>
                                    <p:anim calcmode="lin" valueType="num">
                                      <p:cBhvr additive="base">
                                        <p:cTn id="25" dur="500" fill="hold"/>
                                        <p:tgtEl>
                                          <p:spTgt spid="32358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3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3588"/>
                                        </p:tgtEl>
                                        <p:attrNameLst>
                                          <p:attrName>style.visibility</p:attrName>
                                        </p:attrNameLst>
                                      </p:cBhvr>
                                      <p:to>
                                        <p:strVal val="visible"/>
                                      </p:to>
                                    </p:set>
                                    <p:anim calcmode="lin" valueType="num">
                                      <p:cBhvr additive="base">
                                        <p:cTn id="31" dur="500" fill="hold"/>
                                        <p:tgtEl>
                                          <p:spTgt spid="323588"/>
                                        </p:tgtEl>
                                        <p:attrNameLst>
                                          <p:attrName>ppt_x</p:attrName>
                                        </p:attrNameLst>
                                      </p:cBhvr>
                                      <p:tavLst>
                                        <p:tav tm="0">
                                          <p:val>
                                            <p:strVal val="#ppt_x"/>
                                          </p:val>
                                        </p:tav>
                                        <p:tav tm="100000">
                                          <p:val>
                                            <p:strVal val="#ppt_x"/>
                                          </p:val>
                                        </p:tav>
                                      </p:tavLst>
                                    </p:anim>
                                    <p:anim calcmode="lin" valueType="num">
                                      <p:cBhvr additive="base">
                                        <p:cTn id="32" dur="500" fill="hold"/>
                                        <p:tgtEl>
                                          <p:spTgt spid="32358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3587">
                                            <p:txEl>
                                              <p:pRg st="4" end="4"/>
                                            </p:txEl>
                                          </p:spTgt>
                                        </p:tgtEl>
                                        <p:attrNameLst>
                                          <p:attrName>style.visibility</p:attrName>
                                        </p:attrNameLst>
                                      </p:cBhvr>
                                      <p:to>
                                        <p:strVal val="visible"/>
                                      </p:to>
                                    </p:set>
                                    <p:anim calcmode="lin" valueType="num">
                                      <p:cBhvr additive="base">
                                        <p:cTn id="37" dur="500" fill="hold"/>
                                        <p:tgtEl>
                                          <p:spTgt spid="32358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35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normAutofit fontScale="90000"/>
          </a:bodyPr>
          <a:lstStyle/>
          <a:p>
            <a:pPr eaLnBrk="1" hangingPunct="1"/>
            <a:r>
              <a:rPr lang="en-US" sz="3600" b="1" dirty="0" smtClean="0"/>
              <a:t>Properties of the Poisson distribution</a:t>
            </a:r>
            <a:r>
              <a:rPr lang="en-US" sz="3600" dirty="0" smtClean="0"/>
              <a:t> </a:t>
            </a:r>
          </a:p>
        </p:txBody>
      </p:sp>
      <p:sp>
        <p:nvSpPr>
          <p:cNvPr id="324611" name="Rectangle 3"/>
          <p:cNvSpPr>
            <a:spLocks noGrp="1" noChangeArrowheads="1"/>
          </p:cNvSpPr>
          <p:nvPr>
            <p:ph idx="1"/>
          </p:nvPr>
        </p:nvSpPr>
        <p:spPr>
          <a:xfrm>
            <a:off x="263525" y="1412776"/>
            <a:ext cx="7386638" cy="4683224"/>
          </a:xfrm>
        </p:spPr>
        <p:txBody>
          <a:bodyPr/>
          <a:lstStyle/>
          <a:p>
            <a:pPr algn="l" rtl="0" eaLnBrk="1" hangingPunct="1"/>
            <a:r>
              <a:rPr lang="en-US" dirty="0" smtClean="0">
                <a:solidFill>
                  <a:srgbClr val="FF0000"/>
                </a:solidFill>
              </a:rPr>
              <a:t>1. f(x) ≥ 0</a:t>
            </a:r>
          </a:p>
          <a:p>
            <a:pPr algn="l" rtl="0" eaLnBrk="1" hangingPunct="1"/>
            <a:r>
              <a:rPr lang="en-US" dirty="0" smtClean="0">
                <a:solidFill>
                  <a:srgbClr val="FF0000"/>
                </a:solidFill>
              </a:rPr>
              <a:t>2. ∑ f(x) =1</a:t>
            </a:r>
          </a:p>
          <a:p>
            <a:pPr algn="l" rtl="0" eaLnBrk="1" hangingPunct="1"/>
            <a:r>
              <a:rPr lang="en-US" dirty="0" smtClean="0">
                <a:solidFill>
                  <a:srgbClr val="FF0000"/>
                </a:solidFill>
              </a:rPr>
              <a:t>3.The parameters of the </a:t>
            </a:r>
            <a:r>
              <a:rPr lang="en-US" dirty="0" err="1" smtClean="0">
                <a:solidFill>
                  <a:srgbClr val="FF0000"/>
                </a:solidFill>
              </a:rPr>
              <a:t>poisson</a:t>
            </a:r>
            <a:r>
              <a:rPr lang="en-US" dirty="0" smtClean="0">
                <a:solidFill>
                  <a:srgbClr val="FF0000"/>
                </a:solidFill>
              </a:rPr>
              <a:t> distribution  is </a:t>
            </a:r>
            <a:r>
              <a:rPr lang="el-GR" dirty="0" smtClean="0">
                <a:solidFill>
                  <a:srgbClr val="FF0000"/>
                </a:solidFill>
              </a:rPr>
              <a:t>λ</a:t>
            </a:r>
            <a:endParaRPr lang="en-US" dirty="0" smtClean="0">
              <a:solidFill>
                <a:srgbClr val="FF0000"/>
              </a:solidFill>
            </a:endParaRPr>
          </a:p>
          <a:p>
            <a:pPr algn="l" rtl="0" eaLnBrk="1" hangingPunct="1"/>
            <a:r>
              <a:rPr lang="en-US" dirty="0" smtClean="0">
                <a:solidFill>
                  <a:srgbClr val="FF0000"/>
                </a:solidFill>
              </a:rPr>
              <a:t>4.µ = E(X)= </a:t>
            </a:r>
            <a:r>
              <a:rPr lang="el-GR" dirty="0" smtClean="0">
                <a:solidFill>
                  <a:srgbClr val="FF0000"/>
                </a:solidFill>
              </a:rPr>
              <a:t>λ</a:t>
            </a:r>
            <a:endParaRPr lang="en-US" dirty="0" smtClean="0">
              <a:solidFill>
                <a:srgbClr val="FF0000"/>
              </a:solidFill>
            </a:endParaRPr>
          </a:p>
          <a:p>
            <a:pPr algn="l" rtl="0" eaLnBrk="1" hangingPunct="1"/>
            <a:r>
              <a:rPr lang="en-US" dirty="0" smtClean="0">
                <a:solidFill>
                  <a:srgbClr val="FF0000"/>
                </a:solidFill>
              </a:rPr>
              <a:t>5. </a:t>
            </a:r>
            <a:r>
              <a:rPr lang="el-GR" dirty="0" smtClean="0">
                <a:solidFill>
                  <a:srgbClr val="FF0000"/>
                </a:solidFill>
              </a:rPr>
              <a:t>σ</a:t>
            </a:r>
            <a:r>
              <a:rPr lang="en-US" baseline="40000" dirty="0" smtClean="0">
                <a:solidFill>
                  <a:srgbClr val="FF0000"/>
                </a:solidFill>
              </a:rPr>
              <a:t>2</a:t>
            </a:r>
            <a:r>
              <a:rPr lang="en-US" dirty="0" smtClean="0">
                <a:solidFill>
                  <a:srgbClr val="FF0000"/>
                </a:solidFill>
              </a:rPr>
              <a:t> = </a:t>
            </a:r>
            <a:r>
              <a:rPr lang="en-US" dirty="0" err="1" smtClean="0">
                <a:solidFill>
                  <a:srgbClr val="FF0000"/>
                </a:solidFill>
              </a:rPr>
              <a:t>Var</a:t>
            </a:r>
            <a:r>
              <a:rPr lang="en-US" dirty="0" smtClean="0">
                <a:solidFill>
                  <a:srgbClr val="FF0000"/>
                </a:solidFill>
              </a:rPr>
              <a:t>(X)= </a:t>
            </a:r>
            <a:r>
              <a:rPr lang="el-GR" dirty="0" smtClean="0">
                <a:solidFill>
                  <a:srgbClr val="FF0000"/>
                </a:solidFill>
              </a:rPr>
              <a:t>λ</a:t>
            </a:r>
            <a:endParaRPr lang="en-US" dirty="0" smtClean="0">
              <a:solidFill>
                <a:srgbClr val="FF0000"/>
              </a:solidFill>
            </a:endParaRPr>
          </a:p>
          <a:p>
            <a:pPr algn="l" rtl="0" eaLnBrk="1" hangingPunct="1">
              <a:buNone/>
            </a:pPr>
            <a:endParaRPr lang="en-US" dirty="0" smtClean="0">
              <a:solidFill>
                <a:srgbClr val="FFFF00"/>
              </a:solidFill>
            </a:endParaRPr>
          </a:p>
          <a:p>
            <a:pPr algn="l" rtl="0" eaLnBrk="1" hangingPunct="1">
              <a:buNone/>
            </a:pPr>
            <a:endParaRPr lang="en-US" dirty="0" smtClean="0"/>
          </a:p>
          <a:p>
            <a:pPr algn="l" rtl="0" eaLnBrk="1" hangingPunct="1"/>
            <a:endParaRPr lang="en-US" dirty="0" smtClean="0"/>
          </a:p>
          <a:p>
            <a:pPr algn="l" rtl="0" eaLnBrk="1" hangingPunct="1"/>
            <a:endParaRPr lang="en-US" dirty="0" smtClean="0"/>
          </a:p>
          <a:p>
            <a:pPr algn="l" rtl="0" eaLnBrk="1" hangingPunct="1"/>
            <a:endParaRPr lang="en-US" dirty="0" smtClean="0"/>
          </a:p>
          <a:p>
            <a:pPr algn="l" rtl="0" eaLnBrk="1" hangingPunct="1">
              <a:buFontTx/>
              <a:buNone/>
            </a:pPr>
            <a:endParaRPr lang="en-US" dirty="0" smtClean="0"/>
          </a:p>
        </p:txBody>
      </p:sp>
      <p:sp>
        <p:nvSpPr>
          <p:cNvPr id="13"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4" name="عنصر نائب لرقم الشريحة 5"/>
          <p:cNvSpPr>
            <a:spLocks noGrp="1"/>
          </p:cNvSpPr>
          <p:nvPr>
            <p:ph type="sldNum" sz="quarter" idx="12"/>
          </p:nvPr>
        </p:nvSpPr>
        <p:spPr/>
        <p:txBody>
          <a:bodyPr/>
          <a:lstStyle/>
          <a:p>
            <a:pPr>
              <a:defRPr/>
            </a:pPr>
            <a:fld id="{74F6AA40-1DB7-4F49-9E9A-D30CA2596369}" type="slidenum">
              <a:rPr lang="ar-SA"/>
              <a:pPr>
                <a:defRPr/>
              </a:pPr>
              <a:t>151</a:t>
            </a:fld>
            <a:endParaRPr lang="en-US"/>
          </a:p>
        </p:txBody>
      </p:sp>
      <p:sp>
        <p:nvSpPr>
          <p:cNvPr id="3585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585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585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585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4610"/>
                                        </p:tgtEl>
                                        <p:attrNameLst>
                                          <p:attrName>style.visibility</p:attrName>
                                        </p:attrNameLst>
                                      </p:cBhvr>
                                      <p:to>
                                        <p:strVal val="visible"/>
                                      </p:to>
                                    </p:set>
                                    <p:anim calcmode="lin" valueType="num">
                                      <p:cBhvr additive="base">
                                        <p:cTn id="7" dur="500" fill="hold"/>
                                        <p:tgtEl>
                                          <p:spTgt spid="324610"/>
                                        </p:tgtEl>
                                        <p:attrNameLst>
                                          <p:attrName>ppt_x</p:attrName>
                                        </p:attrNameLst>
                                      </p:cBhvr>
                                      <p:tavLst>
                                        <p:tav tm="0">
                                          <p:val>
                                            <p:strVal val="#ppt_x"/>
                                          </p:val>
                                        </p:tav>
                                        <p:tav tm="100000">
                                          <p:val>
                                            <p:strVal val="#ppt_x"/>
                                          </p:val>
                                        </p:tav>
                                      </p:tavLst>
                                    </p:anim>
                                    <p:anim calcmode="lin" valueType="num">
                                      <p:cBhvr additive="base">
                                        <p:cTn id="8" dur="500" fill="hold"/>
                                        <p:tgtEl>
                                          <p:spTgt spid="324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4611">
                                            <p:txEl>
                                              <p:pRg st="0" end="0"/>
                                            </p:txEl>
                                          </p:spTgt>
                                        </p:tgtEl>
                                        <p:attrNameLst>
                                          <p:attrName>style.visibility</p:attrName>
                                        </p:attrNameLst>
                                      </p:cBhvr>
                                      <p:to>
                                        <p:strVal val="visible"/>
                                      </p:to>
                                    </p:set>
                                    <p:anim calcmode="lin" valueType="num">
                                      <p:cBhvr additive="base">
                                        <p:cTn id="13" dur="500" fill="hold"/>
                                        <p:tgtEl>
                                          <p:spTgt spid="3246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4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4611">
                                            <p:txEl>
                                              <p:pRg st="1" end="1"/>
                                            </p:txEl>
                                          </p:spTgt>
                                        </p:tgtEl>
                                        <p:attrNameLst>
                                          <p:attrName>style.visibility</p:attrName>
                                        </p:attrNameLst>
                                      </p:cBhvr>
                                      <p:to>
                                        <p:strVal val="visible"/>
                                      </p:to>
                                    </p:set>
                                    <p:anim calcmode="lin" valueType="num">
                                      <p:cBhvr additive="base">
                                        <p:cTn id="19" dur="500" fill="hold"/>
                                        <p:tgtEl>
                                          <p:spTgt spid="3246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4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4611">
                                            <p:txEl>
                                              <p:pRg st="2" end="2"/>
                                            </p:txEl>
                                          </p:spTgt>
                                        </p:tgtEl>
                                        <p:attrNameLst>
                                          <p:attrName>style.visibility</p:attrName>
                                        </p:attrNameLst>
                                      </p:cBhvr>
                                      <p:to>
                                        <p:strVal val="visible"/>
                                      </p:to>
                                    </p:set>
                                    <p:anim calcmode="lin" valueType="num">
                                      <p:cBhvr additive="base">
                                        <p:cTn id="25" dur="500" fill="hold"/>
                                        <p:tgtEl>
                                          <p:spTgt spid="3246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4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4611">
                                            <p:txEl>
                                              <p:pRg st="3" end="3"/>
                                            </p:txEl>
                                          </p:spTgt>
                                        </p:tgtEl>
                                        <p:attrNameLst>
                                          <p:attrName>style.visibility</p:attrName>
                                        </p:attrNameLst>
                                      </p:cBhvr>
                                      <p:to>
                                        <p:strVal val="visible"/>
                                      </p:to>
                                    </p:set>
                                    <p:anim calcmode="lin" valueType="num">
                                      <p:cBhvr additive="base">
                                        <p:cTn id="31" dur="500" fill="hold"/>
                                        <p:tgtEl>
                                          <p:spTgt spid="3246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4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4611">
                                            <p:txEl>
                                              <p:pRg st="4" end="4"/>
                                            </p:txEl>
                                          </p:spTgt>
                                        </p:tgtEl>
                                        <p:attrNameLst>
                                          <p:attrName>style.visibility</p:attrName>
                                        </p:attrNameLst>
                                      </p:cBhvr>
                                      <p:to>
                                        <p:strVal val="visible"/>
                                      </p:to>
                                    </p:set>
                                    <p:anim calcmode="lin" valueType="num">
                                      <p:cBhvr additive="base">
                                        <p:cTn id="37" dur="500" fill="hold"/>
                                        <p:tgtEl>
                                          <p:spTgt spid="3246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46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hangingPunct="1"/>
            <a:r>
              <a:rPr lang="en-US" b="1" smtClean="0"/>
              <a:t>Example 4.4.1 page 111</a:t>
            </a:r>
          </a:p>
        </p:txBody>
      </p:sp>
      <p:sp>
        <p:nvSpPr>
          <p:cNvPr id="325635" name="Rectangle 3"/>
          <p:cNvSpPr>
            <a:spLocks noGrp="1" noChangeArrowheads="1"/>
          </p:cNvSpPr>
          <p:nvPr>
            <p:ph idx="1"/>
          </p:nvPr>
        </p:nvSpPr>
        <p:spPr>
          <a:xfrm>
            <a:off x="263525" y="1268413"/>
            <a:ext cx="8412163" cy="4827587"/>
          </a:xfrm>
        </p:spPr>
        <p:txBody>
          <a:bodyPr/>
          <a:lstStyle/>
          <a:p>
            <a:pPr algn="l" rtl="0" eaLnBrk="1" hangingPunct="1"/>
            <a:r>
              <a:rPr lang="en-US" dirty="0" smtClean="0"/>
              <a:t>In a study of a drug -induced anaphylaxis among patients taking </a:t>
            </a:r>
            <a:r>
              <a:rPr lang="en-US" dirty="0" err="1" smtClean="0"/>
              <a:t>rocuronium</a:t>
            </a:r>
            <a:r>
              <a:rPr lang="en-US" dirty="0" smtClean="0"/>
              <a:t> bromide as part of their anesthesia, </a:t>
            </a:r>
            <a:r>
              <a:rPr lang="en-US" dirty="0" err="1" smtClean="0"/>
              <a:t>Laake</a:t>
            </a:r>
            <a:r>
              <a:rPr lang="en-US" dirty="0" smtClean="0"/>
              <a:t> and </a:t>
            </a:r>
            <a:r>
              <a:rPr lang="en-US" dirty="0" err="1" smtClean="0"/>
              <a:t>Rottingen</a:t>
            </a:r>
            <a:r>
              <a:rPr lang="en-US" dirty="0" smtClean="0"/>
              <a:t> found that the occurrence of anaphylaxis followed a Poisson model with     =12 </a:t>
            </a:r>
            <a:r>
              <a:rPr lang="en-US" u="sng" dirty="0" smtClean="0"/>
              <a:t>incidents per year </a:t>
            </a:r>
            <a:r>
              <a:rPr lang="en-US" dirty="0" smtClean="0"/>
              <a:t>in Norway .Find </a:t>
            </a:r>
          </a:p>
          <a:p>
            <a:pPr algn="l" rtl="0" eaLnBrk="1" hangingPunct="1">
              <a:buFontTx/>
              <a:buNone/>
            </a:pPr>
            <a:r>
              <a:rPr lang="en-US" dirty="0" smtClean="0"/>
              <a:t>1- The probability that in the </a:t>
            </a:r>
            <a:r>
              <a:rPr lang="en-US" u="sng" dirty="0" smtClean="0"/>
              <a:t>next year, </a:t>
            </a:r>
            <a:r>
              <a:rPr lang="en-US" dirty="0" smtClean="0"/>
              <a:t>among patients receiving </a:t>
            </a:r>
            <a:r>
              <a:rPr lang="en-US" dirty="0" err="1" smtClean="0"/>
              <a:t>rocuronium</a:t>
            </a:r>
            <a:r>
              <a:rPr lang="en-US" dirty="0" smtClean="0"/>
              <a:t>, exactly three will experience anaphylaxis?</a:t>
            </a:r>
          </a:p>
        </p:txBody>
      </p:sp>
      <p:sp>
        <p:nvSpPr>
          <p:cNvPr id="7"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5"/>
          <p:cNvSpPr>
            <a:spLocks noGrp="1"/>
          </p:cNvSpPr>
          <p:nvPr>
            <p:ph type="sldNum" sz="quarter" idx="12"/>
          </p:nvPr>
        </p:nvSpPr>
        <p:spPr/>
        <p:txBody>
          <a:bodyPr/>
          <a:lstStyle/>
          <a:p>
            <a:pPr>
              <a:defRPr/>
            </a:pPr>
            <a:fld id="{D9711E6E-1814-48DA-82BF-B8848EF25A2B}" type="slidenum">
              <a:rPr lang="ar-SA"/>
              <a:pPr>
                <a:defRPr/>
              </a:pPr>
              <a:t>152</a:t>
            </a:fld>
            <a:endParaRPr lang="en-US"/>
          </a:p>
        </p:txBody>
      </p:sp>
      <p:sp>
        <p:nvSpPr>
          <p:cNvPr id="36871" name="Rectangle 4"/>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graphicFrame>
        <p:nvGraphicFramePr>
          <p:cNvPr id="325637" name="Object 5"/>
          <p:cNvGraphicFramePr>
            <a:graphicFrameLocks noChangeAspect="1"/>
          </p:cNvGraphicFramePr>
          <p:nvPr/>
        </p:nvGraphicFramePr>
        <p:xfrm>
          <a:off x="3995936" y="3140968"/>
          <a:ext cx="511175" cy="647700"/>
        </p:xfrm>
        <a:graphic>
          <a:graphicData uri="http://schemas.openxmlformats.org/presentationml/2006/ole">
            <p:oleObj spid="_x0000_s36866" r:id="rId3" imgW="139579" imgH="177646"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5634"/>
                                        </p:tgtEl>
                                        <p:attrNameLst>
                                          <p:attrName>style.visibility</p:attrName>
                                        </p:attrNameLst>
                                      </p:cBhvr>
                                      <p:to>
                                        <p:strVal val="visible"/>
                                      </p:to>
                                    </p:set>
                                    <p:anim calcmode="lin" valueType="num">
                                      <p:cBhvr additive="base">
                                        <p:cTn id="7" dur="500" fill="hold"/>
                                        <p:tgtEl>
                                          <p:spTgt spid="325634"/>
                                        </p:tgtEl>
                                        <p:attrNameLst>
                                          <p:attrName>ppt_x</p:attrName>
                                        </p:attrNameLst>
                                      </p:cBhvr>
                                      <p:tavLst>
                                        <p:tav tm="0">
                                          <p:val>
                                            <p:strVal val="#ppt_x"/>
                                          </p:val>
                                        </p:tav>
                                        <p:tav tm="100000">
                                          <p:val>
                                            <p:strVal val="#ppt_x"/>
                                          </p:val>
                                        </p:tav>
                                      </p:tavLst>
                                    </p:anim>
                                    <p:anim calcmode="lin" valueType="num">
                                      <p:cBhvr additive="base">
                                        <p:cTn id="8" dur="500" fill="hold"/>
                                        <p:tgtEl>
                                          <p:spTgt spid="3256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5635">
                                            <p:txEl>
                                              <p:pRg st="0" end="0"/>
                                            </p:txEl>
                                          </p:spTgt>
                                        </p:tgtEl>
                                        <p:attrNameLst>
                                          <p:attrName>style.visibility</p:attrName>
                                        </p:attrNameLst>
                                      </p:cBhvr>
                                      <p:to>
                                        <p:strVal val="visible"/>
                                      </p:to>
                                    </p:set>
                                    <p:anim calcmode="lin" valueType="num">
                                      <p:cBhvr additive="base">
                                        <p:cTn id="13" dur="500" fill="hold"/>
                                        <p:tgtEl>
                                          <p:spTgt spid="3256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5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5637"/>
                                        </p:tgtEl>
                                        <p:attrNameLst>
                                          <p:attrName>style.visibility</p:attrName>
                                        </p:attrNameLst>
                                      </p:cBhvr>
                                      <p:to>
                                        <p:strVal val="visible"/>
                                      </p:to>
                                    </p:set>
                                    <p:anim calcmode="lin" valueType="num">
                                      <p:cBhvr additive="base">
                                        <p:cTn id="19" dur="500" fill="hold"/>
                                        <p:tgtEl>
                                          <p:spTgt spid="325637"/>
                                        </p:tgtEl>
                                        <p:attrNameLst>
                                          <p:attrName>ppt_x</p:attrName>
                                        </p:attrNameLst>
                                      </p:cBhvr>
                                      <p:tavLst>
                                        <p:tav tm="0">
                                          <p:val>
                                            <p:strVal val="#ppt_x"/>
                                          </p:val>
                                        </p:tav>
                                        <p:tav tm="100000">
                                          <p:val>
                                            <p:strVal val="#ppt_x"/>
                                          </p:val>
                                        </p:tav>
                                      </p:tavLst>
                                    </p:anim>
                                    <p:anim calcmode="lin" valueType="num">
                                      <p:cBhvr additive="base">
                                        <p:cTn id="20" dur="500" fill="hold"/>
                                        <p:tgtEl>
                                          <p:spTgt spid="3256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5635">
                                            <p:txEl>
                                              <p:pRg st="1" end="1"/>
                                            </p:txEl>
                                          </p:spTgt>
                                        </p:tgtEl>
                                        <p:attrNameLst>
                                          <p:attrName>style.visibility</p:attrName>
                                        </p:attrNameLst>
                                      </p:cBhvr>
                                      <p:to>
                                        <p:strVal val="visible"/>
                                      </p:to>
                                    </p:set>
                                    <p:anim calcmode="lin" valueType="num">
                                      <p:cBhvr additive="base">
                                        <p:cTn id="25" dur="500" fill="hold"/>
                                        <p:tgtEl>
                                          <p:spTgt spid="32563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56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idx="1"/>
          </p:nvPr>
        </p:nvSpPr>
        <p:spPr>
          <a:xfrm>
            <a:off x="263525" y="260648"/>
            <a:ext cx="7908925" cy="6263977"/>
          </a:xfrm>
        </p:spPr>
        <p:txBody>
          <a:bodyPr/>
          <a:lstStyle/>
          <a:p>
            <a:pPr algn="l" rtl="0" eaLnBrk="1" hangingPunct="1">
              <a:lnSpc>
                <a:spcPct val="90000"/>
              </a:lnSpc>
            </a:pPr>
            <a:r>
              <a:rPr lang="en-US" sz="2800" dirty="0" smtClean="0"/>
              <a:t>2- The probability that </a:t>
            </a:r>
            <a:r>
              <a:rPr lang="en-US" sz="2800" u="sng" dirty="0" smtClean="0"/>
              <a:t>less than two patients </a:t>
            </a:r>
            <a:r>
              <a:rPr lang="en-US" sz="2800" dirty="0" smtClean="0"/>
              <a:t>receiving </a:t>
            </a:r>
            <a:r>
              <a:rPr lang="en-US" sz="2800" dirty="0" err="1" smtClean="0"/>
              <a:t>rocuronium</a:t>
            </a:r>
            <a:r>
              <a:rPr lang="en-US" sz="2800" dirty="0" smtClean="0"/>
              <a:t>, in the </a:t>
            </a:r>
            <a:r>
              <a:rPr lang="en-US" sz="2800" u="sng" dirty="0" smtClean="0"/>
              <a:t>next year </a:t>
            </a:r>
            <a:r>
              <a:rPr lang="en-US" sz="2800" dirty="0" smtClean="0"/>
              <a:t>will experience anaphylaxis?</a:t>
            </a:r>
          </a:p>
          <a:p>
            <a:pPr algn="l" rtl="0" eaLnBrk="1" hangingPunct="1">
              <a:lnSpc>
                <a:spcPct val="90000"/>
              </a:lnSpc>
            </a:pPr>
            <a:r>
              <a:rPr lang="en-US" sz="2800" dirty="0" smtClean="0"/>
              <a:t>3- The probability that </a:t>
            </a:r>
            <a:r>
              <a:rPr lang="en-US" sz="2800" u="sng" dirty="0" smtClean="0"/>
              <a:t>more than two patients </a:t>
            </a:r>
            <a:r>
              <a:rPr lang="en-US" sz="2800" dirty="0" smtClean="0"/>
              <a:t>receiving </a:t>
            </a:r>
            <a:r>
              <a:rPr lang="en-US" sz="2800" dirty="0" err="1" smtClean="0"/>
              <a:t>rocuronium</a:t>
            </a:r>
            <a:r>
              <a:rPr lang="en-US" sz="2800" dirty="0" smtClean="0"/>
              <a:t>, in </a:t>
            </a:r>
            <a:r>
              <a:rPr lang="en-US" sz="2800" u="sng" dirty="0" smtClean="0"/>
              <a:t>the next  6-month</a:t>
            </a:r>
          </a:p>
          <a:p>
            <a:pPr algn="l" rtl="0" eaLnBrk="1" hangingPunct="1">
              <a:lnSpc>
                <a:spcPct val="90000"/>
              </a:lnSpc>
              <a:buNone/>
            </a:pPr>
            <a:r>
              <a:rPr lang="en-US" sz="2800" dirty="0" smtClean="0"/>
              <a:t>    will experience anaphylaxis?</a:t>
            </a:r>
          </a:p>
          <a:p>
            <a:pPr algn="l" rtl="0" eaLnBrk="1" hangingPunct="1">
              <a:lnSpc>
                <a:spcPct val="90000"/>
              </a:lnSpc>
            </a:pPr>
            <a:r>
              <a:rPr lang="en-US" sz="2800" dirty="0" smtClean="0"/>
              <a:t>4- The </a:t>
            </a:r>
            <a:r>
              <a:rPr lang="en-US" sz="2800" u="sng" dirty="0" smtClean="0"/>
              <a:t>expected value </a:t>
            </a:r>
            <a:r>
              <a:rPr lang="en-US" sz="2800" dirty="0" smtClean="0"/>
              <a:t>of patients receiving </a:t>
            </a:r>
            <a:r>
              <a:rPr lang="en-US" sz="2800" dirty="0" err="1" smtClean="0"/>
              <a:t>rocuronium</a:t>
            </a:r>
            <a:r>
              <a:rPr lang="en-US" sz="2800" dirty="0" smtClean="0"/>
              <a:t>, in the </a:t>
            </a:r>
            <a:r>
              <a:rPr lang="en-US" sz="2800" u="sng" dirty="0" smtClean="0"/>
              <a:t>next year </a:t>
            </a:r>
            <a:r>
              <a:rPr lang="en-US" sz="2800" dirty="0" smtClean="0"/>
              <a:t>who will experience anaphylaxis.</a:t>
            </a:r>
          </a:p>
          <a:p>
            <a:pPr algn="l" rtl="0" eaLnBrk="1" hangingPunct="1">
              <a:lnSpc>
                <a:spcPct val="90000"/>
              </a:lnSpc>
            </a:pPr>
            <a:r>
              <a:rPr lang="en-US" sz="2800" dirty="0" smtClean="0"/>
              <a:t>5- The </a:t>
            </a:r>
            <a:r>
              <a:rPr lang="en-US" sz="2800" u="sng" dirty="0" smtClean="0"/>
              <a:t>variance of patients </a:t>
            </a:r>
            <a:r>
              <a:rPr lang="en-US" sz="2800" dirty="0" smtClean="0"/>
              <a:t>receiving </a:t>
            </a:r>
            <a:r>
              <a:rPr lang="en-US" sz="2800" dirty="0" err="1" smtClean="0"/>
              <a:t>rocuronium</a:t>
            </a:r>
            <a:r>
              <a:rPr lang="en-US" sz="2800" dirty="0" smtClean="0"/>
              <a:t>, in the </a:t>
            </a:r>
            <a:r>
              <a:rPr lang="en-US" sz="2800" u="sng" dirty="0" smtClean="0"/>
              <a:t>next year </a:t>
            </a:r>
            <a:r>
              <a:rPr lang="en-US" sz="2800" dirty="0" smtClean="0"/>
              <a:t>who will experience anaphylaxis</a:t>
            </a:r>
          </a:p>
          <a:p>
            <a:pPr algn="l" rtl="0" eaLnBrk="1" hangingPunct="1">
              <a:lnSpc>
                <a:spcPct val="90000"/>
              </a:lnSpc>
            </a:pPr>
            <a:r>
              <a:rPr lang="en-US" sz="2800" dirty="0" smtClean="0"/>
              <a:t>6- </a:t>
            </a:r>
            <a:r>
              <a:rPr lang="en-US" sz="2800" u="sng" dirty="0" smtClean="0"/>
              <a:t>The standard deviation </a:t>
            </a:r>
            <a:r>
              <a:rPr lang="en-US" sz="2800" dirty="0" smtClean="0"/>
              <a:t>of patients receiving </a:t>
            </a:r>
            <a:r>
              <a:rPr lang="en-US" sz="2800" dirty="0" err="1" smtClean="0"/>
              <a:t>rocuronium</a:t>
            </a:r>
            <a:r>
              <a:rPr lang="en-US" sz="2800" dirty="0" smtClean="0"/>
              <a:t>, in the </a:t>
            </a:r>
            <a:r>
              <a:rPr lang="en-US" sz="2800" u="sng" dirty="0" smtClean="0"/>
              <a:t>next year </a:t>
            </a:r>
            <a:r>
              <a:rPr lang="en-US" sz="2800" dirty="0" smtClean="0"/>
              <a:t>who will experience anaphylaxis</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F75187B8-8399-4471-8455-C33B2E0B6B2F}" type="slidenum">
              <a:rPr lang="ar-SA"/>
              <a:pPr>
                <a:defRPr/>
              </a:pPr>
              <a:t>153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6658">
                                            <p:txEl>
                                              <p:pRg st="0" end="0"/>
                                            </p:txEl>
                                          </p:spTgt>
                                        </p:tgtEl>
                                        <p:attrNameLst>
                                          <p:attrName>style.visibility</p:attrName>
                                        </p:attrNameLst>
                                      </p:cBhvr>
                                      <p:to>
                                        <p:strVal val="visible"/>
                                      </p:to>
                                    </p:set>
                                    <p:anim calcmode="lin" valueType="num">
                                      <p:cBhvr additive="base">
                                        <p:cTn id="7" dur="500" fill="hold"/>
                                        <p:tgtEl>
                                          <p:spTgt spid="326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66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6658">
                                            <p:txEl>
                                              <p:pRg st="1" end="1"/>
                                            </p:txEl>
                                          </p:spTgt>
                                        </p:tgtEl>
                                        <p:attrNameLst>
                                          <p:attrName>style.visibility</p:attrName>
                                        </p:attrNameLst>
                                      </p:cBhvr>
                                      <p:to>
                                        <p:strVal val="visible"/>
                                      </p:to>
                                    </p:set>
                                    <p:anim calcmode="lin" valueType="num">
                                      <p:cBhvr additive="base">
                                        <p:cTn id="13" dur="500" fill="hold"/>
                                        <p:tgtEl>
                                          <p:spTgt spid="3266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66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6658">
                                            <p:txEl>
                                              <p:pRg st="2" end="2"/>
                                            </p:txEl>
                                          </p:spTgt>
                                        </p:tgtEl>
                                        <p:attrNameLst>
                                          <p:attrName>style.visibility</p:attrName>
                                        </p:attrNameLst>
                                      </p:cBhvr>
                                      <p:to>
                                        <p:strVal val="visible"/>
                                      </p:to>
                                    </p:set>
                                    <p:anim calcmode="lin" valueType="num">
                                      <p:cBhvr additive="base">
                                        <p:cTn id="19" dur="500" fill="hold"/>
                                        <p:tgtEl>
                                          <p:spTgt spid="3266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66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6658">
                                            <p:txEl>
                                              <p:pRg st="3" end="3"/>
                                            </p:txEl>
                                          </p:spTgt>
                                        </p:tgtEl>
                                        <p:attrNameLst>
                                          <p:attrName>style.visibility</p:attrName>
                                        </p:attrNameLst>
                                      </p:cBhvr>
                                      <p:to>
                                        <p:strVal val="visible"/>
                                      </p:to>
                                    </p:set>
                                    <p:anim calcmode="lin" valueType="num">
                                      <p:cBhvr additive="base">
                                        <p:cTn id="25" dur="500" fill="hold"/>
                                        <p:tgtEl>
                                          <p:spTgt spid="3266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66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6658">
                                            <p:txEl>
                                              <p:pRg st="4" end="4"/>
                                            </p:txEl>
                                          </p:spTgt>
                                        </p:tgtEl>
                                        <p:attrNameLst>
                                          <p:attrName>style.visibility</p:attrName>
                                        </p:attrNameLst>
                                      </p:cBhvr>
                                      <p:to>
                                        <p:strVal val="visible"/>
                                      </p:to>
                                    </p:set>
                                    <p:anim calcmode="lin" valueType="num">
                                      <p:cBhvr additive="base">
                                        <p:cTn id="31" dur="500" fill="hold"/>
                                        <p:tgtEl>
                                          <p:spTgt spid="3266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66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6658">
                                            <p:txEl>
                                              <p:pRg st="5" end="5"/>
                                            </p:txEl>
                                          </p:spTgt>
                                        </p:tgtEl>
                                        <p:attrNameLst>
                                          <p:attrName>style.visibility</p:attrName>
                                        </p:attrNameLst>
                                      </p:cBhvr>
                                      <p:to>
                                        <p:strVal val="visible"/>
                                      </p:to>
                                    </p:set>
                                    <p:anim calcmode="lin" valueType="num">
                                      <p:cBhvr additive="base">
                                        <p:cTn id="37" dur="500" fill="hold"/>
                                        <p:tgtEl>
                                          <p:spTgt spid="3266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66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250825" y="260350"/>
            <a:ext cx="7477125" cy="1143000"/>
          </a:xfrm>
        </p:spPr>
        <p:txBody>
          <a:bodyPr>
            <a:normAutofit fontScale="90000"/>
          </a:bodyPr>
          <a:lstStyle/>
          <a:p>
            <a:pPr eaLnBrk="1" hangingPunct="1"/>
            <a:r>
              <a:rPr lang="en-US" sz="3600" b="1" smtClean="0"/>
              <a:t>Example 4.4.2 page 111: Refer to example 4.4.1</a:t>
            </a:r>
            <a:r>
              <a:rPr lang="en-US" sz="3600" smtClean="0"/>
              <a:t> </a:t>
            </a:r>
          </a:p>
        </p:txBody>
      </p:sp>
      <p:sp>
        <p:nvSpPr>
          <p:cNvPr id="327683" name="Rectangle 3"/>
          <p:cNvSpPr>
            <a:spLocks noGrp="1" noChangeArrowheads="1"/>
          </p:cNvSpPr>
          <p:nvPr>
            <p:ph idx="1"/>
          </p:nvPr>
        </p:nvSpPr>
        <p:spPr>
          <a:xfrm>
            <a:off x="263525" y="1412875"/>
            <a:ext cx="7764463" cy="4895850"/>
          </a:xfrm>
        </p:spPr>
        <p:txBody>
          <a:bodyPr/>
          <a:lstStyle/>
          <a:p>
            <a:pPr algn="l" rtl="0" eaLnBrk="1" hangingPunct="1">
              <a:lnSpc>
                <a:spcPct val="90000"/>
              </a:lnSpc>
            </a:pPr>
            <a:r>
              <a:rPr lang="en-US" sz="2800" dirty="0" smtClean="0"/>
              <a:t>1-What is the probability that </a:t>
            </a:r>
            <a:r>
              <a:rPr lang="en-US" sz="2800" u="sng" dirty="0" smtClean="0"/>
              <a:t>at least three </a:t>
            </a:r>
            <a:r>
              <a:rPr lang="en-US" sz="2800" dirty="0" smtClean="0"/>
              <a:t>patients in the </a:t>
            </a:r>
            <a:r>
              <a:rPr lang="en-US" sz="2800" u="sng" dirty="0" smtClean="0"/>
              <a:t>next year </a:t>
            </a:r>
            <a:r>
              <a:rPr lang="en-US" sz="2800" dirty="0" smtClean="0"/>
              <a:t>will experience anaphylaxis if </a:t>
            </a:r>
            <a:r>
              <a:rPr lang="en-US" sz="2800" dirty="0" err="1" smtClean="0"/>
              <a:t>rocuronium</a:t>
            </a:r>
            <a:r>
              <a:rPr lang="en-US" sz="2800" dirty="0" smtClean="0"/>
              <a:t> is administered with anesthesia?</a:t>
            </a:r>
          </a:p>
          <a:p>
            <a:pPr algn="l" rtl="0" eaLnBrk="1" hangingPunct="1">
              <a:lnSpc>
                <a:spcPct val="90000"/>
              </a:lnSpc>
            </a:pPr>
            <a:r>
              <a:rPr lang="en-US" sz="2800" dirty="0" smtClean="0"/>
              <a:t>2-What is the probability that </a:t>
            </a:r>
            <a:r>
              <a:rPr lang="en-US" sz="2800" u="sng" dirty="0" smtClean="0"/>
              <a:t>exactly one</a:t>
            </a:r>
            <a:r>
              <a:rPr lang="en-US" sz="2800" dirty="0" smtClean="0"/>
              <a:t> patient in the </a:t>
            </a:r>
            <a:r>
              <a:rPr lang="en-US" sz="2800" u="sng" dirty="0" smtClean="0"/>
              <a:t>next  month </a:t>
            </a:r>
            <a:r>
              <a:rPr lang="en-US" sz="2800" dirty="0" smtClean="0"/>
              <a:t>will experience anaphylaxis if </a:t>
            </a:r>
            <a:r>
              <a:rPr lang="en-US" sz="2800" dirty="0" err="1" smtClean="0"/>
              <a:t>rocuronium</a:t>
            </a:r>
            <a:r>
              <a:rPr lang="en-US" sz="2800" dirty="0" smtClean="0"/>
              <a:t> is administered with anesthesia?</a:t>
            </a:r>
            <a:endParaRPr lang="en-US" sz="2800" b="1" dirty="0" smtClean="0"/>
          </a:p>
          <a:p>
            <a:pPr algn="l" rtl="0" eaLnBrk="1" hangingPunct="1">
              <a:lnSpc>
                <a:spcPct val="90000"/>
              </a:lnSpc>
            </a:pPr>
            <a:r>
              <a:rPr lang="en-US" sz="2800" b="1" dirty="0" smtClean="0"/>
              <a:t>3-</a:t>
            </a:r>
            <a:r>
              <a:rPr lang="en-US" sz="2800" dirty="0" smtClean="0"/>
              <a:t>What is the probability that </a:t>
            </a:r>
            <a:r>
              <a:rPr lang="en-US" sz="2800" u="sng" dirty="0" smtClean="0"/>
              <a:t>none of the </a:t>
            </a:r>
            <a:r>
              <a:rPr lang="en-US" sz="2800" dirty="0" smtClean="0"/>
              <a:t>patients in the </a:t>
            </a:r>
            <a:r>
              <a:rPr lang="en-US" sz="2800" u="sng" dirty="0" smtClean="0"/>
              <a:t>next  month </a:t>
            </a:r>
            <a:r>
              <a:rPr lang="en-US" sz="2800" dirty="0" smtClean="0"/>
              <a:t>will experience anaphylaxis if </a:t>
            </a:r>
            <a:r>
              <a:rPr lang="en-US" sz="2800" dirty="0" err="1" smtClean="0"/>
              <a:t>rocuronium</a:t>
            </a:r>
            <a:r>
              <a:rPr lang="en-US" sz="2800" dirty="0" smtClean="0"/>
              <a:t> is administered with anesthesia?</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0C04FB93-50B8-48DC-B078-1BFB29ABC9F8}" type="slidenum">
              <a:rPr lang="ar-SA"/>
              <a:pPr>
                <a:defRPr/>
              </a:pPr>
              <a:t>154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682"/>
                                        </p:tgtEl>
                                        <p:attrNameLst>
                                          <p:attrName>style.visibility</p:attrName>
                                        </p:attrNameLst>
                                      </p:cBhvr>
                                      <p:to>
                                        <p:strVal val="visible"/>
                                      </p:to>
                                    </p:set>
                                    <p:anim calcmode="lin" valueType="num">
                                      <p:cBhvr additive="base">
                                        <p:cTn id="7" dur="500" fill="hold"/>
                                        <p:tgtEl>
                                          <p:spTgt spid="327682"/>
                                        </p:tgtEl>
                                        <p:attrNameLst>
                                          <p:attrName>ppt_x</p:attrName>
                                        </p:attrNameLst>
                                      </p:cBhvr>
                                      <p:tavLst>
                                        <p:tav tm="0">
                                          <p:val>
                                            <p:strVal val="#ppt_x"/>
                                          </p:val>
                                        </p:tav>
                                        <p:tav tm="100000">
                                          <p:val>
                                            <p:strVal val="#ppt_x"/>
                                          </p:val>
                                        </p:tav>
                                      </p:tavLst>
                                    </p:anim>
                                    <p:anim calcmode="lin" valueType="num">
                                      <p:cBhvr additive="base">
                                        <p:cTn id="8" dur="500" fill="hold"/>
                                        <p:tgtEl>
                                          <p:spTgt spid="3276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683">
                                            <p:txEl>
                                              <p:pRg st="0" end="0"/>
                                            </p:txEl>
                                          </p:spTgt>
                                        </p:tgtEl>
                                        <p:attrNameLst>
                                          <p:attrName>style.visibility</p:attrName>
                                        </p:attrNameLst>
                                      </p:cBhvr>
                                      <p:to>
                                        <p:strVal val="visible"/>
                                      </p:to>
                                    </p:set>
                                    <p:anim calcmode="lin" valueType="num">
                                      <p:cBhvr additive="base">
                                        <p:cTn id="13" dur="500" fill="hold"/>
                                        <p:tgtEl>
                                          <p:spTgt spid="3276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683">
                                            <p:txEl>
                                              <p:pRg st="1" end="1"/>
                                            </p:txEl>
                                          </p:spTgt>
                                        </p:tgtEl>
                                        <p:attrNameLst>
                                          <p:attrName>style.visibility</p:attrName>
                                        </p:attrNameLst>
                                      </p:cBhvr>
                                      <p:to>
                                        <p:strVal val="visible"/>
                                      </p:to>
                                    </p:set>
                                    <p:anim calcmode="lin" valueType="num">
                                      <p:cBhvr additive="base">
                                        <p:cTn id="19" dur="500" fill="hold"/>
                                        <p:tgtEl>
                                          <p:spTgt spid="32768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683">
                                            <p:txEl>
                                              <p:pRg st="2" end="2"/>
                                            </p:txEl>
                                          </p:spTgt>
                                        </p:tgtEl>
                                        <p:attrNameLst>
                                          <p:attrName>style.visibility</p:attrName>
                                        </p:attrNameLst>
                                      </p:cBhvr>
                                      <p:to>
                                        <p:strVal val="visible"/>
                                      </p:to>
                                    </p:set>
                                    <p:anim calcmode="lin" valueType="num">
                                      <p:cBhvr additive="base">
                                        <p:cTn id="25" dur="500" fill="hold"/>
                                        <p:tgtEl>
                                          <p:spTgt spid="32768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6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idx="1"/>
          </p:nvPr>
        </p:nvSpPr>
        <p:spPr>
          <a:xfrm>
            <a:off x="323850" y="692150"/>
            <a:ext cx="7386638" cy="5473700"/>
          </a:xfrm>
        </p:spPr>
        <p:txBody>
          <a:bodyPr/>
          <a:lstStyle/>
          <a:p>
            <a:pPr algn="l" rtl="0" eaLnBrk="1" hangingPunct="1"/>
            <a:r>
              <a:rPr lang="en-US" dirty="0" smtClean="0"/>
              <a:t>4-What is the probability that </a:t>
            </a:r>
            <a:r>
              <a:rPr lang="en-US" u="sng" dirty="0" smtClean="0"/>
              <a:t>at most two</a:t>
            </a:r>
            <a:r>
              <a:rPr lang="en-US" dirty="0" smtClean="0"/>
              <a:t> patients in the </a:t>
            </a:r>
            <a:r>
              <a:rPr lang="en-US" u="sng" dirty="0" smtClean="0"/>
              <a:t>next year </a:t>
            </a:r>
            <a:r>
              <a:rPr lang="en-US" dirty="0" smtClean="0"/>
              <a:t>will experience anaphylaxis if </a:t>
            </a:r>
            <a:r>
              <a:rPr lang="en-US" dirty="0" err="1" smtClean="0"/>
              <a:t>rocuronium</a:t>
            </a:r>
            <a:r>
              <a:rPr lang="en-US" dirty="0" smtClean="0"/>
              <a:t> is administered with anesthesia?</a:t>
            </a:r>
          </a:p>
          <a:p>
            <a:pPr algn="l" rtl="0" eaLnBrk="1" hangingPunct="1"/>
            <a:endParaRPr lang="en-US" dirty="0" smtClean="0"/>
          </a:p>
          <a:p>
            <a:pPr algn="l" rtl="0" eaLnBrk="1" hangingPunct="1"/>
            <a:r>
              <a:rPr lang="en-US" b="1" dirty="0" smtClean="0">
                <a:solidFill>
                  <a:schemeClr val="hlink"/>
                </a:solidFill>
              </a:rPr>
              <a:t>Exercises: examples 4.4.3, 4.4.4 and 4.4.5 pages111-113</a:t>
            </a:r>
          </a:p>
          <a:p>
            <a:pPr algn="l" rtl="0" eaLnBrk="1" hangingPunct="1"/>
            <a:r>
              <a:rPr lang="en-US" b="1" dirty="0" smtClean="0">
                <a:solidFill>
                  <a:schemeClr val="hlink"/>
                </a:solidFill>
              </a:rPr>
              <a:t>Exercises: Questions 4.3.4 ,4.3.5, 4.3.7 ,4.4.1,4.4.5</a:t>
            </a:r>
          </a:p>
          <a:p>
            <a:pPr algn="l" rtl="0" eaLnBrk="1" hangingPunct="1"/>
            <a:endParaRPr lang="en-US" b="1" dirty="0" smtClean="0">
              <a:solidFill>
                <a:schemeClr val="hlink"/>
              </a:solidFill>
            </a:endParaRPr>
          </a:p>
          <a:p>
            <a:pPr algn="l" rtl="0" eaLnBrk="1" hangingPunct="1"/>
            <a:endParaRPr lang="en-US" dirty="0" smtClean="0">
              <a:solidFill>
                <a:schemeClr val="hlink"/>
              </a:solidFill>
            </a:endParaRPr>
          </a:p>
          <a:p>
            <a:pPr eaLnBrk="1" hangingPunct="1"/>
            <a:endParaRPr lang="en-US" dirty="0" smtClean="0">
              <a:solidFill>
                <a:schemeClr val="hlink"/>
              </a:solidFill>
            </a:endParaRP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E8A7D60A-2F86-4011-8386-A5AFB0B82404}" type="slidenum">
              <a:rPr lang="ar-SA"/>
              <a:pPr>
                <a:defRPr/>
              </a:pPr>
              <a:t>155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8706">
                                            <p:txEl>
                                              <p:pRg st="0" end="0"/>
                                            </p:txEl>
                                          </p:spTgt>
                                        </p:tgtEl>
                                        <p:attrNameLst>
                                          <p:attrName>style.visibility</p:attrName>
                                        </p:attrNameLst>
                                      </p:cBhvr>
                                      <p:to>
                                        <p:strVal val="visible"/>
                                      </p:to>
                                    </p:set>
                                    <p:animEffect transition="in" filter="box(in)">
                                      <p:cBhvr>
                                        <p:cTn id="7" dur="500"/>
                                        <p:tgtEl>
                                          <p:spTgt spid="328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8706">
                                            <p:txEl>
                                              <p:pRg st="2" end="2"/>
                                            </p:txEl>
                                          </p:spTgt>
                                        </p:tgtEl>
                                        <p:attrNameLst>
                                          <p:attrName>style.visibility</p:attrName>
                                        </p:attrNameLst>
                                      </p:cBhvr>
                                      <p:to>
                                        <p:strVal val="visible"/>
                                      </p:to>
                                    </p:set>
                                    <p:animEffect transition="in" filter="box(in)">
                                      <p:cBhvr>
                                        <p:cTn id="12" dur="500"/>
                                        <p:tgtEl>
                                          <p:spTgt spid="3287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28706">
                                            <p:txEl>
                                              <p:pRg st="3" end="3"/>
                                            </p:txEl>
                                          </p:spTgt>
                                        </p:tgtEl>
                                        <p:attrNameLst>
                                          <p:attrName>style.visibility</p:attrName>
                                        </p:attrNameLst>
                                      </p:cBhvr>
                                      <p:to>
                                        <p:strVal val="visible"/>
                                      </p:to>
                                    </p:set>
                                    <p:animEffect transition="in" filter="box(in)">
                                      <p:cBhvr>
                                        <p:cTn id="17" dur="500"/>
                                        <p:tgtEl>
                                          <p:spTgt spid="3287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عنوان 1"/>
          <p:cNvSpPr>
            <a:spLocks noGrp="1"/>
          </p:cNvSpPr>
          <p:nvPr>
            <p:ph type="title"/>
          </p:nvPr>
        </p:nvSpPr>
        <p:spPr/>
        <p:txBody>
          <a:bodyPr/>
          <a:lstStyle/>
          <a:p>
            <a:r>
              <a:rPr lang="en-US" smtClean="0"/>
              <a:t>Excercices:</a:t>
            </a:r>
          </a:p>
        </p:txBody>
      </p:sp>
      <p:sp>
        <p:nvSpPr>
          <p:cNvPr id="194563" name="عنصر نائب للمحتوى 2"/>
          <p:cNvSpPr>
            <a:spLocks noGrp="1"/>
          </p:cNvSpPr>
          <p:nvPr>
            <p:ph idx="1"/>
          </p:nvPr>
        </p:nvSpPr>
        <p:spPr>
          <a:xfrm>
            <a:off x="263525" y="1214438"/>
            <a:ext cx="7880350" cy="4881562"/>
          </a:xfrm>
        </p:spPr>
        <p:txBody>
          <a:bodyPr/>
          <a:lstStyle/>
          <a:p>
            <a:pPr algn="l">
              <a:buFontTx/>
              <a:buNone/>
            </a:pPr>
            <a:r>
              <a:rPr lang="en-US" u="sng" dirty="0" smtClean="0">
                <a:solidFill>
                  <a:srgbClr val="FFFF00"/>
                </a:solidFill>
              </a:rPr>
              <a:t>Q4.3.4</a:t>
            </a:r>
            <a:r>
              <a:rPr lang="en-US" dirty="0" smtClean="0">
                <a:solidFill>
                  <a:srgbClr val="FFFF00"/>
                </a:solidFill>
              </a:rPr>
              <a:t>: Page 111</a:t>
            </a:r>
          </a:p>
          <a:p>
            <a:pPr algn="l">
              <a:buFontTx/>
              <a:buNone/>
            </a:pPr>
            <a:r>
              <a:rPr lang="en-US" sz="2400" dirty="0" smtClean="0"/>
              <a:t>The same survey data base cited shows  that 32 percent of U.S adults indicated that they have been tested for HIV at some points in their life .Consider a simple random sample of 15 adults selected at that time .Find the probability </a:t>
            </a:r>
          </a:p>
          <a:p>
            <a:pPr algn="l">
              <a:buFontTx/>
              <a:buNone/>
            </a:pPr>
            <a:r>
              <a:rPr lang="en-US" sz="2400" dirty="0" smtClean="0"/>
              <a:t>that the number of adults who have been</a:t>
            </a:r>
          </a:p>
          <a:p>
            <a:pPr algn="l">
              <a:buFontTx/>
              <a:buNone/>
            </a:pPr>
            <a:r>
              <a:rPr lang="en-US" sz="2400" dirty="0" smtClean="0"/>
              <a:t>tested  for HIV in the sample would be</a:t>
            </a:r>
            <a:r>
              <a:rPr lang="en-US" dirty="0" smtClean="0"/>
              <a:t>:</a:t>
            </a:r>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C06806F3-92A4-4170-84B0-BE8A0E2D9C33}" type="slidenum">
              <a:rPr lang="ar-SA" smtClean="0"/>
              <a:pPr>
                <a:defRPr/>
              </a:pPr>
              <a:t>156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4563">
                                            <p:txEl>
                                              <p:pRg st="2" end="2"/>
                                            </p:txEl>
                                          </p:spTgt>
                                        </p:tgtEl>
                                        <p:attrNameLst>
                                          <p:attrName>style.visibility</p:attrName>
                                        </p:attrNameLst>
                                      </p:cBhvr>
                                      <p:to>
                                        <p:strVal val="visible"/>
                                      </p:to>
                                    </p:set>
                                    <p:anim calcmode="lin" valueType="num">
                                      <p:cBhvr additive="base">
                                        <p:cTn id="17" dur="5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6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4563">
                                            <p:txEl>
                                              <p:pRg st="3" end="3"/>
                                            </p:txEl>
                                          </p:spTgt>
                                        </p:tgtEl>
                                        <p:attrNameLst>
                                          <p:attrName>style.visibility</p:attrName>
                                        </p:attrNameLst>
                                      </p:cBhvr>
                                      <p:to>
                                        <p:strVal val="visible"/>
                                      </p:to>
                                    </p:set>
                                    <p:anim calcmode="lin" valueType="num">
                                      <p:cBhvr additive="base">
                                        <p:cTn id="21" dur="500" fill="hold"/>
                                        <p:tgtEl>
                                          <p:spTgt spid="1945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4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عنوان 1"/>
          <p:cNvSpPr>
            <a:spLocks noGrp="1"/>
          </p:cNvSpPr>
          <p:nvPr>
            <p:ph type="title"/>
          </p:nvPr>
        </p:nvSpPr>
        <p:spPr/>
        <p:txBody>
          <a:bodyPr/>
          <a:lstStyle/>
          <a:p>
            <a:r>
              <a:rPr lang="en-US" u="sng" smtClean="0"/>
              <a:t>Hint:</a:t>
            </a:r>
          </a:p>
        </p:txBody>
      </p:sp>
      <p:graphicFrame>
        <p:nvGraphicFramePr>
          <p:cNvPr id="319492" name="Object 4"/>
          <p:cNvGraphicFramePr>
            <a:graphicFrameLocks noChangeAspect="1"/>
          </p:cNvGraphicFramePr>
          <p:nvPr>
            <p:ph idx="1"/>
          </p:nvPr>
        </p:nvGraphicFramePr>
        <p:xfrm>
          <a:off x="1588" y="1843088"/>
          <a:ext cx="8212137" cy="1098550"/>
        </p:xfrm>
        <a:graphic>
          <a:graphicData uri="http://schemas.openxmlformats.org/presentationml/2006/ole">
            <p:oleObj spid="_x0000_s37890" r:id="rId3" imgW="3797300" imgH="508000" progId="">
              <p:embed/>
            </p:oleObj>
          </a:graphicData>
        </a:graphic>
      </p:graphicFrame>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8670B4A7-91E0-4882-94E6-918ABA3D03F1}" type="slidenum">
              <a:rPr lang="ar-SA" smtClean="0"/>
              <a:pPr>
                <a:defRPr/>
              </a:pPr>
              <a:t>157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9492"/>
                                        </p:tgtEl>
                                        <p:attrNameLst>
                                          <p:attrName>style.visibility</p:attrName>
                                        </p:attrNameLst>
                                      </p:cBhvr>
                                      <p:to>
                                        <p:strVal val="visible"/>
                                      </p:to>
                                    </p:set>
                                    <p:anim calcmode="lin" valueType="num">
                                      <p:cBhvr additive="base">
                                        <p:cTn id="7" dur="500" fill="hold"/>
                                        <p:tgtEl>
                                          <p:spTgt spid="319492"/>
                                        </p:tgtEl>
                                        <p:attrNameLst>
                                          <p:attrName>ppt_x</p:attrName>
                                        </p:attrNameLst>
                                      </p:cBhvr>
                                      <p:tavLst>
                                        <p:tav tm="0">
                                          <p:val>
                                            <p:strVal val="#ppt_x"/>
                                          </p:val>
                                        </p:tav>
                                        <p:tav tm="100000">
                                          <p:val>
                                            <p:strVal val="#ppt_x"/>
                                          </p:val>
                                        </p:tav>
                                      </p:tavLst>
                                    </p:anim>
                                    <p:anim calcmode="lin" valueType="num">
                                      <p:cBhvr additive="base">
                                        <p:cTn id="8" dur="500" fill="hold"/>
                                        <p:tgtEl>
                                          <p:spTgt spid="319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عنصر نائب للمحتوى 2"/>
          <p:cNvSpPr>
            <a:spLocks noGrp="1"/>
          </p:cNvSpPr>
          <p:nvPr>
            <p:ph idx="1"/>
          </p:nvPr>
        </p:nvSpPr>
        <p:spPr>
          <a:xfrm>
            <a:off x="263525" y="548679"/>
            <a:ext cx="8523288" cy="5952133"/>
          </a:xfrm>
        </p:spPr>
        <p:txBody>
          <a:bodyPr/>
          <a:lstStyle/>
          <a:p>
            <a:pPr algn="l"/>
            <a:r>
              <a:rPr lang="en-US" dirty="0" smtClean="0"/>
              <a:t>(a) Three                           </a:t>
            </a:r>
            <a:r>
              <a:rPr lang="en-US" dirty="0" smtClean="0">
                <a:solidFill>
                  <a:srgbClr val="FFFF00"/>
                </a:solidFill>
              </a:rPr>
              <a:t>(Ans.   0.1457)</a:t>
            </a:r>
          </a:p>
          <a:p>
            <a:pPr algn="l"/>
            <a:endParaRPr lang="en-US" dirty="0" smtClean="0"/>
          </a:p>
          <a:p>
            <a:pPr algn="l"/>
            <a:r>
              <a:rPr lang="en-US" dirty="0" smtClean="0"/>
              <a:t>(b) Less than two              </a:t>
            </a:r>
            <a:r>
              <a:rPr lang="en-US" dirty="0" smtClean="0">
                <a:solidFill>
                  <a:srgbClr val="FFFF00"/>
                </a:solidFill>
              </a:rPr>
              <a:t>(Ans. 0.02477)     </a:t>
            </a:r>
          </a:p>
          <a:p>
            <a:pPr algn="l"/>
            <a:endParaRPr lang="en-US" dirty="0" smtClean="0"/>
          </a:p>
          <a:p>
            <a:pPr algn="l">
              <a:buFontTx/>
              <a:buNone/>
            </a:pPr>
            <a:r>
              <a:rPr lang="en-US" dirty="0" smtClean="0"/>
              <a:t>(c ) At  most one                </a:t>
            </a:r>
            <a:r>
              <a:rPr lang="en-US" dirty="0" smtClean="0">
                <a:solidFill>
                  <a:srgbClr val="FFFF00"/>
                </a:solidFill>
              </a:rPr>
              <a:t>(Ans. 0.02477</a:t>
            </a:r>
            <a:r>
              <a:rPr lang="en-US" dirty="0" smtClean="0"/>
              <a:t>) </a:t>
            </a:r>
          </a:p>
          <a:p>
            <a:pPr algn="l"/>
            <a:endParaRPr lang="en-US" dirty="0" smtClean="0"/>
          </a:p>
          <a:p>
            <a:pPr algn="l"/>
            <a:r>
              <a:rPr lang="en-US" dirty="0" smtClean="0"/>
              <a:t>(d) At least three                </a:t>
            </a:r>
            <a:r>
              <a:rPr lang="en-US" dirty="0" smtClean="0">
                <a:solidFill>
                  <a:srgbClr val="FFFF00"/>
                </a:solidFill>
              </a:rPr>
              <a:t>(Ans.  0.9038</a:t>
            </a:r>
            <a:r>
              <a:rPr lang="en-US" dirty="0" smtClean="0"/>
              <a:t>)</a:t>
            </a:r>
          </a:p>
          <a:p>
            <a:pPr algn="l">
              <a:buFontTx/>
              <a:buNone/>
            </a:pPr>
            <a:endParaRPr lang="en-US" dirty="0" smtClean="0"/>
          </a:p>
          <a:p>
            <a:pPr algn="l">
              <a:buFontTx/>
              <a:buNone/>
            </a:pPr>
            <a:r>
              <a:rPr lang="en-US" dirty="0" smtClean="0"/>
              <a:t>(e) between three and five ,inclusive.</a:t>
            </a:r>
          </a:p>
          <a:p>
            <a:pPr algn="l">
              <a:buFontTx/>
              <a:buNone/>
            </a:pPr>
            <a:endParaRPr lang="en-US" u="sng" dirty="0" smtClean="0"/>
          </a:p>
          <a:p>
            <a:pPr algn="l">
              <a:buFontTx/>
              <a:buNone/>
            </a:pPr>
            <a:endParaRPr lang="en-US" u="sng" dirty="0" smtClean="0"/>
          </a:p>
          <a:p>
            <a:pPr algn="l"/>
            <a:endParaRPr lang="en-US" dirty="0" smtClean="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DF655FC6-153E-4E3B-A41D-F66DA057259C}" type="slidenum">
              <a:rPr lang="ar-SA" smtClean="0"/>
              <a:pPr>
                <a:defRPr/>
              </a:pPr>
              <a:t>158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5586">
                                            <p:txEl>
                                              <p:pRg st="0" end="0"/>
                                            </p:txEl>
                                          </p:spTgt>
                                        </p:tgtEl>
                                        <p:attrNameLst>
                                          <p:attrName>style.visibility</p:attrName>
                                        </p:attrNameLst>
                                      </p:cBhvr>
                                      <p:to>
                                        <p:strVal val="visible"/>
                                      </p:to>
                                    </p:set>
                                    <p:anim calcmode="lin" valueType="num">
                                      <p:cBhvr additive="base">
                                        <p:cTn id="7" dur="500" fill="hold"/>
                                        <p:tgtEl>
                                          <p:spTgt spid="1955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5586">
                                            <p:txEl>
                                              <p:pRg st="2" end="2"/>
                                            </p:txEl>
                                          </p:spTgt>
                                        </p:tgtEl>
                                        <p:attrNameLst>
                                          <p:attrName>style.visibility</p:attrName>
                                        </p:attrNameLst>
                                      </p:cBhvr>
                                      <p:to>
                                        <p:strVal val="visible"/>
                                      </p:to>
                                    </p:set>
                                    <p:anim calcmode="lin" valueType="num">
                                      <p:cBhvr additive="base">
                                        <p:cTn id="13" dur="500" fill="hold"/>
                                        <p:tgtEl>
                                          <p:spTgt spid="1955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5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5586">
                                            <p:txEl>
                                              <p:pRg st="4" end="4"/>
                                            </p:txEl>
                                          </p:spTgt>
                                        </p:tgtEl>
                                        <p:attrNameLst>
                                          <p:attrName>style.visibility</p:attrName>
                                        </p:attrNameLst>
                                      </p:cBhvr>
                                      <p:to>
                                        <p:strVal val="visible"/>
                                      </p:to>
                                    </p:set>
                                    <p:anim calcmode="lin" valueType="num">
                                      <p:cBhvr additive="base">
                                        <p:cTn id="19" dur="500" fill="hold"/>
                                        <p:tgtEl>
                                          <p:spTgt spid="19558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5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5586">
                                            <p:txEl>
                                              <p:pRg st="6" end="6"/>
                                            </p:txEl>
                                          </p:spTgt>
                                        </p:tgtEl>
                                        <p:attrNameLst>
                                          <p:attrName>style.visibility</p:attrName>
                                        </p:attrNameLst>
                                      </p:cBhvr>
                                      <p:to>
                                        <p:strVal val="visible"/>
                                      </p:to>
                                    </p:set>
                                    <p:anim calcmode="lin" valueType="num">
                                      <p:cBhvr additive="base">
                                        <p:cTn id="25" dur="500" fill="hold"/>
                                        <p:tgtEl>
                                          <p:spTgt spid="19558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55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5586">
                                            <p:txEl>
                                              <p:pRg st="8" end="8"/>
                                            </p:txEl>
                                          </p:spTgt>
                                        </p:tgtEl>
                                        <p:attrNameLst>
                                          <p:attrName>style.visibility</p:attrName>
                                        </p:attrNameLst>
                                      </p:cBhvr>
                                      <p:to>
                                        <p:strVal val="visible"/>
                                      </p:to>
                                    </p:set>
                                    <p:anim calcmode="lin" valueType="num">
                                      <p:cBhvr additive="base">
                                        <p:cTn id="31" dur="500" fill="hold"/>
                                        <p:tgtEl>
                                          <p:spTgt spid="19558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558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عنوان 1"/>
          <p:cNvSpPr>
            <a:spLocks noGrp="1"/>
          </p:cNvSpPr>
          <p:nvPr>
            <p:ph type="title"/>
          </p:nvPr>
        </p:nvSpPr>
        <p:spPr/>
        <p:txBody>
          <a:bodyPr/>
          <a:lstStyle/>
          <a:p>
            <a:r>
              <a:rPr lang="en-US" smtClean="0"/>
              <a:t>Q4.3.5 </a:t>
            </a:r>
          </a:p>
        </p:txBody>
      </p:sp>
      <p:sp>
        <p:nvSpPr>
          <p:cNvPr id="196611" name="عنصر نائب للمحتوى 2"/>
          <p:cNvSpPr>
            <a:spLocks noGrp="1"/>
          </p:cNvSpPr>
          <p:nvPr>
            <p:ph idx="1"/>
          </p:nvPr>
        </p:nvSpPr>
        <p:spPr>
          <a:xfrm>
            <a:off x="263525" y="1285875"/>
            <a:ext cx="7386638" cy="4810125"/>
          </a:xfrm>
        </p:spPr>
        <p:txBody>
          <a:bodyPr/>
          <a:lstStyle/>
          <a:p>
            <a:pPr algn="l">
              <a:buFontTx/>
              <a:buChar char="•"/>
            </a:pPr>
            <a:r>
              <a:rPr lang="en-US" smtClean="0"/>
              <a:t> refer to Q4.3.4 , find the mean and the variance?</a:t>
            </a:r>
          </a:p>
          <a:p>
            <a:pPr algn="l">
              <a:buFontTx/>
              <a:buChar char="•"/>
            </a:pPr>
            <a:endParaRPr lang="en-US" smtClean="0"/>
          </a:p>
          <a:p>
            <a:pPr algn="l">
              <a:buFontTx/>
              <a:buChar char="•"/>
            </a:pPr>
            <a:endParaRPr lang="en-US" smtClean="0"/>
          </a:p>
          <a:p>
            <a:pPr algn="l">
              <a:buFontTx/>
              <a:buChar char="•"/>
            </a:pPr>
            <a:endParaRPr lang="en-US" smtClean="0"/>
          </a:p>
          <a:p>
            <a:pPr algn="l">
              <a:buFontTx/>
              <a:buChar char="•"/>
            </a:pPr>
            <a:r>
              <a:rPr lang="en-US" smtClean="0">
                <a:solidFill>
                  <a:srgbClr val="FFFF00"/>
                </a:solidFill>
              </a:rPr>
              <a:t>(Answer: mean = 4.8 ,</a:t>
            </a:r>
          </a:p>
          <a:p>
            <a:pPr algn="l">
              <a:buFontTx/>
              <a:buChar char="•"/>
            </a:pPr>
            <a:r>
              <a:rPr lang="en-US" smtClean="0"/>
              <a:t> </a:t>
            </a:r>
            <a:r>
              <a:rPr lang="en-US" smtClean="0">
                <a:solidFill>
                  <a:srgbClr val="FFFF00"/>
                </a:solidFill>
              </a:rPr>
              <a:t>variance =3.264 ) </a:t>
            </a:r>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EA8FB034-F3F1-4796-87D4-148D27542D74}" type="slidenum">
              <a:rPr lang="ar-SA" smtClean="0"/>
              <a:pPr>
                <a:defRPr/>
              </a:pPr>
              <a:t>159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additive="base">
                                        <p:cTn id="7" dur="5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6611">
                                            <p:txEl>
                                              <p:pRg st="4" end="4"/>
                                            </p:txEl>
                                          </p:spTgt>
                                        </p:tgtEl>
                                        <p:attrNameLst>
                                          <p:attrName>style.visibility</p:attrName>
                                        </p:attrNameLst>
                                      </p:cBhvr>
                                      <p:to>
                                        <p:strVal val="visible"/>
                                      </p:to>
                                    </p:set>
                                    <p:anim calcmode="lin" valueType="num">
                                      <p:cBhvr additive="base">
                                        <p:cTn id="13" dur="500" fill="hold"/>
                                        <p:tgtEl>
                                          <p:spTgt spid="1966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6611">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6611">
                                            <p:txEl>
                                              <p:pRg st="5" end="5"/>
                                            </p:txEl>
                                          </p:spTgt>
                                        </p:tgtEl>
                                        <p:attrNameLst>
                                          <p:attrName>style.visibility</p:attrName>
                                        </p:attrNameLst>
                                      </p:cBhvr>
                                      <p:to>
                                        <p:strVal val="visible"/>
                                      </p:to>
                                    </p:set>
                                    <p:anim calcmode="lin" valueType="num">
                                      <p:cBhvr additive="base">
                                        <p:cTn id="17" dur="500" fill="hold"/>
                                        <p:tgtEl>
                                          <p:spTgt spid="19661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66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468313" y="260350"/>
            <a:ext cx="7913687" cy="5761038"/>
          </a:xfrm>
        </p:spPr>
        <p:txBody>
          <a:bodyPr/>
          <a:lstStyle/>
          <a:p>
            <a:pPr algn="l">
              <a:buFontTx/>
              <a:buNone/>
            </a:pPr>
            <a:r>
              <a:rPr lang="en-US" dirty="0" smtClean="0">
                <a:solidFill>
                  <a:srgbClr val="FF0000"/>
                </a:solidFill>
              </a:rPr>
              <a:t>Q7: </a:t>
            </a:r>
            <a:r>
              <a:rPr lang="en-US" dirty="0" smtClean="0"/>
              <a:t>For each of the following situations, </a:t>
            </a:r>
          </a:p>
          <a:p>
            <a:pPr algn="l">
              <a:buFontTx/>
              <a:buNone/>
            </a:pPr>
            <a:r>
              <a:rPr lang="en-US" dirty="0" smtClean="0"/>
              <a:t>answer questions a through d:</a:t>
            </a:r>
          </a:p>
          <a:p>
            <a:pPr algn="l">
              <a:buFontTx/>
              <a:buNone/>
            </a:pPr>
            <a:r>
              <a:rPr lang="en-US" dirty="0" smtClean="0">
                <a:solidFill>
                  <a:srgbClr val="FF0000"/>
                </a:solidFill>
              </a:rPr>
              <a:t>(a) </a:t>
            </a:r>
            <a:r>
              <a:rPr lang="en-US" dirty="0" smtClean="0"/>
              <a:t>What is the population?</a:t>
            </a:r>
          </a:p>
          <a:p>
            <a:pPr algn="l">
              <a:buFontTx/>
              <a:buNone/>
            </a:pPr>
            <a:r>
              <a:rPr lang="en-US" dirty="0" smtClean="0">
                <a:solidFill>
                  <a:srgbClr val="FF0000"/>
                </a:solidFill>
              </a:rPr>
              <a:t>(b)</a:t>
            </a:r>
            <a:r>
              <a:rPr lang="en-US" dirty="0" smtClean="0"/>
              <a:t> What is the sample in the study?</a:t>
            </a:r>
          </a:p>
          <a:p>
            <a:pPr algn="l">
              <a:buFontTx/>
              <a:buNone/>
            </a:pPr>
            <a:r>
              <a:rPr lang="en-US" dirty="0" smtClean="0">
                <a:solidFill>
                  <a:srgbClr val="FF0000"/>
                </a:solidFill>
              </a:rPr>
              <a:t>(c) </a:t>
            </a:r>
            <a:r>
              <a:rPr lang="en-US" dirty="0" smtClean="0"/>
              <a:t>What is the variable of interest?</a:t>
            </a:r>
          </a:p>
          <a:p>
            <a:pPr algn="l">
              <a:buFontTx/>
              <a:buNone/>
            </a:pPr>
            <a:r>
              <a:rPr lang="en-US" dirty="0" smtClean="0">
                <a:solidFill>
                  <a:srgbClr val="FF0000"/>
                </a:solidFill>
              </a:rPr>
              <a:t>(d) </a:t>
            </a:r>
            <a:r>
              <a:rPr lang="en-US" dirty="0" smtClean="0"/>
              <a:t>What is the type of the variable?</a:t>
            </a:r>
            <a:endParaRPr lang="en-US" dirty="0" smtClean="0">
              <a:solidFill>
                <a:srgbClr val="FF0000"/>
              </a:solidFill>
            </a:endParaRPr>
          </a:p>
          <a:p>
            <a:pPr algn="l">
              <a:buFontTx/>
              <a:buNone/>
            </a:pPr>
            <a:r>
              <a:rPr lang="en-US" dirty="0" smtClean="0">
                <a:solidFill>
                  <a:srgbClr val="FF0000"/>
                </a:solidFill>
              </a:rPr>
              <a:t>Situation A: </a:t>
            </a:r>
            <a:r>
              <a:rPr lang="en-US" dirty="0" smtClean="0"/>
              <a:t>A study of 300 households in a small southern town revealed that if she has school-age child present.</a:t>
            </a:r>
          </a:p>
          <a:p>
            <a:pPr algn="l">
              <a:buFontTx/>
              <a:buNone/>
            </a:pPr>
            <a:r>
              <a:rPr lang="en-US" dirty="0" smtClean="0">
                <a:solidFill>
                  <a:srgbClr val="FF0000"/>
                </a:solidFill>
              </a:rPr>
              <a:t> </a:t>
            </a:r>
          </a:p>
          <a:p>
            <a:pPr algn="l">
              <a:buFontTx/>
              <a:buNone/>
            </a:pPr>
            <a:endParaRPr lang="ar-SA" dirty="0" smtClean="0">
              <a:solidFill>
                <a:srgbClr val="FF0000"/>
              </a:solidFill>
            </a:endParaRPr>
          </a:p>
        </p:txBody>
      </p:sp>
      <p:sp>
        <p:nvSpPr>
          <p:cNvPr id="138243" name="Footer Placeholder 3"/>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38244" name="Slide Number Placeholder 4"/>
          <p:cNvSpPr>
            <a:spLocks noGrp="1"/>
          </p:cNvSpPr>
          <p:nvPr>
            <p:ph type="sldNum" sz="quarter" idx="12"/>
          </p:nvPr>
        </p:nvSpPr>
        <p:spPr>
          <a:noFill/>
        </p:spPr>
        <p:txBody>
          <a:bodyPr/>
          <a:lstStyle/>
          <a:p>
            <a:fld id="{849E676F-2B6F-474F-B482-90A04AB1D2D0}" type="slidenum">
              <a:rPr lang="ar-SA" smtClean="0"/>
              <a:pPr/>
              <a:t>16</a:t>
            </a:fld>
            <a:endParaRPr lang="en-US"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عنوان 1"/>
          <p:cNvSpPr>
            <a:spLocks noGrp="1"/>
          </p:cNvSpPr>
          <p:nvPr>
            <p:ph type="title"/>
          </p:nvPr>
        </p:nvSpPr>
        <p:spPr>
          <a:xfrm>
            <a:off x="219075" y="227013"/>
            <a:ext cx="7477125" cy="681707"/>
          </a:xfrm>
        </p:spPr>
        <p:txBody>
          <a:bodyPr>
            <a:normAutofit fontScale="90000"/>
          </a:bodyPr>
          <a:lstStyle/>
          <a:p>
            <a:r>
              <a:rPr lang="en-US" dirty="0" smtClean="0"/>
              <a:t>Q 4.4.3 : </a:t>
            </a:r>
          </a:p>
        </p:txBody>
      </p:sp>
      <p:sp>
        <p:nvSpPr>
          <p:cNvPr id="197635" name="عنصر نائب للمحتوى 2"/>
          <p:cNvSpPr>
            <a:spLocks noGrp="1"/>
          </p:cNvSpPr>
          <p:nvPr>
            <p:ph idx="1"/>
          </p:nvPr>
        </p:nvSpPr>
        <p:spPr>
          <a:xfrm>
            <a:off x="263525" y="764705"/>
            <a:ext cx="8451850" cy="5593234"/>
          </a:xfrm>
        </p:spPr>
        <p:txBody>
          <a:bodyPr>
            <a:normAutofit/>
          </a:bodyPr>
          <a:lstStyle/>
          <a:p>
            <a:pPr algn="l">
              <a:buNone/>
            </a:pPr>
            <a:r>
              <a:rPr lang="en-US" dirty="0" smtClean="0"/>
              <a:t>If the mean number of serious accidents per year in a large factory is five ,find the probability that the current year there will be:</a:t>
            </a:r>
          </a:p>
          <a:p>
            <a:pPr algn="l">
              <a:buNone/>
            </a:pPr>
            <a:r>
              <a:rPr lang="en-US" dirty="0" smtClean="0">
                <a:solidFill>
                  <a:srgbClr val="FFFF00"/>
                </a:solidFill>
              </a:rPr>
              <a:t>Hint: f(x)=</a:t>
            </a:r>
            <a:endParaRPr lang="en-US" dirty="0" smtClean="0"/>
          </a:p>
          <a:p>
            <a:pPr algn="l">
              <a:buNone/>
            </a:pPr>
            <a:endParaRPr lang="ar-SA" dirty="0" smtClean="0"/>
          </a:p>
          <a:p>
            <a:pPr algn="l">
              <a:buNone/>
            </a:pPr>
            <a:r>
              <a:rPr lang="ar-SA" dirty="0" smtClean="0"/>
              <a:t> </a:t>
            </a:r>
            <a:r>
              <a:rPr lang="en-US" dirty="0" smtClean="0"/>
              <a:t> (a) Exactly seven accidents </a:t>
            </a:r>
            <a:r>
              <a:rPr lang="en-US" u="sng" dirty="0" smtClean="0"/>
              <a:t>per year</a:t>
            </a:r>
            <a:endParaRPr lang="en-US" u="sng" dirty="0" smtClean="0">
              <a:solidFill>
                <a:srgbClr val="FFFF00"/>
              </a:solidFill>
            </a:endParaRPr>
          </a:p>
          <a:p>
            <a:pPr algn="l">
              <a:buNone/>
            </a:pPr>
            <a:r>
              <a:rPr lang="ar-SA" dirty="0" smtClean="0"/>
              <a:t> </a:t>
            </a:r>
            <a:r>
              <a:rPr lang="en-US" dirty="0" smtClean="0"/>
              <a:t>(b) Ten or more accidents </a:t>
            </a:r>
            <a:r>
              <a:rPr lang="en-US" u="sng" dirty="0" smtClean="0"/>
              <a:t>per year</a:t>
            </a:r>
            <a:endParaRPr lang="en-US" u="sng" dirty="0" smtClean="0">
              <a:solidFill>
                <a:srgbClr val="FFFF00"/>
              </a:solidFill>
            </a:endParaRPr>
          </a:p>
          <a:p>
            <a:pPr algn="l">
              <a:buNone/>
            </a:pPr>
            <a:r>
              <a:rPr lang="ar-SA" dirty="0" smtClean="0"/>
              <a:t> </a:t>
            </a:r>
            <a:r>
              <a:rPr lang="en-US" dirty="0" smtClean="0"/>
              <a:t>(c) No accident </a:t>
            </a:r>
            <a:r>
              <a:rPr lang="en-US" u="sng" dirty="0" smtClean="0"/>
              <a:t>per 6 months</a:t>
            </a:r>
            <a:endParaRPr lang="en-US" u="sng" dirty="0" smtClean="0">
              <a:solidFill>
                <a:srgbClr val="FFFF00"/>
              </a:solidFill>
            </a:endParaRPr>
          </a:p>
          <a:p>
            <a:pPr algn="l">
              <a:buNone/>
            </a:pPr>
            <a:r>
              <a:rPr lang="en-US" dirty="0" smtClean="0"/>
              <a:t>(d)fewer than one accidents </a:t>
            </a:r>
            <a:r>
              <a:rPr lang="en-US" u="sng" dirty="0" smtClean="0"/>
              <a:t>per year</a:t>
            </a:r>
            <a:r>
              <a:rPr lang="en-US" dirty="0" smtClean="0"/>
              <a:t>. </a:t>
            </a:r>
            <a:endParaRPr lang="en-US" dirty="0" smtClean="0">
              <a:solidFill>
                <a:srgbClr val="FFFF00"/>
              </a:solidFill>
            </a:endParaRPr>
          </a:p>
          <a:p>
            <a:pPr algn="l"/>
            <a:r>
              <a:rPr lang="en-US" dirty="0" smtClean="0"/>
              <a:t> </a:t>
            </a:r>
            <a:endParaRPr lang="en-US" dirty="0" smtClean="0">
              <a:solidFill>
                <a:srgbClr val="FFFF00"/>
              </a:solidFill>
            </a:endParaRPr>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8524599D-CBA6-45D7-AEEF-B2286665305A}" type="slidenum">
              <a:rPr lang="ar-SA" smtClean="0"/>
              <a:pPr>
                <a:defRPr/>
              </a:pPr>
              <a:t>160</a:t>
            </a:fld>
            <a:endParaRPr lang="en-US"/>
          </a:p>
        </p:txBody>
      </p:sp>
      <p:graphicFrame>
        <p:nvGraphicFramePr>
          <p:cNvPr id="7" name="Object 7"/>
          <p:cNvGraphicFramePr>
            <a:graphicFrameLocks noChangeAspect="1"/>
          </p:cNvGraphicFramePr>
          <p:nvPr/>
        </p:nvGraphicFramePr>
        <p:xfrm>
          <a:off x="2411760" y="2420888"/>
          <a:ext cx="2143125" cy="1071563"/>
        </p:xfrm>
        <a:graphic>
          <a:graphicData uri="http://schemas.openxmlformats.org/presentationml/2006/ole">
            <p:oleObj spid="_x0000_s38914" name="Equation" r:id="rId3" imgW="40608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 calcmode="lin" valueType="num">
                                      <p:cBhvr additive="base">
                                        <p:cTn id="7" dur="500" fill="hold"/>
                                        <p:tgtEl>
                                          <p:spTgt spid="197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7635">
                                            <p:txEl>
                                              <p:pRg st="1" end="1"/>
                                            </p:txEl>
                                          </p:spTgt>
                                        </p:tgtEl>
                                        <p:attrNameLst>
                                          <p:attrName>style.visibility</p:attrName>
                                        </p:attrNameLst>
                                      </p:cBhvr>
                                      <p:to>
                                        <p:strVal val="visible"/>
                                      </p:to>
                                    </p:set>
                                    <p:anim calcmode="lin" valueType="num">
                                      <p:cBhvr additive="base">
                                        <p:cTn id="13" dur="500" fill="hold"/>
                                        <p:tgtEl>
                                          <p:spTgt spid="197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7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7635">
                                            <p:txEl>
                                              <p:pRg st="7" end="7"/>
                                            </p:txEl>
                                          </p:spTgt>
                                        </p:tgtEl>
                                        <p:attrNameLst>
                                          <p:attrName>style.visibility</p:attrName>
                                        </p:attrNameLst>
                                      </p:cBhvr>
                                      <p:to>
                                        <p:strVal val="visible"/>
                                      </p:to>
                                    </p:set>
                                    <p:anim calcmode="lin" valueType="num">
                                      <p:cBhvr additive="base">
                                        <p:cTn id="19" dur="500" fill="hold"/>
                                        <p:tgtEl>
                                          <p:spTgt spid="19763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76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7635">
                                            <p:txEl>
                                              <p:pRg st="3" end="3"/>
                                            </p:txEl>
                                          </p:spTgt>
                                        </p:tgtEl>
                                        <p:attrNameLst>
                                          <p:attrName>style.visibility</p:attrName>
                                        </p:attrNameLst>
                                      </p:cBhvr>
                                      <p:to>
                                        <p:strVal val="visible"/>
                                      </p:to>
                                    </p:set>
                                    <p:anim calcmode="lin" valueType="num">
                                      <p:cBhvr additive="base">
                                        <p:cTn id="31" dur="500" fill="hold"/>
                                        <p:tgtEl>
                                          <p:spTgt spid="1976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763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7635">
                                            <p:txEl>
                                              <p:pRg st="4" end="4"/>
                                            </p:txEl>
                                          </p:spTgt>
                                        </p:tgtEl>
                                        <p:attrNameLst>
                                          <p:attrName>style.visibility</p:attrName>
                                        </p:attrNameLst>
                                      </p:cBhvr>
                                      <p:to>
                                        <p:strVal val="visible"/>
                                      </p:to>
                                    </p:set>
                                    <p:anim calcmode="lin" valueType="num">
                                      <p:cBhvr additive="base">
                                        <p:cTn id="35" dur="500" fill="hold"/>
                                        <p:tgtEl>
                                          <p:spTgt spid="19763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763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7635">
                                            <p:txEl>
                                              <p:pRg st="5" end="5"/>
                                            </p:txEl>
                                          </p:spTgt>
                                        </p:tgtEl>
                                        <p:attrNameLst>
                                          <p:attrName>style.visibility</p:attrName>
                                        </p:attrNameLst>
                                      </p:cBhvr>
                                      <p:to>
                                        <p:strVal val="visible"/>
                                      </p:to>
                                    </p:set>
                                    <p:anim calcmode="lin" valueType="num">
                                      <p:cBhvr additive="base">
                                        <p:cTn id="39" dur="500" fill="hold"/>
                                        <p:tgtEl>
                                          <p:spTgt spid="19763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763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7635">
                                            <p:txEl>
                                              <p:pRg st="6" end="6"/>
                                            </p:txEl>
                                          </p:spTgt>
                                        </p:tgtEl>
                                        <p:attrNameLst>
                                          <p:attrName>style.visibility</p:attrName>
                                        </p:attrNameLst>
                                      </p:cBhvr>
                                      <p:to>
                                        <p:strVal val="visible"/>
                                      </p:to>
                                    </p:set>
                                    <p:anim calcmode="lin" valueType="num">
                                      <p:cBhvr additive="base">
                                        <p:cTn id="43" dur="500" fill="hold"/>
                                        <p:tgtEl>
                                          <p:spTgt spid="1976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76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عنوان 1"/>
          <p:cNvSpPr>
            <a:spLocks noGrp="1"/>
          </p:cNvSpPr>
          <p:nvPr>
            <p:ph type="title"/>
          </p:nvPr>
        </p:nvSpPr>
        <p:spPr/>
        <p:txBody>
          <a:bodyPr/>
          <a:lstStyle/>
          <a:p>
            <a:r>
              <a:rPr lang="en-US" dirty="0" smtClean="0"/>
              <a:t>For Q 4.4.3 </a:t>
            </a:r>
            <a:r>
              <a:rPr lang="ar-SA" dirty="0" err="1" smtClean="0"/>
              <a:t>:</a:t>
            </a:r>
            <a:r>
              <a:rPr lang="en-US" dirty="0" smtClean="0"/>
              <a:t>Q4.4.4</a:t>
            </a:r>
          </a:p>
        </p:txBody>
      </p:sp>
      <p:sp>
        <p:nvSpPr>
          <p:cNvPr id="198659" name="عنصر نائب للمحتوى 2"/>
          <p:cNvSpPr>
            <a:spLocks noGrp="1"/>
          </p:cNvSpPr>
          <p:nvPr>
            <p:ph idx="1"/>
          </p:nvPr>
        </p:nvSpPr>
        <p:spPr>
          <a:xfrm>
            <a:off x="263525" y="1598613"/>
            <a:ext cx="7808913" cy="4497387"/>
          </a:xfrm>
        </p:spPr>
        <p:txBody>
          <a:bodyPr/>
          <a:lstStyle/>
          <a:p>
            <a:pPr algn="l">
              <a:buNone/>
            </a:pPr>
            <a:r>
              <a:rPr lang="en-US" dirty="0" smtClean="0"/>
              <a:t>Find: </a:t>
            </a:r>
          </a:p>
          <a:p>
            <a:pPr algn="l">
              <a:buNone/>
            </a:pPr>
            <a:r>
              <a:rPr lang="en-US" dirty="0" smtClean="0"/>
              <a:t>1.mean </a:t>
            </a:r>
            <a:r>
              <a:rPr lang="en-US" u="sng" dirty="0" smtClean="0"/>
              <a:t>per 6-months</a:t>
            </a:r>
          </a:p>
          <a:p>
            <a:pPr algn="l">
              <a:buNone/>
            </a:pPr>
            <a:r>
              <a:rPr lang="en-US" dirty="0" smtClean="0"/>
              <a:t> 2. variance and standard</a:t>
            </a:r>
            <a:endParaRPr lang="en-US" u="sng" dirty="0" smtClean="0"/>
          </a:p>
          <a:p>
            <a:pPr algn="l">
              <a:buNone/>
            </a:pPr>
            <a:r>
              <a:rPr lang="en-US" dirty="0" smtClean="0"/>
              <a:t>deviation per </a:t>
            </a:r>
            <a:r>
              <a:rPr lang="en-US" u="sng" dirty="0" smtClean="0"/>
              <a:t>3 months</a:t>
            </a:r>
            <a:endParaRPr lang="en-US" dirty="0" smtClean="0"/>
          </a:p>
          <a:p>
            <a:pPr algn="l"/>
            <a:endParaRPr lang="en-US" dirty="0" smtClean="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574F4793-C22B-4502-9161-8674CD822B84}" type="slidenum">
              <a:rPr lang="ar-SA" smtClean="0"/>
              <a:pPr>
                <a:defRPr/>
              </a:pPr>
              <a:t>161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8659">
                                            <p:txEl>
                                              <p:pRg st="1" end="1"/>
                                            </p:txEl>
                                          </p:spTgt>
                                        </p:tgtEl>
                                        <p:attrNameLst>
                                          <p:attrName>style.visibility</p:attrName>
                                        </p:attrNameLst>
                                      </p:cBhvr>
                                      <p:to>
                                        <p:strVal val="visible"/>
                                      </p:to>
                                    </p:set>
                                    <p:anim calcmode="lin" valueType="num">
                                      <p:cBhvr additive="base">
                                        <p:cTn id="13"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 calcmode="lin" valueType="num">
                                      <p:cBhvr additive="base">
                                        <p:cTn id="19"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8659">
                                            <p:txEl>
                                              <p:pRg st="3" end="3"/>
                                            </p:txEl>
                                          </p:spTgt>
                                        </p:tgtEl>
                                        <p:attrNameLst>
                                          <p:attrName>style.visibility</p:attrName>
                                        </p:attrNameLst>
                                      </p:cBhvr>
                                      <p:to>
                                        <p:strVal val="visible"/>
                                      </p:to>
                                    </p:set>
                                    <p:anim calcmode="lin" valueType="num">
                                      <p:cBhvr additive="base">
                                        <p:cTn id="23"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86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ctrTitle"/>
          </p:nvPr>
        </p:nvSpPr>
        <p:spPr>
          <a:xfrm>
            <a:off x="1692275" y="2060575"/>
            <a:ext cx="6513513" cy="2587625"/>
          </a:xfrm>
        </p:spPr>
        <p:txBody>
          <a:bodyPr/>
          <a:lstStyle/>
          <a:p>
            <a:pPr rtl="0" eaLnBrk="1" hangingPunct="1">
              <a:defRPr/>
            </a:pPr>
            <a:r>
              <a:rPr lang="en-US" sz="4000" b="1" u="sng" smtClean="0"/>
              <a:t>4.5   Continuous Probability Distribution</a:t>
            </a:r>
            <a:r>
              <a:rPr lang="en-US" sz="4000" b="1" smtClean="0"/>
              <a:t/>
            </a:r>
            <a:br>
              <a:rPr lang="en-US" sz="4000" b="1" smtClean="0"/>
            </a:br>
            <a:r>
              <a:rPr lang="en-US" sz="4000" u="sng" smtClean="0"/>
              <a:t>Pages 114 </a:t>
            </a:r>
            <a:r>
              <a:rPr lang="en-US" sz="4000" u="sng" smtClean="0">
                <a:latin typeface="Arial"/>
              </a:rPr>
              <a:t>–</a:t>
            </a:r>
            <a:r>
              <a:rPr lang="en-US" sz="4000" u="sng" smtClean="0"/>
              <a:t> 127</a:t>
            </a:r>
            <a:r>
              <a:rPr lang="en-US" sz="4000" b="1" smtClean="0"/>
              <a:t/>
            </a:r>
            <a:br>
              <a:rPr lang="en-US" sz="4000" b="1" smtClean="0"/>
            </a:br>
            <a:endParaRPr lang="en-US" sz="4000" b="1" smtClean="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idx="1"/>
          </p:nvPr>
        </p:nvSpPr>
        <p:spPr/>
        <p:txBody>
          <a:bodyPr/>
          <a:lstStyle/>
          <a:p>
            <a:pPr algn="l" rtl="0" eaLnBrk="1" hangingPunct="1"/>
            <a:r>
              <a:rPr lang="en-US" u="sng" smtClean="0">
                <a:solidFill>
                  <a:schemeClr val="tx2"/>
                </a:solidFill>
              </a:rPr>
              <a:t>Key words</a:t>
            </a:r>
            <a:r>
              <a:rPr lang="en-US" smtClean="0">
                <a:solidFill>
                  <a:schemeClr val="tx2"/>
                </a:solidFill>
              </a:rPr>
              <a:t>:</a:t>
            </a:r>
          </a:p>
          <a:p>
            <a:pPr algn="l" rtl="0" eaLnBrk="1" hangingPunct="1">
              <a:buFontTx/>
              <a:buNone/>
            </a:pPr>
            <a:r>
              <a:rPr lang="en-US" smtClean="0">
                <a:solidFill>
                  <a:schemeClr val="tx2"/>
                </a:solidFill>
              </a:rPr>
              <a:t>      </a:t>
            </a:r>
          </a:p>
          <a:p>
            <a:pPr algn="l" rtl="0" eaLnBrk="1" hangingPunct="1">
              <a:buFontTx/>
              <a:buNone/>
            </a:pPr>
            <a:r>
              <a:rPr lang="en-US" smtClean="0"/>
              <a:t> Continuous random variable, normal distribution , standard normal distribution , T-distribution</a:t>
            </a:r>
          </a:p>
        </p:txBody>
      </p:sp>
      <p:sp>
        <p:nvSpPr>
          <p:cNvPr id="256002"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56003" name="عنصر نائب لرقم الشريحة 5"/>
          <p:cNvSpPr>
            <a:spLocks noGrp="1"/>
          </p:cNvSpPr>
          <p:nvPr>
            <p:ph type="sldNum" sz="quarter" idx="12"/>
          </p:nvPr>
        </p:nvSpPr>
        <p:spPr>
          <a:noFill/>
        </p:spPr>
        <p:txBody>
          <a:bodyPr/>
          <a:lstStyle/>
          <a:p>
            <a:fld id="{8EECAC93-66ED-4396-AACB-22AEB4036491}" type="slidenum">
              <a:rPr lang="ar-SA" smtClean="0"/>
              <a:pPr/>
              <a:t>163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3826">
                                            <p:txEl>
                                              <p:pRg st="0" end="0"/>
                                            </p:txEl>
                                          </p:spTgt>
                                        </p:tgtEl>
                                        <p:attrNameLst>
                                          <p:attrName>style.visibility</p:attrName>
                                        </p:attrNameLst>
                                      </p:cBhvr>
                                      <p:to>
                                        <p:strVal val="visible"/>
                                      </p:to>
                                    </p:set>
                                    <p:anim calcmode="lin" valueType="num">
                                      <p:cBhvr additive="base">
                                        <p:cTn id="7" dur="500" fill="hold"/>
                                        <p:tgtEl>
                                          <p:spTgt spid="333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38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33826">
                                            <p:txEl>
                                              <p:pRg st="2" end="2"/>
                                            </p:txEl>
                                          </p:spTgt>
                                        </p:tgtEl>
                                        <p:attrNameLst>
                                          <p:attrName>style.visibility</p:attrName>
                                        </p:attrNameLst>
                                      </p:cBhvr>
                                      <p:to>
                                        <p:strVal val="visible"/>
                                      </p:to>
                                    </p:set>
                                    <p:animEffect transition="in" filter="box(in)">
                                      <p:cBhvr>
                                        <p:cTn id="13" dur="500"/>
                                        <p:tgtEl>
                                          <p:spTgt spid="3338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idx="1"/>
          </p:nvPr>
        </p:nvSpPr>
        <p:spPr>
          <a:xfrm>
            <a:off x="611188" y="2349500"/>
            <a:ext cx="7767637" cy="2016125"/>
          </a:xfrm>
        </p:spPr>
        <p:txBody>
          <a:bodyPr/>
          <a:lstStyle/>
          <a:p>
            <a:pPr algn="l" rtl="0" eaLnBrk="1" hangingPunct="1"/>
            <a:r>
              <a:rPr lang="en-US" b="1" smtClean="0">
                <a:solidFill>
                  <a:schemeClr val="folHlink"/>
                </a:solidFill>
              </a:rPr>
              <a:t>Now consider distributions of continuous random variables.</a:t>
            </a:r>
          </a:p>
          <a:p>
            <a:pPr algn="l" rtl="0" eaLnBrk="1" hangingPunct="1"/>
            <a:endParaRPr lang="en-US" b="1" smtClean="0">
              <a:solidFill>
                <a:schemeClr val="folHlink"/>
              </a:solidFill>
            </a:endParaRPr>
          </a:p>
        </p:txBody>
      </p:sp>
      <p:sp>
        <p:nvSpPr>
          <p:cNvPr id="257026"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57027" name="عنصر نائب لرقم الشريحة 5"/>
          <p:cNvSpPr>
            <a:spLocks noGrp="1"/>
          </p:cNvSpPr>
          <p:nvPr>
            <p:ph type="sldNum" sz="quarter" idx="12"/>
          </p:nvPr>
        </p:nvSpPr>
        <p:spPr>
          <a:noFill/>
        </p:spPr>
        <p:txBody>
          <a:bodyPr/>
          <a:lstStyle/>
          <a:p>
            <a:fld id="{68533D15-9742-45AC-B623-D82A090B7B04}" type="slidenum">
              <a:rPr lang="ar-SA" smtClean="0"/>
              <a:pPr/>
              <a:t>164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4850">
                                            <p:txEl>
                                              <p:pRg st="0" end="0"/>
                                            </p:txEl>
                                          </p:spTgt>
                                        </p:tgtEl>
                                        <p:attrNameLst>
                                          <p:attrName>style.visibility</p:attrName>
                                        </p:attrNameLst>
                                      </p:cBhvr>
                                      <p:to>
                                        <p:strVal val="visible"/>
                                      </p:to>
                                    </p:set>
                                    <p:animEffect transition="in" filter="box(in)">
                                      <p:cBhvr>
                                        <p:cTn id="7" dur="500"/>
                                        <p:tgtEl>
                                          <p:spTgt spid="3348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type="title"/>
          </p:nvPr>
        </p:nvSpPr>
        <p:spPr>
          <a:xfrm>
            <a:off x="539750" y="0"/>
            <a:ext cx="6870700" cy="1773238"/>
          </a:xfrm>
          <a:noFill/>
        </p:spPr>
        <p:txBody>
          <a:bodyPr/>
          <a:lstStyle/>
          <a:p>
            <a:pPr eaLnBrk="1" hangingPunct="1"/>
            <a:r>
              <a:rPr lang="en-US" sz="3600" b="1" u="sng" smtClean="0">
                <a:solidFill>
                  <a:schemeClr val="tx2"/>
                </a:solidFill>
              </a:rPr>
              <a:t>Properties of continuous probability Distributions:</a:t>
            </a:r>
            <a:r>
              <a:rPr lang="en-US" sz="3600" b="1" smtClean="0">
                <a:solidFill>
                  <a:schemeClr val="tx2"/>
                </a:solidFill>
              </a:rPr>
              <a:t/>
            </a:r>
            <a:br>
              <a:rPr lang="en-US" sz="3600" b="1" smtClean="0">
                <a:solidFill>
                  <a:schemeClr val="tx2"/>
                </a:solidFill>
              </a:rPr>
            </a:br>
            <a:endParaRPr lang="en-US" sz="3600" b="1" smtClean="0">
              <a:solidFill>
                <a:schemeClr val="tx2"/>
              </a:solidFill>
            </a:endParaRPr>
          </a:p>
        </p:txBody>
      </p:sp>
      <p:sp>
        <p:nvSpPr>
          <p:cNvPr id="335874" name="Rectangle 2"/>
          <p:cNvSpPr>
            <a:spLocks noGrp="1" noChangeArrowheads="1"/>
          </p:cNvSpPr>
          <p:nvPr>
            <p:ph idx="1"/>
          </p:nvPr>
        </p:nvSpPr>
        <p:spPr>
          <a:xfrm>
            <a:off x="1043608" y="1447800"/>
            <a:ext cx="7632848" cy="4800600"/>
          </a:xfrm>
        </p:spPr>
        <p:txBody>
          <a:bodyPr/>
          <a:lstStyle/>
          <a:p>
            <a:pPr algn="l" rtl="0" eaLnBrk="1" hangingPunct="1">
              <a:buFontTx/>
              <a:buNone/>
            </a:pPr>
            <a:endParaRPr lang="en-US" dirty="0" smtClean="0">
              <a:solidFill>
                <a:schemeClr val="folHlink"/>
              </a:solidFill>
            </a:endParaRPr>
          </a:p>
          <a:p>
            <a:pPr algn="l" rtl="0" eaLnBrk="1" hangingPunct="1">
              <a:buFontTx/>
              <a:buNone/>
            </a:pPr>
            <a:r>
              <a:rPr lang="en-US" dirty="0" smtClean="0">
                <a:solidFill>
                  <a:schemeClr val="folHlink"/>
                </a:solidFill>
              </a:rPr>
              <a:t>1- Area under the curve = 1.</a:t>
            </a:r>
            <a:endParaRPr lang="en-US" b="1" dirty="0" smtClean="0">
              <a:solidFill>
                <a:schemeClr val="folHlink"/>
              </a:solidFill>
            </a:endParaRPr>
          </a:p>
          <a:p>
            <a:pPr algn="l" rtl="0" eaLnBrk="1" hangingPunct="1">
              <a:buFontTx/>
              <a:buNone/>
            </a:pPr>
            <a:r>
              <a:rPr lang="en-US" dirty="0" smtClean="0">
                <a:solidFill>
                  <a:schemeClr val="folHlink"/>
                </a:solidFill>
              </a:rPr>
              <a:t>2- P(X = </a:t>
            </a:r>
            <a:r>
              <a:rPr lang="en-US" i="1" dirty="0" smtClean="0">
                <a:solidFill>
                  <a:schemeClr val="folHlink"/>
                </a:solidFill>
              </a:rPr>
              <a:t>a</a:t>
            </a:r>
            <a:r>
              <a:rPr lang="en-US" dirty="0" smtClean="0">
                <a:solidFill>
                  <a:schemeClr val="folHlink"/>
                </a:solidFill>
              </a:rPr>
              <a:t>) = 0  , where </a:t>
            </a:r>
            <a:r>
              <a:rPr lang="en-US" i="1" dirty="0" smtClean="0">
                <a:solidFill>
                  <a:schemeClr val="folHlink"/>
                </a:solidFill>
              </a:rPr>
              <a:t>a</a:t>
            </a:r>
            <a:r>
              <a:rPr lang="en-US" dirty="0" smtClean="0">
                <a:solidFill>
                  <a:schemeClr val="folHlink"/>
                </a:solidFill>
              </a:rPr>
              <a:t> is a constant.</a:t>
            </a:r>
            <a:endParaRPr lang="en-US" b="1" dirty="0" smtClean="0">
              <a:solidFill>
                <a:schemeClr val="folHlink"/>
              </a:solidFill>
            </a:endParaRPr>
          </a:p>
          <a:p>
            <a:pPr algn="l" rtl="0" eaLnBrk="1" hangingPunct="1">
              <a:buFontTx/>
              <a:buNone/>
            </a:pPr>
            <a:r>
              <a:rPr lang="en-US" dirty="0" smtClean="0">
                <a:solidFill>
                  <a:schemeClr val="folHlink"/>
                </a:solidFill>
              </a:rPr>
              <a:t>3- Area between two points   </a:t>
            </a:r>
            <a:r>
              <a:rPr lang="en-US" i="1" dirty="0" smtClean="0">
                <a:solidFill>
                  <a:schemeClr val="folHlink"/>
                </a:solidFill>
              </a:rPr>
              <a:t>a  , b</a:t>
            </a:r>
          </a:p>
          <a:p>
            <a:pPr algn="l" rtl="0" eaLnBrk="1" hangingPunct="1">
              <a:buFontTx/>
              <a:buNone/>
            </a:pPr>
            <a:r>
              <a:rPr lang="en-US" dirty="0" smtClean="0">
                <a:solidFill>
                  <a:schemeClr val="folHlink"/>
                </a:solidFill>
              </a:rPr>
              <a:t> = P(</a:t>
            </a:r>
            <a:r>
              <a:rPr lang="en-US" i="1" dirty="0" smtClean="0">
                <a:solidFill>
                  <a:schemeClr val="folHlink"/>
                </a:solidFill>
              </a:rPr>
              <a:t>a</a:t>
            </a:r>
            <a:r>
              <a:rPr lang="en-US" dirty="0" smtClean="0">
                <a:solidFill>
                  <a:schemeClr val="folHlink"/>
                </a:solidFill>
              </a:rPr>
              <a:t>&lt;x&lt;</a:t>
            </a:r>
            <a:r>
              <a:rPr lang="en-US" i="1" dirty="0" smtClean="0">
                <a:solidFill>
                  <a:schemeClr val="folHlink"/>
                </a:solidFill>
              </a:rPr>
              <a:t>b)</a:t>
            </a:r>
            <a:r>
              <a:rPr lang="en-US" dirty="0" smtClean="0">
                <a:solidFill>
                  <a:schemeClr val="folHlink"/>
                </a:solidFill>
              </a:rPr>
              <a:t> .</a:t>
            </a:r>
            <a:endParaRPr lang="en-US" b="1" dirty="0" smtClean="0">
              <a:solidFill>
                <a:schemeClr val="folHlink"/>
              </a:solidFill>
            </a:endParaRPr>
          </a:p>
          <a:p>
            <a:pPr algn="l" rtl="0" eaLnBrk="1" hangingPunct="1"/>
            <a:endParaRPr lang="en-US" dirty="0" smtClean="0">
              <a:solidFill>
                <a:schemeClr val="folHlink"/>
              </a:solidFill>
            </a:endParaRPr>
          </a:p>
        </p:txBody>
      </p:sp>
      <p:sp>
        <p:nvSpPr>
          <p:cNvPr id="258050"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58051" name="عنصر نائب لرقم الشريحة 5"/>
          <p:cNvSpPr>
            <a:spLocks noGrp="1"/>
          </p:cNvSpPr>
          <p:nvPr>
            <p:ph type="sldNum" sz="quarter" idx="12"/>
          </p:nvPr>
        </p:nvSpPr>
        <p:spPr>
          <a:noFill/>
        </p:spPr>
        <p:txBody>
          <a:bodyPr/>
          <a:lstStyle/>
          <a:p>
            <a:fld id="{7D148D35-EF48-4DB2-B607-BE94922F75F5}" type="slidenum">
              <a:rPr lang="ar-SA" smtClean="0"/>
              <a:pPr/>
              <a:t>165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5875"/>
                                        </p:tgtEl>
                                        <p:attrNameLst>
                                          <p:attrName>style.visibility</p:attrName>
                                        </p:attrNameLst>
                                      </p:cBhvr>
                                      <p:to>
                                        <p:strVal val="visible"/>
                                      </p:to>
                                    </p:set>
                                    <p:animEffect transition="in" filter="box(in)">
                                      <p:cBhvr>
                                        <p:cTn id="7" dur="500"/>
                                        <p:tgtEl>
                                          <p:spTgt spid="3358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5874">
                                            <p:txEl>
                                              <p:pRg st="1" end="1"/>
                                            </p:txEl>
                                          </p:spTgt>
                                        </p:tgtEl>
                                        <p:attrNameLst>
                                          <p:attrName>style.visibility</p:attrName>
                                        </p:attrNameLst>
                                      </p:cBhvr>
                                      <p:to>
                                        <p:strVal val="visible"/>
                                      </p:to>
                                    </p:set>
                                    <p:anim calcmode="lin" valueType="num">
                                      <p:cBhvr additive="base">
                                        <p:cTn id="12" dur="500" fill="hold"/>
                                        <p:tgtEl>
                                          <p:spTgt spid="33587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58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35874">
                                            <p:txEl>
                                              <p:pRg st="2" end="2"/>
                                            </p:txEl>
                                          </p:spTgt>
                                        </p:tgtEl>
                                        <p:attrNameLst>
                                          <p:attrName>style.visibility</p:attrName>
                                        </p:attrNameLst>
                                      </p:cBhvr>
                                      <p:to>
                                        <p:strVal val="visible"/>
                                      </p:to>
                                    </p:set>
                                    <p:anim calcmode="lin" valueType="num">
                                      <p:cBhvr additive="base">
                                        <p:cTn id="18" dur="500" fill="hold"/>
                                        <p:tgtEl>
                                          <p:spTgt spid="33587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358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5874">
                                            <p:txEl>
                                              <p:pRg st="3" end="3"/>
                                            </p:txEl>
                                          </p:spTgt>
                                        </p:tgtEl>
                                        <p:attrNameLst>
                                          <p:attrName>style.visibility</p:attrName>
                                        </p:attrNameLst>
                                      </p:cBhvr>
                                      <p:to>
                                        <p:strVal val="visible"/>
                                      </p:to>
                                    </p:set>
                                    <p:anim calcmode="lin" valueType="num">
                                      <p:cBhvr additive="base">
                                        <p:cTn id="24" dur="500" fill="hold"/>
                                        <p:tgtEl>
                                          <p:spTgt spid="33587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58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5874">
                                            <p:txEl>
                                              <p:pRg st="4" end="4"/>
                                            </p:txEl>
                                          </p:spTgt>
                                        </p:tgtEl>
                                        <p:attrNameLst>
                                          <p:attrName>style.visibility</p:attrName>
                                        </p:attrNameLst>
                                      </p:cBhvr>
                                      <p:to>
                                        <p:strVal val="visible"/>
                                      </p:to>
                                    </p:set>
                                    <p:anim calcmode="lin" valueType="num">
                                      <p:cBhvr additive="base">
                                        <p:cTn id="30" dur="500" fill="hold"/>
                                        <p:tgtEl>
                                          <p:spTgt spid="33587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58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685800" y="152400"/>
            <a:ext cx="6870700" cy="1404938"/>
          </a:xfrm>
        </p:spPr>
        <p:txBody>
          <a:bodyPr/>
          <a:lstStyle/>
          <a:p>
            <a:pPr rtl="0" eaLnBrk="1" hangingPunct="1"/>
            <a:r>
              <a:rPr lang="en-US" sz="3600" b="1" u="sng" smtClean="0">
                <a:solidFill>
                  <a:schemeClr val="tx2"/>
                </a:solidFill>
              </a:rPr>
              <a:t>4.6 The normal distribution:</a:t>
            </a:r>
            <a:r>
              <a:rPr lang="en-US" sz="3600" b="1" smtClean="0"/>
              <a:t/>
            </a:r>
            <a:br>
              <a:rPr lang="en-US" sz="3600" b="1" smtClean="0"/>
            </a:br>
            <a:endParaRPr lang="en-US" sz="3600" b="1" smtClean="0"/>
          </a:p>
        </p:txBody>
      </p:sp>
      <p:sp>
        <p:nvSpPr>
          <p:cNvPr id="336899" name="Rectangle 3"/>
          <p:cNvSpPr>
            <a:spLocks noGrp="1" noChangeArrowheads="1"/>
          </p:cNvSpPr>
          <p:nvPr>
            <p:ph type="body" sz="half" idx="1"/>
          </p:nvPr>
        </p:nvSpPr>
        <p:spPr>
          <a:xfrm>
            <a:off x="395536" y="1700213"/>
            <a:ext cx="8064252" cy="3960812"/>
          </a:xfrm>
        </p:spPr>
        <p:txBody>
          <a:bodyPr/>
          <a:lstStyle/>
          <a:p>
            <a:pPr algn="l" rtl="0" eaLnBrk="1" hangingPunct="1">
              <a:lnSpc>
                <a:spcPct val="90000"/>
              </a:lnSpc>
            </a:pPr>
            <a:r>
              <a:rPr lang="en-US" sz="2800" dirty="0" smtClean="0">
                <a:solidFill>
                  <a:schemeClr val="folHlink"/>
                </a:solidFill>
              </a:rPr>
              <a:t>It is one of the most important probability distributions in statistics.</a:t>
            </a:r>
          </a:p>
          <a:p>
            <a:pPr algn="l" rtl="0" eaLnBrk="1" hangingPunct="1">
              <a:lnSpc>
                <a:spcPct val="90000"/>
              </a:lnSpc>
            </a:pPr>
            <a:r>
              <a:rPr lang="en-US" sz="2800" dirty="0" smtClean="0">
                <a:solidFill>
                  <a:schemeClr val="folHlink"/>
                </a:solidFill>
              </a:rPr>
              <a:t>The normal density is given by</a:t>
            </a:r>
          </a:p>
          <a:p>
            <a:pPr algn="l" rtl="0" eaLnBrk="1" hangingPunct="1">
              <a:lnSpc>
                <a:spcPct val="90000"/>
              </a:lnSpc>
            </a:pPr>
            <a:r>
              <a:rPr lang="en-US" sz="2800" dirty="0" smtClean="0">
                <a:solidFill>
                  <a:schemeClr val="folHlink"/>
                </a:solidFill>
              </a:rPr>
              <a:t>                            , -∞ &lt; x &lt; ∞, - ∞ &lt;</a:t>
            </a:r>
            <a:r>
              <a:rPr lang="en-US" sz="2800" b="1" dirty="0" smtClean="0">
                <a:solidFill>
                  <a:schemeClr val="folHlink"/>
                </a:solidFill>
              </a:rPr>
              <a:t> </a:t>
            </a:r>
            <a:r>
              <a:rPr lang="en-US" sz="2800" b="1" dirty="0" smtClean="0">
                <a:solidFill>
                  <a:schemeClr val="folHlink"/>
                </a:solidFill>
                <a:latin typeface="Arial" pitchFamily="34" charset="0"/>
              </a:rPr>
              <a:t>µ</a:t>
            </a:r>
            <a:r>
              <a:rPr lang="en-US" sz="2800" dirty="0" smtClean="0">
                <a:solidFill>
                  <a:schemeClr val="folHlink"/>
                </a:solidFill>
              </a:rPr>
              <a:t> &lt; ∞,</a:t>
            </a:r>
            <a:r>
              <a:rPr lang="en-US" sz="2800" b="1" dirty="0" smtClean="0">
                <a:solidFill>
                  <a:schemeClr val="folHlink"/>
                </a:solidFill>
              </a:rPr>
              <a:t> σ</a:t>
            </a:r>
            <a:r>
              <a:rPr lang="en-US" sz="2800" dirty="0" smtClean="0">
                <a:solidFill>
                  <a:schemeClr val="folHlink"/>
                </a:solidFill>
              </a:rPr>
              <a:t> &gt; 0</a:t>
            </a:r>
          </a:p>
          <a:p>
            <a:pPr algn="l" rtl="0" eaLnBrk="1" hangingPunct="1">
              <a:lnSpc>
                <a:spcPct val="90000"/>
              </a:lnSpc>
            </a:pPr>
            <a:endParaRPr lang="en-US" sz="2800" dirty="0" smtClean="0">
              <a:solidFill>
                <a:schemeClr val="folHlink"/>
              </a:solidFill>
            </a:endParaRPr>
          </a:p>
          <a:p>
            <a:pPr algn="l" rtl="0" eaLnBrk="1" hangingPunct="1">
              <a:lnSpc>
                <a:spcPct val="90000"/>
              </a:lnSpc>
            </a:pPr>
            <a:r>
              <a:rPr lang="el-GR" sz="2800" dirty="0" smtClean="0">
                <a:solidFill>
                  <a:schemeClr val="folHlink"/>
                </a:solidFill>
              </a:rPr>
              <a:t>π</a:t>
            </a:r>
            <a:r>
              <a:rPr lang="en-US" sz="2800" dirty="0" smtClean="0">
                <a:solidFill>
                  <a:schemeClr val="folHlink"/>
                </a:solidFill>
              </a:rPr>
              <a:t>, e   :  constants</a:t>
            </a:r>
            <a:endParaRPr lang="en-US" sz="2800" b="1" dirty="0" smtClean="0">
              <a:solidFill>
                <a:schemeClr val="folHlink"/>
              </a:solidFill>
            </a:endParaRPr>
          </a:p>
          <a:p>
            <a:pPr algn="l" rtl="0" eaLnBrk="1" hangingPunct="1">
              <a:lnSpc>
                <a:spcPct val="90000"/>
              </a:lnSpc>
            </a:pPr>
            <a:r>
              <a:rPr lang="en-US" sz="2800" dirty="0" smtClean="0">
                <a:solidFill>
                  <a:schemeClr val="folHlink"/>
                </a:solidFill>
                <a:latin typeface="Arial" pitchFamily="34" charset="0"/>
              </a:rPr>
              <a:t>µ</a:t>
            </a:r>
            <a:r>
              <a:rPr lang="en-US" sz="2800" dirty="0" smtClean="0">
                <a:solidFill>
                  <a:schemeClr val="folHlink"/>
                </a:solidFill>
              </a:rPr>
              <a:t>:  population mean.</a:t>
            </a:r>
          </a:p>
          <a:p>
            <a:pPr algn="l" rtl="0" eaLnBrk="1" hangingPunct="1">
              <a:lnSpc>
                <a:spcPct val="90000"/>
              </a:lnSpc>
            </a:pPr>
            <a:r>
              <a:rPr lang="en-US" sz="2800" dirty="0" smtClean="0">
                <a:solidFill>
                  <a:schemeClr val="folHlink"/>
                </a:solidFill>
              </a:rPr>
              <a:t>σ : Population standard deviation.   </a:t>
            </a:r>
          </a:p>
          <a:p>
            <a:pPr algn="l" rtl="0" eaLnBrk="1" hangingPunct="1">
              <a:lnSpc>
                <a:spcPct val="90000"/>
              </a:lnSpc>
            </a:pPr>
            <a:endParaRPr lang="en-US" sz="2800" dirty="0" smtClean="0">
              <a:solidFill>
                <a:schemeClr val="folHlink"/>
              </a:solidFill>
            </a:endParaRPr>
          </a:p>
          <a:p>
            <a:pPr algn="l" rtl="0" eaLnBrk="1" hangingPunct="1">
              <a:lnSpc>
                <a:spcPct val="90000"/>
              </a:lnSpc>
            </a:pPr>
            <a:endParaRPr lang="en-US" sz="2800" dirty="0" smtClean="0">
              <a:solidFill>
                <a:schemeClr val="folHlink"/>
              </a:solidFill>
            </a:endParaRPr>
          </a:p>
          <a:p>
            <a:pPr algn="l" rtl="0" eaLnBrk="1" hangingPunct="1">
              <a:lnSpc>
                <a:spcPct val="90000"/>
              </a:lnSpc>
              <a:buFontTx/>
              <a:buNone/>
            </a:pPr>
            <a:endParaRPr lang="en-US" sz="2800" dirty="0" smtClean="0"/>
          </a:p>
          <a:p>
            <a:pPr algn="l" rtl="0" eaLnBrk="1" hangingPunct="1">
              <a:lnSpc>
                <a:spcPct val="90000"/>
              </a:lnSpc>
            </a:pPr>
            <a:endParaRPr lang="en-US" sz="2800" b="1" dirty="0" smtClean="0"/>
          </a:p>
          <a:p>
            <a:pPr algn="l" rtl="0" eaLnBrk="1" hangingPunct="1">
              <a:lnSpc>
                <a:spcPct val="90000"/>
              </a:lnSpc>
            </a:pPr>
            <a:endParaRPr lang="en-US" sz="2800" dirty="0" smtClean="0"/>
          </a:p>
        </p:txBody>
      </p:sp>
      <p:sp>
        <p:nvSpPr>
          <p:cNvPr id="39939" name="عنصر نائب للتذييل 5"/>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39940" name="عنصر نائب لرقم الشريحة 6"/>
          <p:cNvSpPr>
            <a:spLocks noGrp="1"/>
          </p:cNvSpPr>
          <p:nvPr>
            <p:ph type="sldNum" sz="quarter" idx="12"/>
          </p:nvPr>
        </p:nvSpPr>
        <p:spPr>
          <a:noFill/>
        </p:spPr>
        <p:txBody>
          <a:bodyPr/>
          <a:lstStyle/>
          <a:p>
            <a:fld id="{36043F1B-FC1A-4BC0-BB4B-7D176999F7F6}" type="slidenum">
              <a:rPr lang="ar-SA" smtClean="0"/>
              <a:pPr/>
              <a:t>166</a:t>
            </a:fld>
            <a:endParaRPr lang="en-US" smtClean="0"/>
          </a:p>
        </p:txBody>
      </p:sp>
      <p:sp>
        <p:nvSpPr>
          <p:cNvPr id="3994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36901" name="Object 5"/>
          <p:cNvGraphicFramePr>
            <a:graphicFrameLocks noChangeAspect="1"/>
          </p:cNvGraphicFramePr>
          <p:nvPr/>
        </p:nvGraphicFramePr>
        <p:xfrm>
          <a:off x="1115616" y="2924944"/>
          <a:ext cx="2160587" cy="936625"/>
        </p:xfrm>
        <a:graphic>
          <a:graphicData uri="http://schemas.openxmlformats.org/presentationml/2006/ole">
            <p:oleObj spid="_x0000_s39938" name="Equation" r:id="rId3" imgW="1333440" imgH="482400" progId="Equation.3">
              <p:embed/>
            </p:oleObj>
          </a:graphicData>
        </a:graphic>
      </p:graphicFrame>
      <p:sp>
        <p:nvSpPr>
          <p:cNvPr id="39944" name="Rectangle 6"/>
          <p:cNvSpPr>
            <a:spLocks noChangeArrowheads="1"/>
          </p:cNvSpPr>
          <p:nvPr/>
        </p:nvSpPr>
        <p:spPr bwMode="auto">
          <a:xfrm>
            <a:off x="323850" y="105251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6898"/>
                                        </p:tgtEl>
                                        <p:attrNameLst>
                                          <p:attrName>style.visibility</p:attrName>
                                        </p:attrNameLst>
                                      </p:cBhvr>
                                      <p:to>
                                        <p:strVal val="visible"/>
                                      </p:to>
                                    </p:set>
                                    <p:animEffect transition="in" filter="box(in)">
                                      <p:cBhvr>
                                        <p:cTn id="7" dur="500"/>
                                        <p:tgtEl>
                                          <p:spTgt spid="3368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6899">
                                            <p:txEl>
                                              <p:pRg st="0" end="0"/>
                                            </p:txEl>
                                          </p:spTgt>
                                        </p:tgtEl>
                                        <p:attrNameLst>
                                          <p:attrName>style.visibility</p:attrName>
                                        </p:attrNameLst>
                                      </p:cBhvr>
                                      <p:to>
                                        <p:strVal val="visible"/>
                                      </p:to>
                                    </p:set>
                                    <p:anim calcmode="lin" valueType="num">
                                      <p:cBhvr additive="base">
                                        <p:cTn id="12" dur="500" fill="hold"/>
                                        <p:tgtEl>
                                          <p:spTgt spid="3368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6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36899">
                                            <p:txEl>
                                              <p:pRg st="1" end="1"/>
                                            </p:txEl>
                                          </p:spTgt>
                                        </p:tgtEl>
                                        <p:attrNameLst>
                                          <p:attrName>style.visibility</p:attrName>
                                        </p:attrNameLst>
                                      </p:cBhvr>
                                      <p:to>
                                        <p:strVal val="visible"/>
                                      </p:to>
                                    </p:set>
                                    <p:anim calcmode="lin" valueType="num">
                                      <p:cBhvr additive="base">
                                        <p:cTn id="18" dur="500" fill="hold"/>
                                        <p:tgtEl>
                                          <p:spTgt spid="33689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36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6901"/>
                                        </p:tgtEl>
                                        <p:attrNameLst>
                                          <p:attrName>style.visibility</p:attrName>
                                        </p:attrNameLst>
                                      </p:cBhvr>
                                      <p:to>
                                        <p:strVal val="visible"/>
                                      </p:to>
                                    </p:set>
                                    <p:anim calcmode="lin" valueType="num">
                                      <p:cBhvr additive="base">
                                        <p:cTn id="24" dur="500" fill="hold"/>
                                        <p:tgtEl>
                                          <p:spTgt spid="336901"/>
                                        </p:tgtEl>
                                        <p:attrNameLst>
                                          <p:attrName>ppt_x</p:attrName>
                                        </p:attrNameLst>
                                      </p:cBhvr>
                                      <p:tavLst>
                                        <p:tav tm="0">
                                          <p:val>
                                            <p:strVal val="#ppt_x"/>
                                          </p:val>
                                        </p:tav>
                                        <p:tav tm="100000">
                                          <p:val>
                                            <p:strVal val="#ppt_x"/>
                                          </p:val>
                                        </p:tav>
                                      </p:tavLst>
                                    </p:anim>
                                    <p:anim calcmode="lin" valueType="num">
                                      <p:cBhvr additive="base">
                                        <p:cTn id="25" dur="500" fill="hold"/>
                                        <p:tgtEl>
                                          <p:spTgt spid="33690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6899">
                                            <p:txEl>
                                              <p:pRg st="2" end="2"/>
                                            </p:txEl>
                                          </p:spTgt>
                                        </p:tgtEl>
                                        <p:attrNameLst>
                                          <p:attrName>style.visibility</p:attrName>
                                        </p:attrNameLst>
                                      </p:cBhvr>
                                      <p:to>
                                        <p:strVal val="visible"/>
                                      </p:to>
                                    </p:set>
                                    <p:anim calcmode="lin" valueType="num">
                                      <p:cBhvr additive="base">
                                        <p:cTn id="30" dur="500" fill="hold"/>
                                        <p:tgtEl>
                                          <p:spTgt spid="33689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6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36899">
                                            <p:txEl>
                                              <p:pRg st="4" end="4"/>
                                            </p:txEl>
                                          </p:spTgt>
                                        </p:tgtEl>
                                        <p:attrNameLst>
                                          <p:attrName>style.visibility</p:attrName>
                                        </p:attrNameLst>
                                      </p:cBhvr>
                                      <p:to>
                                        <p:strVal val="visible"/>
                                      </p:to>
                                    </p:set>
                                    <p:anim calcmode="lin" valueType="num">
                                      <p:cBhvr additive="base">
                                        <p:cTn id="36" dur="500" fill="hold"/>
                                        <p:tgtEl>
                                          <p:spTgt spid="33689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368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36899">
                                            <p:txEl>
                                              <p:pRg st="5" end="5"/>
                                            </p:txEl>
                                          </p:spTgt>
                                        </p:tgtEl>
                                        <p:attrNameLst>
                                          <p:attrName>style.visibility</p:attrName>
                                        </p:attrNameLst>
                                      </p:cBhvr>
                                      <p:to>
                                        <p:strVal val="visible"/>
                                      </p:to>
                                    </p:set>
                                    <p:anim calcmode="lin" valueType="num">
                                      <p:cBhvr additive="base">
                                        <p:cTn id="42" dur="500" fill="hold"/>
                                        <p:tgtEl>
                                          <p:spTgt spid="336899">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368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36899">
                                            <p:txEl>
                                              <p:pRg st="6" end="6"/>
                                            </p:txEl>
                                          </p:spTgt>
                                        </p:tgtEl>
                                        <p:attrNameLst>
                                          <p:attrName>style.visibility</p:attrName>
                                        </p:attrNameLst>
                                      </p:cBhvr>
                                      <p:to>
                                        <p:strVal val="visible"/>
                                      </p:to>
                                    </p:set>
                                    <p:anim calcmode="lin" valueType="num">
                                      <p:cBhvr additive="base">
                                        <p:cTn id="48" dur="500" fill="hold"/>
                                        <p:tgtEl>
                                          <p:spTgt spid="336899">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368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rmAutofit fontScale="90000"/>
          </a:bodyPr>
          <a:lstStyle/>
          <a:p>
            <a:pPr rtl="0" eaLnBrk="1" hangingPunct="1"/>
            <a:r>
              <a:rPr lang="en-US" sz="3600" u="sng" smtClean="0">
                <a:solidFill>
                  <a:schemeClr val="tx2"/>
                </a:solidFill>
              </a:rPr>
              <a:t>Characteristics of the normal distribution: Page 111</a:t>
            </a:r>
            <a:r>
              <a:rPr lang="en-US" sz="3600" smtClean="0">
                <a:solidFill>
                  <a:schemeClr val="tx2"/>
                </a:solidFill>
              </a:rPr>
              <a:t> </a:t>
            </a:r>
          </a:p>
        </p:txBody>
      </p:sp>
      <p:sp>
        <p:nvSpPr>
          <p:cNvPr id="337923" name="Rectangle 3"/>
          <p:cNvSpPr>
            <a:spLocks noGrp="1" noChangeArrowheads="1"/>
          </p:cNvSpPr>
          <p:nvPr>
            <p:ph idx="1"/>
          </p:nvPr>
        </p:nvSpPr>
        <p:spPr>
          <a:xfrm>
            <a:off x="685800" y="1828800"/>
            <a:ext cx="7918450" cy="3976688"/>
          </a:xfrm>
        </p:spPr>
        <p:txBody>
          <a:bodyPr/>
          <a:lstStyle/>
          <a:p>
            <a:pPr algn="l" rtl="0" eaLnBrk="1" hangingPunct="1">
              <a:lnSpc>
                <a:spcPct val="90000"/>
              </a:lnSpc>
            </a:pPr>
            <a:r>
              <a:rPr lang="en-US" sz="2800" smtClean="0">
                <a:solidFill>
                  <a:schemeClr val="folHlink"/>
                </a:solidFill>
              </a:rPr>
              <a:t>The following are some important characteristics of the normal distribution:</a:t>
            </a:r>
          </a:p>
          <a:p>
            <a:pPr algn="l" rtl="0" eaLnBrk="1" hangingPunct="1">
              <a:lnSpc>
                <a:spcPct val="90000"/>
              </a:lnSpc>
              <a:buFontTx/>
              <a:buNone/>
            </a:pPr>
            <a:r>
              <a:rPr lang="en-US" sz="2800" smtClean="0">
                <a:solidFill>
                  <a:schemeClr val="folHlink"/>
                </a:solidFill>
              </a:rPr>
              <a:t>1- It is symmetrical about its mean, </a:t>
            </a:r>
            <a:r>
              <a:rPr lang="en-US" sz="2800" smtClean="0">
                <a:solidFill>
                  <a:schemeClr val="folHlink"/>
                </a:solidFill>
                <a:latin typeface="Arial" pitchFamily="34" charset="0"/>
              </a:rPr>
              <a:t>µ</a:t>
            </a:r>
            <a:r>
              <a:rPr lang="en-US" sz="2800" smtClean="0">
                <a:solidFill>
                  <a:schemeClr val="folHlink"/>
                </a:solidFill>
              </a:rPr>
              <a:t>.</a:t>
            </a:r>
          </a:p>
          <a:p>
            <a:pPr algn="l" rtl="0" eaLnBrk="1" hangingPunct="1">
              <a:lnSpc>
                <a:spcPct val="90000"/>
              </a:lnSpc>
              <a:buFontTx/>
              <a:buNone/>
            </a:pPr>
            <a:r>
              <a:rPr lang="en-US" sz="2800" smtClean="0">
                <a:solidFill>
                  <a:schemeClr val="folHlink"/>
                </a:solidFill>
              </a:rPr>
              <a:t>2- The mean, the median, and the mode are all equal.</a:t>
            </a:r>
          </a:p>
          <a:p>
            <a:pPr algn="l" rtl="0" eaLnBrk="1" hangingPunct="1">
              <a:lnSpc>
                <a:spcPct val="90000"/>
              </a:lnSpc>
              <a:buFontTx/>
              <a:buNone/>
            </a:pPr>
            <a:r>
              <a:rPr lang="en-US" sz="2800" smtClean="0">
                <a:solidFill>
                  <a:schemeClr val="folHlink"/>
                </a:solidFill>
              </a:rPr>
              <a:t> 3- The total area under the curve above the x-axis is one. </a:t>
            </a:r>
          </a:p>
          <a:p>
            <a:pPr algn="l" rtl="0" eaLnBrk="1" hangingPunct="1">
              <a:lnSpc>
                <a:spcPct val="90000"/>
              </a:lnSpc>
              <a:buFontTx/>
              <a:buNone/>
            </a:pPr>
            <a:r>
              <a:rPr lang="en-US" sz="2800" smtClean="0">
                <a:solidFill>
                  <a:schemeClr val="folHlink"/>
                </a:solidFill>
              </a:rPr>
              <a:t>4-The normal distribution is completely determined by the parameters </a:t>
            </a:r>
            <a:r>
              <a:rPr lang="en-US" sz="2800" smtClean="0">
                <a:solidFill>
                  <a:schemeClr val="folHlink"/>
                </a:solidFill>
                <a:latin typeface="Arial" pitchFamily="34" charset="0"/>
              </a:rPr>
              <a:t>µ</a:t>
            </a:r>
            <a:r>
              <a:rPr lang="en-US" sz="2800" smtClean="0">
                <a:solidFill>
                  <a:schemeClr val="folHlink"/>
                </a:solidFill>
              </a:rPr>
              <a:t> and σ.</a:t>
            </a:r>
          </a:p>
        </p:txBody>
      </p:sp>
      <p:sp>
        <p:nvSpPr>
          <p:cNvPr id="259074"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59075" name="عنصر نائب لرقم الشريحة 5"/>
          <p:cNvSpPr>
            <a:spLocks noGrp="1"/>
          </p:cNvSpPr>
          <p:nvPr>
            <p:ph type="sldNum" sz="quarter" idx="12"/>
          </p:nvPr>
        </p:nvSpPr>
        <p:spPr>
          <a:noFill/>
        </p:spPr>
        <p:txBody>
          <a:bodyPr/>
          <a:lstStyle/>
          <a:p>
            <a:fld id="{044CD9A9-09F4-445D-93EE-82C6F8B0CE34}" type="slidenum">
              <a:rPr lang="ar-SA" smtClean="0"/>
              <a:pPr/>
              <a:t>167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22"/>
                                        </p:tgtEl>
                                        <p:attrNameLst>
                                          <p:attrName>style.visibility</p:attrName>
                                        </p:attrNameLst>
                                      </p:cBhvr>
                                      <p:to>
                                        <p:strVal val="visible"/>
                                      </p:to>
                                    </p:set>
                                    <p:animEffect transition="in" filter="box(in)">
                                      <p:cBhvr>
                                        <p:cTn id="7" dur="500"/>
                                        <p:tgtEl>
                                          <p:spTgt spid="3379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23">
                                            <p:txEl>
                                              <p:pRg st="0" end="0"/>
                                            </p:txEl>
                                          </p:spTgt>
                                        </p:tgtEl>
                                        <p:attrNameLst>
                                          <p:attrName>style.visibility</p:attrName>
                                        </p:attrNameLst>
                                      </p:cBhvr>
                                      <p:to>
                                        <p:strVal val="visible"/>
                                      </p:to>
                                    </p:set>
                                    <p:anim calcmode="lin" valueType="num">
                                      <p:cBhvr additive="base">
                                        <p:cTn id="12" dur="500" fill="hold"/>
                                        <p:tgtEl>
                                          <p:spTgt spid="3379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37923">
                                            <p:txEl>
                                              <p:pRg st="1" end="1"/>
                                            </p:txEl>
                                          </p:spTgt>
                                        </p:tgtEl>
                                        <p:attrNameLst>
                                          <p:attrName>style.visibility</p:attrName>
                                        </p:attrNameLst>
                                      </p:cBhvr>
                                      <p:to>
                                        <p:strVal val="visible"/>
                                      </p:to>
                                    </p:set>
                                    <p:anim calcmode="lin" valueType="num">
                                      <p:cBhvr additive="base">
                                        <p:cTn id="18" dur="500" fill="hold"/>
                                        <p:tgtEl>
                                          <p:spTgt spid="3379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37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7923">
                                            <p:txEl>
                                              <p:pRg st="2" end="2"/>
                                            </p:txEl>
                                          </p:spTgt>
                                        </p:tgtEl>
                                        <p:attrNameLst>
                                          <p:attrName>style.visibility</p:attrName>
                                        </p:attrNameLst>
                                      </p:cBhvr>
                                      <p:to>
                                        <p:strVal val="visible"/>
                                      </p:to>
                                    </p:set>
                                    <p:anim calcmode="lin" valueType="num">
                                      <p:cBhvr additive="base">
                                        <p:cTn id="24" dur="500" fill="hold"/>
                                        <p:tgtEl>
                                          <p:spTgt spid="3379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7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7923">
                                            <p:txEl>
                                              <p:pRg st="3" end="3"/>
                                            </p:txEl>
                                          </p:spTgt>
                                        </p:tgtEl>
                                        <p:attrNameLst>
                                          <p:attrName>style.visibility</p:attrName>
                                        </p:attrNameLst>
                                      </p:cBhvr>
                                      <p:to>
                                        <p:strVal val="visible"/>
                                      </p:to>
                                    </p:set>
                                    <p:anim calcmode="lin" valueType="num">
                                      <p:cBhvr additive="base">
                                        <p:cTn id="30" dur="500" fill="hold"/>
                                        <p:tgtEl>
                                          <p:spTgt spid="33792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79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37923">
                                            <p:txEl>
                                              <p:pRg st="4" end="4"/>
                                            </p:txEl>
                                          </p:spTgt>
                                        </p:tgtEl>
                                        <p:attrNameLst>
                                          <p:attrName>style.visibility</p:attrName>
                                        </p:attrNameLst>
                                      </p:cBhvr>
                                      <p:to>
                                        <p:strVal val="visible"/>
                                      </p:to>
                                    </p:set>
                                    <p:anim calcmode="lin" valueType="num">
                                      <p:cBhvr additive="base">
                                        <p:cTn id="36" dur="500" fill="hold"/>
                                        <p:tgtEl>
                                          <p:spTgt spid="33792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379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7" name="Rectangle 3"/>
          <p:cNvSpPr>
            <a:spLocks noGrp="1" noChangeArrowheads="1"/>
          </p:cNvSpPr>
          <p:nvPr>
            <p:ph idx="1"/>
          </p:nvPr>
        </p:nvSpPr>
        <p:spPr>
          <a:xfrm>
            <a:off x="0" y="27384"/>
            <a:ext cx="9144000" cy="6858000"/>
          </a:xfrm>
        </p:spPr>
        <p:txBody>
          <a:bodyPr/>
          <a:lstStyle/>
          <a:p>
            <a:pPr algn="l" rtl="0" eaLnBrk="1" hangingPunct="1">
              <a:spcBef>
                <a:spcPct val="0"/>
              </a:spcBef>
              <a:buFontTx/>
              <a:buNone/>
            </a:pPr>
            <a:r>
              <a:rPr lang="en-US" sz="2800" b="1" dirty="0" smtClean="0">
                <a:solidFill>
                  <a:srgbClr val="FF0066"/>
                </a:solidFill>
                <a:latin typeface="Arial" pitchFamily="34" charset="0"/>
                <a:sym typeface="Symbol" pitchFamily="18" charset="2"/>
              </a:rPr>
              <a:t>5- </a:t>
            </a:r>
            <a:r>
              <a:rPr lang="en-US" sz="2800" b="1" dirty="0" smtClean="0">
                <a:solidFill>
                  <a:schemeClr val="folHlink"/>
                </a:solidFill>
                <a:latin typeface="Arial" pitchFamily="34" charset="0"/>
                <a:sym typeface="Symbol" pitchFamily="18" charset="2"/>
              </a:rPr>
              <a:t>The normal distribution</a:t>
            </a:r>
          </a:p>
          <a:p>
            <a:pPr algn="l" rtl="0" eaLnBrk="1" hangingPunct="1">
              <a:spcBef>
                <a:spcPct val="0"/>
              </a:spcBef>
              <a:buFontTx/>
              <a:buNone/>
            </a:pPr>
            <a:r>
              <a:rPr lang="en-US" sz="2800" b="1" dirty="0" smtClean="0">
                <a:solidFill>
                  <a:schemeClr val="folHlink"/>
                </a:solidFill>
                <a:latin typeface="Arial" pitchFamily="34" charset="0"/>
                <a:sym typeface="Symbol" pitchFamily="18" charset="2"/>
              </a:rPr>
              <a:t>depends on the two</a:t>
            </a:r>
          </a:p>
          <a:p>
            <a:pPr algn="l" rtl="0" eaLnBrk="1" hangingPunct="1">
              <a:spcBef>
                <a:spcPct val="0"/>
              </a:spcBef>
              <a:buFontTx/>
              <a:buNone/>
            </a:pPr>
            <a:r>
              <a:rPr lang="en-US" sz="2800" b="1" dirty="0" smtClean="0">
                <a:solidFill>
                  <a:schemeClr val="folHlink"/>
                </a:solidFill>
                <a:latin typeface="Arial" pitchFamily="34" charset="0"/>
                <a:sym typeface="Symbol" pitchFamily="18" charset="2"/>
              </a:rPr>
              <a:t>parameters  and .</a:t>
            </a:r>
          </a:p>
          <a:p>
            <a:pPr algn="l" rtl="0" eaLnBrk="1" hangingPunct="1">
              <a:spcBef>
                <a:spcPct val="0"/>
              </a:spcBef>
              <a:buFont typeface="Symbol" pitchFamily="18" charset="2"/>
              <a:buChar char="m"/>
            </a:pPr>
            <a:r>
              <a:rPr lang="en-US" sz="2800" b="1" dirty="0" smtClean="0">
                <a:solidFill>
                  <a:schemeClr val="folHlink"/>
                </a:solidFill>
                <a:latin typeface="Arial" pitchFamily="34" charset="0"/>
                <a:sym typeface="Symbol" pitchFamily="18" charset="2"/>
              </a:rPr>
              <a:t>determines the </a:t>
            </a:r>
          </a:p>
          <a:p>
            <a:pPr algn="l" rtl="0" eaLnBrk="1" hangingPunct="1">
              <a:spcBef>
                <a:spcPct val="0"/>
              </a:spcBef>
              <a:buFont typeface="Symbol" pitchFamily="18" charset="2"/>
              <a:buNone/>
            </a:pPr>
            <a:r>
              <a:rPr lang="en-US" sz="2800" b="1" dirty="0" smtClean="0">
                <a:solidFill>
                  <a:schemeClr val="folHlink"/>
                </a:solidFill>
                <a:latin typeface="Arial" pitchFamily="34" charset="0"/>
                <a:sym typeface="Symbol" pitchFamily="18" charset="2"/>
              </a:rPr>
              <a:t>location of </a:t>
            </a:r>
          </a:p>
          <a:p>
            <a:pPr algn="l" rtl="0" eaLnBrk="1" hangingPunct="1">
              <a:spcBef>
                <a:spcPct val="0"/>
              </a:spcBef>
              <a:buFont typeface="Symbol" pitchFamily="18" charset="2"/>
              <a:buNone/>
            </a:pPr>
            <a:r>
              <a:rPr lang="en-US" sz="2800" b="1" dirty="0" smtClean="0">
                <a:solidFill>
                  <a:schemeClr val="folHlink"/>
                </a:solidFill>
                <a:latin typeface="Arial" pitchFamily="34" charset="0"/>
                <a:sym typeface="Symbol" pitchFamily="18" charset="2"/>
              </a:rPr>
              <a:t>the curve.</a:t>
            </a:r>
          </a:p>
          <a:p>
            <a:pPr algn="l" rtl="0" eaLnBrk="1" hangingPunct="1">
              <a:spcBef>
                <a:spcPct val="0"/>
              </a:spcBef>
              <a:buFont typeface="Symbol" pitchFamily="18" charset="2"/>
              <a:buNone/>
            </a:pPr>
            <a:r>
              <a:rPr lang="en-US" sz="2800" dirty="0" smtClean="0">
                <a:solidFill>
                  <a:schemeClr val="folHlink"/>
                </a:solidFill>
              </a:rPr>
              <a:t>(As seen in figure 4.6.3)  ,</a:t>
            </a:r>
            <a:endParaRPr lang="en-US" sz="2800" b="1" dirty="0" smtClean="0">
              <a:solidFill>
                <a:srgbClr val="FFFF00"/>
              </a:solidFill>
              <a:latin typeface="Arial" pitchFamily="34" charset="0"/>
              <a:sym typeface="Symbol" pitchFamily="18" charset="2"/>
            </a:endParaRPr>
          </a:p>
          <a:p>
            <a:pPr algn="l" rtl="0" eaLnBrk="1" hangingPunct="1">
              <a:spcBef>
                <a:spcPct val="0"/>
              </a:spcBef>
              <a:buFont typeface="Symbol" pitchFamily="18" charset="2"/>
              <a:buNone/>
            </a:pPr>
            <a:endParaRPr lang="en-US" sz="2400" b="1" dirty="0" smtClean="0">
              <a:solidFill>
                <a:schemeClr val="folHlink"/>
              </a:solidFill>
              <a:latin typeface="Arial" pitchFamily="34" charset="0"/>
              <a:sym typeface="Symbol" pitchFamily="18" charset="2"/>
            </a:endParaRPr>
          </a:p>
          <a:p>
            <a:pPr algn="l" rtl="0" eaLnBrk="1" hangingPunct="1">
              <a:spcBef>
                <a:spcPct val="0"/>
              </a:spcBef>
              <a:buFont typeface="Symbol" pitchFamily="18" charset="2"/>
              <a:buNone/>
            </a:pPr>
            <a:r>
              <a:rPr lang="en-US" sz="2800" b="1" dirty="0" smtClean="0">
                <a:solidFill>
                  <a:schemeClr val="folHlink"/>
                </a:solidFill>
                <a:latin typeface="Arial" pitchFamily="34" charset="0"/>
                <a:sym typeface="Symbol" pitchFamily="18" charset="2"/>
              </a:rPr>
              <a:t>But,  determines </a:t>
            </a:r>
          </a:p>
          <a:p>
            <a:pPr algn="l" rtl="0" eaLnBrk="1" hangingPunct="1">
              <a:spcBef>
                <a:spcPct val="0"/>
              </a:spcBef>
              <a:buFont typeface="Symbol" pitchFamily="18" charset="2"/>
              <a:buNone/>
            </a:pPr>
            <a:r>
              <a:rPr lang="en-US" sz="2800" b="1" dirty="0" smtClean="0">
                <a:solidFill>
                  <a:schemeClr val="folHlink"/>
                </a:solidFill>
                <a:latin typeface="Arial" pitchFamily="34" charset="0"/>
                <a:sym typeface="Symbol" pitchFamily="18" charset="2"/>
              </a:rPr>
              <a:t>the scale of the curve, i.e. </a:t>
            </a:r>
          </a:p>
          <a:p>
            <a:pPr algn="l" rtl="0" eaLnBrk="1" hangingPunct="1">
              <a:spcBef>
                <a:spcPct val="0"/>
              </a:spcBef>
              <a:buFont typeface="Symbol" pitchFamily="18" charset="2"/>
              <a:buNone/>
            </a:pPr>
            <a:r>
              <a:rPr lang="en-US" sz="2800" b="1" dirty="0" smtClean="0">
                <a:solidFill>
                  <a:schemeClr val="folHlink"/>
                </a:solidFill>
                <a:latin typeface="Arial" pitchFamily="34" charset="0"/>
                <a:sym typeface="Symbol" pitchFamily="18" charset="2"/>
              </a:rPr>
              <a:t>the degree of flatness or </a:t>
            </a:r>
          </a:p>
          <a:p>
            <a:pPr algn="l" rtl="0" eaLnBrk="1" hangingPunct="1">
              <a:spcBef>
                <a:spcPct val="0"/>
              </a:spcBef>
              <a:buFont typeface="Symbol" pitchFamily="18" charset="2"/>
              <a:buNone/>
            </a:pPr>
            <a:r>
              <a:rPr lang="en-US" sz="2800" b="1" dirty="0" smtClean="0">
                <a:solidFill>
                  <a:schemeClr val="folHlink"/>
                </a:solidFill>
                <a:latin typeface="Arial" pitchFamily="34" charset="0"/>
                <a:sym typeface="Symbol" pitchFamily="18" charset="2"/>
              </a:rPr>
              <a:t>peaked </a:t>
            </a:r>
            <a:r>
              <a:rPr lang="en-US" sz="2800" b="1" dirty="0" err="1" smtClean="0">
                <a:solidFill>
                  <a:schemeClr val="folHlink"/>
                </a:solidFill>
                <a:latin typeface="Arial" pitchFamily="34" charset="0"/>
                <a:sym typeface="Symbol" pitchFamily="18" charset="2"/>
              </a:rPr>
              <a:t>ness</a:t>
            </a:r>
            <a:r>
              <a:rPr lang="en-US" sz="2800" b="1" dirty="0" smtClean="0">
                <a:solidFill>
                  <a:schemeClr val="folHlink"/>
                </a:solidFill>
                <a:latin typeface="Arial" pitchFamily="34" charset="0"/>
                <a:sym typeface="Symbol" pitchFamily="18" charset="2"/>
              </a:rPr>
              <a:t> of the curve.</a:t>
            </a:r>
          </a:p>
          <a:p>
            <a:pPr algn="l" rtl="0" eaLnBrk="1" hangingPunct="1">
              <a:spcBef>
                <a:spcPct val="0"/>
              </a:spcBef>
              <a:buFont typeface="Symbol" pitchFamily="18" charset="2"/>
              <a:buNone/>
            </a:pPr>
            <a:r>
              <a:rPr lang="en-US" sz="2800" dirty="0" smtClean="0">
                <a:solidFill>
                  <a:schemeClr val="folHlink"/>
                </a:solidFill>
              </a:rPr>
              <a:t>(as seen in figure   4.6.4)</a:t>
            </a:r>
            <a:r>
              <a:rPr lang="en-US" sz="2400" b="1" dirty="0" smtClean="0">
                <a:solidFill>
                  <a:schemeClr val="folHlink"/>
                </a:solidFill>
                <a:latin typeface="Arial" pitchFamily="34" charset="0"/>
                <a:sym typeface="Symbol" pitchFamily="18" charset="2"/>
              </a:rPr>
              <a:t> </a:t>
            </a:r>
          </a:p>
        </p:txBody>
      </p:sp>
      <p:sp>
        <p:nvSpPr>
          <p:cNvPr id="260098"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60099" name="عنصر نائب لرقم الشريحة 5"/>
          <p:cNvSpPr>
            <a:spLocks noGrp="1"/>
          </p:cNvSpPr>
          <p:nvPr>
            <p:ph type="sldNum" sz="quarter" idx="12"/>
          </p:nvPr>
        </p:nvSpPr>
        <p:spPr>
          <a:noFill/>
        </p:spPr>
        <p:txBody>
          <a:bodyPr/>
          <a:lstStyle/>
          <a:p>
            <a:fld id="{25E0E82A-3CC3-44FB-8296-8B2C23F3FC1E}" type="slidenum">
              <a:rPr lang="ar-SA" smtClean="0"/>
              <a:pPr/>
              <a:t>168</a:t>
            </a:fld>
            <a:endParaRPr lang="en-US" smtClean="0"/>
          </a:p>
        </p:txBody>
      </p:sp>
      <p:sp>
        <p:nvSpPr>
          <p:cNvPr id="338948" name="Freeform 4"/>
          <p:cNvSpPr>
            <a:spLocks/>
          </p:cNvSpPr>
          <p:nvPr/>
        </p:nvSpPr>
        <p:spPr bwMode="auto">
          <a:xfrm>
            <a:off x="5562600" y="228600"/>
            <a:ext cx="3276600" cy="1752600"/>
          </a:xfrm>
          <a:custGeom>
            <a:avLst/>
            <a:gdLst>
              <a:gd name="T0" fmla="*/ 0 w 1277"/>
              <a:gd name="T1" fmla="*/ 2147483647 h 821"/>
              <a:gd name="T2" fmla="*/ 2147483647 w 1277"/>
              <a:gd name="T3" fmla="*/ 2147483647 h 821"/>
              <a:gd name="T4" fmla="*/ 2147483647 w 1277"/>
              <a:gd name="T5" fmla="*/ 2147483647 h 821"/>
              <a:gd name="T6" fmla="*/ 2147483647 w 1277"/>
              <a:gd name="T7" fmla="*/ 2147483647 h 821"/>
              <a:gd name="T8" fmla="*/ 2147483647 w 1277"/>
              <a:gd name="T9" fmla="*/ 2147483647 h 821"/>
              <a:gd name="T10" fmla="*/ 2147483647 w 1277"/>
              <a:gd name="T11" fmla="*/ 2147483647 h 821"/>
              <a:gd name="T12" fmla="*/ 2147483647 w 1277"/>
              <a:gd name="T13" fmla="*/ 2147483647 h 821"/>
              <a:gd name="T14" fmla="*/ 2147483647 w 1277"/>
              <a:gd name="T15" fmla="*/ 2147483647 h 821"/>
              <a:gd name="T16" fmla="*/ 2147483647 w 1277"/>
              <a:gd name="T17" fmla="*/ 2147483647 h 821"/>
              <a:gd name="T18" fmla="*/ 2147483647 w 1277"/>
              <a:gd name="T19" fmla="*/ 2147483647 h 821"/>
              <a:gd name="T20" fmla="*/ 2147483647 w 1277"/>
              <a:gd name="T21" fmla="*/ 2147483647 h 821"/>
              <a:gd name="T22" fmla="*/ 2147483647 w 1277"/>
              <a:gd name="T23" fmla="*/ 2147483647 h 821"/>
              <a:gd name="T24" fmla="*/ 2147483647 w 1277"/>
              <a:gd name="T25" fmla="*/ 2147483647 h 821"/>
              <a:gd name="T26" fmla="*/ 2147483647 w 1277"/>
              <a:gd name="T27" fmla="*/ 2147483647 h 821"/>
              <a:gd name="T28" fmla="*/ 2147483647 w 1277"/>
              <a:gd name="T29" fmla="*/ 2147483647 h 821"/>
              <a:gd name="T30" fmla="*/ 2147483647 w 1277"/>
              <a:gd name="T31" fmla="*/ 2147483647 h 821"/>
              <a:gd name="T32" fmla="*/ 2147483647 w 1277"/>
              <a:gd name="T33" fmla="*/ 2147483647 h 821"/>
              <a:gd name="T34" fmla="*/ 2147483647 w 1277"/>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rgbClr val="FF9933"/>
            </a:solidFill>
            <a:miter lim="800000"/>
            <a:headEnd/>
            <a:tailEnd/>
          </a:ln>
        </p:spPr>
        <p:txBody>
          <a:bodyPr wrap="none"/>
          <a:lstStyle/>
          <a:p>
            <a:endParaRPr lang="en-US"/>
          </a:p>
        </p:txBody>
      </p:sp>
      <p:sp>
        <p:nvSpPr>
          <p:cNvPr id="338949" name="Freeform 5"/>
          <p:cNvSpPr>
            <a:spLocks/>
          </p:cNvSpPr>
          <p:nvPr/>
        </p:nvSpPr>
        <p:spPr bwMode="auto">
          <a:xfrm>
            <a:off x="4343400" y="228600"/>
            <a:ext cx="3276600" cy="1752600"/>
          </a:xfrm>
          <a:custGeom>
            <a:avLst/>
            <a:gdLst>
              <a:gd name="T0" fmla="*/ 0 w 1277"/>
              <a:gd name="T1" fmla="*/ 2147483647 h 821"/>
              <a:gd name="T2" fmla="*/ 2147483647 w 1277"/>
              <a:gd name="T3" fmla="*/ 2147483647 h 821"/>
              <a:gd name="T4" fmla="*/ 2147483647 w 1277"/>
              <a:gd name="T5" fmla="*/ 2147483647 h 821"/>
              <a:gd name="T6" fmla="*/ 2147483647 w 1277"/>
              <a:gd name="T7" fmla="*/ 2147483647 h 821"/>
              <a:gd name="T8" fmla="*/ 2147483647 w 1277"/>
              <a:gd name="T9" fmla="*/ 2147483647 h 821"/>
              <a:gd name="T10" fmla="*/ 2147483647 w 1277"/>
              <a:gd name="T11" fmla="*/ 2147483647 h 821"/>
              <a:gd name="T12" fmla="*/ 2147483647 w 1277"/>
              <a:gd name="T13" fmla="*/ 2147483647 h 821"/>
              <a:gd name="T14" fmla="*/ 2147483647 w 1277"/>
              <a:gd name="T15" fmla="*/ 2147483647 h 821"/>
              <a:gd name="T16" fmla="*/ 2147483647 w 1277"/>
              <a:gd name="T17" fmla="*/ 2147483647 h 821"/>
              <a:gd name="T18" fmla="*/ 2147483647 w 1277"/>
              <a:gd name="T19" fmla="*/ 2147483647 h 821"/>
              <a:gd name="T20" fmla="*/ 2147483647 w 1277"/>
              <a:gd name="T21" fmla="*/ 2147483647 h 821"/>
              <a:gd name="T22" fmla="*/ 2147483647 w 1277"/>
              <a:gd name="T23" fmla="*/ 2147483647 h 821"/>
              <a:gd name="T24" fmla="*/ 2147483647 w 1277"/>
              <a:gd name="T25" fmla="*/ 2147483647 h 821"/>
              <a:gd name="T26" fmla="*/ 2147483647 w 1277"/>
              <a:gd name="T27" fmla="*/ 2147483647 h 821"/>
              <a:gd name="T28" fmla="*/ 2147483647 w 1277"/>
              <a:gd name="T29" fmla="*/ 2147483647 h 821"/>
              <a:gd name="T30" fmla="*/ 2147483647 w 1277"/>
              <a:gd name="T31" fmla="*/ 2147483647 h 821"/>
              <a:gd name="T32" fmla="*/ 2147483647 w 1277"/>
              <a:gd name="T33" fmla="*/ 2147483647 h 821"/>
              <a:gd name="T34" fmla="*/ 2147483647 w 1277"/>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rgbClr val="99CC00"/>
            </a:solidFill>
            <a:miter lim="800000"/>
            <a:headEnd/>
            <a:tailEnd/>
          </a:ln>
        </p:spPr>
        <p:txBody>
          <a:bodyPr wrap="none"/>
          <a:lstStyle/>
          <a:p>
            <a:endParaRPr lang="en-US"/>
          </a:p>
        </p:txBody>
      </p:sp>
      <p:sp>
        <p:nvSpPr>
          <p:cNvPr id="338950" name="Line 6"/>
          <p:cNvSpPr>
            <a:spLocks noChangeShapeType="1"/>
          </p:cNvSpPr>
          <p:nvPr/>
        </p:nvSpPr>
        <p:spPr bwMode="auto">
          <a:xfrm flipH="1">
            <a:off x="3048000" y="2057400"/>
            <a:ext cx="5791200" cy="0"/>
          </a:xfrm>
          <a:prstGeom prst="line">
            <a:avLst/>
          </a:prstGeom>
          <a:noFill/>
          <a:ln w="9525">
            <a:solidFill>
              <a:schemeClr val="tx1"/>
            </a:solidFill>
            <a:round/>
            <a:headEnd/>
            <a:tailEnd/>
          </a:ln>
        </p:spPr>
        <p:txBody>
          <a:bodyPr/>
          <a:lstStyle/>
          <a:p>
            <a:endParaRPr lang="ar-SA"/>
          </a:p>
        </p:txBody>
      </p:sp>
      <p:sp>
        <p:nvSpPr>
          <p:cNvPr id="338951" name="Line 7"/>
          <p:cNvSpPr>
            <a:spLocks noChangeShapeType="1"/>
          </p:cNvSpPr>
          <p:nvPr/>
        </p:nvSpPr>
        <p:spPr bwMode="auto">
          <a:xfrm flipV="1">
            <a:off x="4724400" y="1981200"/>
            <a:ext cx="0" cy="76200"/>
          </a:xfrm>
          <a:prstGeom prst="line">
            <a:avLst/>
          </a:prstGeom>
          <a:noFill/>
          <a:ln w="9525">
            <a:solidFill>
              <a:schemeClr val="tx1"/>
            </a:solidFill>
            <a:round/>
            <a:headEnd/>
            <a:tailEnd/>
          </a:ln>
        </p:spPr>
        <p:txBody>
          <a:bodyPr/>
          <a:lstStyle/>
          <a:p>
            <a:endParaRPr lang="ar-SA"/>
          </a:p>
        </p:txBody>
      </p:sp>
      <p:sp>
        <p:nvSpPr>
          <p:cNvPr id="338952" name="Line 8"/>
          <p:cNvSpPr>
            <a:spLocks noChangeShapeType="1"/>
          </p:cNvSpPr>
          <p:nvPr/>
        </p:nvSpPr>
        <p:spPr bwMode="auto">
          <a:xfrm flipV="1">
            <a:off x="6172200" y="1981200"/>
            <a:ext cx="0" cy="76200"/>
          </a:xfrm>
          <a:prstGeom prst="line">
            <a:avLst/>
          </a:prstGeom>
          <a:noFill/>
          <a:ln w="9525">
            <a:solidFill>
              <a:schemeClr val="tx1"/>
            </a:solidFill>
            <a:round/>
            <a:headEnd/>
            <a:tailEnd/>
          </a:ln>
        </p:spPr>
        <p:txBody>
          <a:bodyPr/>
          <a:lstStyle/>
          <a:p>
            <a:endParaRPr lang="ar-SA"/>
          </a:p>
        </p:txBody>
      </p:sp>
      <p:sp>
        <p:nvSpPr>
          <p:cNvPr id="338953" name="Line 9"/>
          <p:cNvSpPr>
            <a:spLocks noChangeShapeType="1"/>
          </p:cNvSpPr>
          <p:nvPr/>
        </p:nvSpPr>
        <p:spPr bwMode="auto">
          <a:xfrm flipV="1">
            <a:off x="7620000" y="1981200"/>
            <a:ext cx="0" cy="76200"/>
          </a:xfrm>
          <a:prstGeom prst="line">
            <a:avLst/>
          </a:prstGeom>
          <a:noFill/>
          <a:ln w="9525">
            <a:solidFill>
              <a:schemeClr val="tx1"/>
            </a:solidFill>
            <a:round/>
            <a:headEnd/>
            <a:tailEnd/>
          </a:ln>
        </p:spPr>
        <p:txBody>
          <a:bodyPr/>
          <a:lstStyle/>
          <a:p>
            <a:endParaRPr lang="ar-SA"/>
          </a:p>
        </p:txBody>
      </p:sp>
      <p:sp>
        <p:nvSpPr>
          <p:cNvPr id="338954" name="Text Box 10"/>
          <p:cNvSpPr txBox="1">
            <a:spLocks noChangeArrowheads="1"/>
          </p:cNvSpPr>
          <p:nvPr/>
        </p:nvSpPr>
        <p:spPr bwMode="auto">
          <a:xfrm>
            <a:off x="4419600" y="2057400"/>
            <a:ext cx="609600" cy="366713"/>
          </a:xfrm>
          <a:prstGeom prst="rect">
            <a:avLst/>
          </a:prstGeom>
          <a:noFill/>
          <a:ln w="9525">
            <a:noFill/>
            <a:miter lim="800000"/>
            <a:headEnd/>
            <a:tailEnd/>
          </a:ln>
          <a:effectLst/>
        </p:spPr>
        <p:txBody>
          <a:bodyPr>
            <a:spAutoFit/>
          </a:bodyPr>
          <a:lstStyle/>
          <a:p>
            <a:pPr algn="ctr">
              <a:spcBef>
                <a:spcPct val="50000"/>
              </a:spcBef>
              <a:defRPr/>
            </a:pPr>
            <a:r>
              <a:rPr lang="en-US" b="1">
                <a:solidFill>
                  <a:srgbClr val="FF00FF"/>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FF00FF"/>
                </a:solidFill>
                <a:effectLst>
                  <a:outerShdw blurRad="38100" dist="38100" dir="2700000" algn="tl">
                    <a:srgbClr val="C0C0C0"/>
                  </a:outerShdw>
                </a:effectLst>
                <a:latin typeface="Verdana" pitchFamily="34" charset="0"/>
                <a:sym typeface="Symbol" pitchFamily="18" charset="2"/>
              </a:rPr>
              <a:t>1</a:t>
            </a:r>
          </a:p>
        </p:txBody>
      </p:sp>
      <p:sp>
        <p:nvSpPr>
          <p:cNvPr id="338955" name="Text Box 11"/>
          <p:cNvSpPr txBox="1">
            <a:spLocks noChangeArrowheads="1"/>
          </p:cNvSpPr>
          <p:nvPr/>
        </p:nvSpPr>
        <p:spPr bwMode="auto">
          <a:xfrm>
            <a:off x="5791200" y="2057400"/>
            <a:ext cx="533400" cy="366713"/>
          </a:xfrm>
          <a:prstGeom prst="rect">
            <a:avLst/>
          </a:prstGeom>
          <a:noFill/>
          <a:ln w="9525">
            <a:noFill/>
            <a:miter lim="800000"/>
            <a:headEnd/>
            <a:tailEnd/>
          </a:ln>
          <a:effectLst/>
        </p:spPr>
        <p:txBody>
          <a:bodyPr>
            <a:spAutoFit/>
          </a:bodyPr>
          <a:lstStyle/>
          <a:p>
            <a:pPr>
              <a:spcBef>
                <a:spcPct val="50000"/>
              </a:spcBef>
              <a:defRPr/>
            </a:pPr>
            <a:r>
              <a:rPr lang="en-US" b="1">
                <a:solidFill>
                  <a:srgbClr val="99CC00"/>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99CC00"/>
                </a:solidFill>
                <a:effectLst>
                  <a:outerShdw blurRad="38100" dist="38100" dir="2700000" algn="tl">
                    <a:srgbClr val="C0C0C0"/>
                  </a:outerShdw>
                </a:effectLst>
                <a:latin typeface="Verdana" pitchFamily="34" charset="0"/>
                <a:sym typeface="Symbol" pitchFamily="18" charset="2"/>
              </a:rPr>
              <a:t>2</a:t>
            </a:r>
          </a:p>
        </p:txBody>
      </p:sp>
      <p:sp>
        <p:nvSpPr>
          <p:cNvPr id="338956" name="Text Box 12"/>
          <p:cNvSpPr txBox="1">
            <a:spLocks noChangeArrowheads="1"/>
          </p:cNvSpPr>
          <p:nvPr/>
        </p:nvSpPr>
        <p:spPr bwMode="auto">
          <a:xfrm>
            <a:off x="7239000" y="2057400"/>
            <a:ext cx="533400" cy="366713"/>
          </a:xfrm>
          <a:prstGeom prst="rect">
            <a:avLst/>
          </a:prstGeom>
          <a:noFill/>
          <a:ln w="9525">
            <a:noFill/>
            <a:miter lim="800000"/>
            <a:headEnd/>
            <a:tailEnd/>
          </a:ln>
          <a:effectLst/>
        </p:spPr>
        <p:txBody>
          <a:bodyPr>
            <a:spAutoFit/>
          </a:bodyPr>
          <a:lstStyle/>
          <a:p>
            <a:pPr>
              <a:spcBef>
                <a:spcPct val="50000"/>
              </a:spcBef>
              <a:defRPr/>
            </a:pPr>
            <a:r>
              <a:rPr lang="en-US" b="1">
                <a:solidFill>
                  <a:srgbClr val="FF9933"/>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FF9933"/>
                </a:solidFill>
                <a:effectLst>
                  <a:outerShdw blurRad="38100" dist="38100" dir="2700000" algn="tl">
                    <a:srgbClr val="C0C0C0"/>
                  </a:outerShdw>
                </a:effectLst>
                <a:latin typeface="Verdana" pitchFamily="34" charset="0"/>
                <a:sym typeface="Symbol" pitchFamily="18" charset="2"/>
              </a:rPr>
              <a:t>3</a:t>
            </a:r>
          </a:p>
        </p:txBody>
      </p:sp>
      <p:sp>
        <p:nvSpPr>
          <p:cNvPr id="338957" name="Text Box 13"/>
          <p:cNvSpPr txBox="1">
            <a:spLocks noChangeArrowheads="1"/>
          </p:cNvSpPr>
          <p:nvPr/>
        </p:nvSpPr>
        <p:spPr bwMode="auto">
          <a:xfrm>
            <a:off x="5181600" y="2438400"/>
            <a:ext cx="1752600" cy="366713"/>
          </a:xfrm>
          <a:prstGeom prst="rect">
            <a:avLst/>
          </a:prstGeom>
          <a:noFill/>
          <a:ln w="9525">
            <a:noFill/>
            <a:miter lim="800000"/>
            <a:headEnd/>
            <a:tailEnd/>
          </a:ln>
          <a:effectLst/>
        </p:spPr>
        <p:txBody>
          <a:bodyPr>
            <a:spAutoFit/>
          </a:bodyPr>
          <a:lstStyle/>
          <a:p>
            <a:pPr algn="ctr">
              <a:spcBef>
                <a:spcPct val="50000"/>
              </a:spcBef>
              <a:defRPr/>
            </a:pPr>
            <a:r>
              <a:rPr lang="en-US" b="1">
                <a:solidFill>
                  <a:srgbClr val="FF00FF"/>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FF00FF"/>
                </a:solidFill>
                <a:effectLst>
                  <a:outerShdw blurRad="38100" dist="38100" dir="2700000" algn="tl">
                    <a:srgbClr val="C0C0C0"/>
                  </a:outerShdw>
                </a:effectLst>
                <a:latin typeface="Verdana" pitchFamily="34" charset="0"/>
                <a:sym typeface="Symbol" pitchFamily="18" charset="2"/>
              </a:rPr>
              <a:t>1</a:t>
            </a:r>
            <a:r>
              <a:rPr lang="en-US" b="1">
                <a:effectLst>
                  <a:outerShdw blurRad="38100" dist="38100" dir="2700000" algn="tl">
                    <a:srgbClr val="C0C0C0"/>
                  </a:outerShdw>
                </a:effectLst>
                <a:latin typeface="Verdana" pitchFamily="34" charset="0"/>
                <a:sym typeface="Symbol" pitchFamily="18" charset="2"/>
              </a:rPr>
              <a:t> &lt; </a:t>
            </a:r>
            <a:r>
              <a:rPr lang="en-US" b="1">
                <a:solidFill>
                  <a:srgbClr val="99CC00"/>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99CC00"/>
                </a:solidFill>
                <a:effectLst>
                  <a:outerShdw blurRad="38100" dist="38100" dir="2700000" algn="tl">
                    <a:srgbClr val="C0C0C0"/>
                  </a:outerShdw>
                </a:effectLst>
                <a:latin typeface="Verdana" pitchFamily="34" charset="0"/>
                <a:sym typeface="Symbol" pitchFamily="18" charset="2"/>
              </a:rPr>
              <a:t>2</a:t>
            </a:r>
            <a:r>
              <a:rPr lang="en-US" sz="1400" b="1" baseline="-25000">
                <a:effectLst>
                  <a:outerShdw blurRad="38100" dist="38100" dir="2700000" algn="tl">
                    <a:srgbClr val="C0C0C0"/>
                  </a:outerShdw>
                </a:effectLst>
                <a:latin typeface="Verdana" pitchFamily="34" charset="0"/>
                <a:sym typeface="Symbol" pitchFamily="18" charset="2"/>
              </a:rPr>
              <a:t> </a:t>
            </a:r>
            <a:r>
              <a:rPr lang="en-US" b="1">
                <a:effectLst>
                  <a:outerShdw blurRad="38100" dist="38100" dir="2700000" algn="tl">
                    <a:srgbClr val="C0C0C0"/>
                  </a:outerShdw>
                </a:effectLst>
                <a:latin typeface="Verdana" pitchFamily="34" charset="0"/>
                <a:sym typeface="Symbol" pitchFamily="18" charset="2"/>
              </a:rPr>
              <a:t>&lt; </a:t>
            </a:r>
            <a:r>
              <a:rPr lang="en-US" b="1">
                <a:solidFill>
                  <a:srgbClr val="FF9933"/>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FF9933"/>
                </a:solidFill>
                <a:effectLst>
                  <a:outerShdw blurRad="38100" dist="38100" dir="2700000" algn="tl">
                    <a:srgbClr val="C0C0C0"/>
                  </a:outerShdw>
                </a:effectLst>
                <a:latin typeface="Verdana" pitchFamily="34" charset="0"/>
                <a:sym typeface="Symbol" pitchFamily="18" charset="2"/>
              </a:rPr>
              <a:t>3</a:t>
            </a:r>
          </a:p>
        </p:txBody>
      </p:sp>
      <p:sp>
        <p:nvSpPr>
          <p:cNvPr id="338958" name="Freeform 14"/>
          <p:cNvSpPr>
            <a:spLocks/>
          </p:cNvSpPr>
          <p:nvPr/>
        </p:nvSpPr>
        <p:spPr bwMode="auto">
          <a:xfrm>
            <a:off x="3200400" y="228600"/>
            <a:ext cx="3276600" cy="1828800"/>
          </a:xfrm>
          <a:custGeom>
            <a:avLst/>
            <a:gdLst>
              <a:gd name="T0" fmla="*/ 0 w 1277"/>
              <a:gd name="T1" fmla="*/ 2147483647 h 821"/>
              <a:gd name="T2" fmla="*/ 2147483647 w 1277"/>
              <a:gd name="T3" fmla="*/ 2147483647 h 821"/>
              <a:gd name="T4" fmla="*/ 2147483647 w 1277"/>
              <a:gd name="T5" fmla="*/ 2147483647 h 821"/>
              <a:gd name="T6" fmla="*/ 2147483647 w 1277"/>
              <a:gd name="T7" fmla="*/ 2147483647 h 821"/>
              <a:gd name="T8" fmla="*/ 2147483647 w 1277"/>
              <a:gd name="T9" fmla="*/ 2147483647 h 821"/>
              <a:gd name="T10" fmla="*/ 2147483647 w 1277"/>
              <a:gd name="T11" fmla="*/ 2147483647 h 821"/>
              <a:gd name="T12" fmla="*/ 2147483647 w 1277"/>
              <a:gd name="T13" fmla="*/ 2147483647 h 821"/>
              <a:gd name="T14" fmla="*/ 2147483647 w 1277"/>
              <a:gd name="T15" fmla="*/ 2147483647 h 821"/>
              <a:gd name="T16" fmla="*/ 2147483647 w 1277"/>
              <a:gd name="T17" fmla="*/ 2147483647 h 821"/>
              <a:gd name="T18" fmla="*/ 2147483647 w 1277"/>
              <a:gd name="T19" fmla="*/ 2147483647 h 821"/>
              <a:gd name="T20" fmla="*/ 2147483647 w 1277"/>
              <a:gd name="T21" fmla="*/ 2147483647 h 821"/>
              <a:gd name="T22" fmla="*/ 2147483647 w 1277"/>
              <a:gd name="T23" fmla="*/ 2147483647 h 821"/>
              <a:gd name="T24" fmla="*/ 2147483647 w 1277"/>
              <a:gd name="T25" fmla="*/ 2147483647 h 821"/>
              <a:gd name="T26" fmla="*/ 2147483647 w 1277"/>
              <a:gd name="T27" fmla="*/ 2147483647 h 821"/>
              <a:gd name="T28" fmla="*/ 2147483647 w 1277"/>
              <a:gd name="T29" fmla="*/ 2147483647 h 821"/>
              <a:gd name="T30" fmla="*/ 2147483647 w 1277"/>
              <a:gd name="T31" fmla="*/ 2147483647 h 821"/>
              <a:gd name="T32" fmla="*/ 2147483647 w 1277"/>
              <a:gd name="T33" fmla="*/ 2147483647 h 821"/>
              <a:gd name="T34" fmla="*/ 2147483647 w 1277"/>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rgbClr val="FF00FF"/>
            </a:solidFill>
            <a:miter lim="800000"/>
            <a:headEnd/>
            <a:tailEnd/>
          </a:ln>
        </p:spPr>
        <p:txBody>
          <a:bodyPr wrap="none"/>
          <a:lstStyle/>
          <a:p>
            <a:endParaRPr lang="en-US"/>
          </a:p>
        </p:txBody>
      </p:sp>
      <p:sp>
        <p:nvSpPr>
          <p:cNvPr id="338959" name="Line 15"/>
          <p:cNvSpPr>
            <a:spLocks noChangeShapeType="1"/>
          </p:cNvSpPr>
          <p:nvPr/>
        </p:nvSpPr>
        <p:spPr bwMode="auto">
          <a:xfrm>
            <a:off x="4572000" y="5410200"/>
            <a:ext cx="4419600" cy="0"/>
          </a:xfrm>
          <a:prstGeom prst="line">
            <a:avLst/>
          </a:prstGeom>
          <a:noFill/>
          <a:ln w="9525">
            <a:solidFill>
              <a:schemeClr val="tx1"/>
            </a:solidFill>
            <a:round/>
            <a:headEnd/>
            <a:tailEnd/>
          </a:ln>
        </p:spPr>
        <p:txBody>
          <a:bodyPr/>
          <a:lstStyle/>
          <a:p>
            <a:endParaRPr lang="ar-SA"/>
          </a:p>
        </p:txBody>
      </p:sp>
      <p:sp>
        <p:nvSpPr>
          <p:cNvPr id="338960" name="Freeform 16"/>
          <p:cNvSpPr>
            <a:spLocks/>
          </p:cNvSpPr>
          <p:nvPr/>
        </p:nvSpPr>
        <p:spPr bwMode="auto">
          <a:xfrm>
            <a:off x="5638800" y="2971800"/>
            <a:ext cx="2362200" cy="2362200"/>
          </a:xfrm>
          <a:custGeom>
            <a:avLst/>
            <a:gdLst>
              <a:gd name="T0" fmla="*/ 0 w 1478"/>
              <a:gd name="T1" fmla="*/ 2147483647 h 1172"/>
              <a:gd name="T2" fmla="*/ 2147483647 w 1478"/>
              <a:gd name="T3" fmla="*/ 2147483647 h 1172"/>
              <a:gd name="T4" fmla="*/ 2147483647 w 1478"/>
              <a:gd name="T5" fmla="*/ 2147483647 h 1172"/>
              <a:gd name="T6" fmla="*/ 2147483647 w 1478"/>
              <a:gd name="T7" fmla="*/ 2147483647 h 1172"/>
              <a:gd name="T8" fmla="*/ 2147483647 w 1478"/>
              <a:gd name="T9" fmla="*/ 2147483647 h 1172"/>
              <a:gd name="T10" fmla="*/ 2147483647 w 1478"/>
              <a:gd name="T11" fmla="*/ 2147483647 h 1172"/>
              <a:gd name="T12" fmla="*/ 2147483647 w 1478"/>
              <a:gd name="T13" fmla="*/ 2147483647 h 1172"/>
              <a:gd name="T14" fmla="*/ 2147483647 w 1478"/>
              <a:gd name="T15" fmla="*/ 2147483647 h 1172"/>
              <a:gd name="T16" fmla="*/ 2147483647 w 1478"/>
              <a:gd name="T17" fmla="*/ 2147483647 h 1172"/>
              <a:gd name="T18" fmla="*/ 2147483647 w 1478"/>
              <a:gd name="T19" fmla="*/ 2147483647 h 1172"/>
              <a:gd name="T20" fmla="*/ 2147483647 w 1478"/>
              <a:gd name="T21" fmla="*/ 2147483647 h 1172"/>
              <a:gd name="T22" fmla="*/ 2147483647 w 1478"/>
              <a:gd name="T23" fmla="*/ 2147483647 h 1172"/>
              <a:gd name="T24" fmla="*/ 2147483647 w 1478"/>
              <a:gd name="T25" fmla="*/ 2147483647 h 1172"/>
              <a:gd name="T26" fmla="*/ 2147483647 w 1478"/>
              <a:gd name="T27" fmla="*/ 2147483647 h 1172"/>
              <a:gd name="T28" fmla="*/ 2147483647 w 1478"/>
              <a:gd name="T29" fmla="*/ 2147483647 h 1172"/>
              <a:gd name="T30" fmla="*/ 2147483647 w 1478"/>
              <a:gd name="T31" fmla="*/ 2147483647 h 1172"/>
              <a:gd name="T32" fmla="*/ 2147483647 w 1478"/>
              <a:gd name="T33" fmla="*/ 2147483647 h 1172"/>
              <a:gd name="T34" fmla="*/ 2147483647 w 1478"/>
              <a:gd name="T35" fmla="*/ 2147483647 h 1172"/>
              <a:gd name="T36" fmla="*/ 2147483647 w 1478"/>
              <a:gd name="T37" fmla="*/ 2147483647 h 1172"/>
              <a:gd name="T38" fmla="*/ 2147483647 w 1478"/>
              <a:gd name="T39" fmla="*/ 2147483647 h 1172"/>
              <a:gd name="T40" fmla="*/ 2147483647 w 1478"/>
              <a:gd name="T41" fmla="*/ 2147483647 h 1172"/>
              <a:gd name="T42" fmla="*/ 2147483647 w 1478"/>
              <a:gd name="T43" fmla="*/ 2147483647 h 1172"/>
              <a:gd name="T44" fmla="*/ 2147483647 w 1478"/>
              <a:gd name="T45" fmla="*/ 2147483647 h 1172"/>
              <a:gd name="T46" fmla="*/ 2147483647 w 1478"/>
              <a:gd name="T47" fmla="*/ 2147483647 h 1172"/>
              <a:gd name="T48" fmla="*/ 2147483647 w 1478"/>
              <a:gd name="T49" fmla="*/ 2147483647 h 1172"/>
              <a:gd name="T50" fmla="*/ 2147483647 w 1478"/>
              <a:gd name="T51" fmla="*/ 2147483647 h 11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8"/>
              <a:gd name="T79" fmla="*/ 0 h 1172"/>
              <a:gd name="T80" fmla="*/ 1478 w 1478"/>
              <a:gd name="T81" fmla="*/ 1172 h 11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8" h="1172">
                <a:moveTo>
                  <a:pt x="0" y="1128"/>
                </a:moveTo>
                <a:cubicBezTo>
                  <a:pt x="38" y="1120"/>
                  <a:pt x="81" y="1124"/>
                  <a:pt x="113" y="1103"/>
                </a:cubicBezTo>
                <a:cubicBezTo>
                  <a:pt x="225" y="1028"/>
                  <a:pt x="55" y="1092"/>
                  <a:pt x="175" y="1053"/>
                </a:cubicBezTo>
                <a:cubicBezTo>
                  <a:pt x="206" y="1006"/>
                  <a:pt x="241" y="959"/>
                  <a:pt x="288" y="927"/>
                </a:cubicBezTo>
                <a:cubicBezTo>
                  <a:pt x="300" y="871"/>
                  <a:pt x="306" y="837"/>
                  <a:pt x="338" y="790"/>
                </a:cubicBezTo>
                <a:cubicBezTo>
                  <a:pt x="358" y="713"/>
                  <a:pt x="345" y="758"/>
                  <a:pt x="376" y="664"/>
                </a:cubicBezTo>
                <a:cubicBezTo>
                  <a:pt x="380" y="652"/>
                  <a:pt x="388" y="627"/>
                  <a:pt x="388" y="627"/>
                </a:cubicBezTo>
                <a:cubicBezTo>
                  <a:pt x="400" y="547"/>
                  <a:pt x="413" y="478"/>
                  <a:pt x="438" y="401"/>
                </a:cubicBezTo>
                <a:cubicBezTo>
                  <a:pt x="454" y="353"/>
                  <a:pt x="443" y="330"/>
                  <a:pt x="463" y="289"/>
                </a:cubicBezTo>
                <a:cubicBezTo>
                  <a:pt x="470" y="275"/>
                  <a:pt x="482" y="265"/>
                  <a:pt x="488" y="251"/>
                </a:cubicBezTo>
                <a:cubicBezTo>
                  <a:pt x="509" y="205"/>
                  <a:pt x="523" y="150"/>
                  <a:pt x="539" y="101"/>
                </a:cubicBezTo>
                <a:cubicBezTo>
                  <a:pt x="543" y="88"/>
                  <a:pt x="540" y="70"/>
                  <a:pt x="551" y="63"/>
                </a:cubicBezTo>
                <a:cubicBezTo>
                  <a:pt x="637" y="6"/>
                  <a:pt x="597" y="22"/>
                  <a:pt x="664" y="1"/>
                </a:cubicBezTo>
                <a:cubicBezTo>
                  <a:pt x="710" y="5"/>
                  <a:pt x="758" y="0"/>
                  <a:pt x="802" y="13"/>
                </a:cubicBezTo>
                <a:cubicBezTo>
                  <a:pt x="831" y="21"/>
                  <a:pt x="877" y="63"/>
                  <a:pt x="877" y="63"/>
                </a:cubicBezTo>
                <a:cubicBezTo>
                  <a:pt x="894" y="88"/>
                  <a:pt x="910" y="114"/>
                  <a:pt x="927" y="139"/>
                </a:cubicBezTo>
                <a:cubicBezTo>
                  <a:pt x="935" y="151"/>
                  <a:pt x="952" y="176"/>
                  <a:pt x="952" y="176"/>
                </a:cubicBezTo>
                <a:cubicBezTo>
                  <a:pt x="994" y="309"/>
                  <a:pt x="924" y="115"/>
                  <a:pt x="1002" y="239"/>
                </a:cubicBezTo>
                <a:cubicBezTo>
                  <a:pt x="1032" y="286"/>
                  <a:pt x="1033" y="341"/>
                  <a:pt x="1064" y="389"/>
                </a:cubicBezTo>
                <a:cubicBezTo>
                  <a:pt x="1077" y="438"/>
                  <a:pt x="1087" y="472"/>
                  <a:pt x="1115" y="514"/>
                </a:cubicBezTo>
                <a:cubicBezTo>
                  <a:pt x="1129" y="557"/>
                  <a:pt x="1140" y="589"/>
                  <a:pt x="1165" y="627"/>
                </a:cubicBezTo>
                <a:cubicBezTo>
                  <a:pt x="1185" y="712"/>
                  <a:pt x="1213" y="789"/>
                  <a:pt x="1252" y="865"/>
                </a:cubicBezTo>
                <a:cubicBezTo>
                  <a:pt x="1270" y="900"/>
                  <a:pt x="1270" y="944"/>
                  <a:pt x="1290" y="977"/>
                </a:cubicBezTo>
                <a:cubicBezTo>
                  <a:pt x="1311" y="1012"/>
                  <a:pt x="1344" y="1043"/>
                  <a:pt x="1378" y="1065"/>
                </a:cubicBezTo>
                <a:cubicBezTo>
                  <a:pt x="1401" y="1138"/>
                  <a:pt x="1372" y="1072"/>
                  <a:pt x="1428" y="1128"/>
                </a:cubicBezTo>
                <a:cubicBezTo>
                  <a:pt x="1473" y="1172"/>
                  <a:pt x="1430" y="1165"/>
                  <a:pt x="1478" y="1165"/>
                </a:cubicBezTo>
              </a:path>
            </a:pathLst>
          </a:custGeom>
          <a:noFill/>
          <a:ln w="9525">
            <a:solidFill>
              <a:srgbClr val="FF00FF"/>
            </a:solidFill>
            <a:round/>
            <a:headEnd/>
            <a:tailEnd/>
          </a:ln>
        </p:spPr>
        <p:txBody>
          <a:bodyPr/>
          <a:lstStyle/>
          <a:p>
            <a:endParaRPr lang="en-US"/>
          </a:p>
        </p:txBody>
      </p:sp>
      <p:sp>
        <p:nvSpPr>
          <p:cNvPr id="338961" name="Freeform 17"/>
          <p:cNvSpPr>
            <a:spLocks/>
          </p:cNvSpPr>
          <p:nvPr/>
        </p:nvSpPr>
        <p:spPr bwMode="auto">
          <a:xfrm>
            <a:off x="5181600" y="4495800"/>
            <a:ext cx="3429000" cy="869950"/>
          </a:xfrm>
          <a:custGeom>
            <a:avLst/>
            <a:gdLst>
              <a:gd name="T0" fmla="*/ 0 w 1478"/>
              <a:gd name="T1" fmla="*/ 2147483647 h 1172"/>
              <a:gd name="T2" fmla="*/ 2147483647 w 1478"/>
              <a:gd name="T3" fmla="*/ 2147483647 h 1172"/>
              <a:gd name="T4" fmla="*/ 2147483647 w 1478"/>
              <a:gd name="T5" fmla="*/ 2147483647 h 1172"/>
              <a:gd name="T6" fmla="*/ 2147483647 w 1478"/>
              <a:gd name="T7" fmla="*/ 2147483647 h 1172"/>
              <a:gd name="T8" fmla="*/ 2147483647 w 1478"/>
              <a:gd name="T9" fmla="*/ 2147483647 h 1172"/>
              <a:gd name="T10" fmla="*/ 2147483647 w 1478"/>
              <a:gd name="T11" fmla="*/ 2147483647 h 1172"/>
              <a:gd name="T12" fmla="*/ 2147483647 w 1478"/>
              <a:gd name="T13" fmla="*/ 2147483647 h 1172"/>
              <a:gd name="T14" fmla="*/ 2147483647 w 1478"/>
              <a:gd name="T15" fmla="*/ 2147483647 h 1172"/>
              <a:gd name="T16" fmla="*/ 2147483647 w 1478"/>
              <a:gd name="T17" fmla="*/ 2147483647 h 1172"/>
              <a:gd name="T18" fmla="*/ 2147483647 w 1478"/>
              <a:gd name="T19" fmla="*/ 2147483647 h 1172"/>
              <a:gd name="T20" fmla="*/ 2147483647 w 1478"/>
              <a:gd name="T21" fmla="*/ 2147483647 h 1172"/>
              <a:gd name="T22" fmla="*/ 2147483647 w 1478"/>
              <a:gd name="T23" fmla="*/ 2147483647 h 1172"/>
              <a:gd name="T24" fmla="*/ 2147483647 w 1478"/>
              <a:gd name="T25" fmla="*/ 2147483647 h 1172"/>
              <a:gd name="T26" fmla="*/ 2147483647 w 1478"/>
              <a:gd name="T27" fmla="*/ 2147483647 h 1172"/>
              <a:gd name="T28" fmla="*/ 2147483647 w 1478"/>
              <a:gd name="T29" fmla="*/ 2147483647 h 1172"/>
              <a:gd name="T30" fmla="*/ 2147483647 w 1478"/>
              <a:gd name="T31" fmla="*/ 2147483647 h 1172"/>
              <a:gd name="T32" fmla="*/ 2147483647 w 1478"/>
              <a:gd name="T33" fmla="*/ 2147483647 h 1172"/>
              <a:gd name="T34" fmla="*/ 2147483647 w 1478"/>
              <a:gd name="T35" fmla="*/ 2147483647 h 1172"/>
              <a:gd name="T36" fmla="*/ 2147483647 w 1478"/>
              <a:gd name="T37" fmla="*/ 2147483647 h 1172"/>
              <a:gd name="T38" fmla="*/ 2147483647 w 1478"/>
              <a:gd name="T39" fmla="*/ 2147483647 h 1172"/>
              <a:gd name="T40" fmla="*/ 2147483647 w 1478"/>
              <a:gd name="T41" fmla="*/ 2147483647 h 1172"/>
              <a:gd name="T42" fmla="*/ 2147483647 w 1478"/>
              <a:gd name="T43" fmla="*/ 2147483647 h 1172"/>
              <a:gd name="T44" fmla="*/ 2147483647 w 1478"/>
              <a:gd name="T45" fmla="*/ 2147483647 h 1172"/>
              <a:gd name="T46" fmla="*/ 2147483647 w 1478"/>
              <a:gd name="T47" fmla="*/ 2147483647 h 1172"/>
              <a:gd name="T48" fmla="*/ 2147483647 w 1478"/>
              <a:gd name="T49" fmla="*/ 2147483647 h 1172"/>
              <a:gd name="T50" fmla="*/ 2147483647 w 1478"/>
              <a:gd name="T51" fmla="*/ 2147483647 h 11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8"/>
              <a:gd name="T79" fmla="*/ 0 h 1172"/>
              <a:gd name="T80" fmla="*/ 1478 w 1478"/>
              <a:gd name="T81" fmla="*/ 1172 h 11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8" h="1172">
                <a:moveTo>
                  <a:pt x="0" y="1128"/>
                </a:moveTo>
                <a:cubicBezTo>
                  <a:pt x="38" y="1120"/>
                  <a:pt x="81" y="1124"/>
                  <a:pt x="113" y="1103"/>
                </a:cubicBezTo>
                <a:cubicBezTo>
                  <a:pt x="225" y="1028"/>
                  <a:pt x="55" y="1092"/>
                  <a:pt x="175" y="1053"/>
                </a:cubicBezTo>
                <a:cubicBezTo>
                  <a:pt x="206" y="1006"/>
                  <a:pt x="241" y="959"/>
                  <a:pt x="288" y="927"/>
                </a:cubicBezTo>
                <a:cubicBezTo>
                  <a:pt x="300" y="871"/>
                  <a:pt x="306" y="837"/>
                  <a:pt x="338" y="790"/>
                </a:cubicBezTo>
                <a:cubicBezTo>
                  <a:pt x="358" y="713"/>
                  <a:pt x="345" y="758"/>
                  <a:pt x="376" y="664"/>
                </a:cubicBezTo>
                <a:cubicBezTo>
                  <a:pt x="380" y="652"/>
                  <a:pt x="388" y="627"/>
                  <a:pt x="388" y="627"/>
                </a:cubicBezTo>
                <a:cubicBezTo>
                  <a:pt x="400" y="547"/>
                  <a:pt x="413" y="478"/>
                  <a:pt x="438" y="401"/>
                </a:cubicBezTo>
                <a:cubicBezTo>
                  <a:pt x="454" y="353"/>
                  <a:pt x="443" y="330"/>
                  <a:pt x="463" y="289"/>
                </a:cubicBezTo>
                <a:cubicBezTo>
                  <a:pt x="470" y="275"/>
                  <a:pt x="482" y="265"/>
                  <a:pt x="488" y="251"/>
                </a:cubicBezTo>
                <a:cubicBezTo>
                  <a:pt x="509" y="205"/>
                  <a:pt x="523" y="150"/>
                  <a:pt x="539" y="101"/>
                </a:cubicBezTo>
                <a:cubicBezTo>
                  <a:pt x="543" y="88"/>
                  <a:pt x="540" y="70"/>
                  <a:pt x="551" y="63"/>
                </a:cubicBezTo>
                <a:cubicBezTo>
                  <a:pt x="637" y="6"/>
                  <a:pt x="597" y="22"/>
                  <a:pt x="664" y="1"/>
                </a:cubicBezTo>
                <a:cubicBezTo>
                  <a:pt x="710" y="5"/>
                  <a:pt x="758" y="0"/>
                  <a:pt x="802" y="13"/>
                </a:cubicBezTo>
                <a:cubicBezTo>
                  <a:pt x="831" y="21"/>
                  <a:pt x="877" y="63"/>
                  <a:pt x="877" y="63"/>
                </a:cubicBezTo>
                <a:cubicBezTo>
                  <a:pt x="894" y="88"/>
                  <a:pt x="910" y="114"/>
                  <a:pt x="927" y="139"/>
                </a:cubicBezTo>
                <a:cubicBezTo>
                  <a:pt x="935" y="151"/>
                  <a:pt x="952" y="176"/>
                  <a:pt x="952" y="176"/>
                </a:cubicBezTo>
                <a:cubicBezTo>
                  <a:pt x="994" y="309"/>
                  <a:pt x="924" y="115"/>
                  <a:pt x="1002" y="239"/>
                </a:cubicBezTo>
                <a:cubicBezTo>
                  <a:pt x="1032" y="286"/>
                  <a:pt x="1033" y="341"/>
                  <a:pt x="1064" y="389"/>
                </a:cubicBezTo>
                <a:cubicBezTo>
                  <a:pt x="1077" y="438"/>
                  <a:pt x="1087" y="472"/>
                  <a:pt x="1115" y="514"/>
                </a:cubicBezTo>
                <a:cubicBezTo>
                  <a:pt x="1129" y="557"/>
                  <a:pt x="1140" y="589"/>
                  <a:pt x="1165" y="627"/>
                </a:cubicBezTo>
                <a:cubicBezTo>
                  <a:pt x="1185" y="712"/>
                  <a:pt x="1213" y="789"/>
                  <a:pt x="1252" y="865"/>
                </a:cubicBezTo>
                <a:cubicBezTo>
                  <a:pt x="1270" y="900"/>
                  <a:pt x="1270" y="944"/>
                  <a:pt x="1290" y="977"/>
                </a:cubicBezTo>
                <a:cubicBezTo>
                  <a:pt x="1311" y="1012"/>
                  <a:pt x="1344" y="1043"/>
                  <a:pt x="1378" y="1065"/>
                </a:cubicBezTo>
                <a:cubicBezTo>
                  <a:pt x="1401" y="1138"/>
                  <a:pt x="1372" y="1072"/>
                  <a:pt x="1428" y="1128"/>
                </a:cubicBezTo>
                <a:cubicBezTo>
                  <a:pt x="1473" y="1172"/>
                  <a:pt x="1430" y="1165"/>
                  <a:pt x="1478" y="1165"/>
                </a:cubicBezTo>
              </a:path>
            </a:pathLst>
          </a:custGeom>
          <a:noFill/>
          <a:ln w="9525">
            <a:solidFill>
              <a:srgbClr val="FF9933"/>
            </a:solidFill>
            <a:round/>
            <a:headEnd/>
            <a:tailEnd/>
          </a:ln>
        </p:spPr>
        <p:txBody>
          <a:bodyPr/>
          <a:lstStyle/>
          <a:p>
            <a:endParaRPr lang="en-US"/>
          </a:p>
        </p:txBody>
      </p:sp>
      <p:sp>
        <p:nvSpPr>
          <p:cNvPr id="338962" name="Freeform 18"/>
          <p:cNvSpPr>
            <a:spLocks/>
          </p:cNvSpPr>
          <p:nvPr/>
        </p:nvSpPr>
        <p:spPr bwMode="auto">
          <a:xfrm>
            <a:off x="5410200" y="3657600"/>
            <a:ext cx="2895600" cy="1784350"/>
          </a:xfrm>
          <a:custGeom>
            <a:avLst/>
            <a:gdLst>
              <a:gd name="T0" fmla="*/ 0 w 1478"/>
              <a:gd name="T1" fmla="*/ 2147483647 h 1172"/>
              <a:gd name="T2" fmla="*/ 2147483647 w 1478"/>
              <a:gd name="T3" fmla="*/ 2147483647 h 1172"/>
              <a:gd name="T4" fmla="*/ 2147483647 w 1478"/>
              <a:gd name="T5" fmla="*/ 2147483647 h 1172"/>
              <a:gd name="T6" fmla="*/ 2147483647 w 1478"/>
              <a:gd name="T7" fmla="*/ 2147483647 h 1172"/>
              <a:gd name="T8" fmla="*/ 2147483647 w 1478"/>
              <a:gd name="T9" fmla="*/ 2147483647 h 1172"/>
              <a:gd name="T10" fmla="*/ 2147483647 w 1478"/>
              <a:gd name="T11" fmla="*/ 2147483647 h 1172"/>
              <a:gd name="T12" fmla="*/ 2147483647 w 1478"/>
              <a:gd name="T13" fmla="*/ 2147483647 h 1172"/>
              <a:gd name="T14" fmla="*/ 2147483647 w 1478"/>
              <a:gd name="T15" fmla="*/ 2147483647 h 1172"/>
              <a:gd name="T16" fmla="*/ 2147483647 w 1478"/>
              <a:gd name="T17" fmla="*/ 2147483647 h 1172"/>
              <a:gd name="T18" fmla="*/ 2147483647 w 1478"/>
              <a:gd name="T19" fmla="*/ 2147483647 h 1172"/>
              <a:gd name="T20" fmla="*/ 2147483647 w 1478"/>
              <a:gd name="T21" fmla="*/ 2147483647 h 1172"/>
              <a:gd name="T22" fmla="*/ 2147483647 w 1478"/>
              <a:gd name="T23" fmla="*/ 2147483647 h 1172"/>
              <a:gd name="T24" fmla="*/ 2147483647 w 1478"/>
              <a:gd name="T25" fmla="*/ 2147483647 h 1172"/>
              <a:gd name="T26" fmla="*/ 2147483647 w 1478"/>
              <a:gd name="T27" fmla="*/ 2147483647 h 1172"/>
              <a:gd name="T28" fmla="*/ 2147483647 w 1478"/>
              <a:gd name="T29" fmla="*/ 2147483647 h 1172"/>
              <a:gd name="T30" fmla="*/ 2147483647 w 1478"/>
              <a:gd name="T31" fmla="*/ 2147483647 h 1172"/>
              <a:gd name="T32" fmla="*/ 2147483647 w 1478"/>
              <a:gd name="T33" fmla="*/ 2147483647 h 1172"/>
              <a:gd name="T34" fmla="*/ 2147483647 w 1478"/>
              <a:gd name="T35" fmla="*/ 2147483647 h 1172"/>
              <a:gd name="T36" fmla="*/ 2147483647 w 1478"/>
              <a:gd name="T37" fmla="*/ 2147483647 h 1172"/>
              <a:gd name="T38" fmla="*/ 2147483647 w 1478"/>
              <a:gd name="T39" fmla="*/ 2147483647 h 1172"/>
              <a:gd name="T40" fmla="*/ 2147483647 w 1478"/>
              <a:gd name="T41" fmla="*/ 2147483647 h 1172"/>
              <a:gd name="T42" fmla="*/ 2147483647 w 1478"/>
              <a:gd name="T43" fmla="*/ 2147483647 h 1172"/>
              <a:gd name="T44" fmla="*/ 2147483647 w 1478"/>
              <a:gd name="T45" fmla="*/ 2147483647 h 1172"/>
              <a:gd name="T46" fmla="*/ 2147483647 w 1478"/>
              <a:gd name="T47" fmla="*/ 2147483647 h 1172"/>
              <a:gd name="T48" fmla="*/ 2147483647 w 1478"/>
              <a:gd name="T49" fmla="*/ 2147483647 h 1172"/>
              <a:gd name="T50" fmla="*/ 2147483647 w 1478"/>
              <a:gd name="T51" fmla="*/ 2147483647 h 11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8"/>
              <a:gd name="T79" fmla="*/ 0 h 1172"/>
              <a:gd name="T80" fmla="*/ 1478 w 1478"/>
              <a:gd name="T81" fmla="*/ 1172 h 11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8" h="1172">
                <a:moveTo>
                  <a:pt x="0" y="1128"/>
                </a:moveTo>
                <a:cubicBezTo>
                  <a:pt x="38" y="1120"/>
                  <a:pt x="81" y="1124"/>
                  <a:pt x="113" y="1103"/>
                </a:cubicBezTo>
                <a:cubicBezTo>
                  <a:pt x="225" y="1028"/>
                  <a:pt x="55" y="1092"/>
                  <a:pt x="175" y="1053"/>
                </a:cubicBezTo>
                <a:cubicBezTo>
                  <a:pt x="206" y="1006"/>
                  <a:pt x="241" y="959"/>
                  <a:pt x="288" y="927"/>
                </a:cubicBezTo>
                <a:cubicBezTo>
                  <a:pt x="300" y="871"/>
                  <a:pt x="306" y="837"/>
                  <a:pt x="338" y="790"/>
                </a:cubicBezTo>
                <a:cubicBezTo>
                  <a:pt x="358" y="713"/>
                  <a:pt x="345" y="758"/>
                  <a:pt x="376" y="664"/>
                </a:cubicBezTo>
                <a:cubicBezTo>
                  <a:pt x="380" y="652"/>
                  <a:pt x="388" y="627"/>
                  <a:pt x="388" y="627"/>
                </a:cubicBezTo>
                <a:cubicBezTo>
                  <a:pt x="400" y="547"/>
                  <a:pt x="413" y="478"/>
                  <a:pt x="438" y="401"/>
                </a:cubicBezTo>
                <a:cubicBezTo>
                  <a:pt x="454" y="353"/>
                  <a:pt x="443" y="330"/>
                  <a:pt x="463" y="289"/>
                </a:cubicBezTo>
                <a:cubicBezTo>
                  <a:pt x="470" y="275"/>
                  <a:pt x="482" y="265"/>
                  <a:pt x="488" y="251"/>
                </a:cubicBezTo>
                <a:cubicBezTo>
                  <a:pt x="509" y="205"/>
                  <a:pt x="523" y="150"/>
                  <a:pt x="539" y="101"/>
                </a:cubicBezTo>
                <a:cubicBezTo>
                  <a:pt x="543" y="88"/>
                  <a:pt x="540" y="70"/>
                  <a:pt x="551" y="63"/>
                </a:cubicBezTo>
                <a:cubicBezTo>
                  <a:pt x="637" y="6"/>
                  <a:pt x="597" y="22"/>
                  <a:pt x="664" y="1"/>
                </a:cubicBezTo>
                <a:cubicBezTo>
                  <a:pt x="710" y="5"/>
                  <a:pt x="758" y="0"/>
                  <a:pt x="802" y="13"/>
                </a:cubicBezTo>
                <a:cubicBezTo>
                  <a:pt x="831" y="21"/>
                  <a:pt x="877" y="63"/>
                  <a:pt x="877" y="63"/>
                </a:cubicBezTo>
                <a:cubicBezTo>
                  <a:pt x="894" y="88"/>
                  <a:pt x="910" y="114"/>
                  <a:pt x="927" y="139"/>
                </a:cubicBezTo>
                <a:cubicBezTo>
                  <a:pt x="935" y="151"/>
                  <a:pt x="952" y="176"/>
                  <a:pt x="952" y="176"/>
                </a:cubicBezTo>
                <a:cubicBezTo>
                  <a:pt x="994" y="309"/>
                  <a:pt x="924" y="115"/>
                  <a:pt x="1002" y="239"/>
                </a:cubicBezTo>
                <a:cubicBezTo>
                  <a:pt x="1032" y="286"/>
                  <a:pt x="1033" y="341"/>
                  <a:pt x="1064" y="389"/>
                </a:cubicBezTo>
                <a:cubicBezTo>
                  <a:pt x="1077" y="438"/>
                  <a:pt x="1087" y="472"/>
                  <a:pt x="1115" y="514"/>
                </a:cubicBezTo>
                <a:cubicBezTo>
                  <a:pt x="1129" y="557"/>
                  <a:pt x="1140" y="589"/>
                  <a:pt x="1165" y="627"/>
                </a:cubicBezTo>
                <a:cubicBezTo>
                  <a:pt x="1185" y="712"/>
                  <a:pt x="1213" y="789"/>
                  <a:pt x="1252" y="865"/>
                </a:cubicBezTo>
                <a:cubicBezTo>
                  <a:pt x="1270" y="900"/>
                  <a:pt x="1270" y="944"/>
                  <a:pt x="1290" y="977"/>
                </a:cubicBezTo>
                <a:cubicBezTo>
                  <a:pt x="1311" y="1012"/>
                  <a:pt x="1344" y="1043"/>
                  <a:pt x="1378" y="1065"/>
                </a:cubicBezTo>
                <a:cubicBezTo>
                  <a:pt x="1401" y="1138"/>
                  <a:pt x="1372" y="1072"/>
                  <a:pt x="1428" y="1128"/>
                </a:cubicBezTo>
                <a:cubicBezTo>
                  <a:pt x="1473" y="1172"/>
                  <a:pt x="1430" y="1165"/>
                  <a:pt x="1478" y="1165"/>
                </a:cubicBezTo>
              </a:path>
            </a:pathLst>
          </a:custGeom>
          <a:noFill/>
          <a:ln w="9525">
            <a:solidFill>
              <a:srgbClr val="99CC00"/>
            </a:solidFill>
            <a:round/>
            <a:headEnd/>
            <a:tailEnd/>
          </a:ln>
        </p:spPr>
        <p:txBody>
          <a:bodyPr/>
          <a:lstStyle/>
          <a:p>
            <a:endParaRPr lang="en-US"/>
          </a:p>
        </p:txBody>
      </p:sp>
      <p:sp>
        <p:nvSpPr>
          <p:cNvPr id="338963" name="Line 19"/>
          <p:cNvSpPr>
            <a:spLocks noChangeShapeType="1"/>
          </p:cNvSpPr>
          <p:nvPr/>
        </p:nvSpPr>
        <p:spPr bwMode="auto">
          <a:xfrm flipV="1">
            <a:off x="6858000" y="5334000"/>
            <a:ext cx="0" cy="76200"/>
          </a:xfrm>
          <a:prstGeom prst="line">
            <a:avLst/>
          </a:prstGeom>
          <a:noFill/>
          <a:ln w="9525">
            <a:solidFill>
              <a:schemeClr val="tx1"/>
            </a:solidFill>
            <a:round/>
            <a:headEnd/>
            <a:tailEnd/>
          </a:ln>
        </p:spPr>
        <p:txBody>
          <a:bodyPr/>
          <a:lstStyle/>
          <a:p>
            <a:endParaRPr lang="ar-SA"/>
          </a:p>
        </p:txBody>
      </p:sp>
      <p:sp>
        <p:nvSpPr>
          <p:cNvPr id="338964" name="Text Box 20"/>
          <p:cNvSpPr txBox="1">
            <a:spLocks noChangeArrowheads="1"/>
          </p:cNvSpPr>
          <p:nvPr/>
        </p:nvSpPr>
        <p:spPr bwMode="auto">
          <a:xfrm>
            <a:off x="6553200" y="5410200"/>
            <a:ext cx="609600" cy="366713"/>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C0C0C0"/>
                  </a:outerShdw>
                </a:effectLst>
                <a:latin typeface="Verdana" pitchFamily="34" charset="0"/>
                <a:sym typeface="Symbol" pitchFamily="18" charset="2"/>
              </a:rPr>
              <a:t></a:t>
            </a:r>
          </a:p>
        </p:txBody>
      </p:sp>
      <p:sp>
        <p:nvSpPr>
          <p:cNvPr id="338965" name="Text Box 21"/>
          <p:cNvSpPr txBox="1">
            <a:spLocks noChangeArrowheads="1"/>
          </p:cNvSpPr>
          <p:nvPr/>
        </p:nvSpPr>
        <p:spPr bwMode="auto">
          <a:xfrm>
            <a:off x="6372225" y="3068638"/>
            <a:ext cx="906463" cy="366712"/>
          </a:xfrm>
          <a:prstGeom prst="rect">
            <a:avLst/>
          </a:prstGeom>
          <a:noFill/>
          <a:ln w="9525">
            <a:noFill/>
            <a:miter lim="800000"/>
            <a:headEnd/>
            <a:tailEnd/>
          </a:ln>
          <a:effectLst/>
        </p:spPr>
        <p:txBody>
          <a:bodyPr>
            <a:spAutoFit/>
          </a:bodyPr>
          <a:lstStyle/>
          <a:p>
            <a:pPr algn="ctr">
              <a:spcBef>
                <a:spcPct val="50000"/>
              </a:spcBef>
              <a:defRPr/>
            </a:pPr>
            <a:r>
              <a:rPr lang="en-US" b="1">
                <a:solidFill>
                  <a:srgbClr val="FF00FF"/>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FF00FF"/>
                </a:solidFill>
                <a:effectLst>
                  <a:outerShdw blurRad="38100" dist="38100" dir="2700000" algn="tl">
                    <a:srgbClr val="C0C0C0"/>
                  </a:outerShdw>
                </a:effectLst>
                <a:latin typeface="Verdana" pitchFamily="34" charset="0"/>
                <a:sym typeface="Symbol" pitchFamily="18" charset="2"/>
              </a:rPr>
              <a:t>1</a:t>
            </a:r>
          </a:p>
        </p:txBody>
      </p:sp>
      <p:sp>
        <p:nvSpPr>
          <p:cNvPr id="338966" name="Text Box 22"/>
          <p:cNvSpPr txBox="1">
            <a:spLocks noChangeArrowheads="1"/>
          </p:cNvSpPr>
          <p:nvPr/>
        </p:nvSpPr>
        <p:spPr bwMode="auto">
          <a:xfrm>
            <a:off x="6553200" y="3810000"/>
            <a:ext cx="403225" cy="366713"/>
          </a:xfrm>
          <a:prstGeom prst="rect">
            <a:avLst/>
          </a:prstGeom>
          <a:noFill/>
          <a:ln w="9525">
            <a:noFill/>
            <a:miter lim="800000"/>
            <a:headEnd/>
            <a:tailEnd/>
          </a:ln>
          <a:effectLst/>
        </p:spPr>
        <p:txBody>
          <a:bodyPr wrap="none">
            <a:spAutoFit/>
          </a:bodyPr>
          <a:lstStyle/>
          <a:p>
            <a:pPr>
              <a:defRPr/>
            </a:pPr>
            <a:r>
              <a:rPr lang="en-US" b="1">
                <a:solidFill>
                  <a:srgbClr val="99CC00"/>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99CC00"/>
                </a:solidFill>
                <a:effectLst>
                  <a:outerShdw blurRad="38100" dist="38100" dir="2700000" algn="tl">
                    <a:srgbClr val="C0C0C0"/>
                  </a:outerShdw>
                </a:effectLst>
                <a:latin typeface="Verdana" pitchFamily="34" charset="0"/>
                <a:sym typeface="Symbol" pitchFamily="18" charset="2"/>
              </a:rPr>
              <a:t>2</a:t>
            </a:r>
          </a:p>
        </p:txBody>
      </p:sp>
      <p:sp>
        <p:nvSpPr>
          <p:cNvPr id="338967" name="Text Box 23"/>
          <p:cNvSpPr txBox="1">
            <a:spLocks noChangeArrowheads="1"/>
          </p:cNvSpPr>
          <p:nvPr/>
        </p:nvSpPr>
        <p:spPr bwMode="auto">
          <a:xfrm>
            <a:off x="6477000" y="4572000"/>
            <a:ext cx="533400" cy="366713"/>
          </a:xfrm>
          <a:prstGeom prst="rect">
            <a:avLst/>
          </a:prstGeom>
          <a:noFill/>
          <a:ln w="9525">
            <a:noFill/>
            <a:miter lim="800000"/>
            <a:headEnd/>
            <a:tailEnd/>
          </a:ln>
          <a:effectLst/>
        </p:spPr>
        <p:txBody>
          <a:bodyPr>
            <a:spAutoFit/>
          </a:bodyPr>
          <a:lstStyle/>
          <a:p>
            <a:pPr>
              <a:spcBef>
                <a:spcPct val="50000"/>
              </a:spcBef>
              <a:defRPr/>
            </a:pPr>
            <a:r>
              <a:rPr lang="en-US" b="1">
                <a:solidFill>
                  <a:srgbClr val="FF9933"/>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FF9933"/>
                </a:solidFill>
                <a:effectLst>
                  <a:outerShdw blurRad="38100" dist="38100" dir="2700000" algn="tl">
                    <a:srgbClr val="C0C0C0"/>
                  </a:outerShdw>
                </a:effectLst>
                <a:latin typeface="Verdana" pitchFamily="34" charset="0"/>
                <a:sym typeface="Symbol" pitchFamily="18" charset="2"/>
              </a:rPr>
              <a:t>3</a:t>
            </a:r>
          </a:p>
        </p:txBody>
      </p:sp>
      <p:sp>
        <p:nvSpPr>
          <p:cNvPr id="338968" name="Text Box 24"/>
          <p:cNvSpPr txBox="1">
            <a:spLocks noChangeArrowheads="1"/>
          </p:cNvSpPr>
          <p:nvPr/>
        </p:nvSpPr>
        <p:spPr bwMode="auto">
          <a:xfrm>
            <a:off x="5943600" y="5867400"/>
            <a:ext cx="1828800" cy="366713"/>
          </a:xfrm>
          <a:prstGeom prst="rect">
            <a:avLst/>
          </a:prstGeom>
          <a:noFill/>
          <a:ln w="9525">
            <a:noFill/>
            <a:miter lim="800000"/>
            <a:headEnd/>
            <a:tailEnd/>
          </a:ln>
          <a:effectLst/>
        </p:spPr>
        <p:txBody>
          <a:bodyPr>
            <a:spAutoFit/>
          </a:bodyPr>
          <a:lstStyle/>
          <a:p>
            <a:pPr algn="ctr">
              <a:spcBef>
                <a:spcPct val="50000"/>
              </a:spcBef>
              <a:defRPr/>
            </a:pPr>
            <a:r>
              <a:rPr lang="en-US" b="1">
                <a:solidFill>
                  <a:srgbClr val="FF00FF"/>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FF00FF"/>
                </a:solidFill>
                <a:effectLst>
                  <a:outerShdw blurRad="38100" dist="38100" dir="2700000" algn="tl">
                    <a:srgbClr val="C0C0C0"/>
                  </a:outerShdw>
                </a:effectLst>
                <a:latin typeface="Verdana" pitchFamily="34" charset="0"/>
                <a:sym typeface="Symbol" pitchFamily="18" charset="2"/>
              </a:rPr>
              <a:t>1</a:t>
            </a:r>
            <a:r>
              <a:rPr lang="en-US" b="1">
                <a:effectLst>
                  <a:outerShdw blurRad="38100" dist="38100" dir="2700000" algn="tl">
                    <a:srgbClr val="C0C0C0"/>
                  </a:outerShdw>
                </a:effectLst>
                <a:latin typeface="Verdana" pitchFamily="34" charset="0"/>
                <a:sym typeface="Symbol" pitchFamily="18" charset="2"/>
              </a:rPr>
              <a:t> &lt; </a:t>
            </a:r>
            <a:r>
              <a:rPr lang="en-US" b="1">
                <a:solidFill>
                  <a:srgbClr val="99CC00"/>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99CC00"/>
                </a:solidFill>
                <a:effectLst>
                  <a:outerShdw blurRad="38100" dist="38100" dir="2700000" algn="tl">
                    <a:srgbClr val="C0C0C0"/>
                  </a:outerShdw>
                </a:effectLst>
                <a:latin typeface="Verdana" pitchFamily="34" charset="0"/>
                <a:sym typeface="Symbol" pitchFamily="18" charset="2"/>
              </a:rPr>
              <a:t>2</a:t>
            </a:r>
            <a:r>
              <a:rPr lang="en-US" b="1">
                <a:effectLst>
                  <a:outerShdw blurRad="38100" dist="38100" dir="2700000" algn="tl">
                    <a:srgbClr val="C0C0C0"/>
                  </a:outerShdw>
                </a:effectLst>
                <a:latin typeface="Verdana" pitchFamily="34" charset="0"/>
                <a:sym typeface="Symbol" pitchFamily="18" charset="2"/>
              </a:rPr>
              <a:t> &lt; </a:t>
            </a:r>
            <a:r>
              <a:rPr lang="en-US" b="1">
                <a:solidFill>
                  <a:srgbClr val="FF9933"/>
                </a:solidFill>
                <a:effectLst>
                  <a:outerShdw blurRad="38100" dist="38100" dir="2700000" algn="tl">
                    <a:srgbClr val="C0C0C0"/>
                  </a:outerShdw>
                </a:effectLst>
                <a:latin typeface="Verdana" pitchFamily="34" charset="0"/>
                <a:sym typeface="Symbol" pitchFamily="18" charset="2"/>
              </a:rPr>
              <a:t></a:t>
            </a:r>
            <a:r>
              <a:rPr lang="en-US" sz="1400" b="1" baseline="-25000">
                <a:solidFill>
                  <a:srgbClr val="FF9933"/>
                </a:solidFill>
                <a:effectLst>
                  <a:outerShdw blurRad="38100" dist="38100" dir="2700000" algn="tl">
                    <a:srgbClr val="C0C0C0"/>
                  </a:outerShdw>
                </a:effectLst>
                <a:latin typeface="Verdana" pitchFamily="34" charset="0"/>
                <a:sym typeface="Symbol" pitchFamily="18" charset="2"/>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Effect transition="in" filter="barn(inHorizontal)">
                                      <p:cBhvr>
                                        <p:cTn id="7" dur="500"/>
                                        <p:tgtEl>
                                          <p:spTgt spid="338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38947">
                                            <p:txEl>
                                              <p:pRg st="1" end="1"/>
                                            </p:txEl>
                                          </p:spTgt>
                                        </p:tgtEl>
                                        <p:attrNameLst>
                                          <p:attrName>style.visibility</p:attrName>
                                        </p:attrNameLst>
                                      </p:cBhvr>
                                      <p:to>
                                        <p:strVal val="visible"/>
                                      </p:to>
                                    </p:set>
                                    <p:animEffect transition="in" filter="barn(inHorizontal)">
                                      <p:cBhvr>
                                        <p:cTn id="12" dur="500"/>
                                        <p:tgtEl>
                                          <p:spTgt spid="338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38947">
                                            <p:txEl>
                                              <p:pRg st="2" end="2"/>
                                            </p:txEl>
                                          </p:spTgt>
                                        </p:tgtEl>
                                        <p:attrNameLst>
                                          <p:attrName>style.visibility</p:attrName>
                                        </p:attrNameLst>
                                      </p:cBhvr>
                                      <p:to>
                                        <p:strVal val="visible"/>
                                      </p:to>
                                    </p:set>
                                    <p:animEffect transition="in" filter="barn(inHorizontal)">
                                      <p:cBhvr>
                                        <p:cTn id="17" dur="500"/>
                                        <p:tgtEl>
                                          <p:spTgt spid="338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38947">
                                            <p:txEl>
                                              <p:pRg st="3" end="3"/>
                                            </p:txEl>
                                          </p:spTgt>
                                        </p:tgtEl>
                                        <p:attrNameLst>
                                          <p:attrName>style.visibility</p:attrName>
                                        </p:attrNameLst>
                                      </p:cBhvr>
                                      <p:to>
                                        <p:strVal val="visible"/>
                                      </p:to>
                                    </p:set>
                                    <p:animEffect transition="in" filter="barn(inHorizontal)">
                                      <p:cBhvr>
                                        <p:cTn id="22" dur="500"/>
                                        <p:tgtEl>
                                          <p:spTgt spid="3389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38947">
                                            <p:txEl>
                                              <p:pRg st="4" end="4"/>
                                            </p:txEl>
                                          </p:spTgt>
                                        </p:tgtEl>
                                        <p:attrNameLst>
                                          <p:attrName>style.visibility</p:attrName>
                                        </p:attrNameLst>
                                      </p:cBhvr>
                                      <p:to>
                                        <p:strVal val="visible"/>
                                      </p:to>
                                    </p:set>
                                    <p:animEffect transition="in" filter="barn(inHorizontal)">
                                      <p:cBhvr>
                                        <p:cTn id="27" dur="500"/>
                                        <p:tgtEl>
                                          <p:spTgt spid="3389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38947">
                                            <p:txEl>
                                              <p:pRg st="5" end="5"/>
                                            </p:txEl>
                                          </p:spTgt>
                                        </p:tgtEl>
                                        <p:attrNameLst>
                                          <p:attrName>style.visibility</p:attrName>
                                        </p:attrNameLst>
                                      </p:cBhvr>
                                      <p:to>
                                        <p:strVal val="visible"/>
                                      </p:to>
                                    </p:set>
                                    <p:animEffect transition="in" filter="barn(inHorizontal)">
                                      <p:cBhvr>
                                        <p:cTn id="32" dur="500"/>
                                        <p:tgtEl>
                                          <p:spTgt spid="3389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38947">
                                            <p:txEl>
                                              <p:pRg st="6" end="6"/>
                                            </p:txEl>
                                          </p:spTgt>
                                        </p:tgtEl>
                                        <p:attrNameLst>
                                          <p:attrName>style.visibility</p:attrName>
                                        </p:attrNameLst>
                                      </p:cBhvr>
                                      <p:to>
                                        <p:strVal val="visible"/>
                                      </p:to>
                                    </p:set>
                                    <p:animEffect transition="in" filter="barn(inHorizontal)">
                                      <p:cBhvr>
                                        <p:cTn id="37" dur="500"/>
                                        <p:tgtEl>
                                          <p:spTgt spid="3389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38950"/>
                                        </p:tgtEl>
                                        <p:attrNameLst>
                                          <p:attrName>style.visibility</p:attrName>
                                        </p:attrNameLst>
                                      </p:cBhvr>
                                      <p:to>
                                        <p:strVal val="visible"/>
                                      </p:to>
                                    </p:set>
                                    <p:animEffect transition="in" filter="barn(inHorizontal)">
                                      <p:cBhvr>
                                        <p:cTn id="42" dur="500"/>
                                        <p:tgtEl>
                                          <p:spTgt spid="3389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8958"/>
                                        </p:tgtEl>
                                        <p:attrNameLst>
                                          <p:attrName>style.visibility</p:attrName>
                                        </p:attrNameLst>
                                      </p:cBhvr>
                                      <p:to>
                                        <p:strVal val="visible"/>
                                      </p:to>
                                    </p:set>
                                    <p:animEffect transition="in" filter="wipe(down)">
                                      <p:cBhvr>
                                        <p:cTn id="47" dur="500"/>
                                        <p:tgtEl>
                                          <p:spTgt spid="33895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338951"/>
                                        </p:tgtEl>
                                        <p:attrNameLst>
                                          <p:attrName>style.visibility</p:attrName>
                                        </p:attrNameLst>
                                      </p:cBhvr>
                                      <p:to>
                                        <p:strVal val="visible"/>
                                      </p:to>
                                    </p:set>
                                    <p:animEffect transition="in" filter="barn(inHorizontal)">
                                      <p:cBhvr>
                                        <p:cTn id="52" dur="500"/>
                                        <p:tgtEl>
                                          <p:spTgt spid="33895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338954"/>
                                        </p:tgtEl>
                                        <p:attrNameLst>
                                          <p:attrName>style.visibility</p:attrName>
                                        </p:attrNameLst>
                                      </p:cBhvr>
                                      <p:to>
                                        <p:strVal val="visible"/>
                                      </p:to>
                                    </p:set>
                                    <p:animEffect transition="in" filter="barn(inHorizontal)">
                                      <p:cBhvr>
                                        <p:cTn id="57" dur="500"/>
                                        <p:tgtEl>
                                          <p:spTgt spid="3389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38949"/>
                                        </p:tgtEl>
                                        <p:attrNameLst>
                                          <p:attrName>style.visibility</p:attrName>
                                        </p:attrNameLst>
                                      </p:cBhvr>
                                      <p:to>
                                        <p:strVal val="visible"/>
                                      </p:to>
                                    </p:set>
                                    <p:animEffect transition="in" filter="wipe(up)">
                                      <p:cBhvr>
                                        <p:cTn id="62" dur="500"/>
                                        <p:tgtEl>
                                          <p:spTgt spid="33894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338952"/>
                                        </p:tgtEl>
                                        <p:attrNameLst>
                                          <p:attrName>style.visibility</p:attrName>
                                        </p:attrNameLst>
                                      </p:cBhvr>
                                      <p:to>
                                        <p:strVal val="visible"/>
                                      </p:to>
                                    </p:set>
                                    <p:animEffect transition="in" filter="barn(inHorizontal)">
                                      <p:cBhvr>
                                        <p:cTn id="67" dur="500"/>
                                        <p:tgtEl>
                                          <p:spTgt spid="33895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338955"/>
                                        </p:tgtEl>
                                        <p:attrNameLst>
                                          <p:attrName>style.visibility</p:attrName>
                                        </p:attrNameLst>
                                      </p:cBhvr>
                                      <p:to>
                                        <p:strVal val="visible"/>
                                      </p:to>
                                    </p:set>
                                    <p:animEffect transition="in" filter="barn(inHorizontal)">
                                      <p:cBhvr>
                                        <p:cTn id="72" dur="500"/>
                                        <p:tgtEl>
                                          <p:spTgt spid="33895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38948"/>
                                        </p:tgtEl>
                                        <p:attrNameLst>
                                          <p:attrName>style.visibility</p:attrName>
                                        </p:attrNameLst>
                                      </p:cBhvr>
                                      <p:to>
                                        <p:strVal val="visible"/>
                                      </p:to>
                                    </p:set>
                                    <p:animEffect transition="in" filter="wipe(down)">
                                      <p:cBhvr>
                                        <p:cTn id="77" dur="500"/>
                                        <p:tgtEl>
                                          <p:spTgt spid="33894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6" fill="hold" grpId="0" nodeType="clickEffect">
                                  <p:stCondLst>
                                    <p:cond delay="0"/>
                                  </p:stCondLst>
                                  <p:childTnLst>
                                    <p:set>
                                      <p:cBhvr>
                                        <p:cTn id="81" dur="1" fill="hold">
                                          <p:stCondLst>
                                            <p:cond delay="0"/>
                                          </p:stCondLst>
                                        </p:cTn>
                                        <p:tgtEl>
                                          <p:spTgt spid="338953"/>
                                        </p:tgtEl>
                                        <p:attrNameLst>
                                          <p:attrName>style.visibility</p:attrName>
                                        </p:attrNameLst>
                                      </p:cBhvr>
                                      <p:to>
                                        <p:strVal val="visible"/>
                                      </p:to>
                                    </p:set>
                                    <p:animEffect transition="in" filter="barn(inHorizontal)">
                                      <p:cBhvr>
                                        <p:cTn id="82" dur="500"/>
                                        <p:tgtEl>
                                          <p:spTgt spid="33895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6" fill="hold" grpId="0" nodeType="clickEffect">
                                  <p:stCondLst>
                                    <p:cond delay="0"/>
                                  </p:stCondLst>
                                  <p:childTnLst>
                                    <p:set>
                                      <p:cBhvr>
                                        <p:cTn id="86" dur="1" fill="hold">
                                          <p:stCondLst>
                                            <p:cond delay="0"/>
                                          </p:stCondLst>
                                        </p:cTn>
                                        <p:tgtEl>
                                          <p:spTgt spid="338956"/>
                                        </p:tgtEl>
                                        <p:attrNameLst>
                                          <p:attrName>style.visibility</p:attrName>
                                        </p:attrNameLst>
                                      </p:cBhvr>
                                      <p:to>
                                        <p:strVal val="visible"/>
                                      </p:to>
                                    </p:set>
                                    <p:animEffect transition="in" filter="barn(inHorizontal)">
                                      <p:cBhvr>
                                        <p:cTn id="87" dur="500"/>
                                        <p:tgtEl>
                                          <p:spTgt spid="338956"/>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6" fill="hold" grpId="0" nodeType="clickEffect">
                                  <p:stCondLst>
                                    <p:cond delay="0"/>
                                  </p:stCondLst>
                                  <p:childTnLst>
                                    <p:set>
                                      <p:cBhvr>
                                        <p:cTn id="91" dur="1" fill="hold">
                                          <p:stCondLst>
                                            <p:cond delay="0"/>
                                          </p:stCondLst>
                                        </p:cTn>
                                        <p:tgtEl>
                                          <p:spTgt spid="338957"/>
                                        </p:tgtEl>
                                        <p:attrNameLst>
                                          <p:attrName>style.visibility</p:attrName>
                                        </p:attrNameLst>
                                      </p:cBhvr>
                                      <p:to>
                                        <p:strVal val="visible"/>
                                      </p:to>
                                    </p:set>
                                    <p:animEffect transition="in" filter="barn(inHorizontal)">
                                      <p:cBhvr>
                                        <p:cTn id="92" dur="500"/>
                                        <p:tgtEl>
                                          <p:spTgt spid="338957"/>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6" fill="hold" grpId="0" nodeType="clickEffect">
                                  <p:stCondLst>
                                    <p:cond delay="0"/>
                                  </p:stCondLst>
                                  <p:childTnLst>
                                    <p:set>
                                      <p:cBhvr>
                                        <p:cTn id="96" dur="1" fill="hold">
                                          <p:stCondLst>
                                            <p:cond delay="0"/>
                                          </p:stCondLst>
                                        </p:cTn>
                                        <p:tgtEl>
                                          <p:spTgt spid="338959"/>
                                        </p:tgtEl>
                                        <p:attrNameLst>
                                          <p:attrName>style.visibility</p:attrName>
                                        </p:attrNameLst>
                                      </p:cBhvr>
                                      <p:to>
                                        <p:strVal val="visible"/>
                                      </p:to>
                                    </p:set>
                                    <p:animEffect transition="in" filter="barn(inHorizontal)">
                                      <p:cBhvr>
                                        <p:cTn id="97" dur="500"/>
                                        <p:tgtEl>
                                          <p:spTgt spid="338959"/>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6" fill="hold" grpId="0" nodeType="clickEffect">
                                  <p:stCondLst>
                                    <p:cond delay="0"/>
                                  </p:stCondLst>
                                  <p:childTnLst>
                                    <p:set>
                                      <p:cBhvr>
                                        <p:cTn id="101" dur="1" fill="hold">
                                          <p:stCondLst>
                                            <p:cond delay="0"/>
                                          </p:stCondLst>
                                        </p:cTn>
                                        <p:tgtEl>
                                          <p:spTgt spid="338947">
                                            <p:txEl>
                                              <p:pRg st="8" end="8"/>
                                            </p:txEl>
                                          </p:spTgt>
                                        </p:tgtEl>
                                        <p:attrNameLst>
                                          <p:attrName>style.visibility</p:attrName>
                                        </p:attrNameLst>
                                      </p:cBhvr>
                                      <p:to>
                                        <p:strVal val="visible"/>
                                      </p:to>
                                    </p:set>
                                    <p:animEffect transition="in" filter="barn(inHorizontal)">
                                      <p:cBhvr>
                                        <p:cTn id="102" dur="500"/>
                                        <p:tgtEl>
                                          <p:spTgt spid="338947">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6" fill="hold" grpId="0" nodeType="clickEffect">
                                  <p:stCondLst>
                                    <p:cond delay="0"/>
                                  </p:stCondLst>
                                  <p:childTnLst>
                                    <p:set>
                                      <p:cBhvr>
                                        <p:cTn id="106" dur="1" fill="hold">
                                          <p:stCondLst>
                                            <p:cond delay="0"/>
                                          </p:stCondLst>
                                        </p:cTn>
                                        <p:tgtEl>
                                          <p:spTgt spid="338947">
                                            <p:txEl>
                                              <p:pRg st="9" end="9"/>
                                            </p:txEl>
                                          </p:spTgt>
                                        </p:tgtEl>
                                        <p:attrNameLst>
                                          <p:attrName>style.visibility</p:attrName>
                                        </p:attrNameLst>
                                      </p:cBhvr>
                                      <p:to>
                                        <p:strVal val="visible"/>
                                      </p:to>
                                    </p:set>
                                    <p:animEffect transition="in" filter="barn(inHorizontal)">
                                      <p:cBhvr>
                                        <p:cTn id="107" dur="500"/>
                                        <p:tgtEl>
                                          <p:spTgt spid="338947">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6" fill="hold" grpId="0" nodeType="clickEffect">
                                  <p:stCondLst>
                                    <p:cond delay="0"/>
                                  </p:stCondLst>
                                  <p:childTnLst>
                                    <p:set>
                                      <p:cBhvr>
                                        <p:cTn id="111" dur="1" fill="hold">
                                          <p:stCondLst>
                                            <p:cond delay="0"/>
                                          </p:stCondLst>
                                        </p:cTn>
                                        <p:tgtEl>
                                          <p:spTgt spid="338947">
                                            <p:txEl>
                                              <p:pRg st="10" end="10"/>
                                            </p:txEl>
                                          </p:spTgt>
                                        </p:tgtEl>
                                        <p:attrNameLst>
                                          <p:attrName>style.visibility</p:attrName>
                                        </p:attrNameLst>
                                      </p:cBhvr>
                                      <p:to>
                                        <p:strVal val="visible"/>
                                      </p:to>
                                    </p:set>
                                    <p:animEffect transition="in" filter="barn(inHorizontal)">
                                      <p:cBhvr>
                                        <p:cTn id="112" dur="500"/>
                                        <p:tgtEl>
                                          <p:spTgt spid="338947">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6" fill="hold" grpId="0" nodeType="clickEffect">
                                  <p:stCondLst>
                                    <p:cond delay="0"/>
                                  </p:stCondLst>
                                  <p:childTnLst>
                                    <p:set>
                                      <p:cBhvr>
                                        <p:cTn id="116" dur="1" fill="hold">
                                          <p:stCondLst>
                                            <p:cond delay="0"/>
                                          </p:stCondLst>
                                        </p:cTn>
                                        <p:tgtEl>
                                          <p:spTgt spid="338947">
                                            <p:txEl>
                                              <p:pRg st="11" end="11"/>
                                            </p:txEl>
                                          </p:spTgt>
                                        </p:tgtEl>
                                        <p:attrNameLst>
                                          <p:attrName>style.visibility</p:attrName>
                                        </p:attrNameLst>
                                      </p:cBhvr>
                                      <p:to>
                                        <p:strVal val="visible"/>
                                      </p:to>
                                    </p:set>
                                    <p:animEffect transition="in" filter="barn(inHorizontal)">
                                      <p:cBhvr>
                                        <p:cTn id="117" dur="500"/>
                                        <p:tgtEl>
                                          <p:spTgt spid="338947">
                                            <p:txEl>
                                              <p:pRg st="11" end="1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6" fill="hold" grpId="0" nodeType="clickEffect">
                                  <p:stCondLst>
                                    <p:cond delay="0"/>
                                  </p:stCondLst>
                                  <p:childTnLst>
                                    <p:set>
                                      <p:cBhvr>
                                        <p:cTn id="121" dur="1" fill="hold">
                                          <p:stCondLst>
                                            <p:cond delay="0"/>
                                          </p:stCondLst>
                                        </p:cTn>
                                        <p:tgtEl>
                                          <p:spTgt spid="338947">
                                            <p:txEl>
                                              <p:pRg st="12" end="12"/>
                                            </p:txEl>
                                          </p:spTgt>
                                        </p:tgtEl>
                                        <p:attrNameLst>
                                          <p:attrName>style.visibility</p:attrName>
                                        </p:attrNameLst>
                                      </p:cBhvr>
                                      <p:to>
                                        <p:strVal val="visible"/>
                                      </p:to>
                                    </p:set>
                                    <p:animEffect transition="in" filter="barn(inHorizontal)">
                                      <p:cBhvr>
                                        <p:cTn id="122" dur="500"/>
                                        <p:tgtEl>
                                          <p:spTgt spid="338947">
                                            <p:txEl>
                                              <p:pRg st="12" end="1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338960"/>
                                        </p:tgtEl>
                                        <p:attrNameLst>
                                          <p:attrName>style.visibility</p:attrName>
                                        </p:attrNameLst>
                                      </p:cBhvr>
                                      <p:to>
                                        <p:strVal val="visible"/>
                                      </p:to>
                                    </p:set>
                                    <p:animEffect transition="in" filter="wipe(up)">
                                      <p:cBhvr>
                                        <p:cTn id="127" dur="500"/>
                                        <p:tgtEl>
                                          <p:spTgt spid="338960"/>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6" fill="hold" grpId="0" nodeType="clickEffect">
                                  <p:stCondLst>
                                    <p:cond delay="0"/>
                                  </p:stCondLst>
                                  <p:childTnLst>
                                    <p:set>
                                      <p:cBhvr>
                                        <p:cTn id="131" dur="1" fill="hold">
                                          <p:stCondLst>
                                            <p:cond delay="0"/>
                                          </p:stCondLst>
                                        </p:cTn>
                                        <p:tgtEl>
                                          <p:spTgt spid="338965"/>
                                        </p:tgtEl>
                                        <p:attrNameLst>
                                          <p:attrName>style.visibility</p:attrName>
                                        </p:attrNameLst>
                                      </p:cBhvr>
                                      <p:to>
                                        <p:strVal val="visible"/>
                                      </p:to>
                                    </p:set>
                                    <p:animEffect transition="in" filter="barn(inHorizontal)">
                                      <p:cBhvr>
                                        <p:cTn id="132" dur="500"/>
                                        <p:tgtEl>
                                          <p:spTgt spid="33896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338962"/>
                                        </p:tgtEl>
                                        <p:attrNameLst>
                                          <p:attrName>style.visibility</p:attrName>
                                        </p:attrNameLst>
                                      </p:cBhvr>
                                      <p:to>
                                        <p:strVal val="visible"/>
                                      </p:to>
                                    </p:set>
                                    <p:animEffect transition="in" filter="wipe(up)">
                                      <p:cBhvr>
                                        <p:cTn id="137" dur="500"/>
                                        <p:tgtEl>
                                          <p:spTgt spid="338962"/>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6" fill="hold" grpId="0" nodeType="clickEffect">
                                  <p:stCondLst>
                                    <p:cond delay="0"/>
                                  </p:stCondLst>
                                  <p:childTnLst>
                                    <p:set>
                                      <p:cBhvr>
                                        <p:cTn id="141" dur="1" fill="hold">
                                          <p:stCondLst>
                                            <p:cond delay="0"/>
                                          </p:stCondLst>
                                        </p:cTn>
                                        <p:tgtEl>
                                          <p:spTgt spid="338966"/>
                                        </p:tgtEl>
                                        <p:attrNameLst>
                                          <p:attrName>style.visibility</p:attrName>
                                        </p:attrNameLst>
                                      </p:cBhvr>
                                      <p:to>
                                        <p:strVal val="visible"/>
                                      </p:to>
                                    </p:set>
                                    <p:animEffect transition="in" filter="barn(inHorizontal)">
                                      <p:cBhvr>
                                        <p:cTn id="142" dur="500"/>
                                        <p:tgtEl>
                                          <p:spTgt spid="338966"/>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338961"/>
                                        </p:tgtEl>
                                        <p:attrNameLst>
                                          <p:attrName>style.visibility</p:attrName>
                                        </p:attrNameLst>
                                      </p:cBhvr>
                                      <p:to>
                                        <p:strVal val="visible"/>
                                      </p:to>
                                    </p:set>
                                    <p:animEffect transition="in" filter="wipe(up)">
                                      <p:cBhvr>
                                        <p:cTn id="147" dur="500"/>
                                        <p:tgtEl>
                                          <p:spTgt spid="338961"/>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6" fill="hold" grpId="0" nodeType="clickEffect">
                                  <p:stCondLst>
                                    <p:cond delay="0"/>
                                  </p:stCondLst>
                                  <p:childTnLst>
                                    <p:set>
                                      <p:cBhvr>
                                        <p:cTn id="151" dur="1" fill="hold">
                                          <p:stCondLst>
                                            <p:cond delay="0"/>
                                          </p:stCondLst>
                                        </p:cTn>
                                        <p:tgtEl>
                                          <p:spTgt spid="338967"/>
                                        </p:tgtEl>
                                        <p:attrNameLst>
                                          <p:attrName>style.visibility</p:attrName>
                                        </p:attrNameLst>
                                      </p:cBhvr>
                                      <p:to>
                                        <p:strVal val="visible"/>
                                      </p:to>
                                    </p:set>
                                    <p:animEffect transition="in" filter="barn(inHorizontal)">
                                      <p:cBhvr>
                                        <p:cTn id="152" dur="500"/>
                                        <p:tgtEl>
                                          <p:spTgt spid="338967"/>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6" fill="hold" grpId="0" nodeType="clickEffect">
                                  <p:stCondLst>
                                    <p:cond delay="0"/>
                                  </p:stCondLst>
                                  <p:childTnLst>
                                    <p:set>
                                      <p:cBhvr>
                                        <p:cTn id="156" dur="1" fill="hold">
                                          <p:stCondLst>
                                            <p:cond delay="0"/>
                                          </p:stCondLst>
                                        </p:cTn>
                                        <p:tgtEl>
                                          <p:spTgt spid="338963"/>
                                        </p:tgtEl>
                                        <p:attrNameLst>
                                          <p:attrName>style.visibility</p:attrName>
                                        </p:attrNameLst>
                                      </p:cBhvr>
                                      <p:to>
                                        <p:strVal val="visible"/>
                                      </p:to>
                                    </p:set>
                                    <p:animEffect transition="in" filter="barn(inHorizontal)">
                                      <p:cBhvr>
                                        <p:cTn id="157" dur="500"/>
                                        <p:tgtEl>
                                          <p:spTgt spid="338963"/>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6" fill="hold" grpId="0" nodeType="clickEffect">
                                  <p:stCondLst>
                                    <p:cond delay="0"/>
                                  </p:stCondLst>
                                  <p:childTnLst>
                                    <p:set>
                                      <p:cBhvr>
                                        <p:cTn id="161" dur="1" fill="hold">
                                          <p:stCondLst>
                                            <p:cond delay="0"/>
                                          </p:stCondLst>
                                        </p:cTn>
                                        <p:tgtEl>
                                          <p:spTgt spid="338964"/>
                                        </p:tgtEl>
                                        <p:attrNameLst>
                                          <p:attrName>style.visibility</p:attrName>
                                        </p:attrNameLst>
                                      </p:cBhvr>
                                      <p:to>
                                        <p:strVal val="visible"/>
                                      </p:to>
                                    </p:set>
                                    <p:animEffect transition="in" filter="barn(inHorizontal)">
                                      <p:cBhvr>
                                        <p:cTn id="162" dur="500"/>
                                        <p:tgtEl>
                                          <p:spTgt spid="338964"/>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6" fill="hold" grpId="0" nodeType="clickEffect">
                                  <p:stCondLst>
                                    <p:cond delay="0"/>
                                  </p:stCondLst>
                                  <p:childTnLst>
                                    <p:set>
                                      <p:cBhvr>
                                        <p:cTn id="166" dur="1" fill="hold">
                                          <p:stCondLst>
                                            <p:cond delay="0"/>
                                          </p:stCondLst>
                                        </p:cTn>
                                        <p:tgtEl>
                                          <p:spTgt spid="338968"/>
                                        </p:tgtEl>
                                        <p:attrNameLst>
                                          <p:attrName>style.visibility</p:attrName>
                                        </p:attrNameLst>
                                      </p:cBhvr>
                                      <p:to>
                                        <p:strVal val="visible"/>
                                      </p:to>
                                    </p:set>
                                    <p:animEffect transition="in" filter="barn(inHorizontal)">
                                      <p:cBhvr>
                                        <p:cTn id="167" dur="500"/>
                                        <p:tgtEl>
                                          <p:spTgt spid="338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autoUpdateAnimBg="0"/>
      <p:bldP spid="338948" grpId="0" animBg="1"/>
      <p:bldP spid="338949" grpId="0" animBg="1"/>
      <p:bldP spid="338950" grpId="0" animBg="1"/>
      <p:bldP spid="338951" grpId="0" animBg="1"/>
      <p:bldP spid="338952" grpId="0" animBg="1"/>
      <p:bldP spid="338953" grpId="0" animBg="1"/>
      <p:bldP spid="338954" grpId="0" autoUpdateAnimBg="0"/>
      <p:bldP spid="338955" grpId="0" autoUpdateAnimBg="0"/>
      <p:bldP spid="338956" grpId="0" autoUpdateAnimBg="0"/>
      <p:bldP spid="338957" grpId="0" autoUpdateAnimBg="0"/>
      <p:bldP spid="338958" grpId="0" animBg="1"/>
      <p:bldP spid="338959" grpId="0" animBg="1"/>
      <p:bldP spid="338960" grpId="0" animBg="1"/>
      <p:bldP spid="338961" grpId="0" animBg="1"/>
      <p:bldP spid="338962" grpId="0" animBg="1"/>
      <p:bldP spid="338963" grpId="0" animBg="1"/>
      <p:bldP spid="338964" grpId="0" autoUpdateAnimBg="0"/>
      <p:bldP spid="338965" grpId="0" autoUpdateAnimBg="0"/>
      <p:bldP spid="338966" grpId="0" autoUpdateAnimBg="0"/>
      <p:bldP spid="338967" grpId="0" autoUpdateAnimBg="0"/>
      <p:bldP spid="338968" grpId="0"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normAutofit fontScale="90000"/>
          </a:bodyPr>
          <a:lstStyle/>
          <a:p>
            <a:pPr rtl="0" eaLnBrk="1" hangingPunct="1"/>
            <a:r>
              <a:rPr lang="en-US" u="sng" smtClean="0">
                <a:solidFill>
                  <a:schemeClr val="tx2"/>
                </a:solidFill>
              </a:rPr>
              <a:t>The Standard normal distribution:</a:t>
            </a:r>
            <a:r>
              <a:rPr lang="en-US" smtClean="0">
                <a:solidFill>
                  <a:schemeClr val="tx2"/>
                </a:solidFill>
              </a:rPr>
              <a:t> </a:t>
            </a:r>
          </a:p>
        </p:txBody>
      </p:sp>
      <p:sp>
        <p:nvSpPr>
          <p:cNvPr id="342019" name="Rectangle 3"/>
          <p:cNvSpPr>
            <a:spLocks noGrp="1" noChangeArrowheads="1"/>
          </p:cNvSpPr>
          <p:nvPr>
            <p:ph idx="1"/>
          </p:nvPr>
        </p:nvSpPr>
        <p:spPr/>
        <p:txBody>
          <a:bodyPr/>
          <a:lstStyle/>
          <a:p>
            <a:pPr algn="l" rtl="0" eaLnBrk="1" hangingPunct="1"/>
            <a:r>
              <a:rPr lang="en-US" sz="2800" smtClean="0">
                <a:solidFill>
                  <a:schemeClr val="folHlink"/>
                </a:solidFill>
              </a:rPr>
              <a:t>Is a special case of normal distribution with mean equal 0 and a standard deviation of 1. </a:t>
            </a:r>
            <a:endParaRPr lang="ar-SA" sz="2800" smtClean="0">
              <a:solidFill>
                <a:schemeClr val="folHlink"/>
              </a:solidFill>
            </a:endParaRPr>
          </a:p>
          <a:p>
            <a:pPr algn="l" rtl="0" eaLnBrk="1" hangingPunct="1"/>
            <a:r>
              <a:rPr lang="en-US" sz="2800" smtClean="0">
                <a:solidFill>
                  <a:schemeClr val="folHlink"/>
                </a:solidFill>
              </a:rPr>
              <a:t>The equation for the standard normal distribution is written as</a:t>
            </a:r>
          </a:p>
          <a:p>
            <a:pPr algn="l" rtl="0" eaLnBrk="1" hangingPunct="1"/>
            <a:r>
              <a:rPr lang="en-US" sz="2800" smtClean="0">
                <a:solidFill>
                  <a:schemeClr val="folHlink"/>
                </a:solidFill>
              </a:rPr>
              <a:t> </a:t>
            </a:r>
            <a:r>
              <a:rPr lang="en-US" smtClean="0">
                <a:solidFill>
                  <a:schemeClr val="folHlink"/>
                </a:solidFill>
              </a:rPr>
              <a:t>                  </a:t>
            </a:r>
            <a:r>
              <a:rPr lang="en-US" sz="2800" smtClean="0">
                <a:solidFill>
                  <a:schemeClr val="folHlink"/>
                </a:solidFill>
              </a:rPr>
              <a:t>,     - ∞ &lt; z &lt; ∞</a:t>
            </a:r>
          </a:p>
          <a:p>
            <a:pPr algn="l" rtl="0" eaLnBrk="1" hangingPunct="1"/>
            <a:endParaRPr lang="en-US" sz="2800" smtClean="0">
              <a:solidFill>
                <a:schemeClr val="folHlink"/>
              </a:solidFill>
            </a:endParaRPr>
          </a:p>
        </p:txBody>
      </p:sp>
      <p:sp>
        <p:nvSpPr>
          <p:cNvPr id="40963"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40964" name="عنصر نائب لرقم الشريحة 5"/>
          <p:cNvSpPr>
            <a:spLocks noGrp="1"/>
          </p:cNvSpPr>
          <p:nvPr>
            <p:ph type="sldNum" sz="quarter" idx="12"/>
          </p:nvPr>
        </p:nvSpPr>
        <p:spPr>
          <a:noFill/>
        </p:spPr>
        <p:txBody>
          <a:bodyPr/>
          <a:lstStyle/>
          <a:p>
            <a:fld id="{AB65E318-F2A5-459B-8074-EE3A9D307B59}" type="slidenum">
              <a:rPr lang="ar-SA" smtClean="0"/>
              <a:pPr/>
              <a:t>169</a:t>
            </a:fld>
            <a:endParaRPr lang="en-US" smtClean="0"/>
          </a:p>
        </p:txBody>
      </p:sp>
      <p:sp>
        <p:nvSpPr>
          <p:cNvPr id="4096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42021" name="Object 5"/>
          <p:cNvGraphicFramePr>
            <a:graphicFrameLocks noChangeAspect="1"/>
          </p:cNvGraphicFramePr>
          <p:nvPr/>
        </p:nvGraphicFramePr>
        <p:xfrm>
          <a:off x="1258888" y="4005263"/>
          <a:ext cx="1800225" cy="863600"/>
        </p:xfrm>
        <a:graphic>
          <a:graphicData uri="http://schemas.openxmlformats.org/presentationml/2006/ole">
            <p:oleObj spid="_x0000_s40962" name="Equation" r:id="rId3" imgW="1066800" imgH="469900" progId="Equation.3">
              <p:embed/>
            </p:oleObj>
          </a:graphicData>
        </a:graphic>
      </p:graphicFrame>
      <p:sp>
        <p:nvSpPr>
          <p:cNvPr id="40968" name="Rectangle 6"/>
          <p:cNvSpPr>
            <a:spLocks noChangeArrowheads="1"/>
          </p:cNvSpPr>
          <p:nvPr/>
        </p:nvSpPr>
        <p:spPr bwMode="auto">
          <a:xfrm>
            <a:off x="0" y="46672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2018"/>
                                        </p:tgtEl>
                                        <p:attrNameLst>
                                          <p:attrName>style.visibility</p:attrName>
                                        </p:attrNameLst>
                                      </p:cBhvr>
                                      <p:to>
                                        <p:strVal val="visible"/>
                                      </p:to>
                                    </p:set>
                                    <p:animEffect transition="in" filter="box(in)">
                                      <p:cBhvr>
                                        <p:cTn id="7" dur="500"/>
                                        <p:tgtEl>
                                          <p:spTgt spid="3420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2019">
                                            <p:txEl>
                                              <p:pRg st="0" end="0"/>
                                            </p:txEl>
                                          </p:spTgt>
                                        </p:tgtEl>
                                        <p:attrNameLst>
                                          <p:attrName>style.visibility</p:attrName>
                                        </p:attrNameLst>
                                      </p:cBhvr>
                                      <p:to>
                                        <p:strVal val="visible"/>
                                      </p:to>
                                    </p:set>
                                    <p:anim calcmode="lin" valueType="num">
                                      <p:cBhvr additive="base">
                                        <p:cTn id="12" dur="500" fill="hold"/>
                                        <p:tgtEl>
                                          <p:spTgt spid="3420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2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2019">
                                            <p:txEl>
                                              <p:pRg st="1" end="1"/>
                                            </p:txEl>
                                          </p:spTgt>
                                        </p:tgtEl>
                                        <p:attrNameLst>
                                          <p:attrName>style.visibility</p:attrName>
                                        </p:attrNameLst>
                                      </p:cBhvr>
                                      <p:to>
                                        <p:strVal val="visible"/>
                                      </p:to>
                                    </p:set>
                                    <p:anim calcmode="lin" valueType="num">
                                      <p:cBhvr additive="base">
                                        <p:cTn id="18" dur="500" fill="hold"/>
                                        <p:tgtEl>
                                          <p:spTgt spid="34201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2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2021"/>
                                        </p:tgtEl>
                                        <p:attrNameLst>
                                          <p:attrName>style.visibility</p:attrName>
                                        </p:attrNameLst>
                                      </p:cBhvr>
                                      <p:to>
                                        <p:strVal val="visible"/>
                                      </p:to>
                                    </p:set>
                                    <p:anim calcmode="lin" valueType="num">
                                      <p:cBhvr additive="base">
                                        <p:cTn id="24" dur="500" fill="hold"/>
                                        <p:tgtEl>
                                          <p:spTgt spid="342021"/>
                                        </p:tgtEl>
                                        <p:attrNameLst>
                                          <p:attrName>ppt_x</p:attrName>
                                        </p:attrNameLst>
                                      </p:cBhvr>
                                      <p:tavLst>
                                        <p:tav tm="0">
                                          <p:val>
                                            <p:strVal val="#ppt_x"/>
                                          </p:val>
                                        </p:tav>
                                        <p:tav tm="100000">
                                          <p:val>
                                            <p:strVal val="#ppt_x"/>
                                          </p:val>
                                        </p:tav>
                                      </p:tavLst>
                                    </p:anim>
                                    <p:anim calcmode="lin" valueType="num">
                                      <p:cBhvr additive="base">
                                        <p:cTn id="25" dur="500" fill="hold"/>
                                        <p:tgtEl>
                                          <p:spTgt spid="3420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42019">
                                            <p:txEl>
                                              <p:pRg st="2" end="2"/>
                                            </p:txEl>
                                          </p:spTgt>
                                        </p:tgtEl>
                                        <p:attrNameLst>
                                          <p:attrName>style.visibility</p:attrName>
                                        </p:attrNameLst>
                                      </p:cBhvr>
                                      <p:to>
                                        <p:strVal val="visible"/>
                                      </p:to>
                                    </p:set>
                                    <p:anim calcmode="lin" valueType="num">
                                      <p:cBhvr additive="base">
                                        <p:cTn id="30" dur="500" fill="hold"/>
                                        <p:tgtEl>
                                          <p:spTgt spid="3420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20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2"/>
          <p:cNvSpPr>
            <a:spLocks noGrp="1"/>
          </p:cNvSpPr>
          <p:nvPr>
            <p:ph idx="1"/>
          </p:nvPr>
        </p:nvSpPr>
        <p:spPr>
          <a:xfrm>
            <a:off x="395288" y="404813"/>
            <a:ext cx="8280400" cy="5688012"/>
          </a:xfrm>
        </p:spPr>
        <p:txBody>
          <a:bodyPr/>
          <a:lstStyle/>
          <a:p>
            <a:pPr algn="l">
              <a:buFontTx/>
              <a:buNone/>
            </a:pPr>
            <a:r>
              <a:rPr lang="ar-SA" dirty="0" smtClean="0">
                <a:solidFill>
                  <a:srgbClr val="00B050"/>
                </a:solidFill>
              </a:rPr>
              <a:t> </a:t>
            </a:r>
            <a:r>
              <a:rPr lang="en-US" dirty="0" smtClean="0"/>
              <a:t>All households in a small    </a:t>
            </a:r>
            <a:r>
              <a:rPr lang="ar-SA" dirty="0" smtClean="0">
                <a:solidFill>
                  <a:srgbClr val="00B050"/>
                </a:solidFill>
              </a:rPr>
              <a:t> </a:t>
            </a:r>
            <a:r>
              <a:rPr lang="en-US" dirty="0" smtClean="0">
                <a:solidFill>
                  <a:srgbClr val="00B050"/>
                </a:solidFill>
              </a:rPr>
              <a:t>(a) Population:</a:t>
            </a:r>
          </a:p>
          <a:p>
            <a:pPr algn="l">
              <a:buFontTx/>
              <a:buNone/>
            </a:pPr>
            <a:r>
              <a:rPr lang="en-US" dirty="0" smtClean="0"/>
              <a:t>southern town. </a:t>
            </a:r>
          </a:p>
          <a:p>
            <a:pPr algn="l">
              <a:buFontTx/>
              <a:buNone/>
            </a:pPr>
            <a:r>
              <a:rPr lang="en-US" dirty="0" smtClean="0"/>
              <a:t>300 households in a small </a:t>
            </a:r>
            <a:r>
              <a:rPr lang="ar-SA" dirty="0" smtClean="0">
                <a:solidFill>
                  <a:srgbClr val="00B050"/>
                </a:solidFill>
              </a:rPr>
              <a:t> </a:t>
            </a:r>
            <a:r>
              <a:rPr lang="en-US" dirty="0" smtClean="0">
                <a:solidFill>
                  <a:srgbClr val="00B050"/>
                </a:solidFill>
              </a:rPr>
              <a:t>(b) Sample:</a:t>
            </a:r>
          </a:p>
          <a:p>
            <a:pPr algn="l">
              <a:buFontTx/>
              <a:buNone/>
            </a:pPr>
            <a:r>
              <a:rPr lang="en-US" dirty="0" smtClean="0"/>
              <a:t>southern town.</a:t>
            </a:r>
          </a:p>
          <a:p>
            <a:pPr algn="l">
              <a:buFontTx/>
              <a:buNone/>
            </a:pPr>
            <a:r>
              <a:rPr lang="ar-SA" dirty="0" smtClean="0">
                <a:solidFill>
                  <a:srgbClr val="00B050"/>
                </a:solidFill>
              </a:rPr>
              <a:t> </a:t>
            </a:r>
            <a:r>
              <a:rPr lang="en-US" dirty="0" smtClean="0">
                <a:solidFill>
                  <a:srgbClr val="00B050"/>
                </a:solidFill>
              </a:rPr>
              <a:t>(c) Variable: </a:t>
            </a:r>
            <a:r>
              <a:rPr lang="en-US" dirty="0" smtClean="0"/>
              <a:t>Does households had school age child present.</a:t>
            </a:r>
            <a:endParaRPr lang="en-US" dirty="0" smtClean="0">
              <a:solidFill>
                <a:srgbClr val="00B050"/>
              </a:solidFill>
            </a:endParaRPr>
          </a:p>
          <a:p>
            <a:pPr algn="l">
              <a:buFontTx/>
              <a:buNone/>
            </a:pPr>
            <a:r>
              <a:rPr lang="en-US" dirty="0" smtClean="0">
                <a:solidFill>
                  <a:srgbClr val="00B050"/>
                </a:solidFill>
              </a:rPr>
              <a:t>(d) </a:t>
            </a:r>
            <a:r>
              <a:rPr lang="en-US" dirty="0" smtClean="0"/>
              <a:t>Variable is qualitative nominal.</a:t>
            </a:r>
            <a:r>
              <a:rPr lang="en-US" dirty="0" smtClean="0">
                <a:solidFill>
                  <a:srgbClr val="00B050"/>
                </a:solidFill>
              </a:rPr>
              <a:t> </a:t>
            </a:r>
            <a:endParaRPr lang="ar-SA" dirty="0" smtClean="0">
              <a:solidFill>
                <a:srgbClr val="00B050"/>
              </a:solidFill>
            </a:endParaRPr>
          </a:p>
        </p:txBody>
      </p:sp>
      <p:sp>
        <p:nvSpPr>
          <p:cNvPr id="139267" name="Footer Placeholder 3"/>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39268" name="Slide Number Placeholder 4"/>
          <p:cNvSpPr>
            <a:spLocks noGrp="1"/>
          </p:cNvSpPr>
          <p:nvPr>
            <p:ph type="sldNum" sz="quarter" idx="12"/>
          </p:nvPr>
        </p:nvSpPr>
        <p:spPr>
          <a:noFill/>
        </p:spPr>
        <p:txBody>
          <a:bodyPr/>
          <a:lstStyle/>
          <a:p>
            <a:fld id="{41E832AE-E74E-46B2-8F5A-B34597FD5805}" type="slidenum">
              <a:rPr lang="ar-SA" smtClean="0"/>
              <a:pPr/>
              <a:t>17</a:t>
            </a:fld>
            <a:endParaRPr lang="en-US"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fontScale="90000"/>
          </a:bodyPr>
          <a:lstStyle/>
          <a:p>
            <a:pPr rtl="0" eaLnBrk="1" hangingPunct="1"/>
            <a:r>
              <a:rPr lang="en-US" sz="3600" b="1" u="sng" smtClean="0">
                <a:solidFill>
                  <a:schemeClr val="tx2"/>
                </a:solidFill>
              </a:rPr>
              <a:t>Characteristics of the standard normal distribution </a:t>
            </a:r>
            <a:r>
              <a:rPr lang="en-US" sz="3600" b="1" smtClean="0">
                <a:solidFill>
                  <a:schemeClr val="tx2"/>
                </a:solidFill>
              </a:rPr>
              <a:t/>
            </a:r>
            <a:br>
              <a:rPr lang="en-US" sz="3600" b="1" smtClean="0">
                <a:solidFill>
                  <a:schemeClr val="tx2"/>
                </a:solidFill>
              </a:rPr>
            </a:br>
            <a:endParaRPr lang="en-US" sz="3600" b="1" smtClean="0">
              <a:solidFill>
                <a:schemeClr val="tx2"/>
              </a:solidFill>
            </a:endParaRPr>
          </a:p>
        </p:txBody>
      </p:sp>
      <p:sp>
        <p:nvSpPr>
          <p:cNvPr id="343043" name="Rectangle 3"/>
          <p:cNvSpPr>
            <a:spLocks noGrp="1" noChangeArrowheads="1"/>
          </p:cNvSpPr>
          <p:nvPr>
            <p:ph idx="1"/>
          </p:nvPr>
        </p:nvSpPr>
        <p:spPr/>
        <p:txBody>
          <a:bodyPr/>
          <a:lstStyle/>
          <a:p>
            <a:pPr algn="l" eaLnBrk="1" hangingPunct="1">
              <a:buFontTx/>
              <a:buNone/>
            </a:pPr>
            <a:r>
              <a:rPr lang="en-US" dirty="0" smtClean="0">
                <a:solidFill>
                  <a:schemeClr val="folHlink"/>
                </a:solidFill>
              </a:rPr>
              <a:t>1- It is symmetrical about 0.</a:t>
            </a:r>
            <a:endParaRPr lang="en-US" b="1" dirty="0" smtClean="0">
              <a:solidFill>
                <a:schemeClr val="folHlink"/>
              </a:solidFill>
            </a:endParaRPr>
          </a:p>
          <a:p>
            <a:pPr algn="l" eaLnBrk="1" hangingPunct="1">
              <a:buFontTx/>
              <a:buNone/>
            </a:pPr>
            <a:r>
              <a:rPr lang="en-US" dirty="0" smtClean="0">
                <a:solidFill>
                  <a:schemeClr val="folHlink"/>
                </a:solidFill>
              </a:rPr>
              <a:t>2- The total area under the curve above the x-axis is one.</a:t>
            </a:r>
            <a:endParaRPr lang="en-US" b="1" dirty="0" smtClean="0">
              <a:solidFill>
                <a:schemeClr val="folHlink"/>
              </a:solidFill>
            </a:endParaRPr>
          </a:p>
          <a:p>
            <a:pPr algn="l" eaLnBrk="1" hangingPunct="1">
              <a:buFontTx/>
              <a:buNone/>
            </a:pPr>
            <a:r>
              <a:rPr lang="en-US" dirty="0" smtClean="0">
                <a:solidFill>
                  <a:schemeClr val="folHlink"/>
                </a:solidFill>
              </a:rPr>
              <a:t>3- We can use table (D) in the Appendix to find the probabilities and areas.</a:t>
            </a:r>
            <a:endParaRPr lang="en-US" b="1" dirty="0" smtClean="0">
              <a:solidFill>
                <a:schemeClr val="folHlink"/>
              </a:solidFill>
            </a:endParaRPr>
          </a:p>
          <a:p>
            <a:pPr algn="l" rtl="0" eaLnBrk="1" hangingPunct="1">
              <a:buFontTx/>
              <a:buNone/>
            </a:pPr>
            <a:endParaRPr lang="en-US" dirty="0" smtClean="0">
              <a:solidFill>
                <a:schemeClr val="folHlink"/>
              </a:solidFill>
            </a:endParaRPr>
          </a:p>
        </p:txBody>
      </p:sp>
      <p:sp>
        <p:nvSpPr>
          <p:cNvPr id="261122"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61123" name="عنصر نائب لرقم الشريحة 5"/>
          <p:cNvSpPr>
            <a:spLocks noGrp="1"/>
          </p:cNvSpPr>
          <p:nvPr>
            <p:ph type="sldNum" sz="quarter" idx="12"/>
          </p:nvPr>
        </p:nvSpPr>
        <p:spPr>
          <a:noFill/>
        </p:spPr>
        <p:txBody>
          <a:bodyPr/>
          <a:lstStyle/>
          <a:p>
            <a:fld id="{7539CB73-E182-48EE-9C0B-282EE9520E97}" type="slidenum">
              <a:rPr lang="ar-SA" smtClean="0"/>
              <a:pPr/>
              <a:t>170</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3042"/>
                                        </p:tgtEl>
                                        <p:attrNameLst>
                                          <p:attrName>style.visibility</p:attrName>
                                        </p:attrNameLst>
                                      </p:cBhvr>
                                      <p:to>
                                        <p:strVal val="visible"/>
                                      </p:to>
                                    </p:set>
                                    <p:animEffect transition="in" filter="box(in)">
                                      <p:cBhvr>
                                        <p:cTn id="7" dur="500"/>
                                        <p:tgtEl>
                                          <p:spTgt spid="3430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3043">
                                            <p:txEl>
                                              <p:pRg st="0" end="0"/>
                                            </p:txEl>
                                          </p:spTgt>
                                        </p:tgtEl>
                                        <p:attrNameLst>
                                          <p:attrName>style.visibility</p:attrName>
                                        </p:attrNameLst>
                                      </p:cBhvr>
                                      <p:to>
                                        <p:strVal val="visible"/>
                                      </p:to>
                                    </p:set>
                                    <p:anim calcmode="lin" valueType="num">
                                      <p:cBhvr additive="base">
                                        <p:cTn id="12" dur="500" fill="hold"/>
                                        <p:tgtEl>
                                          <p:spTgt spid="3430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3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3043">
                                            <p:txEl>
                                              <p:pRg st="1" end="1"/>
                                            </p:txEl>
                                          </p:spTgt>
                                        </p:tgtEl>
                                        <p:attrNameLst>
                                          <p:attrName>style.visibility</p:attrName>
                                        </p:attrNameLst>
                                      </p:cBhvr>
                                      <p:to>
                                        <p:strVal val="visible"/>
                                      </p:to>
                                    </p:set>
                                    <p:anim calcmode="lin" valueType="num">
                                      <p:cBhvr additive="base">
                                        <p:cTn id="18" dur="500" fill="hold"/>
                                        <p:tgtEl>
                                          <p:spTgt spid="3430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3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3043">
                                            <p:txEl>
                                              <p:pRg st="2" end="2"/>
                                            </p:txEl>
                                          </p:spTgt>
                                        </p:tgtEl>
                                        <p:attrNameLst>
                                          <p:attrName>style.visibility</p:attrName>
                                        </p:attrNameLst>
                                      </p:cBhvr>
                                      <p:to>
                                        <p:strVal val="visible"/>
                                      </p:to>
                                    </p:set>
                                    <p:anim calcmode="lin" valueType="num">
                                      <p:cBhvr additive="base">
                                        <p:cTn id="24" dur="500" fill="hold"/>
                                        <p:tgtEl>
                                          <p:spTgt spid="34304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30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2"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Rectangle 2"/>
          <p:cNvSpPr>
            <a:spLocks noGrp="1" noChangeArrowheads="1"/>
          </p:cNvSpPr>
          <p:nvPr>
            <p:ph type="title"/>
          </p:nvPr>
        </p:nvSpPr>
        <p:spPr>
          <a:xfrm>
            <a:off x="685800" y="152400"/>
            <a:ext cx="6870700" cy="1116013"/>
          </a:xfrm>
        </p:spPr>
        <p:txBody>
          <a:bodyPr/>
          <a:lstStyle/>
          <a:p>
            <a:pPr eaLnBrk="1" hangingPunct="1"/>
            <a:r>
              <a:rPr lang="en-US" smtClean="0">
                <a:solidFill>
                  <a:schemeClr val="tx2"/>
                </a:solidFill>
                <a:latin typeface="Arial" pitchFamily="34" charset="0"/>
              </a:rPr>
              <a:t>“</a:t>
            </a:r>
            <a:r>
              <a:rPr lang="en-US" smtClean="0">
                <a:solidFill>
                  <a:schemeClr val="tx2"/>
                </a:solidFill>
              </a:rPr>
              <a:t>How to use tables of Z</a:t>
            </a:r>
            <a:r>
              <a:rPr lang="en-US" smtClean="0">
                <a:solidFill>
                  <a:schemeClr val="tx2"/>
                </a:solidFill>
                <a:latin typeface="Arial" pitchFamily="34" charset="0"/>
              </a:rPr>
              <a:t>”</a:t>
            </a:r>
            <a:endParaRPr lang="en-US" smtClean="0">
              <a:solidFill>
                <a:schemeClr val="tx2"/>
              </a:solidFill>
            </a:endParaRPr>
          </a:p>
        </p:txBody>
      </p:sp>
      <p:sp>
        <p:nvSpPr>
          <p:cNvPr id="344067" name="Rectangle 3"/>
          <p:cNvSpPr>
            <a:spLocks noGrp="1" noChangeArrowheads="1"/>
          </p:cNvSpPr>
          <p:nvPr>
            <p:ph idx="1"/>
          </p:nvPr>
        </p:nvSpPr>
        <p:spPr>
          <a:xfrm>
            <a:off x="179388" y="1341438"/>
            <a:ext cx="8785225" cy="4679950"/>
          </a:xfrm>
        </p:spPr>
        <p:txBody>
          <a:bodyPr/>
          <a:lstStyle/>
          <a:p>
            <a:pPr marL="533400" indent="-533400" algn="l" rtl="0" eaLnBrk="1" hangingPunct="1">
              <a:lnSpc>
                <a:spcPct val="90000"/>
              </a:lnSpc>
              <a:buFontTx/>
              <a:buNone/>
            </a:pPr>
            <a:r>
              <a:rPr lang="en-US" sz="2400" b="1" smtClean="0">
                <a:solidFill>
                  <a:schemeClr val="tx2"/>
                </a:solidFill>
                <a:latin typeface="Arial" pitchFamily="34" charset="0"/>
                <a:sym typeface="Symbol" pitchFamily="18" charset="2"/>
              </a:rPr>
              <a:t>Note that</a:t>
            </a:r>
            <a:r>
              <a:rPr lang="en-US" sz="2400" b="1" smtClean="0">
                <a:latin typeface="Arial" pitchFamily="34" charset="0"/>
                <a:sym typeface="Symbol" pitchFamily="18" charset="2"/>
              </a:rPr>
              <a:t> </a:t>
            </a:r>
          </a:p>
          <a:p>
            <a:pPr marL="533400" indent="-533400" algn="l" rtl="0" eaLnBrk="1" hangingPunct="1">
              <a:lnSpc>
                <a:spcPct val="90000"/>
              </a:lnSpc>
              <a:buFontTx/>
              <a:buNone/>
            </a:pPr>
            <a:r>
              <a:rPr lang="en-US" sz="2400" b="1" smtClean="0">
                <a:latin typeface="Arial" pitchFamily="34" charset="0"/>
                <a:sym typeface="Symbol" pitchFamily="18" charset="2"/>
              </a:rPr>
              <a:t>The cumulative probabilities P(Z </a:t>
            </a:r>
            <a:r>
              <a:rPr lang="en-US" sz="1800" b="1" smtClean="0">
                <a:latin typeface="Arial" pitchFamily="34" charset="0"/>
                <a:sym typeface="Symbol" pitchFamily="18" charset="2"/>
              </a:rPr>
              <a:t> z)</a:t>
            </a:r>
            <a:r>
              <a:rPr lang="en-US" sz="2400" b="1" smtClean="0">
                <a:latin typeface="Arial" pitchFamily="34" charset="0"/>
                <a:sym typeface="Symbol" pitchFamily="18" charset="2"/>
              </a:rPr>
              <a:t> are given in</a:t>
            </a:r>
          </a:p>
          <a:p>
            <a:pPr marL="533400" indent="-533400" algn="l" rtl="0" eaLnBrk="1" hangingPunct="1">
              <a:lnSpc>
                <a:spcPct val="90000"/>
              </a:lnSpc>
              <a:buFontTx/>
              <a:buNone/>
            </a:pPr>
            <a:r>
              <a:rPr lang="en-US" sz="2400" b="1" smtClean="0">
                <a:latin typeface="Arial" pitchFamily="34" charset="0"/>
                <a:sym typeface="Symbol" pitchFamily="18" charset="2"/>
              </a:rPr>
              <a:t>tables for -3.49 &lt; z &lt; 3.49. Thus, </a:t>
            </a:r>
          </a:p>
          <a:p>
            <a:pPr marL="533400" indent="-533400" algn="l" rtl="0" eaLnBrk="1" hangingPunct="1">
              <a:lnSpc>
                <a:spcPct val="90000"/>
              </a:lnSpc>
              <a:buFontTx/>
              <a:buNone/>
            </a:pPr>
            <a:r>
              <a:rPr lang="en-US" sz="2400" b="1" smtClean="0">
                <a:latin typeface="Arial" pitchFamily="34" charset="0"/>
                <a:sym typeface="Symbol" pitchFamily="18" charset="2"/>
              </a:rPr>
              <a:t>P (-3.49 &lt; Z &lt; 3.49)  1.</a:t>
            </a:r>
          </a:p>
          <a:p>
            <a:pPr marL="533400" indent="-533400" algn="l" rtl="0" eaLnBrk="1" hangingPunct="1">
              <a:lnSpc>
                <a:spcPct val="90000"/>
              </a:lnSpc>
              <a:buFontTx/>
              <a:buNone/>
            </a:pPr>
            <a:r>
              <a:rPr lang="en-US" sz="2400" b="1" smtClean="0">
                <a:latin typeface="Arial" pitchFamily="34" charset="0"/>
                <a:sym typeface="Symbol" pitchFamily="18" charset="2"/>
              </a:rPr>
              <a:t>For standard normal distribution, </a:t>
            </a:r>
          </a:p>
          <a:p>
            <a:pPr marL="533400" indent="-533400" algn="l" rtl="0" eaLnBrk="1" hangingPunct="1">
              <a:lnSpc>
                <a:spcPct val="90000"/>
              </a:lnSpc>
              <a:buFontTx/>
              <a:buNone/>
            </a:pPr>
            <a:r>
              <a:rPr lang="en-US" sz="2400" b="1" smtClean="0">
                <a:latin typeface="Arial" pitchFamily="34" charset="0"/>
                <a:sym typeface="Symbol" pitchFamily="18" charset="2"/>
              </a:rPr>
              <a:t>P (Z &gt; 0) = P (Z &lt; 0) = 0.5</a:t>
            </a:r>
          </a:p>
          <a:p>
            <a:pPr marL="533400" indent="-533400" algn="l" rtl="0" eaLnBrk="1" hangingPunct="1">
              <a:lnSpc>
                <a:spcPct val="90000"/>
              </a:lnSpc>
              <a:buFontTx/>
              <a:buNone/>
            </a:pPr>
            <a:r>
              <a:rPr lang="en-US" b="1" u="sng" smtClean="0">
                <a:solidFill>
                  <a:srgbClr val="CCCC00"/>
                </a:solidFill>
                <a:latin typeface="Monotype Corsiva" pitchFamily="66" charset="0"/>
                <a:sym typeface="Symbol" pitchFamily="18" charset="2"/>
              </a:rPr>
              <a:t>Example 4.6.1:</a:t>
            </a:r>
          </a:p>
          <a:p>
            <a:pPr marL="533400" indent="-533400" algn="l" rtl="0" eaLnBrk="1" hangingPunct="1">
              <a:lnSpc>
                <a:spcPct val="90000"/>
              </a:lnSpc>
              <a:buFontTx/>
              <a:buNone/>
            </a:pPr>
            <a:r>
              <a:rPr lang="en-US" sz="2400" b="1" smtClean="0">
                <a:solidFill>
                  <a:srgbClr val="66FF33"/>
                </a:solidFill>
                <a:latin typeface="Arial" pitchFamily="34" charset="0"/>
                <a:sym typeface="Symbol" pitchFamily="18" charset="2"/>
              </a:rPr>
              <a:t>If Z is a standard normal distribution, then</a:t>
            </a:r>
          </a:p>
          <a:p>
            <a:pPr marL="533400" indent="-533400" algn="l" rtl="0" eaLnBrk="1" hangingPunct="1">
              <a:lnSpc>
                <a:spcPct val="90000"/>
              </a:lnSpc>
              <a:buFontTx/>
              <a:buAutoNum type="arabicParenR"/>
            </a:pPr>
            <a:r>
              <a:rPr lang="en-US" sz="2400" b="1" smtClean="0">
                <a:solidFill>
                  <a:srgbClr val="66FF33"/>
                </a:solidFill>
                <a:latin typeface="Arial" pitchFamily="34" charset="0"/>
                <a:sym typeface="Symbol" pitchFamily="18" charset="2"/>
              </a:rPr>
              <a:t>P( Z &lt; 2) =</a:t>
            </a:r>
            <a:r>
              <a:rPr lang="en-US" sz="2400" b="1" smtClean="0">
                <a:latin typeface="Arial" pitchFamily="34" charset="0"/>
                <a:sym typeface="Symbol" pitchFamily="18" charset="2"/>
              </a:rPr>
              <a:t> 0.9772</a:t>
            </a:r>
          </a:p>
          <a:p>
            <a:pPr marL="533400" indent="-533400" algn="l" rtl="0" eaLnBrk="1" hangingPunct="1">
              <a:lnSpc>
                <a:spcPct val="90000"/>
              </a:lnSpc>
              <a:buFontTx/>
              <a:buNone/>
            </a:pPr>
            <a:r>
              <a:rPr lang="en-US" sz="2400" b="1" smtClean="0">
                <a:latin typeface="Arial" pitchFamily="34" charset="0"/>
                <a:sym typeface="Symbol" pitchFamily="18" charset="2"/>
              </a:rPr>
              <a:t>is the area </a:t>
            </a:r>
            <a:r>
              <a:rPr lang="en-US" sz="2400" b="1" u="sng" smtClean="0">
                <a:latin typeface="Arial" pitchFamily="34" charset="0"/>
                <a:sym typeface="Symbol" pitchFamily="18" charset="2"/>
              </a:rPr>
              <a:t>to the left to</a:t>
            </a:r>
            <a:r>
              <a:rPr lang="en-US" sz="2400" b="1" smtClean="0">
                <a:latin typeface="Arial" pitchFamily="34" charset="0"/>
                <a:sym typeface="Symbol" pitchFamily="18" charset="2"/>
              </a:rPr>
              <a:t> 2</a:t>
            </a:r>
          </a:p>
          <a:p>
            <a:pPr marL="533400" indent="-533400" algn="l" rtl="0" eaLnBrk="1" hangingPunct="1">
              <a:lnSpc>
                <a:spcPct val="90000"/>
              </a:lnSpc>
              <a:buFontTx/>
              <a:buNone/>
            </a:pPr>
            <a:r>
              <a:rPr lang="en-US" sz="2400" b="1" smtClean="0">
                <a:latin typeface="Arial" pitchFamily="34" charset="0"/>
                <a:sym typeface="Symbol" pitchFamily="18" charset="2"/>
              </a:rPr>
              <a:t>                   and it equals 0.9772.</a:t>
            </a:r>
          </a:p>
          <a:p>
            <a:pPr marL="533400" indent="-533400" algn="l" rtl="0" eaLnBrk="1" hangingPunct="1">
              <a:lnSpc>
                <a:spcPct val="90000"/>
              </a:lnSpc>
            </a:pPr>
            <a:endParaRPr lang="en-US" sz="2400" smtClean="0"/>
          </a:p>
        </p:txBody>
      </p:sp>
      <p:sp>
        <p:nvSpPr>
          <p:cNvPr id="262146"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62147" name="عنصر نائب لرقم الشريحة 5"/>
          <p:cNvSpPr>
            <a:spLocks noGrp="1"/>
          </p:cNvSpPr>
          <p:nvPr>
            <p:ph type="sldNum" sz="quarter" idx="12"/>
          </p:nvPr>
        </p:nvSpPr>
        <p:spPr>
          <a:noFill/>
        </p:spPr>
        <p:txBody>
          <a:bodyPr/>
          <a:lstStyle/>
          <a:p>
            <a:fld id="{255BD248-4183-4B27-8CF7-DA3954B3EBA0}" type="slidenum">
              <a:rPr lang="ar-SA" smtClean="0"/>
              <a:pPr/>
              <a:t>171</a:t>
            </a:fld>
            <a:endParaRPr lang="en-US" smtClean="0"/>
          </a:p>
        </p:txBody>
      </p:sp>
      <p:grpSp>
        <p:nvGrpSpPr>
          <p:cNvPr id="2" name="Group 4"/>
          <p:cNvGrpSpPr>
            <a:grpSpLocks/>
          </p:cNvGrpSpPr>
          <p:nvPr/>
        </p:nvGrpSpPr>
        <p:grpSpPr bwMode="auto">
          <a:xfrm>
            <a:off x="5724525" y="4365625"/>
            <a:ext cx="3190875" cy="2239963"/>
            <a:chOff x="3504" y="2784"/>
            <a:chExt cx="2112" cy="1377"/>
          </a:xfrm>
        </p:grpSpPr>
        <p:sp>
          <p:nvSpPr>
            <p:cNvPr id="262164" name="Freeform 5"/>
            <p:cNvSpPr>
              <a:spLocks/>
            </p:cNvSpPr>
            <p:nvPr/>
          </p:nvSpPr>
          <p:spPr bwMode="auto">
            <a:xfrm>
              <a:off x="3504" y="2784"/>
              <a:ext cx="2064" cy="1104"/>
            </a:xfrm>
            <a:custGeom>
              <a:avLst/>
              <a:gdLst>
                <a:gd name="T0" fmla="*/ 0 w 1277"/>
                <a:gd name="T1" fmla="*/ 11788 h 821"/>
                <a:gd name="T2" fmla="*/ 16024 w 1277"/>
                <a:gd name="T3" fmla="*/ 11068 h 821"/>
                <a:gd name="T4" fmla="*/ 19791 w 1277"/>
                <a:gd name="T5" fmla="*/ 10170 h 821"/>
                <a:gd name="T6" fmla="*/ 26404 w 1277"/>
                <a:gd name="T7" fmla="*/ 8536 h 821"/>
                <a:gd name="T8" fmla="*/ 28329 w 1277"/>
                <a:gd name="T9" fmla="*/ 8006 h 821"/>
                <a:gd name="T10" fmla="*/ 32969 w 1277"/>
                <a:gd name="T11" fmla="*/ 6202 h 821"/>
                <a:gd name="T12" fmla="*/ 34923 w 1277"/>
                <a:gd name="T13" fmla="*/ 4953 h 821"/>
                <a:gd name="T14" fmla="*/ 39599 w 1277"/>
                <a:gd name="T15" fmla="*/ 3139 h 821"/>
                <a:gd name="T16" fmla="*/ 50918 w 1277"/>
                <a:gd name="T17" fmla="*/ 87 h 821"/>
                <a:gd name="T18" fmla="*/ 65987 w 1277"/>
                <a:gd name="T19" fmla="*/ 1338 h 821"/>
                <a:gd name="T20" fmla="*/ 70705 w 1277"/>
                <a:gd name="T21" fmla="*/ 3506 h 821"/>
                <a:gd name="T22" fmla="*/ 72557 w 1277"/>
                <a:gd name="T23" fmla="*/ 4034 h 821"/>
                <a:gd name="T24" fmla="*/ 77325 w 1277"/>
                <a:gd name="T25" fmla="*/ 6925 h 821"/>
                <a:gd name="T26" fmla="*/ 80170 w 1277"/>
                <a:gd name="T27" fmla="*/ 8536 h 821"/>
                <a:gd name="T28" fmla="*/ 83927 w 1277"/>
                <a:gd name="T29" fmla="*/ 9620 h 821"/>
                <a:gd name="T30" fmla="*/ 87682 w 1277"/>
                <a:gd name="T31" fmla="*/ 10518 h 821"/>
                <a:gd name="T32" fmla="*/ 89560 w 1277"/>
                <a:gd name="T33" fmla="*/ 11068 h 821"/>
                <a:gd name="T34" fmla="*/ 96130 w 1277"/>
                <a:gd name="T35" fmla="*/ 11422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chemeClr val="tx1"/>
              </a:solidFill>
              <a:miter lim="800000"/>
              <a:headEnd/>
              <a:tailEnd/>
            </a:ln>
          </p:spPr>
          <p:txBody>
            <a:bodyPr wrap="none"/>
            <a:lstStyle/>
            <a:p>
              <a:endParaRPr lang="en-US"/>
            </a:p>
          </p:txBody>
        </p:sp>
        <p:sp>
          <p:nvSpPr>
            <p:cNvPr id="262165" name="Line 6"/>
            <p:cNvSpPr>
              <a:spLocks noChangeShapeType="1"/>
            </p:cNvSpPr>
            <p:nvPr/>
          </p:nvSpPr>
          <p:spPr bwMode="auto">
            <a:xfrm>
              <a:off x="3504" y="3936"/>
              <a:ext cx="2112" cy="0"/>
            </a:xfrm>
            <a:prstGeom prst="line">
              <a:avLst/>
            </a:prstGeom>
            <a:noFill/>
            <a:ln w="9525">
              <a:solidFill>
                <a:schemeClr val="tx1"/>
              </a:solidFill>
              <a:round/>
              <a:headEnd/>
              <a:tailEnd/>
            </a:ln>
          </p:spPr>
          <p:txBody>
            <a:bodyPr/>
            <a:lstStyle/>
            <a:p>
              <a:endParaRPr lang="ar-SA"/>
            </a:p>
          </p:txBody>
        </p:sp>
        <p:sp>
          <p:nvSpPr>
            <p:cNvPr id="262166" name="Line 7"/>
            <p:cNvSpPr>
              <a:spLocks noChangeShapeType="1"/>
            </p:cNvSpPr>
            <p:nvPr/>
          </p:nvSpPr>
          <p:spPr bwMode="auto">
            <a:xfrm>
              <a:off x="5040" y="3168"/>
              <a:ext cx="0" cy="768"/>
            </a:xfrm>
            <a:prstGeom prst="line">
              <a:avLst/>
            </a:prstGeom>
            <a:noFill/>
            <a:ln w="9525">
              <a:solidFill>
                <a:srgbClr val="FF00FF"/>
              </a:solidFill>
              <a:round/>
              <a:headEnd/>
              <a:tailEnd/>
            </a:ln>
          </p:spPr>
          <p:txBody>
            <a:bodyPr/>
            <a:lstStyle/>
            <a:p>
              <a:endParaRPr lang="ar-SA"/>
            </a:p>
          </p:txBody>
        </p:sp>
        <p:sp>
          <p:nvSpPr>
            <p:cNvPr id="262167" name="Line 8"/>
            <p:cNvSpPr>
              <a:spLocks noChangeShapeType="1"/>
            </p:cNvSpPr>
            <p:nvPr/>
          </p:nvSpPr>
          <p:spPr bwMode="auto">
            <a:xfrm flipH="1">
              <a:off x="4272" y="2832"/>
              <a:ext cx="480" cy="336"/>
            </a:xfrm>
            <a:prstGeom prst="line">
              <a:avLst/>
            </a:prstGeom>
            <a:noFill/>
            <a:ln w="9525">
              <a:solidFill>
                <a:srgbClr val="CCCC00"/>
              </a:solidFill>
              <a:round/>
              <a:headEnd/>
              <a:tailEnd/>
            </a:ln>
          </p:spPr>
          <p:txBody>
            <a:bodyPr/>
            <a:lstStyle/>
            <a:p>
              <a:endParaRPr lang="ar-SA"/>
            </a:p>
          </p:txBody>
        </p:sp>
        <p:sp>
          <p:nvSpPr>
            <p:cNvPr id="262168" name="Line 9"/>
            <p:cNvSpPr>
              <a:spLocks noChangeShapeType="1"/>
            </p:cNvSpPr>
            <p:nvPr/>
          </p:nvSpPr>
          <p:spPr bwMode="auto">
            <a:xfrm flipH="1">
              <a:off x="4176" y="2880"/>
              <a:ext cx="720" cy="528"/>
            </a:xfrm>
            <a:prstGeom prst="line">
              <a:avLst/>
            </a:prstGeom>
            <a:noFill/>
            <a:ln w="9525">
              <a:solidFill>
                <a:srgbClr val="CCCC00"/>
              </a:solidFill>
              <a:round/>
              <a:headEnd/>
              <a:tailEnd/>
            </a:ln>
          </p:spPr>
          <p:txBody>
            <a:bodyPr/>
            <a:lstStyle/>
            <a:p>
              <a:endParaRPr lang="ar-SA"/>
            </a:p>
          </p:txBody>
        </p:sp>
        <p:sp>
          <p:nvSpPr>
            <p:cNvPr id="262169" name="Line 10"/>
            <p:cNvSpPr>
              <a:spLocks noChangeShapeType="1"/>
            </p:cNvSpPr>
            <p:nvPr/>
          </p:nvSpPr>
          <p:spPr bwMode="auto">
            <a:xfrm flipH="1">
              <a:off x="3984" y="3024"/>
              <a:ext cx="1008" cy="672"/>
            </a:xfrm>
            <a:prstGeom prst="line">
              <a:avLst/>
            </a:prstGeom>
            <a:noFill/>
            <a:ln w="9525">
              <a:solidFill>
                <a:srgbClr val="CCCC00"/>
              </a:solidFill>
              <a:round/>
              <a:headEnd/>
              <a:tailEnd/>
            </a:ln>
          </p:spPr>
          <p:txBody>
            <a:bodyPr/>
            <a:lstStyle/>
            <a:p>
              <a:endParaRPr lang="ar-SA"/>
            </a:p>
          </p:txBody>
        </p:sp>
        <p:sp>
          <p:nvSpPr>
            <p:cNvPr id="262170" name="Line 11"/>
            <p:cNvSpPr>
              <a:spLocks noChangeShapeType="1"/>
            </p:cNvSpPr>
            <p:nvPr/>
          </p:nvSpPr>
          <p:spPr bwMode="auto">
            <a:xfrm flipH="1">
              <a:off x="3936" y="3216"/>
              <a:ext cx="1104" cy="720"/>
            </a:xfrm>
            <a:prstGeom prst="line">
              <a:avLst/>
            </a:prstGeom>
            <a:noFill/>
            <a:ln w="9525">
              <a:solidFill>
                <a:srgbClr val="CCCC00"/>
              </a:solidFill>
              <a:round/>
              <a:headEnd/>
              <a:tailEnd/>
            </a:ln>
          </p:spPr>
          <p:txBody>
            <a:bodyPr/>
            <a:lstStyle/>
            <a:p>
              <a:endParaRPr lang="ar-SA"/>
            </a:p>
          </p:txBody>
        </p:sp>
        <p:sp>
          <p:nvSpPr>
            <p:cNvPr id="262171" name="Line 12"/>
            <p:cNvSpPr>
              <a:spLocks noChangeShapeType="1"/>
            </p:cNvSpPr>
            <p:nvPr/>
          </p:nvSpPr>
          <p:spPr bwMode="auto">
            <a:xfrm flipH="1">
              <a:off x="4368" y="3408"/>
              <a:ext cx="672" cy="528"/>
            </a:xfrm>
            <a:prstGeom prst="line">
              <a:avLst/>
            </a:prstGeom>
            <a:noFill/>
            <a:ln w="9525">
              <a:solidFill>
                <a:srgbClr val="CCCC00"/>
              </a:solidFill>
              <a:round/>
              <a:headEnd/>
              <a:tailEnd/>
            </a:ln>
          </p:spPr>
          <p:txBody>
            <a:bodyPr/>
            <a:lstStyle/>
            <a:p>
              <a:endParaRPr lang="ar-SA"/>
            </a:p>
          </p:txBody>
        </p:sp>
        <p:sp>
          <p:nvSpPr>
            <p:cNvPr id="262172" name="Line 13"/>
            <p:cNvSpPr>
              <a:spLocks noChangeShapeType="1"/>
            </p:cNvSpPr>
            <p:nvPr/>
          </p:nvSpPr>
          <p:spPr bwMode="auto">
            <a:xfrm flipH="1">
              <a:off x="4752" y="3744"/>
              <a:ext cx="288" cy="192"/>
            </a:xfrm>
            <a:prstGeom prst="line">
              <a:avLst/>
            </a:prstGeom>
            <a:noFill/>
            <a:ln w="9525">
              <a:solidFill>
                <a:srgbClr val="CCCC00"/>
              </a:solidFill>
              <a:round/>
              <a:headEnd/>
              <a:tailEnd/>
            </a:ln>
          </p:spPr>
          <p:txBody>
            <a:bodyPr/>
            <a:lstStyle/>
            <a:p>
              <a:endParaRPr lang="ar-SA"/>
            </a:p>
          </p:txBody>
        </p:sp>
        <p:sp>
          <p:nvSpPr>
            <p:cNvPr id="262173" name="Text Box 14"/>
            <p:cNvSpPr txBox="1">
              <a:spLocks noChangeArrowheads="1"/>
            </p:cNvSpPr>
            <p:nvPr/>
          </p:nvSpPr>
          <p:spPr bwMode="auto">
            <a:xfrm>
              <a:off x="4896" y="3936"/>
              <a:ext cx="336" cy="225"/>
            </a:xfrm>
            <a:prstGeom prst="rect">
              <a:avLst/>
            </a:prstGeom>
            <a:noFill/>
            <a:ln w="9525">
              <a:noFill/>
              <a:miter lim="800000"/>
              <a:headEnd/>
              <a:tailEnd/>
            </a:ln>
          </p:spPr>
          <p:txBody>
            <a:bodyPr>
              <a:spAutoFit/>
            </a:bodyPr>
            <a:lstStyle/>
            <a:p>
              <a:pPr algn="ctr">
                <a:spcBef>
                  <a:spcPct val="50000"/>
                </a:spcBef>
              </a:pPr>
              <a:r>
                <a:rPr lang="en-US" b="1">
                  <a:solidFill>
                    <a:srgbClr val="FF00FF"/>
                  </a:solidFill>
                  <a:latin typeface="Verdana" pitchFamily="34" charset="0"/>
                </a:rPr>
                <a:t>2</a:t>
              </a:r>
            </a:p>
          </p:txBody>
        </p:sp>
      </p:grpSp>
      <p:graphicFrame>
        <p:nvGraphicFramePr>
          <p:cNvPr id="344079" name="Group 15"/>
          <p:cNvGraphicFramePr>
            <a:graphicFrameLocks noGrp="1"/>
          </p:cNvGraphicFramePr>
          <p:nvPr/>
        </p:nvGraphicFramePr>
        <p:xfrm>
          <a:off x="900113" y="476250"/>
          <a:ext cx="6408737" cy="792163"/>
        </p:xfrm>
        <a:graphic>
          <a:graphicData uri="http://schemas.openxmlformats.org/drawingml/2006/table">
            <a:tbl>
              <a:tblPr rtl="1"/>
              <a:tblGrid>
                <a:gridCol w="6408737"/>
              </a:tblGrid>
              <a:tr h="792163">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44085" name="Group 21"/>
          <p:cNvGraphicFramePr>
            <a:graphicFrameLocks noGrp="1"/>
          </p:cNvGraphicFramePr>
          <p:nvPr/>
        </p:nvGraphicFramePr>
        <p:xfrm>
          <a:off x="900113" y="404813"/>
          <a:ext cx="6551612" cy="1157923"/>
        </p:xfrm>
        <a:graphic>
          <a:graphicData uri="http://schemas.openxmlformats.org/drawingml/2006/table">
            <a:tbl>
              <a:tblPr rtl="1"/>
              <a:tblGrid>
                <a:gridCol w="6551612"/>
              </a:tblGrid>
              <a:tr h="792163">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Effect transition="in" filter="box(in)">
                                      <p:cBhvr>
                                        <p:cTn id="7" dur="500"/>
                                        <p:tgtEl>
                                          <p:spTgt spid="344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4067">
                                            <p:txEl>
                                              <p:pRg st="1" end="1"/>
                                            </p:txEl>
                                          </p:spTgt>
                                        </p:tgtEl>
                                        <p:attrNameLst>
                                          <p:attrName>style.visibility</p:attrName>
                                        </p:attrNameLst>
                                      </p:cBhvr>
                                      <p:to>
                                        <p:strVal val="visible"/>
                                      </p:to>
                                    </p:set>
                                    <p:animEffect transition="in" filter="box(in)">
                                      <p:cBhvr>
                                        <p:cTn id="12" dur="500"/>
                                        <p:tgtEl>
                                          <p:spTgt spid="344067">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44067">
                                            <p:txEl>
                                              <p:pRg st="2" end="2"/>
                                            </p:txEl>
                                          </p:spTgt>
                                        </p:tgtEl>
                                        <p:attrNameLst>
                                          <p:attrName>style.visibility</p:attrName>
                                        </p:attrNameLst>
                                      </p:cBhvr>
                                      <p:to>
                                        <p:strVal val="visible"/>
                                      </p:to>
                                    </p:set>
                                    <p:animEffect transition="in" filter="box(in)">
                                      <p:cBhvr>
                                        <p:cTn id="15" dur="500"/>
                                        <p:tgtEl>
                                          <p:spTgt spid="3440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44067">
                                            <p:txEl>
                                              <p:pRg st="3" end="3"/>
                                            </p:txEl>
                                          </p:spTgt>
                                        </p:tgtEl>
                                        <p:attrNameLst>
                                          <p:attrName>style.visibility</p:attrName>
                                        </p:attrNameLst>
                                      </p:cBhvr>
                                      <p:to>
                                        <p:strVal val="visible"/>
                                      </p:to>
                                    </p:set>
                                    <p:animEffect transition="in" filter="box(in)">
                                      <p:cBhvr>
                                        <p:cTn id="20" dur="500"/>
                                        <p:tgtEl>
                                          <p:spTgt spid="3440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44067">
                                            <p:txEl>
                                              <p:pRg st="4" end="4"/>
                                            </p:txEl>
                                          </p:spTgt>
                                        </p:tgtEl>
                                        <p:attrNameLst>
                                          <p:attrName>style.visibility</p:attrName>
                                        </p:attrNameLst>
                                      </p:cBhvr>
                                      <p:to>
                                        <p:strVal val="visible"/>
                                      </p:to>
                                    </p:set>
                                    <p:animEffect transition="in" filter="box(in)">
                                      <p:cBhvr>
                                        <p:cTn id="25" dur="500"/>
                                        <p:tgtEl>
                                          <p:spTgt spid="344067">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44067">
                                            <p:txEl>
                                              <p:pRg st="5" end="5"/>
                                            </p:txEl>
                                          </p:spTgt>
                                        </p:tgtEl>
                                        <p:attrNameLst>
                                          <p:attrName>style.visibility</p:attrName>
                                        </p:attrNameLst>
                                      </p:cBhvr>
                                      <p:to>
                                        <p:strVal val="visible"/>
                                      </p:to>
                                    </p:set>
                                    <p:animEffect transition="in" filter="box(in)">
                                      <p:cBhvr>
                                        <p:cTn id="28" dur="500"/>
                                        <p:tgtEl>
                                          <p:spTgt spid="34406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44067">
                                            <p:txEl>
                                              <p:pRg st="6" end="6"/>
                                            </p:txEl>
                                          </p:spTgt>
                                        </p:tgtEl>
                                        <p:attrNameLst>
                                          <p:attrName>style.visibility</p:attrName>
                                        </p:attrNameLst>
                                      </p:cBhvr>
                                      <p:to>
                                        <p:strVal val="visible"/>
                                      </p:to>
                                    </p:set>
                                    <p:animEffect transition="in" filter="box(in)">
                                      <p:cBhvr>
                                        <p:cTn id="33" dur="500"/>
                                        <p:tgtEl>
                                          <p:spTgt spid="34406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344067">
                                            <p:txEl>
                                              <p:pRg st="7" end="7"/>
                                            </p:txEl>
                                          </p:spTgt>
                                        </p:tgtEl>
                                        <p:attrNameLst>
                                          <p:attrName>style.visibility</p:attrName>
                                        </p:attrNameLst>
                                      </p:cBhvr>
                                      <p:to>
                                        <p:strVal val="visible"/>
                                      </p:to>
                                    </p:set>
                                    <p:animEffect transition="in" filter="box(in)">
                                      <p:cBhvr>
                                        <p:cTn id="38" dur="500"/>
                                        <p:tgtEl>
                                          <p:spTgt spid="34406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44067">
                                            <p:txEl>
                                              <p:pRg st="8" end="8"/>
                                            </p:txEl>
                                          </p:spTgt>
                                        </p:tgtEl>
                                        <p:attrNameLst>
                                          <p:attrName>style.visibility</p:attrName>
                                        </p:attrNameLst>
                                      </p:cBhvr>
                                      <p:to>
                                        <p:strVal val="visible"/>
                                      </p:to>
                                    </p:set>
                                    <p:animEffect transition="in" filter="box(in)">
                                      <p:cBhvr>
                                        <p:cTn id="43" dur="500"/>
                                        <p:tgtEl>
                                          <p:spTgt spid="344067">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344067">
                                            <p:txEl>
                                              <p:pRg st="9" end="9"/>
                                            </p:txEl>
                                          </p:spTgt>
                                        </p:tgtEl>
                                        <p:attrNameLst>
                                          <p:attrName>style.visibility</p:attrName>
                                        </p:attrNameLst>
                                      </p:cBhvr>
                                      <p:to>
                                        <p:strVal val="visible"/>
                                      </p:to>
                                    </p:set>
                                    <p:animEffect transition="in" filter="box(in)">
                                      <p:cBhvr>
                                        <p:cTn id="48" dur="500"/>
                                        <p:tgtEl>
                                          <p:spTgt spid="344067">
                                            <p:txEl>
                                              <p:pRg st="9" end="9"/>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344067">
                                            <p:txEl>
                                              <p:pRg st="10" end="10"/>
                                            </p:txEl>
                                          </p:spTgt>
                                        </p:tgtEl>
                                        <p:attrNameLst>
                                          <p:attrName>style.visibility</p:attrName>
                                        </p:attrNameLst>
                                      </p:cBhvr>
                                      <p:to>
                                        <p:strVal val="visible"/>
                                      </p:to>
                                    </p:set>
                                    <p:animEffect transition="in" filter="box(in)">
                                      <p:cBhvr>
                                        <p:cTn id="51" dur="500"/>
                                        <p:tgtEl>
                                          <p:spTgt spid="344067">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ox(in)">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1" name="Rectangle 3"/>
          <p:cNvSpPr>
            <a:spLocks noGrp="1" noChangeArrowheads="1"/>
          </p:cNvSpPr>
          <p:nvPr>
            <p:ph idx="1"/>
          </p:nvPr>
        </p:nvSpPr>
        <p:spPr>
          <a:xfrm>
            <a:off x="0" y="142875"/>
            <a:ext cx="9144000" cy="6858000"/>
          </a:xfrm>
        </p:spPr>
        <p:txBody>
          <a:bodyPr/>
          <a:lstStyle/>
          <a:p>
            <a:pPr algn="l" rtl="0" eaLnBrk="1" hangingPunct="1">
              <a:buFontTx/>
              <a:buNone/>
            </a:pPr>
            <a:r>
              <a:rPr lang="en-US" b="1" u="sng" dirty="0" smtClean="0">
                <a:solidFill>
                  <a:srgbClr val="CCCC00"/>
                </a:solidFill>
                <a:latin typeface="Monotype Corsiva" pitchFamily="66" charset="0"/>
                <a:sym typeface="Symbol" pitchFamily="18" charset="2"/>
              </a:rPr>
              <a:t>Example 4.6.2:</a:t>
            </a:r>
          </a:p>
          <a:p>
            <a:pPr algn="l" rtl="0" eaLnBrk="1" hangingPunct="1">
              <a:buFontTx/>
              <a:buNone/>
            </a:pPr>
            <a:r>
              <a:rPr lang="en-US" sz="2400" b="1" dirty="0" smtClean="0">
                <a:solidFill>
                  <a:srgbClr val="66FF33"/>
                </a:solidFill>
                <a:latin typeface="Arial" pitchFamily="34" charset="0"/>
                <a:sym typeface="Symbol" pitchFamily="18" charset="2"/>
              </a:rPr>
              <a:t>P(-2.55 &lt; Z &lt; 2.55)</a:t>
            </a:r>
            <a:r>
              <a:rPr lang="en-US" sz="2400" b="1" dirty="0" smtClean="0">
                <a:latin typeface="Arial" pitchFamily="34" charset="0"/>
                <a:sym typeface="Symbol" pitchFamily="18" charset="2"/>
              </a:rPr>
              <a:t> is the area between </a:t>
            </a:r>
          </a:p>
          <a:p>
            <a:pPr algn="l" rtl="0" eaLnBrk="1" hangingPunct="1">
              <a:buFontTx/>
              <a:buNone/>
            </a:pPr>
            <a:r>
              <a:rPr lang="en-US" sz="2400" b="1" dirty="0" smtClean="0">
                <a:latin typeface="Arial" pitchFamily="34" charset="0"/>
                <a:sym typeface="Symbol" pitchFamily="18" charset="2"/>
              </a:rPr>
              <a:t>-2.55 and 2.55, Then it equals </a:t>
            </a:r>
          </a:p>
          <a:p>
            <a:pPr algn="l" rtl="0" eaLnBrk="1" hangingPunct="1">
              <a:buFontTx/>
              <a:buNone/>
            </a:pPr>
            <a:r>
              <a:rPr lang="en-US" sz="2400" b="1" dirty="0" smtClean="0">
                <a:solidFill>
                  <a:srgbClr val="66FF33"/>
                </a:solidFill>
                <a:latin typeface="Arial" pitchFamily="34" charset="0"/>
                <a:sym typeface="Symbol" pitchFamily="18" charset="2"/>
              </a:rPr>
              <a:t>P(-2.55 &lt; Z &lt; 2.55)</a:t>
            </a:r>
            <a:r>
              <a:rPr lang="en-US" sz="2400" b="1" dirty="0" smtClean="0">
                <a:latin typeface="Arial" pitchFamily="34" charset="0"/>
                <a:sym typeface="Symbol" pitchFamily="18" charset="2"/>
              </a:rPr>
              <a:t> =0.9946 – 0.0054 </a:t>
            </a:r>
          </a:p>
          <a:p>
            <a:pPr algn="l" rtl="0" eaLnBrk="1" hangingPunct="1">
              <a:buFontTx/>
              <a:buNone/>
            </a:pPr>
            <a:r>
              <a:rPr lang="en-US" sz="2400" b="1" dirty="0" smtClean="0">
                <a:latin typeface="Arial" pitchFamily="34" charset="0"/>
                <a:sym typeface="Symbol" pitchFamily="18" charset="2"/>
              </a:rPr>
              <a:t>                               = 0.9892.</a:t>
            </a:r>
          </a:p>
          <a:p>
            <a:pPr algn="l" rtl="0" eaLnBrk="1" hangingPunct="1">
              <a:buFontTx/>
              <a:buNone/>
            </a:pPr>
            <a:r>
              <a:rPr lang="en-US" b="1" u="sng" dirty="0" smtClean="0">
                <a:solidFill>
                  <a:srgbClr val="CCCC00"/>
                </a:solidFill>
                <a:latin typeface="Monotype Corsiva" pitchFamily="66" charset="0"/>
                <a:sym typeface="Symbol" pitchFamily="18" charset="2"/>
              </a:rPr>
              <a:t>Example 4.6.2:</a:t>
            </a:r>
            <a:r>
              <a:rPr lang="en-US" sz="2800" b="1" dirty="0" smtClean="0">
                <a:solidFill>
                  <a:srgbClr val="66FF33"/>
                </a:solidFill>
                <a:latin typeface="Arial" pitchFamily="34" charset="0"/>
                <a:sym typeface="Symbol" pitchFamily="18" charset="2"/>
              </a:rPr>
              <a:t> </a:t>
            </a:r>
          </a:p>
          <a:p>
            <a:pPr algn="l" rtl="0" eaLnBrk="1" hangingPunct="1">
              <a:buFontTx/>
              <a:buNone/>
            </a:pPr>
            <a:r>
              <a:rPr lang="en-US" sz="2400" b="1" dirty="0" smtClean="0">
                <a:solidFill>
                  <a:srgbClr val="66FF33"/>
                </a:solidFill>
                <a:latin typeface="Arial" pitchFamily="34" charset="0"/>
                <a:sym typeface="Symbol" pitchFamily="18" charset="2"/>
              </a:rPr>
              <a:t>P(-2.74 &lt; Z &lt; 1.53)</a:t>
            </a:r>
            <a:r>
              <a:rPr lang="en-US" sz="2400" b="1" dirty="0" smtClean="0">
                <a:latin typeface="Arial" pitchFamily="34" charset="0"/>
                <a:sym typeface="Symbol" pitchFamily="18" charset="2"/>
              </a:rPr>
              <a:t> is the area between </a:t>
            </a:r>
          </a:p>
          <a:p>
            <a:pPr algn="l" rtl="0" eaLnBrk="1" hangingPunct="1">
              <a:buFontTx/>
              <a:buNone/>
            </a:pPr>
            <a:r>
              <a:rPr lang="en-US" sz="2400" b="1" dirty="0" smtClean="0">
                <a:latin typeface="Arial" pitchFamily="34" charset="0"/>
                <a:sym typeface="Symbol" pitchFamily="18" charset="2"/>
              </a:rPr>
              <a:t>-2.74 and 1.53. </a:t>
            </a:r>
          </a:p>
          <a:p>
            <a:pPr algn="l" rtl="0" eaLnBrk="1" hangingPunct="1">
              <a:buFontTx/>
              <a:buNone/>
            </a:pPr>
            <a:r>
              <a:rPr lang="en-US" sz="2400" b="1" dirty="0" smtClean="0">
                <a:solidFill>
                  <a:srgbClr val="66FF33"/>
                </a:solidFill>
                <a:latin typeface="Arial" pitchFamily="34" charset="0"/>
                <a:sym typeface="Symbol" pitchFamily="18" charset="2"/>
              </a:rPr>
              <a:t>P(-2.74 &lt; Z &lt; 1.53)</a:t>
            </a:r>
            <a:r>
              <a:rPr lang="en-US" sz="2400" b="1" dirty="0" smtClean="0">
                <a:latin typeface="Arial" pitchFamily="34" charset="0"/>
                <a:sym typeface="Symbol" pitchFamily="18" charset="2"/>
              </a:rPr>
              <a:t> =0.9370 – 0.0031 </a:t>
            </a:r>
          </a:p>
          <a:p>
            <a:pPr algn="l" rtl="0" eaLnBrk="1" hangingPunct="1">
              <a:buFontTx/>
              <a:buNone/>
            </a:pPr>
            <a:r>
              <a:rPr lang="en-US" sz="2400" b="1" dirty="0" smtClean="0">
                <a:latin typeface="Arial" pitchFamily="34" charset="0"/>
                <a:sym typeface="Symbol" pitchFamily="18" charset="2"/>
              </a:rPr>
              <a:t>                               = 0.9339.</a:t>
            </a:r>
            <a:endParaRPr lang="en-US" sz="800" b="1" dirty="0" smtClean="0">
              <a:solidFill>
                <a:srgbClr val="CCCC00"/>
              </a:solidFill>
              <a:latin typeface="Arial" pitchFamily="34" charset="0"/>
              <a:sym typeface="Symbol" pitchFamily="18" charset="2"/>
            </a:endParaRPr>
          </a:p>
          <a:p>
            <a:pPr algn="l" rtl="0" eaLnBrk="1" hangingPunct="1">
              <a:buFontTx/>
              <a:buNone/>
            </a:pPr>
            <a:endParaRPr lang="en-US" sz="2400" b="1" dirty="0" smtClean="0">
              <a:latin typeface="Arial" pitchFamily="34" charset="0"/>
              <a:sym typeface="Symbol" pitchFamily="18" charset="2"/>
            </a:endParaRPr>
          </a:p>
          <a:p>
            <a:pPr algn="l" rtl="0" eaLnBrk="1" hangingPunct="1">
              <a:buFontTx/>
              <a:buNone/>
            </a:pPr>
            <a:endParaRPr lang="en-US" sz="2400" b="1" dirty="0" smtClean="0">
              <a:latin typeface="Arial" pitchFamily="34" charset="0"/>
              <a:sym typeface="Symbol" pitchFamily="18" charset="2"/>
            </a:endParaRPr>
          </a:p>
        </p:txBody>
      </p:sp>
      <p:sp>
        <p:nvSpPr>
          <p:cNvPr id="263170"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63171" name="عنصر نائب لرقم الشريحة 5"/>
          <p:cNvSpPr>
            <a:spLocks noGrp="1"/>
          </p:cNvSpPr>
          <p:nvPr>
            <p:ph type="sldNum" sz="quarter" idx="12"/>
          </p:nvPr>
        </p:nvSpPr>
        <p:spPr>
          <a:noFill/>
        </p:spPr>
        <p:txBody>
          <a:bodyPr/>
          <a:lstStyle/>
          <a:p>
            <a:fld id="{A345B4AD-2DE4-435F-840B-25E92565B025}" type="slidenum">
              <a:rPr lang="ar-SA" smtClean="0"/>
              <a:pPr/>
              <a:t>172</a:t>
            </a:fld>
            <a:endParaRPr lang="en-US" smtClean="0"/>
          </a:p>
        </p:txBody>
      </p:sp>
      <p:grpSp>
        <p:nvGrpSpPr>
          <p:cNvPr id="2" name="Group 4"/>
          <p:cNvGrpSpPr>
            <a:grpSpLocks/>
          </p:cNvGrpSpPr>
          <p:nvPr/>
        </p:nvGrpSpPr>
        <p:grpSpPr bwMode="auto">
          <a:xfrm>
            <a:off x="5219700" y="3500438"/>
            <a:ext cx="3425825" cy="2220912"/>
            <a:chOff x="3288" y="2205"/>
            <a:chExt cx="2158" cy="1399"/>
          </a:xfrm>
        </p:grpSpPr>
        <p:sp>
          <p:nvSpPr>
            <p:cNvPr id="263189" name="Line 5"/>
            <p:cNvSpPr>
              <a:spLocks noChangeShapeType="1"/>
            </p:cNvSpPr>
            <p:nvPr/>
          </p:nvSpPr>
          <p:spPr bwMode="auto">
            <a:xfrm>
              <a:off x="3334" y="3339"/>
              <a:ext cx="2112" cy="0"/>
            </a:xfrm>
            <a:prstGeom prst="line">
              <a:avLst/>
            </a:prstGeom>
            <a:noFill/>
            <a:ln w="9525">
              <a:solidFill>
                <a:schemeClr val="tx1"/>
              </a:solidFill>
              <a:round/>
              <a:headEnd/>
              <a:tailEnd/>
            </a:ln>
          </p:spPr>
          <p:txBody>
            <a:bodyPr/>
            <a:lstStyle/>
            <a:p>
              <a:endParaRPr lang="ar-SA"/>
            </a:p>
          </p:txBody>
        </p:sp>
        <p:grpSp>
          <p:nvGrpSpPr>
            <p:cNvPr id="263190" name="Group 6"/>
            <p:cNvGrpSpPr>
              <a:grpSpLocks/>
            </p:cNvGrpSpPr>
            <p:nvPr/>
          </p:nvGrpSpPr>
          <p:grpSpPr bwMode="auto">
            <a:xfrm>
              <a:off x="3288" y="2205"/>
              <a:ext cx="2132" cy="1399"/>
              <a:chOff x="3424" y="1616"/>
              <a:chExt cx="2132" cy="1399"/>
            </a:xfrm>
          </p:grpSpPr>
          <p:sp>
            <p:nvSpPr>
              <p:cNvPr id="263191" name="Freeform 7"/>
              <p:cNvSpPr>
                <a:spLocks/>
              </p:cNvSpPr>
              <p:nvPr/>
            </p:nvSpPr>
            <p:spPr bwMode="auto">
              <a:xfrm>
                <a:off x="3424" y="1616"/>
                <a:ext cx="2132" cy="1072"/>
              </a:xfrm>
              <a:custGeom>
                <a:avLst/>
                <a:gdLst>
                  <a:gd name="T0" fmla="*/ 0 w 1277"/>
                  <a:gd name="T1" fmla="*/ 9045 h 821"/>
                  <a:gd name="T2" fmla="*/ 21482 w 1277"/>
                  <a:gd name="T3" fmla="*/ 8491 h 821"/>
                  <a:gd name="T4" fmla="*/ 26516 w 1277"/>
                  <a:gd name="T5" fmla="*/ 7796 h 821"/>
                  <a:gd name="T6" fmla="*/ 35357 w 1277"/>
                  <a:gd name="T7" fmla="*/ 6553 h 821"/>
                  <a:gd name="T8" fmla="*/ 37900 w 1277"/>
                  <a:gd name="T9" fmla="*/ 6141 h 821"/>
                  <a:gd name="T10" fmla="*/ 44116 w 1277"/>
                  <a:gd name="T11" fmla="*/ 4755 h 821"/>
                  <a:gd name="T12" fmla="*/ 46775 w 1277"/>
                  <a:gd name="T13" fmla="*/ 3792 h 821"/>
                  <a:gd name="T14" fmla="*/ 53009 w 1277"/>
                  <a:gd name="T15" fmla="*/ 2413 h 821"/>
                  <a:gd name="T16" fmla="*/ 68151 w 1277"/>
                  <a:gd name="T17" fmla="*/ 65 h 821"/>
                  <a:gd name="T18" fmla="*/ 88362 w 1277"/>
                  <a:gd name="T19" fmla="*/ 1020 h 821"/>
                  <a:gd name="T20" fmla="*/ 94664 w 1277"/>
                  <a:gd name="T21" fmla="*/ 2694 h 821"/>
                  <a:gd name="T22" fmla="*/ 97104 w 1277"/>
                  <a:gd name="T23" fmla="*/ 3096 h 821"/>
                  <a:gd name="T24" fmla="*/ 103511 w 1277"/>
                  <a:gd name="T25" fmla="*/ 5314 h 821"/>
                  <a:gd name="T26" fmla="*/ 107313 w 1277"/>
                  <a:gd name="T27" fmla="*/ 6553 h 821"/>
                  <a:gd name="T28" fmla="*/ 112422 w 1277"/>
                  <a:gd name="T29" fmla="*/ 7385 h 821"/>
                  <a:gd name="T30" fmla="*/ 117400 w 1277"/>
                  <a:gd name="T31" fmla="*/ 8079 h 821"/>
                  <a:gd name="T32" fmla="*/ 119938 w 1277"/>
                  <a:gd name="T33" fmla="*/ 8491 h 821"/>
                  <a:gd name="T34" fmla="*/ 128676 w 1277"/>
                  <a:gd name="T35" fmla="*/ 876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chemeClr val="tx1"/>
                </a:solidFill>
                <a:miter lim="800000"/>
                <a:headEnd/>
                <a:tailEnd/>
              </a:ln>
            </p:spPr>
            <p:txBody>
              <a:bodyPr wrap="none"/>
              <a:lstStyle/>
              <a:p>
                <a:endParaRPr lang="en-US"/>
              </a:p>
            </p:txBody>
          </p:sp>
          <p:sp>
            <p:nvSpPr>
              <p:cNvPr id="263192" name="Line 8"/>
              <p:cNvSpPr>
                <a:spLocks noChangeShapeType="1"/>
              </p:cNvSpPr>
              <p:nvPr/>
            </p:nvSpPr>
            <p:spPr bwMode="auto">
              <a:xfrm>
                <a:off x="3888" y="2592"/>
                <a:ext cx="0" cy="144"/>
              </a:xfrm>
              <a:prstGeom prst="line">
                <a:avLst/>
              </a:prstGeom>
              <a:noFill/>
              <a:ln w="9525">
                <a:solidFill>
                  <a:srgbClr val="FF00FF"/>
                </a:solidFill>
                <a:round/>
                <a:headEnd/>
                <a:tailEnd/>
              </a:ln>
            </p:spPr>
            <p:txBody>
              <a:bodyPr/>
              <a:lstStyle/>
              <a:p>
                <a:endParaRPr lang="ar-SA"/>
              </a:p>
            </p:txBody>
          </p:sp>
          <p:sp>
            <p:nvSpPr>
              <p:cNvPr id="263193" name="Line 9"/>
              <p:cNvSpPr>
                <a:spLocks noChangeShapeType="1"/>
              </p:cNvSpPr>
              <p:nvPr/>
            </p:nvSpPr>
            <p:spPr bwMode="auto">
              <a:xfrm>
                <a:off x="4992" y="1872"/>
                <a:ext cx="0" cy="864"/>
              </a:xfrm>
              <a:prstGeom prst="line">
                <a:avLst/>
              </a:prstGeom>
              <a:noFill/>
              <a:ln w="9525">
                <a:solidFill>
                  <a:srgbClr val="FF00FF"/>
                </a:solidFill>
                <a:round/>
                <a:headEnd/>
                <a:tailEnd/>
              </a:ln>
            </p:spPr>
            <p:txBody>
              <a:bodyPr/>
              <a:lstStyle/>
              <a:p>
                <a:endParaRPr lang="ar-SA"/>
              </a:p>
            </p:txBody>
          </p:sp>
          <p:sp>
            <p:nvSpPr>
              <p:cNvPr id="263194" name="Line 10"/>
              <p:cNvSpPr>
                <a:spLocks noChangeShapeType="1"/>
              </p:cNvSpPr>
              <p:nvPr/>
            </p:nvSpPr>
            <p:spPr bwMode="auto">
              <a:xfrm flipH="1">
                <a:off x="4368" y="1632"/>
                <a:ext cx="384" cy="192"/>
              </a:xfrm>
              <a:prstGeom prst="line">
                <a:avLst/>
              </a:prstGeom>
              <a:noFill/>
              <a:ln w="9525">
                <a:solidFill>
                  <a:srgbClr val="FFFF00"/>
                </a:solidFill>
                <a:round/>
                <a:headEnd/>
                <a:tailEnd/>
              </a:ln>
            </p:spPr>
            <p:txBody>
              <a:bodyPr/>
              <a:lstStyle/>
              <a:p>
                <a:endParaRPr lang="ar-SA"/>
              </a:p>
            </p:txBody>
          </p:sp>
          <p:sp>
            <p:nvSpPr>
              <p:cNvPr id="263195" name="Line 11"/>
              <p:cNvSpPr>
                <a:spLocks noChangeShapeType="1"/>
              </p:cNvSpPr>
              <p:nvPr/>
            </p:nvSpPr>
            <p:spPr bwMode="auto">
              <a:xfrm flipH="1">
                <a:off x="4224" y="1776"/>
                <a:ext cx="720" cy="384"/>
              </a:xfrm>
              <a:prstGeom prst="line">
                <a:avLst/>
              </a:prstGeom>
              <a:noFill/>
              <a:ln w="9525">
                <a:solidFill>
                  <a:srgbClr val="FFFF00"/>
                </a:solidFill>
                <a:round/>
                <a:headEnd/>
                <a:tailEnd/>
              </a:ln>
            </p:spPr>
            <p:txBody>
              <a:bodyPr/>
              <a:lstStyle/>
              <a:p>
                <a:endParaRPr lang="ar-SA"/>
              </a:p>
            </p:txBody>
          </p:sp>
          <p:sp>
            <p:nvSpPr>
              <p:cNvPr id="263196" name="Line 12"/>
              <p:cNvSpPr>
                <a:spLocks noChangeShapeType="1"/>
              </p:cNvSpPr>
              <p:nvPr/>
            </p:nvSpPr>
            <p:spPr bwMode="auto">
              <a:xfrm flipH="1">
                <a:off x="3936" y="2064"/>
                <a:ext cx="1056" cy="480"/>
              </a:xfrm>
              <a:prstGeom prst="line">
                <a:avLst/>
              </a:prstGeom>
              <a:noFill/>
              <a:ln w="9525">
                <a:solidFill>
                  <a:srgbClr val="FFFF00"/>
                </a:solidFill>
                <a:round/>
                <a:headEnd/>
                <a:tailEnd/>
              </a:ln>
            </p:spPr>
            <p:txBody>
              <a:bodyPr/>
              <a:lstStyle/>
              <a:p>
                <a:endParaRPr lang="ar-SA"/>
              </a:p>
            </p:txBody>
          </p:sp>
          <p:sp>
            <p:nvSpPr>
              <p:cNvPr id="263197" name="Line 13"/>
              <p:cNvSpPr>
                <a:spLocks noChangeShapeType="1"/>
              </p:cNvSpPr>
              <p:nvPr/>
            </p:nvSpPr>
            <p:spPr bwMode="auto">
              <a:xfrm flipH="1">
                <a:off x="4032" y="2304"/>
                <a:ext cx="960" cy="432"/>
              </a:xfrm>
              <a:prstGeom prst="line">
                <a:avLst/>
              </a:prstGeom>
              <a:noFill/>
              <a:ln w="9525">
                <a:solidFill>
                  <a:srgbClr val="FFFF00"/>
                </a:solidFill>
                <a:round/>
                <a:headEnd/>
                <a:tailEnd/>
              </a:ln>
            </p:spPr>
            <p:txBody>
              <a:bodyPr/>
              <a:lstStyle/>
              <a:p>
                <a:endParaRPr lang="ar-SA"/>
              </a:p>
            </p:txBody>
          </p:sp>
          <p:sp>
            <p:nvSpPr>
              <p:cNvPr id="263198" name="Line 14"/>
              <p:cNvSpPr>
                <a:spLocks noChangeShapeType="1"/>
              </p:cNvSpPr>
              <p:nvPr/>
            </p:nvSpPr>
            <p:spPr bwMode="auto">
              <a:xfrm flipH="1">
                <a:off x="4656" y="2544"/>
                <a:ext cx="336" cy="192"/>
              </a:xfrm>
              <a:prstGeom prst="line">
                <a:avLst/>
              </a:prstGeom>
              <a:noFill/>
              <a:ln w="9525">
                <a:solidFill>
                  <a:srgbClr val="FFFF00"/>
                </a:solidFill>
                <a:round/>
                <a:headEnd/>
                <a:tailEnd/>
              </a:ln>
            </p:spPr>
            <p:txBody>
              <a:bodyPr/>
              <a:lstStyle/>
              <a:p>
                <a:endParaRPr lang="ar-SA"/>
              </a:p>
            </p:txBody>
          </p:sp>
          <p:sp>
            <p:nvSpPr>
              <p:cNvPr id="263199" name="Rectangle 15"/>
              <p:cNvSpPr>
                <a:spLocks noChangeArrowheads="1"/>
              </p:cNvSpPr>
              <p:nvPr/>
            </p:nvSpPr>
            <p:spPr bwMode="auto">
              <a:xfrm>
                <a:off x="3600" y="2784"/>
                <a:ext cx="543" cy="231"/>
              </a:xfrm>
              <a:prstGeom prst="rect">
                <a:avLst/>
              </a:prstGeom>
              <a:noFill/>
              <a:ln w="9525">
                <a:noFill/>
                <a:miter lim="800000"/>
                <a:headEnd/>
                <a:tailEnd/>
              </a:ln>
            </p:spPr>
            <p:txBody>
              <a:bodyPr wrap="none">
                <a:spAutoFit/>
              </a:bodyPr>
              <a:lstStyle/>
              <a:p>
                <a:r>
                  <a:rPr lang="en-US" b="1">
                    <a:solidFill>
                      <a:srgbClr val="FF00FF"/>
                    </a:solidFill>
                    <a:latin typeface="Verdana" pitchFamily="34" charset="0"/>
                  </a:rPr>
                  <a:t>-2.74</a:t>
                </a:r>
              </a:p>
            </p:txBody>
          </p:sp>
          <p:sp>
            <p:nvSpPr>
              <p:cNvPr id="263200" name="Rectangle 16"/>
              <p:cNvSpPr>
                <a:spLocks noChangeArrowheads="1"/>
              </p:cNvSpPr>
              <p:nvPr/>
            </p:nvSpPr>
            <p:spPr bwMode="auto">
              <a:xfrm>
                <a:off x="4773" y="2784"/>
                <a:ext cx="474" cy="231"/>
              </a:xfrm>
              <a:prstGeom prst="rect">
                <a:avLst/>
              </a:prstGeom>
              <a:noFill/>
              <a:ln w="9525">
                <a:noFill/>
                <a:miter lim="800000"/>
                <a:headEnd/>
                <a:tailEnd/>
              </a:ln>
            </p:spPr>
            <p:txBody>
              <a:bodyPr wrap="none">
                <a:spAutoFit/>
              </a:bodyPr>
              <a:lstStyle/>
              <a:p>
                <a:r>
                  <a:rPr lang="en-US" b="1">
                    <a:solidFill>
                      <a:srgbClr val="FF00FF"/>
                    </a:solidFill>
                    <a:latin typeface="Verdana" pitchFamily="34" charset="0"/>
                  </a:rPr>
                  <a:t>1.53</a:t>
                </a:r>
              </a:p>
            </p:txBody>
          </p:sp>
        </p:grpSp>
      </p:grpSp>
      <p:grpSp>
        <p:nvGrpSpPr>
          <p:cNvPr id="4" name="Group 17"/>
          <p:cNvGrpSpPr>
            <a:grpSpLocks/>
          </p:cNvGrpSpPr>
          <p:nvPr/>
        </p:nvGrpSpPr>
        <p:grpSpPr bwMode="auto">
          <a:xfrm>
            <a:off x="5257800" y="0"/>
            <a:ext cx="3505200" cy="2271713"/>
            <a:chOff x="3312" y="0"/>
            <a:chExt cx="2208" cy="1431"/>
          </a:xfrm>
        </p:grpSpPr>
        <p:sp>
          <p:nvSpPr>
            <p:cNvPr id="263177" name="Freeform 18"/>
            <p:cNvSpPr>
              <a:spLocks/>
            </p:cNvSpPr>
            <p:nvPr/>
          </p:nvSpPr>
          <p:spPr bwMode="auto">
            <a:xfrm>
              <a:off x="3379" y="0"/>
              <a:ext cx="2041" cy="1104"/>
            </a:xfrm>
            <a:custGeom>
              <a:avLst/>
              <a:gdLst>
                <a:gd name="T0" fmla="*/ 0 w 1277"/>
                <a:gd name="T1" fmla="*/ 11788 h 821"/>
                <a:gd name="T2" fmla="*/ 14466 w 1277"/>
                <a:gd name="T3" fmla="*/ 11068 h 821"/>
                <a:gd name="T4" fmla="*/ 17866 w 1277"/>
                <a:gd name="T5" fmla="*/ 10170 h 821"/>
                <a:gd name="T6" fmla="*/ 23899 w 1277"/>
                <a:gd name="T7" fmla="*/ 8536 h 821"/>
                <a:gd name="T8" fmla="*/ 25606 w 1277"/>
                <a:gd name="T9" fmla="*/ 8006 h 821"/>
                <a:gd name="T10" fmla="*/ 29808 w 1277"/>
                <a:gd name="T11" fmla="*/ 6202 h 821"/>
                <a:gd name="T12" fmla="*/ 31601 w 1277"/>
                <a:gd name="T13" fmla="*/ 4953 h 821"/>
                <a:gd name="T14" fmla="*/ 35806 w 1277"/>
                <a:gd name="T15" fmla="*/ 3139 h 821"/>
                <a:gd name="T16" fmla="*/ 45994 w 1277"/>
                <a:gd name="T17" fmla="*/ 87 h 821"/>
                <a:gd name="T18" fmla="*/ 59707 w 1277"/>
                <a:gd name="T19" fmla="*/ 1338 h 821"/>
                <a:gd name="T20" fmla="*/ 63910 w 1277"/>
                <a:gd name="T21" fmla="*/ 3506 h 821"/>
                <a:gd name="T22" fmla="*/ 65620 w 1277"/>
                <a:gd name="T23" fmla="*/ 4034 h 821"/>
                <a:gd name="T24" fmla="*/ 69873 w 1277"/>
                <a:gd name="T25" fmla="*/ 6925 h 821"/>
                <a:gd name="T26" fmla="*/ 72466 w 1277"/>
                <a:gd name="T27" fmla="*/ 8536 h 821"/>
                <a:gd name="T28" fmla="*/ 75870 w 1277"/>
                <a:gd name="T29" fmla="*/ 9620 h 821"/>
                <a:gd name="T30" fmla="*/ 79276 w 1277"/>
                <a:gd name="T31" fmla="*/ 10518 h 821"/>
                <a:gd name="T32" fmla="*/ 80996 w 1277"/>
                <a:gd name="T33" fmla="*/ 11068 h 821"/>
                <a:gd name="T34" fmla="*/ 86906 w 1277"/>
                <a:gd name="T35" fmla="*/ 11422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chemeClr val="tx1"/>
              </a:solidFill>
              <a:miter lim="800000"/>
              <a:headEnd/>
              <a:tailEnd/>
            </a:ln>
          </p:spPr>
          <p:txBody>
            <a:bodyPr wrap="none"/>
            <a:lstStyle/>
            <a:p>
              <a:endParaRPr lang="en-US"/>
            </a:p>
          </p:txBody>
        </p:sp>
        <p:sp>
          <p:nvSpPr>
            <p:cNvPr id="263178" name="Line 19"/>
            <p:cNvSpPr>
              <a:spLocks noChangeShapeType="1"/>
            </p:cNvSpPr>
            <p:nvPr/>
          </p:nvSpPr>
          <p:spPr bwMode="auto">
            <a:xfrm>
              <a:off x="3360" y="1152"/>
              <a:ext cx="2112" cy="0"/>
            </a:xfrm>
            <a:prstGeom prst="line">
              <a:avLst/>
            </a:prstGeom>
            <a:noFill/>
            <a:ln w="9525">
              <a:solidFill>
                <a:schemeClr val="tx1"/>
              </a:solidFill>
              <a:round/>
              <a:headEnd/>
              <a:tailEnd/>
            </a:ln>
          </p:spPr>
          <p:txBody>
            <a:bodyPr/>
            <a:lstStyle/>
            <a:p>
              <a:endParaRPr lang="ar-SA"/>
            </a:p>
          </p:txBody>
        </p:sp>
        <p:sp>
          <p:nvSpPr>
            <p:cNvPr id="263179" name="Line 20"/>
            <p:cNvSpPr>
              <a:spLocks noChangeShapeType="1"/>
            </p:cNvSpPr>
            <p:nvPr/>
          </p:nvSpPr>
          <p:spPr bwMode="auto">
            <a:xfrm flipV="1">
              <a:off x="3792" y="912"/>
              <a:ext cx="0" cy="240"/>
            </a:xfrm>
            <a:prstGeom prst="line">
              <a:avLst/>
            </a:prstGeom>
            <a:noFill/>
            <a:ln w="9525">
              <a:solidFill>
                <a:srgbClr val="FF00FF"/>
              </a:solidFill>
              <a:round/>
              <a:headEnd/>
              <a:tailEnd/>
            </a:ln>
          </p:spPr>
          <p:txBody>
            <a:bodyPr/>
            <a:lstStyle/>
            <a:p>
              <a:endParaRPr lang="ar-SA"/>
            </a:p>
          </p:txBody>
        </p:sp>
        <p:sp>
          <p:nvSpPr>
            <p:cNvPr id="263180" name="Line 21"/>
            <p:cNvSpPr>
              <a:spLocks noChangeShapeType="1"/>
            </p:cNvSpPr>
            <p:nvPr/>
          </p:nvSpPr>
          <p:spPr bwMode="auto">
            <a:xfrm>
              <a:off x="5136" y="864"/>
              <a:ext cx="0" cy="288"/>
            </a:xfrm>
            <a:prstGeom prst="line">
              <a:avLst/>
            </a:prstGeom>
            <a:noFill/>
            <a:ln w="9525">
              <a:solidFill>
                <a:srgbClr val="FF00FF"/>
              </a:solidFill>
              <a:round/>
              <a:headEnd/>
              <a:tailEnd/>
            </a:ln>
          </p:spPr>
          <p:txBody>
            <a:bodyPr/>
            <a:lstStyle/>
            <a:p>
              <a:endParaRPr lang="ar-SA"/>
            </a:p>
          </p:txBody>
        </p:sp>
        <p:sp>
          <p:nvSpPr>
            <p:cNvPr id="263181" name="Line 22"/>
            <p:cNvSpPr>
              <a:spLocks noChangeShapeType="1"/>
            </p:cNvSpPr>
            <p:nvPr/>
          </p:nvSpPr>
          <p:spPr bwMode="auto">
            <a:xfrm flipH="1">
              <a:off x="4241" y="0"/>
              <a:ext cx="432" cy="240"/>
            </a:xfrm>
            <a:prstGeom prst="line">
              <a:avLst/>
            </a:prstGeom>
            <a:noFill/>
            <a:ln w="9525">
              <a:solidFill>
                <a:srgbClr val="FFFF00"/>
              </a:solidFill>
              <a:round/>
              <a:headEnd/>
              <a:tailEnd/>
            </a:ln>
          </p:spPr>
          <p:txBody>
            <a:bodyPr/>
            <a:lstStyle/>
            <a:p>
              <a:endParaRPr lang="ar-SA"/>
            </a:p>
          </p:txBody>
        </p:sp>
        <p:sp>
          <p:nvSpPr>
            <p:cNvPr id="263182" name="Line 23"/>
            <p:cNvSpPr>
              <a:spLocks noChangeShapeType="1"/>
            </p:cNvSpPr>
            <p:nvPr/>
          </p:nvSpPr>
          <p:spPr bwMode="auto">
            <a:xfrm flipH="1">
              <a:off x="4080" y="144"/>
              <a:ext cx="672" cy="384"/>
            </a:xfrm>
            <a:prstGeom prst="line">
              <a:avLst/>
            </a:prstGeom>
            <a:noFill/>
            <a:ln w="9525">
              <a:solidFill>
                <a:srgbClr val="FFFF00"/>
              </a:solidFill>
              <a:round/>
              <a:headEnd/>
              <a:tailEnd/>
            </a:ln>
          </p:spPr>
          <p:txBody>
            <a:bodyPr/>
            <a:lstStyle/>
            <a:p>
              <a:endParaRPr lang="ar-SA"/>
            </a:p>
          </p:txBody>
        </p:sp>
        <p:sp>
          <p:nvSpPr>
            <p:cNvPr id="263183" name="Line 24"/>
            <p:cNvSpPr>
              <a:spLocks noChangeShapeType="1"/>
            </p:cNvSpPr>
            <p:nvPr/>
          </p:nvSpPr>
          <p:spPr bwMode="auto">
            <a:xfrm flipH="1">
              <a:off x="3888" y="336"/>
              <a:ext cx="960" cy="528"/>
            </a:xfrm>
            <a:prstGeom prst="line">
              <a:avLst/>
            </a:prstGeom>
            <a:noFill/>
            <a:ln w="9525">
              <a:solidFill>
                <a:srgbClr val="FFFF00"/>
              </a:solidFill>
              <a:round/>
              <a:headEnd/>
              <a:tailEnd/>
            </a:ln>
          </p:spPr>
          <p:txBody>
            <a:bodyPr/>
            <a:lstStyle/>
            <a:p>
              <a:endParaRPr lang="ar-SA"/>
            </a:p>
          </p:txBody>
        </p:sp>
        <p:sp>
          <p:nvSpPr>
            <p:cNvPr id="263184" name="Line 25"/>
            <p:cNvSpPr>
              <a:spLocks noChangeShapeType="1"/>
            </p:cNvSpPr>
            <p:nvPr/>
          </p:nvSpPr>
          <p:spPr bwMode="auto">
            <a:xfrm flipH="1">
              <a:off x="3792" y="624"/>
              <a:ext cx="1200" cy="528"/>
            </a:xfrm>
            <a:prstGeom prst="line">
              <a:avLst/>
            </a:prstGeom>
            <a:noFill/>
            <a:ln w="9525">
              <a:solidFill>
                <a:srgbClr val="FFFF00"/>
              </a:solidFill>
              <a:round/>
              <a:headEnd/>
              <a:tailEnd/>
            </a:ln>
          </p:spPr>
          <p:txBody>
            <a:bodyPr/>
            <a:lstStyle/>
            <a:p>
              <a:endParaRPr lang="ar-SA"/>
            </a:p>
          </p:txBody>
        </p:sp>
        <p:sp>
          <p:nvSpPr>
            <p:cNvPr id="263185" name="Line 26"/>
            <p:cNvSpPr>
              <a:spLocks noChangeShapeType="1"/>
            </p:cNvSpPr>
            <p:nvPr/>
          </p:nvSpPr>
          <p:spPr bwMode="auto">
            <a:xfrm flipH="1">
              <a:off x="4416" y="864"/>
              <a:ext cx="672" cy="288"/>
            </a:xfrm>
            <a:prstGeom prst="line">
              <a:avLst/>
            </a:prstGeom>
            <a:noFill/>
            <a:ln w="9525">
              <a:solidFill>
                <a:srgbClr val="FFFF00"/>
              </a:solidFill>
              <a:round/>
              <a:headEnd/>
              <a:tailEnd/>
            </a:ln>
          </p:spPr>
          <p:txBody>
            <a:bodyPr/>
            <a:lstStyle/>
            <a:p>
              <a:endParaRPr lang="ar-SA"/>
            </a:p>
          </p:txBody>
        </p:sp>
        <p:sp>
          <p:nvSpPr>
            <p:cNvPr id="263186" name="Text Box 27"/>
            <p:cNvSpPr txBox="1">
              <a:spLocks noChangeArrowheads="1"/>
            </p:cNvSpPr>
            <p:nvPr/>
          </p:nvSpPr>
          <p:spPr bwMode="auto">
            <a:xfrm>
              <a:off x="3312" y="1200"/>
              <a:ext cx="864" cy="231"/>
            </a:xfrm>
            <a:prstGeom prst="rect">
              <a:avLst/>
            </a:prstGeom>
            <a:noFill/>
            <a:ln w="9525">
              <a:noFill/>
              <a:miter lim="800000"/>
              <a:headEnd/>
              <a:tailEnd/>
            </a:ln>
          </p:spPr>
          <p:txBody>
            <a:bodyPr>
              <a:spAutoFit/>
            </a:bodyPr>
            <a:lstStyle/>
            <a:p>
              <a:pPr algn="ctr">
                <a:spcBef>
                  <a:spcPct val="50000"/>
                </a:spcBef>
              </a:pPr>
              <a:r>
                <a:rPr lang="en-US" b="1">
                  <a:solidFill>
                    <a:srgbClr val="FF00FF"/>
                  </a:solidFill>
                  <a:latin typeface="Verdana" pitchFamily="34" charset="0"/>
                </a:rPr>
                <a:t>-2.55</a:t>
              </a:r>
            </a:p>
          </p:txBody>
        </p:sp>
        <p:sp>
          <p:nvSpPr>
            <p:cNvPr id="263187" name="Text Box 28"/>
            <p:cNvSpPr txBox="1">
              <a:spLocks noChangeArrowheads="1"/>
            </p:cNvSpPr>
            <p:nvPr/>
          </p:nvSpPr>
          <p:spPr bwMode="auto">
            <a:xfrm>
              <a:off x="4656" y="1200"/>
              <a:ext cx="864" cy="231"/>
            </a:xfrm>
            <a:prstGeom prst="rect">
              <a:avLst/>
            </a:prstGeom>
            <a:noFill/>
            <a:ln w="9525">
              <a:noFill/>
              <a:miter lim="800000"/>
              <a:headEnd/>
              <a:tailEnd/>
            </a:ln>
          </p:spPr>
          <p:txBody>
            <a:bodyPr>
              <a:spAutoFit/>
            </a:bodyPr>
            <a:lstStyle/>
            <a:p>
              <a:pPr algn="ctr">
                <a:spcBef>
                  <a:spcPct val="50000"/>
                </a:spcBef>
              </a:pPr>
              <a:r>
                <a:rPr lang="en-US" b="1">
                  <a:solidFill>
                    <a:srgbClr val="FF00FF"/>
                  </a:solidFill>
                  <a:latin typeface="Verdana" pitchFamily="34" charset="0"/>
                </a:rPr>
                <a:t>2.55</a:t>
              </a:r>
            </a:p>
          </p:txBody>
        </p:sp>
        <p:sp>
          <p:nvSpPr>
            <p:cNvPr id="263188" name="Line 29"/>
            <p:cNvSpPr>
              <a:spLocks noChangeShapeType="1"/>
            </p:cNvSpPr>
            <p:nvPr/>
          </p:nvSpPr>
          <p:spPr bwMode="auto">
            <a:xfrm flipV="1">
              <a:off x="4464" y="1104"/>
              <a:ext cx="0" cy="96"/>
            </a:xfrm>
            <a:prstGeom prst="line">
              <a:avLst/>
            </a:prstGeom>
            <a:noFill/>
            <a:ln w="9525">
              <a:solidFill>
                <a:schemeClr val="tx1"/>
              </a:solidFill>
              <a:round/>
              <a:headEnd/>
              <a:tailEnd/>
            </a:ln>
          </p:spPr>
          <p:txBody>
            <a:bodyPr/>
            <a:lstStyle/>
            <a:p>
              <a:endParaRPr lang="ar-SA"/>
            </a:p>
          </p:txBody>
        </p:sp>
      </p:grpSp>
      <p:sp>
        <p:nvSpPr>
          <p:cNvPr id="345118" name="Text Box 30"/>
          <p:cNvSpPr txBox="1">
            <a:spLocks noChangeArrowheads="1"/>
          </p:cNvSpPr>
          <p:nvPr/>
        </p:nvSpPr>
        <p:spPr bwMode="auto">
          <a:xfrm>
            <a:off x="6877050" y="1989138"/>
            <a:ext cx="533400" cy="366712"/>
          </a:xfrm>
          <a:prstGeom prst="rect">
            <a:avLst/>
          </a:prstGeom>
          <a:noFill/>
          <a:ln w="9525">
            <a:noFill/>
            <a:miter lim="800000"/>
            <a:headEnd/>
            <a:tailEnd/>
          </a:ln>
        </p:spPr>
        <p:txBody>
          <a:bodyPr>
            <a:spAutoFit/>
          </a:bodyPr>
          <a:lstStyle/>
          <a:p>
            <a:pPr algn="ctr">
              <a:spcBef>
                <a:spcPct val="50000"/>
              </a:spcBef>
            </a:pPr>
            <a:r>
              <a:rPr lang="en-US">
                <a:latin typeface="Verdana"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barn(inHorizontal)">
                                      <p:cBhvr>
                                        <p:cTn id="7" dur="500"/>
                                        <p:tgtEl>
                                          <p:spTgt spid="345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45091">
                                            <p:txEl>
                                              <p:pRg st="1" end="1"/>
                                            </p:txEl>
                                          </p:spTgt>
                                        </p:tgtEl>
                                        <p:attrNameLst>
                                          <p:attrName>style.visibility</p:attrName>
                                        </p:attrNameLst>
                                      </p:cBhvr>
                                      <p:to>
                                        <p:strVal val="visible"/>
                                      </p:to>
                                    </p:set>
                                    <p:animEffect transition="in" filter="barn(inHorizontal)">
                                      <p:cBhvr>
                                        <p:cTn id="12" dur="500"/>
                                        <p:tgtEl>
                                          <p:spTgt spid="345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5118"/>
                                        </p:tgtEl>
                                        <p:attrNameLst>
                                          <p:attrName>style.visibility</p:attrName>
                                        </p:attrNameLst>
                                      </p:cBhvr>
                                      <p:to>
                                        <p:strVal val="visible"/>
                                      </p:to>
                                    </p:set>
                                    <p:anim calcmode="lin" valueType="num">
                                      <p:cBhvr additive="base">
                                        <p:cTn id="17" dur="500" fill="hold"/>
                                        <p:tgtEl>
                                          <p:spTgt spid="345118"/>
                                        </p:tgtEl>
                                        <p:attrNameLst>
                                          <p:attrName>ppt_x</p:attrName>
                                        </p:attrNameLst>
                                      </p:cBhvr>
                                      <p:tavLst>
                                        <p:tav tm="0">
                                          <p:val>
                                            <p:strVal val="1+#ppt_w/2"/>
                                          </p:val>
                                        </p:tav>
                                        <p:tav tm="100000">
                                          <p:val>
                                            <p:strVal val="#ppt_x"/>
                                          </p:val>
                                        </p:tav>
                                      </p:tavLst>
                                    </p:anim>
                                    <p:anim calcmode="lin" valueType="num">
                                      <p:cBhvr additive="base">
                                        <p:cTn id="18" dur="500" fill="hold"/>
                                        <p:tgtEl>
                                          <p:spTgt spid="3451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345091">
                                            <p:txEl>
                                              <p:pRg st="2" end="2"/>
                                            </p:txEl>
                                          </p:spTgt>
                                        </p:tgtEl>
                                        <p:attrNameLst>
                                          <p:attrName>style.visibility</p:attrName>
                                        </p:attrNameLst>
                                      </p:cBhvr>
                                      <p:to>
                                        <p:strVal val="visible"/>
                                      </p:to>
                                    </p:set>
                                    <p:animEffect transition="in" filter="barn(inHorizontal)">
                                      <p:cBhvr>
                                        <p:cTn id="23" dur="500"/>
                                        <p:tgtEl>
                                          <p:spTgt spid="3450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345091">
                                            <p:txEl>
                                              <p:pRg st="3" end="3"/>
                                            </p:txEl>
                                          </p:spTgt>
                                        </p:tgtEl>
                                        <p:attrNameLst>
                                          <p:attrName>style.visibility</p:attrName>
                                        </p:attrNameLst>
                                      </p:cBhvr>
                                      <p:to>
                                        <p:strVal val="visible"/>
                                      </p:to>
                                    </p:set>
                                    <p:animEffect transition="in" filter="barn(inHorizontal)">
                                      <p:cBhvr>
                                        <p:cTn id="28" dur="500"/>
                                        <p:tgtEl>
                                          <p:spTgt spid="34509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345091">
                                            <p:txEl>
                                              <p:pRg st="4" end="4"/>
                                            </p:txEl>
                                          </p:spTgt>
                                        </p:tgtEl>
                                        <p:attrNameLst>
                                          <p:attrName>style.visibility</p:attrName>
                                        </p:attrNameLst>
                                      </p:cBhvr>
                                      <p:to>
                                        <p:strVal val="visible"/>
                                      </p:to>
                                    </p:set>
                                    <p:animEffect transition="in" filter="barn(inHorizontal)">
                                      <p:cBhvr>
                                        <p:cTn id="33" dur="500"/>
                                        <p:tgtEl>
                                          <p:spTgt spid="34509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ox(i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345091">
                                            <p:txEl>
                                              <p:pRg st="5" end="5"/>
                                            </p:txEl>
                                          </p:spTgt>
                                        </p:tgtEl>
                                        <p:attrNameLst>
                                          <p:attrName>style.visibility</p:attrName>
                                        </p:attrNameLst>
                                      </p:cBhvr>
                                      <p:to>
                                        <p:strVal val="visible"/>
                                      </p:to>
                                    </p:set>
                                    <p:animEffect transition="in" filter="barn(inHorizontal)">
                                      <p:cBhvr>
                                        <p:cTn id="43" dur="500"/>
                                        <p:tgtEl>
                                          <p:spTgt spid="345091">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345091">
                                            <p:txEl>
                                              <p:pRg st="6" end="6"/>
                                            </p:txEl>
                                          </p:spTgt>
                                        </p:tgtEl>
                                        <p:attrNameLst>
                                          <p:attrName>style.visibility</p:attrName>
                                        </p:attrNameLst>
                                      </p:cBhvr>
                                      <p:to>
                                        <p:strVal val="visible"/>
                                      </p:to>
                                    </p:set>
                                    <p:animEffect transition="in" filter="barn(inHorizontal)">
                                      <p:cBhvr>
                                        <p:cTn id="48" dur="500"/>
                                        <p:tgtEl>
                                          <p:spTgt spid="345091">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345091">
                                            <p:txEl>
                                              <p:pRg st="7" end="7"/>
                                            </p:txEl>
                                          </p:spTgt>
                                        </p:tgtEl>
                                        <p:attrNameLst>
                                          <p:attrName>style.visibility</p:attrName>
                                        </p:attrNameLst>
                                      </p:cBhvr>
                                      <p:to>
                                        <p:strVal val="visible"/>
                                      </p:to>
                                    </p:set>
                                    <p:animEffect transition="in" filter="barn(inHorizontal)">
                                      <p:cBhvr>
                                        <p:cTn id="53" dur="500"/>
                                        <p:tgtEl>
                                          <p:spTgt spid="345091">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grpId="0" nodeType="clickEffect">
                                  <p:stCondLst>
                                    <p:cond delay="0"/>
                                  </p:stCondLst>
                                  <p:childTnLst>
                                    <p:set>
                                      <p:cBhvr>
                                        <p:cTn id="57" dur="1" fill="hold">
                                          <p:stCondLst>
                                            <p:cond delay="0"/>
                                          </p:stCondLst>
                                        </p:cTn>
                                        <p:tgtEl>
                                          <p:spTgt spid="345091">
                                            <p:txEl>
                                              <p:pRg st="8" end="8"/>
                                            </p:txEl>
                                          </p:spTgt>
                                        </p:tgtEl>
                                        <p:attrNameLst>
                                          <p:attrName>style.visibility</p:attrName>
                                        </p:attrNameLst>
                                      </p:cBhvr>
                                      <p:to>
                                        <p:strVal val="visible"/>
                                      </p:to>
                                    </p:set>
                                    <p:animEffect transition="in" filter="barn(inHorizontal)">
                                      <p:cBhvr>
                                        <p:cTn id="58" dur="500"/>
                                        <p:tgtEl>
                                          <p:spTgt spid="345091">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6" fill="hold" grpId="0" nodeType="clickEffect">
                                  <p:stCondLst>
                                    <p:cond delay="0"/>
                                  </p:stCondLst>
                                  <p:childTnLst>
                                    <p:set>
                                      <p:cBhvr>
                                        <p:cTn id="62" dur="1" fill="hold">
                                          <p:stCondLst>
                                            <p:cond delay="0"/>
                                          </p:stCondLst>
                                        </p:cTn>
                                        <p:tgtEl>
                                          <p:spTgt spid="345091">
                                            <p:txEl>
                                              <p:pRg st="9" end="9"/>
                                            </p:txEl>
                                          </p:spTgt>
                                        </p:tgtEl>
                                        <p:attrNameLst>
                                          <p:attrName>style.visibility</p:attrName>
                                        </p:attrNameLst>
                                      </p:cBhvr>
                                      <p:to>
                                        <p:strVal val="visible"/>
                                      </p:to>
                                    </p:set>
                                    <p:animEffect transition="in" filter="barn(inHorizontal)">
                                      <p:cBhvr>
                                        <p:cTn id="63" dur="500"/>
                                        <p:tgtEl>
                                          <p:spTgt spid="345091">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ox(in)">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autoUpdateAnimBg="0"/>
      <p:bldP spid="345118" grpId="0"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6" name="Rectangle 2"/>
          <p:cNvSpPr>
            <a:spLocks noGrp="1" noChangeArrowheads="1"/>
          </p:cNvSpPr>
          <p:nvPr>
            <p:ph type="title"/>
          </p:nvPr>
        </p:nvSpPr>
        <p:spPr>
          <a:xfrm>
            <a:off x="457200" y="0"/>
            <a:ext cx="8229600" cy="76200"/>
          </a:xfrm>
        </p:spPr>
        <p:txBody>
          <a:bodyPr>
            <a:normAutofit fontScale="90000"/>
          </a:bodyPr>
          <a:lstStyle/>
          <a:p>
            <a:pPr eaLnBrk="1" hangingPunct="1"/>
            <a:endParaRPr lang="en-US" sz="4000" smtClean="0"/>
          </a:p>
        </p:txBody>
      </p:sp>
      <p:sp>
        <p:nvSpPr>
          <p:cNvPr id="347139" name="Rectangle 3"/>
          <p:cNvSpPr>
            <a:spLocks noGrp="1" noChangeArrowheads="1"/>
          </p:cNvSpPr>
          <p:nvPr>
            <p:ph idx="1"/>
          </p:nvPr>
        </p:nvSpPr>
        <p:spPr>
          <a:xfrm>
            <a:off x="0" y="0"/>
            <a:ext cx="9144000" cy="6858000"/>
          </a:xfrm>
        </p:spPr>
        <p:txBody>
          <a:bodyPr/>
          <a:lstStyle/>
          <a:p>
            <a:pPr marL="609600" indent="-609600" algn="l" rtl="0" eaLnBrk="1" hangingPunct="1">
              <a:buFontTx/>
              <a:buNone/>
            </a:pPr>
            <a:r>
              <a:rPr lang="en-US" sz="4000" b="1" u="sng" dirty="0" smtClean="0">
                <a:solidFill>
                  <a:srgbClr val="CCCC00"/>
                </a:solidFill>
                <a:latin typeface="Monotype Corsiva" pitchFamily="66" charset="0"/>
                <a:sym typeface="Symbol" pitchFamily="18" charset="2"/>
              </a:rPr>
              <a:t>Example 4.6.3:</a:t>
            </a:r>
            <a:endParaRPr lang="en-US" sz="3600" b="1" dirty="0" smtClean="0">
              <a:solidFill>
                <a:srgbClr val="66FF33"/>
              </a:solidFill>
              <a:latin typeface="Arial" pitchFamily="34" charset="0"/>
              <a:sym typeface="Symbol" pitchFamily="18" charset="2"/>
            </a:endParaRPr>
          </a:p>
          <a:p>
            <a:pPr marL="609600" indent="-609600" algn="l" rtl="0" eaLnBrk="1" hangingPunct="1">
              <a:buFontTx/>
              <a:buNone/>
            </a:pPr>
            <a:r>
              <a:rPr lang="en-US" sz="2800" b="1" dirty="0" smtClean="0">
                <a:solidFill>
                  <a:srgbClr val="66FF33"/>
                </a:solidFill>
                <a:latin typeface="Arial" pitchFamily="34" charset="0"/>
                <a:sym typeface="Symbol" pitchFamily="18" charset="2"/>
              </a:rPr>
              <a:t>P(Z  &gt; 2.71)</a:t>
            </a:r>
            <a:r>
              <a:rPr lang="en-US" sz="2800" b="1" dirty="0" smtClean="0">
                <a:latin typeface="Arial" pitchFamily="34" charset="0"/>
                <a:sym typeface="Symbol" pitchFamily="18" charset="2"/>
              </a:rPr>
              <a:t> is the area  to the right to 2.71. </a:t>
            </a:r>
          </a:p>
          <a:p>
            <a:pPr marL="609600" indent="-609600" algn="l" rtl="0" eaLnBrk="1" hangingPunct="1">
              <a:buFontTx/>
              <a:buNone/>
            </a:pPr>
            <a:r>
              <a:rPr lang="en-US" sz="2800" b="1" dirty="0" smtClean="0">
                <a:latin typeface="Arial" pitchFamily="34" charset="0"/>
                <a:sym typeface="Symbol" pitchFamily="18" charset="2"/>
              </a:rPr>
              <a:t>So,                                                       </a:t>
            </a:r>
          </a:p>
          <a:p>
            <a:pPr marL="609600" indent="-609600" algn="l" rtl="0" eaLnBrk="1" hangingPunct="1">
              <a:buFontTx/>
              <a:buNone/>
            </a:pPr>
            <a:r>
              <a:rPr lang="en-US" sz="2800" b="1" dirty="0" smtClean="0">
                <a:solidFill>
                  <a:srgbClr val="66FF33"/>
                </a:solidFill>
                <a:latin typeface="Arial" pitchFamily="34" charset="0"/>
                <a:sym typeface="Symbol" pitchFamily="18" charset="2"/>
              </a:rPr>
              <a:t>P(Z  &gt; 2.71)</a:t>
            </a:r>
            <a:r>
              <a:rPr lang="en-US" sz="2800" b="1" dirty="0" smtClean="0">
                <a:latin typeface="Arial" pitchFamily="34" charset="0"/>
                <a:sym typeface="Symbol" pitchFamily="18" charset="2"/>
              </a:rPr>
              <a:t> =1 – 0.9966 = 0.0034.</a:t>
            </a:r>
            <a:endParaRPr lang="en-US" sz="2800" b="1" u="sng" dirty="0" smtClean="0">
              <a:solidFill>
                <a:srgbClr val="CCCC00"/>
              </a:solidFill>
              <a:latin typeface="Monotype Corsiva" pitchFamily="66" charset="0"/>
              <a:sym typeface="Symbol" pitchFamily="18" charset="2"/>
            </a:endParaRPr>
          </a:p>
          <a:p>
            <a:pPr marL="609600" indent="-609600" algn="l" rtl="0" eaLnBrk="1" hangingPunct="1">
              <a:buFontTx/>
              <a:buNone/>
            </a:pPr>
            <a:endParaRPr lang="en-US" sz="2800" b="1" u="sng" dirty="0" smtClean="0">
              <a:solidFill>
                <a:srgbClr val="CCCC00"/>
              </a:solidFill>
              <a:latin typeface="Monotype Corsiva" pitchFamily="66" charset="0"/>
              <a:sym typeface="Symbol" pitchFamily="18" charset="2"/>
            </a:endParaRPr>
          </a:p>
          <a:p>
            <a:pPr marL="609600" indent="-609600" algn="l" rtl="0" eaLnBrk="1" hangingPunct="1">
              <a:buFontTx/>
              <a:buNone/>
            </a:pPr>
            <a:r>
              <a:rPr lang="en-US" sz="4000" b="1" u="sng" dirty="0" smtClean="0">
                <a:solidFill>
                  <a:srgbClr val="CCCC00"/>
                </a:solidFill>
                <a:latin typeface="Monotype Corsiva" pitchFamily="66" charset="0"/>
                <a:sym typeface="Symbol" pitchFamily="18" charset="2"/>
              </a:rPr>
              <a:t>Example :</a:t>
            </a:r>
            <a:r>
              <a:rPr lang="en-US" sz="2800" b="1" dirty="0" smtClean="0">
                <a:solidFill>
                  <a:srgbClr val="66FF33"/>
                </a:solidFill>
                <a:latin typeface="Arial" pitchFamily="34" charset="0"/>
                <a:sym typeface="Symbol" pitchFamily="18" charset="2"/>
              </a:rPr>
              <a:t> </a:t>
            </a:r>
          </a:p>
          <a:p>
            <a:pPr marL="609600" indent="-609600" algn="l" rtl="0" eaLnBrk="1" hangingPunct="1">
              <a:buFontTx/>
              <a:buNone/>
            </a:pPr>
            <a:r>
              <a:rPr lang="en-US" sz="2800" b="1" dirty="0" smtClean="0">
                <a:solidFill>
                  <a:srgbClr val="66FF33"/>
                </a:solidFill>
                <a:latin typeface="Arial" pitchFamily="34" charset="0"/>
                <a:sym typeface="Symbol" pitchFamily="18" charset="2"/>
              </a:rPr>
              <a:t>P(Z  = 0.84)</a:t>
            </a:r>
            <a:r>
              <a:rPr lang="en-US" sz="2800" b="1" dirty="0" smtClean="0">
                <a:latin typeface="Arial" pitchFamily="34" charset="0"/>
                <a:sym typeface="Symbol" pitchFamily="18" charset="2"/>
              </a:rPr>
              <a:t> is the area  at  z = 0.84. </a:t>
            </a:r>
          </a:p>
          <a:p>
            <a:pPr marL="609600" indent="-609600" algn="l" rtl="0" eaLnBrk="1" hangingPunct="1">
              <a:buFontTx/>
              <a:buNone/>
            </a:pPr>
            <a:r>
              <a:rPr lang="en-US" sz="2800" b="1" dirty="0" smtClean="0">
                <a:latin typeface="Arial" pitchFamily="34" charset="0"/>
                <a:sym typeface="Symbol" pitchFamily="18" charset="2"/>
              </a:rPr>
              <a:t>So,         </a:t>
            </a:r>
          </a:p>
          <a:p>
            <a:pPr marL="609600" indent="-609600" algn="l" rtl="0" eaLnBrk="1" hangingPunct="1">
              <a:buFontTx/>
              <a:buNone/>
            </a:pPr>
            <a:r>
              <a:rPr lang="en-US" sz="2800" b="1" dirty="0" smtClean="0">
                <a:solidFill>
                  <a:srgbClr val="66FF33"/>
                </a:solidFill>
                <a:latin typeface="Arial" pitchFamily="34" charset="0"/>
                <a:sym typeface="Symbol" pitchFamily="18" charset="2"/>
              </a:rPr>
              <a:t>P(Z  = 0.84)</a:t>
            </a:r>
            <a:r>
              <a:rPr lang="en-US" sz="2800" b="1" dirty="0" smtClean="0">
                <a:latin typeface="Arial" pitchFamily="34" charset="0"/>
                <a:sym typeface="Symbol" pitchFamily="18" charset="2"/>
              </a:rPr>
              <a:t> =  0</a:t>
            </a:r>
          </a:p>
        </p:txBody>
      </p:sp>
      <p:sp>
        <p:nvSpPr>
          <p:cNvPr id="264194"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64195" name="عنصر نائب لرقم الشريحة 5"/>
          <p:cNvSpPr>
            <a:spLocks noGrp="1"/>
          </p:cNvSpPr>
          <p:nvPr>
            <p:ph type="sldNum" sz="quarter" idx="12"/>
          </p:nvPr>
        </p:nvSpPr>
        <p:spPr>
          <a:noFill/>
        </p:spPr>
        <p:txBody>
          <a:bodyPr/>
          <a:lstStyle/>
          <a:p>
            <a:fld id="{E98C16A5-8C86-4EA9-91BB-46916410C379}" type="slidenum">
              <a:rPr lang="ar-SA" smtClean="0"/>
              <a:pPr/>
              <a:t>173</a:t>
            </a:fld>
            <a:endParaRPr lang="en-US" smtClean="0"/>
          </a:p>
        </p:txBody>
      </p:sp>
      <p:grpSp>
        <p:nvGrpSpPr>
          <p:cNvPr id="2" name="Group 4"/>
          <p:cNvGrpSpPr>
            <a:grpSpLocks/>
          </p:cNvGrpSpPr>
          <p:nvPr/>
        </p:nvGrpSpPr>
        <p:grpSpPr bwMode="auto">
          <a:xfrm>
            <a:off x="5292725" y="4076700"/>
            <a:ext cx="3406775" cy="2305050"/>
            <a:chOff x="3456" y="144"/>
            <a:chExt cx="2160" cy="1427"/>
          </a:xfrm>
        </p:grpSpPr>
        <p:sp>
          <p:nvSpPr>
            <p:cNvPr id="264207" name="Line 5"/>
            <p:cNvSpPr>
              <a:spLocks noChangeShapeType="1"/>
            </p:cNvSpPr>
            <p:nvPr/>
          </p:nvSpPr>
          <p:spPr bwMode="auto">
            <a:xfrm>
              <a:off x="3456" y="1296"/>
              <a:ext cx="2160" cy="0"/>
            </a:xfrm>
            <a:prstGeom prst="line">
              <a:avLst/>
            </a:prstGeom>
            <a:noFill/>
            <a:ln w="9525">
              <a:solidFill>
                <a:schemeClr val="tx1"/>
              </a:solidFill>
              <a:round/>
              <a:headEnd/>
              <a:tailEnd/>
            </a:ln>
          </p:spPr>
          <p:txBody>
            <a:bodyPr/>
            <a:lstStyle/>
            <a:p>
              <a:endParaRPr lang="ar-SA"/>
            </a:p>
          </p:txBody>
        </p:sp>
        <p:sp>
          <p:nvSpPr>
            <p:cNvPr id="264208" name="Freeform 6"/>
            <p:cNvSpPr>
              <a:spLocks/>
            </p:cNvSpPr>
            <p:nvPr/>
          </p:nvSpPr>
          <p:spPr bwMode="auto">
            <a:xfrm>
              <a:off x="3504" y="144"/>
              <a:ext cx="2064" cy="1104"/>
            </a:xfrm>
            <a:custGeom>
              <a:avLst/>
              <a:gdLst>
                <a:gd name="T0" fmla="*/ 0 w 1277"/>
                <a:gd name="T1" fmla="*/ 11788 h 821"/>
                <a:gd name="T2" fmla="*/ 16024 w 1277"/>
                <a:gd name="T3" fmla="*/ 11068 h 821"/>
                <a:gd name="T4" fmla="*/ 19791 w 1277"/>
                <a:gd name="T5" fmla="*/ 10170 h 821"/>
                <a:gd name="T6" fmla="*/ 26404 w 1277"/>
                <a:gd name="T7" fmla="*/ 8536 h 821"/>
                <a:gd name="T8" fmla="*/ 28329 w 1277"/>
                <a:gd name="T9" fmla="*/ 8006 h 821"/>
                <a:gd name="T10" fmla="*/ 32969 w 1277"/>
                <a:gd name="T11" fmla="*/ 6202 h 821"/>
                <a:gd name="T12" fmla="*/ 34923 w 1277"/>
                <a:gd name="T13" fmla="*/ 4953 h 821"/>
                <a:gd name="T14" fmla="*/ 39599 w 1277"/>
                <a:gd name="T15" fmla="*/ 3139 h 821"/>
                <a:gd name="T16" fmla="*/ 50918 w 1277"/>
                <a:gd name="T17" fmla="*/ 87 h 821"/>
                <a:gd name="T18" fmla="*/ 65987 w 1277"/>
                <a:gd name="T19" fmla="*/ 1338 h 821"/>
                <a:gd name="T20" fmla="*/ 70705 w 1277"/>
                <a:gd name="T21" fmla="*/ 3506 h 821"/>
                <a:gd name="T22" fmla="*/ 72557 w 1277"/>
                <a:gd name="T23" fmla="*/ 4034 h 821"/>
                <a:gd name="T24" fmla="*/ 77325 w 1277"/>
                <a:gd name="T25" fmla="*/ 6925 h 821"/>
                <a:gd name="T26" fmla="*/ 80170 w 1277"/>
                <a:gd name="T27" fmla="*/ 8536 h 821"/>
                <a:gd name="T28" fmla="*/ 83927 w 1277"/>
                <a:gd name="T29" fmla="*/ 9620 h 821"/>
                <a:gd name="T30" fmla="*/ 87682 w 1277"/>
                <a:gd name="T31" fmla="*/ 10518 h 821"/>
                <a:gd name="T32" fmla="*/ 89560 w 1277"/>
                <a:gd name="T33" fmla="*/ 11068 h 821"/>
                <a:gd name="T34" fmla="*/ 96130 w 1277"/>
                <a:gd name="T35" fmla="*/ 11422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chemeClr val="tx1"/>
              </a:solidFill>
              <a:miter lim="800000"/>
              <a:headEnd/>
              <a:tailEnd/>
            </a:ln>
          </p:spPr>
          <p:txBody>
            <a:bodyPr wrap="none"/>
            <a:lstStyle/>
            <a:p>
              <a:endParaRPr lang="en-US"/>
            </a:p>
          </p:txBody>
        </p:sp>
        <p:sp>
          <p:nvSpPr>
            <p:cNvPr id="264209" name="Line 7"/>
            <p:cNvSpPr>
              <a:spLocks noChangeShapeType="1"/>
            </p:cNvSpPr>
            <p:nvPr/>
          </p:nvSpPr>
          <p:spPr bwMode="auto">
            <a:xfrm>
              <a:off x="4944" y="288"/>
              <a:ext cx="0" cy="1056"/>
            </a:xfrm>
            <a:prstGeom prst="line">
              <a:avLst/>
            </a:prstGeom>
            <a:noFill/>
            <a:ln w="9525">
              <a:solidFill>
                <a:srgbClr val="FF00FF"/>
              </a:solidFill>
              <a:round/>
              <a:headEnd/>
              <a:tailEnd/>
            </a:ln>
          </p:spPr>
          <p:txBody>
            <a:bodyPr/>
            <a:lstStyle/>
            <a:p>
              <a:endParaRPr lang="ar-SA"/>
            </a:p>
          </p:txBody>
        </p:sp>
        <p:sp>
          <p:nvSpPr>
            <p:cNvPr id="264210" name="Line 8"/>
            <p:cNvSpPr>
              <a:spLocks noChangeShapeType="1"/>
            </p:cNvSpPr>
            <p:nvPr/>
          </p:nvSpPr>
          <p:spPr bwMode="auto">
            <a:xfrm flipV="1">
              <a:off x="4656" y="1200"/>
              <a:ext cx="0" cy="96"/>
            </a:xfrm>
            <a:prstGeom prst="line">
              <a:avLst/>
            </a:prstGeom>
            <a:noFill/>
            <a:ln w="9525">
              <a:solidFill>
                <a:schemeClr val="tx1"/>
              </a:solidFill>
              <a:round/>
              <a:headEnd/>
              <a:tailEnd/>
            </a:ln>
          </p:spPr>
          <p:txBody>
            <a:bodyPr/>
            <a:lstStyle/>
            <a:p>
              <a:endParaRPr lang="ar-SA"/>
            </a:p>
          </p:txBody>
        </p:sp>
        <p:sp>
          <p:nvSpPr>
            <p:cNvPr id="264211" name="Text Box 9"/>
            <p:cNvSpPr txBox="1">
              <a:spLocks noChangeArrowheads="1"/>
            </p:cNvSpPr>
            <p:nvPr/>
          </p:nvSpPr>
          <p:spPr bwMode="auto">
            <a:xfrm>
              <a:off x="4656" y="1344"/>
              <a:ext cx="480" cy="227"/>
            </a:xfrm>
            <a:prstGeom prst="rect">
              <a:avLst/>
            </a:prstGeom>
            <a:noFill/>
            <a:ln w="9525">
              <a:noFill/>
              <a:miter lim="800000"/>
              <a:headEnd/>
              <a:tailEnd/>
            </a:ln>
          </p:spPr>
          <p:txBody>
            <a:bodyPr>
              <a:spAutoFit/>
            </a:bodyPr>
            <a:lstStyle/>
            <a:p>
              <a:pPr>
                <a:spcBef>
                  <a:spcPct val="50000"/>
                </a:spcBef>
              </a:pPr>
              <a:r>
                <a:rPr lang="en-US" b="1">
                  <a:solidFill>
                    <a:srgbClr val="FF00FF"/>
                  </a:solidFill>
                  <a:latin typeface="Verdana" pitchFamily="34" charset="0"/>
                </a:rPr>
                <a:t>0.84</a:t>
              </a:r>
            </a:p>
          </p:txBody>
        </p:sp>
      </p:grpSp>
      <p:grpSp>
        <p:nvGrpSpPr>
          <p:cNvPr id="3" name="Group 10"/>
          <p:cNvGrpSpPr>
            <a:grpSpLocks/>
          </p:cNvGrpSpPr>
          <p:nvPr/>
        </p:nvGrpSpPr>
        <p:grpSpPr bwMode="auto">
          <a:xfrm>
            <a:off x="5508625" y="981075"/>
            <a:ext cx="3330575" cy="2278063"/>
            <a:chOff x="3456" y="2880"/>
            <a:chExt cx="2112" cy="1441"/>
          </a:xfrm>
        </p:grpSpPr>
        <p:sp>
          <p:nvSpPr>
            <p:cNvPr id="264200" name="Line 11"/>
            <p:cNvSpPr>
              <a:spLocks noChangeShapeType="1"/>
            </p:cNvSpPr>
            <p:nvPr/>
          </p:nvSpPr>
          <p:spPr bwMode="auto">
            <a:xfrm>
              <a:off x="3456" y="4032"/>
              <a:ext cx="2112" cy="0"/>
            </a:xfrm>
            <a:prstGeom prst="line">
              <a:avLst/>
            </a:prstGeom>
            <a:noFill/>
            <a:ln w="9525">
              <a:solidFill>
                <a:schemeClr val="tx1"/>
              </a:solidFill>
              <a:round/>
              <a:headEnd/>
              <a:tailEnd/>
            </a:ln>
          </p:spPr>
          <p:txBody>
            <a:bodyPr/>
            <a:lstStyle/>
            <a:p>
              <a:endParaRPr lang="ar-SA"/>
            </a:p>
          </p:txBody>
        </p:sp>
        <p:sp>
          <p:nvSpPr>
            <p:cNvPr id="264201" name="Freeform 12"/>
            <p:cNvSpPr>
              <a:spLocks/>
            </p:cNvSpPr>
            <p:nvPr/>
          </p:nvSpPr>
          <p:spPr bwMode="auto">
            <a:xfrm>
              <a:off x="3456" y="2880"/>
              <a:ext cx="2064" cy="1104"/>
            </a:xfrm>
            <a:custGeom>
              <a:avLst/>
              <a:gdLst>
                <a:gd name="T0" fmla="*/ 0 w 1277"/>
                <a:gd name="T1" fmla="*/ 11788 h 821"/>
                <a:gd name="T2" fmla="*/ 16024 w 1277"/>
                <a:gd name="T3" fmla="*/ 11068 h 821"/>
                <a:gd name="T4" fmla="*/ 19791 w 1277"/>
                <a:gd name="T5" fmla="*/ 10170 h 821"/>
                <a:gd name="T6" fmla="*/ 26404 w 1277"/>
                <a:gd name="T7" fmla="*/ 8536 h 821"/>
                <a:gd name="T8" fmla="*/ 28329 w 1277"/>
                <a:gd name="T9" fmla="*/ 8006 h 821"/>
                <a:gd name="T10" fmla="*/ 32969 w 1277"/>
                <a:gd name="T11" fmla="*/ 6202 h 821"/>
                <a:gd name="T12" fmla="*/ 34923 w 1277"/>
                <a:gd name="T13" fmla="*/ 4953 h 821"/>
                <a:gd name="T14" fmla="*/ 39599 w 1277"/>
                <a:gd name="T15" fmla="*/ 3139 h 821"/>
                <a:gd name="T16" fmla="*/ 50918 w 1277"/>
                <a:gd name="T17" fmla="*/ 87 h 821"/>
                <a:gd name="T18" fmla="*/ 65987 w 1277"/>
                <a:gd name="T19" fmla="*/ 1338 h 821"/>
                <a:gd name="T20" fmla="*/ 70705 w 1277"/>
                <a:gd name="T21" fmla="*/ 3506 h 821"/>
                <a:gd name="T22" fmla="*/ 72557 w 1277"/>
                <a:gd name="T23" fmla="*/ 4034 h 821"/>
                <a:gd name="T24" fmla="*/ 77325 w 1277"/>
                <a:gd name="T25" fmla="*/ 6925 h 821"/>
                <a:gd name="T26" fmla="*/ 80170 w 1277"/>
                <a:gd name="T27" fmla="*/ 8536 h 821"/>
                <a:gd name="T28" fmla="*/ 83927 w 1277"/>
                <a:gd name="T29" fmla="*/ 9620 h 821"/>
                <a:gd name="T30" fmla="*/ 87682 w 1277"/>
                <a:gd name="T31" fmla="*/ 10518 h 821"/>
                <a:gd name="T32" fmla="*/ 89560 w 1277"/>
                <a:gd name="T33" fmla="*/ 11068 h 821"/>
                <a:gd name="T34" fmla="*/ 96130 w 1277"/>
                <a:gd name="T35" fmla="*/ 11422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chemeClr val="tx1"/>
              </a:solidFill>
              <a:miter lim="800000"/>
              <a:headEnd/>
              <a:tailEnd/>
            </a:ln>
          </p:spPr>
          <p:txBody>
            <a:bodyPr wrap="none"/>
            <a:lstStyle/>
            <a:p>
              <a:endParaRPr lang="en-US"/>
            </a:p>
          </p:txBody>
        </p:sp>
        <p:sp>
          <p:nvSpPr>
            <p:cNvPr id="264202" name="Line 13"/>
            <p:cNvSpPr>
              <a:spLocks noChangeShapeType="1"/>
            </p:cNvSpPr>
            <p:nvPr/>
          </p:nvSpPr>
          <p:spPr bwMode="auto">
            <a:xfrm>
              <a:off x="5184" y="3648"/>
              <a:ext cx="0" cy="384"/>
            </a:xfrm>
            <a:prstGeom prst="line">
              <a:avLst/>
            </a:prstGeom>
            <a:noFill/>
            <a:ln w="9525">
              <a:solidFill>
                <a:srgbClr val="FF00FF"/>
              </a:solidFill>
              <a:round/>
              <a:headEnd/>
              <a:tailEnd/>
            </a:ln>
          </p:spPr>
          <p:txBody>
            <a:bodyPr/>
            <a:lstStyle/>
            <a:p>
              <a:endParaRPr lang="ar-SA"/>
            </a:p>
          </p:txBody>
        </p:sp>
        <p:sp>
          <p:nvSpPr>
            <p:cNvPr id="264203" name="Rectangle 14"/>
            <p:cNvSpPr>
              <a:spLocks noChangeArrowheads="1"/>
            </p:cNvSpPr>
            <p:nvPr/>
          </p:nvSpPr>
          <p:spPr bwMode="auto">
            <a:xfrm>
              <a:off x="4989" y="4089"/>
              <a:ext cx="477" cy="232"/>
            </a:xfrm>
            <a:prstGeom prst="rect">
              <a:avLst/>
            </a:prstGeom>
            <a:noFill/>
            <a:ln w="9525">
              <a:noFill/>
              <a:miter lim="800000"/>
              <a:headEnd/>
              <a:tailEnd/>
            </a:ln>
          </p:spPr>
          <p:txBody>
            <a:bodyPr wrap="none">
              <a:spAutoFit/>
            </a:bodyPr>
            <a:lstStyle/>
            <a:p>
              <a:r>
                <a:rPr lang="en-US" b="1">
                  <a:solidFill>
                    <a:srgbClr val="FF00FF"/>
                  </a:solidFill>
                  <a:latin typeface="Verdana" pitchFamily="34" charset="0"/>
                </a:rPr>
                <a:t>2.71</a:t>
              </a:r>
            </a:p>
          </p:txBody>
        </p:sp>
        <p:sp>
          <p:nvSpPr>
            <p:cNvPr id="264204" name="Line 15"/>
            <p:cNvSpPr>
              <a:spLocks noChangeShapeType="1"/>
            </p:cNvSpPr>
            <p:nvPr/>
          </p:nvSpPr>
          <p:spPr bwMode="auto">
            <a:xfrm flipH="1">
              <a:off x="5184" y="3840"/>
              <a:ext cx="96" cy="48"/>
            </a:xfrm>
            <a:prstGeom prst="line">
              <a:avLst/>
            </a:prstGeom>
            <a:noFill/>
            <a:ln w="9525">
              <a:solidFill>
                <a:srgbClr val="CCCC00"/>
              </a:solidFill>
              <a:round/>
              <a:headEnd/>
              <a:tailEnd/>
            </a:ln>
          </p:spPr>
          <p:txBody>
            <a:bodyPr/>
            <a:lstStyle/>
            <a:p>
              <a:endParaRPr lang="ar-SA"/>
            </a:p>
          </p:txBody>
        </p:sp>
        <p:sp>
          <p:nvSpPr>
            <p:cNvPr id="264205" name="Line 16"/>
            <p:cNvSpPr>
              <a:spLocks noChangeShapeType="1"/>
            </p:cNvSpPr>
            <p:nvPr/>
          </p:nvSpPr>
          <p:spPr bwMode="auto">
            <a:xfrm flipH="1">
              <a:off x="5280" y="3936"/>
              <a:ext cx="144" cy="96"/>
            </a:xfrm>
            <a:prstGeom prst="line">
              <a:avLst/>
            </a:prstGeom>
            <a:noFill/>
            <a:ln w="9525">
              <a:solidFill>
                <a:srgbClr val="CCCC00"/>
              </a:solidFill>
              <a:round/>
              <a:headEnd/>
              <a:tailEnd/>
            </a:ln>
          </p:spPr>
          <p:txBody>
            <a:bodyPr/>
            <a:lstStyle/>
            <a:p>
              <a:endParaRPr lang="ar-SA"/>
            </a:p>
          </p:txBody>
        </p:sp>
        <p:sp>
          <p:nvSpPr>
            <p:cNvPr id="264206" name="Line 17"/>
            <p:cNvSpPr>
              <a:spLocks noChangeShapeType="1"/>
            </p:cNvSpPr>
            <p:nvPr/>
          </p:nvSpPr>
          <p:spPr bwMode="auto">
            <a:xfrm flipH="1">
              <a:off x="5184" y="3888"/>
              <a:ext cx="192" cy="96"/>
            </a:xfrm>
            <a:prstGeom prst="line">
              <a:avLst/>
            </a:prstGeom>
            <a:noFill/>
            <a:ln w="9525">
              <a:solidFill>
                <a:srgbClr val="CCCC00"/>
              </a:solidFill>
              <a:round/>
              <a:headEnd/>
              <a:tailEnd/>
            </a:ln>
          </p:spPr>
          <p:txBody>
            <a:bodyPr/>
            <a:lstStyle/>
            <a:p>
              <a:endParaRPr lang="ar-S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Effect transition="in" filter="box(in)">
                                      <p:cBhvr>
                                        <p:cTn id="7" dur="500"/>
                                        <p:tgtEl>
                                          <p:spTgt spid="347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7139">
                                            <p:txEl>
                                              <p:pRg st="1" end="1"/>
                                            </p:txEl>
                                          </p:spTgt>
                                        </p:tgtEl>
                                        <p:attrNameLst>
                                          <p:attrName>style.visibility</p:attrName>
                                        </p:attrNameLst>
                                      </p:cBhvr>
                                      <p:to>
                                        <p:strVal val="visible"/>
                                      </p:to>
                                    </p:set>
                                    <p:animEffect transition="in" filter="box(in)">
                                      <p:cBhvr>
                                        <p:cTn id="12" dur="500"/>
                                        <p:tgtEl>
                                          <p:spTgt spid="347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47139">
                                            <p:txEl>
                                              <p:pRg st="2" end="2"/>
                                            </p:txEl>
                                          </p:spTgt>
                                        </p:tgtEl>
                                        <p:attrNameLst>
                                          <p:attrName>style.visibility</p:attrName>
                                        </p:attrNameLst>
                                      </p:cBhvr>
                                      <p:to>
                                        <p:strVal val="visible"/>
                                      </p:to>
                                    </p:set>
                                    <p:animEffect transition="in" filter="box(in)">
                                      <p:cBhvr>
                                        <p:cTn id="17" dur="500"/>
                                        <p:tgtEl>
                                          <p:spTgt spid="347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47139">
                                            <p:txEl>
                                              <p:pRg st="3" end="3"/>
                                            </p:txEl>
                                          </p:spTgt>
                                        </p:tgtEl>
                                        <p:attrNameLst>
                                          <p:attrName>style.visibility</p:attrName>
                                        </p:attrNameLst>
                                      </p:cBhvr>
                                      <p:to>
                                        <p:strVal val="visible"/>
                                      </p:to>
                                    </p:set>
                                    <p:animEffect transition="in" filter="box(in)">
                                      <p:cBhvr>
                                        <p:cTn id="27" dur="500"/>
                                        <p:tgtEl>
                                          <p:spTgt spid="3471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47139">
                                            <p:txEl>
                                              <p:pRg st="5" end="5"/>
                                            </p:txEl>
                                          </p:spTgt>
                                        </p:tgtEl>
                                        <p:attrNameLst>
                                          <p:attrName>style.visibility</p:attrName>
                                        </p:attrNameLst>
                                      </p:cBhvr>
                                      <p:to>
                                        <p:strVal val="visible"/>
                                      </p:to>
                                    </p:set>
                                    <p:animEffect transition="in" filter="box(in)">
                                      <p:cBhvr>
                                        <p:cTn id="32" dur="500"/>
                                        <p:tgtEl>
                                          <p:spTgt spid="347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47139">
                                            <p:txEl>
                                              <p:pRg st="6" end="6"/>
                                            </p:txEl>
                                          </p:spTgt>
                                        </p:tgtEl>
                                        <p:attrNameLst>
                                          <p:attrName>style.visibility</p:attrName>
                                        </p:attrNameLst>
                                      </p:cBhvr>
                                      <p:to>
                                        <p:strVal val="visible"/>
                                      </p:to>
                                    </p:set>
                                    <p:animEffect transition="in" filter="box(in)">
                                      <p:cBhvr>
                                        <p:cTn id="37" dur="500"/>
                                        <p:tgtEl>
                                          <p:spTgt spid="3471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47139">
                                            <p:txEl>
                                              <p:pRg st="7" end="7"/>
                                            </p:txEl>
                                          </p:spTgt>
                                        </p:tgtEl>
                                        <p:attrNameLst>
                                          <p:attrName>style.visibility</p:attrName>
                                        </p:attrNameLst>
                                      </p:cBhvr>
                                      <p:to>
                                        <p:strVal val="visible"/>
                                      </p:to>
                                    </p:set>
                                    <p:animEffect transition="in" filter="box(in)">
                                      <p:cBhvr>
                                        <p:cTn id="42" dur="500"/>
                                        <p:tgtEl>
                                          <p:spTgt spid="3471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ox(in)">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47139">
                                            <p:txEl>
                                              <p:pRg st="8" end="8"/>
                                            </p:txEl>
                                          </p:spTgt>
                                        </p:tgtEl>
                                        <p:attrNameLst>
                                          <p:attrName>style.visibility</p:attrName>
                                        </p:attrNameLst>
                                      </p:cBhvr>
                                      <p:to>
                                        <p:strVal val="visible"/>
                                      </p:to>
                                    </p:set>
                                    <p:animEffect transition="in" filter="box(in)">
                                      <p:cBhvr>
                                        <p:cTn id="52" dur="500"/>
                                        <p:tgtEl>
                                          <p:spTgt spid="3471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عنوان 1"/>
          <p:cNvSpPr>
            <a:spLocks noGrp="1"/>
          </p:cNvSpPr>
          <p:nvPr>
            <p:ph type="title"/>
          </p:nvPr>
        </p:nvSpPr>
        <p:spPr>
          <a:xfrm>
            <a:off x="685800" y="152400"/>
            <a:ext cx="6870700" cy="1204913"/>
          </a:xfrm>
        </p:spPr>
        <p:txBody>
          <a:bodyPr/>
          <a:lstStyle/>
          <a:p>
            <a:r>
              <a:rPr lang="en-US" smtClean="0"/>
              <a:t>Exercise </a:t>
            </a:r>
          </a:p>
        </p:txBody>
      </p:sp>
      <p:sp>
        <p:nvSpPr>
          <p:cNvPr id="209923" name="عنصر نائب للمحتوى 2"/>
          <p:cNvSpPr>
            <a:spLocks noGrp="1"/>
          </p:cNvSpPr>
          <p:nvPr>
            <p:ph idx="1"/>
          </p:nvPr>
        </p:nvSpPr>
        <p:spPr>
          <a:xfrm>
            <a:off x="357188" y="1500188"/>
            <a:ext cx="8358187" cy="4572000"/>
          </a:xfrm>
        </p:spPr>
        <p:txBody>
          <a:bodyPr/>
          <a:lstStyle/>
          <a:p>
            <a:pPr algn="l"/>
            <a:r>
              <a:rPr lang="en-US" smtClean="0"/>
              <a:t>Given Standard normal distribution by using the tables :</a:t>
            </a:r>
          </a:p>
          <a:p>
            <a:pPr algn="l"/>
            <a:r>
              <a:rPr lang="en-US" u="sng" smtClean="0"/>
              <a:t>4.6.1 </a:t>
            </a:r>
            <a:r>
              <a:rPr lang="en-US" smtClean="0"/>
              <a:t>:The area to the left of Z=2</a:t>
            </a:r>
          </a:p>
          <a:p>
            <a:pPr algn="l"/>
            <a:r>
              <a:rPr lang="en-US" u="sng" smtClean="0"/>
              <a:t>4.6.2</a:t>
            </a:r>
            <a:r>
              <a:rPr lang="en-US" smtClean="0"/>
              <a:t> :</a:t>
            </a:r>
          </a:p>
          <a:p>
            <a:pPr algn="l">
              <a:buFontTx/>
              <a:buNone/>
            </a:pPr>
            <a:r>
              <a:rPr lang="en-US" smtClean="0"/>
              <a:t>The area under the curve Z =0, Z= 1.43</a:t>
            </a:r>
          </a:p>
          <a:p>
            <a:pPr algn="l">
              <a:buFontTx/>
              <a:buNone/>
            </a:pPr>
            <a:r>
              <a:rPr lang="en-US" u="sng" smtClean="0"/>
              <a:t>4.6.3</a:t>
            </a:r>
            <a:r>
              <a:rPr lang="en-US" smtClean="0"/>
              <a:t> : P(Z ≥ 0.55)=</a:t>
            </a:r>
          </a:p>
          <a:p>
            <a:pPr algn="l">
              <a:buFontTx/>
              <a:buNone/>
            </a:pPr>
            <a:r>
              <a:rPr lang="en-US" u="sng" smtClean="0"/>
              <a:t>4.6.5</a:t>
            </a:r>
            <a:r>
              <a:rPr lang="en-US" smtClean="0"/>
              <a:t> : P(Z &lt; - 2.35)=</a:t>
            </a:r>
          </a:p>
          <a:p>
            <a:pPr algn="l">
              <a:buFontTx/>
              <a:buNone/>
            </a:pPr>
            <a:endParaRPr lang="en-US" smtClean="0"/>
          </a:p>
        </p:txBody>
      </p:sp>
      <p:sp>
        <p:nvSpPr>
          <p:cNvPr id="265220" name="عنصر نائب للتذييل 3"/>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65221" name="عنصر نائب لرقم الشريحة 4"/>
          <p:cNvSpPr>
            <a:spLocks noGrp="1"/>
          </p:cNvSpPr>
          <p:nvPr>
            <p:ph type="sldNum" sz="quarter" idx="12"/>
          </p:nvPr>
        </p:nvSpPr>
        <p:spPr>
          <a:noFill/>
        </p:spPr>
        <p:txBody>
          <a:bodyPr/>
          <a:lstStyle/>
          <a:p>
            <a:fld id="{B0636A01-1713-43A0-A7B0-BCC314B9C5D3}" type="slidenum">
              <a:rPr lang="ar-SA" smtClean="0"/>
              <a:pPr/>
              <a:t>174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box(in)">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box(in)">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box(in)">
                                      <p:cBhvr>
                                        <p:cTn id="17" dur="500"/>
                                        <p:tgtEl>
                                          <p:spTgt spid="209923">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209923">
                                            <p:txEl>
                                              <p:pRg st="3" end="3"/>
                                            </p:txEl>
                                          </p:spTgt>
                                        </p:tgtEl>
                                        <p:attrNameLst>
                                          <p:attrName>style.visibility</p:attrName>
                                        </p:attrNameLst>
                                      </p:cBhvr>
                                      <p:to>
                                        <p:strVal val="visible"/>
                                      </p:to>
                                    </p:set>
                                    <p:animEffect transition="in" filter="box(in)">
                                      <p:cBhvr>
                                        <p:cTn id="20" dur="500"/>
                                        <p:tgtEl>
                                          <p:spTgt spid="20992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09923">
                                            <p:txEl>
                                              <p:pRg st="4" end="4"/>
                                            </p:txEl>
                                          </p:spTgt>
                                        </p:tgtEl>
                                        <p:attrNameLst>
                                          <p:attrName>style.visibility</p:attrName>
                                        </p:attrNameLst>
                                      </p:cBhvr>
                                      <p:to>
                                        <p:strVal val="visible"/>
                                      </p:to>
                                    </p:set>
                                    <p:animEffect transition="in" filter="box(in)">
                                      <p:cBhvr>
                                        <p:cTn id="25" dur="500"/>
                                        <p:tgtEl>
                                          <p:spTgt spid="20992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09923">
                                            <p:txEl>
                                              <p:pRg st="5" end="5"/>
                                            </p:txEl>
                                          </p:spTgt>
                                        </p:tgtEl>
                                        <p:attrNameLst>
                                          <p:attrName>style.visibility</p:attrName>
                                        </p:attrNameLst>
                                      </p:cBhvr>
                                      <p:to>
                                        <p:strVal val="visible"/>
                                      </p:to>
                                    </p:set>
                                    <p:animEffect transition="in" filter="box(in)">
                                      <p:cBhvr>
                                        <p:cTn id="30" dur="500"/>
                                        <p:tgtEl>
                                          <p:spTgt spid="209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عنصر نائب للمحتوى 2"/>
          <p:cNvSpPr>
            <a:spLocks noGrp="1"/>
          </p:cNvSpPr>
          <p:nvPr>
            <p:ph idx="1"/>
          </p:nvPr>
        </p:nvSpPr>
        <p:spPr>
          <a:xfrm>
            <a:off x="500063" y="357188"/>
            <a:ext cx="8143875" cy="5643562"/>
          </a:xfrm>
        </p:spPr>
        <p:txBody>
          <a:bodyPr/>
          <a:lstStyle/>
          <a:p>
            <a:pPr algn="l"/>
            <a:r>
              <a:rPr lang="en-US" u="sng" smtClean="0"/>
              <a:t>4.6.7</a:t>
            </a:r>
            <a:r>
              <a:rPr lang="en-US" smtClean="0"/>
              <a:t> :</a:t>
            </a:r>
          </a:p>
          <a:p>
            <a:pPr algn="l">
              <a:buFontTx/>
              <a:buNone/>
            </a:pPr>
            <a:r>
              <a:rPr lang="en-US" smtClean="0"/>
              <a:t>P( -1.95 &lt; Z &lt; 1.95 )=</a:t>
            </a:r>
          </a:p>
          <a:p>
            <a:pPr algn="l">
              <a:buFontTx/>
              <a:buNone/>
            </a:pPr>
            <a:endParaRPr lang="en-US" smtClean="0"/>
          </a:p>
          <a:p>
            <a:pPr algn="l">
              <a:buFontTx/>
              <a:buNone/>
            </a:pPr>
            <a:endParaRPr lang="en-US" u="sng" smtClean="0"/>
          </a:p>
          <a:p>
            <a:pPr algn="l">
              <a:buFontTx/>
              <a:buNone/>
            </a:pPr>
            <a:r>
              <a:rPr lang="en-US" u="sng" smtClean="0"/>
              <a:t>4.6.10</a:t>
            </a:r>
            <a:r>
              <a:rPr lang="en-US" smtClean="0"/>
              <a:t>:</a:t>
            </a:r>
          </a:p>
          <a:p>
            <a:pPr algn="l">
              <a:buFontTx/>
              <a:buNone/>
            </a:pPr>
            <a:r>
              <a:rPr lang="en-US" smtClean="0"/>
              <a:t>P( Z = 1.22) =</a:t>
            </a:r>
          </a:p>
        </p:txBody>
      </p:sp>
      <p:sp>
        <p:nvSpPr>
          <p:cNvPr id="266243" name="عنصر نائب للتذييل 3"/>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66244" name="عنصر نائب لرقم الشريحة 4"/>
          <p:cNvSpPr>
            <a:spLocks noGrp="1"/>
          </p:cNvSpPr>
          <p:nvPr>
            <p:ph type="sldNum" sz="quarter" idx="12"/>
          </p:nvPr>
        </p:nvSpPr>
        <p:spPr>
          <a:noFill/>
        </p:spPr>
        <p:txBody>
          <a:bodyPr/>
          <a:lstStyle/>
          <a:p>
            <a:fld id="{84643D43-44F7-440F-8501-18B881CDD18A}" type="slidenum">
              <a:rPr lang="ar-SA" smtClean="0"/>
              <a:pPr/>
              <a:t>175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0946">
                                            <p:txEl>
                                              <p:pRg st="0" end="0"/>
                                            </p:txEl>
                                          </p:spTgt>
                                        </p:tgtEl>
                                        <p:attrNameLst>
                                          <p:attrName>style.visibility</p:attrName>
                                        </p:attrNameLst>
                                      </p:cBhvr>
                                      <p:to>
                                        <p:strVal val="visible"/>
                                      </p:to>
                                    </p:set>
                                    <p:animEffect transition="in" filter="box(in)">
                                      <p:cBhvr>
                                        <p:cTn id="7" dur="500"/>
                                        <p:tgtEl>
                                          <p:spTgt spid="21094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10946">
                                            <p:txEl>
                                              <p:pRg st="1" end="1"/>
                                            </p:txEl>
                                          </p:spTgt>
                                        </p:tgtEl>
                                        <p:attrNameLst>
                                          <p:attrName>style.visibility</p:attrName>
                                        </p:attrNameLst>
                                      </p:cBhvr>
                                      <p:to>
                                        <p:strVal val="visible"/>
                                      </p:to>
                                    </p:set>
                                    <p:animEffect transition="in" filter="box(in)">
                                      <p:cBhvr>
                                        <p:cTn id="10" dur="500"/>
                                        <p:tgtEl>
                                          <p:spTgt spid="21094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0946">
                                            <p:txEl>
                                              <p:pRg st="4" end="4"/>
                                            </p:txEl>
                                          </p:spTgt>
                                        </p:tgtEl>
                                        <p:attrNameLst>
                                          <p:attrName>style.visibility</p:attrName>
                                        </p:attrNameLst>
                                      </p:cBhvr>
                                      <p:to>
                                        <p:strVal val="visible"/>
                                      </p:to>
                                    </p:set>
                                    <p:anim calcmode="lin" valueType="num">
                                      <p:cBhvr additive="base">
                                        <p:cTn id="15" dur="500" fill="hold"/>
                                        <p:tgtEl>
                                          <p:spTgt spid="21094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094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0946">
                                            <p:txEl>
                                              <p:pRg st="5" end="5"/>
                                            </p:txEl>
                                          </p:spTgt>
                                        </p:tgtEl>
                                        <p:attrNameLst>
                                          <p:attrName>style.visibility</p:attrName>
                                        </p:attrNameLst>
                                      </p:cBhvr>
                                      <p:to>
                                        <p:strVal val="visible"/>
                                      </p:to>
                                    </p:set>
                                    <p:anim calcmode="lin" valueType="num">
                                      <p:cBhvr additive="base">
                                        <p:cTn id="19" dur="500" fill="hold"/>
                                        <p:tgtEl>
                                          <p:spTgt spid="21094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09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عنصر نائب للمحتوى 2"/>
          <p:cNvSpPr>
            <a:spLocks noGrp="1"/>
          </p:cNvSpPr>
          <p:nvPr>
            <p:ph idx="1"/>
          </p:nvPr>
        </p:nvSpPr>
        <p:spPr>
          <a:xfrm>
            <a:off x="285750" y="285750"/>
            <a:ext cx="7929563" cy="5500688"/>
          </a:xfrm>
        </p:spPr>
        <p:txBody>
          <a:bodyPr>
            <a:normAutofit fontScale="92500" lnSpcReduction="20000"/>
          </a:bodyPr>
          <a:lstStyle/>
          <a:p>
            <a:pPr algn="l">
              <a:buFontTx/>
              <a:buNone/>
            </a:pPr>
            <a:r>
              <a:rPr lang="en-US" u="sng" smtClean="0">
                <a:solidFill>
                  <a:srgbClr val="C00000"/>
                </a:solidFill>
              </a:rPr>
              <a:t>Given the following probabilities, find z</a:t>
            </a:r>
            <a:r>
              <a:rPr lang="en-US" sz="2800" u="sng" smtClean="0">
                <a:solidFill>
                  <a:srgbClr val="C00000"/>
                </a:solidFill>
              </a:rPr>
              <a:t>1</a:t>
            </a:r>
            <a:r>
              <a:rPr lang="en-US" u="sng" smtClean="0">
                <a:solidFill>
                  <a:srgbClr val="C00000"/>
                </a:solidFill>
              </a:rPr>
              <a:t> </a:t>
            </a:r>
          </a:p>
          <a:p>
            <a:pPr algn="l">
              <a:buFontTx/>
              <a:buNone/>
            </a:pPr>
            <a:r>
              <a:rPr lang="en-US" u="sng" smtClean="0"/>
              <a:t>4.6.11</a:t>
            </a:r>
          </a:p>
          <a:p>
            <a:pPr algn="l">
              <a:buFontTx/>
              <a:buNone/>
            </a:pPr>
            <a:r>
              <a:rPr lang="en-US" smtClean="0"/>
              <a:t>P(Z ≤ z1) = 0.0055                   </a:t>
            </a:r>
            <a:r>
              <a:rPr lang="en-US" smtClean="0">
                <a:solidFill>
                  <a:srgbClr val="C00000"/>
                </a:solidFill>
              </a:rPr>
              <a:t>(z1=-2.54)</a:t>
            </a:r>
          </a:p>
          <a:p>
            <a:pPr algn="l">
              <a:buFontTx/>
              <a:buNone/>
            </a:pPr>
            <a:r>
              <a:rPr lang="en-US" u="sng" smtClean="0"/>
              <a:t>4.6.12</a:t>
            </a:r>
          </a:p>
          <a:p>
            <a:pPr algn="l">
              <a:buFontTx/>
              <a:buNone/>
            </a:pPr>
            <a:r>
              <a:rPr lang="en-US" smtClean="0"/>
              <a:t>P(-2.67≤ Z ≤ z1) = 0.9718         </a:t>
            </a:r>
            <a:r>
              <a:rPr lang="en-US" smtClean="0">
                <a:solidFill>
                  <a:srgbClr val="C00000"/>
                </a:solidFill>
              </a:rPr>
              <a:t>(z1=1.97)</a:t>
            </a:r>
          </a:p>
          <a:p>
            <a:pPr algn="l">
              <a:buFontTx/>
              <a:buNone/>
            </a:pPr>
            <a:r>
              <a:rPr lang="en-US" u="sng" smtClean="0"/>
              <a:t>4.6.13</a:t>
            </a:r>
          </a:p>
          <a:p>
            <a:pPr algn="l">
              <a:buFontTx/>
              <a:buNone/>
            </a:pPr>
            <a:r>
              <a:rPr lang="en-US" smtClean="0"/>
              <a:t>P(Z &gt; z1) = 0.0384                   </a:t>
            </a:r>
            <a:r>
              <a:rPr lang="en-US" smtClean="0">
                <a:solidFill>
                  <a:srgbClr val="C00000"/>
                </a:solidFill>
              </a:rPr>
              <a:t>(z1=1.77)</a:t>
            </a:r>
          </a:p>
          <a:p>
            <a:pPr algn="l">
              <a:buFontTx/>
              <a:buNone/>
            </a:pPr>
            <a:r>
              <a:rPr lang="en-US" u="sng" smtClean="0"/>
              <a:t>4.6.11  : </a:t>
            </a:r>
          </a:p>
          <a:p>
            <a:pPr algn="l">
              <a:buFontTx/>
              <a:buNone/>
            </a:pPr>
            <a:r>
              <a:rPr lang="en-US" smtClean="0"/>
              <a:t>P(z1 &lt; Z ≤ 2.98) = 0.1117           </a:t>
            </a:r>
            <a:r>
              <a:rPr lang="en-US" smtClean="0">
                <a:solidFill>
                  <a:srgbClr val="C00000"/>
                </a:solidFill>
              </a:rPr>
              <a:t>(z1=1.21)</a:t>
            </a:r>
          </a:p>
          <a:p>
            <a:pPr algn="l">
              <a:buFontTx/>
              <a:buNone/>
            </a:pPr>
            <a:r>
              <a:rPr lang="en-US" smtClean="0"/>
              <a:t> </a:t>
            </a:r>
          </a:p>
          <a:p>
            <a:pPr algn="l">
              <a:buFontTx/>
              <a:buNone/>
            </a:pPr>
            <a:r>
              <a:rPr lang="en-US" smtClean="0"/>
              <a:t> </a:t>
            </a:r>
          </a:p>
          <a:p>
            <a:pPr algn="l">
              <a:buFontTx/>
              <a:buNone/>
            </a:pPr>
            <a:r>
              <a:rPr lang="en-US" smtClean="0"/>
              <a:t> </a:t>
            </a:r>
          </a:p>
          <a:p>
            <a:pPr algn="l"/>
            <a:endParaRPr lang="en-US" smtClean="0"/>
          </a:p>
        </p:txBody>
      </p:sp>
      <p:sp>
        <p:nvSpPr>
          <p:cNvPr id="267267" name="عنصر نائب للتذييل 3"/>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67268" name="عنصر نائب لرقم الشريحة 4"/>
          <p:cNvSpPr>
            <a:spLocks noGrp="1"/>
          </p:cNvSpPr>
          <p:nvPr>
            <p:ph type="sldNum" sz="quarter" idx="12"/>
          </p:nvPr>
        </p:nvSpPr>
        <p:spPr>
          <a:noFill/>
        </p:spPr>
        <p:txBody>
          <a:bodyPr/>
          <a:lstStyle/>
          <a:p>
            <a:fld id="{9F82C447-7502-4912-AC1A-10C3E06155E7}" type="slidenum">
              <a:rPr lang="ar-SA" smtClean="0"/>
              <a:pPr/>
              <a:t>176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1970">
                                            <p:txEl>
                                              <p:pRg st="1" end="1"/>
                                            </p:txEl>
                                          </p:spTgt>
                                        </p:tgtEl>
                                        <p:attrNameLst>
                                          <p:attrName>style.visibility</p:attrName>
                                        </p:attrNameLst>
                                      </p:cBhvr>
                                      <p:to>
                                        <p:strVal val="visible"/>
                                      </p:to>
                                    </p:set>
                                    <p:anim calcmode="lin" valueType="num">
                                      <p:cBhvr additive="base">
                                        <p:cTn id="7" dur="500" fill="hold"/>
                                        <p:tgtEl>
                                          <p:spTgt spid="2119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97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1970">
                                            <p:txEl>
                                              <p:pRg st="2" end="2"/>
                                            </p:txEl>
                                          </p:spTgt>
                                        </p:tgtEl>
                                        <p:attrNameLst>
                                          <p:attrName>style.visibility</p:attrName>
                                        </p:attrNameLst>
                                      </p:cBhvr>
                                      <p:to>
                                        <p:strVal val="visible"/>
                                      </p:to>
                                    </p:set>
                                    <p:anim calcmode="lin" valueType="num">
                                      <p:cBhvr additive="base">
                                        <p:cTn id="11" dur="500" fill="hold"/>
                                        <p:tgtEl>
                                          <p:spTgt spid="21197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19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1970">
                                            <p:txEl>
                                              <p:pRg st="3" end="3"/>
                                            </p:txEl>
                                          </p:spTgt>
                                        </p:tgtEl>
                                        <p:attrNameLst>
                                          <p:attrName>style.visibility</p:attrName>
                                        </p:attrNameLst>
                                      </p:cBhvr>
                                      <p:to>
                                        <p:strVal val="visible"/>
                                      </p:to>
                                    </p:set>
                                    <p:anim calcmode="lin" valueType="num">
                                      <p:cBhvr additive="base">
                                        <p:cTn id="17" dur="500" fill="hold"/>
                                        <p:tgtEl>
                                          <p:spTgt spid="21197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197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1970">
                                            <p:txEl>
                                              <p:pRg st="4" end="4"/>
                                            </p:txEl>
                                          </p:spTgt>
                                        </p:tgtEl>
                                        <p:attrNameLst>
                                          <p:attrName>style.visibility</p:attrName>
                                        </p:attrNameLst>
                                      </p:cBhvr>
                                      <p:to>
                                        <p:strVal val="visible"/>
                                      </p:to>
                                    </p:set>
                                    <p:anim calcmode="lin" valueType="num">
                                      <p:cBhvr additive="base">
                                        <p:cTn id="21" dur="500" fill="hold"/>
                                        <p:tgtEl>
                                          <p:spTgt spid="21197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19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1970">
                                            <p:txEl>
                                              <p:pRg st="5" end="5"/>
                                            </p:txEl>
                                          </p:spTgt>
                                        </p:tgtEl>
                                        <p:attrNameLst>
                                          <p:attrName>style.visibility</p:attrName>
                                        </p:attrNameLst>
                                      </p:cBhvr>
                                      <p:to>
                                        <p:strVal val="visible"/>
                                      </p:to>
                                    </p:set>
                                    <p:anim calcmode="lin" valueType="num">
                                      <p:cBhvr additive="base">
                                        <p:cTn id="27" dur="500" fill="hold"/>
                                        <p:tgtEl>
                                          <p:spTgt spid="21197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197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1970">
                                            <p:txEl>
                                              <p:pRg st="6" end="6"/>
                                            </p:txEl>
                                          </p:spTgt>
                                        </p:tgtEl>
                                        <p:attrNameLst>
                                          <p:attrName>style.visibility</p:attrName>
                                        </p:attrNameLst>
                                      </p:cBhvr>
                                      <p:to>
                                        <p:strVal val="visible"/>
                                      </p:to>
                                    </p:set>
                                    <p:anim calcmode="lin" valueType="num">
                                      <p:cBhvr additive="base">
                                        <p:cTn id="31" dur="500" fill="hold"/>
                                        <p:tgtEl>
                                          <p:spTgt spid="21197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19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1970">
                                            <p:txEl>
                                              <p:pRg st="7" end="7"/>
                                            </p:txEl>
                                          </p:spTgt>
                                        </p:tgtEl>
                                        <p:attrNameLst>
                                          <p:attrName>style.visibility</p:attrName>
                                        </p:attrNameLst>
                                      </p:cBhvr>
                                      <p:to>
                                        <p:strVal val="visible"/>
                                      </p:to>
                                    </p:set>
                                    <p:anim calcmode="lin" valueType="num">
                                      <p:cBhvr additive="base">
                                        <p:cTn id="37" dur="500" fill="hold"/>
                                        <p:tgtEl>
                                          <p:spTgt spid="21197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1970">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1970">
                                            <p:txEl>
                                              <p:pRg st="8" end="8"/>
                                            </p:txEl>
                                          </p:spTgt>
                                        </p:tgtEl>
                                        <p:attrNameLst>
                                          <p:attrName>style.visibility</p:attrName>
                                        </p:attrNameLst>
                                      </p:cBhvr>
                                      <p:to>
                                        <p:strVal val="visible"/>
                                      </p:to>
                                    </p:set>
                                    <p:anim calcmode="lin" valueType="num">
                                      <p:cBhvr additive="base">
                                        <p:cTn id="41" dur="500" fill="hold"/>
                                        <p:tgtEl>
                                          <p:spTgt spid="211970">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197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normAutofit fontScale="90000"/>
          </a:bodyPr>
          <a:lstStyle/>
          <a:p>
            <a:pPr rtl="0" eaLnBrk="1" hangingPunct="1"/>
            <a:r>
              <a:rPr lang="en-US" sz="3600" b="1" u="sng" smtClean="0">
                <a:solidFill>
                  <a:schemeClr val="tx2"/>
                </a:solidFill>
              </a:rPr>
              <a:t>How to transform normal distribution (X) to standard normal distribution (Z)?</a:t>
            </a:r>
          </a:p>
        </p:txBody>
      </p:sp>
      <p:sp>
        <p:nvSpPr>
          <p:cNvPr id="349187" name="Rectangle 3"/>
          <p:cNvSpPr>
            <a:spLocks noGrp="1" noChangeArrowheads="1"/>
          </p:cNvSpPr>
          <p:nvPr>
            <p:ph idx="1"/>
          </p:nvPr>
        </p:nvSpPr>
        <p:spPr>
          <a:xfrm>
            <a:off x="539750" y="1773238"/>
            <a:ext cx="7696200" cy="3657600"/>
          </a:xfrm>
        </p:spPr>
        <p:txBody>
          <a:bodyPr/>
          <a:lstStyle/>
          <a:p>
            <a:pPr algn="l" rtl="0" eaLnBrk="1" hangingPunct="1"/>
            <a:r>
              <a:rPr lang="en-US" sz="2800" smtClean="0">
                <a:solidFill>
                  <a:schemeClr val="folHlink"/>
                </a:solidFill>
              </a:rPr>
              <a:t>This is done by the following formula:</a:t>
            </a:r>
          </a:p>
          <a:p>
            <a:pPr algn="l" rtl="0" eaLnBrk="1" hangingPunct="1"/>
            <a:endParaRPr lang="en-US" sz="2800" smtClean="0">
              <a:solidFill>
                <a:schemeClr val="folHlink"/>
              </a:solidFill>
            </a:endParaRPr>
          </a:p>
          <a:p>
            <a:pPr algn="l" rtl="0" eaLnBrk="1" hangingPunct="1"/>
            <a:r>
              <a:rPr lang="en-US" b="1" u="sng" smtClean="0">
                <a:solidFill>
                  <a:schemeClr val="tx2"/>
                </a:solidFill>
              </a:rPr>
              <a:t>Example</a:t>
            </a:r>
            <a:r>
              <a:rPr lang="en-US" smtClean="0">
                <a:solidFill>
                  <a:schemeClr val="tx2"/>
                </a:solidFill>
              </a:rPr>
              <a:t>:</a:t>
            </a:r>
          </a:p>
          <a:p>
            <a:pPr algn="l" rtl="0" eaLnBrk="1" hangingPunct="1"/>
            <a:r>
              <a:rPr lang="en-US" sz="2800" smtClean="0"/>
              <a:t> </a:t>
            </a:r>
            <a:r>
              <a:rPr lang="en-US" sz="2800" smtClean="0">
                <a:solidFill>
                  <a:schemeClr val="folHlink"/>
                </a:solidFill>
              </a:rPr>
              <a:t>If X is normal with </a:t>
            </a:r>
            <a:r>
              <a:rPr lang="en-US" sz="2800" smtClean="0">
                <a:solidFill>
                  <a:schemeClr val="folHlink"/>
                </a:solidFill>
                <a:latin typeface="Arial" pitchFamily="34" charset="0"/>
              </a:rPr>
              <a:t>µ</a:t>
            </a:r>
            <a:r>
              <a:rPr lang="en-US" sz="2800" smtClean="0">
                <a:solidFill>
                  <a:schemeClr val="folHlink"/>
                </a:solidFill>
              </a:rPr>
              <a:t> = 3, σ = 2. Find the value of standard normal Z, If X= 6?</a:t>
            </a:r>
          </a:p>
          <a:p>
            <a:pPr algn="l" rtl="0" eaLnBrk="1" hangingPunct="1"/>
            <a:r>
              <a:rPr lang="en-US" b="1" u="sng" smtClean="0">
                <a:solidFill>
                  <a:schemeClr val="tx2"/>
                </a:solidFill>
              </a:rPr>
              <a:t>Answer:</a:t>
            </a:r>
          </a:p>
          <a:p>
            <a:pPr algn="l" rtl="0" eaLnBrk="1" hangingPunct="1"/>
            <a:endParaRPr lang="en-US" sz="2800" smtClean="0"/>
          </a:p>
          <a:p>
            <a:pPr algn="l" rtl="0" eaLnBrk="1" hangingPunct="1"/>
            <a:endParaRPr lang="en-US" sz="2800" smtClean="0"/>
          </a:p>
        </p:txBody>
      </p:sp>
      <p:sp>
        <p:nvSpPr>
          <p:cNvPr id="41988"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41989" name="عنصر نائب لرقم الشريحة 5"/>
          <p:cNvSpPr>
            <a:spLocks noGrp="1"/>
          </p:cNvSpPr>
          <p:nvPr>
            <p:ph type="sldNum" sz="quarter" idx="12"/>
          </p:nvPr>
        </p:nvSpPr>
        <p:spPr>
          <a:noFill/>
        </p:spPr>
        <p:txBody>
          <a:bodyPr/>
          <a:lstStyle/>
          <a:p>
            <a:fld id="{2C10F56F-900D-4F2E-81E0-90C6ACADCBC3}" type="slidenum">
              <a:rPr lang="ar-SA" smtClean="0"/>
              <a:pPr/>
              <a:t>177</a:t>
            </a:fld>
            <a:endParaRPr lang="en-US" smtClean="0"/>
          </a:p>
        </p:txBody>
      </p:sp>
      <p:sp>
        <p:nvSpPr>
          <p:cNvPr id="41992" name="Rectangle 4"/>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349189" name="Object 5"/>
          <p:cNvGraphicFramePr>
            <a:graphicFrameLocks noChangeAspect="1"/>
          </p:cNvGraphicFramePr>
          <p:nvPr/>
        </p:nvGraphicFramePr>
        <p:xfrm>
          <a:off x="3132138" y="2420938"/>
          <a:ext cx="1944687" cy="720725"/>
        </p:xfrm>
        <a:graphic>
          <a:graphicData uri="http://schemas.openxmlformats.org/presentationml/2006/ole">
            <p:oleObj spid="_x0000_s41986" name="Equation" r:id="rId3" imgW="634725" imgH="393529" progId="Equation.3">
              <p:embed/>
            </p:oleObj>
          </a:graphicData>
        </a:graphic>
      </p:graphicFrame>
      <p:sp>
        <p:nvSpPr>
          <p:cNvPr id="41993" name="Rectangle 6"/>
          <p:cNvSpPr>
            <a:spLocks noChangeArrowheads="1"/>
          </p:cNvSpPr>
          <p:nvPr/>
        </p:nvSpPr>
        <p:spPr bwMode="auto">
          <a:xfrm>
            <a:off x="0" y="3624263"/>
            <a:ext cx="9144000" cy="0"/>
          </a:xfrm>
          <a:prstGeom prst="rect">
            <a:avLst/>
          </a:prstGeom>
          <a:noFill/>
          <a:ln w="9525">
            <a:noFill/>
            <a:miter lim="800000"/>
            <a:headEnd/>
            <a:tailEnd/>
          </a:ln>
        </p:spPr>
        <p:txBody>
          <a:bodyPr wrap="none" anchor="ctr">
            <a:spAutoFit/>
          </a:bodyPr>
          <a:lstStyle/>
          <a:p>
            <a:endParaRPr lang="en-US"/>
          </a:p>
        </p:txBody>
      </p:sp>
      <p:sp>
        <p:nvSpPr>
          <p:cNvPr id="419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49192" name="Object 8"/>
          <p:cNvGraphicFramePr>
            <a:graphicFrameLocks noChangeAspect="1"/>
          </p:cNvGraphicFramePr>
          <p:nvPr/>
        </p:nvGraphicFramePr>
        <p:xfrm>
          <a:off x="3059113" y="4797425"/>
          <a:ext cx="2305050" cy="792163"/>
        </p:xfrm>
        <a:graphic>
          <a:graphicData uri="http://schemas.openxmlformats.org/presentationml/2006/ole">
            <p:oleObj spid="_x0000_s41987" name="Equation" r:id="rId4" imgW="1435100" imgH="393700" progId="Equation.3">
              <p:embed/>
            </p:oleObj>
          </a:graphicData>
        </a:graphic>
      </p:graphicFrame>
      <p:sp>
        <p:nvSpPr>
          <p:cNvPr id="41995" name="Rectangle 9"/>
          <p:cNvSpPr>
            <a:spLocks noChangeArrowheads="1"/>
          </p:cNvSpPr>
          <p:nvPr/>
        </p:nvSpPr>
        <p:spPr bwMode="auto">
          <a:xfrm>
            <a:off x="8024813" y="390525"/>
            <a:ext cx="1119187" cy="304800"/>
          </a:xfrm>
          <a:prstGeom prst="rect">
            <a:avLst/>
          </a:prstGeom>
          <a:noFill/>
          <a:ln w="9525">
            <a:noFill/>
            <a:miter lim="800000"/>
            <a:headEnd/>
            <a:tailEnd/>
          </a:ln>
        </p:spPr>
        <p:txBody>
          <a:bodyPr wrap="none" anchor="ctr">
            <a:spAutoFit/>
          </a:bodyPr>
          <a:lstStyle/>
          <a:p>
            <a:r>
              <a:rPr lang="en-US" sz="1400">
                <a:latin typeface="Arial" pitchFamily="34" charset="0"/>
                <a:cs typeface="Times New Roman" pitchFamily="18" charset="0"/>
              </a:rPr>
              <a:t>                   </a:t>
            </a:r>
            <a:endParaRPr lang="en-US">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9186"/>
                                        </p:tgtEl>
                                        <p:attrNameLst>
                                          <p:attrName>style.visibility</p:attrName>
                                        </p:attrNameLst>
                                      </p:cBhvr>
                                      <p:to>
                                        <p:strVal val="visible"/>
                                      </p:to>
                                    </p:set>
                                    <p:animEffect transition="in" filter="box(in)">
                                      <p:cBhvr>
                                        <p:cTn id="7" dur="500"/>
                                        <p:tgtEl>
                                          <p:spTgt spid="3491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9187">
                                            <p:txEl>
                                              <p:pRg st="0" end="0"/>
                                            </p:txEl>
                                          </p:spTgt>
                                        </p:tgtEl>
                                        <p:attrNameLst>
                                          <p:attrName>style.visibility</p:attrName>
                                        </p:attrNameLst>
                                      </p:cBhvr>
                                      <p:to>
                                        <p:strVal val="visible"/>
                                      </p:to>
                                    </p:set>
                                    <p:anim calcmode="lin" valueType="num">
                                      <p:cBhvr additive="base">
                                        <p:cTn id="12" dur="500" fill="hold"/>
                                        <p:tgtEl>
                                          <p:spTgt spid="3491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9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9189"/>
                                        </p:tgtEl>
                                        <p:attrNameLst>
                                          <p:attrName>style.visibility</p:attrName>
                                        </p:attrNameLst>
                                      </p:cBhvr>
                                      <p:to>
                                        <p:strVal val="visible"/>
                                      </p:to>
                                    </p:set>
                                    <p:anim calcmode="lin" valueType="num">
                                      <p:cBhvr additive="base">
                                        <p:cTn id="18" dur="500" fill="hold"/>
                                        <p:tgtEl>
                                          <p:spTgt spid="349189"/>
                                        </p:tgtEl>
                                        <p:attrNameLst>
                                          <p:attrName>ppt_x</p:attrName>
                                        </p:attrNameLst>
                                      </p:cBhvr>
                                      <p:tavLst>
                                        <p:tav tm="0">
                                          <p:val>
                                            <p:strVal val="#ppt_x"/>
                                          </p:val>
                                        </p:tav>
                                        <p:tav tm="100000">
                                          <p:val>
                                            <p:strVal val="#ppt_x"/>
                                          </p:val>
                                        </p:tav>
                                      </p:tavLst>
                                    </p:anim>
                                    <p:anim calcmode="lin" valueType="num">
                                      <p:cBhvr additive="base">
                                        <p:cTn id="19" dur="500" fill="hold"/>
                                        <p:tgtEl>
                                          <p:spTgt spid="34918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49187">
                                            <p:txEl>
                                              <p:pRg st="2" end="2"/>
                                            </p:txEl>
                                          </p:spTgt>
                                        </p:tgtEl>
                                        <p:attrNameLst>
                                          <p:attrName>style.visibility</p:attrName>
                                        </p:attrNameLst>
                                      </p:cBhvr>
                                      <p:to>
                                        <p:strVal val="visible"/>
                                      </p:to>
                                    </p:set>
                                    <p:animEffect transition="in" filter="box(in)">
                                      <p:cBhvr>
                                        <p:cTn id="24" dur="500"/>
                                        <p:tgtEl>
                                          <p:spTgt spid="3491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49187">
                                            <p:txEl>
                                              <p:pRg st="3" end="3"/>
                                            </p:txEl>
                                          </p:spTgt>
                                        </p:tgtEl>
                                        <p:attrNameLst>
                                          <p:attrName>style.visibility</p:attrName>
                                        </p:attrNameLst>
                                      </p:cBhvr>
                                      <p:to>
                                        <p:strVal val="visible"/>
                                      </p:to>
                                    </p:set>
                                    <p:anim calcmode="lin" valueType="num">
                                      <p:cBhvr additive="base">
                                        <p:cTn id="29" dur="500" fill="hold"/>
                                        <p:tgtEl>
                                          <p:spTgt spid="34918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9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49187">
                                            <p:txEl>
                                              <p:pRg st="4" end="4"/>
                                            </p:txEl>
                                          </p:spTgt>
                                        </p:tgtEl>
                                        <p:attrNameLst>
                                          <p:attrName>style.visibility</p:attrName>
                                        </p:attrNameLst>
                                      </p:cBhvr>
                                      <p:to>
                                        <p:strVal val="visible"/>
                                      </p:to>
                                    </p:set>
                                    <p:animEffect transition="in" filter="box(in)">
                                      <p:cBhvr>
                                        <p:cTn id="35" dur="500"/>
                                        <p:tgtEl>
                                          <p:spTgt spid="34918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49192"/>
                                        </p:tgtEl>
                                        <p:attrNameLst>
                                          <p:attrName>style.visibility</p:attrName>
                                        </p:attrNameLst>
                                      </p:cBhvr>
                                      <p:to>
                                        <p:strVal val="visible"/>
                                      </p:to>
                                    </p:set>
                                    <p:anim calcmode="lin" valueType="num">
                                      <p:cBhvr additive="base">
                                        <p:cTn id="40" dur="500" fill="hold"/>
                                        <p:tgtEl>
                                          <p:spTgt spid="349192"/>
                                        </p:tgtEl>
                                        <p:attrNameLst>
                                          <p:attrName>ppt_x</p:attrName>
                                        </p:attrNameLst>
                                      </p:cBhvr>
                                      <p:tavLst>
                                        <p:tav tm="0">
                                          <p:val>
                                            <p:strVal val="#ppt_x"/>
                                          </p:val>
                                        </p:tav>
                                        <p:tav tm="100000">
                                          <p:val>
                                            <p:strVal val="#ppt_x"/>
                                          </p:val>
                                        </p:tav>
                                      </p:tavLst>
                                    </p:anim>
                                    <p:anim calcmode="lin" valueType="num">
                                      <p:cBhvr additive="base">
                                        <p:cTn id="41" dur="500" fill="hold"/>
                                        <p:tgtEl>
                                          <p:spTgt spid="3491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250825" y="0"/>
            <a:ext cx="8893175" cy="1196975"/>
          </a:xfrm>
        </p:spPr>
        <p:txBody>
          <a:bodyPr/>
          <a:lstStyle/>
          <a:p>
            <a:pPr eaLnBrk="1" hangingPunct="1"/>
            <a:r>
              <a:rPr lang="en-US" sz="4800" b="1" smtClean="0">
                <a:solidFill>
                  <a:srgbClr val="FF0000"/>
                </a:solidFill>
                <a:latin typeface="Monotype Corsiva" pitchFamily="66" charset="0"/>
              </a:rPr>
              <a:t>4.7 Normal Distribution Applications</a:t>
            </a:r>
          </a:p>
        </p:txBody>
      </p:sp>
      <p:sp>
        <p:nvSpPr>
          <p:cNvPr id="350211" name="Rectangle 3"/>
          <p:cNvSpPr>
            <a:spLocks noGrp="1" noChangeArrowheads="1"/>
          </p:cNvSpPr>
          <p:nvPr>
            <p:ph type="body" sz="half" idx="1"/>
          </p:nvPr>
        </p:nvSpPr>
        <p:spPr>
          <a:xfrm>
            <a:off x="0" y="1268413"/>
            <a:ext cx="9144000" cy="5589587"/>
          </a:xfrm>
        </p:spPr>
        <p:txBody>
          <a:bodyPr/>
          <a:lstStyle/>
          <a:p>
            <a:pPr algn="l" rtl="0" eaLnBrk="1" hangingPunct="1">
              <a:buFontTx/>
              <a:buNone/>
            </a:pPr>
            <a:r>
              <a:rPr lang="en-US" sz="2400" smtClean="0">
                <a:latin typeface="Arial" pitchFamily="34" charset="0"/>
              </a:rPr>
              <a:t>The normal distribution can be used to model the distribution of many variables that are of interest. This allow us to answer probability questions about these random variables. </a:t>
            </a:r>
          </a:p>
          <a:p>
            <a:pPr algn="l" rtl="0" eaLnBrk="1" hangingPunct="1">
              <a:buFontTx/>
              <a:buNone/>
            </a:pPr>
            <a:r>
              <a:rPr lang="en-US" sz="4000" b="1" u="sng" smtClean="0">
                <a:solidFill>
                  <a:srgbClr val="CCCC00"/>
                </a:solidFill>
                <a:latin typeface="Monotype Corsiva" pitchFamily="66" charset="0"/>
                <a:sym typeface="Symbol" pitchFamily="18" charset="2"/>
              </a:rPr>
              <a:t>Example 4.7.1:</a:t>
            </a:r>
          </a:p>
          <a:p>
            <a:pPr algn="l" rtl="0" eaLnBrk="1" hangingPunct="1">
              <a:buFontTx/>
              <a:buNone/>
            </a:pPr>
            <a:r>
              <a:rPr lang="en-US" sz="2400" smtClean="0">
                <a:latin typeface="Arial" pitchFamily="34" charset="0"/>
                <a:sym typeface="Symbol" pitchFamily="18" charset="2"/>
              </a:rPr>
              <a:t>The ‘Uptime ’is a custom-made light weight battery-operated</a:t>
            </a:r>
          </a:p>
          <a:p>
            <a:pPr algn="l" rtl="0" eaLnBrk="1" hangingPunct="1">
              <a:buFontTx/>
              <a:buNone/>
            </a:pPr>
            <a:r>
              <a:rPr lang="en-US" sz="2400" smtClean="0">
                <a:latin typeface="Arial" pitchFamily="34" charset="0"/>
                <a:sym typeface="Symbol" pitchFamily="18" charset="2"/>
              </a:rPr>
              <a:t>activity monitor that records the amount of time an individual</a:t>
            </a:r>
          </a:p>
          <a:p>
            <a:pPr algn="l" rtl="0" eaLnBrk="1" hangingPunct="1">
              <a:buFontTx/>
              <a:buNone/>
            </a:pPr>
            <a:r>
              <a:rPr lang="en-US" sz="2400" smtClean="0">
                <a:latin typeface="Arial" pitchFamily="34" charset="0"/>
                <a:sym typeface="Symbol" pitchFamily="18" charset="2"/>
              </a:rPr>
              <a:t>spend the upright position. In a study of children ages 8 to 15</a:t>
            </a:r>
          </a:p>
          <a:p>
            <a:pPr algn="l" rtl="0" eaLnBrk="1" hangingPunct="1">
              <a:buFontTx/>
              <a:buNone/>
            </a:pPr>
            <a:r>
              <a:rPr lang="en-US" sz="2400" smtClean="0">
                <a:latin typeface="Arial" pitchFamily="34" charset="0"/>
                <a:sym typeface="Symbol" pitchFamily="18" charset="2"/>
              </a:rPr>
              <a:t>years. The researchers found that the amount of time children</a:t>
            </a:r>
          </a:p>
          <a:p>
            <a:pPr algn="l" rtl="0" eaLnBrk="1" hangingPunct="1">
              <a:buFontTx/>
              <a:buNone/>
            </a:pPr>
            <a:r>
              <a:rPr lang="en-US" sz="2400" smtClean="0">
                <a:latin typeface="Arial" pitchFamily="34" charset="0"/>
                <a:sym typeface="Symbol" pitchFamily="18" charset="2"/>
              </a:rPr>
              <a:t>spend in the upright position followed a normal distribution with</a:t>
            </a:r>
          </a:p>
          <a:p>
            <a:pPr algn="l" rtl="0" eaLnBrk="1" hangingPunct="1">
              <a:buFontTx/>
              <a:buNone/>
            </a:pPr>
            <a:r>
              <a:rPr lang="en-US" sz="2400" smtClean="0">
                <a:latin typeface="Arial" pitchFamily="34" charset="0"/>
                <a:sym typeface="Symbol" pitchFamily="18" charset="2"/>
              </a:rPr>
              <a:t>Mean of 5.4 hours and standard deviation of 1.3.Find</a:t>
            </a:r>
            <a:endParaRPr lang="en-US" sz="2400" b="1" u="sng" smtClean="0">
              <a:latin typeface="Arial" pitchFamily="34" charset="0"/>
              <a:sym typeface="Symbol" pitchFamily="18" charset="2"/>
            </a:endParaRPr>
          </a:p>
          <a:p>
            <a:pPr algn="l" rtl="0" eaLnBrk="1" hangingPunct="1">
              <a:buFontTx/>
              <a:buNone/>
            </a:pPr>
            <a:endParaRPr lang="en-US" sz="2400" b="1" smtClean="0">
              <a:latin typeface="Arial" pitchFamily="34" charset="0"/>
            </a:endParaRPr>
          </a:p>
        </p:txBody>
      </p:sp>
      <p:sp>
        <p:nvSpPr>
          <p:cNvPr id="268290" name="عنصر نائب للتذييل 6"/>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68291" name="عنصر نائب لرقم الشريحة 7"/>
          <p:cNvSpPr>
            <a:spLocks noGrp="1"/>
          </p:cNvSpPr>
          <p:nvPr>
            <p:ph type="sldNum" sz="quarter" idx="12"/>
          </p:nvPr>
        </p:nvSpPr>
        <p:spPr>
          <a:noFill/>
        </p:spPr>
        <p:txBody>
          <a:bodyPr/>
          <a:lstStyle/>
          <a:p>
            <a:fld id="{01B46600-607E-4DD7-B7A6-755E530CF024}" type="slidenum">
              <a:rPr lang="ar-SA" smtClean="0"/>
              <a:pPr/>
              <a:t>178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wipe(up)">
                                      <p:cBhvr>
                                        <p:cTn id="7" dur="500"/>
                                        <p:tgtEl>
                                          <p:spTgt spid="3502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0211">
                                            <p:txEl>
                                              <p:pRg st="0" end="0"/>
                                            </p:txEl>
                                          </p:spTgt>
                                        </p:tgtEl>
                                        <p:attrNameLst>
                                          <p:attrName>style.visibility</p:attrName>
                                        </p:attrNameLst>
                                      </p:cBhvr>
                                      <p:to>
                                        <p:strVal val="visible"/>
                                      </p:to>
                                    </p:set>
                                    <p:animEffect transition="in" filter="wipe(up)">
                                      <p:cBhvr>
                                        <p:cTn id="12" dur="500"/>
                                        <p:tgtEl>
                                          <p:spTgt spid="350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0211">
                                            <p:txEl>
                                              <p:pRg st="1" end="1"/>
                                            </p:txEl>
                                          </p:spTgt>
                                        </p:tgtEl>
                                        <p:attrNameLst>
                                          <p:attrName>style.visibility</p:attrName>
                                        </p:attrNameLst>
                                      </p:cBhvr>
                                      <p:to>
                                        <p:strVal val="visible"/>
                                      </p:to>
                                    </p:set>
                                    <p:animEffect transition="in" filter="wipe(up)">
                                      <p:cBhvr>
                                        <p:cTn id="17" dur="500"/>
                                        <p:tgtEl>
                                          <p:spTgt spid="3502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50211">
                                            <p:txEl>
                                              <p:pRg st="2" end="2"/>
                                            </p:txEl>
                                          </p:spTgt>
                                        </p:tgtEl>
                                        <p:attrNameLst>
                                          <p:attrName>style.visibility</p:attrName>
                                        </p:attrNameLst>
                                      </p:cBhvr>
                                      <p:to>
                                        <p:strVal val="visible"/>
                                      </p:to>
                                    </p:set>
                                    <p:animEffect transition="in" filter="wipe(up)">
                                      <p:cBhvr>
                                        <p:cTn id="22" dur="500"/>
                                        <p:tgtEl>
                                          <p:spTgt spid="3502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0211">
                                            <p:txEl>
                                              <p:pRg st="3" end="3"/>
                                            </p:txEl>
                                          </p:spTgt>
                                        </p:tgtEl>
                                        <p:attrNameLst>
                                          <p:attrName>style.visibility</p:attrName>
                                        </p:attrNameLst>
                                      </p:cBhvr>
                                      <p:to>
                                        <p:strVal val="visible"/>
                                      </p:to>
                                    </p:set>
                                    <p:animEffect transition="in" filter="wipe(up)">
                                      <p:cBhvr>
                                        <p:cTn id="27" dur="500"/>
                                        <p:tgtEl>
                                          <p:spTgt spid="3502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50211">
                                            <p:txEl>
                                              <p:pRg st="4" end="4"/>
                                            </p:txEl>
                                          </p:spTgt>
                                        </p:tgtEl>
                                        <p:attrNameLst>
                                          <p:attrName>style.visibility</p:attrName>
                                        </p:attrNameLst>
                                      </p:cBhvr>
                                      <p:to>
                                        <p:strVal val="visible"/>
                                      </p:to>
                                    </p:set>
                                    <p:animEffect transition="in" filter="wipe(up)">
                                      <p:cBhvr>
                                        <p:cTn id="32" dur="500"/>
                                        <p:tgtEl>
                                          <p:spTgt spid="3502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50211">
                                            <p:txEl>
                                              <p:pRg st="5" end="5"/>
                                            </p:txEl>
                                          </p:spTgt>
                                        </p:tgtEl>
                                        <p:attrNameLst>
                                          <p:attrName>style.visibility</p:attrName>
                                        </p:attrNameLst>
                                      </p:cBhvr>
                                      <p:to>
                                        <p:strVal val="visible"/>
                                      </p:to>
                                    </p:set>
                                    <p:animEffect transition="in" filter="wipe(up)">
                                      <p:cBhvr>
                                        <p:cTn id="37" dur="500"/>
                                        <p:tgtEl>
                                          <p:spTgt spid="3502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50211">
                                            <p:txEl>
                                              <p:pRg st="6" end="6"/>
                                            </p:txEl>
                                          </p:spTgt>
                                        </p:tgtEl>
                                        <p:attrNameLst>
                                          <p:attrName>style.visibility</p:attrName>
                                        </p:attrNameLst>
                                      </p:cBhvr>
                                      <p:to>
                                        <p:strVal val="visible"/>
                                      </p:to>
                                    </p:set>
                                    <p:animEffect transition="in" filter="wipe(up)">
                                      <p:cBhvr>
                                        <p:cTn id="42" dur="500"/>
                                        <p:tgtEl>
                                          <p:spTgt spid="3502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50211">
                                            <p:txEl>
                                              <p:pRg st="7" end="7"/>
                                            </p:txEl>
                                          </p:spTgt>
                                        </p:tgtEl>
                                        <p:attrNameLst>
                                          <p:attrName>style.visibility</p:attrName>
                                        </p:attrNameLst>
                                      </p:cBhvr>
                                      <p:to>
                                        <p:strVal val="visible"/>
                                      </p:to>
                                    </p:set>
                                    <p:animEffect transition="in" filter="wipe(up)">
                                      <p:cBhvr>
                                        <p:cTn id="47" dur="500"/>
                                        <p:tgtEl>
                                          <p:spTgt spid="3502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autoUpdateAnimBg="0"/>
      <p:bldP spid="350211" grpId="0" build="p"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sz="half" idx="1"/>
          </p:nvPr>
        </p:nvSpPr>
        <p:spPr>
          <a:xfrm>
            <a:off x="395288" y="260350"/>
            <a:ext cx="8280400" cy="5905500"/>
          </a:xfrm>
        </p:spPr>
        <p:txBody>
          <a:bodyPr>
            <a:normAutofit lnSpcReduction="10000"/>
          </a:bodyPr>
          <a:lstStyle/>
          <a:p>
            <a:pPr marL="609600" indent="-609600" algn="l" rtl="0" eaLnBrk="1" hangingPunct="1">
              <a:lnSpc>
                <a:spcPct val="80000"/>
              </a:lnSpc>
              <a:buFontTx/>
              <a:buNone/>
            </a:pPr>
            <a:r>
              <a:rPr lang="en-US" sz="2000" b="1" smtClean="0">
                <a:latin typeface="Arial" pitchFamily="34" charset="0"/>
              </a:rPr>
              <a:t>If a child selected at random ,then</a:t>
            </a:r>
          </a:p>
          <a:p>
            <a:pPr marL="609600" indent="-609600" algn="l" rtl="0" eaLnBrk="1" hangingPunct="1">
              <a:lnSpc>
                <a:spcPct val="80000"/>
              </a:lnSpc>
              <a:buFontTx/>
              <a:buNone/>
            </a:pPr>
            <a:r>
              <a:rPr lang="en-US" sz="1800" b="1" smtClean="0">
                <a:solidFill>
                  <a:schemeClr val="folHlink"/>
                </a:solidFill>
                <a:latin typeface="Arial" pitchFamily="34" charset="0"/>
              </a:rPr>
              <a:t>1-The probability that the child spend less than 3</a:t>
            </a:r>
          </a:p>
          <a:p>
            <a:pPr marL="609600" indent="-609600" algn="l" rtl="0" eaLnBrk="1" hangingPunct="1">
              <a:lnSpc>
                <a:spcPct val="80000"/>
              </a:lnSpc>
              <a:buFontTx/>
              <a:buNone/>
            </a:pPr>
            <a:r>
              <a:rPr lang="en-US" sz="1800" b="1" smtClean="0">
                <a:solidFill>
                  <a:schemeClr val="folHlink"/>
                </a:solidFill>
                <a:latin typeface="Arial" pitchFamily="34" charset="0"/>
              </a:rPr>
              <a:t>  hours in the upright position 24-hour period</a:t>
            </a:r>
          </a:p>
          <a:p>
            <a:pPr marL="609600" indent="-609600" algn="l" rtl="0" eaLnBrk="1" hangingPunct="1">
              <a:lnSpc>
                <a:spcPct val="80000"/>
              </a:lnSpc>
              <a:buFontTx/>
              <a:buNone/>
            </a:pPr>
            <a:endParaRPr lang="en-US" sz="1800" b="1" smtClean="0">
              <a:solidFill>
                <a:schemeClr val="folHlink"/>
              </a:solidFill>
              <a:latin typeface="Arial" pitchFamily="34" charset="0"/>
            </a:endParaRPr>
          </a:p>
          <a:p>
            <a:pPr marL="609600" indent="-609600" algn="l" rtl="0" eaLnBrk="1" hangingPunct="1">
              <a:lnSpc>
                <a:spcPct val="80000"/>
              </a:lnSpc>
              <a:buFontTx/>
              <a:buNone/>
            </a:pPr>
            <a:r>
              <a:rPr lang="en-US" sz="2000" smtClean="0">
                <a:latin typeface="Arial" pitchFamily="34" charset="0"/>
                <a:sym typeface="Symbol" pitchFamily="18" charset="2"/>
              </a:rPr>
              <a:t>P( X &lt; 3) = P(            &lt;              ) = P(Z &lt; -1.85) = 0.0322</a:t>
            </a:r>
          </a:p>
          <a:p>
            <a:pPr marL="609600" indent="-609600" algn="l" rtl="0" eaLnBrk="1" hangingPunct="1">
              <a:lnSpc>
                <a:spcPct val="80000"/>
              </a:lnSpc>
              <a:buFontTx/>
              <a:buNone/>
            </a:pPr>
            <a:endParaRPr lang="en-US" sz="2000" smtClean="0">
              <a:latin typeface="Arial" pitchFamily="34" charset="0"/>
              <a:sym typeface="Symbol" pitchFamily="18" charset="2"/>
            </a:endParaRPr>
          </a:p>
          <a:p>
            <a:pPr marL="609600" indent="-609600" algn="l" rtl="0" eaLnBrk="1" hangingPunct="1">
              <a:lnSpc>
                <a:spcPct val="80000"/>
              </a:lnSpc>
              <a:buFontTx/>
              <a:buNone/>
            </a:pPr>
            <a:r>
              <a:rPr lang="en-US" sz="1600" smtClean="0">
                <a:solidFill>
                  <a:schemeClr val="folHlink"/>
                </a:solidFill>
                <a:latin typeface="Arial" pitchFamily="34" charset="0"/>
              </a:rPr>
              <a:t>-------------------------------------------------------------------------</a:t>
            </a:r>
          </a:p>
          <a:p>
            <a:pPr marL="609600" indent="-609600" algn="l" rtl="0" eaLnBrk="1" hangingPunct="1">
              <a:lnSpc>
                <a:spcPct val="80000"/>
              </a:lnSpc>
              <a:buFontTx/>
              <a:buNone/>
            </a:pPr>
            <a:r>
              <a:rPr lang="en-US" sz="1800" b="1" smtClean="0">
                <a:solidFill>
                  <a:schemeClr val="folHlink"/>
                </a:solidFill>
                <a:latin typeface="Arial" pitchFamily="34" charset="0"/>
              </a:rPr>
              <a:t>2-The probability that the child spend more than 5</a:t>
            </a:r>
          </a:p>
          <a:p>
            <a:pPr marL="609600" indent="-609600" algn="l" rtl="0" eaLnBrk="1" hangingPunct="1">
              <a:lnSpc>
                <a:spcPct val="80000"/>
              </a:lnSpc>
              <a:buFontTx/>
              <a:buNone/>
            </a:pPr>
            <a:r>
              <a:rPr lang="en-US" sz="1800" b="1" smtClean="0">
                <a:solidFill>
                  <a:schemeClr val="folHlink"/>
                </a:solidFill>
                <a:latin typeface="Arial" pitchFamily="34" charset="0"/>
              </a:rPr>
              <a:t>  hours in the upright position 24-hour period</a:t>
            </a:r>
          </a:p>
          <a:p>
            <a:pPr marL="609600" indent="-609600" algn="l" rtl="0" eaLnBrk="1" hangingPunct="1">
              <a:lnSpc>
                <a:spcPct val="80000"/>
              </a:lnSpc>
              <a:buFontTx/>
              <a:buNone/>
            </a:pPr>
            <a:endParaRPr lang="en-US" sz="1800" b="1" smtClean="0">
              <a:solidFill>
                <a:schemeClr val="folHlink"/>
              </a:solidFill>
              <a:latin typeface="Arial" pitchFamily="34" charset="0"/>
            </a:endParaRPr>
          </a:p>
          <a:p>
            <a:pPr marL="609600" indent="-609600" algn="l" rtl="0" eaLnBrk="1" hangingPunct="1">
              <a:lnSpc>
                <a:spcPct val="80000"/>
              </a:lnSpc>
              <a:buFontTx/>
              <a:buNone/>
            </a:pPr>
            <a:r>
              <a:rPr lang="en-US" sz="2000" smtClean="0">
                <a:latin typeface="Arial" pitchFamily="34" charset="0"/>
                <a:sym typeface="Symbol" pitchFamily="18" charset="2"/>
              </a:rPr>
              <a:t>P( X &gt; 5) = P(            &gt;              ) = P(Z &gt; -0.31) </a:t>
            </a:r>
          </a:p>
          <a:p>
            <a:pPr marL="609600" indent="-609600" algn="l" rtl="0" eaLnBrk="1" hangingPunct="1">
              <a:lnSpc>
                <a:spcPct val="80000"/>
              </a:lnSpc>
              <a:buFontTx/>
              <a:buNone/>
            </a:pPr>
            <a:endParaRPr lang="en-US" sz="2000" smtClean="0">
              <a:latin typeface="Arial" pitchFamily="34" charset="0"/>
              <a:sym typeface="Symbol" pitchFamily="18" charset="2"/>
            </a:endParaRPr>
          </a:p>
          <a:p>
            <a:pPr marL="609600" indent="-609600" algn="l" rtl="0" eaLnBrk="1" hangingPunct="1">
              <a:lnSpc>
                <a:spcPct val="80000"/>
              </a:lnSpc>
              <a:buFontTx/>
              <a:buNone/>
            </a:pPr>
            <a:r>
              <a:rPr lang="en-US" sz="1600" b="1" smtClean="0">
                <a:latin typeface="Arial" pitchFamily="34" charset="0"/>
                <a:sym typeface="Symbol" pitchFamily="18" charset="2"/>
              </a:rPr>
              <a:t>               </a:t>
            </a:r>
            <a:r>
              <a:rPr lang="en-US" sz="2000" smtClean="0">
                <a:latin typeface="Arial" pitchFamily="34" charset="0"/>
                <a:sym typeface="Symbol" pitchFamily="18" charset="2"/>
              </a:rPr>
              <a:t>= 1- P(Z &lt; - 0.31) = 1- 0.3520= 0.648</a:t>
            </a:r>
          </a:p>
          <a:p>
            <a:pPr marL="609600" indent="-609600" algn="l" rtl="0" eaLnBrk="1" hangingPunct="1">
              <a:lnSpc>
                <a:spcPct val="80000"/>
              </a:lnSpc>
              <a:buFontTx/>
              <a:buNone/>
            </a:pPr>
            <a:r>
              <a:rPr lang="en-US" sz="1600" b="1" smtClean="0">
                <a:latin typeface="Arial" pitchFamily="34" charset="0"/>
                <a:sym typeface="Symbol" pitchFamily="18" charset="2"/>
              </a:rPr>
              <a:t>-----------------------------------------------------------------------</a:t>
            </a:r>
          </a:p>
          <a:p>
            <a:pPr marL="609600" indent="-609600" algn="l" rtl="0" eaLnBrk="1" hangingPunct="1">
              <a:lnSpc>
                <a:spcPct val="80000"/>
              </a:lnSpc>
              <a:buFontTx/>
              <a:buNone/>
            </a:pPr>
            <a:r>
              <a:rPr lang="en-US" sz="2000" b="1" smtClean="0">
                <a:solidFill>
                  <a:schemeClr val="folHlink"/>
                </a:solidFill>
                <a:latin typeface="Arial" pitchFamily="34" charset="0"/>
              </a:rPr>
              <a:t>3-The probability that the child spend exactly 6.2</a:t>
            </a:r>
          </a:p>
          <a:p>
            <a:pPr marL="609600" indent="-609600" algn="l" rtl="0" eaLnBrk="1" hangingPunct="1">
              <a:lnSpc>
                <a:spcPct val="80000"/>
              </a:lnSpc>
              <a:buFontTx/>
              <a:buNone/>
            </a:pPr>
            <a:r>
              <a:rPr lang="en-US" sz="2000" b="1" smtClean="0">
                <a:solidFill>
                  <a:schemeClr val="folHlink"/>
                </a:solidFill>
                <a:latin typeface="Arial" pitchFamily="34" charset="0"/>
              </a:rPr>
              <a:t>  hours in the upright position 24-hour period</a:t>
            </a:r>
          </a:p>
          <a:p>
            <a:pPr marL="609600" indent="-609600" algn="l" rtl="0" eaLnBrk="1" hangingPunct="1">
              <a:lnSpc>
                <a:spcPct val="80000"/>
              </a:lnSpc>
              <a:buFontTx/>
              <a:buNone/>
            </a:pPr>
            <a:endParaRPr lang="en-US" sz="1600" b="1" smtClean="0">
              <a:solidFill>
                <a:schemeClr val="folHlink"/>
              </a:solidFill>
              <a:latin typeface="Arial" pitchFamily="34" charset="0"/>
            </a:endParaRPr>
          </a:p>
          <a:p>
            <a:pPr marL="609600" indent="-609600" algn="l" rtl="0" eaLnBrk="1" hangingPunct="1">
              <a:lnSpc>
                <a:spcPct val="80000"/>
              </a:lnSpc>
              <a:buFontTx/>
              <a:buNone/>
            </a:pPr>
            <a:r>
              <a:rPr lang="en-US" sz="2000" smtClean="0">
                <a:latin typeface="Arial" pitchFamily="34" charset="0"/>
                <a:sym typeface="Symbol" pitchFamily="18" charset="2"/>
              </a:rPr>
              <a:t>P( X =  6.2) = 0 </a:t>
            </a:r>
            <a:endParaRPr lang="en-US" sz="2000" smtClean="0">
              <a:latin typeface="Arial" pitchFamily="34" charset="0"/>
            </a:endParaRPr>
          </a:p>
          <a:p>
            <a:pPr marL="609600" indent="-609600" algn="l" rtl="0" eaLnBrk="1" hangingPunct="1">
              <a:lnSpc>
                <a:spcPct val="80000"/>
              </a:lnSpc>
              <a:buFontTx/>
              <a:buNone/>
            </a:pPr>
            <a:endParaRPr lang="en-US" sz="2000" smtClean="0">
              <a:latin typeface="Arial" pitchFamily="34" charset="0"/>
            </a:endParaRPr>
          </a:p>
          <a:p>
            <a:pPr marL="609600" indent="-609600" algn="l" rtl="0" eaLnBrk="1" hangingPunct="1">
              <a:lnSpc>
                <a:spcPct val="80000"/>
              </a:lnSpc>
              <a:buFontTx/>
              <a:buNone/>
            </a:pPr>
            <a:r>
              <a:rPr lang="en-US" sz="1600" smtClean="0">
                <a:latin typeface="Arial" pitchFamily="34" charset="0"/>
              </a:rPr>
              <a:t> </a:t>
            </a:r>
          </a:p>
        </p:txBody>
      </p:sp>
      <p:graphicFrame>
        <p:nvGraphicFramePr>
          <p:cNvPr id="352259" name="Object 3"/>
          <p:cNvGraphicFramePr>
            <a:graphicFrameLocks noChangeAspect="1"/>
          </p:cNvGraphicFramePr>
          <p:nvPr>
            <p:ph sz="quarter" idx="2"/>
          </p:nvPr>
        </p:nvGraphicFramePr>
        <p:xfrm>
          <a:off x="2133600" y="1341438"/>
          <a:ext cx="568325" cy="503237"/>
        </p:xfrm>
        <a:graphic>
          <a:graphicData uri="http://schemas.openxmlformats.org/presentationml/2006/ole">
            <p:oleObj spid="_x0000_s43010" name="Equation" r:id="rId3" imgW="444240" imgH="393480" progId="Equation.3">
              <p:embed/>
            </p:oleObj>
          </a:graphicData>
        </a:graphic>
      </p:graphicFrame>
      <p:graphicFrame>
        <p:nvGraphicFramePr>
          <p:cNvPr id="352260" name="Object 4"/>
          <p:cNvGraphicFramePr>
            <a:graphicFrameLocks noChangeAspect="1"/>
          </p:cNvGraphicFramePr>
          <p:nvPr>
            <p:ph sz="quarter" idx="3"/>
          </p:nvPr>
        </p:nvGraphicFramePr>
        <p:xfrm>
          <a:off x="3271838" y="1341438"/>
          <a:ext cx="584200" cy="503237"/>
        </p:xfrm>
        <a:graphic>
          <a:graphicData uri="http://schemas.openxmlformats.org/presentationml/2006/ole">
            <p:oleObj spid="_x0000_s43011" name="Equation" r:id="rId4" imgW="457200" imgH="393480" progId="Equation.3">
              <p:embed/>
            </p:oleObj>
          </a:graphicData>
        </a:graphic>
      </p:graphicFrame>
      <p:sp>
        <p:nvSpPr>
          <p:cNvPr id="43014" name="عنصر نائب للتذييل 6"/>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43015" name="عنصر نائب لرقم الشريحة 7"/>
          <p:cNvSpPr>
            <a:spLocks noGrp="1"/>
          </p:cNvSpPr>
          <p:nvPr>
            <p:ph type="sldNum" sz="quarter" idx="12"/>
          </p:nvPr>
        </p:nvSpPr>
        <p:spPr>
          <a:noFill/>
        </p:spPr>
        <p:txBody>
          <a:bodyPr/>
          <a:lstStyle/>
          <a:p>
            <a:fld id="{56B438E3-F724-4E7C-B56B-65E1020E87F4}" type="slidenum">
              <a:rPr lang="ar-SA" smtClean="0"/>
              <a:pPr/>
              <a:t>179</a:t>
            </a:fld>
            <a:endParaRPr lang="en-US" smtClean="0"/>
          </a:p>
        </p:txBody>
      </p:sp>
      <p:graphicFrame>
        <p:nvGraphicFramePr>
          <p:cNvPr id="352261" name="Object 5"/>
          <p:cNvGraphicFramePr>
            <a:graphicFrameLocks noChangeAspect="1"/>
          </p:cNvGraphicFramePr>
          <p:nvPr/>
        </p:nvGraphicFramePr>
        <p:xfrm>
          <a:off x="2195513" y="2997200"/>
          <a:ext cx="587375" cy="503238"/>
        </p:xfrm>
        <a:graphic>
          <a:graphicData uri="http://schemas.openxmlformats.org/presentationml/2006/ole">
            <p:oleObj spid="_x0000_s43012" name="Equation" r:id="rId5" imgW="444240" imgH="393480" progId="Equation.3">
              <p:embed/>
            </p:oleObj>
          </a:graphicData>
        </a:graphic>
      </p:graphicFrame>
      <p:graphicFrame>
        <p:nvGraphicFramePr>
          <p:cNvPr id="352262" name="Object 6"/>
          <p:cNvGraphicFramePr>
            <a:graphicFrameLocks noChangeAspect="1"/>
          </p:cNvGraphicFramePr>
          <p:nvPr/>
        </p:nvGraphicFramePr>
        <p:xfrm>
          <a:off x="3059113" y="2997200"/>
          <a:ext cx="863600" cy="503238"/>
        </p:xfrm>
        <a:graphic>
          <a:graphicData uri="http://schemas.openxmlformats.org/presentationml/2006/ole">
            <p:oleObj spid="_x0000_s43013" name="Equation" r:id="rId6" imgW="45720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2258">
                                            <p:txEl>
                                              <p:pRg st="0" end="0"/>
                                            </p:txEl>
                                          </p:spTgt>
                                        </p:tgtEl>
                                        <p:attrNameLst>
                                          <p:attrName>style.visibility</p:attrName>
                                        </p:attrNameLst>
                                      </p:cBhvr>
                                      <p:to>
                                        <p:strVal val="visible"/>
                                      </p:to>
                                    </p:set>
                                    <p:anim calcmode="lin" valueType="num">
                                      <p:cBhvr additive="base">
                                        <p:cTn id="7" dur="500" fill="hold"/>
                                        <p:tgtEl>
                                          <p:spTgt spid="3522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22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52258">
                                            <p:txEl>
                                              <p:pRg st="1" end="1"/>
                                            </p:txEl>
                                          </p:spTgt>
                                        </p:tgtEl>
                                        <p:attrNameLst>
                                          <p:attrName>style.visibility</p:attrName>
                                        </p:attrNameLst>
                                      </p:cBhvr>
                                      <p:to>
                                        <p:strVal val="visible"/>
                                      </p:to>
                                    </p:set>
                                    <p:animEffect transition="in" filter="box(in)">
                                      <p:cBhvr>
                                        <p:cTn id="13" dur="500"/>
                                        <p:tgtEl>
                                          <p:spTgt spid="352258">
                                            <p:txEl>
                                              <p:pRg st="1" end="1"/>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52258">
                                            <p:txEl>
                                              <p:pRg st="2" end="2"/>
                                            </p:txEl>
                                          </p:spTgt>
                                        </p:tgtEl>
                                        <p:attrNameLst>
                                          <p:attrName>style.visibility</p:attrName>
                                        </p:attrNameLst>
                                      </p:cBhvr>
                                      <p:to>
                                        <p:strVal val="visible"/>
                                      </p:to>
                                    </p:set>
                                    <p:animEffect transition="in" filter="box(in)">
                                      <p:cBhvr>
                                        <p:cTn id="16" dur="500"/>
                                        <p:tgtEl>
                                          <p:spTgt spid="35225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52258">
                                            <p:txEl>
                                              <p:pRg st="4" end="4"/>
                                            </p:txEl>
                                          </p:spTgt>
                                        </p:tgtEl>
                                        <p:attrNameLst>
                                          <p:attrName>style.visibility</p:attrName>
                                        </p:attrNameLst>
                                      </p:cBhvr>
                                      <p:to>
                                        <p:strVal val="visible"/>
                                      </p:to>
                                    </p:set>
                                    <p:animEffect transition="in" filter="box(in)">
                                      <p:cBhvr>
                                        <p:cTn id="21" dur="500"/>
                                        <p:tgtEl>
                                          <p:spTgt spid="35225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52259"/>
                                        </p:tgtEl>
                                        <p:attrNameLst>
                                          <p:attrName>style.visibility</p:attrName>
                                        </p:attrNameLst>
                                      </p:cBhvr>
                                      <p:to>
                                        <p:strVal val="visible"/>
                                      </p:to>
                                    </p:set>
                                    <p:animEffect transition="in" filter="wipe(up)">
                                      <p:cBhvr>
                                        <p:cTn id="26" dur="500"/>
                                        <p:tgtEl>
                                          <p:spTgt spid="35225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52260"/>
                                        </p:tgtEl>
                                        <p:attrNameLst>
                                          <p:attrName>style.visibility</p:attrName>
                                        </p:attrNameLst>
                                      </p:cBhvr>
                                      <p:to>
                                        <p:strVal val="visible"/>
                                      </p:to>
                                    </p:set>
                                    <p:animEffect transition="in" filter="wipe(up)">
                                      <p:cBhvr>
                                        <p:cTn id="31" dur="500"/>
                                        <p:tgtEl>
                                          <p:spTgt spid="35226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52258">
                                            <p:txEl>
                                              <p:pRg st="6" end="6"/>
                                            </p:txEl>
                                          </p:spTgt>
                                        </p:tgtEl>
                                        <p:attrNameLst>
                                          <p:attrName>style.visibility</p:attrName>
                                        </p:attrNameLst>
                                      </p:cBhvr>
                                      <p:to>
                                        <p:strVal val="visible"/>
                                      </p:to>
                                    </p:set>
                                    <p:animEffect transition="in" filter="box(in)">
                                      <p:cBhvr>
                                        <p:cTn id="36" dur="500"/>
                                        <p:tgtEl>
                                          <p:spTgt spid="35225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352258">
                                            <p:txEl>
                                              <p:pRg st="7" end="7"/>
                                            </p:txEl>
                                          </p:spTgt>
                                        </p:tgtEl>
                                        <p:attrNameLst>
                                          <p:attrName>style.visibility</p:attrName>
                                        </p:attrNameLst>
                                      </p:cBhvr>
                                      <p:to>
                                        <p:strVal val="visible"/>
                                      </p:to>
                                    </p:set>
                                    <p:animEffect transition="in" filter="box(in)">
                                      <p:cBhvr>
                                        <p:cTn id="41" dur="500"/>
                                        <p:tgtEl>
                                          <p:spTgt spid="352258">
                                            <p:txEl>
                                              <p:pRg st="7" end="7"/>
                                            </p:txEl>
                                          </p:spTgt>
                                        </p:tgtEl>
                                      </p:cBhvr>
                                    </p:animEffect>
                                  </p:childTnLst>
                                </p:cTn>
                              </p:par>
                              <p:par>
                                <p:cTn id="42" presetID="4" presetClass="entr" presetSubtype="16" fill="hold" nodeType="withEffect">
                                  <p:stCondLst>
                                    <p:cond delay="0"/>
                                  </p:stCondLst>
                                  <p:childTnLst>
                                    <p:set>
                                      <p:cBhvr>
                                        <p:cTn id="43" dur="1" fill="hold">
                                          <p:stCondLst>
                                            <p:cond delay="0"/>
                                          </p:stCondLst>
                                        </p:cTn>
                                        <p:tgtEl>
                                          <p:spTgt spid="352258">
                                            <p:txEl>
                                              <p:pRg st="8" end="8"/>
                                            </p:txEl>
                                          </p:spTgt>
                                        </p:tgtEl>
                                        <p:attrNameLst>
                                          <p:attrName>style.visibility</p:attrName>
                                        </p:attrNameLst>
                                      </p:cBhvr>
                                      <p:to>
                                        <p:strVal val="visible"/>
                                      </p:to>
                                    </p:set>
                                    <p:animEffect transition="in" filter="box(in)">
                                      <p:cBhvr>
                                        <p:cTn id="44" dur="500"/>
                                        <p:tgtEl>
                                          <p:spTgt spid="352258">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352258">
                                            <p:txEl>
                                              <p:pRg st="10" end="10"/>
                                            </p:txEl>
                                          </p:spTgt>
                                        </p:tgtEl>
                                        <p:attrNameLst>
                                          <p:attrName>style.visibility</p:attrName>
                                        </p:attrNameLst>
                                      </p:cBhvr>
                                      <p:to>
                                        <p:strVal val="visible"/>
                                      </p:to>
                                    </p:set>
                                    <p:animEffect transition="in" filter="box(in)">
                                      <p:cBhvr>
                                        <p:cTn id="49" dur="500"/>
                                        <p:tgtEl>
                                          <p:spTgt spid="352258">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2261"/>
                                        </p:tgtEl>
                                        <p:attrNameLst>
                                          <p:attrName>style.visibility</p:attrName>
                                        </p:attrNameLst>
                                      </p:cBhvr>
                                      <p:to>
                                        <p:strVal val="visible"/>
                                      </p:to>
                                    </p:set>
                                    <p:animEffect transition="in" filter="wipe(up)">
                                      <p:cBhvr>
                                        <p:cTn id="54" dur="500"/>
                                        <p:tgtEl>
                                          <p:spTgt spid="35226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52262"/>
                                        </p:tgtEl>
                                        <p:attrNameLst>
                                          <p:attrName>style.visibility</p:attrName>
                                        </p:attrNameLst>
                                      </p:cBhvr>
                                      <p:to>
                                        <p:strVal val="visible"/>
                                      </p:to>
                                    </p:set>
                                    <p:animEffect transition="in" filter="wipe(up)">
                                      <p:cBhvr>
                                        <p:cTn id="59" dur="500"/>
                                        <p:tgtEl>
                                          <p:spTgt spid="352262"/>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352258">
                                            <p:txEl>
                                              <p:pRg st="12" end="12"/>
                                            </p:txEl>
                                          </p:spTgt>
                                        </p:tgtEl>
                                        <p:attrNameLst>
                                          <p:attrName>style.visibility</p:attrName>
                                        </p:attrNameLst>
                                      </p:cBhvr>
                                      <p:to>
                                        <p:strVal val="visible"/>
                                      </p:to>
                                    </p:set>
                                    <p:animEffect transition="in" filter="box(in)">
                                      <p:cBhvr>
                                        <p:cTn id="64" dur="500"/>
                                        <p:tgtEl>
                                          <p:spTgt spid="352258">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352258">
                                            <p:txEl>
                                              <p:pRg st="13" end="13"/>
                                            </p:txEl>
                                          </p:spTgt>
                                        </p:tgtEl>
                                        <p:attrNameLst>
                                          <p:attrName>style.visibility</p:attrName>
                                        </p:attrNameLst>
                                      </p:cBhvr>
                                      <p:to>
                                        <p:strVal val="visible"/>
                                      </p:to>
                                    </p:set>
                                    <p:animEffect transition="in" filter="box(in)">
                                      <p:cBhvr>
                                        <p:cTn id="69" dur="500"/>
                                        <p:tgtEl>
                                          <p:spTgt spid="352258">
                                            <p:txEl>
                                              <p:pRg st="13" end="1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nodeType="clickEffect">
                                  <p:stCondLst>
                                    <p:cond delay="0"/>
                                  </p:stCondLst>
                                  <p:childTnLst>
                                    <p:set>
                                      <p:cBhvr>
                                        <p:cTn id="73" dur="1" fill="hold">
                                          <p:stCondLst>
                                            <p:cond delay="0"/>
                                          </p:stCondLst>
                                        </p:cTn>
                                        <p:tgtEl>
                                          <p:spTgt spid="352258">
                                            <p:txEl>
                                              <p:pRg st="14" end="14"/>
                                            </p:txEl>
                                          </p:spTgt>
                                        </p:tgtEl>
                                        <p:attrNameLst>
                                          <p:attrName>style.visibility</p:attrName>
                                        </p:attrNameLst>
                                      </p:cBhvr>
                                      <p:to>
                                        <p:strVal val="visible"/>
                                      </p:to>
                                    </p:set>
                                    <p:animEffect transition="in" filter="box(in)">
                                      <p:cBhvr>
                                        <p:cTn id="74" dur="500"/>
                                        <p:tgtEl>
                                          <p:spTgt spid="352258">
                                            <p:txEl>
                                              <p:pRg st="14" end="14"/>
                                            </p:txEl>
                                          </p:spTgt>
                                        </p:tgtEl>
                                      </p:cBhvr>
                                    </p:animEffect>
                                  </p:childTnLst>
                                </p:cTn>
                              </p:par>
                              <p:par>
                                <p:cTn id="75" presetID="4" presetClass="entr" presetSubtype="16" fill="hold" nodeType="withEffect">
                                  <p:stCondLst>
                                    <p:cond delay="0"/>
                                  </p:stCondLst>
                                  <p:childTnLst>
                                    <p:set>
                                      <p:cBhvr>
                                        <p:cTn id="76" dur="1" fill="hold">
                                          <p:stCondLst>
                                            <p:cond delay="0"/>
                                          </p:stCondLst>
                                        </p:cTn>
                                        <p:tgtEl>
                                          <p:spTgt spid="352258">
                                            <p:txEl>
                                              <p:pRg st="15" end="15"/>
                                            </p:txEl>
                                          </p:spTgt>
                                        </p:tgtEl>
                                        <p:attrNameLst>
                                          <p:attrName>style.visibility</p:attrName>
                                        </p:attrNameLst>
                                      </p:cBhvr>
                                      <p:to>
                                        <p:strVal val="visible"/>
                                      </p:to>
                                    </p:set>
                                    <p:animEffect transition="in" filter="box(in)">
                                      <p:cBhvr>
                                        <p:cTn id="77" dur="500"/>
                                        <p:tgtEl>
                                          <p:spTgt spid="352258">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52258">
                                            <p:txEl>
                                              <p:pRg st="17" end="17"/>
                                            </p:txEl>
                                          </p:spTgt>
                                        </p:tgtEl>
                                        <p:attrNameLst>
                                          <p:attrName>style.visibility</p:attrName>
                                        </p:attrNameLst>
                                      </p:cBhvr>
                                      <p:to>
                                        <p:strVal val="visible"/>
                                      </p:to>
                                    </p:set>
                                    <p:animEffect transition="in" filter="box(in)">
                                      <p:cBhvr>
                                        <p:cTn id="82" dur="500"/>
                                        <p:tgtEl>
                                          <p:spTgt spid="35225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a:xfrm>
            <a:off x="395288" y="260350"/>
            <a:ext cx="7986712" cy="5761038"/>
          </a:xfrm>
        </p:spPr>
        <p:txBody>
          <a:bodyPr/>
          <a:lstStyle/>
          <a:p>
            <a:pPr algn="l"/>
            <a:r>
              <a:rPr lang="en-US" smtClean="0">
                <a:solidFill>
                  <a:srgbClr val="FF0000"/>
                </a:solidFill>
              </a:rPr>
              <a:t>Situation B:</a:t>
            </a:r>
            <a:r>
              <a:rPr lang="en-US" smtClean="0"/>
              <a:t> A study of 250 patients admitted to a hospital during the past year revealed that, on the average, the patients lived 15 miles from the </a:t>
            </a:r>
          </a:p>
          <a:p>
            <a:pPr algn="l">
              <a:buFontTx/>
              <a:buNone/>
            </a:pPr>
            <a:r>
              <a:rPr lang="en-US" smtClean="0"/>
              <a:t>hospital.</a:t>
            </a:r>
          </a:p>
          <a:p>
            <a:pPr algn="l">
              <a:buFontTx/>
              <a:buNone/>
            </a:pPr>
            <a:r>
              <a:rPr lang="en-US" smtClean="0">
                <a:solidFill>
                  <a:srgbClr val="00B050"/>
                </a:solidFill>
              </a:rPr>
              <a:t>(a) Population: </a:t>
            </a:r>
            <a:r>
              <a:rPr lang="en-US" smtClean="0"/>
              <a:t>All patients admitted to a hospital during the past year.</a:t>
            </a:r>
            <a:endParaRPr lang="en-US" smtClean="0">
              <a:solidFill>
                <a:srgbClr val="00B050"/>
              </a:solidFill>
            </a:endParaRPr>
          </a:p>
          <a:p>
            <a:pPr algn="l">
              <a:buFontTx/>
              <a:buNone/>
            </a:pPr>
            <a:r>
              <a:rPr lang="en-US" smtClean="0">
                <a:solidFill>
                  <a:srgbClr val="00B050"/>
                </a:solidFill>
              </a:rPr>
              <a:t>(b) Sample: 250 </a:t>
            </a:r>
            <a:r>
              <a:rPr lang="en-US" smtClean="0"/>
              <a:t>patients admitted to a hospital during the past year.</a:t>
            </a:r>
            <a:endParaRPr lang="en-US" smtClean="0">
              <a:solidFill>
                <a:srgbClr val="00B050"/>
              </a:solidFill>
            </a:endParaRPr>
          </a:p>
          <a:p>
            <a:pPr algn="l">
              <a:buFontTx/>
              <a:buNone/>
            </a:pPr>
            <a:endParaRPr lang="ar-SA" smtClean="0"/>
          </a:p>
        </p:txBody>
      </p:sp>
      <p:sp>
        <p:nvSpPr>
          <p:cNvPr id="140291" name="Footer Placeholder 3"/>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40292" name="Slide Number Placeholder 4"/>
          <p:cNvSpPr>
            <a:spLocks noGrp="1"/>
          </p:cNvSpPr>
          <p:nvPr>
            <p:ph type="sldNum" sz="quarter" idx="12"/>
          </p:nvPr>
        </p:nvSpPr>
        <p:spPr>
          <a:noFill/>
        </p:spPr>
        <p:txBody>
          <a:bodyPr/>
          <a:lstStyle/>
          <a:p>
            <a:fld id="{5186A4FC-1718-43A8-BCDD-8A09A50D7AAB}" type="slidenum">
              <a:rPr lang="ar-SA" smtClean="0"/>
              <a:pPr/>
              <a:t>18</a:t>
            </a:fld>
            <a:endParaRPr lang="en-US"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body" sz="half" idx="1"/>
          </p:nvPr>
        </p:nvSpPr>
        <p:spPr>
          <a:xfrm>
            <a:off x="685800" y="620713"/>
            <a:ext cx="7415213" cy="4865687"/>
          </a:xfrm>
        </p:spPr>
        <p:txBody>
          <a:bodyPr/>
          <a:lstStyle/>
          <a:p>
            <a:pPr algn="l" rtl="0" eaLnBrk="1" hangingPunct="1">
              <a:buFontTx/>
              <a:buNone/>
            </a:pPr>
            <a:r>
              <a:rPr lang="en-US" sz="2400" b="1" smtClean="0">
                <a:solidFill>
                  <a:schemeClr val="folHlink"/>
                </a:solidFill>
                <a:latin typeface="Arial" pitchFamily="34" charset="0"/>
              </a:rPr>
              <a:t>4-The probability that the child spend from 4.5 to 7.3 hours in the upright position 24-hour period</a:t>
            </a:r>
          </a:p>
          <a:p>
            <a:pPr algn="l" rtl="0" eaLnBrk="1" hangingPunct="1">
              <a:buFontTx/>
              <a:buNone/>
            </a:pPr>
            <a:endParaRPr lang="en-US" sz="2400" b="1" smtClean="0">
              <a:solidFill>
                <a:schemeClr val="folHlink"/>
              </a:solidFill>
              <a:latin typeface="Arial" pitchFamily="34" charset="0"/>
            </a:endParaRPr>
          </a:p>
          <a:p>
            <a:pPr algn="l" rtl="0" eaLnBrk="1" hangingPunct="1">
              <a:buFontTx/>
              <a:buNone/>
            </a:pPr>
            <a:r>
              <a:rPr lang="en-US" sz="2400" smtClean="0">
                <a:latin typeface="Arial" pitchFamily="34" charset="0"/>
                <a:sym typeface="Symbol" pitchFamily="18" charset="2"/>
              </a:rPr>
              <a:t>P( 4.5 &lt; X &lt; 7.3) = P(          &lt;            &lt;              )</a:t>
            </a:r>
          </a:p>
          <a:p>
            <a:pPr algn="l" rtl="0" eaLnBrk="1" hangingPunct="1">
              <a:buFontTx/>
              <a:buNone/>
            </a:pPr>
            <a:r>
              <a:rPr lang="en-US" sz="2400" smtClean="0">
                <a:latin typeface="Arial" pitchFamily="34" charset="0"/>
                <a:sym typeface="Symbol" pitchFamily="18" charset="2"/>
              </a:rPr>
              <a:t> = P( -0.69 &lt; Z &lt; 1.46 ) = P(Z&lt;1.46) – P(Z&lt; -0.69)</a:t>
            </a:r>
          </a:p>
          <a:p>
            <a:pPr algn="l" rtl="0" eaLnBrk="1" hangingPunct="1">
              <a:buFontTx/>
              <a:buNone/>
            </a:pPr>
            <a:r>
              <a:rPr lang="en-US" sz="2400" smtClean="0">
                <a:latin typeface="Arial" pitchFamily="34" charset="0"/>
                <a:sym typeface="Symbol" pitchFamily="18" charset="2"/>
              </a:rPr>
              <a:t> = 0.9279 – 0.2451 = 0.6828</a:t>
            </a:r>
          </a:p>
          <a:p>
            <a:pPr algn="l" rtl="0" eaLnBrk="1" hangingPunct="1">
              <a:buFontTx/>
              <a:buNone/>
            </a:pPr>
            <a:endParaRPr lang="en-US" sz="2400" smtClean="0">
              <a:latin typeface="Arial" pitchFamily="34" charset="0"/>
              <a:sym typeface="Symbol" pitchFamily="18" charset="2"/>
            </a:endParaRPr>
          </a:p>
          <a:p>
            <a:pPr algn="l" rtl="0" eaLnBrk="1" hangingPunct="1"/>
            <a:r>
              <a:rPr lang="en-US" sz="2800" smtClean="0"/>
              <a:t>Hw</a:t>
            </a:r>
            <a:r>
              <a:rPr lang="en-US" sz="2800" smtClean="0">
                <a:latin typeface="Arial" pitchFamily="34" charset="0"/>
              </a:rPr>
              <a:t>…</a:t>
            </a:r>
            <a:r>
              <a:rPr lang="en-US" sz="2800" smtClean="0"/>
              <a:t>EX. 4.7.2 </a:t>
            </a:r>
            <a:r>
              <a:rPr lang="en-US" sz="2800" smtClean="0">
                <a:latin typeface="Arial" pitchFamily="34" charset="0"/>
              </a:rPr>
              <a:t>–</a:t>
            </a:r>
            <a:r>
              <a:rPr lang="en-US" sz="2800" smtClean="0"/>
              <a:t> 4.7.3</a:t>
            </a:r>
          </a:p>
        </p:txBody>
      </p:sp>
      <p:graphicFrame>
        <p:nvGraphicFramePr>
          <p:cNvPr id="353283" name="Object 3"/>
          <p:cNvGraphicFramePr>
            <a:graphicFrameLocks noChangeAspect="1"/>
          </p:cNvGraphicFramePr>
          <p:nvPr>
            <p:ph sz="quarter" idx="2"/>
          </p:nvPr>
        </p:nvGraphicFramePr>
        <p:xfrm>
          <a:off x="4868863" y="1844675"/>
          <a:ext cx="569912" cy="504825"/>
        </p:xfrm>
        <a:graphic>
          <a:graphicData uri="http://schemas.openxmlformats.org/presentationml/2006/ole">
            <p:oleObj spid="_x0000_s44034" name="Equation" r:id="rId3" imgW="444240" imgH="393480" progId="Equation.3">
              <p:embed/>
            </p:oleObj>
          </a:graphicData>
        </a:graphic>
      </p:graphicFrame>
      <p:graphicFrame>
        <p:nvGraphicFramePr>
          <p:cNvPr id="353284" name="Object 4"/>
          <p:cNvGraphicFramePr>
            <a:graphicFrameLocks noChangeAspect="1"/>
          </p:cNvGraphicFramePr>
          <p:nvPr>
            <p:ph sz="quarter" idx="3"/>
          </p:nvPr>
        </p:nvGraphicFramePr>
        <p:xfrm>
          <a:off x="3708400" y="1846263"/>
          <a:ext cx="792163" cy="533400"/>
        </p:xfrm>
        <a:graphic>
          <a:graphicData uri="http://schemas.openxmlformats.org/presentationml/2006/ole">
            <p:oleObj spid="_x0000_s44035" name="Equation" r:id="rId4" imgW="583920" imgH="393480" progId="Equation.3">
              <p:embed/>
            </p:oleObj>
          </a:graphicData>
        </a:graphic>
      </p:graphicFrame>
      <p:sp>
        <p:nvSpPr>
          <p:cNvPr id="44037" name="عنصر نائب للتذييل 6"/>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44038" name="عنصر نائب لرقم الشريحة 7"/>
          <p:cNvSpPr>
            <a:spLocks noGrp="1"/>
          </p:cNvSpPr>
          <p:nvPr>
            <p:ph type="sldNum" sz="quarter" idx="12"/>
          </p:nvPr>
        </p:nvSpPr>
        <p:spPr>
          <a:noFill/>
        </p:spPr>
        <p:txBody>
          <a:bodyPr/>
          <a:lstStyle/>
          <a:p>
            <a:fld id="{5E6EE52F-6461-452C-92E2-3B436EBBD1BB}" type="slidenum">
              <a:rPr lang="ar-SA" smtClean="0"/>
              <a:pPr/>
              <a:t>180</a:t>
            </a:fld>
            <a:endParaRPr lang="en-US" smtClean="0"/>
          </a:p>
        </p:txBody>
      </p:sp>
      <p:graphicFrame>
        <p:nvGraphicFramePr>
          <p:cNvPr id="353285" name="Object 5"/>
          <p:cNvGraphicFramePr>
            <a:graphicFrameLocks noChangeAspect="1"/>
          </p:cNvGraphicFramePr>
          <p:nvPr/>
        </p:nvGraphicFramePr>
        <p:xfrm>
          <a:off x="5940425" y="1844675"/>
          <a:ext cx="1079500" cy="538163"/>
        </p:xfrm>
        <a:graphic>
          <a:graphicData uri="http://schemas.openxmlformats.org/presentationml/2006/ole">
            <p:oleObj spid="_x0000_s44036" name="Equation" r:id="rId5" imgW="57132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3282">
                                            <p:txEl>
                                              <p:pRg st="0" end="0"/>
                                            </p:txEl>
                                          </p:spTgt>
                                        </p:tgtEl>
                                        <p:attrNameLst>
                                          <p:attrName>style.visibility</p:attrName>
                                        </p:attrNameLst>
                                      </p:cBhvr>
                                      <p:to>
                                        <p:strVal val="visible"/>
                                      </p:to>
                                    </p:set>
                                    <p:animEffect transition="in" filter="box(in)">
                                      <p:cBhvr>
                                        <p:cTn id="7" dur="500"/>
                                        <p:tgtEl>
                                          <p:spTgt spid="353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53282">
                                            <p:txEl>
                                              <p:pRg st="2" end="2"/>
                                            </p:txEl>
                                          </p:spTgt>
                                        </p:tgtEl>
                                        <p:attrNameLst>
                                          <p:attrName>style.visibility</p:attrName>
                                        </p:attrNameLst>
                                      </p:cBhvr>
                                      <p:to>
                                        <p:strVal val="visible"/>
                                      </p:to>
                                    </p:set>
                                    <p:animEffect transition="in" filter="box(in)">
                                      <p:cBhvr>
                                        <p:cTn id="12" dur="500"/>
                                        <p:tgtEl>
                                          <p:spTgt spid="3532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53283"/>
                                        </p:tgtEl>
                                        <p:attrNameLst>
                                          <p:attrName>style.visibility</p:attrName>
                                        </p:attrNameLst>
                                      </p:cBhvr>
                                      <p:to>
                                        <p:strVal val="visible"/>
                                      </p:to>
                                    </p:set>
                                    <p:animEffect transition="in" filter="wipe(up)">
                                      <p:cBhvr>
                                        <p:cTn id="17" dur="500"/>
                                        <p:tgtEl>
                                          <p:spTgt spid="3532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53284"/>
                                        </p:tgtEl>
                                        <p:attrNameLst>
                                          <p:attrName>style.visibility</p:attrName>
                                        </p:attrNameLst>
                                      </p:cBhvr>
                                      <p:to>
                                        <p:strVal val="visible"/>
                                      </p:to>
                                    </p:set>
                                    <p:animEffect transition="in" filter="wipe(up)">
                                      <p:cBhvr>
                                        <p:cTn id="22" dur="500"/>
                                        <p:tgtEl>
                                          <p:spTgt spid="3532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53285"/>
                                        </p:tgtEl>
                                        <p:attrNameLst>
                                          <p:attrName>style.visibility</p:attrName>
                                        </p:attrNameLst>
                                      </p:cBhvr>
                                      <p:to>
                                        <p:strVal val="visible"/>
                                      </p:to>
                                    </p:set>
                                    <p:animEffect transition="in" filter="wipe(up)">
                                      <p:cBhvr>
                                        <p:cTn id="27" dur="500"/>
                                        <p:tgtEl>
                                          <p:spTgt spid="3532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53282">
                                            <p:txEl>
                                              <p:pRg st="3" end="3"/>
                                            </p:txEl>
                                          </p:spTgt>
                                        </p:tgtEl>
                                        <p:attrNameLst>
                                          <p:attrName>style.visibility</p:attrName>
                                        </p:attrNameLst>
                                      </p:cBhvr>
                                      <p:to>
                                        <p:strVal val="visible"/>
                                      </p:to>
                                    </p:set>
                                    <p:animEffect transition="in" filter="box(in)">
                                      <p:cBhvr>
                                        <p:cTn id="32" dur="500"/>
                                        <p:tgtEl>
                                          <p:spTgt spid="35328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53282">
                                            <p:txEl>
                                              <p:pRg st="4" end="4"/>
                                            </p:txEl>
                                          </p:spTgt>
                                        </p:tgtEl>
                                        <p:attrNameLst>
                                          <p:attrName>style.visibility</p:attrName>
                                        </p:attrNameLst>
                                      </p:cBhvr>
                                      <p:to>
                                        <p:strVal val="visible"/>
                                      </p:to>
                                    </p:set>
                                    <p:animEffect transition="in" filter="box(in)">
                                      <p:cBhvr>
                                        <p:cTn id="37" dur="500"/>
                                        <p:tgtEl>
                                          <p:spTgt spid="35328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53282">
                                            <p:txEl>
                                              <p:pRg st="6" end="6"/>
                                            </p:txEl>
                                          </p:spTgt>
                                        </p:tgtEl>
                                        <p:attrNameLst>
                                          <p:attrName>style.visibility</p:attrName>
                                        </p:attrNameLst>
                                      </p:cBhvr>
                                      <p:to>
                                        <p:strVal val="visible"/>
                                      </p:to>
                                    </p:set>
                                    <p:animEffect transition="in" filter="box(in)">
                                      <p:cBhvr>
                                        <p:cTn id="42" dur="500"/>
                                        <p:tgtEl>
                                          <p:spTgt spid="3532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6" name="Rectangle 2"/>
          <p:cNvSpPr>
            <a:spLocks noGrp="1" noChangeArrowheads="1"/>
          </p:cNvSpPr>
          <p:nvPr>
            <p:ph idx="1"/>
          </p:nvPr>
        </p:nvSpPr>
        <p:spPr>
          <a:xfrm>
            <a:off x="685800" y="1125538"/>
            <a:ext cx="7696200" cy="4360862"/>
          </a:xfrm>
        </p:spPr>
        <p:txBody>
          <a:bodyPr/>
          <a:lstStyle/>
          <a:p>
            <a:pPr algn="l" rtl="0" eaLnBrk="1" hangingPunct="1"/>
            <a:r>
              <a:rPr lang="en-US" u="sng" smtClean="0">
                <a:solidFill>
                  <a:schemeClr val="tx2"/>
                </a:solidFill>
              </a:rPr>
              <a:t>Exercise:</a:t>
            </a:r>
            <a:endParaRPr lang="ar-SA" u="sng" smtClean="0">
              <a:solidFill>
                <a:schemeClr val="tx2"/>
              </a:solidFill>
            </a:endParaRPr>
          </a:p>
          <a:p>
            <a:pPr algn="l" rtl="0" eaLnBrk="1" hangingPunct="1"/>
            <a:endParaRPr lang="ar-SA" u="sng" smtClean="0"/>
          </a:p>
          <a:p>
            <a:pPr algn="l" rtl="0" eaLnBrk="1" hangingPunct="1"/>
            <a:r>
              <a:rPr lang="en-US" u="sng" smtClean="0"/>
              <a:t>Questions</a:t>
            </a:r>
            <a:r>
              <a:rPr lang="en-US" smtClean="0"/>
              <a:t> : 4.7.1, 4.7.2</a:t>
            </a:r>
          </a:p>
          <a:p>
            <a:pPr algn="l" rtl="0" eaLnBrk="1" hangingPunct="1"/>
            <a:r>
              <a:rPr lang="en-US" smtClean="0">
                <a:solidFill>
                  <a:schemeClr val="tx2"/>
                </a:solidFill>
              </a:rPr>
              <a:t>H.W</a:t>
            </a:r>
            <a:r>
              <a:rPr lang="en-US" smtClean="0"/>
              <a:t> : 4.7.3, 4.7.4, 4.7.6</a:t>
            </a:r>
          </a:p>
        </p:txBody>
      </p:sp>
      <p:sp>
        <p:nvSpPr>
          <p:cNvPr id="269314"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69315" name="عنصر نائب لرقم الشريحة 5"/>
          <p:cNvSpPr>
            <a:spLocks noGrp="1"/>
          </p:cNvSpPr>
          <p:nvPr>
            <p:ph type="sldNum" sz="quarter" idx="12"/>
          </p:nvPr>
        </p:nvSpPr>
        <p:spPr>
          <a:noFill/>
        </p:spPr>
        <p:txBody>
          <a:bodyPr/>
          <a:lstStyle/>
          <a:p>
            <a:fld id="{099CC0FE-E3B3-4AA5-9FB7-E64EB3535552}" type="slidenum">
              <a:rPr lang="ar-SA" smtClean="0"/>
              <a:pPr/>
              <a:t>181</a:t>
            </a:fld>
            <a:endParaRPr lang="en-US"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عنوان 1"/>
          <p:cNvSpPr>
            <a:spLocks noGrp="1"/>
          </p:cNvSpPr>
          <p:nvPr>
            <p:ph type="title"/>
          </p:nvPr>
        </p:nvSpPr>
        <p:spPr>
          <a:xfrm>
            <a:off x="685800" y="152400"/>
            <a:ext cx="6870700" cy="1133475"/>
          </a:xfrm>
        </p:spPr>
        <p:txBody>
          <a:bodyPr/>
          <a:lstStyle/>
          <a:p>
            <a:r>
              <a:rPr lang="en-US" smtClean="0"/>
              <a:t>Exercises</a:t>
            </a:r>
          </a:p>
        </p:txBody>
      </p:sp>
      <p:sp>
        <p:nvSpPr>
          <p:cNvPr id="215043" name="عنصر نائب للنص 2"/>
          <p:cNvSpPr>
            <a:spLocks noGrp="1"/>
          </p:cNvSpPr>
          <p:nvPr>
            <p:ph type="body" sz="half" idx="1"/>
          </p:nvPr>
        </p:nvSpPr>
        <p:spPr>
          <a:xfrm>
            <a:off x="428625" y="1428750"/>
            <a:ext cx="8072438" cy="4357688"/>
          </a:xfrm>
        </p:spPr>
        <p:txBody>
          <a:bodyPr/>
          <a:lstStyle/>
          <a:p>
            <a:pPr algn="l"/>
            <a:r>
              <a:rPr lang="en-US" u="sng" smtClean="0"/>
              <a:t>Q4.7.1 </a:t>
            </a:r>
            <a:r>
              <a:rPr lang="en-US" smtClean="0"/>
              <a:t>: For another subject (29-years </a:t>
            </a:r>
            <a:r>
              <a:rPr lang="en-US" sz="2800" smtClean="0"/>
              <a:t>old male) in the study by Diskin, aceton  level were normally distributed with mean of 870 and standard deviation of 211 ppb. Find the probability that in a given day the subjects acetone level is :</a:t>
            </a:r>
          </a:p>
          <a:p>
            <a:pPr algn="l"/>
            <a:r>
              <a:rPr lang="en-US" sz="2800" smtClean="0"/>
              <a:t>(a) between 600 and 1000 ppb</a:t>
            </a:r>
          </a:p>
          <a:p>
            <a:pPr algn="l"/>
            <a:r>
              <a:rPr lang="en-US" sz="2800" smtClean="0"/>
              <a:t>(b) over 900 ppb</a:t>
            </a:r>
          </a:p>
          <a:p>
            <a:pPr algn="l"/>
            <a:r>
              <a:rPr lang="en-US" sz="2800" smtClean="0"/>
              <a:t>(c ) under 500 ppb             (d) At 700 ppb </a:t>
            </a:r>
            <a:endParaRPr lang="en-US" sz="2800" u="sng" smtClean="0"/>
          </a:p>
          <a:p>
            <a:pPr algn="l"/>
            <a:endParaRPr lang="en-US" u="sng" smtClean="0"/>
          </a:p>
        </p:txBody>
      </p:sp>
      <p:sp>
        <p:nvSpPr>
          <p:cNvPr id="270340" name="عنصر نائب للتذييل 5"/>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70341" name="عنصر نائب لرقم الشريحة 6"/>
          <p:cNvSpPr>
            <a:spLocks noGrp="1"/>
          </p:cNvSpPr>
          <p:nvPr>
            <p:ph type="sldNum" sz="quarter" idx="12"/>
          </p:nvPr>
        </p:nvSpPr>
        <p:spPr>
          <a:noFill/>
        </p:spPr>
        <p:txBody>
          <a:bodyPr/>
          <a:lstStyle/>
          <a:p>
            <a:fld id="{729E35BC-4015-4960-BF90-5960A9EA9816}" type="slidenum">
              <a:rPr lang="ar-SA" smtClean="0"/>
              <a:pPr/>
              <a:t>182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box(in)">
                                      <p:cBhvr>
                                        <p:cTn id="7" dur="500"/>
                                        <p:tgtEl>
                                          <p:spTgt spid="215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043">
                                            <p:txEl>
                                              <p:pRg st="1" end="1"/>
                                            </p:txEl>
                                          </p:spTgt>
                                        </p:tgtEl>
                                        <p:attrNameLst>
                                          <p:attrName>style.visibility</p:attrName>
                                        </p:attrNameLst>
                                      </p:cBhvr>
                                      <p:to>
                                        <p:strVal val="visible"/>
                                      </p:to>
                                    </p:set>
                                    <p:animEffect transition="in" filter="box(in)">
                                      <p:cBhvr>
                                        <p:cTn id="12" dur="500"/>
                                        <p:tgtEl>
                                          <p:spTgt spid="215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15043">
                                            <p:txEl>
                                              <p:pRg st="2" end="2"/>
                                            </p:txEl>
                                          </p:spTgt>
                                        </p:tgtEl>
                                        <p:attrNameLst>
                                          <p:attrName>style.visibility</p:attrName>
                                        </p:attrNameLst>
                                      </p:cBhvr>
                                      <p:to>
                                        <p:strVal val="visible"/>
                                      </p:to>
                                    </p:set>
                                    <p:animEffect transition="in" filter="box(in)">
                                      <p:cBhvr>
                                        <p:cTn id="17" dur="500"/>
                                        <p:tgtEl>
                                          <p:spTgt spid="215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15043">
                                            <p:txEl>
                                              <p:pRg st="3" end="3"/>
                                            </p:txEl>
                                          </p:spTgt>
                                        </p:tgtEl>
                                        <p:attrNameLst>
                                          <p:attrName>style.visibility</p:attrName>
                                        </p:attrNameLst>
                                      </p:cBhvr>
                                      <p:to>
                                        <p:strVal val="visible"/>
                                      </p:to>
                                    </p:set>
                                    <p:animEffect transition="in" filter="box(in)">
                                      <p:cBhvr>
                                        <p:cTn id="22" dur="500"/>
                                        <p:tgtEl>
                                          <p:spTgt spid="2150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15043">
                                            <p:txEl>
                                              <p:pRg st="3" end="3"/>
                                            </p:txEl>
                                          </p:spTgt>
                                        </p:tgtEl>
                                        <p:attrNameLst>
                                          <p:attrName>style.visibility</p:attrName>
                                        </p:attrNameLst>
                                      </p:cBhvr>
                                      <p:to>
                                        <p:strVal val="visible"/>
                                      </p:to>
                                    </p:set>
                                    <p:animEffect transition="in" filter="box(in)">
                                      <p:cBhvr>
                                        <p:cTn id="27" dur="500"/>
                                        <p:tgtEl>
                                          <p:spTgt spid="215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عنصر نائب للنص 2"/>
          <p:cNvSpPr>
            <a:spLocks noGrp="1"/>
          </p:cNvSpPr>
          <p:nvPr>
            <p:ph type="body" sz="half" idx="1"/>
          </p:nvPr>
        </p:nvSpPr>
        <p:spPr>
          <a:xfrm>
            <a:off x="357188" y="285750"/>
            <a:ext cx="8358187" cy="5715000"/>
          </a:xfrm>
        </p:spPr>
        <p:txBody>
          <a:bodyPr/>
          <a:lstStyle/>
          <a:p>
            <a:pPr algn="l"/>
            <a:r>
              <a:rPr lang="en-US" smtClean="0"/>
              <a:t> </a:t>
            </a:r>
            <a:r>
              <a:rPr lang="en-US" u="sng" smtClean="0"/>
              <a:t>Q4.7.2: </a:t>
            </a:r>
            <a:r>
              <a:rPr lang="en-US" sz="2800" smtClean="0"/>
              <a:t> In the study of fingerprints an important quantitative characteristic is the  total ridge count for the 10 fingers of an individual . Suppose that the total ridge  counts of individuals in a certain population are approximately normally distributed with mean of 140 and a standard deviation of 50 .Find the probability that an individual picked at random from this population will have ridge count of :</a:t>
            </a:r>
          </a:p>
          <a:p>
            <a:pPr algn="l"/>
            <a:r>
              <a:rPr lang="en-US" sz="2800" smtClean="0"/>
              <a:t>   (a) 200 or more </a:t>
            </a:r>
            <a:r>
              <a:rPr lang="en-US" smtClean="0"/>
              <a:t> </a:t>
            </a:r>
          </a:p>
          <a:p>
            <a:pPr algn="l"/>
            <a:r>
              <a:rPr lang="en-US" smtClean="0"/>
              <a:t>                          </a:t>
            </a:r>
            <a:r>
              <a:rPr lang="en-US" smtClean="0">
                <a:solidFill>
                  <a:srgbClr val="FF0000"/>
                </a:solidFill>
              </a:rPr>
              <a:t>(Answer :0.0985)</a:t>
            </a:r>
          </a:p>
          <a:p>
            <a:pPr algn="l"/>
            <a:endParaRPr lang="en-US" u="sng" smtClean="0"/>
          </a:p>
        </p:txBody>
      </p:sp>
      <p:sp>
        <p:nvSpPr>
          <p:cNvPr id="271363" name="عنصر نائب للتذييل 5"/>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71364" name="عنصر نائب لرقم الشريحة 6"/>
          <p:cNvSpPr>
            <a:spLocks noGrp="1"/>
          </p:cNvSpPr>
          <p:nvPr>
            <p:ph type="sldNum" sz="quarter" idx="12"/>
          </p:nvPr>
        </p:nvSpPr>
        <p:spPr>
          <a:noFill/>
        </p:spPr>
        <p:txBody>
          <a:bodyPr/>
          <a:lstStyle/>
          <a:p>
            <a:fld id="{80CF9FA5-DAD0-47A1-91A9-083B33E06F70}" type="slidenum">
              <a:rPr lang="ar-SA" smtClean="0"/>
              <a:pPr/>
              <a:t>183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066">
                                            <p:txEl>
                                              <p:pRg st="0" end="0"/>
                                            </p:txEl>
                                          </p:spTgt>
                                        </p:tgtEl>
                                        <p:attrNameLst>
                                          <p:attrName>style.visibility</p:attrName>
                                        </p:attrNameLst>
                                      </p:cBhvr>
                                      <p:to>
                                        <p:strVal val="visible"/>
                                      </p:to>
                                    </p:set>
                                    <p:anim calcmode="lin" valueType="num">
                                      <p:cBhvr additive="base">
                                        <p:cTn id="7" dur="500" fill="hold"/>
                                        <p:tgtEl>
                                          <p:spTgt spid="216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6066">
                                            <p:txEl>
                                              <p:pRg st="1" end="1"/>
                                            </p:txEl>
                                          </p:spTgt>
                                        </p:tgtEl>
                                        <p:attrNameLst>
                                          <p:attrName>style.visibility</p:attrName>
                                        </p:attrNameLst>
                                      </p:cBhvr>
                                      <p:to>
                                        <p:strVal val="visible"/>
                                      </p:to>
                                    </p:set>
                                    <p:anim calcmode="lin" valueType="num">
                                      <p:cBhvr additive="base">
                                        <p:cTn id="13" dur="500" fill="hold"/>
                                        <p:tgtEl>
                                          <p:spTgt spid="2160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6066">
                                            <p:txEl>
                                              <p:pRg st="2" end="2"/>
                                            </p:txEl>
                                          </p:spTgt>
                                        </p:tgtEl>
                                        <p:attrNameLst>
                                          <p:attrName>style.visibility</p:attrName>
                                        </p:attrNameLst>
                                      </p:cBhvr>
                                      <p:to>
                                        <p:strVal val="visible"/>
                                      </p:to>
                                    </p:set>
                                    <p:anim calcmode="lin" valueType="num">
                                      <p:cBhvr additive="base">
                                        <p:cTn id="17" dur="500" fill="hold"/>
                                        <p:tgtEl>
                                          <p:spTgt spid="21606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606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عنصر نائب للنص 2"/>
          <p:cNvSpPr>
            <a:spLocks noGrp="1"/>
          </p:cNvSpPr>
          <p:nvPr>
            <p:ph type="body" sz="half" idx="1"/>
          </p:nvPr>
        </p:nvSpPr>
        <p:spPr>
          <a:xfrm>
            <a:off x="685800" y="357188"/>
            <a:ext cx="7243763" cy="5715000"/>
          </a:xfrm>
        </p:spPr>
        <p:txBody>
          <a:bodyPr/>
          <a:lstStyle/>
          <a:p>
            <a:pPr algn="l"/>
            <a:r>
              <a:rPr lang="en-US" smtClean="0"/>
              <a:t>(b) less than 200 </a:t>
            </a:r>
            <a:r>
              <a:rPr lang="en-US" smtClean="0">
                <a:solidFill>
                  <a:srgbClr val="FF0000"/>
                </a:solidFill>
              </a:rPr>
              <a:t>(Answer :0.8849)</a:t>
            </a:r>
            <a:endParaRPr lang="en-US" smtClean="0"/>
          </a:p>
          <a:p>
            <a:pPr algn="l"/>
            <a:endParaRPr lang="en-US" smtClean="0"/>
          </a:p>
          <a:p>
            <a:pPr algn="l"/>
            <a:endParaRPr lang="en-US" smtClean="0"/>
          </a:p>
          <a:p>
            <a:pPr algn="l"/>
            <a:r>
              <a:rPr lang="en-US" smtClean="0"/>
              <a:t>(c) between 100 and 200</a:t>
            </a:r>
          </a:p>
          <a:p>
            <a:pPr algn="l"/>
            <a:r>
              <a:rPr lang="en-US" smtClean="0">
                <a:solidFill>
                  <a:srgbClr val="FF0000"/>
                </a:solidFill>
              </a:rPr>
              <a:t>(Answer :0.6982)</a:t>
            </a:r>
          </a:p>
          <a:p>
            <a:pPr algn="l"/>
            <a:endParaRPr lang="en-US" smtClean="0"/>
          </a:p>
          <a:p>
            <a:pPr algn="l"/>
            <a:endParaRPr lang="en-US" smtClean="0"/>
          </a:p>
          <a:p>
            <a:pPr algn="l"/>
            <a:r>
              <a:rPr lang="en-US" smtClean="0"/>
              <a:t>(d) between 200 and 250</a:t>
            </a:r>
          </a:p>
          <a:p>
            <a:pPr algn="l"/>
            <a:r>
              <a:rPr lang="en-US" smtClean="0">
                <a:solidFill>
                  <a:srgbClr val="FF0000"/>
                </a:solidFill>
              </a:rPr>
              <a:t>(Answer :0.0934)</a:t>
            </a:r>
            <a:endParaRPr lang="en-US" smtClean="0"/>
          </a:p>
        </p:txBody>
      </p:sp>
      <p:sp>
        <p:nvSpPr>
          <p:cNvPr id="272387" name="عنصر نائب للتذييل 5"/>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72388" name="عنصر نائب لرقم الشريحة 6"/>
          <p:cNvSpPr>
            <a:spLocks noGrp="1"/>
          </p:cNvSpPr>
          <p:nvPr>
            <p:ph type="sldNum" sz="quarter" idx="12"/>
          </p:nvPr>
        </p:nvSpPr>
        <p:spPr>
          <a:noFill/>
        </p:spPr>
        <p:txBody>
          <a:bodyPr/>
          <a:lstStyle/>
          <a:p>
            <a:fld id="{73899358-2656-4B6D-8CF1-160BC47E0659}" type="slidenum">
              <a:rPr lang="ar-SA" smtClean="0"/>
              <a:pPr/>
              <a:t>184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090">
                                            <p:txEl>
                                              <p:pRg st="0" end="0"/>
                                            </p:txEl>
                                          </p:spTgt>
                                        </p:tgtEl>
                                        <p:attrNameLst>
                                          <p:attrName>style.visibility</p:attrName>
                                        </p:attrNameLst>
                                      </p:cBhvr>
                                      <p:to>
                                        <p:strVal val="visible"/>
                                      </p:to>
                                    </p:set>
                                    <p:anim calcmode="lin" valueType="num">
                                      <p:cBhvr additive="base">
                                        <p:cTn id="7" dur="500" fill="hold"/>
                                        <p:tgtEl>
                                          <p:spTgt spid="217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70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17090">
                                            <p:txEl>
                                              <p:pRg st="3" end="3"/>
                                            </p:txEl>
                                          </p:spTgt>
                                        </p:tgtEl>
                                        <p:attrNameLst>
                                          <p:attrName>style.visibility</p:attrName>
                                        </p:attrNameLst>
                                      </p:cBhvr>
                                      <p:to>
                                        <p:strVal val="visible"/>
                                      </p:to>
                                    </p:set>
                                    <p:animEffect transition="in" filter="box(in)">
                                      <p:cBhvr>
                                        <p:cTn id="13" dur="500"/>
                                        <p:tgtEl>
                                          <p:spTgt spid="217090">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17090">
                                            <p:txEl>
                                              <p:pRg st="4" end="4"/>
                                            </p:txEl>
                                          </p:spTgt>
                                        </p:tgtEl>
                                        <p:attrNameLst>
                                          <p:attrName>style.visibility</p:attrName>
                                        </p:attrNameLst>
                                      </p:cBhvr>
                                      <p:to>
                                        <p:strVal val="visible"/>
                                      </p:to>
                                    </p:set>
                                    <p:animEffect transition="in" filter="box(in)">
                                      <p:cBhvr>
                                        <p:cTn id="16" dur="500"/>
                                        <p:tgtEl>
                                          <p:spTgt spid="21709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17090">
                                            <p:txEl>
                                              <p:pRg st="7" end="7"/>
                                            </p:txEl>
                                          </p:spTgt>
                                        </p:tgtEl>
                                        <p:attrNameLst>
                                          <p:attrName>style.visibility</p:attrName>
                                        </p:attrNameLst>
                                      </p:cBhvr>
                                      <p:to>
                                        <p:strVal val="visible"/>
                                      </p:to>
                                    </p:set>
                                    <p:animEffect transition="in" filter="box(in)">
                                      <p:cBhvr>
                                        <p:cTn id="21" dur="500"/>
                                        <p:tgtEl>
                                          <p:spTgt spid="217090">
                                            <p:txEl>
                                              <p:pRg st="7" end="7"/>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217090">
                                            <p:txEl>
                                              <p:pRg st="8" end="8"/>
                                            </p:txEl>
                                          </p:spTgt>
                                        </p:tgtEl>
                                        <p:attrNameLst>
                                          <p:attrName>style.visibility</p:attrName>
                                        </p:attrNameLst>
                                      </p:cBhvr>
                                      <p:to>
                                        <p:strVal val="visible"/>
                                      </p:to>
                                    </p:set>
                                    <p:animEffect transition="in" filter="box(in)">
                                      <p:cBhvr>
                                        <p:cTn id="24" dur="500"/>
                                        <p:tgtEl>
                                          <p:spTgt spid="2170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idx="1"/>
          </p:nvPr>
        </p:nvSpPr>
        <p:spPr>
          <a:xfrm>
            <a:off x="0" y="188913"/>
            <a:ext cx="9144000" cy="6669087"/>
          </a:xfrm>
        </p:spPr>
        <p:txBody>
          <a:bodyPr/>
          <a:lstStyle/>
          <a:p>
            <a:pPr algn="ctr" eaLnBrk="1" hangingPunct="1">
              <a:buFontTx/>
              <a:buNone/>
            </a:pPr>
            <a:r>
              <a:rPr lang="en-US" sz="4800" b="1" u="sng" smtClean="0">
                <a:solidFill>
                  <a:srgbClr val="FF0000"/>
                </a:solidFill>
                <a:latin typeface="Monotype Corsiva" pitchFamily="66" charset="0"/>
              </a:rPr>
              <a:t>6.3 The T Distribution:</a:t>
            </a:r>
          </a:p>
          <a:p>
            <a:pPr algn="ctr" eaLnBrk="1" hangingPunct="1">
              <a:buFontTx/>
              <a:buNone/>
            </a:pPr>
            <a:r>
              <a:rPr lang="en-US" sz="4800" b="1" u="sng" smtClean="0">
                <a:solidFill>
                  <a:srgbClr val="FF0000"/>
                </a:solidFill>
                <a:latin typeface="Monotype Corsiva" pitchFamily="66" charset="0"/>
              </a:rPr>
              <a:t>(167-173)</a:t>
            </a:r>
          </a:p>
          <a:p>
            <a:pPr algn="ctr" eaLnBrk="1" hangingPunct="1">
              <a:buFontTx/>
              <a:buNone/>
            </a:pPr>
            <a:endParaRPr lang="en-US" sz="4800" b="1" u="sng" smtClean="0">
              <a:solidFill>
                <a:srgbClr val="FF0000"/>
              </a:solidFill>
              <a:latin typeface="Monotype Corsiva" pitchFamily="66" charset="0"/>
            </a:endParaRPr>
          </a:p>
          <a:p>
            <a:pPr algn="l" rtl="0" eaLnBrk="1" hangingPunct="1">
              <a:buFontTx/>
              <a:buNone/>
            </a:pPr>
            <a:r>
              <a:rPr lang="en-US" smtClean="0">
                <a:cs typeface="Times New Roman" pitchFamily="18" charset="0"/>
              </a:rPr>
              <a:t>1- It has mean of zero.</a:t>
            </a:r>
          </a:p>
          <a:p>
            <a:pPr algn="l" rtl="0" eaLnBrk="1" hangingPunct="1">
              <a:buFontTx/>
              <a:buNone/>
            </a:pPr>
            <a:r>
              <a:rPr lang="en-US" smtClean="0">
                <a:cs typeface="Times New Roman" pitchFamily="18" charset="0"/>
              </a:rPr>
              <a:t>2- It is symmetric about the </a:t>
            </a:r>
          </a:p>
          <a:p>
            <a:pPr algn="l" rtl="0" eaLnBrk="1" hangingPunct="1">
              <a:buFontTx/>
              <a:buNone/>
            </a:pPr>
            <a:r>
              <a:rPr lang="en-US" smtClean="0">
                <a:cs typeface="Times New Roman" pitchFamily="18" charset="0"/>
              </a:rPr>
              <a:t>mean.</a:t>
            </a:r>
          </a:p>
          <a:p>
            <a:pPr algn="l" rtl="0" eaLnBrk="1" hangingPunct="1">
              <a:buFontTx/>
              <a:buNone/>
            </a:pPr>
            <a:r>
              <a:rPr lang="en-US" smtClean="0">
                <a:cs typeface="Times New Roman" pitchFamily="18" charset="0"/>
              </a:rPr>
              <a:t>3- It ranges from -</a:t>
            </a:r>
            <a:r>
              <a:rPr lang="en-US" smtClean="0">
                <a:cs typeface="Times New Roman" pitchFamily="18" charset="0"/>
                <a:sym typeface="Symbol" pitchFamily="18" charset="2"/>
              </a:rPr>
              <a:t> to .</a:t>
            </a:r>
          </a:p>
          <a:p>
            <a:pPr eaLnBrk="1" hangingPunct="1">
              <a:buFontTx/>
              <a:buNone/>
            </a:pPr>
            <a:endParaRPr lang="en-US" b="1" smtClean="0">
              <a:cs typeface="Times New Roman" pitchFamily="18" charset="0"/>
            </a:endParaRPr>
          </a:p>
          <a:p>
            <a:pPr eaLnBrk="1" hangingPunct="1">
              <a:buFontTx/>
              <a:buNone/>
            </a:pPr>
            <a:endParaRPr lang="en-US" smtClean="0"/>
          </a:p>
        </p:txBody>
      </p:sp>
      <p:sp>
        <p:nvSpPr>
          <p:cNvPr id="273410"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73411" name="عنصر نائب لرقم الشريحة 5"/>
          <p:cNvSpPr>
            <a:spLocks noGrp="1"/>
          </p:cNvSpPr>
          <p:nvPr>
            <p:ph type="sldNum" sz="quarter" idx="12"/>
          </p:nvPr>
        </p:nvSpPr>
        <p:spPr>
          <a:noFill/>
        </p:spPr>
        <p:txBody>
          <a:bodyPr/>
          <a:lstStyle/>
          <a:p>
            <a:fld id="{A6187D34-C78A-44DD-AB9C-8F2C7A1FB7A3}" type="slidenum">
              <a:rPr lang="ar-SA" smtClean="0"/>
              <a:pPr/>
              <a:t>185</a:t>
            </a:fld>
            <a:endParaRPr lang="en-US" smtClean="0"/>
          </a:p>
        </p:txBody>
      </p:sp>
      <p:grpSp>
        <p:nvGrpSpPr>
          <p:cNvPr id="2" name="Group 3"/>
          <p:cNvGrpSpPr>
            <a:grpSpLocks/>
          </p:cNvGrpSpPr>
          <p:nvPr/>
        </p:nvGrpSpPr>
        <p:grpSpPr bwMode="auto">
          <a:xfrm>
            <a:off x="4572000" y="1268413"/>
            <a:ext cx="4754563" cy="2728912"/>
            <a:chOff x="2688" y="432"/>
            <a:chExt cx="2995" cy="1719"/>
          </a:xfrm>
        </p:grpSpPr>
        <p:sp>
          <p:nvSpPr>
            <p:cNvPr id="273415" name="Line 4"/>
            <p:cNvSpPr>
              <a:spLocks noChangeShapeType="1"/>
            </p:cNvSpPr>
            <p:nvPr/>
          </p:nvSpPr>
          <p:spPr bwMode="auto">
            <a:xfrm flipV="1">
              <a:off x="4176" y="1680"/>
              <a:ext cx="0" cy="192"/>
            </a:xfrm>
            <a:prstGeom prst="line">
              <a:avLst/>
            </a:prstGeom>
            <a:noFill/>
            <a:ln w="9525">
              <a:solidFill>
                <a:schemeClr val="tx1"/>
              </a:solidFill>
              <a:round/>
              <a:headEnd/>
              <a:tailEnd/>
            </a:ln>
          </p:spPr>
          <p:txBody>
            <a:bodyPr/>
            <a:lstStyle/>
            <a:p>
              <a:endParaRPr lang="ar-SA"/>
            </a:p>
          </p:txBody>
        </p:sp>
        <p:sp>
          <p:nvSpPr>
            <p:cNvPr id="273416" name="Text Box 5"/>
            <p:cNvSpPr txBox="1">
              <a:spLocks noChangeArrowheads="1"/>
            </p:cNvSpPr>
            <p:nvPr/>
          </p:nvSpPr>
          <p:spPr bwMode="auto">
            <a:xfrm>
              <a:off x="4032" y="1920"/>
              <a:ext cx="288" cy="231"/>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0</a:t>
              </a:r>
            </a:p>
          </p:txBody>
        </p:sp>
        <p:sp>
          <p:nvSpPr>
            <p:cNvPr id="273417" name="Freeform 6"/>
            <p:cNvSpPr>
              <a:spLocks/>
            </p:cNvSpPr>
            <p:nvPr/>
          </p:nvSpPr>
          <p:spPr bwMode="auto">
            <a:xfrm rot="-144435">
              <a:off x="2688" y="432"/>
              <a:ext cx="2995" cy="1331"/>
            </a:xfrm>
            <a:custGeom>
              <a:avLst/>
              <a:gdLst>
                <a:gd name="T0" fmla="*/ 0 w 2995"/>
                <a:gd name="T1" fmla="*/ 1203 h 1331"/>
                <a:gd name="T2" fmla="*/ 256 w 2995"/>
                <a:gd name="T3" fmla="*/ 1165 h 1331"/>
                <a:gd name="T4" fmla="*/ 333 w 2995"/>
                <a:gd name="T5" fmla="*/ 1114 h 1331"/>
                <a:gd name="T6" fmla="*/ 435 w 2995"/>
                <a:gd name="T7" fmla="*/ 1037 h 1331"/>
                <a:gd name="T8" fmla="*/ 614 w 2995"/>
                <a:gd name="T9" fmla="*/ 896 h 1331"/>
                <a:gd name="T10" fmla="*/ 653 w 2995"/>
                <a:gd name="T11" fmla="*/ 871 h 1331"/>
                <a:gd name="T12" fmla="*/ 691 w 2995"/>
                <a:gd name="T13" fmla="*/ 845 h 1331"/>
                <a:gd name="T14" fmla="*/ 742 w 2995"/>
                <a:gd name="T15" fmla="*/ 781 h 1331"/>
                <a:gd name="T16" fmla="*/ 793 w 2995"/>
                <a:gd name="T17" fmla="*/ 717 h 1331"/>
                <a:gd name="T18" fmla="*/ 896 w 2995"/>
                <a:gd name="T19" fmla="*/ 576 h 1331"/>
                <a:gd name="T20" fmla="*/ 1062 w 2995"/>
                <a:gd name="T21" fmla="*/ 359 h 1331"/>
                <a:gd name="T22" fmla="*/ 1113 w 2995"/>
                <a:gd name="T23" fmla="*/ 295 h 1331"/>
                <a:gd name="T24" fmla="*/ 1177 w 2995"/>
                <a:gd name="T25" fmla="*/ 179 h 1331"/>
                <a:gd name="T26" fmla="*/ 1331 w 2995"/>
                <a:gd name="T27" fmla="*/ 77 h 1331"/>
                <a:gd name="T28" fmla="*/ 1408 w 2995"/>
                <a:gd name="T29" fmla="*/ 26 h 1331"/>
                <a:gd name="T30" fmla="*/ 1485 w 2995"/>
                <a:gd name="T31" fmla="*/ 0 h 1331"/>
                <a:gd name="T32" fmla="*/ 1689 w 2995"/>
                <a:gd name="T33" fmla="*/ 26 h 1331"/>
                <a:gd name="T34" fmla="*/ 1766 w 2995"/>
                <a:gd name="T35" fmla="*/ 51 h 1331"/>
                <a:gd name="T36" fmla="*/ 1805 w 2995"/>
                <a:gd name="T37" fmla="*/ 64 h 1331"/>
                <a:gd name="T38" fmla="*/ 1856 w 2995"/>
                <a:gd name="T39" fmla="*/ 115 h 1331"/>
                <a:gd name="T40" fmla="*/ 1920 w 2995"/>
                <a:gd name="T41" fmla="*/ 167 h 1331"/>
                <a:gd name="T42" fmla="*/ 2086 w 2995"/>
                <a:gd name="T43" fmla="*/ 397 h 1331"/>
                <a:gd name="T44" fmla="*/ 2112 w 2995"/>
                <a:gd name="T45" fmla="*/ 435 h 1331"/>
                <a:gd name="T46" fmla="*/ 2137 w 2995"/>
                <a:gd name="T47" fmla="*/ 474 h 1331"/>
                <a:gd name="T48" fmla="*/ 2163 w 2995"/>
                <a:gd name="T49" fmla="*/ 512 h 1331"/>
                <a:gd name="T50" fmla="*/ 2189 w 2995"/>
                <a:gd name="T51" fmla="*/ 602 h 1331"/>
                <a:gd name="T52" fmla="*/ 2214 w 2995"/>
                <a:gd name="T53" fmla="*/ 640 h 1331"/>
                <a:gd name="T54" fmla="*/ 2253 w 2995"/>
                <a:gd name="T55" fmla="*/ 755 h 1331"/>
                <a:gd name="T56" fmla="*/ 2278 w 2995"/>
                <a:gd name="T57" fmla="*/ 794 h 1331"/>
                <a:gd name="T58" fmla="*/ 2393 w 2995"/>
                <a:gd name="T59" fmla="*/ 1011 h 1331"/>
                <a:gd name="T60" fmla="*/ 2547 w 2995"/>
                <a:gd name="T61" fmla="*/ 1178 h 1331"/>
                <a:gd name="T62" fmla="*/ 2662 w 2995"/>
                <a:gd name="T63" fmla="*/ 1255 h 1331"/>
                <a:gd name="T64" fmla="*/ 2995 w 2995"/>
                <a:gd name="T65" fmla="*/ 1331 h 13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5"/>
                <a:gd name="T100" fmla="*/ 0 h 1331"/>
                <a:gd name="T101" fmla="*/ 2995 w 2995"/>
                <a:gd name="T102" fmla="*/ 1331 h 13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5" h="1331">
                  <a:moveTo>
                    <a:pt x="0" y="1203"/>
                  </a:moveTo>
                  <a:cubicBezTo>
                    <a:pt x="105" y="1195"/>
                    <a:pt x="165" y="1195"/>
                    <a:pt x="256" y="1165"/>
                  </a:cubicBezTo>
                  <a:cubicBezTo>
                    <a:pt x="282" y="1148"/>
                    <a:pt x="316" y="1140"/>
                    <a:pt x="333" y="1114"/>
                  </a:cubicBezTo>
                  <a:cubicBezTo>
                    <a:pt x="362" y="1068"/>
                    <a:pt x="384" y="1054"/>
                    <a:pt x="435" y="1037"/>
                  </a:cubicBezTo>
                  <a:cubicBezTo>
                    <a:pt x="479" y="973"/>
                    <a:pt x="550" y="938"/>
                    <a:pt x="614" y="896"/>
                  </a:cubicBezTo>
                  <a:cubicBezTo>
                    <a:pt x="627" y="887"/>
                    <a:pt x="640" y="880"/>
                    <a:pt x="653" y="871"/>
                  </a:cubicBezTo>
                  <a:cubicBezTo>
                    <a:pt x="666" y="863"/>
                    <a:pt x="691" y="845"/>
                    <a:pt x="691" y="845"/>
                  </a:cubicBezTo>
                  <a:cubicBezTo>
                    <a:pt x="724" y="750"/>
                    <a:pt x="676" y="864"/>
                    <a:pt x="742" y="781"/>
                  </a:cubicBezTo>
                  <a:cubicBezTo>
                    <a:pt x="812" y="693"/>
                    <a:pt x="684" y="792"/>
                    <a:pt x="793" y="717"/>
                  </a:cubicBezTo>
                  <a:cubicBezTo>
                    <a:pt x="815" y="654"/>
                    <a:pt x="842" y="612"/>
                    <a:pt x="896" y="576"/>
                  </a:cubicBezTo>
                  <a:cubicBezTo>
                    <a:pt x="945" y="503"/>
                    <a:pt x="987" y="408"/>
                    <a:pt x="1062" y="359"/>
                  </a:cubicBezTo>
                  <a:cubicBezTo>
                    <a:pt x="1095" y="260"/>
                    <a:pt x="1047" y="378"/>
                    <a:pt x="1113" y="295"/>
                  </a:cubicBezTo>
                  <a:cubicBezTo>
                    <a:pt x="1165" y="229"/>
                    <a:pt x="1052" y="262"/>
                    <a:pt x="1177" y="179"/>
                  </a:cubicBezTo>
                  <a:cubicBezTo>
                    <a:pt x="1228" y="145"/>
                    <a:pt x="1280" y="112"/>
                    <a:pt x="1331" y="77"/>
                  </a:cubicBezTo>
                  <a:cubicBezTo>
                    <a:pt x="1337" y="73"/>
                    <a:pt x="1402" y="28"/>
                    <a:pt x="1408" y="26"/>
                  </a:cubicBezTo>
                  <a:cubicBezTo>
                    <a:pt x="1434" y="17"/>
                    <a:pt x="1485" y="0"/>
                    <a:pt x="1485" y="0"/>
                  </a:cubicBezTo>
                  <a:cubicBezTo>
                    <a:pt x="1597" y="10"/>
                    <a:pt x="1608" y="2"/>
                    <a:pt x="1689" y="26"/>
                  </a:cubicBezTo>
                  <a:cubicBezTo>
                    <a:pt x="1715" y="34"/>
                    <a:pt x="1740" y="43"/>
                    <a:pt x="1766" y="51"/>
                  </a:cubicBezTo>
                  <a:cubicBezTo>
                    <a:pt x="1779" y="55"/>
                    <a:pt x="1805" y="64"/>
                    <a:pt x="1805" y="64"/>
                  </a:cubicBezTo>
                  <a:cubicBezTo>
                    <a:pt x="1831" y="150"/>
                    <a:pt x="1794" y="65"/>
                    <a:pt x="1856" y="115"/>
                  </a:cubicBezTo>
                  <a:cubicBezTo>
                    <a:pt x="1942" y="183"/>
                    <a:pt x="1819" y="133"/>
                    <a:pt x="1920" y="167"/>
                  </a:cubicBezTo>
                  <a:cubicBezTo>
                    <a:pt x="1987" y="234"/>
                    <a:pt x="2033" y="319"/>
                    <a:pt x="2086" y="397"/>
                  </a:cubicBezTo>
                  <a:cubicBezTo>
                    <a:pt x="2095" y="410"/>
                    <a:pt x="2104" y="422"/>
                    <a:pt x="2112" y="435"/>
                  </a:cubicBezTo>
                  <a:cubicBezTo>
                    <a:pt x="2121" y="448"/>
                    <a:pt x="2128" y="461"/>
                    <a:pt x="2137" y="474"/>
                  </a:cubicBezTo>
                  <a:cubicBezTo>
                    <a:pt x="2145" y="487"/>
                    <a:pt x="2163" y="512"/>
                    <a:pt x="2163" y="512"/>
                  </a:cubicBezTo>
                  <a:cubicBezTo>
                    <a:pt x="2173" y="542"/>
                    <a:pt x="2177" y="573"/>
                    <a:pt x="2189" y="602"/>
                  </a:cubicBezTo>
                  <a:cubicBezTo>
                    <a:pt x="2195" y="616"/>
                    <a:pt x="2208" y="626"/>
                    <a:pt x="2214" y="640"/>
                  </a:cubicBezTo>
                  <a:cubicBezTo>
                    <a:pt x="2230" y="677"/>
                    <a:pt x="2231" y="721"/>
                    <a:pt x="2253" y="755"/>
                  </a:cubicBezTo>
                  <a:cubicBezTo>
                    <a:pt x="2261" y="768"/>
                    <a:pt x="2272" y="780"/>
                    <a:pt x="2278" y="794"/>
                  </a:cubicBezTo>
                  <a:cubicBezTo>
                    <a:pt x="2312" y="872"/>
                    <a:pt x="2318" y="962"/>
                    <a:pt x="2393" y="1011"/>
                  </a:cubicBezTo>
                  <a:cubicBezTo>
                    <a:pt x="2421" y="1095"/>
                    <a:pt x="2474" y="1130"/>
                    <a:pt x="2547" y="1178"/>
                  </a:cubicBezTo>
                  <a:cubicBezTo>
                    <a:pt x="2579" y="1199"/>
                    <a:pt x="2626" y="1244"/>
                    <a:pt x="2662" y="1255"/>
                  </a:cubicBezTo>
                  <a:cubicBezTo>
                    <a:pt x="2779" y="1291"/>
                    <a:pt x="2871" y="1331"/>
                    <a:pt x="2995" y="1331"/>
                  </a:cubicBezTo>
                </a:path>
              </a:pathLst>
            </a:custGeom>
            <a:noFill/>
            <a:ln w="9525">
              <a:solidFill>
                <a:schemeClr val="tx1"/>
              </a:solidFill>
              <a:round/>
              <a:headEnd/>
              <a:tailEnd/>
            </a:ln>
          </p:spPr>
          <p:txBody>
            <a:bodyPr/>
            <a:lstStyle/>
            <a:p>
              <a:endParaRPr lang="en-US"/>
            </a:p>
          </p:txBody>
        </p:sp>
      </p:grpSp>
      <p:sp>
        <p:nvSpPr>
          <p:cNvPr id="354311" name="Line 7"/>
          <p:cNvSpPr>
            <a:spLocks noChangeShapeType="1"/>
          </p:cNvSpPr>
          <p:nvPr/>
        </p:nvSpPr>
        <p:spPr bwMode="auto">
          <a:xfrm>
            <a:off x="4500563" y="3429000"/>
            <a:ext cx="4953000" cy="0"/>
          </a:xfrm>
          <a:prstGeom prst="line">
            <a:avLst/>
          </a:prstGeom>
          <a:noFill/>
          <a:ln w="9525">
            <a:solidFill>
              <a:schemeClr val="tx1"/>
            </a:solidFill>
            <a:round/>
            <a:headEnd/>
            <a:tailEnd/>
          </a:ln>
        </p:spPr>
        <p:txBody>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4306">
                                            <p:txEl>
                                              <p:pRg st="0" end="0"/>
                                            </p:txEl>
                                          </p:spTgt>
                                        </p:tgtEl>
                                        <p:attrNameLst>
                                          <p:attrName>style.visibility</p:attrName>
                                        </p:attrNameLst>
                                      </p:cBhvr>
                                      <p:to>
                                        <p:strVal val="visible"/>
                                      </p:to>
                                    </p:set>
                                    <p:animEffect transition="in" filter="slide(fromBottom)">
                                      <p:cBhvr>
                                        <p:cTn id="7" dur="500"/>
                                        <p:tgtEl>
                                          <p:spTgt spid="354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54306">
                                            <p:txEl>
                                              <p:pRg st="1" end="1"/>
                                            </p:txEl>
                                          </p:spTgt>
                                        </p:tgtEl>
                                        <p:attrNameLst>
                                          <p:attrName>style.visibility</p:attrName>
                                        </p:attrNameLst>
                                      </p:cBhvr>
                                      <p:to>
                                        <p:strVal val="visible"/>
                                      </p:to>
                                    </p:set>
                                    <p:animEffect transition="in" filter="slide(fromBottom)">
                                      <p:cBhvr>
                                        <p:cTn id="12" dur="500"/>
                                        <p:tgtEl>
                                          <p:spTgt spid="3543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54311"/>
                                        </p:tgtEl>
                                        <p:attrNameLst>
                                          <p:attrName>style.visibility</p:attrName>
                                        </p:attrNameLst>
                                      </p:cBhvr>
                                      <p:to>
                                        <p:strVal val="visible"/>
                                      </p:to>
                                    </p:set>
                                    <p:animEffect transition="in" filter="slide(fromBottom)">
                                      <p:cBhvr>
                                        <p:cTn id="17" dur="500"/>
                                        <p:tgtEl>
                                          <p:spTgt spid="3543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354311"/>
                                        </p:tgtEl>
                                        <p:attrNameLst>
                                          <p:attrName>style.visibility</p:attrName>
                                        </p:attrNameLst>
                                      </p:cBhvr>
                                      <p:to>
                                        <p:strVal val="visible"/>
                                      </p:to>
                                    </p:set>
                                    <p:animEffect transition="in" filter="box(in)">
                                      <p:cBhvr>
                                        <p:cTn id="27" dur="500"/>
                                        <p:tgtEl>
                                          <p:spTgt spid="35431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54306">
                                            <p:txEl>
                                              <p:pRg st="3" end="3"/>
                                            </p:txEl>
                                          </p:spTgt>
                                        </p:tgtEl>
                                        <p:attrNameLst>
                                          <p:attrName>style.visibility</p:attrName>
                                        </p:attrNameLst>
                                      </p:cBhvr>
                                      <p:to>
                                        <p:strVal val="visible"/>
                                      </p:to>
                                    </p:set>
                                    <p:animEffect transition="in" filter="slide(fromBottom)">
                                      <p:cBhvr>
                                        <p:cTn id="32" dur="500"/>
                                        <p:tgtEl>
                                          <p:spTgt spid="35430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54306">
                                            <p:txEl>
                                              <p:pRg st="4" end="4"/>
                                            </p:txEl>
                                          </p:spTgt>
                                        </p:tgtEl>
                                        <p:attrNameLst>
                                          <p:attrName>style.visibility</p:attrName>
                                        </p:attrNameLst>
                                      </p:cBhvr>
                                      <p:to>
                                        <p:strVal val="visible"/>
                                      </p:to>
                                    </p:set>
                                    <p:animEffect transition="in" filter="slide(fromBottom)">
                                      <p:cBhvr>
                                        <p:cTn id="37" dur="500"/>
                                        <p:tgtEl>
                                          <p:spTgt spid="35430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54306">
                                            <p:txEl>
                                              <p:pRg st="5" end="5"/>
                                            </p:txEl>
                                          </p:spTgt>
                                        </p:tgtEl>
                                        <p:attrNameLst>
                                          <p:attrName>style.visibility</p:attrName>
                                        </p:attrNameLst>
                                      </p:cBhvr>
                                      <p:to>
                                        <p:strVal val="visible"/>
                                      </p:to>
                                    </p:set>
                                    <p:animEffect transition="in" filter="slide(fromBottom)">
                                      <p:cBhvr>
                                        <p:cTn id="42" dur="500"/>
                                        <p:tgtEl>
                                          <p:spTgt spid="35430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54306">
                                            <p:txEl>
                                              <p:pRg st="6" end="6"/>
                                            </p:txEl>
                                          </p:spTgt>
                                        </p:tgtEl>
                                        <p:attrNameLst>
                                          <p:attrName>style.visibility</p:attrName>
                                        </p:attrNameLst>
                                      </p:cBhvr>
                                      <p:to>
                                        <p:strVal val="visible"/>
                                      </p:to>
                                    </p:set>
                                    <p:animEffect transition="in" filter="slide(fromBottom)">
                                      <p:cBhvr>
                                        <p:cTn id="47" dur="500"/>
                                        <p:tgtEl>
                                          <p:spTgt spid="3543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build="p" autoUpdateAnimBg="0"/>
      <p:bldP spid="354311" grpId="0" animBg="1"/>
      <p:bldP spid="354311" grpId="1"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idx="1"/>
          </p:nvPr>
        </p:nvSpPr>
        <p:spPr>
          <a:xfrm>
            <a:off x="250825" y="404813"/>
            <a:ext cx="8131175" cy="5184775"/>
          </a:xfrm>
        </p:spPr>
        <p:txBody>
          <a:bodyPr/>
          <a:lstStyle/>
          <a:p>
            <a:pPr algn="l" rtl="0" eaLnBrk="1" hangingPunct="1">
              <a:buFontTx/>
              <a:buNone/>
            </a:pPr>
            <a:endParaRPr lang="en-US" dirty="0" smtClean="0">
              <a:cs typeface="Times New Roman" pitchFamily="18" charset="0"/>
              <a:sym typeface="Symbol" pitchFamily="18" charset="2"/>
            </a:endParaRPr>
          </a:p>
          <a:p>
            <a:pPr algn="l" rtl="0" eaLnBrk="1" hangingPunct="1">
              <a:buFontTx/>
              <a:buNone/>
            </a:pPr>
            <a:r>
              <a:rPr lang="en-US" dirty="0" smtClean="0">
                <a:cs typeface="Times New Roman" pitchFamily="18" charset="0"/>
                <a:sym typeface="Symbol" pitchFamily="18" charset="2"/>
              </a:rPr>
              <a:t>4- compared to the normal distribution, the t distribution is less peaked in the center and has higher tails.</a:t>
            </a:r>
          </a:p>
          <a:p>
            <a:pPr algn="l" rtl="0" eaLnBrk="1" hangingPunct="1">
              <a:buFontTx/>
              <a:buNone/>
            </a:pPr>
            <a:r>
              <a:rPr lang="en-US" dirty="0" smtClean="0">
                <a:cs typeface="Times New Roman" pitchFamily="18" charset="0"/>
                <a:sym typeface="Symbol" pitchFamily="18" charset="2"/>
              </a:rPr>
              <a:t>5- It depends on the degrees of freedom (n-1).</a:t>
            </a:r>
          </a:p>
          <a:p>
            <a:pPr algn="l" rtl="0" eaLnBrk="1" hangingPunct="1">
              <a:buFontTx/>
              <a:buNone/>
            </a:pPr>
            <a:r>
              <a:rPr lang="en-US" dirty="0" smtClean="0">
                <a:cs typeface="Times New Roman" pitchFamily="18" charset="0"/>
                <a:sym typeface="Symbol" pitchFamily="18" charset="2"/>
              </a:rPr>
              <a:t>6- The t distribution approaches the standard normal distribution as (n-1) approaches </a:t>
            </a:r>
            <a:r>
              <a:rPr lang="en-US" b="1" dirty="0" smtClean="0">
                <a:cs typeface="Times New Roman" pitchFamily="18" charset="0"/>
                <a:sym typeface="Symbol" pitchFamily="18" charset="2"/>
              </a:rPr>
              <a:t>.</a:t>
            </a:r>
          </a:p>
          <a:p>
            <a:pPr algn="l" rtl="0" eaLnBrk="1" hangingPunct="1">
              <a:buFontTx/>
              <a:buNone/>
            </a:pPr>
            <a:r>
              <a:rPr lang="en-US" b="1" dirty="0" smtClean="0">
                <a:cs typeface="Times New Roman" pitchFamily="18" charset="0"/>
                <a:sym typeface="Symbol" pitchFamily="18" charset="2"/>
              </a:rPr>
              <a:t>7- Can find values of t in the table (E) in the Appendix.</a:t>
            </a:r>
          </a:p>
          <a:p>
            <a:pPr algn="l" rtl="0" eaLnBrk="1" hangingPunct="1"/>
            <a:endParaRPr lang="en-US" dirty="0" smtClean="0"/>
          </a:p>
        </p:txBody>
      </p:sp>
      <p:sp>
        <p:nvSpPr>
          <p:cNvPr id="274434"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74435" name="عنصر نائب لرقم الشريحة 5"/>
          <p:cNvSpPr>
            <a:spLocks noGrp="1"/>
          </p:cNvSpPr>
          <p:nvPr>
            <p:ph type="sldNum" sz="quarter" idx="12"/>
          </p:nvPr>
        </p:nvSpPr>
        <p:spPr>
          <a:noFill/>
        </p:spPr>
        <p:txBody>
          <a:bodyPr/>
          <a:lstStyle/>
          <a:p>
            <a:fld id="{0255B3E5-64D1-4CDA-9E61-E61CE2FF53BD}" type="slidenum">
              <a:rPr lang="ar-SA" smtClean="0"/>
              <a:pPr/>
              <a:t>186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6354">
                                            <p:txEl>
                                              <p:pRg st="1" end="1"/>
                                            </p:txEl>
                                          </p:spTgt>
                                        </p:tgtEl>
                                        <p:attrNameLst>
                                          <p:attrName>style.visibility</p:attrName>
                                        </p:attrNameLst>
                                      </p:cBhvr>
                                      <p:to>
                                        <p:strVal val="visible"/>
                                      </p:to>
                                    </p:set>
                                    <p:animEffect transition="in" filter="box(in)">
                                      <p:cBhvr>
                                        <p:cTn id="7" dur="500"/>
                                        <p:tgtEl>
                                          <p:spTgt spid="3563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56354">
                                            <p:txEl>
                                              <p:pRg st="2" end="2"/>
                                            </p:txEl>
                                          </p:spTgt>
                                        </p:tgtEl>
                                        <p:attrNameLst>
                                          <p:attrName>style.visibility</p:attrName>
                                        </p:attrNameLst>
                                      </p:cBhvr>
                                      <p:to>
                                        <p:strVal val="visible"/>
                                      </p:to>
                                    </p:set>
                                    <p:animEffect transition="in" filter="box(in)">
                                      <p:cBhvr>
                                        <p:cTn id="12" dur="500"/>
                                        <p:tgtEl>
                                          <p:spTgt spid="3563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56354">
                                            <p:txEl>
                                              <p:pRg st="3" end="3"/>
                                            </p:txEl>
                                          </p:spTgt>
                                        </p:tgtEl>
                                        <p:attrNameLst>
                                          <p:attrName>style.visibility</p:attrName>
                                        </p:attrNameLst>
                                      </p:cBhvr>
                                      <p:to>
                                        <p:strVal val="visible"/>
                                      </p:to>
                                    </p:set>
                                    <p:animEffect transition="in" filter="box(in)">
                                      <p:cBhvr>
                                        <p:cTn id="17" dur="500"/>
                                        <p:tgtEl>
                                          <p:spTgt spid="35635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56354">
                                            <p:txEl>
                                              <p:pRg st="4" end="4"/>
                                            </p:txEl>
                                          </p:spTgt>
                                        </p:tgtEl>
                                        <p:attrNameLst>
                                          <p:attrName>style.visibility</p:attrName>
                                        </p:attrNameLst>
                                      </p:cBhvr>
                                      <p:to>
                                        <p:strVal val="visible"/>
                                      </p:to>
                                    </p:set>
                                    <p:animEffect transition="in" filter="box(in)">
                                      <p:cBhvr>
                                        <p:cTn id="22" dur="500"/>
                                        <p:tgtEl>
                                          <p:spTgt spid="3563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0"/>
            <a:ext cx="8385175" cy="609600"/>
          </a:xfrm>
        </p:spPr>
        <p:txBody>
          <a:bodyPr>
            <a:normAutofit fontScale="90000"/>
          </a:bodyPr>
          <a:lstStyle/>
          <a:p>
            <a:pPr eaLnBrk="1" hangingPunct="1"/>
            <a:r>
              <a:rPr lang="en-US" u="sng" smtClean="0">
                <a:solidFill>
                  <a:schemeClr val="folHlink"/>
                </a:solidFill>
                <a:latin typeface="Broadway" pitchFamily="82" charset="0"/>
              </a:rPr>
              <a:t>Examples</a:t>
            </a:r>
          </a:p>
        </p:txBody>
      </p:sp>
      <p:sp>
        <p:nvSpPr>
          <p:cNvPr id="357379" name="Rectangle 3"/>
          <p:cNvSpPr>
            <a:spLocks noGrp="1" noChangeArrowheads="1"/>
          </p:cNvSpPr>
          <p:nvPr>
            <p:ph idx="1"/>
          </p:nvPr>
        </p:nvSpPr>
        <p:spPr>
          <a:xfrm>
            <a:off x="0" y="609600"/>
            <a:ext cx="9144000" cy="6564313"/>
          </a:xfrm>
        </p:spPr>
        <p:txBody>
          <a:bodyPr/>
          <a:lstStyle/>
          <a:p>
            <a:pPr algn="l" rtl="0" eaLnBrk="1" hangingPunct="1">
              <a:spcBef>
                <a:spcPct val="0"/>
              </a:spcBef>
              <a:buFontTx/>
              <a:buNone/>
            </a:pPr>
            <a:r>
              <a:rPr lang="en-US" sz="2800" smtClean="0">
                <a:latin typeface="Arial" pitchFamily="34" charset="0"/>
              </a:rPr>
              <a:t>t (7, 0.975) = 2.3646</a:t>
            </a:r>
          </a:p>
          <a:p>
            <a:pPr eaLnBrk="1" hangingPunct="1">
              <a:spcBef>
                <a:spcPct val="0"/>
              </a:spcBef>
              <a:buFontTx/>
              <a:buNone/>
            </a:pPr>
            <a:endParaRPr lang="en-US" sz="2800" smtClean="0">
              <a:solidFill>
                <a:srgbClr val="FFFF00"/>
              </a:solidFill>
              <a:latin typeface="Arial" pitchFamily="34" charset="0"/>
            </a:endParaRPr>
          </a:p>
          <a:p>
            <a:pPr algn="l" rtl="0" eaLnBrk="1" hangingPunct="1">
              <a:spcBef>
                <a:spcPct val="0"/>
              </a:spcBef>
              <a:buFontTx/>
              <a:buNone/>
            </a:pPr>
            <a:r>
              <a:rPr lang="en-US" sz="2800" smtClean="0">
                <a:latin typeface="Arial" pitchFamily="34" charset="0"/>
              </a:rPr>
              <a:t>------------------------------</a:t>
            </a:r>
          </a:p>
          <a:p>
            <a:pPr algn="l" rtl="0" eaLnBrk="1" hangingPunct="1">
              <a:spcBef>
                <a:spcPct val="0"/>
              </a:spcBef>
              <a:buFontTx/>
              <a:buNone/>
            </a:pPr>
            <a:r>
              <a:rPr lang="en-US" sz="2800" smtClean="0">
                <a:latin typeface="Arial" pitchFamily="34" charset="0"/>
              </a:rPr>
              <a:t>t (24, 0.995) = 2.7696</a:t>
            </a:r>
          </a:p>
          <a:p>
            <a:pPr algn="l" rtl="0" eaLnBrk="1" hangingPunct="1">
              <a:spcBef>
                <a:spcPct val="0"/>
              </a:spcBef>
              <a:buFontTx/>
              <a:buNone/>
            </a:pPr>
            <a:endParaRPr lang="en-US" sz="2800" smtClean="0">
              <a:latin typeface="Arial" pitchFamily="34" charset="0"/>
            </a:endParaRPr>
          </a:p>
          <a:p>
            <a:pPr algn="l" rtl="0" eaLnBrk="1" hangingPunct="1">
              <a:spcBef>
                <a:spcPct val="0"/>
              </a:spcBef>
              <a:buFontTx/>
              <a:buNone/>
            </a:pPr>
            <a:r>
              <a:rPr lang="en-US" sz="2800" smtClean="0">
                <a:latin typeface="Arial" pitchFamily="34" charset="0"/>
              </a:rPr>
              <a:t>--------------------------</a:t>
            </a:r>
            <a:endParaRPr lang="en-US" sz="2800" smtClean="0">
              <a:solidFill>
                <a:srgbClr val="FFFF00"/>
              </a:solidFill>
              <a:latin typeface="Arial" pitchFamily="34" charset="0"/>
            </a:endParaRPr>
          </a:p>
          <a:p>
            <a:pPr algn="l" rtl="0" eaLnBrk="1" hangingPunct="1">
              <a:buFontTx/>
              <a:buNone/>
            </a:pPr>
            <a:r>
              <a:rPr lang="en-US" sz="2800" smtClean="0">
                <a:latin typeface="Arial" pitchFamily="34" charset="0"/>
              </a:rPr>
              <a:t>If P (T</a:t>
            </a:r>
            <a:r>
              <a:rPr lang="en-US" sz="2800" baseline="-25000" smtClean="0">
                <a:latin typeface="Arial" pitchFamily="34" charset="0"/>
              </a:rPr>
              <a:t>(18)</a:t>
            </a:r>
            <a:r>
              <a:rPr lang="en-US" sz="2800" smtClean="0">
                <a:latin typeface="Arial" pitchFamily="34" charset="0"/>
              </a:rPr>
              <a:t> &gt; t) = 0.975,</a:t>
            </a:r>
          </a:p>
          <a:p>
            <a:pPr algn="l" rtl="0" eaLnBrk="1" hangingPunct="1">
              <a:buFontTx/>
              <a:buNone/>
            </a:pPr>
            <a:r>
              <a:rPr lang="en-US" sz="2800" smtClean="0">
                <a:latin typeface="Arial" pitchFamily="34" charset="0"/>
              </a:rPr>
              <a:t>then t = -2.1009</a:t>
            </a:r>
          </a:p>
          <a:p>
            <a:pPr algn="l" rtl="0" eaLnBrk="1" hangingPunct="1">
              <a:buFontTx/>
              <a:buNone/>
            </a:pPr>
            <a:r>
              <a:rPr lang="en-US" sz="2800" smtClean="0">
                <a:latin typeface="Arial" pitchFamily="34" charset="0"/>
              </a:rPr>
              <a:t>-------------------------</a:t>
            </a:r>
          </a:p>
          <a:p>
            <a:pPr algn="l" rtl="0" eaLnBrk="1" hangingPunct="1">
              <a:buFontTx/>
              <a:buNone/>
            </a:pPr>
            <a:r>
              <a:rPr lang="en-US" sz="2800" smtClean="0">
                <a:latin typeface="Arial" pitchFamily="34" charset="0"/>
              </a:rPr>
              <a:t>If P (T</a:t>
            </a:r>
            <a:r>
              <a:rPr lang="en-US" sz="2800" baseline="-25000" smtClean="0">
                <a:latin typeface="Arial" pitchFamily="34" charset="0"/>
              </a:rPr>
              <a:t>(22)</a:t>
            </a:r>
            <a:r>
              <a:rPr lang="en-US" sz="2800" smtClean="0">
                <a:latin typeface="Arial" pitchFamily="34" charset="0"/>
              </a:rPr>
              <a:t> &lt; t) = 0.99,</a:t>
            </a:r>
          </a:p>
          <a:p>
            <a:pPr algn="l" rtl="0" eaLnBrk="1" hangingPunct="1">
              <a:buFontTx/>
              <a:buNone/>
            </a:pPr>
            <a:r>
              <a:rPr lang="en-US" sz="2800" smtClean="0">
                <a:latin typeface="Arial" pitchFamily="34" charset="0"/>
              </a:rPr>
              <a:t>                 then t = 2.508</a:t>
            </a:r>
            <a:r>
              <a:rPr lang="en-US" smtClean="0"/>
              <a:t> </a:t>
            </a:r>
          </a:p>
        </p:txBody>
      </p:sp>
      <p:sp>
        <p:nvSpPr>
          <p:cNvPr id="275458"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75459" name="عنصر نائب لرقم الشريحة 5"/>
          <p:cNvSpPr>
            <a:spLocks noGrp="1"/>
          </p:cNvSpPr>
          <p:nvPr>
            <p:ph type="sldNum" sz="quarter" idx="12"/>
          </p:nvPr>
        </p:nvSpPr>
        <p:spPr>
          <a:noFill/>
        </p:spPr>
        <p:txBody>
          <a:bodyPr/>
          <a:lstStyle/>
          <a:p>
            <a:fld id="{F46A0D3B-1276-464C-9F9F-AD199E558870}" type="slidenum">
              <a:rPr lang="ar-SA" smtClean="0"/>
              <a:pPr/>
              <a:t>187</a:t>
            </a:fld>
            <a:endParaRPr lang="en-US" smtClean="0"/>
          </a:p>
        </p:txBody>
      </p:sp>
      <p:grpSp>
        <p:nvGrpSpPr>
          <p:cNvPr id="2" name="Group 4"/>
          <p:cNvGrpSpPr>
            <a:grpSpLocks/>
          </p:cNvGrpSpPr>
          <p:nvPr/>
        </p:nvGrpSpPr>
        <p:grpSpPr bwMode="auto">
          <a:xfrm>
            <a:off x="5651500" y="2060575"/>
            <a:ext cx="3048000" cy="1662113"/>
            <a:chOff x="3840" y="1008"/>
            <a:chExt cx="1920" cy="1047"/>
          </a:xfrm>
        </p:grpSpPr>
        <p:sp>
          <p:nvSpPr>
            <p:cNvPr id="275488" name="Freeform 5"/>
            <p:cNvSpPr>
              <a:spLocks/>
            </p:cNvSpPr>
            <p:nvPr/>
          </p:nvSpPr>
          <p:spPr bwMode="auto">
            <a:xfrm>
              <a:off x="3840" y="1008"/>
              <a:ext cx="1920" cy="672"/>
            </a:xfrm>
            <a:custGeom>
              <a:avLst/>
              <a:gdLst>
                <a:gd name="T0" fmla="*/ 0 w 1277"/>
                <a:gd name="T1" fmla="*/ 135 h 821"/>
                <a:gd name="T2" fmla="*/ 8351 w 1277"/>
                <a:gd name="T3" fmla="*/ 127 h 821"/>
                <a:gd name="T4" fmla="*/ 10320 w 1277"/>
                <a:gd name="T5" fmla="*/ 116 h 821"/>
                <a:gd name="T6" fmla="*/ 13792 w 1277"/>
                <a:gd name="T7" fmla="*/ 98 h 821"/>
                <a:gd name="T8" fmla="*/ 14736 w 1277"/>
                <a:gd name="T9" fmla="*/ 92 h 821"/>
                <a:gd name="T10" fmla="*/ 17212 w 1277"/>
                <a:gd name="T11" fmla="*/ 71 h 821"/>
                <a:gd name="T12" fmla="*/ 18218 w 1277"/>
                <a:gd name="T13" fmla="*/ 57 h 821"/>
                <a:gd name="T14" fmla="*/ 20651 w 1277"/>
                <a:gd name="T15" fmla="*/ 35 h 821"/>
                <a:gd name="T16" fmla="*/ 26539 w 1277"/>
                <a:gd name="T17" fmla="*/ 2 h 821"/>
                <a:gd name="T18" fmla="*/ 34438 w 1277"/>
                <a:gd name="T19" fmla="*/ 16 h 821"/>
                <a:gd name="T20" fmla="*/ 36869 w 1277"/>
                <a:gd name="T21" fmla="*/ 41 h 821"/>
                <a:gd name="T22" fmla="*/ 37847 w 1277"/>
                <a:gd name="T23" fmla="*/ 46 h 821"/>
                <a:gd name="T24" fmla="*/ 40312 w 1277"/>
                <a:gd name="T25" fmla="*/ 79 h 821"/>
                <a:gd name="T26" fmla="*/ 41805 w 1277"/>
                <a:gd name="T27" fmla="*/ 98 h 821"/>
                <a:gd name="T28" fmla="*/ 43774 w 1277"/>
                <a:gd name="T29" fmla="*/ 110 h 821"/>
                <a:gd name="T30" fmla="*/ 45748 w 1277"/>
                <a:gd name="T31" fmla="*/ 120 h 821"/>
                <a:gd name="T32" fmla="*/ 46713 w 1277"/>
                <a:gd name="T33" fmla="*/ 127 h 821"/>
                <a:gd name="T34" fmla="*/ 50147 w 1277"/>
                <a:gd name="T35" fmla="*/ 131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rgbClr val="FF9900"/>
              </a:solidFill>
              <a:miter lim="800000"/>
              <a:headEnd/>
              <a:tailEnd/>
            </a:ln>
          </p:spPr>
          <p:txBody>
            <a:bodyPr wrap="none"/>
            <a:lstStyle/>
            <a:p>
              <a:endParaRPr lang="en-US"/>
            </a:p>
          </p:txBody>
        </p:sp>
        <p:sp>
          <p:nvSpPr>
            <p:cNvPr id="275489" name="Line 6"/>
            <p:cNvSpPr>
              <a:spLocks noChangeShapeType="1"/>
            </p:cNvSpPr>
            <p:nvPr/>
          </p:nvSpPr>
          <p:spPr bwMode="auto">
            <a:xfrm>
              <a:off x="3840" y="1776"/>
              <a:ext cx="1920" cy="0"/>
            </a:xfrm>
            <a:prstGeom prst="line">
              <a:avLst/>
            </a:prstGeom>
            <a:noFill/>
            <a:ln w="9525">
              <a:solidFill>
                <a:srgbClr val="FF9900"/>
              </a:solidFill>
              <a:round/>
              <a:headEnd/>
              <a:tailEnd/>
            </a:ln>
          </p:spPr>
          <p:txBody>
            <a:bodyPr/>
            <a:lstStyle/>
            <a:p>
              <a:endParaRPr lang="ar-SA"/>
            </a:p>
          </p:txBody>
        </p:sp>
        <p:sp>
          <p:nvSpPr>
            <p:cNvPr id="275490" name="Line 7"/>
            <p:cNvSpPr>
              <a:spLocks noChangeShapeType="1"/>
            </p:cNvSpPr>
            <p:nvPr/>
          </p:nvSpPr>
          <p:spPr bwMode="auto">
            <a:xfrm>
              <a:off x="5328" y="1296"/>
              <a:ext cx="0" cy="480"/>
            </a:xfrm>
            <a:prstGeom prst="line">
              <a:avLst/>
            </a:prstGeom>
            <a:noFill/>
            <a:ln w="9525">
              <a:solidFill>
                <a:schemeClr val="tx1"/>
              </a:solidFill>
              <a:round/>
              <a:headEnd/>
              <a:tailEnd/>
            </a:ln>
          </p:spPr>
          <p:txBody>
            <a:bodyPr/>
            <a:lstStyle/>
            <a:p>
              <a:endParaRPr lang="ar-SA"/>
            </a:p>
          </p:txBody>
        </p:sp>
        <p:sp>
          <p:nvSpPr>
            <p:cNvPr id="275491" name="Line 8"/>
            <p:cNvSpPr>
              <a:spLocks noChangeShapeType="1"/>
            </p:cNvSpPr>
            <p:nvPr/>
          </p:nvSpPr>
          <p:spPr bwMode="auto">
            <a:xfrm flipV="1">
              <a:off x="5520" y="1392"/>
              <a:ext cx="0" cy="288"/>
            </a:xfrm>
            <a:prstGeom prst="line">
              <a:avLst/>
            </a:prstGeom>
            <a:noFill/>
            <a:ln w="9525">
              <a:solidFill>
                <a:schemeClr val="tx1"/>
              </a:solidFill>
              <a:round/>
              <a:headEnd/>
              <a:tailEnd type="triangle" w="med" len="med"/>
            </a:ln>
          </p:spPr>
          <p:txBody>
            <a:bodyPr/>
            <a:lstStyle/>
            <a:p>
              <a:endParaRPr lang="ar-SA"/>
            </a:p>
          </p:txBody>
        </p:sp>
        <p:sp>
          <p:nvSpPr>
            <p:cNvPr id="275492" name="Text Box 9"/>
            <p:cNvSpPr txBox="1">
              <a:spLocks noChangeArrowheads="1"/>
            </p:cNvSpPr>
            <p:nvPr/>
          </p:nvSpPr>
          <p:spPr bwMode="auto">
            <a:xfrm>
              <a:off x="5284" y="1104"/>
              <a:ext cx="476" cy="231"/>
            </a:xfrm>
            <a:prstGeom prst="rect">
              <a:avLst/>
            </a:prstGeom>
            <a:noFill/>
            <a:ln w="9525">
              <a:noFill/>
              <a:miter lim="800000"/>
              <a:headEnd/>
              <a:tailEnd/>
            </a:ln>
          </p:spPr>
          <p:txBody>
            <a:bodyPr>
              <a:spAutoFit/>
            </a:bodyPr>
            <a:lstStyle/>
            <a:p>
              <a:pPr algn="l" rtl="0"/>
              <a:r>
                <a:rPr lang="en-US" b="1">
                  <a:solidFill>
                    <a:srgbClr val="FF9900"/>
                  </a:solidFill>
                  <a:latin typeface="Arial" pitchFamily="34" charset="0"/>
                </a:rPr>
                <a:t>0.005</a:t>
              </a:r>
            </a:p>
          </p:txBody>
        </p:sp>
        <p:sp>
          <p:nvSpPr>
            <p:cNvPr id="275493" name="Text Box 10"/>
            <p:cNvSpPr txBox="1">
              <a:spLocks noChangeArrowheads="1"/>
            </p:cNvSpPr>
            <p:nvPr/>
          </p:nvSpPr>
          <p:spPr bwMode="auto">
            <a:xfrm>
              <a:off x="4944" y="1824"/>
              <a:ext cx="663" cy="231"/>
            </a:xfrm>
            <a:prstGeom prst="rect">
              <a:avLst/>
            </a:prstGeom>
            <a:noFill/>
            <a:ln w="9525">
              <a:noFill/>
              <a:miter lim="800000"/>
              <a:headEnd/>
              <a:tailEnd/>
            </a:ln>
          </p:spPr>
          <p:txBody>
            <a:bodyPr wrap="none">
              <a:spAutoFit/>
            </a:bodyPr>
            <a:lstStyle/>
            <a:p>
              <a:pPr algn="l" rtl="0"/>
              <a:r>
                <a:rPr lang="en-US" b="1">
                  <a:solidFill>
                    <a:srgbClr val="FF9900"/>
                  </a:solidFill>
                  <a:latin typeface="Arial" pitchFamily="34" charset="0"/>
                </a:rPr>
                <a:t>t</a:t>
              </a:r>
              <a:r>
                <a:rPr lang="en-US" sz="1600" b="1">
                  <a:solidFill>
                    <a:srgbClr val="FF9900"/>
                  </a:solidFill>
                  <a:latin typeface="Arial" pitchFamily="34" charset="0"/>
                </a:rPr>
                <a:t> </a:t>
              </a:r>
              <a:r>
                <a:rPr lang="en-US" b="1" baseline="-24000">
                  <a:solidFill>
                    <a:srgbClr val="FF9900"/>
                  </a:solidFill>
                  <a:latin typeface="Arial" pitchFamily="34" charset="0"/>
                </a:rPr>
                <a:t>(24, 0.995)</a:t>
              </a:r>
            </a:p>
          </p:txBody>
        </p:sp>
        <p:sp>
          <p:nvSpPr>
            <p:cNvPr id="275494" name="Text Box 11"/>
            <p:cNvSpPr txBox="1">
              <a:spLocks noChangeArrowheads="1"/>
            </p:cNvSpPr>
            <p:nvPr/>
          </p:nvSpPr>
          <p:spPr bwMode="auto">
            <a:xfrm>
              <a:off x="4704" y="1392"/>
              <a:ext cx="476" cy="231"/>
            </a:xfrm>
            <a:prstGeom prst="rect">
              <a:avLst/>
            </a:prstGeom>
            <a:noFill/>
            <a:ln w="9525">
              <a:noFill/>
              <a:miter lim="800000"/>
              <a:headEnd/>
              <a:tailEnd/>
            </a:ln>
          </p:spPr>
          <p:txBody>
            <a:bodyPr wrap="none">
              <a:spAutoFit/>
            </a:bodyPr>
            <a:lstStyle/>
            <a:p>
              <a:pPr algn="l" rtl="0"/>
              <a:r>
                <a:rPr lang="en-US" b="1">
                  <a:latin typeface="Arial" pitchFamily="34" charset="0"/>
                </a:rPr>
                <a:t>0.995</a:t>
              </a:r>
            </a:p>
          </p:txBody>
        </p:sp>
      </p:grpSp>
      <p:grpSp>
        <p:nvGrpSpPr>
          <p:cNvPr id="3" name="Group 12"/>
          <p:cNvGrpSpPr>
            <a:grpSpLocks/>
          </p:cNvGrpSpPr>
          <p:nvPr/>
        </p:nvGrpSpPr>
        <p:grpSpPr bwMode="auto">
          <a:xfrm>
            <a:off x="3924300" y="549275"/>
            <a:ext cx="3048000" cy="1585913"/>
            <a:chOff x="3840" y="0"/>
            <a:chExt cx="1920" cy="999"/>
          </a:xfrm>
        </p:grpSpPr>
        <p:sp>
          <p:nvSpPr>
            <p:cNvPr id="275480" name="Freeform 13"/>
            <p:cNvSpPr>
              <a:spLocks/>
            </p:cNvSpPr>
            <p:nvPr/>
          </p:nvSpPr>
          <p:spPr bwMode="auto">
            <a:xfrm>
              <a:off x="3840" y="0"/>
              <a:ext cx="1920" cy="672"/>
            </a:xfrm>
            <a:custGeom>
              <a:avLst/>
              <a:gdLst>
                <a:gd name="T0" fmla="*/ 0 w 1277"/>
                <a:gd name="T1" fmla="*/ 135 h 821"/>
                <a:gd name="T2" fmla="*/ 8351 w 1277"/>
                <a:gd name="T3" fmla="*/ 127 h 821"/>
                <a:gd name="T4" fmla="*/ 10320 w 1277"/>
                <a:gd name="T5" fmla="*/ 116 h 821"/>
                <a:gd name="T6" fmla="*/ 13792 w 1277"/>
                <a:gd name="T7" fmla="*/ 98 h 821"/>
                <a:gd name="T8" fmla="*/ 14736 w 1277"/>
                <a:gd name="T9" fmla="*/ 92 h 821"/>
                <a:gd name="T10" fmla="*/ 17212 w 1277"/>
                <a:gd name="T11" fmla="*/ 71 h 821"/>
                <a:gd name="T12" fmla="*/ 18218 w 1277"/>
                <a:gd name="T13" fmla="*/ 57 h 821"/>
                <a:gd name="T14" fmla="*/ 20651 w 1277"/>
                <a:gd name="T15" fmla="*/ 35 h 821"/>
                <a:gd name="T16" fmla="*/ 26539 w 1277"/>
                <a:gd name="T17" fmla="*/ 2 h 821"/>
                <a:gd name="T18" fmla="*/ 34438 w 1277"/>
                <a:gd name="T19" fmla="*/ 16 h 821"/>
                <a:gd name="T20" fmla="*/ 36869 w 1277"/>
                <a:gd name="T21" fmla="*/ 41 h 821"/>
                <a:gd name="T22" fmla="*/ 37847 w 1277"/>
                <a:gd name="T23" fmla="*/ 46 h 821"/>
                <a:gd name="T24" fmla="*/ 40312 w 1277"/>
                <a:gd name="T25" fmla="*/ 79 h 821"/>
                <a:gd name="T26" fmla="*/ 41805 w 1277"/>
                <a:gd name="T27" fmla="*/ 98 h 821"/>
                <a:gd name="T28" fmla="*/ 43774 w 1277"/>
                <a:gd name="T29" fmla="*/ 110 h 821"/>
                <a:gd name="T30" fmla="*/ 45748 w 1277"/>
                <a:gd name="T31" fmla="*/ 120 h 821"/>
                <a:gd name="T32" fmla="*/ 46713 w 1277"/>
                <a:gd name="T33" fmla="*/ 127 h 821"/>
                <a:gd name="T34" fmla="*/ 50147 w 1277"/>
                <a:gd name="T35" fmla="*/ 131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rgbClr val="FF9900"/>
              </a:solidFill>
              <a:miter lim="800000"/>
              <a:headEnd/>
              <a:tailEnd/>
            </a:ln>
          </p:spPr>
          <p:txBody>
            <a:bodyPr wrap="none"/>
            <a:lstStyle/>
            <a:p>
              <a:endParaRPr lang="en-US"/>
            </a:p>
          </p:txBody>
        </p:sp>
        <p:grpSp>
          <p:nvGrpSpPr>
            <p:cNvPr id="275481" name="Group 14"/>
            <p:cNvGrpSpPr>
              <a:grpSpLocks/>
            </p:cNvGrpSpPr>
            <p:nvPr/>
          </p:nvGrpSpPr>
          <p:grpSpPr bwMode="auto">
            <a:xfrm>
              <a:off x="3840" y="173"/>
              <a:ext cx="1920" cy="826"/>
              <a:chOff x="3840" y="173"/>
              <a:chExt cx="1920" cy="826"/>
            </a:xfrm>
          </p:grpSpPr>
          <p:sp>
            <p:nvSpPr>
              <p:cNvPr id="275482" name="Line 15"/>
              <p:cNvSpPr>
                <a:spLocks noChangeShapeType="1"/>
              </p:cNvSpPr>
              <p:nvPr/>
            </p:nvSpPr>
            <p:spPr bwMode="auto">
              <a:xfrm flipH="1">
                <a:off x="3840" y="768"/>
                <a:ext cx="1920" cy="0"/>
              </a:xfrm>
              <a:prstGeom prst="line">
                <a:avLst/>
              </a:prstGeom>
              <a:noFill/>
              <a:ln w="9525">
                <a:solidFill>
                  <a:srgbClr val="FF9900"/>
                </a:solidFill>
                <a:round/>
                <a:headEnd/>
                <a:tailEnd/>
              </a:ln>
            </p:spPr>
            <p:txBody>
              <a:bodyPr/>
              <a:lstStyle/>
              <a:p>
                <a:endParaRPr lang="ar-SA"/>
              </a:p>
            </p:txBody>
          </p:sp>
          <p:sp>
            <p:nvSpPr>
              <p:cNvPr id="275483" name="Line 16"/>
              <p:cNvSpPr>
                <a:spLocks noChangeShapeType="1"/>
              </p:cNvSpPr>
              <p:nvPr/>
            </p:nvSpPr>
            <p:spPr bwMode="auto">
              <a:xfrm>
                <a:off x="5472" y="528"/>
                <a:ext cx="0" cy="240"/>
              </a:xfrm>
              <a:prstGeom prst="line">
                <a:avLst/>
              </a:prstGeom>
              <a:noFill/>
              <a:ln w="9525">
                <a:solidFill>
                  <a:schemeClr val="tx1"/>
                </a:solidFill>
                <a:round/>
                <a:headEnd/>
                <a:tailEnd/>
              </a:ln>
            </p:spPr>
            <p:txBody>
              <a:bodyPr/>
              <a:lstStyle/>
              <a:p>
                <a:endParaRPr lang="ar-SA"/>
              </a:p>
            </p:txBody>
          </p:sp>
          <p:sp>
            <p:nvSpPr>
              <p:cNvPr id="275484" name="Text Box 17"/>
              <p:cNvSpPr txBox="1">
                <a:spLocks noChangeArrowheads="1"/>
              </p:cNvSpPr>
              <p:nvPr/>
            </p:nvSpPr>
            <p:spPr bwMode="auto">
              <a:xfrm>
                <a:off x="5040" y="768"/>
                <a:ext cx="720" cy="231"/>
              </a:xfrm>
              <a:prstGeom prst="rect">
                <a:avLst/>
              </a:prstGeom>
              <a:noFill/>
              <a:ln w="9525">
                <a:noFill/>
                <a:miter lim="800000"/>
                <a:headEnd/>
                <a:tailEnd/>
              </a:ln>
            </p:spPr>
            <p:txBody>
              <a:bodyPr>
                <a:spAutoFit/>
              </a:bodyPr>
              <a:lstStyle/>
              <a:p>
                <a:pPr algn="l" rtl="0"/>
                <a:r>
                  <a:rPr lang="en-US" b="1">
                    <a:solidFill>
                      <a:srgbClr val="FF9900"/>
                    </a:solidFill>
                    <a:latin typeface="Arial" pitchFamily="34" charset="0"/>
                  </a:rPr>
                  <a:t>t</a:t>
                </a:r>
                <a:r>
                  <a:rPr lang="en-US" sz="1600" b="1">
                    <a:solidFill>
                      <a:srgbClr val="FF9900"/>
                    </a:solidFill>
                    <a:latin typeface="Arial" pitchFamily="34" charset="0"/>
                  </a:rPr>
                  <a:t> </a:t>
                </a:r>
                <a:r>
                  <a:rPr lang="en-US" b="1" baseline="-24000">
                    <a:solidFill>
                      <a:srgbClr val="FF9900"/>
                    </a:solidFill>
                    <a:latin typeface="Arial" pitchFamily="34" charset="0"/>
                  </a:rPr>
                  <a:t>(7, 0.975)</a:t>
                </a:r>
              </a:p>
            </p:txBody>
          </p:sp>
          <p:sp>
            <p:nvSpPr>
              <p:cNvPr id="275485" name="Line 18"/>
              <p:cNvSpPr>
                <a:spLocks noChangeShapeType="1"/>
              </p:cNvSpPr>
              <p:nvPr/>
            </p:nvSpPr>
            <p:spPr bwMode="auto">
              <a:xfrm flipV="1">
                <a:off x="5568" y="432"/>
                <a:ext cx="0" cy="240"/>
              </a:xfrm>
              <a:prstGeom prst="line">
                <a:avLst/>
              </a:prstGeom>
              <a:noFill/>
              <a:ln w="9525">
                <a:solidFill>
                  <a:schemeClr val="tx1"/>
                </a:solidFill>
                <a:round/>
                <a:headEnd/>
                <a:tailEnd type="triangle" w="med" len="med"/>
              </a:ln>
            </p:spPr>
            <p:txBody>
              <a:bodyPr/>
              <a:lstStyle/>
              <a:p>
                <a:endParaRPr lang="ar-SA"/>
              </a:p>
            </p:txBody>
          </p:sp>
          <p:sp>
            <p:nvSpPr>
              <p:cNvPr id="275486" name="Text Box 19"/>
              <p:cNvSpPr txBox="1">
                <a:spLocks noChangeArrowheads="1"/>
              </p:cNvSpPr>
              <p:nvPr/>
            </p:nvSpPr>
            <p:spPr bwMode="auto">
              <a:xfrm>
                <a:off x="5284" y="173"/>
                <a:ext cx="476" cy="231"/>
              </a:xfrm>
              <a:prstGeom prst="rect">
                <a:avLst/>
              </a:prstGeom>
              <a:noFill/>
              <a:ln w="9525">
                <a:noFill/>
                <a:miter lim="800000"/>
                <a:headEnd/>
                <a:tailEnd/>
              </a:ln>
            </p:spPr>
            <p:txBody>
              <a:bodyPr>
                <a:spAutoFit/>
              </a:bodyPr>
              <a:lstStyle/>
              <a:p>
                <a:pPr algn="l" rtl="0"/>
                <a:r>
                  <a:rPr lang="en-US" b="1">
                    <a:solidFill>
                      <a:srgbClr val="FF9900"/>
                    </a:solidFill>
                    <a:latin typeface="Arial" pitchFamily="34" charset="0"/>
                  </a:rPr>
                  <a:t>0.025</a:t>
                </a:r>
              </a:p>
            </p:txBody>
          </p:sp>
          <p:sp>
            <p:nvSpPr>
              <p:cNvPr id="275487" name="Text Box 20"/>
              <p:cNvSpPr txBox="1">
                <a:spLocks noChangeArrowheads="1"/>
              </p:cNvSpPr>
              <p:nvPr/>
            </p:nvSpPr>
            <p:spPr bwMode="auto">
              <a:xfrm>
                <a:off x="4704" y="288"/>
                <a:ext cx="480" cy="231"/>
              </a:xfrm>
              <a:prstGeom prst="rect">
                <a:avLst/>
              </a:prstGeom>
              <a:noFill/>
              <a:ln w="9525">
                <a:noFill/>
                <a:miter lim="800000"/>
                <a:headEnd/>
                <a:tailEnd/>
              </a:ln>
            </p:spPr>
            <p:txBody>
              <a:bodyPr>
                <a:spAutoFit/>
              </a:bodyPr>
              <a:lstStyle/>
              <a:p>
                <a:pPr algn="l" rtl="0"/>
                <a:r>
                  <a:rPr lang="en-US" b="1">
                    <a:latin typeface="Arial" pitchFamily="34" charset="0"/>
                  </a:rPr>
                  <a:t>0.975</a:t>
                </a:r>
              </a:p>
            </p:txBody>
          </p:sp>
        </p:grpSp>
      </p:grpSp>
      <p:sp>
        <p:nvSpPr>
          <p:cNvPr id="275464" name="Text Box 21"/>
          <p:cNvSpPr txBox="1">
            <a:spLocks noChangeArrowheads="1"/>
          </p:cNvSpPr>
          <p:nvPr/>
        </p:nvSpPr>
        <p:spPr bwMode="auto">
          <a:xfrm>
            <a:off x="6553200" y="4724400"/>
            <a:ext cx="260350" cy="366713"/>
          </a:xfrm>
          <a:prstGeom prst="rect">
            <a:avLst/>
          </a:prstGeom>
          <a:noFill/>
          <a:ln w="9525">
            <a:noFill/>
            <a:miter lim="800000"/>
            <a:headEnd/>
            <a:tailEnd/>
          </a:ln>
        </p:spPr>
        <p:txBody>
          <a:bodyPr wrap="none">
            <a:spAutoFit/>
          </a:bodyPr>
          <a:lstStyle/>
          <a:p>
            <a:pPr algn="l" rtl="0"/>
            <a:r>
              <a:rPr lang="en-US" b="1">
                <a:solidFill>
                  <a:srgbClr val="FF9900"/>
                </a:solidFill>
                <a:latin typeface="Arial" pitchFamily="34" charset="0"/>
              </a:rPr>
              <a:t>t</a:t>
            </a:r>
            <a:endParaRPr lang="en-US" b="1" baseline="-24000">
              <a:solidFill>
                <a:srgbClr val="FF9900"/>
              </a:solidFill>
              <a:latin typeface="Arial" pitchFamily="34" charset="0"/>
            </a:endParaRPr>
          </a:p>
        </p:txBody>
      </p:sp>
      <p:grpSp>
        <p:nvGrpSpPr>
          <p:cNvPr id="5" name="Group 22"/>
          <p:cNvGrpSpPr>
            <a:grpSpLocks/>
          </p:cNvGrpSpPr>
          <p:nvPr/>
        </p:nvGrpSpPr>
        <p:grpSpPr bwMode="auto">
          <a:xfrm>
            <a:off x="3635375" y="3429000"/>
            <a:ext cx="3048000" cy="1223963"/>
            <a:chOff x="3840" y="2205"/>
            <a:chExt cx="1920" cy="771"/>
          </a:xfrm>
        </p:grpSpPr>
        <p:sp>
          <p:nvSpPr>
            <p:cNvPr id="275474" name="Line 23"/>
            <p:cNvSpPr>
              <a:spLocks noChangeShapeType="1"/>
            </p:cNvSpPr>
            <p:nvPr/>
          </p:nvSpPr>
          <p:spPr bwMode="auto">
            <a:xfrm>
              <a:off x="3840" y="2976"/>
              <a:ext cx="1920" cy="0"/>
            </a:xfrm>
            <a:prstGeom prst="line">
              <a:avLst/>
            </a:prstGeom>
            <a:noFill/>
            <a:ln w="9525">
              <a:solidFill>
                <a:srgbClr val="FF9900"/>
              </a:solidFill>
              <a:round/>
              <a:headEnd/>
              <a:tailEnd/>
            </a:ln>
          </p:spPr>
          <p:txBody>
            <a:bodyPr/>
            <a:lstStyle/>
            <a:p>
              <a:endParaRPr lang="ar-SA"/>
            </a:p>
          </p:txBody>
        </p:sp>
        <p:sp>
          <p:nvSpPr>
            <p:cNvPr id="275475" name="Freeform 24"/>
            <p:cNvSpPr>
              <a:spLocks/>
            </p:cNvSpPr>
            <p:nvPr/>
          </p:nvSpPr>
          <p:spPr bwMode="auto">
            <a:xfrm>
              <a:off x="3840" y="2205"/>
              <a:ext cx="1920" cy="672"/>
            </a:xfrm>
            <a:custGeom>
              <a:avLst/>
              <a:gdLst>
                <a:gd name="T0" fmla="*/ 0 w 1277"/>
                <a:gd name="T1" fmla="*/ 135 h 821"/>
                <a:gd name="T2" fmla="*/ 8351 w 1277"/>
                <a:gd name="T3" fmla="*/ 127 h 821"/>
                <a:gd name="T4" fmla="*/ 10320 w 1277"/>
                <a:gd name="T5" fmla="*/ 116 h 821"/>
                <a:gd name="T6" fmla="*/ 13792 w 1277"/>
                <a:gd name="T7" fmla="*/ 98 h 821"/>
                <a:gd name="T8" fmla="*/ 14736 w 1277"/>
                <a:gd name="T9" fmla="*/ 92 h 821"/>
                <a:gd name="T10" fmla="*/ 17212 w 1277"/>
                <a:gd name="T11" fmla="*/ 71 h 821"/>
                <a:gd name="T12" fmla="*/ 18218 w 1277"/>
                <a:gd name="T13" fmla="*/ 57 h 821"/>
                <a:gd name="T14" fmla="*/ 20651 w 1277"/>
                <a:gd name="T15" fmla="*/ 35 h 821"/>
                <a:gd name="T16" fmla="*/ 26539 w 1277"/>
                <a:gd name="T17" fmla="*/ 2 h 821"/>
                <a:gd name="T18" fmla="*/ 34438 w 1277"/>
                <a:gd name="T19" fmla="*/ 16 h 821"/>
                <a:gd name="T20" fmla="*/ 36869 w 1277"/>
                <a:gd name="T21" fmla="*/ 41 h 821"/>
                <a:gd name="T22" fmla="*/ 37847 w 1277"/>
                <a:gd name="T23" fmla="*/ 46 h 821"/>
                <a:gd name="T24" fmla="*/ 40312 w 1277"/>
                <a:gd name="T25" fmla="*/ 79 h 821"/>
                <a:gd name="T26" fmla="*/ 41805 w 1277"/>
                <a:gd name="T27" fmla="*/ 98 h 821"/>
                <a:gd name="T28" fmla="*/ 43774 w 1277"/>
                <a:gd name="T29" fmla="*/ 110 h 821"/>
                <a:gd name="T30" fmla="*/ 45748 w 1277"/>
                <a:gd name="T31" fmla="*/ 120 h 821"/>
                <a:gd name="T32" fmla="*/ 46713 w 1277"/>
                <a:gd name="T33" fmla="*/ 127 h 821"/>
                <a:gd name="T34" fmla="*/ 50147 w 1277"/>
                <a:gd name="T35" fmla="*/ 131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rgbClr val="FF9900"/>
              </a:solidFill>
              <a:miter lim="800000"/>
              <a:headEnd/>
              <a:tailEnd/>
            </a:ln>
          </p:spPr>
          <p:txBody>
            <a:bodyPr wrap="none"/>
            <a:lstStyle/>
            <a:p>
              <a:endParaRPr lang="en-US"/>
            </a:p>
          </p:txBody>
        </p:sp>
        <p:sp>
          <p:nvSpPr>
            <p:cNvPr id="275476" name="Line 25"/>
            <p:cNvSpPr>
              <a:spLocks noChangeShapeType="1"/>
            </p:cNvSpPr>
            <p:nvPr/>
          </p:nvSpPr>
          <p:spPr bwMode="auto">
            <a:xfrm>
              <a:off x="4224" y="2832"/>
              <a:ext cx="0" cy="144"/>
            </a:xfrm>
            <a:prstGeom prst="line">
              <a:avLst/>
            </a:prstGeom>
            <a:noFill/>
            <a:ln w="9525">
              <a:solidFill>
                <a:schemeClr val="tx1"/>
              </a:solidFill>
              <a:round/>
              <a:headEnd/>
              <a:tailEnd/>
            </a:ln>
          </p:spPr>
          <p:txBody>
            <a:bodyPr/>
            <a:lstStyle/>
            <a:p>
              <a:endParaRPr lang="ar-SA"/>
            </a:p>
          </p:txBody>
        </p:sp>
        <p:sp>
          <p:nvSpPr>
            <p:cNvPr id="275477" name="Text Box 26"/>
            <p:cNvSpPr txBox="1">
              <a:spLocks noChangeArrowheads="1"/>
            </p:cNvSpPr>
            <p:nvPr/>
          </p:nvSpPr>
          <p:spPr bwMode="auto">
            <a:xfrm>
              <a:off x="4752" y="2544"/>
              <a:ext cx="476" cy="231"/>
            </a:xfrm>
            <a:prstGeom prst="rect">
              <a:avLst/>
            </a:prstGeom>
            <a:noFill/>
            <a:ln w="9525">
              <a:noFill/>
              <a:miter lim="800000"/>
              <a:headEnd/>
              <a:tailEnd/>
            </a:ln>
          </p:spPr>
          <p:txBody>
            <a:bodyPr wrap="none">
              <a:spAutoFit/>
            </a:bodyPr>
            <a:lstStyle/>
            <a:p>
              <a:pPr algn="l" rtl="0"/>
              <a:r>
                <a:rPr lang="en-US" b="1">
                  <a:latin typeface="Arial" pitchFamily="34" charset="0"/>
                </a:rPr>
                <a:t>0.975</a:t>
              </a:r>
            </a:p>
          </p:txBody>
        </p:sp>
        <p:sp>
          <p:nvSpPr>
            <p:cNvPr id="275478" name="Line 27"/>
            <p:cNvSpPr>
              <a:spLocks noChangeShapeType="1"/>
            </p:cNvSpPr>
            <p:nvPr/>
          </p:nvSpPr>
          <p:spPr bwMode="auto">
            <a:xfrm flipV="1">
              <a:off x="4032" y="2688"/>
              <a:ext cx="0" cy="240"/>
            </a:xfrm>
            <a:prstGeom prst="line">
              <a:avLst/>
            </a:prstGeom>
            <a:noFill/>
            <a:ln w="9525">
              <a:solidFill>
                <a:schemeClr val="tx1"/>
              </a:solidFill>
              <a:round/>
              <a:headEnd/>
              <a:tailEnd type="triangle" w="med" len="med"/>
            </a:ln>
          </p:spPr>
          <p:txBody>
            <a:bodyPr/>
            <a:lstStyle/>
            <a:p>
              <a:endParaRPr lang="ar-SA"/>
            </a:p>
          </p:txBody>
        </p:sp>
        <p:sp>
          <p:nvSpPr>
            <p:cNvPr id="275479" name="Text Box 28"/>
            <p:cNvSpPr txBox="1">
              <a:spLocks noChangeArrowheads="1"/>
            </p:cNvSpPr>
            <p:nvPr/>
          </p:nvSpPr>
          <p:spPr bwMode="auto">
            <a:xfrm>
              <a:off x="3888" y="2400"/>
              <a:ext cx="476" cy="231"/>
            </a:xfrm>
            <a:prstGeom prst="rect">
              <a:avLst/>
            </a:prstGeom>
            <a:noFill/>
            <a:ln w="9525">
              <a:noFill/>
              <a:miter lim="800000"/>
              <a:headEnd/>
              <a:tailEnd/>
            </a:ln>
          </p:spPr>
          <p:txBody>
            <a:bodyPr>
              <a:spAutoFit/>
            </a:bodyPr>
            <a:lstStyle/>
            <a:p>
              <a:pPr algn="l" rtl="0"/>
              <a:r>
                <a:rPr lang="en-US" b="1">
                  <a:solidFill>
                    <a:srgbClr val="FF9900"/>
                  </a:solidFill>
                  <a:latin typeface="Arial" pitchFamily="34" charset="0"/>
                </a:rPr>
                <a:t>0.025</a:t>
              </a:r>
            </a:p>
          </p:txBody>
        </p:sp>
      </p:grpSp>
      <p:sp>
        <p:nvSpPr>
          <p:cNvPr id="275466" name="Freeform 29"/>
          <p:cNvSpPr>
            <a:spLocks/>
          </p:cNvSpPr>
          <p:nvPr/>
        </p:nvSpPr>
        <p:spPr bwMode="auto">
          <a:xfrm>
            <a:off x="6096000" y="5029200"/>
            <a:ext cx="3048000" cy="1066800"/>
          </a:xfrm>
          <a:custGeom>
            <a:avLst/>
            <a:gdLst>
              <a:gd name="T0" fmla="*/ 0 w 1277"/>
              <a:gd name="T1" fmla="*/ 2147483647 h 821"/>
              <a:gd name="T2" fmla="*/ 2147483647 w 1277"/>
              <a:gd name="T3" fmla="*/ 2147483647 h 821"/>
              <a:gd name="T4" fmla="*/ 2147483647 w 1277"/>
              <a:gd name="T5" fmla="*/ 2147483647 h 821"/>
              <a:gd name="T6" fmla="*/ 2147483647 w 1277"/>
              <a:gd name="T7" fmla="*/ 2147483647 h 821"/>
              <a:gd name="T8" fmla="*/ 2147483647 w 1277"/>
              <a:gd name="T9" fmla="*/ 2147483647 h 821"/>
              <a:gd name="T10" fmla="*/ 2147483647 w 1277"/>
              <a:gd name="T11" fmla="*/ 2147483647 h 821"/>
              <a:gd name="T12" fmla="*/ 2147483647 w 1277"/>
              <a:gd name="T13" fmla="*/ 2147483647 h 821"/>
              <a:gd name="T14" fmla="*/ 2147483647 w 1277"/>
              <a:gd name="T15" fmla="*/ 2147483647 h 821"/>
              <a:gd name="T16" fmla="*/ 2147483647 w 1277"/>
              <a:gd name="T17" fmla="*/ 2147483647 h 821"/>
              <a:gd name="T18" fmla="*/ 2147483647 w 1277"/>
              <a:gd name="T19" fmla="*/ 2147483647 h 821"/>
              <a:gd name="T20" fmla="*/ 2147483647 w 1277"/>
              <a:gd name="T21" fmla="*/ 2147483647 h 821"/>
              <a:gd name="T22" fmla="*/ 2147483647 w 1277"/>
              <a:gd name="T23" fmla="*/ 2147483647 h 821"/>
              <a:gd name="T24" fmla="*/ 2147483647 w 1277"/>
              <a:gd name="T25" fmla="*/ 2147483647 h 821"/>
              <a:gd name="T26" fmla="*/ 2147483647 w 1277"/>
              <a:gd name="T27" fmla="*/ 2147483647 h 821"/>
              <a:gd name="T28" fmla="*/ 2147483647 w 1277"/>
              <a:gd name="T29" fmla="*/ 2147483647 h 821"/>
              <a:gd name="T30" fmla="*/ 2147483647 w 1277"/>
              <a:gd name="T31" fmla="*/ 2147483647 h 821"/>
              <a:gd name="T32" fmla="*/ 2147483647 w 1277"/>
              <a:gd name="T33" fmla="*/ 2147483647 h 821"/>
              <a:gd name="T34" fmla="*/ 2147483647 w 1277"/>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7"/>
              <a:gd name="T55" fmla="*/ 0 h 821"/>
              <a:gd name="T56" fmla="*/ 1277 w 127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a:solidFill>
              <a:srgbClr val="FF9900"/>
            </a:solidFill>
            <a:miter lim="800000"/>
            <a:headEnd/>
            <a:tailEnd/>
          </a:ln>
        </p:spPr>
        <p:txBody>
          <a:bodyPr wrap="none"/>
          <a:lstStyle/>
          <a:p>
            <a:endParaRPr lang="en-US"/>
          </a:p>
        </p:txBody>
      </p:sp>
      <p:sp>
        <p:nvSpPr>
          <p:cNvPr id="275467" name="Line 30"/>
          <p:cNvSpPr>
            <a:spLocks noChangeShapeType="1"/>
          </p:cNvSpPr>
          <p:nvPr/>
        </p:nvSpPr>
        <p:spPr bwMode="auto">
          <a:xfrm>
            <a:off x="6096000" y="6248400"/>
            <a:ext cx="3048000" cy="0"/>
          </a:xfrm>
          <a:prstGeom prst="line">
            <a:avLst/>
          </a:prstGeom>
          <a:noFill/>
          <a:ln w="9525">
            <a:solidFill>
              <a:srgbClr val="FF9900"/>
            </a:solidFill>
            <a:round/>
            <a:headEnd/>
            <a:tailEnd/>
          </a:ln>
        </p:spPr>
        <p:txBody>
          <a:bodyPr/>
          <a:lstStyle/>
          <a:p>
            <a:endParaRPr lang="ar-SA"/>
          </a:p>
        </p:txBody>
      </p:sp>
      <p:grpSp>
        <p:nvGrpSpPr>
          <p:cNvPr id="6" name="Group 31"/>
          <p:cNvGrpSpPr>
            <a:grpSpLocks/>
          </p:cNvGrpSpPr>
          <p:nvPr/>
        </p:nvGrpSpPr>
        <p:grpSpPr bwMode="auto">
          <a:xfrm>
            <a:off x="7543800" y="5257800"/>
            <a:ext cx="1600200" cy="1357313"/>
            <a:chOff x="4752" y="3312"/>
            <a:chExt cx="1008" cy="855"/>
          </a:xfrm>
        </p:grpSpPr>
        <p:sp>
          <p:nvSpPr>
            <p:cNvPr id="275469" name="Line 32"/>
            <p:cNvSpPr>
              <a:spLocks noChangeShapeType="1"/>
            </p:cNvSpPr>
            <p:nvPr/>
          </p:nvSpPr>
          <p:spPr bwMode="auto">
            <a:xfrm>
              <a:off x="5472" y="3696"/>
              <a:ext cx="0" cy="240"/>
            </a:xfrm>
            <a:prstGeom prst="line">
              <a:avLst/>
            </a:prstGeom>
            <a:noFill/>
            <a:ln w="9525">
              <a:solidFill>
                <a:schemeClr val="tx1"/>
              </a:solidFill>
              <a:round/>
              <a:headEnd/>
              <a:tailEnd/>
            </a:ln>
          </p:spPr>
          <p:txBody>
            <a:bodyPr/>
            <a:lstStyle/>
            <a:p>
              <a:endParaRPr lang="ar-SA"/>
            </a:p>
          </p:txBody>
        </p:sp>
        <p:sp>
          <p:nvSpPr>
            <p:cNvPr id="275470" name="Text Box 33"/>
            <p:cNvSpPr txBox="1">
              <a:spLocks noChangeArrowheads="1"/>
            </p:cNvSpPr>
            <p:nvPr/>
          </p:nvSpPr>
          <p:spPr bwMode="auto">
            <a:xfrm>
              <a:off x="4752" y="3504"/>
              <a:ext cx="396" cy="231"/>
            </a:xfrm>
            <a:prstGeom prst="rect">
              <a:avLst/>
            </a:prstGeom>
            <a:noFill/>
            <a:ln w="9525">
              <a:noFill/>
              <a:miter lim="800000"/>
              <a:headEnd/>
              <a:tailEnd/>
            </a:ln>
          </p:spPr>
          <p:txBody>
            <a:bodyPr wrap="none">
              <a:spAutoFit/>
            </a:bodyPr>
            <a:lstStyle/>
            <a:p>
              <a:pPr algn="l" rtl="0"/>
              <a:r>
                <a:rPr lang="en-US" b="1">
                  <a:latin typeface="Arial" pitchFamily="34" charset="0"/>
                </a:rPr>
                <a:t>0.99</a:t>
              </a:r>
            </a:p>
          </p:txBody>
        </p:sp>
        <p:sp>
          <p:nvSpPr>
            <p:cNvPr id="275471" name="Line 34"/>
            <p:cNvSpPr>
              <a:spLocks noChangeShapeType="1"/>
            </p:cNvSpPr>
            <p:nvPr/>
          </p:nvSpPr>
          <p:spPr bwMode="auto">
            <a:xfrm flipV="1">
              <a:off x="5568" y="3600"/>
              <a:ext cx="0" cy="240"/>
            </a:xfrm>
            <a:prstGeom prst="line">
              <a:avLst/>
            </a:prstGeom>
            <a:noFill/>
            <a:ln w="9525">
              <a:solidFill>
                <a:schemeClr val="tx1"/>
              </a:solidFill>
              <a:round/>
              <a:headEnd/>
              <a:tailEnd type="triangle" w="med" len="med"/>
            </a:ln>
          </p:spPr>
          <p:txBody>
            <a:bodyPr/>
            <a:lstStyle/>
            <a:p>
              <a:endParaRPr lang="ar-SA"/>
            </a:p>
          </p:txBody>
        </p:sp>
        <p:sp>
          <p:nvSpPr>
            <p:cNvPr id="275472" name="Text Box 35"/>
            <p:cNvSpPr txBox="1">
              <a:spLocks noChangeArrowheads="1"/>
            </p:cNvSpPr>
            <p:nvPr/>
          </p:nvSpPr>
          <p:spPr bwMode="auto">
            <a:xfrm>
              <a:off x="5280" y="3312"/>
              <a:ext cx="480" cy="231"/>
            </a:xfrm>
            <a:prstGeom prst="rect">
              <a:avLst/>
            </a:prstGeom>
            <a:noFill/>
            <a:ln w="9525">
              <a:noFill/>
              <a:miter lim="800000"/>
              <a:headEnd/>
              <a:tailEnd/>
            </a:ln>
          </p:spPr>
          <p:txBody>
            <a:bodyPr>
              <a:spAutoFit/>
            </a:bodyPr>
            <a:lstStyle/>
            <a:p>
              <a:pPr algn="l" rtl="0"/>
              <a:r>
                <a:rPr lang="en-US" b="1">
                  <a:solidFill>
                    <a:srgbClr val="FF9900"/>
                  </a:solidFill>
                  <a:latin typeface="Arial" pitchFamily="34" charset="0"/>
                </a:rPr>
                <a:t>0.01</a:t>
              </a:r>
            </a:p>
          </p:txBody>
        </p:sp>
        <p:sp>
          <p:nvSpPr>
            <p:cNvPr id="275473" name="Text Box 36"/>
            <p:cNvSpPr txBox="1">
              <a:spLocks noChangeArrowheads="1"/>
            </p:cNvSpPr>
            <p:nvPr/>
          </p:nvSpPr>
          <p:spPr bwMode="auto">
            <a:xfrm>
              <a:off x="5328" y="3936"/>
              <a:ext cx="164" cy="231"/>
            </a:xfrm>
            <a:prstGeom prst="rect">
              <a:avLst/>
            </a:prstGeom>
            <a:noFill/>
            <a:ln w="9525">
              <a:noFill/>
              <a:miter lim="800000"/>
              <a:headEnd/>
              <a:tailEnd/>
            </a:ln>
          </p:spPr>
          <p:txBody>
            <a:bodyPr wrap="none">
              <a:spAutoFit/>
            </a:bodyPr>
            <a:lstStyle/>
            <a:p>
              <a:pPr algn="l" rtl="0"/>
              <a:r>
                <a:rPr lang="en-US" b="1">
                  <a:solidFill>
                    <a:srgbClr val="FF9900"/>
                  </a:solidFill>
                  <a:latin typeface="Arial" pitchFamily="34" charset="0"/>
                </a:rPr>
                <a:t>t</a:t>
              </a:r>
              <a:endParaRPr lang="en-US" b="1" baseline="-24000">
                <a:solidFill>
                  <a:srgbClr val="FF9900"/>
                </a:solidFill>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box(in)">
                                      <p:cBhvr>
                                        <p:cTn id="7" dur="500"/>
                                        <p:tgtEl>
                                          <p:spTgt spid="3573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57379">
                                            <p:txEl>
                                              <p:pRg st="0" end="0"/>
                                            </p:txEl>
                                          </p:spTgt>
                                        </p:tgtEl>
                                        <p:attrNameLst>
                                          <p:attrName>style.visibility</p:attrName>
                                        </p:attrNameLst>
                                      </p:cBhvr>
                                      <p:to>
                                        <p:strVal val="visible"/>
                                      </p:to>
                                    </p:set>
                                    <p:animEffect transition="in" filter="box(in)">
                                      <p:cBhvr>
                                        <p:cTn id="12" dur="500"/>
                                        <p:tgtEl>
                                          <p:spTgt spid="3573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57379">
                                            <p:txEl>
                                              <p:pRg st="2" end="2"/>
                                            </p:txEl>
                                          </p:spTgt>
                                        </p:tgtEl>
                                        <p:attrNameLst>
                                          <p:attrName>style.visibility</p:attrName>
                                        </p:attrNameLst>
                                      </p:cBhvr>
                                      <p:to>
                                        <p:strVal val="visible"/>
                                      </p:to>
                                    </p:set>
                                    <p:animEffect transition="in" filter="box(in)">
                                      <p:cBhvr>
                                        <p:cTn id="22" dur="500"/>
                                        <p:tgtEl>
                                          <p:spTgt spid="3573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57379">
                                            <p:txEl>
                                              <p:pRg st="3" end="3"/>
                                            </p:txEl>
                                          </p:spTgt>
                                        </p:tgtEl>
                                        <p:attrNameLst>
                                          <p:attrName>style.visibility</p:attrName>
                                        </p:attrNameLst>
                                      </p:cBhvr>
                                      <p:to>
                                        <p:strVal val="visible"/>
                                      </p:to>
                                    </p:set>
                                    <p:animEffect transition="in" filter="box(in)">
                                      <p:cBhvr>
                                        <p:cTn id="27" dur="500"/>
                                        <p:tgtEl>
                                          <p:spTgt spid="3573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ox(i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57379">
                                            <p:txEl>
                                              <p:pRg st="5" end="5"/>
                                            </p:txEl>
                                          </p:spTgt>
                                        </p:tgtEl>
                                        <p:attrNameLst>
                                          <p:attrName>style.visibility</p:attrName>
                                        </p:attrNameLst>
                                      </p:cBhvr>
                                      <p:to>
                                        <p:strVal val="visible"/>
                                      </p:to>
                                    </p:set>
                                    <p:animEffect transition="in" filter="box(in)">
                                      <p:cBhvr>
                                        <p:cTn id="37" dur="500"/>
                                        <p:tgtEl>
                                          <p:spTgt spid="35737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57379">
                                            <p:txEl>
                                              <p:pRg st="6" end="6"/>
                                            </p:txEl>
                                          </p:spTgt>
                                        </p:tgtEl>
                                        <p:attrNameLst>
                                          <p:attrName>style.visibility</p:attrName>
                                        </p:attrNameLst>
                                      </p:cBhvr>
                                      <p:to>
                                        <p:strVal val="visible"/>
                                      </p:to>
                                    </p:set>
                                    <p:animEffect transition="in" filter="box(in)">
                                      <p:cBhvr>
                                        <p:cTn id="42" dur="500"/>
                                        <p:tgtEl>
                                          <p:spTgt spid="35737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ox(i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57379">
                                            <p:txEl>
                                              <p:pRg st="7" end="7"/>
                                            </p:txEl>
                                          </p:spTgt>
                                        </p:tgtEl>
                                        <p:attrNameLst>
                                          <p:attrName>style.visibility</p:attrName>
                                        </p:attrNameLst>
                                      </p:cBhvr>
                                      <p:to>
                                        <p:strVal val="visible"/>
                                      </p:to>
                                    </p:set>
                                    <p:animEffect transition="in" filter="box(in)">
                                      <p:cBhvr>
                                        <p:cTn id="52" dur="500"/>
                                        <p:tgtEl>
                                          <p:spTgt spid="35737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57379">
                                            <p:txEl>
                                              <p:pRg st="8" end="8"/>
                                            </p:txEl>
                                          </p:spTgt>
                                        </p:tgtEl>
                                        <p:attrNameLst>
                                          <p:attrName>style.visibility</p:attrName>
                                        </p:attrNameLst>
                                      </p:cBhvr>
                                      <p:to>
                                        <p:strVal val="visible"/>
                                      </p:to>
                                    </p:set>
                                    <p:animEffect transition="in" filter="box(in)">
                                      <p:cBhvr>
                                        <p:cTn id="57" dur="500"/>
                                        <p:tgtEl>
                                          <p:spTgt spid="357379">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357379">
                                            <p:txEl>
                                              <p:pRg st="9" end="9"/>
                                            </p:txEl>
                                          </p:spTgt>
                                        </p:tgtEl>
                                        <p:attrNameLst>
                                          <p:attrName>style.visibility</p:attrName>
                                        </p:attrNameLst>
                                      </p:cBhvr>
                                      <p:to>
                                        <p:strVal val="visible"/>
                                      </p:to>
                                    </p:set>
                                    <p:animEffect transition="in" filter="box(in)">
                                      <p:cBhvr>
                                        <p:cTn id="62" dur="500"/>
                                        <p:tgtEl>
                                          <p:spTgt spid="357379">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ox(in)">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57379">
                                            <p:txEl>
                                              <p:pRg st="10" end="10"/>
                                            </p:txEl>
                                          </p:spTgt>
                                        </p:tgtEl>
                                        <p:attrNameLst>
                                          <p:attrName>style.visibility</p:attrName>
                                        </p:attrNameLst>
                                      </p:cBhvr>
                                      <p:to>
                                        <p:strVal val="visible"/>
                                      </p:to>
                                    </p:set>
                                    <p:animEffect transition="in" filter="box(in)">
                                      <p:cBhvr>
                                        <p:cTn id="72" dur="500"/>
                                        <p:tgtEl>
                                          <p:spTgt spid="3573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عنصر نائب للمحتوى 2"/>
          <p:cNvSpPr>
            <a:spLocks noGrp="1"/>
          </p:cNvSpPr>
          <p:nvPr>
            <p:ph idx="1"/>
          </p:nvPr>
        </p:nvSpPr>
        <p:spPr>
          <a:xfrm>
            <a:off x="685800" y="571500"/>
            <a:ext cx="7696200" cy="5786438"/>
          </a:xfrm>
        </p:spPr>
        <p:txBody>
          <a:bodyPr/>
          <a:lstStyle/>
          <a:p>
            <a:pPr algn="l"/>
            <a:r>
              <a:rPr lang="en-US" u="sng" smtClean="0"/>
              <a:t>Find :</a:t>
            </a:r>
            <a:endParaRPr lang="en-US" smtClean="0"/>
          </a:p>
          <a:p>
            <a:pPr algn="l">
              <a:buFontTx/>
              <a:buNone/>
            </a:pPr>
            <a:r>
              <a:rPr lang="en-US" smtClean="0"/>
              <a:t>            t </a:t>
            </a:r>
            <a:r>
              <a:rPr lang="en-US" baseline="-18000" smtClean="0"/>
              <a:t>0.95,10 </a:t>
            </a:r>
            <a:r>
              <a:rPr lang="en-US" smtClean="0"/>
              <a:t>= 1.8125</a:t>
            </a:r>
          </a:p>
          <a:p>
            <a:pPr algn="l">
              <a:buFontTx/>
              <a:buNone/>
            </a:pPr>
            <a:r>
              <a:rPr lang="en-US" smtClean="0"/>
              <a:t>---------------------------------</a:t>
            </a:r>
          </a:p>
          <a:p>
            <a:pPr algn="l">
              <a:buFontTx/>
              <a:buNone/>
            </a:pPr>
            <a:r>
              <a:rPr lang="en-US" smtClean="0"/>
              <a:t>            t </a:t>
            </a:r>
            <a:r>
              <a:rPr lang="en-US" baseline="-18000" smtClean="0"/>
              <a:t>0.975,18 </a:t>
            </a:r>
            <a:r>
              <a:rPr lang="en-US" smtClean="0"/>
              <a:t>= 2.1009</a:t>
            </a:r>
          </a:p>
          <a:p>
            <a:pPr algn="l">
              <a:buFontTx/>
              <a:buNone/>
            </a:pPr>
            <a:r>
              <a:rPr lang="en-US" smtClean="0"/>
              <a:t>---------------------------------</a:t>
            </a:r>
          </a:p>
          <a:p>
            <a:pPr algn="l">
              <a:buFontTx/>
              <a:buNone/>
            </a:pPr>
            <a:r>
              <a:rPr lang="en-US" smtClean="0"/>
              <a:t>           t </a:t>
            </a:r>
            <a:r>
              <a:rPr lang="en-US" baseline="-18000" smtClean="0"/>
              <a:t>0.01,20 </a:t>
            </a:r>
            <a:r>
              <a:rPr lang="en-US" smtClean="0"/>
              <a:t>= - 2.528</a:t>
            </a:r>
          </a:p>
          <a:p>
            <a:pPr algn="l">
              <a:buFontTx/>
              <a:buNone/>
            </a:pPr>
            <a:r>
              <a:rPr lang="en-US" smtClean="0"/>
              <a:t>--------------------------------- </a:t>
            </a:r>
          </a:p>
          <a:p>
            <a:pPr algn="l">
              <a:buFontTx/>
              <a:buNone/>
            </a:pPr>
            <a:r>
              <a:rPr lang="en-US" smtClean="0"/>
              <a:t>          t </a:t>
            </a:r>
            <a:r>
              <a:rPr lang="en-US" baseline="-18000" smtClean="0"/>
              <a:t>0.10,29 </a:t>
            </a:r>
            <a:r>
              <a:rPr lang="en-US" smtClean="0"/>
              <a:t>= - 1.311</a:t>
            </a:r>
          </a:p>
          <a:p>
            <a:pPr algn="l">
              <a:buFontTx/>
              <a:buNone/>
            </a:pPr>
            <a:r>
              <a:rPr lang="en-US" smtClean="0"/>
              <a:t>---------------------------------</a:t>
            </a:r>
          </a:p>
        </p:txBody>
      </p:sp>
      <p:sp>
        <p:nvSpPr>
          <p:cNvPr id="276483" name="عنصر نائب للتذييل 3"/>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76484" name="عنصر نائب لرقم الشريحة 4"/>
          <p:cNvSpPr>
            <a:spLocks noGrp="1"/>
          </p:cNvSpPr>
          <p:nvPr>
            <p:ph type="sldNum" sz="quarter" idx="12"/>
          </p:nvPr>
        </p:nvSpPr>
        <p:spPr>
          <a:noFill/>
        </p:spPr>
        <p:txBody>
          <a:bodyPr/>
          <a:lstStyle/>
          <a:p>
            <a:fld id="{1BC2A04F-D033-4C2C-9DD3-7FBE80062888}" type="slidenum">
              <a:rPr lang="ar-SA" smtClean="0"/>
              <a:pPr/>
              <a:t>188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186">
                                            <p:txEl>
                                              <p:pRg st="0" end="0"/>
                                            </p:txEl>
                                          </p:spTgt>
                                        </p:tgtEl>
                                        <p:attrNameLst>
                                          <p:attrName>style.visibility</p:attrName>
                                        </p:attrNameLst>
                                      </p:cBhvr>
                                      <p:to>
                                        <p:strVal val="visible"/>
                                      </p:to>
                                    </p:set>
                                    <p:anim calcmode="lin" valueType="num">
                                      <p:cBhvr additive="base">
                                        <p:cTn id="7" dur="500" fill="hold"/>
                                        <p:tgtEl>
                                          <p:spTgt spid="221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1186">
                                            <p:txEl>
                                              <p:pRg st="1" end="1"/>
                                            </p:txEl>
                                          </p:spTgt>
                                        </p:tgtEl>
                                        <p:attrNameLst>
                                          <p:attrName>style.visibility</p:attrName>
                                        </p:attrNameLst>
                                      </p:cBhvr>
                                      <p:to>
                                        <p:strVal val="visible"/>
                                      </p:to>
                                    </p:set>
                                    <p:anim calcmode="lin" valueType="num">
                                      <p:cBhvr additive="base">
                                        <p:cTn id="13" dur="500" fill="hold"/>
                                        <p:tgtEl>
                                          <p:spTgt spid="221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1186">
                                            <p:txEl>
                                              <p:pRg st="2" end="2"/>
                                            </p:txEl>
                                          </p:spTgt>
                                        </p:tgtEl>
                                        <p:attrNameLst>
                                          <p:attrName>style.visibility</p:attrName>
                                        </p:attrNameLst>
                                      </p:cBhvr>
                                      <p:to>
                                        <p:strVal val="visible"/>
                                      </p:to>
                                    </p:set>
                                    <p:anim calcmode="lin" valueType="num">
                                      <p:cBhvr additive="base">
                                        <p:cTn id="17" dur="500" fill="hold"/>
                                        <p:tgtEl>
                                          <p:spTgt spid="22118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11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1186">
                                            <p:txEl>
                                              <p:pRg st="3" end="3"/>
                                            </p:txEl>
                                          </p:spTgt>
                                        </p:tgtEl>
                                        <p:attrNameLst>
                                          <p:attrName>style.visibility</p:attrName>
                                        </p:attrNameLst>
                                      </p:cBhvr>
                                      <p:to>
                                        <p:strVal val="visible"/>
                                      </p:to>
                                    </p:set>
                                    <p:anim calcmode="lin" valueType="num">
                                      <p:cBhvr additive="base">
                                        <p:cTn id="23" dur="500" fill="hold"/>
                                        <p:tgtEl>
                                          <p:spTgt spid="22118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118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1186">
                                            <p:txEl>
                                              <p:pRg st="4" end="4"/>
                                            </p:txEl>
                                          </p:spTgt>
                                        </p:tgtEl>
                                        <p:attrNameLst>
                                          <p:attrName>style.visibility</p:attrName>
                                        </p:attrNameLst>
                                      </p:cBhvr>
                                      <p:to>
                                        <p:strVal val="visible"/>
                                      </p:to>
                                    </p:set>
                                    <p:anim calcmode="lin" valueType="num">
                                      <p:cBhvr additive="base">
                                        <p:cTn id="27" dur="500" fill="hold"/>
                                        <p:tgtEl>
                                          <p:spTgt spid="22118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11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1186">
                                            <p:txEl>
                                              <p:pRg st="5" end="5"/>
                                            </p:txEl>
                                          </p:spTgt>
                                        </p:tgtEl>
                                        <p:attrNameLst>
                                          <p:attrName>style.visibility</p:attrName>
                                        </p:attrNameLst>
                                      </p:cBhvr>
                                      <p:to>
                                        <p:strVal val="visible"/>
                                      </p:to>
                                    </p:set>
                                    <p:anim calcmode="lin" valueType="num">
                                      <p:cBhvr additive="base">
                                        <p:cTn id="33" dur="500" fill="hold"/>
                                        <p:tgtEl>
                                          <p:spTgt spid="22118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118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1186">
                                            <p:txEl>
                                              <p:pRg st="6" end="6"/>
                                            </p:txEl>
                                          </p:spTgt>
                                        </p:tgtEl>
                                        <p:attrNameLst>
                                          <p:attrName>style.visibility</p:attrName>
                                        </p:attrNameLst>
                                      </p:cBhvr>
                                      <p:to>
                                        <p:strVal val="visible"/>
                                      </p:to>
                                    </p:set>
                                    <p:anim calcmode="lin" valueType="num">
                                      <p:cBhvr additive="base">
                                        <p:cTn id="37" dur="500" fill="hold"/>
                                        <p:tgtEl>
                                          <p:spTgt spid="22118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11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1186">
                                            <p:txEl>
                                              <p:pRg st="7" end="7"/>
                                            </p:txEl>
                                          </p:spTgt>
                                        </p:tgtEl>
                                        <p:attrNameLst>
                                          <p:attrName>style.visibility</p:attrName>
                                        </p:attrNameLst>
                                      </p:cBhvr>
                                      <p:to>
                                        <p:strVal val="visible"/>
                                      </p:to>
                                    </p:set>
                                    <p:anim calcmode="lin" valueType="num">
                                      <p:cBhvr additive="base">
                                        <p:cTn id="43" dur="500" fill="hold"/>
                                        <p:tgtEl>
                                          <p:spTgt spid="22118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1186">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1186">
                                            <p:txEl>
                                              <p:pRg st="8" end="8"/>
                                            </p:txEl>
                                          </p:spTgt>
                                        </p:tgtEl>
                                        <p:attrNameLst>
                                          <p:attrName>style.visibility</p:attrName>
                                        </p:attrNameLst>
                                      </p:cBhvr>
                                      <p:to>
                                        <p:strVal val="visible"/>
                                      </p:to>
                                    </p:set>
                                    <p:anim calcmode="lin" valueType="num">
                                      <p:cBhvr additive="base">
                                        <p:cTn id="47" dur="500" fill="hold"/>
                                        <p:tgtEl>
                                          <p:spTgt spid="221186">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118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4"/>
            <a:ext cx="6870700" cy="1600200"/>
          </a:xfrm>
        </p:spPr>
        <p:txBody>
          <a:bodyPr>
            <a:normAutofit/>
          </a:bodyPr>
          <a:lstStyle/>
          <a:p>
            <a:r>
              <a:rPr lang="en-US" sz="4400" b="1" u="sng" dirty="0" smtClean="0"/>
              <a:t>6.4 Sampling Distributions:</a:t>
            </a:r>
            <a:endParaRPr lang="ar-SA" sz="4400" dirty="0"/>
          </a:p>
        </p:txBody>
      </p:sp>
      <p:sp>
        <p:nvSpPr>
          <p:cNvPr id="3" name="Content Placeholder 2"/>
          <p:cNvSpPr>
            <a:spLocks noGrp="1"/>
          </p:cNvSpPr>
          <p:nvPr>
            <p:ph idx="1"/>
          </p:nvPr>
        </p:nvSpPr>
        <p:spPr>
          <a:xfrm>
            <a:off x="685800" y="1828800"/>
            <a:ext cx="7696200" cy="4408512"/>
          </a:xfrm>
        </p:spPr>
        <p:txBody>
          <a:bodyPr/>
          <a:lstStyle/>
          <a:p>
            <a:pPr algn="l">
              <a:buNone/>
            </a:pPr>
            <a:r>
              <a:rPr lang="en-US" sz="3200" b="1" u="sng" dirty="0" smtClean="0">
                <a:solidFill>
                  <a:schemeClr val="bg2">
                    <a:lumMod val="25000"/>
                  </a:schemeClr>
                </a:solidFill>
              </a:rPr>
              <a:t>6.4.1 Definition:</a:t>
            </a:r>
            <a:endParaRPr lang="en-US" sz="3200" dirty="0" smtClean="0">
              <a:solidFill>
                <a:schemeClr val="bg2">
                  <a:lumMod val="25000"/>
                </a:schemeClr>
              </a:solidFill>
            </a:endParaRPr>
          </a:p>
          <a:p>
            <a:pPr algn="l">
              <a:buNone/>
            </a:pPr>
            <a:r>
              <a:rPr lang="en-US" sz="2800" dirty="0" smtClean="0"/>
              <a:t>The probability distribution of a statistic is called a </a:t>
            </a:r>
          </a:p>
          <a:p>
            <a:pPr algn="l">
              <a:buNone/>
            </a:pPr>
            <a:r>
              <a:rPr lang="en-US" sz="2800" dirty="0" smtClean="0"/>
              <a:t>sampling distribution.</a:t>
            </a:r>
          </a:p>
          <a:p>
            <a:pPr algn="l">
              <a:buNone/>
            </a:pPr>
            <a:r>
              <a:rPr lang="en-US" sz="3200" b="1" u="sng" dirty="0" smtClean="0">
                <a:solidFill>
                  <a:schemeClr val="bg2">
                    <a:lumMod val="25000"/>
                  </a:schemeClr>
                </a:solidFill>
              </a:rPr>
              <a:t>6.4.1.1 Sampling Distributions of Means:</a:t>
            </a:r>
            <a:endParaRPr lang="en-US" sz="3200" dirty="0" smtClean="0">
              <a:solidFill>
                <a:schemeClr val="bg2">
                  <a:lumMod val="25000"/>
                </a:schemeClr>
              </a:solidFill>
            </a:endParaRPr>
          </a:p>
          <a:p>
            <a:pPr>
              <a:buNone/>
            </a:pPr>
            <a:endParaRPr lang="ar-SA"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36865" name="Object 1"/>
          <p:cNvGraphicFramePr>
            <a:graphicFrameLocks noChangeAspect="1"/>
          </p:cNvGraphicFramePr>
          <p:nvPr/>
        </p:nvGraphicFramePr>
        <p:xfrm>
          <a:off x="683568" y="4869160"/>
          <a:ext cx="8460432" cy="1066800"/>
        </p:xfrm>
        <a:graphic>
          <a:graphicData uri="http://schemas.openxmlformats.org/presentationml/2006/ole">
            <p:oleObj spid="_x0000_s750594" r:id="rId3" imgW="3124200" imgH="419100" progId="">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a:xfrm>
            <a:off x="468313" y="476250"/>
            <a:ext cx="7913687" cy="5010150"/>
          </a:xfrm>
        </p:spPr>
        <p:txBody>
          <a:bodyPr/>
          <a:lstStyle/>
          <a:p>
            <a:pPr algn="l">
              <a:buFontTx/>
              <a:buNone/>
            </a:pPr>
            <a:endParaRPr lang="en-US" dirty="0" smtClean="0">
              <a:solidFill>
                <a:srgbClr val="00B050"/>
              </a:solidFill>
            </a:endParaRPr>
          </a:p>
          <a:p>
            <a:pPr algn="l">
              <a:buFontTx/>
              <a:buNone/>
            </a:pPr>
            <a:r>
              <a:rPr lang="en-US" dirty="0" smtClean="0">
                <a:solidFill>
                  <a:srgbClr val="00B050"/>
                </a:solidFill>
              </a:rPr>
              <a:t>(c) Variable: </a:t>
            </a:r>
            <a:r>
              <a:rPr lang="en-US" dirty="0" smtClean="0"/>
              <a:t>Distance</a:t>
            </a:r>
            <a:r>
              <a:rPr lang="en-US" dirty="0" smtClean="0">
                <a:solidFill>
                  <a:srgbClr val="00B050"/>
                </a:solidFill>
              </a:rPr>
              <a:t> </a:t>
            </a:r>
            <a:r>
              <a:rPr lang="en-US" dirty="0" smtClean="0"/>
              <a:t>the hospital live away from the hospital </a:t>
            </a:r>
            <a:endParaRPr lang="en-US" dirty="0" smtClean="0">
              <a:solidFill>
                <a:srgbClr val="00B050"/>
              </a:solidFill>
            </a:endParaRPr>
          </a:p>
          <a:p>
            <a:pPr algn="l">
              <a:buFontTx/>
              <a:buNone/>
            </a:pPr>
            <a:r>
              <a:rPr lang="ar-SA" dirty="0" smtClean="0">
                <a:solidFill>
                  <a:srgbClr val="00B050"/>
                </a:solidFill>
              </a:rPr>
              <a:t> </a:t>
            </a:r>
            <a:r>
              <a:rPr lang="en-US" b="1" dirty="0" smtClean="0">
                <a:solidFill>
                  <a:srgbClr val="92D050"/>
                </a:solidFill>
              </a:rPr>
              <a:t>Variable is </a:t>
            </a:r>
            <a:r>
              <a:rPr lang="en-US" dirty="0" smtClean="0"/>
              <a:t>Quantitative continuous.</a:t>
            </a:r>
            <a:r>
              <a:rPr lang="ar-SA" dirty="0" smtClean="0"/>
              <a:t> </a:t>
            </a:r>
            <a:r>
              <a:rPr lang="en-US" dirty="0" smtClean="0">
                <a:solidFill>
                  <a:srgbClr val="00B050"/>
                </a:solidFill>
              </a:rPr>
              <a:t>(d)</a:t>
            </a:r>
          </a:p>
          <a:p>
            <a:endParaRPr lang="ar-SA" dirty="0" smtClean="0"/>
          </a:p>
        </p:txBody>
      </p:sp>
      <p:sp>
        <p:nvSpPr>
          <p:cNvPr id="141315" name="Footer Placeholder 3"/>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41316" name="Slide Number Placeholder 4"/>
          <p:cNvSpPr>
            <a:spLocks noGrp="1"/>
          </p:cNvSpPr>
          <p:nvPr>
            <p:ph type="sldNum" sz="quarter" idx="12"/>
          </p:nvPr>
        </p:nvSpPr>
        <p:spPr>
          <a:noFill/>
        </p:spPr>
        <p:txBody>
          <a:bodyPr/>
          <a:lstStyle/>
          <a:p>
            <a:fld id="{F4480448-4D03-4CBC-A277-ED9AAA451704}" type="slidenum">
              <a:rPr lang="ar-SA" smtClean="0"/>
              <a:pPr/>
              <a:t>19</a:t>
            </a:fld>
            <a:endParaRPr lang="en-US"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00336"/>
          </a:xfrm>
        </p:spPr>
        <p:txBody>
          <a:bodyPr>
            <a:normAutofit/>
          </a:bodyPr>
          <a:lstStyle/>
          <a:p>
            <a:r>
              <a:rPr lang="en-US" sz="3600" b="1" u="sng" dirty="0" smtClean="0"/>
              <a:t>6.4.2 Definition:</a:t>
            </a:r>
            <a:endParaRPr lang="ar-SA" sz="3600" dirty="0"/>
          </a:p>
        </p:txBody>
      </p:sp>
      <p:sp>
        <p:nvSpPr>
          <p:cNvPr id="3" name="Content Placeholder 2"/>
          <p:cNvSpPr>
            <a:spLocks noGrp="1"/>
          </p:cNvSpPr>
          <p:nvPr>
            <p:ph idx="1"/>
          </p:nvPr>
        </p:nvSpPr>
        <p:spPr>
          <a:xfrm>
            <a:off x="395536" y="1052736"/>
            <a:ext cx="8352928" cy="4433664"/>
          </a:xfrm>
        </p:spPr>
        <p:txBody>
          <a:bodyPr/>
          <a:lstStyle/>
          <a:p>
            <a:pPr algn="l">
              <a:buNone/>
            </a:pPr>
            <a:r>
              <a:rPr lang="en-US" sz="2800" b="1" u="sng" dirty="0" smtClean="0">
                <a:solidFill>
                  <a:schemeClr val="bg2">
                    <a:lumMod val="25000"/>
                  </a:schemeClr>
                </a:solidFill>
              </a:rPr>
              <a:t>6.4.2.1 Central Limit Theorem:</a:t>
            </a:r>
            <a:endParaRPr lang="en-US" sz="2800" dirty="0" smtClean="0">
              <a:solidFill>
                <a:schemeClr val="bg2">
                  <a:lumMod val="25000"/>
                </a:schemeClr>
              </a:solidFill>
            </a:endParaRPr>
          </a:p>
          <a:p>
            <a:pPr algn="l">
              <a:buNone/>
            </a:pPr>
            <a:r>
              <a:rPr lang="en-US" dirty="0" smtClean="0"/>
              <a:t>If      is the mean of a random sample of size </a:t>
            </a:r>
            <a:r>
              <a:rPr lang="en-US" b="1" dirty="0" smtClean="0"/>
              <a:t>n </a:t>
            </a:r>
            <a:r>
              <a:rPr lang="en-US" dirty="0" smtClean="0"/>
              <a:t>taken from a population with mean µ and finite variance </a:t>
            </a:r>
            <a:r>
              <a:rPr lang="el-GR" dirty="0" smtClean="0"/>
              <a:t>σ²</a:t>
            </a:r>
            <a:r>
              <a:rPr lang="en-US" dirty="0" smtClean="0"/>
              <a:t>  , then the limiting form of the distribution of:</a:t>
            </a:r>
          </a:p>
          <a:p>
            <a:pPr>
              <a:buNone/>
            </a:pPr>
            <a:endParaRPr lang="en-US" dirty="0" smtClean="0"/>
          </a:p>
          <a:p>
            <a:pPr algn="l">
              <a:buNone/>
            </a:pPr>
            <a:r>
              <a:rPr lang="en-US" dirty="0" smtClean="0"/>
              <a:t>is approximately the standard normal        distribution;  </a:t>
            </a:r>
          </a:p>
          <a:p>
            <a:pPr>
              <a:buNone/>
            </a:pPr>
            <a:endParaRPr lang="ar-SA"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751618" name="Picture 2"/>
          <p:cNvPicPr>
            <a:picLocks noChangeAspect="1" noChangeArrowheads="1"/>
          </p:cNvPicPr>
          <p:nvPr/>
        </p:nvPicPr>
        <p:blipFill>
          <a:blip r:embed="rId3" cstate="print"/>
          <a:srcRect/>
          <a:stretch>
            <a:fillRect/>
          </a:stretch>
        </p:blipFill>
        <p:spPr bwMode="auto">
          <a:xfrm>
            <a:off x="1403648" y="3501008"/>
            <a:ext cx="4816475" cy="914400"/>
          </a:xfrm>
          <a:prstGeom prst="rect">
            <a:avLst/>
          </a:prstGeom>
          <a:noFill/>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35843" name="Object 3"/>
          <p:cNvGraphicFramePr>
            <a:graphicFrameLocks noChangeAspect="1"/>
          </p:cNvGraphicFramePr>
          <p:nvPr/>
        </p:nvGraphicFramePr>
        <p:xfrm>
          <a:off x="1043608" y="1700808"/>
          <a:ext cx="381000" cy="401053"/>
        </p:xfrm>
        <a:graphic>
          <a:graphicData uri="http://schemas.openxmlformats.org/presentationml/2006/ole">
            <p:oleObj spid="_x0000_s751619" name="Equation" r:id="rId4" imgW="177646" imgH="190335" progId="Equation.3">
              <p:embed/>
            </p:oleObj>
          </a:graphicData>
        </a:graphic>
      </p:graphicFrame>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35845" name="Object 5"/>
          <p:cNvGraphicFramePr>
            <a:graphicFrameLocks noChangeAspect="1"/>
          </p:cNvGraphicFramePr>
          <p:nvPr/>
        </p:nvGraphicFramePr>
        <p:xfrm>
          <a:off x="1979712" y="4941168"/>
          <a:ext cx="6858000" cy="1600200"/>
        </p:xfrm>
        <a:graphic>
          <a:graphicData uri="http://schemas.openxmlformats.org/presentationml/2006/ole">
            <p:oleObj spid="_x0000_s751620" r:id="rId5" imgW="3784600" imgH="914400" progId="">
              <p:embed/>
            </p:oleObj>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lstStyle/>
          <a:p>
            <a:pPr algn="l"/>
            <a:r>
              <a:rPr lang="en-US" sz="3200" b="1" u="sng" dirty="0" smtClean="0"/>
              <a:t>Example</a:t>
            </a:r>
            <a:r>
              <a:rPr lang="en-US" b="1" u="sng" dirty="0" smtClean="0"/>
              <a:t>:</a:t>
            </a:r>
            <a:endParaRPr lang="ar-SA" b="1" u="sng" dirty="0"/>
          </a:p>
        </p:txBody>
      </p:sp>
      <p:sp>
        <p:nvSpPr>
          <p:cNvPr id="3" name="Content Placeholder 2"/>
          <p:cNvSpPr>
            <a:spLocks noGrp="1"/>
          </p:cNvSpPr>
          <p:nvPr>
            <p:ph idx="1"/>
          </p:nvPr>
        </p:nvSpPr>
        <p:spPr>
          <a:xfrm>
            <a:off x="457200" y="1447800"/>
            <a:ext cx="8291264" cy="4389120"/>
          </a:xfrm>
        </p:spPr>
        <p:txBody>
          <a:bodyPr>
            <a:noAutofit/>
          </a:bodyPr>
          <a:lstStyle/>
          <a:p>
            <a:pPr algn="l">
              <a:buNone/>
            </a:pPr>
            <a:r>
              <a:rPr lang="en-US" sz="2800" dirty="0" smtClean="0"/>
              <a:t>An electrical firm manufactures light bulbs that have a length of life that is approximately normally distributed with mean equal to </a:t>
            </a:r>
            <a:r>
              <a:rPr lang="en-US" sz="2800" b="1" dirty="0" smtClean="0"/>
              <a:t>800</a:t>
            </a:r>
            <a:r>
              <a:rPr lang="en-US" sz="2800" dirty="0" smtClean="0"/>
              <a:t> hours and a standard deviation of </a:t>
            </a:r>
            <a:r>
              <a:rPr lang="en-US" sz="2800" b="1" dirty="0" smtClean="0"/>
              <a:t>40</a:t>
            </a:r>
            <a:r>
              <a:rPr lang="en-US" sz="2800" dirty="0" smtClean="0"/>
              <a:t> hours. Find :</a:t>
            </a:r>
          </a:p>
          <a:p>
            <a:pPr algn="l">
              <a:buNone/>
            </a:pPr>
            <a:r>
              <a:rPr lang="en-US" sz="2800" dirty="0" smtClean="0"/>
              <a:t>probability that a random sample of </a:t>
            </a:r>
            <a:r>
              <a:rPr lang="en-US" sz="2800" b="1" dirty="0" smtClean="0"/>
              <a:t>16</a:t>
            </a:r>
            <a:r>
              <a:rPr lang="en-US" sz="2800" dirty="0" smtClean="0"/>
              <a:t> </a:t>
            </a:r>
          </a:p>
          <a:p>
            <a:pPr algn="l">
              <a:buNone/>
            </a:pPr>
            <a:r>
              <a:rPr lang="en-US" sz="2800" dirty="0" smtClean="0"/>
              <a:t>bulbs will have an average life of less </a:t>
            </a:r>
          </a:p>
          <a:p>
            <a:pPr algn="l">
              <a:buNone/>
            </a:pPr>
            <a:r>
              <a:rPr lang="en-US" sz="2800" dirty="0" smtClean="0"/>
              <a:t>than </a:t>
            </a:r>
            <a:r>
              <a:rPr lang="en-US" sz="2800" b="1" dirty="0" smtClean="0"/>
              <a:t>775</a:t>
            </a:r>
            <a:r>
              <a:rPr lang="en-US" sz="2800" dirty="0" smtClean="0"/>
              <a:t> hours.</a:t>
            </a:r>
          </a:p>
          <a:p>
            <a:pPr>
              <a:buNone/>
            </a:pPr>
            <a:endParaRPr lang="ar-SA" sz="3600"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044352"/>
          </a:xfrm>
        </p:spPr>
        <p:txBody>
          <a:bodyPr>
            <a:normAutofit/>
          </a:bodyPr>
          <a:lstStyle/>
          <a:p>
            <a:r>
              <a:rPr lang="en-US" sz="4000" b="1" u="sng" dirty="0" smtClean="0"/>
              <a:t>Solution</a:t>
            </a:r>
            <a:r>
              <a:rPr lang="en-US" b="1" u="sng" dirty="0" smtClean="0"/>
              <a:t>:</a:t>
            </a:r>
            <a:endParaRPr lang="ar-SA" dirty="0"/>
          </a:p>
        </p:txBody>
      </p:sp>
      <p:sp>
        <p:nvSpPr>
          <p:cNvPr id="3" name="Content Placeholder 2"/>
          <p:cNvSpPr>
            <a:spLocks noGrp="1"/>
          </p:cNvSpPr>
          <p:nvPr>
            <p:ph idx="1"/>
          </p:nvPr>
        </p:nvSpPr>
        <p:spPr>
          <a:xfrm>
            <a:off x="467544" y="1340768"/>
            <a:ext cx="7914456" cy="4145632"/>
          </a:xfrm>
        </p:spPr>
        <p:txBody>
          <a:bodyPr/>
          <a:lstStyle/>
          <a:p>
            <a:pPr algn="l">
              <a:buNone/>
            </a:pPr>
            <a:r>
              <a:rPr lang="en-US" dirty="0" smtClean="0"/>
              <a:t>Let </a:t>
            </a:r>
            <a:r>
              <a:rPr lang="en-US" b="1" dirty="0" smtClean="0"/>
              <a:t>X</a:t>
            </a:r>
            <a:r>
              <a:rPr lang="en-US" dirty="0" smtClean="0"/>
              <a:t> be the length of life and       is the average life;</a:t>
            </a:r>
          </a:p>
          <a:p>
            <a:endParaRPr lang="ar-SA"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33793" name="Object 1"/>
          <p:cNvGraphicFramePr>
            <a:graphicFrameLocks noChangeAspect="1"/>
          </p:cNvGraphicFramePr>
          <p:nvPr/>
        </p:nvGraphicFramePr>
        <p:xfrm>
          <a:off x="5652120" y="1412776"/>
          <a:ext cx="457200" cy="457200"/>
        </p:xfrm>
        <a:graphic>
          <a:graphicData uri="http://schemas.openxmlformats.org/presentationml/2006/ole">
            <p:oleObj spid="_x0000_s752642" r:id="rId3" imgW="190417" imgH="190417" progId="">
              <p:embed/>
            </p:oleObj>
          </a:graphicData>
        </a:graphic>
      </p:graphicFrame>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33795" name="Object 3"/>
          <p:cNvGraphicFramePr>
            <a:graphicFrameLocks noChangeAspect="1"/>
          </p:cNvGraphicFramePr>
          <p:nvPr/>
        </p:nvGraphicFramePr>
        <p:xfrm>
          <a:off x="1259632" y="2564904"/>
          <a:ext cx="6912768" cy="1295400"/>
        </p:xfrm>
        <a:graphic>
          <a:graphicData uri="http://schemas.openxmlformats.org/presentationml/2006/ole">
            <p:oleObj spid="_x0000_s752643" r:id="rId4" imgW="3505200" imgH="685800" progId="">
              <p:embed/>
            </p:oleObj>
          </a:graphicData>
        </a:graphic>
      </p:graphicFrame>
      <p:pic>
        <p:nvPicPr>
          <p:cNvPr id="33797" name="Picture 5"/>
          <p:cNvPicPr>
            <a:picLocks noChangeAspect="1" noChangeArrowheads="1"/>
          </p:cNvPicPr>
          <p:nvPr/>
        </p:nvPicPr>
        <p:blipFill>
          <a:blip r:embed="rId5" cstate="print"/>
          <a:srcRect/>
          <a:stretch>
            <a:fillRect/>
          </a:stretch>
        </p:blipFill>
        <p:spPr bwMode="auto">
          <a:xfrm>
            <a:off x="2209800" y="3962400"/>
            <a:ext cx="4419600" cy="2743200"/>
          </a:xfrm>
          <a:prstGeom prst="rect">
            <a:avLst/>
          </a:prstGeom>
          <a:noFill/>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normAutofit fontScale="90000"/>
          </a:bodyPr>
          <a:lstStyle/>
          <a:p>
            <a:r>
              <a:rPr lang="en-US" sz="4000" b="1" u="sng" dirty="0" smtClean="0"/>
              <a:t>Sampling Distribution of the sample </a:t>
            </a:r>
            <a:r>
              <a:rPr lang="en-US" sz="3600" b="1" u="sng" dirty="0" smtClean="0"/>
              <a:t>Proportion:</a:t>
            </a:r>
            <a:endParaRPr lang="ar-SA" sz="3600" dirty="0"/>
          </a:p>
        </p:txBody>
      </p:sp>
      <p:sp>
        <p:nvSpPr>
          <p:cNvPr id="3" name="Content Placeholder 2"/>
          <p:cNvSpPr>
            <a:spLocks noGrp="1"/>
          </p:cNvSpPr>
          <p:nvPr>
            <p:ph idx="1"/>
          </p:nvPr>
        </p:nvSpPr>
        <p:spPr>
          <a:xfrm>
            <a:off x="228600" y="1935480"/>
            <a:ext cx="9144000" cy="4389120"/>
          </a:xfrm>
        </p:spPr>
        <p:txBody>
          <a:bodyPr>
            <a:noAutofit/>
          </a:bodyPr>
          <a:lstStyle/>
          <a:p>
            <a:pPr algn="l">
              <a:buNone/>
            </a:pPr>
            <a:r>
              <a:rPr lang="en-US" dirty="0" smtClean="0"/>
              <a:t>Let </a:t>
            </a:r>
            <a:r>
              <a:rPr lang="en-US" b="1" dirty="0" smtClean="0"/>
              <a:t>X</a:t>
            </a:r>
            <a:r>
              <a:rPr lang="en-US" dirty="0" smtClean="0"/>
              <a:t>= no. of elements of type </a:t>
            </a:r>
            <a:r>
              <a:rPr lang="en-US" b="1" dirty="0" smtClean="0"/>
              <a:t>A</a:t>
            </a:r>
            <a:r>
              <a:rPr lang="en-US" dirty="0" smtClean="0"/>
              <a:t> in the </a:t>
            </a:r>
          </a:p>
          <a:p>
            <a:pPr algn="l">
              <a:buNone/>
            </a:pPr>
            <a:r>
              <a:rPr lang="en-US" dirty="0" smtClean="0"/>
              <a:t>           sample</a:t>
            </a:r>
          </a:p>
          <a:p>
            <a:pPr algn="l">
              <a:buNone/>
            </a:pPr>
            <a:r>
              <a:rPr lang="en-US" b="1" dirty="0" smtClean="0"/>
              <a:t>P</a:t>
            </a:r>
            <a:r>
              <a:rPr lang="en-US" dirty="0" smtClean="0"/>
              <a:t>= population proportion = no. of elements   </a:t>
            </a:r>
          </a:p>
          <a:p>
            <a:pPr algn="l">
              <a:buNone/>
            </a:pPr>
            <a:r>
              <a:rPr lang="en-US" dirty="0" smtClean="0"/>
              <a:t>     of type A in the population / </a:t>
            </a:r>
            <a:r>
              <a:rPr lang="en-US" b="1" dirty="0" smtClean="0"/>
              <a:t>N</a:t>
            </a:r>
            <a:endParaRPr lang="en-US" dirty="0" smtClean="0"/>
          </a:p>
          <a:p>
            <a:pPr algn="l">
              <a:buNone/>
            </a:pPr>
            <a:r>
              <a:rPr lang="en-US" b="1" dirty="0" smtClean="0"/>
              <a:t>     = </a:t>
            </a:r>
            <a:r>
              <a:rPr lang="en-US" dirty="0" smtClean="0"/>
              <a:t>sample proportion</a:t>
            </a:r>
            <a:r>
              <a:rPr lang="en-US" b="1" dirty="0" smtClean="0"/>
              <a:t> = </a:t>
            </a:r>
            <a:r>
              <a:rPr lang="en-US" dirty="0" smtClean="0"/>
              <a:t>no. of elements of</a:t>
            </a:r>
            <a:r>
              <a:rPr lang="en-US" b="1" dirty="0" smtClean="0"/>
              <a:t> </a:t>
            </a:r>
          </a:p>
          <a:p>
            <a:pPr algn="l">
              <a:buNone/>
            </a:pPr>
            <a:r>
              <a:rPr lang="en-US" b="1" dirty="0" smtClean="0"/>
              <a:t>        </a:t>
            </a:r>
            <a:r>
              <a:rPr lang="en-US" dirty="0" smtClean="0"/>
              <a:t>type </a:t>
            </a:r>
            <a:r>
              <a:rPr lang="en-US" b="1" dirty="0" smtClean="0"/>
              <a:t> </a:t>
            </a:r>
            <a:r>
              <a:rPr lang="en-US" dirty="0" smtClean="0"/>
              <a:t>A in the sample / n = x/n</a:t>
            </a:r>
          </a:p>
          <a:p>
            <a:pPr algn="l">
              <a:buNone/>
            </a:pPr>
            <a:endParaRPr lang="ar-SA" dirty="0"/>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49153" name="Object 1"/>
          <p:cNvGraphicFramePr>
            <a:graphicFrameLocks noChangeAspect="1"/>
          </p:cNvGraphicFramePr>
          <p:nvPr/>
        </p:nvGraphicFramePr>
        <p:xfrm>
          <a:off x="323528" y="4149080"/>
          <a:ext cx="381000" cy="547688"/>
        </p:xfrm>
        <a:graphic>
          <a:graphicData uri="http://schemas.openxmlformats.org/presentationml/2006/ole">
            <p:oleObj spid="_x0000_s753666" r:id="rId3" imgW="152268" imgH="215713" progId="">
              <p:embed/>
            </p:oleObj>
          </a:graphicData>
        </a:graphic>
      </p:graphicFrame>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43200"/>
            <a:ext cx="8229600" cy="3581400"/>
          </a:xfrm>
        </p:spPr>
        <p:txBody>
          <a:bodyPr/>
          <a:lstStyle/>
          <a:p>
            <a:pPr>
              <a:buNone/>
            </a:pPr>
            <a:endParaRPr lang="en-US" dirty="0" smtClean="0"/>
          </a:p>
          <a:p>
            <a:pPr algn="l">
              <a:buNone/>
            </a:pPr>
            <a:r>
              <a:rPr lang="en-US" dirty="0" smtClean="0"/>
              <a:t>3. For large n, we have:</a:t>
            </a:r>
            <a:endParaRPr lang="ar-SA" dirty="0"/>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48129" name="Object 1"/>
          <p:cNvGraphicFramePr>
            <a:graphicFrameLocks noChangeAspect="1"/>
          </p:cNvGraphicFramePr>
          <p:nvPr/>
        </p:nvGraphicFramePr>
        <p:xfrm>
          <a:off x="2267744" y="4077072"/>
          <a:ext cx="2895600" cy="2491067"/>
        </p:xfrm>
        <a:graphic>
          <a:graphicData uri="http://schemas.openxmlformats.org/presentationml/2006/ole">
            <p:oleObj spid="_x0000_s754690" r:id="rId3" imgW="1295400" imgH="1117600" progId="">
              <p:embed/>
            </p:oleObj>
          </a:graphicData>
        </a:graphic>
      </p:graphicFrame>
      <p:graphicFrame>
        <p:nvGraphicFramePr>
          <p:cNvPr id="4" name="Object 2"/>
          <p:cNvGraphicFramePr>
            <a:graphicFrameLocks noChangeAspect="1"/>
          </p:cNvGraphicFramePr>
          <p:nvPr/>
        </p:nvGraphicFramePr>
        <p:xfrm>
          <a:off x="683568" y="692696"/>
          <a:ext cx="7471833" cy="2743200"/>
        </p:xfrm>
        <a:graphic>
          <a:graphicData uri="http://schemas.openxmlformats.org/presentationml/2006/ole">
            <p:oleObj spid="_x0000_s754691" r:id="rId4" imgW="3009900" imgH="1104900" progId="">
              <p:embed/>
            </p:oleObj>
          </a:graphicData>
        </a:graphic>
      </p:graphicFrame>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Example:</a:t>
            </a:r>
            <a:br>
              <a:rPr lang="en-US" dirty="0" smtClean="0"/>
            </a:br>
            <a:endParaRPr lang="ar-SA" dirty="0"/>
          </a:p>
        </p:txBody>
      </p:sp>
      <p:sp>
        <p:nvSpPr>
          <p:cNvPr id="3" name="عنصر نائب للمحتوى 2"/>
          <p:cNvSpPr>
            <a:spLocks noGrp="1"/>
          </p:cNvSpPr>
          <p:nvPr>
            <p:ph idx="1"/>
          </p:nvPr>
        </p:nvSpPr>
        <p:spPr>
          <a:xfrm>
            <a:off x="685800" y="1196752"/>
            <a:ext cx="7696200" cy="4289648"/>
          </a:xfrm>
        </p:spPr>
        <p:txBody>
          <a:bodyPr/>
          <a:lstStyle/>
          <a:p>
            <a:pPr algn="l">
              <a:buNone/>
            </a:pPr>
            <a:r>
              <a:rPr lang="en-US" dirty="0" smtClean="0"/>
              <a:t>If X is Binomial distribution with n=10,P= 0.1, find P </a:t>
            </a:r>
            <a:endParaRPr lang="ar-SA" dirty="0" smtClean="0"/>
          </a:p>
          <a:p>
            <a:pPr algn="l">
              <a:buNone/>
            </a:pPr>
            <a:r>
              <a:rPr lang="en-US" u="sng" dirty="0" smtClean="0"/>
              <a:t>Solution:</a:t>
            </a:r>
            <a:endParaRPr lang="ar-SA" u="sng" dirty="0" smtClean="0"/>
          </a:p>
          <a:p>
            <a:pPr algn="l">
              <a:buNone/>
            </a:pPr>
            <a:endParaRPr lang="ar-SA" u="sng" dirty="0" smtClean="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9A90C6E7-A783-4247-92AF-BEBB31C37468}" type="slidenum">
              <a:rPr lang="ar-SA" smtClean="0"/>
              <a:pPr>
                <a:defRPr/>
              </a:pPr>
              <a:t>195</a:t>
            </a:fld>
            <a:endParaRPr lang="en-US"/>
          </a:p>
        </p:txBody>
      </p:sp>
      <p:graphicFrame>
        <p:nvGraphicFramePr>
          <p:cNvPr id="6" name="كائن 5"/>
          <p:cNvGraphicFramePr>
            <a:graphicFrameLocks noChangeAspect="1"/>
          </p:cNvGraphicFramePr>
          <p:nvPr/>
        </p:nvGraphicFramePr>
        <p:xfrm>
          <a:off x="4211960" y="1772816"/>
          <a:ext cx="1690687" cy="431800"/>
        </p:xfrm>
        <a:graphic>
          <a:graphicData uri="http://schemas.openxmlformats.org/presentationml/2006/ole">
            <p:oleObj spid="_x0000_s755714" name="Equation" r:id="rId3" imgW="596880" imgH="228600" progId="Equation.3">
              <p:embed/>
            </p:oleObj>
          </a:graphicData>
        </a:graphic>
      </p:graphicFrame>
      <p:graphicFrame>
        <p:nvGraphicFramePr>
          <p:cNvPr id="7" name="كائن 6"/>
          <p:cNvGraphicFramePr>
            <a:graphicFrameLocks noChangeAspect="1"/>
          </p:cNvGraphicFramePr>
          <p:nvPr/>
        </p:nvGraphicFramePr>
        <p:xfrm>
          <a:off x="1403648" y="2996952"/>
          <a:ext cx="6480720" cy="2736304"/>
        </p:xfrm>
        <a:graphic>
          <a:graphicData uri="http://schemas.openxmlformats.org/presentationml/2006/ole">
            <p:oleObj spid="_x0000_s755715" name="Equation" r:id="rId4" imgW="3416040" imgH="1549080" progId="Equation.3">
              <p:embed/>
            </p:oleObj>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ctrTitle"/>
          </p:nvPr>
        </p:nvSpPr>
        <p:spPr>
          <a:xfrm>
            <a:off x="1432560" y="359898"/>
            <a:ext cx="7406640" cy="4149222"/>
          </a:xfrm>
        </p:spPr>
        <p:txBody>
          <a:bodyPr>
            <a:normAutofit/>
          </a:bodyPr>
          <a:lstStyle/>
          <a:p>
            <a:pPr eaLnBrk="1" hangingPunct="1"/>
            <a:r>
              <a:rPr lang="en-US" sz="4000" u="sng" dirty="0" smtClean="0"/>
              <a:t>Chapter 6</a:t>
            </a:r>
            <a:br>
              <a:rPr lang="en-US" sz="4000" u="sng" dirty="0" smtClean="0"/>
            </a:br>
            <a:r>
              <a:rPr lang="en-US" sz="4000" u="sng" dirty="0" smtClean="0"/>
              <a:t>Using sample data to make  </a:t>
            </a:r>
            <a:br>
              <a:rPr lang="en-US" sz="4000" u="sng" dirty="0" smtClean="0"/>
            </a:br>
            <a:r>
              <a:rPr lang="en-US" sz="4000" u="sng" dirty="0" smtClean="0"/>
              <a:t>estimates about population parameters (P162-172)</a:t>
            </a: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idx="1"/>
          </p:nvPr>
        </p:nvSpPr>
        <p:spPr>
          <a:xfrm>
            <a:off x="1182688" y="1773238"/>
            <a:ext cx="7772400" cy="4359275"/>
          </a:xfrm>
        </p:spPr>
        <p:txBody>
          <a:bodyPr/>
          <a:lstStyle/>
          <a:p>
            <a:pPr algn="l" rtl="0" eaLnBrk="1" hangingPunct="1"/>
            <a:r>
              <a:rPr lang="en-US" b="1" u="sng" smtClean="0"/>
              <a:t>Key words:</a:t>
            </a:r>
          </a:p>
          <a:p>
            <a:pPr algn="l" rtl="0" eaLnBrk="1" hangingPunct="1">
              <a:buFont typeface="Wingdings" pitchFamily="2" charset="2"/>
              <a:buNone/>
            </a:pPr>
            <a:endParaRPr lang="en-US" b="1" u="sng" smtClean="0"/>
          </a:p>
          <a:p>
            <a:pPr algn="l" rtl="0" eaLnBrk="1" hangingPunct="1"/>
            <a:r>
              <a:rPr lang="en-US" sz="2800" smtClean="0"/>
              <a:t>Point estimate, interval estimate, estimator,</a:t>
            </a:r>
          </a:p>
          <a:p>
            <a:pPr algn="l" rtl="0" eaLnBrk="1" hangingPunct="1">
              <a:buFont typeface="Wingdings" pitchFamily="2" charset="2"/>
              <a:buNone/>
            </a:pPr>
            <a:r>
              <a:rPr lang="en-US" sz="2800" smtClean="0"/>
              <a:t>   Confident level ,</a:t>
            </a:r>
            <a:r>
              <a:rPr lang="el-GR" sz="2800" smtClean="0">
                <a:cs typeface="Tahoma" pitchFamily="34" charset="0"/>
              </a:rPr>
              <a:t>α</a:t>
            </a:r>
            <a:r>
              <a:rPr lang="en-US" sz="2800" smtClean="0">
                <a:cs typeface="Tahoma" pitchFamily="34" charset="0"/>
              </a:rPr>
              <a:t> , </a:t>
            </a:r>
            <a:r>
              <a:rPr lang="en-US" sz="2800" smtClean="0"/>
              <a:t>Confident interval for mean</a:t>
            </a:r>
            <a:r>
              <a:rPr lang="en-US" sz="2800" smtClean="0">
                <a:cs typeface="Tahoma" pitchFamily="34" charset="0"/>
              </a:rPr>
              <a:t> </a:t>
            </a:r>
            <a:r>
              <a:rPr lang="el-GR" sz="2800" smtClean="0">
                <a:cs typeface="Tahoma" pitchFamily="34" charset="0"/>
              </a:rPr>
              <a:t>μ</a:t>
            </a:r>
            <a:r>
              <a:rPr lang="en-US" sz="2800" smtClean="0">
                <a:cs typeface="Tahoma" pitchFamily="34" charset="0"/>
              </a:rPr>
              <a:t>, </a:t>
            </a:r>
            <a:r>
              <a:rPr lang="en-US" sz="2800" smtClean="0"/>
              <a:t>Confident interval for two means</a:t>
            </a:r>
            <a:r>
              <a:rPr lang="en-US" sz="2800" smtClean="0">
                <a:cs typeface="Tahoma" pitchFamily="34" charset="0"/>
              </a:rPr>
              <a:t>,</a:t>
            </a:r>
          </a:p>
          <a:p>
            <a:pPr algn="l" rtl="0" eaLnBrk="1" hangingPunct="1">
              <a:buFont typeface="Wingdings" pitchFamily="2" charset="2"/>
              <a:buNone/>
            </a:pPr>
            <a:r>
              <a:rPr lang="en-US" sz="2800" smtClean="0"/>
              <a:t>   Confident interval for population proportion P</a:t>
            </a:r>
            <a:r>
              <a:rPr lang="en-US" sz="2800" smtClean="0">
                <a:cs typeface="Tahoma" pitchFamily="34" charset="0"/>
              </a:rPr>
              <a:t>,</a:t>
            </a:r>
          </a:p>
          <a:p>
            <a:pPr algn="l" rtl="0" eaLnBrk="1" hangingPunct="1">
              <a:buFont typeface="Wingdings" pitchFamily="2" charset="2"/>
              <a:buNone/>
            </a:pPr>
            <a:r>
              <a:rPr lang="en-US" sz="2800" smtClean="0">
                <a:cs typeface="Tahoma" pitchFamily="34" charset="0"/>
              </a:rPr>
              <a:t> </a:t>
            </a:r>
            <a:r>
              <a:rPr lang="en-US" sz="2800" smtClean="0"/>
              <a:t>Confident interval for two proportions</a:t>
            </a:r>
            <a:endParaRPr lang="el-GR" sz="2800" smtClean="0">
              <a:cs typeface="Tahoma" pitchFamily="34" charset="0"/>
            </a:endParaRPr>
          </a:p>
          <a:p>
            <a:pPr algn="l" rtl="0" eaLnBrk="1" hangingPunct="1">
              <a:buFont typeface="Wingdings" pitchFamily="2" charset="2"/>
              <a:buNone/>
            </a:pPr>
            <a:endParaRPr lang="el-GR" sz="2800" smtClean="0">
              <a:cs typeface="Tahoma" pitchFamily="34" charset="0"/>
            </a:endParaRPr>
          </a:p>
          <a:p>
            <a:pPr algn="l" rtl="0" eaLnBrk="1" hangingPunct="1">
              <a:buFont typeface="Wingdings" pitchFamily="2" charset="2"/>
              <a:buNone/>
            </a:pPr>
            <a:endParaRPr lang="en-US" smtClean="0"/>
          </a:p>
        </p:txBody>
      </p:sp>
      <p:sp>
        <p:nvSpPr>
          <p:cNvPr id="4"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5" name="عنصر نائب لرقم الشريحة 5"/>
          <p:cNvSpPr>
            <a:spLocks noGrp="1"/>
          </p:cNvSpPr>
          <p:nvPr>
            <p:ph type="sldNum" sz="quarter" idx="12"/>
          </p:nvPr>
        </p:nvSpPr>
        <p:spPr/>
        <p:txBody>
          <a:bodyPr/>
          <a:lstStyle/>
          <a:p>
            <a:pPr>
              <a:defRPr/>
            </a:pPr>
            <a:fld id="{1BFA5A26-B4D7-4A0B-8F25-50E08124A2B0}" type="slidenum">
              <a:rPr lang="ar-SA"/>
              <a:pPr>
                <a:defRPr/>
              </a:pPr>
              <a:t>197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1474">
                                            <p:txEl>
                                              <p:pRg st="0" end="0"/>
                                            </p:txEl>
                                          </p:spTgt>
                                        </p:tgtEl>
                                        <p:attrNameLst>
                                          <p:attrName>style.visibility</p:attrName>
                                        </p:attrNameLst>
                                      </p:cBhvr>
                                      <p:to>
                                        <p:strVal val="visible"/>
                                      </p:to>
                                    </p:set>
                                    <p:anim calcmode="lin" valueType="num">
                                      <p:cBhvr additive="base">
                                        <p:cTn id="7" dur="500" fill="hold"/>
                                        <p:tgtEl>
                                          <p:spTgt spid="3614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14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61474">
                                            <p:txEl>
                                              <p:pRg st="2" end="2"/>
                                            </p:txEl>
                                          </p:spTgt>
                                        </p:tgtEl>
                                        <p:attrNameLst>
                                          <p:attrName>style.visibility</p:attrName>
                                        </p:attrNameLst>
                                      </p:cBhvr>
                                      <p:to>
                                        <p:strVal val="visible"/>
                                      </p:to>
                                    </p:set>
                                    <p:animEffect transition="in" filter="box(in)">
                                      <p:cBhvr>
                                        <p:cTn id="13" dur="500"/>
                                        <p:tgtEl>
                                          <p:spTgt spid="36147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61474">
                                            <p:txEl>
                                              <p:pRg st="3" end="3"/>
                                            </p:txEl>
                                          </p:spTgt>
                                        </p:tgtEl>
                                        <p:attrNameLst>
                                          <p:attrName>style.visibility</p:attrName>
                                        </p:attrNameLst>
                                      </p:cBhvr>
                                      <p:to>
                                        <p:strVal val="visible"/>
                                      </p:to>
                                    </p:set>
                                    <p:animEffect transition="in" filter="box(in)">
                                      <p:cBhvr>
                                        <p:cTn id="18" dur="500"/>
                                        <p:tgtEl>
                                          <p:spTgt spid="36147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61474">
                                            <p:txEl>
                                              <p:pRg st="4" end="4"/>
                                            </p:txEl>
                                          </p:spTgt>
                                        </p:tgtEl>
                                        <p:attrNameLst>
                                          <p:attrName>style.visibility</p:attrName>
                                        </p:attrNameLst>
                                      </p:cBhvr>
                                      <p:to>
                                        <p:strVal val="visible"/>
                                      </p:to>
                                    </p:set>
                                    <p:animEffect transition="in" filter="box(in)">
                                      <p:cBhvr>
                                        <p:cTn id="23" dur="500"/>
                                        <p:tgtEl>
                                          <p:spTgt spid="361474">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61474">
                                            <p:txEl>
                                              <p:pRg st="5" end="5"/>
                                            </p:txEl>
                                          </p:spTgt>
                                        </p:tgtEl>
                                        <p:attrNameLst>
                                          <p:attrName>style.visibility</p:attrName>
                                        </p:attrNameLst>
                                      </p:cBhvr>
                                      <p:to>
                                        <p:strVal val="visible"/>
                                      </p:to>
                                    </p:set>
                                    <p:animEffect transition="in" filter="box(in)">
                                      <p:cBhvr>
                                        <p:cTn id="26" dur="500"/>
                                        <p:tgtEl>
                                          <p:spTgt spid="3614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idx="1"/>
          </p:nvPr>
        </p:nvSpPr>
        <p:spPr>
          <a:xfrm>
            <a:off x="1182688" y="549275"/>
            <a:ext cx="7772400" cy="5327650"/>
          </a:xfrm>
        </p:spPr>
        <p:txBody>
          <a:bodyPr/>
          <a:lstStyle/>
          <a:p>
            <a:pPr algn="l" rtl="0" eaLnBrk="1" hangingPunct="1">
              <a:lnSpc>
                <a:spcPct val="80000"/>
              </a:lnSpc>
            </a:pPr>
            <a:endParaRPr lang="en-US" b="1" u="sng" dirty="0" smtClean="0"/>
          </a:p>
          <a:p>
            <a:pPr algn="l" rtl="0" eaLnBrk="1" hangingPunct="1">
              <a:lnSpc>
                <a:spcPct val="80000"/>
              </a:lnSpc>
            </a:pPr>
            <a:r>
              <a:rPr lang="en-US" b="1" u="sng" dirty="0" smtClean="0"/>
              <a:t>6.1 Introduction:</a:t>
            </a:r>
          </a:p>
          <a:p>
            <a:pPr algn="l" rtl="0" eaLnBrk="1" hangingPunct="1">
              <a:lnSpc>
                <a:spcPct val="80000"/>
              </a:lnSpc>
            </a:pPr>
            <a:r>
              <a:rPr lang="en-US" sz="2400" dirty="0" smtClean="0"/>
              <a:t>Statistical inference is the procedure by which we reach to a conclusion about a population on the basis of the information contained in a sample drawn from that population.</a:t>
            </a:r>
          </a:p>
          <a:p>
            <a:pPr algn="l" rtl="0" eaLnBrk="1" hangingPunct="1">
              <a:lnSpc>
                <a:spcPct val="80000"/>
              </a:lnSpc>
              <a:buFontTx/>
              <a:buChar char="•"/>
            </a:pPr>
            <a:r>
              <a:rPr lang="en-US" sz="2400" dirty="0" smtClean="0"/>
              <a:t>To any parameter, we can compute two types of estimate: a point estimate and an interval estimate.  </a:t>
            </a:r>
          </a:p>
          <a:p>
            <a:pPr algn="l" rtl="0" eaLnBrk="1" hangingPunct="1">
              <a:lnSpc>
                <a:spcPct val="80000"/>
              </a:lnSpc>
            </a:pPr>
            <a:r>
              <a:rPr lang="en-US" sz="2400" dirty="0" smtClean="0"/>
              <a:t>A </a:t>
            </a:r>
            <a:r>
              <a:rPr lang="en-US" sz="2400" b="1" i="1" u="sng" dirty="0" smtClean="0"/>
              <a:t>point estimate</a:t>
            </a:r>
            <a:r>
              <a:rPr lang="en-US" sz="2400" dirty="0" smtClean="0"/>
              <a:t> is a single numerical value used to estimate the corresponding population parameter.</a:t>
            </a:r>
          </a:p>
          <a:p>
            <a:pPr algn="l" rtl="0" eaLnBrk="1" hangingPunct="1">
              <a:lnSpc>
                <a:spcPct val="80000"/>
              </a:lnSpc>
            </a:pPr>
            <a:r>
              <a:rPr lang="en-US" sz="2400" b="1" u="sng" dirty="0" smtClean="0"/>
              <a:t>Note:</a:t>
            </a:r>
          </a:p>
          <a:p>
            <a:pPr algn="l" rtl="0" eaLnBrk="1" hangingPunct="1">
              <a:lnSpc>
                <a:spcPct val="80000"/>
              </a:lnSpc>
            </a:pPr>
            <a:r>
              <a:rPr lang="en-US" sz="2400" b="1" dirty="0" smtClean="0"/>
              <a:t>Point estimate for  (µ )  is </a:t>
            </a:r>
          </a:p>
          <a:p>
            <a:pPr algn="l" rtl="0" eaLnBrk="1" hangingPunct="1">
              <a:lnSpc>
                <a:spcPct val="80000"/>
              </a:lnSpc>
            </a:pPr>
            <a:endParaRPr lang="en-US" sz="2400" b="1" dirty="0" smtClean="0"/>
          </a:p>
          <a:p>
            <a:pPr algn="l" rtl="0" eaLnBrk="1" hangingPunct="1">
              <a:lnSpc>
                <a:spcPct val="80000"/>
              </a:lnSpc>
            </a:pPr>
            <a:r>
              <a:rPr lang="en-US" sz="2400" b="1" dirty="0" smtClean="0"/>
              <a:t>Point estimate for  (</a:t>
            </a:r>
            <a:r>
              <a:rPr lang="el-GR" sz="2400" b="1" dirty="0" smtClean="0"/>
              <a:t>σ</a:t>
            </a:r>
            <a:r>
              <a:rPr lang="en-US" sz="2400" b="1" dirty="0" smtClean="0"/>
              <a:t> )  is  S</a:t>
            </a:r>
          </a:p>
          <a:p>
            <a:pPr algn="l" rtl="0" eaLnBrk="1" hangingPunct="1">
              <a:lnSpc>
                <a:spcPct val="80000"/>
              </a:lnSpc>
            </a:pPr>
            <a:endParaRPr lang="en-US" sz="2400" b="1" dirty="0" smtClean="0"/>
          </a:p>
        </p:txBody>
      </p:sp>
      <p:sp>
        <p:nvSpPr>
          <p:cNvPr id="4"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5" name="عنصر نائب لرقم الشريحة 5"/>
          <p:cNvSpPr>
            <a:spLocks noGrp="1"/>
          </p:cNvSpPr>
          <p:nvPr>
            <p:ph type="sldNum" sz="quarter" idx="12"/>
          </p:nvPr>
        </p:nvSpPr>
        <p:spPr/>
        <p:txBody>
          <a:bodyPr/>
          <a:lstStyle/>
          <a:p>
            <a:pPr>
              <a:defRPr/>
            </a:pPr>
            <a:fld id="{D9264F89-193A-4F7F-8564-3536B628EB45}" type="slidenum">
              <a:rPr lang="ar-SA"/>
              <a:pPr>
                <a:defRPr/>
              </a:pPr>
              <a:t>198</a:t>
            </a:fld>
            <a:endParaRPr lang="en-US" dirty="0"/>
          </a:p>
        </p:txBody>
      </p:sp>
      <p:sp>
        <p:nvSpPr>
          <p:cNvPr id="2795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7955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95250" cy="190500"/>
          </a:xfrm>
          <a:prstGeom prst="rect">
            <a:avLst/>
          </a:prstGeom>
          <a:noFill/>
        </p:spPr>
      </p:pic>
      <p:sp>
        <p:nvSpPr>
          <p:cNvPr id="27956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7955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95250" cy="190500"/>
          </a:xfrm>
          <a:prstGeom prst="rect">
            <a:avLst/>
          </a:prstGeom>
          <a:noFill/>
        </p:spPr>
      </p:pic>
      <p:sp>
        <p:nvSpPr>
          <p:cNvPr id="2795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79561"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95250" cy="190500"/>
          </a:xfrm>
          <a:prstGeom prst="rect">
            <a:avLst/>
          </a:prstGeom>
          <a:noFill/>
        </p:spPr>
      </p:pic>
      <p:graphicFrame>
        <p:nvGraphicFramePr>
          <p:cNvPr id="11" name="كائن 10"/>
          <p:cNvGraphicFramePr>
            <a:graphicFrameLocks noChangeAspect="1"/>
          </p:cNvGraphicFramePr>
          <p:nvPr/>
        </p:nvGraphicFramePr>
        <p:xfrm>
          <a:off x="5724128" y="4365104"/>
          <a:ext cx="576064" cy="504056"/>
        </p:xfrm>
        <a:graphic>
          <a:graphicData uri="http://schemas.openxmlformats.org/presentationml/2006/ole">
            <p:oleObj spid="_x0000_s279563" name="Equation" r:id="rId4" imgW="17748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2498"/>
                                        </p:tgtEl>
                                        <p:attrNameLst>
                                          <p:attrName>style.visibility</p:attrName>
                                        </p:attrNameLst>
                                      </p:cBhvr>
                                      <p:to>
                                        <p:strVal val="visible"/>
                                      </p:to>
                                    </p:set>
                                    <p:anim calcmode="lin" valueType="num">
                                      <p:cBhvr additive="base">
                                        <p:cTn id="7" dur="500" fill="hold"/>
                                        <p:tgtEl>
                                          <p:spTgt spid="362498"/>
                                        </p:tgtEl>
                                        <p:attrNameLst>
                                          <p:attrName>ppt_x</p:attrName>
                                        </p:attrNameLst>
                                      </p:cBhvr>
                                      <p:tavLst>
                                        <p:tav tm="0">
                                          <p:val>
                                            <p:strVal val="#ppt_x"/>
                                          </p:val>
                                        </p:tav>
                                        <p:tav tm="100000">
                                          <p:val>
                                            <p:strVal val="#ppt_x"/>
                                          </p:val>
                                        </p:tav>
                                      </p:tavLst>
                                    </p:anim>
                                    <p:anim calcmode="lin" valueType="num">
                                      <p:cBhvr additive="base">
                                        <p:cTn id="8" dur="500" fill="hold"/>
                                        <p:tgtEl>
                                          <p:spTgt spid="3624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8" grpId="0"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67543" y="548681"/>
            <a:ext cx="8208913" cy="172819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95535" y="4005064"/>
            <a:ext cx="8748465" cy="1719063"/>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563888" y="5229200"/>
            <a:ext cx="2616976" cy="936104"/>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395536" y="2204864"/>
            <a:ext cx="8352928" cy="1800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2"/>
          <p:cNvSpPr>
            <a:spLocks noGrp="1" noChangeArrowheads="1"/>
          </p:cNvSpPr>
          <p:nvPr>
            <p:ph type="title"/>
          </p:nvPr>
        </p:nvSpPr>
        <p:spPr/>
        <p:txBody>
          <a:bodyPr/>
          <a:lstStyle/>
          <a:p>
            <a:pPr eaLnBrk="1" hangingPunct="1"/>
            <a:r>
              <a:rPr lang="en-US" sz="4800" i="1" smtClean="0"/>
              <a:t>Chapter 1</a:t>
            </a:r>
          </a:p>
        </p:txBody>
      </p:sp>
      <p:sp>
        <p:nvSpPr>
          <p:cNvPr id="151555" name="Rectangle 3"/>
          <p:cNvSpPr>
            <a:spLocks noGrp="1" noChangeArrowheads="1"/>
          </p:cNvSpPr>
          <p:nvPr>
            <p:ph idx="1"/>
          </p:nvPr>
        </p:nvSpPr>
        <p:spPr/>
        <p:txBody>
          <a:bodyPr/>
          <a:lstStyle/>
          <a:p>
            <a:pPr algn="ctr" rtl="0" eaLnBrk="1" hangingPunct="1">
              <a:buFont typeface="Wingdings" pitchFamily="2" charset="2"/>
              <a:buNone/>
            </a:pPr>
            <a:r>
              <a:rPr lang="en-US" sz="4800" smtClean="0">
                <a:solidFill>
                  <a:srgbClr val="990099"/>
                </a:solidFill>
                <a:latin typeface="Monotype Corsiva" pitchFamily="66" charset="0"/>
              </a:rPr>
              <a:t> </a:t>
            </a:r>
          </a:p>
          <a:p>
            <a:pPr algn="ctr" rtl="0" eaLnBrk="1" hangingPunct="1">
              <a:buFont typeface="Wingdings" pitchFamily="2" charset="2"/>
              <a:buNone/>
            </a:pPr>
            <a:r>
              <a:rPr lang="en-US" sz="5400" smtClean="0">
                <a:solidFill>
                  <a:srgbClr val="990099"/>
                </a:solidFill>
                <a:latin typeface="Monotype Corsiva" pitchFamily="66" charset="0"/>
              </a:rPr>
              <a:t>Introduction To </a:t>
            </a:r>
          </a:p>
          <a:p>
            <a:pPr algn="ctr" rtl="0" eaLnBrk="1" hangingPunct="1">
              <a:buFont typeface="Wingdings" pitchFamily="2" charset="2"/>
              <a:buNone/>
            </a:pPr>
            <a:r>
              <a:rPr lang="en-US" sz="5400" smtClean="0">
                <a:solidFill>
                  <a:srgbClr val="990099"/>
                </a:solidFill>
                <a:latin typeface="Monotype Corsiva" pitchFamily="66" charset="0"/>
              </a:rPr>
              <a:t>Biostatistics</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7F68E146-9D19-4E62-9079-E676DE84DD6E}" type="slidenum">
              <a:rPr lang="ar-SA"/>
              <a:pPr>
                <a:defRPr/>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animEffect transition="in" filter="box(in)">
                                      <p:cBhvr>
                                        <p:cTn id="7" dur="500"/>
                                        <p:tgtEl>
                                          <p:spTgt spid="151555">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1555">
                                            <p:txEl>
                                              <p:pRg st="2" end="2"/>
                                            </p:txEl>
                                          </p:spTgt>
                                        </p:tgtEl>
                                        <p:attrNameLst>
                                          <p:attrName>style.visibility</p:attrName>
                                        </p:attrNameLst>
                                      </p:cBhvr>
                                      <p:to>
                                        <p:strVal val="visible"/>
                                      </p:to>
                                    </p:set>
                                    <p:animEffect transition="in" filter="box(in)">
                                      <p:cBhvr>
                                        <p:cTn id="10" dur="500"/>
                                        <p:tgtEl>
                                          <p:spTgt spid="151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52400"/>
            <a:ext cx="6870700" cy="972344"/>
          </a:xfrm>
        </p:spPr>
        <p:txBody>
          <a:bodyPr/>
          <a:lstStyle/>
          <a:p>
            <a:r>
              <a:rPr lang="en-US" dirty="0" smtClean="0"/>
              <a:t>Choose the right answer:</a:t>
            </a:r>
            <a:endParaRPr lang="en-US" dirty="0"/>
          </a:p>
        </p:txBody>
      </p:sp>
      <p:sp>
        <p:nvSpPr>
          <p:cNvPr id="3" name="عنصر نائب للمحتوى 2"/>
          <p:cNvSpPr>
            <a:spLocks noGrp="1"/>
          </p:cNvSpPr>
          <p:nvPr>
            <p:ph idx="1"/>
          </p:nvPr>
        </p:nvSpPr>
        <p:spPr>
          <a:xfrm>
            <a:off x="214282" y="1196752"/>
            <a:ext cx="8715436" cy="5518396"/>
          </a:xfrm>
        </p:spPr>
        <p:txBody>
          <a:bodyPr>
            <a:normAutofit/>
          </a:bodyPr>
          <a:lstStyle/>
          <a:p>
            <a:pPr algn="l">
              <a:buNone/>
            </a:pPr>
            <a:r>
              <a:rPr lang="en-US" sz="2600" b="1" dirty="0" smtClean="0"/>
              <a:t>1-The variable is a</a:t>
            </a:r>
          </a:p>
          <a:p>
            <a:pPr algn="l">
              <a:buNone/>
            </a:pPr>
            <a:r>
              <a:rPr lang="en-US" sz="2200" dirty="0" smtClean="0"/>
              <a:t>a. subset of the population.</a:t>
            </a:r>
          </a:p>
          <a:p>
            <a:pPr algn="l">
              <a:buNone/>
            </a:pPr>
            <a:r>
              <a:rPr lang="en-US" sz="2200" dirty="0" smtClean="0"/>
              <a:t>b. parameter  of the population. </a:t>
            </a:r>
          </a:p>
          <a:p>
            <a:pPr algn="l">
              <a:buNone/>
            </a:pPr>
            <a:r>
              <a:rPr lang="en-US" sz="2200" dirty="0" smtClean="0"/>
              <a:t>c. </a:t>
            </a:r>
            <a:r>
              <a:rPr lang="en-US" sz="2200" dirty="0"/>
              <a:t>r</a:t>
            </a:r>
            <a:r>
              <a:rPr lang="en-US" sz="2200" dirty="0" smtClean="0"/>
              <a:t>elative frequency.</a:t>
            </a:r>
          </a:p>
          <a:p>
            <a:pPr algn="l">
              <a:buNone/>
            </a:pPr>
            <a:r>
              <a:rPr lang="en-US" sz="2200" dirty="0" smtClean="0"/>
              <a:t>d. characteristic of the population to be measured.</a:t>
            </a:r>
          </a:p>
          <a:p>
            <a:pPr algn="l">
              <a:buNone/>
            </a:pPr>
            <a:r>
              <a:rPr lang="en-US" sz="2200" dirty="0" smtClean="0"/>
              <a:t>e. class interval</a:t>
            </a:r>
            <a:r>
              <a:rPr lang="en-US" sz="2400" dirty="0" smtClean="0"/>
              <a:t>. </a:t>
            </a:r>
          </a:p>
          <a:p>
            <a:pPr algn="l">
              <a:buNone/>
            </a:pPr>
            <a:r>
              <a:rPr lang="en-US" sz="2400" b="1" dirty="0" smtClean="0"/>
              <a:t>2-Which of the following is an example of discrete variable </a:t>
            </a:r>
          </a:p>
          <a:p>
            <a:pPr marL="457200" indent="-457200" algn="l">
              <a:buNone/>
            </a:pPr>
            <a:r>
              <a:rPr lang="en-US" sz="2000" dirty="0" smtClean="0"/>
              <a:t>a. the number of students taking statistics in this term at </a:t>
            </a:r>
            <a:r>
              <a:rPr lang="en-US" sz="2000" dirty="0" err="1" smtClean="0"/>
              <a:t>ksu</a:t>
            </a:r>
            <a:r>
              <a:rPr lang="en-US" sz="2000" dirty="0" smtClean="0"/>
              <a:t>.</a:t>
            </a:r>
          </a:p>
          <a:p>
            <a:pPr marL="457200" indent="-457200" algn="l">
              <a:buNone/>
            </a:pPr>
            <a:r>
              <a:rPr lang="en-US" sz="2000" dirty="0" smtClean="0"/>
              <a:t>b. the time to exercise daily.</a:t>
            </a:r>
          </a:p>
          <a:p>
            <a:pPr marL="457200" indent="-457200" algn="l">
              <a:buNone/>
            </a:pPr>
            <a:r>
              <a:rPr lang="en-US" sz="2000" dirty="0" smtClean="0"/>
              <a:t>c. whether or not someone has a disease</a:t>
            </a:r>
          </a:p>
          <a:p>
            <a:pPr marL="457200" indent="-457200" algn="l">
              <a:buNone/>
            </a:pPr>
            <a:r>
              <a:rPr lang="en-US" sz="2000" dirty="0" smtClean="0"/>
              <a:t>                     d. height of certain buildings</a:t>
            </a:r>
          </a:p>
          <a:p>
            <a:pPr marL="457200" indent="-457200" algn="l">
              <a:buNone/>
            </a:pPr>
            <a:r>
              <a:rPr lang="ar-SA" sz="2000" dirty="0" smtClean="0"/>
              <a:t>  </a:t>
            </a:r>
            <a:r>
              <a:rPr lang="en-US" sz="2000" dirty="0" smtClean="0"/>
              <a:t>                     e. Level of education          </a:t>
            </a:r>
          </a:p>
          <a:p>
            <a:pPr marL="457200" indent="-457200" algn="l">
              <a:buNone/>
            </a:pPr>
            <a:endParaRPr lang="en-US" sz="2400"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Definition:</a:t>
            </a:r>
            <a:endParaRPr lang="ar-SA" dirty="0"/>
          </a:p>
        </p:txBody>
      </p:sp>
      <p:sp>
        <p:nvSpPr>
          <p:cNvPr id="3" name="عنصر نائب للمحتوى 2"/>
          <p:cNvSpPr>
            <a:spLocks noGrp="1"/>
          </p:cNvSpPr>
          <p:nvPr>
            <p:ph idx="1"/>
          </p:nvPr>
        </p:nvSpPr>
        <p:spPr/>
        <p:txBody>
          <a:bodyPr/>
          <a:lstStyle/>
          <a:p>
            <a:pPr algn="l" rtl="0" eaLnBrk="1" hangingPunct="1">
              <a:lnSpc>
                <a:spcPct val="80000"/>
              </a:lnSpc>
            </a:pPr>
            <a:endParaRPr lang="en-US" dirty="0" smtClean="0"/>
          </a:p>
          <a:p>
            <a:pPr algn="l" rtl="0" eaLnBrk="1" hangingPunct="1">
              <a:lnSpc>
                <a:spcPct val="80000"/>
              </a:lnSpc>
            </a:pPr>
            <a:r>
              <a:rPr lang="en-US" dirty="0" smtClean="0"/>
              <a:t>An </a:t>
            </a:r>
            <a:r>
              <a:rPr lang="en-US" b="1" i="1" u="sng" dirty="0" smtClean="0"/>
              <a:t>interval estimate</a:t>
            </a:r>
            <a:r>
              <a:rPr lang="en-US" dirty="0" smtClean="0"/>
              <a:t> consists of two numerical values defining a range of values that, with a specified degree of confidence, we feel includes the parameter being estimated.</a:t>
            </a:r>
          </a:p>
          <a:p>
            <a:endParaRPr lang="ar-SA"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99220454-E2C5-414B-9DFD-718A9183B283}" type="slidenum">
              <a:rPr lang="ar-SA" smtClean="0"/>
              <a:pPr>
                <a:defRPr/>
              </a:pPr>
              <a:t>200</a:t>
            </a:fld>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pPr eaLnBrk="1" hangingPunct="1"/>
            <a:r>
              <a:rPr lang="en-US" b="1" u="sng" smtClean="0"/>
              <a:t>6.2 Confidence Interval for </a:t>
            </a:r>
            <a:r>
              <a:rPr lang="en-US" sz="3600" b="1" u="sng" smtClean="0"/>
              <a:t>a Population Mean:  (C.I)</a:t>
            </a:r>
            <a:r>
              <a:rPr lang="en-US" smtClean="0"/>
              <a:t> </a:t>
            </a:r>
          </a:p>
        </p:txBody>
      </p:sp>
      <p:sp>
        <p:nvSpPr>
          <p:cNvPr id="364547" name="Rectangle 3"/>
          <p:cNvSpPr>
            <a:spLocks noGrp="1" noChangeArrowheads="1"/>
          </p:cNvSpPr>
          <p:nvPr>
            <p:ph type="body" sz="half" idx="1"/>
          </p:nvPr>
        </p:nvSpPr>
        <p:spPr>
          <a:xfrm>
            <a:off x="1187450" y="1989138"/>
            <a:ext cx="7061200" cy="4114800"/>
          </a:xfrm>
        </p:spPr>
        <p:txBody>
          <a:bodyPr/>
          <a:lstStyle/>
          <a:p>
            <a:pPr algn="l" rtl="0" eaLnBrk="1" hangingPunct="1">
              <a:lnSpc>
                <a:spcPct val="90000"/>
              </a:lnSpc>
              <a:buFont typeface="Wingdings" pitchFamily="2" charset="2"/>
              <a:buNone/>
            </a:pPr>
            <a:r>
              <a:rPr lang="en-US" sz="2400" smtClean="0"/>
              <a:t>  Suppose researchers wish to estimate the mean of some normally distributed population. </a:t>
            </a:r>
            <a:endParaRPr lang="ar-SA" sz="2400" smtClean="0"/>
          </a:p>
          <a:p>
            <a:pPr algn="l" rtl="0" eaLnBrk="1" hangingPunct="1">
              <a:lnSpc>
                <a:spcPct val="90000"/>
              </a:lnSpc>
            </a:pPr>
            <a:r>
              <a:rPr lang="en-US" sz="2400" smtClean="0"/>
              <a:t>They draw a random sample of size n from the population and compute , which they use as a point estimate of </a:t>
            </a:r>
            <a:r>
              <a:rPr lang="en-US" sz="2400" smtClean="0">
                <a:sym typeface="Symbol" pitchFamily="18" charset="2"/>
              </a:rPr>
              <a:t></a:t>
            </a:r>
            <a:r>
              <a:rPr lang="en-US" sz="2400" smtClean="0"/>
              <a:t>. </a:t>
            </a:r>
            <a:endParaRPr lang="ar-SA" sz="2400" smtClean="0"/>
          </a:p>
          <a:p>
            <a:pPr algn="l" rtl="0" eaLnBrk="1" hangingPunct="1">
              <a:lnSpc>
                <a:spcPct val="90000"/>
              </a:lnSpc>
            </a:pPr>
            <a:r>
              <a:rPr lang="en-US" sz="2400" smtClean="0"/>
              <a:t>Because random sampling involves chance, then                   can</a:t>
            </a:r>
            <a:r>
              <a:rPr lang="en-US" sz="2400" smtClean="0">
                <a:latin typeface="Arial" pitchFamily="34" charset="0"/>
              </a:rPr>
              <a:t>’</a:t>
            </a:r>
            <a:r>
              <a:rPr lang="en-US" sz="2400" smtClean="0"/>
              <a:t>t be expected to be equal to </a:t>
            </a:r>
            <a:r>
              <a:rPr lang="en-US" sz="2400" smtClean="0">
                <a:sym typeface="Symbol" pitchFamily="18" charset="2"/>
              </a:rPr>
              <a:t></a:t>
            </a:r>
            <a:r>
              <a:rPr lang="en-US" sz="2400" smtClean="0"/>
              <a:t>.</a:t>
            </a:r>
          </a:p>
          <a:p>
            <a:pPr algn="l" rtl="0" eaLnBrk="1" hangingPunct="1">
              <a:lnSpc>
                <a:spcPct val="90000"/>
              </a:lnSpc>
            </a:pPr>
            <a:r>
              <a:rPr lang="en-US" sz="2400" smtClean="0"/>
              <a:t> The value of        may be greater than or less than </a:t>
            </a:r>
            <a:r>
              <a:rPr lang="en-US" sz="2400" smtClean="0">
                <a:sym typeface="Symbol" pitchFamily="18" charset="2"/>
              </a:rPr>
              <a:t></a:t>
            </a:r>
            <a:r>
              <a:rPr lang="en-US" sz="2400" smtClean="0"/>
              <a:t>.</a:t>
            </a:r>
          </a:p>
          <a:p>
            <a:pPr algn="l" rtl="0" eaLnBrk="1" hangingPunct="1">
              <a:lnSpc>
                <a:spcPct val="90000"/>
              </a:lnSpc>
            </a:pPr>
            <a:r>
              <a:rPr lang="en-US" sz="2000" smtClean="0"/>
              <a:t> </a:t>
            </a:r>
            <a:r>
              <a:rPr lang="en-US" sz="2400" smtClean="0"/>
              <a:t>It would be much more meaningful to estimate </a:t>
            </a:r>
            <a:r>
              <a:rPr lang="en-US" sz="2400" smtClean="0">
                <a:sym typeface="Symbol" pitchFamily="18" charset="2"/>
              </a:rPr>
              <a:t></a:t>
            </a:r>
            <a:r>
              <a:rPr lang="en-US" sz="2400" smtClean="0"/>
              <a:t> by an interval.</a:t>
            </a:r>
          </a:p>
        </p:txBody>
      </p:sp>
      <p:graphicFrame>
        <p:nvGraphicFramePr>
          <p:cNvPr id="364548" name="Object 4"/>
          <p:cNvGraphicFramePr>
            <a:graphicFrameLocks noChangeAspect="1"/>
          </p:cNvGraphicFramePr>
          <p:nvPr>
            <p:ph sz="quarter" idx="2"/>
          </p:nvPr>
        </p:nvGraphicFramePr>
        <p:xfrm>
          <a:off x="3275856" y="4509120"/>
          <a:ext cx="407988" cy="482600"/>
        </p:xfrm>
        <a:graphic>
          <a:graphicData uri="http://schemas.openxmlformats.org/presentationml/2006/ole">
            <p:oleObj spid="_x0000_s46082" name="Equation" r:id="rId3" imgW="139680" imgH="164880" progId="Equation.3">
              <p:embed/>
            </p:oleObj>
          </a:graphicData>
        </a:graphic>
      </p:graphicFrame>
      <p:sp>
        <p:nvSpPr>
          <p:cNvPr id="7"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8" name="عنصر نائب لرقم الشريحة 7"/>
          <p:cNvSpPr>
            <a:spLocks noGrp="1"/>
          </p:cNvSpPr>
          <p:nvPr>
            <p:ph type="sldNum" sz="quarter" idx="12"/>
          </p:nvPr>
        </p:nvSpPr>
        <p:spPr/>
        <p:txBody>
          <a:bodyPr/>
          <a:lstStyle/>
          <a:p>
            <a:pPr>
              <a:defRPr/>
            </a:pPr>
            <a:fld id="{D4D57D91-AC2D-4C30-80F3-9F7CD08638E3}" type="slidenum">
              <a:rPr lang="ar-SA"/>
              <a:pPr>
                <a:defRPr/>
              </a:pPr>
              <a:t>201</a:t>
            </a:fld>
            <a:endParaRPr lang="en-US" dirty="0"/>
          </a:p>
        </p:txBody>
      </p:sp>
      <p:graphicFrame>
        <p:nvGraphicFramePr>
          <p:cNvPr id="364549" name="Object 5"/>
          <p:cNvGraphicFramePr>
            <a:graphicFrameLocks noChangeAspect="1"/>
          </p:cNvGraphicFramePr>
          <p:nvPr/>
        </p:nvGraphicFramePr>
        <p:xfrm>
          <a:off x="7668344" y="3717032"/>
          <a:ext cx="487362" cy="576262"/>
        </p:xfrm>
        <a:graphic>
          <a:graphicData uri="http://schemas.openxmlformats.org/presentationml/2006/ole">
            <p:oleObj spid="_x0000_s46083" name="Equation" r:id="rId4" imgW="139680" imgH="1648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anim calcmode="lin" valueType="num">
                                      <p:cBhvr additive="base">
                                        <p:cTn id="7" dur="500" fill="hold"/>
                                        <p:tgtEl>
                                          <p:spTgt spid="364546"/>
                                        </p:tgtEl>
                                        <p:attrNameLst>
                                          <p:attrName>ppt_x</p:attrName>
                                        </p:attrNameLst>
                                      </p:cBhvr>
                                      <p:tavLst>
                                        <p:tav tm="0">
                                          <p:val>
                                            <p:strVal val="#ppt_x"/>
                                          </p:val>
                                        </p:tav>
                                        <p:tav tm="100000">
                                          <p:val>
                                            <p:strVal val="#ppt_x"/>
                                          </p:val>
                                        </p:tav>
                                      </p:tavLst>
                                    </p:anim>
                                    <p:anim calcmode="lin" valueType="num">
                                      <p:cBhvr additive="base">
                                        <p:cTn id="8" dur="500" fill="hold"/>
                                        <p:tgtEl>
                                          <p:spTgt spid="3645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4547">
                                            <p:txEl>
                                              <p:pRg st="0" end="0"/>
                                            </p:txEl>
                                          </p:spTgt>
                                        </p:tgtEl>
                                        <p:attrNameLst>
                                          <p:attrName>style.visibility</p:attrName>
                                        </p:attrNameLst>
                                      </p:cBhvr>
                                      <p:to>
                                        <p:strVal val="visible"/>
                                      </p:to>
                                    </p:set>
                                    <p:anim calcmode="lin" valueType="num">
                                      <p:cBhvr additive="base">
                                        <p:cTn id="13" dur="500" fill="hold"/>
                                        <p:tgtEl>
                                          <p:spTgt spid="3645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4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4547">
                                            <p:txEl>
                                              <p:pRg st="1" end="1"/>
                                            </p:txEl>
                                          </p:spTgt>
                                        </p:tgtEl>
                                        <p:attrNameLst>
                                          <p:attrName>style.visibility</p:attrName>
                                        </p:attrNameLst>
                                      </p:cBhvr>
                                      <p:to>
                                        <p:strVal val="visible"/>
                                      </p:to>
                                    </p:set>
                                    <p:anim calcmode="lin" valueType="num">
                                      <p:cBhvr additive="base">
                                        <p:cTn id="19" dur="500" fill="hold"/>
                                        <p:tgtEl>
                                          <p:spTgt spid="3645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4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4547">
                                            <p:txEl>
                                              <p:pRg st="2" end="2"/>
                                            </p:txEl>
                                          </p:spTgt>
                                        </p:tgtEl>
                                        <p:attrNameLst>
                                          <p:attrName>style.visibility</p:attrName>
                                        </p:attrNameLst>
                                      </p:cBhvr>
                                      <p:to>
                                        <p:strVal val="visible"/>
                                      </p:to>
                                    </p:set>
                                    <p:anim calcmode="lin" valueType="num">
                                      <p:cBhvr additive="base">
                                        <p:cTn id="25" dur="500" fill="hold"/>
                                        <p:tgtEl>
                                          <p:spTgt spid="36454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4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4549"/>
                                        </p:tgtEl>
                                        <p:attrNameLst>
                                          <p:attrName>style.visibility</p:attrName>
                                        </p:attrNameLst>
                                      </p:cBhvr>
                                      <p:to>
                                        <p:strVal val="visible"/>
                                      </p:to>
                                    </p:set>
                                    <p:anim calcmode="lin" valueType="num">
                                      <p:cBhvr additive="base">
                                        <p:cTn id="31" dur="500" fill="hold"/>
                                        <p:tgtEl>
                                          <p:spTgt spid="364549"/>
                                        </p:tgtEl>
                                        <p:attrNameLst>
                                          <p:attrName>ppt_x</p:attrName>
                                        </p:attrNameLst>
                                      </p:cBhvr>
                                      <p:tavLst>
                                        <p:tav tm="0">
                                          <p:val>
                                            <p:strVal val="#ppt_x"/>
                                          </p:val>
                                        </p:tav>
                                        <p:tav tm="100000">
                                          <p:val>
                                            <p:strVal val="#ppt_x"/>
                                          </p:val>
                                        </p:tav>
                                      </p:tavLst>
                                    </p:anim>
                                    <p:anim calcmode="lin" valueType="num">
                                      <p:cBhvr additive="base">
                                        <p:cTn id="32" dur="500" fill="hold"/>
                                        <p:tgtEl>
                                          <p:spTgt spid="3645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4547">
                                            <p:txEl>
                                              <p:pRg st="3" end="3"/>
                                            </p:txEl>
                                          </p:spTgt>
                                        </p:tgtEl>
                                        <p:attrNameLst>
                                          <p:attrName>style.visibility</p:attrName>
                                        </p:attrNameLst>
                                      </p:cBhvr>
                                      <p:to>
                                        <p:strVal val="visible"/>
                                      </p:to>
                                    </p:set>
                                    <p:anim calcmode="lin" valueType="num">
                                      <p:cBhvr additive="base">
                                        <p:cTn id="37" dur="500" fill="hold"/>
                                        <p:tgtEl>
                                          <p:spTgt spid="36454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45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64548"/>
                                        </p:tgtEl>
                                        <p:attrNameLst>
                                          <p:attrName>style.visibility</p:attrName>
                                        </p:attrNameLst>
                                      </p:cBhvr>
                                      <p:to>
                                        <p:strVal val="visible"/>
                                      </p:to>
                                    </p:set>
                                    <p:anim calcmode="lin" valueType="num">
                                      <p:cBhvr additive="base">
                                        <p:cTn id="43" dur="500" fill="hold"/>
                                        <p:tgtEl>
                                          <p:spTgt spid="364548"/>
                                        </p:tgtEl>
                                        <p:attrNameLst>
                                          <p:attrName>ppt_x</p:attrName>
                                        </p:attrNameLst>
                                      </p:cBhvr>
                                      <p:tavLst>
                                        <p:tav tm="0">
                                          <p:val>
                                            <p:strVal val="#ppt_x"/>
                                          </p:val>
                                        </p:tav>
                                        <p:tav tm="100000">
                                          <p:val>
                                            <p:strVal val="#ppt_x"/>
                                          </p:val>
                                        </p:tav>
                                      </p:tavLst>
                                    </p:anim>
                                    <p:anim calcmode="lin" valueType="num">
                                      <p:cBhvr additive="base">
                                        <p:cTn id="44" dur="500" fill="hold"/>
                                        <p:tgtEl>
                                          <p:spTgt spid="36454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4547">
                                            <p:txEl>
                                              <p:pRg st="4" end="4"/>
                                            </p:txEl>
                                          </p:spTgt>
                                        </p:tgtEl>
                                        <p:attrNameLst>
                                          <p:attrName>style.visibility</p:attrName>
                                        </p:attrNameLst>
                                      </p:cBhvr>
                                      <p:to>
                                        <p:strVal val="visible"/>
                                      </p:to>
                                    </p:set>
                                    <p:anim calcmode="lin" valueType="num">
                                      <p:cBhvr additive="base">
                                        <p:cTn id="49" dur="500" fill="hold"/>
                                        <p:tgtEl>
                                          <p:spTgt spid="364547">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45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normAutofit fontScale="90000"/>
          </a:bodyPr>
          <a:lstStyle/>
          <a:p>
            <a:pPr eaLnBrk="1" hangingPunct="1"/>
            <a:r>
              <a:rPr lang="en-US" sz="4000" u="sng" smtClean="0"/>
              <a:t>The 1-</a:t>
            </a:r>
            <a:r>
              <a:rPr lang="en-US" sz="4000" u="sng" smtClean="0">
                <a:sym typeface="Symbol" pitchFamily="18" charset="2"/>
              </a:rPr>
              <a:t></a:t>
            </a:r>
            <a:r>
              <a:rPr lang="en-US" sz="4000" u="sng" smtClean="0"/>
              <a:t> percent confidence interval  (C.I.) for </a:t>
            </a:r>
            <a:r>
              <a:rPr lang="en-US" sz="4000" u="sng" smtClean="0">
                <a:sym typeface="Symbol" pitchFamily="18" charset="2"/>
              </a:rPr>
              <a:t></a:t>
            </a:r>
            <a:r>
              <a:rPr lang="en-US" sz="4000" u="sng" smtClean="0"/>
              <a:t>:</a:t>
            </a:r>
          </a:p>
        </p:txBody>
      </p:sp>
      <p:sp>
        <p:nvSpPr>
          <p:cNvPr id="365571" name="Rectangle 3"/>
          <p:cNvSpPr>
            <a:spLocks noGrp="1" noChangeArrowheads="1"/>
          </p:cNvSpPr>
          <p:nvPr>
            <p:ph idx="1"/>
          </p:nvPr>
        </p:nvSpPr>
        <p:spPr/>
        <p:txBody>
          <a:bodyPr/>
          <a:lstStyle/>
          <a:p>
            <a:pPr algn="l" rtl="0" eaLnBrk="1" hangingPunct="1"/>
            <a:endParaRPr lang="en-US" sz="2400" dirty="0" smtClean="0"/>
          </a:p>
          <a:p>
            <a:pPr algn="l" rtl="0" eaLnBrk="1" hangingPunct="1"/>
            <a:r>
              <a:rPr lang="en-US" sz="2400" dirty="0" smtClean="0"/>
              <a:t>We want to find two values L :Lower bound and U:Upper bound between which </a:t>
            </a:r>
            <a:r>
              <a:rPr lang="en-US" sz="2400" dirty="0" smtClean="0">
                <a:sym typeface="Symbol" pitchFamily="18" charset="2"/>
              </a:rPr>
              <a:t></a:t>
            </a:r>
            <a:r>
              <a:rPr lang="en-US" sz="2400" dirty="0" smtClean="0"/>
              <a:t> lies with high probability, i.e.</a:t>
            </a:r>
          </a:p>
          <a:p>
            <a:pPr algn="l" rtl="0" eaLnBrk="1" hangingPunct="1">
              <a:buFont typeface="Wingdings" pitchFamily="2" charset="2"/>
              <a:buNone/>
            </a:pPr>
            <a:r>
              <a:rPr lang="en-US" sz="2400" dirty="0" smtClean="0"/>
              <a:t>     </a:t>
            </a:r>
          </a:p>
          <a:p>
            <a:pPr algn="l" rtl="0" eaLnBrk="1" hangingPunct="1">
              <a:buFont typeface="Wingdings" pitchFamily="2" charset="2"/>
              <a:buNone/>
            </a:pPr>
            <a:r>
              <a:rPr lang="en-US" sz="2400" dirty="0" smtClean="0"/>
              <a:t>      P( L ≤ </a:t>
            </a:r>
            <a:r>
              <a:rPr lang="en-US" sz="2400" dirty="0" smtClean="0">
                <a:sym typeface="Symbol" pitchFamily="18" charset="2"/>
              </a:rPr>
              <a:t></a:t>
            </a:r>
            <a:r>
              <a:rPr lang="en-US" sz="2400" dirty="0" smtClean="0"/>
              <a:t> ≤ U ) = 1-</a:t>
            </a:r>
            <a:r>
              <a:rPr lang="en-US" sz="2400" dirty="0" smtClean="0">
                <a:sym typeface="Symbol" pitchFamily="18" charset="2"/>
              </a:rPr>
              <a:t></a:t>
            </a:r>
          </a:p>
        </p:txBody>
      </p:sp>
      <p:sp>
        <p:nvSpPr>
          <p:cNvPr id="5"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5"/>
          <p:cNvSpPr>
            <a:spLocks noGrp="1"/>
          </p:cNvSpPr>
          <p:nvPr>
            <p:ph type="sldNum" sz="quarter" idx="12"/>
          </p:nvPr>
        </p:nvSpPr>
        <p:spPr/>
        <p:txBody>
          <a:bodyPr/>
          <a:lstStyle/>
          <a:p>
            <a:pPr>
              <a:defRPr/>
            </a:pPr>
            <a:fld id="{A903E685-DF11-4BB0-8578-D22ABD98BD37}" type="slidenum">
              <a:rPr lang="ar-SA"/>
              <a:pPr>
                <a:defRPr/>
              </a:pPr>
              <a:t>202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5570"/>
                                        </p:tgtEl>
                                        <p:attrNameLst>
                                          <p:attrName>style.visibility</p:attrName>
                                        </p:attrNameLst>
                                      </p:cBhvr>
                                      <p:to>
                                        <p:strVal val="visible"/>
                                      </p:to>
                                    </p:set>
                                    <p:anim calcmode="lin" valueType="num">
                                      <p:cBhvr additive="base">
                                        <p:cTn id="7" dur="500" fill="hold"/>
                                        <p:tgtEl>
                                          <p:spTgt spid="365570"/>
                                        </p:tgtEl>
                                        <p:attrNameLst>
                                          <p:attrName>ppt_x</p:attrName>
                                        </p:attrNameLst>
                                      </p:cBhvr>
                                      <p:tavLst>
                                        <p:tav tm="0">
                                          <p:val>
                                            <p:strVal val="#ppt_x"/>
                                          </p:val>
                                        </p:tav>
                                        <p:tav tm="100000">
                                          <p:val>
                                            <p:strVal val="#ppt_x"/>
                                          </p:val>
                                        </p:tav>
                                      </p:tavLst>
                                    </p:anim>
                                    <p:anim calcmode="lin" valueType="num">
                                      <p:cBhvr additive="base">
                                        <p:cTn id="8" dur="500" fill="hold"/>
                                        <p:tgtEl>
                                          <p:spTgt spid="3655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5571">
                                            <p:txEl>
                                              <p:pRg st="1" end="1"/>
                                            </p:txEl>
                                          </p:spTgt>
                                        </p:tgtEl>
                                        <p:attrNameLst>
                                          <p:attrName>style.visibility</p:attrName>
                                        </p:attrNameLst>
                                      </p:cBhvr>
                                      <p:to>
                                        <p:strVal val="visible"/>
                                      </p:to>
                                    </p:set>
                                    <p:anim calcmode="lin" valueType="num">
                                      <p:cBhvr additive="base">
                                        <p:cTn id="13" dur="500" fill="hold"/>
                                        <p:tgtEl>
                                          <p:spTgt spid="3655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55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5571">
                                            <p:txEl>
                                              <p:pRg st="2" end="2"/>
                                            </p:txEl>
                                          </p:spTgt>
                                        </p:tgtEl>
                                        <p:attrNameLst>
                                          <p:attrName>style.visibility</p:attrName>
                                        </p:attrNameLst>
                                      </p:cBhvr>
                                      <p:to>
                                        <p:strVal val="visible"/>
                                      </p:to>
                                    </p:set>
                                    <p:anim calcmode="lin" valueType="num">
                                      <p:cBhvr additive="base">
                                        <p:cTn id="19" dur="500" fill="hold"/>
                                        <p:tgtEl>
                                          <p:spTgt spid="3655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55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5571">
                                            <p:txEl>
                                              <p:pRg st="3" end="3"/>
                                            </p:txEl>
                                          </p:spTgt>
                                        </p:tgtEl>
                                        <p:attrNameLst>
                                          <p:attrName>style.visibility</p:attrName>
                                        </p:attrNameLst>
                                      </p:cBhvr>
                                      <p:to>
                                        <p:strVal val="visible"/>
                                      </p:to>
                                    </p:set>
                                    <p:anim calcmode="lin" valueType="num">
                                      <p:cBhvr additive="base">
                                        <p:cTn id="25" dur="500" fill="hold"/>
                                        <p:tgtEl>
                                          <p:spTgt spid="3655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55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pPr eaLnBrk="1" hangingPunct="1"/>
            <a:r>
              <a:rPr lang="en-US" u="sng" smtClean="0"/>
              <a:t>For example:</a:t>
            </a:r>
          </a:p>
        </p:txBody>
      </p:sp>
      <p:sp>
        <p:nvSpPr>
          <p:cNvPr id="366595" name="Rectangle 3"/>
          <p:cNvSpPr>
            <a:spLocks noGrp="1" noChangeArrowheads="1"/>
          </p:cNvSpPr>
          <p:nvPr>
            <p:ph idx="1"/>
          </p:nvPr>
        </p:nvSpPr>
        <p:spPr/>
        <p:txBody>
          <a:bodyPr/>
          <a:lstStyle/>
          <a:p>
            <a:pPr algn="l" rtl="0" eaLnBrk="1" hangingPunct="1"/>
            <a:r>
              <a:rPr lang="en-US" sz="2400" b="1" smtClean="0"/>
              <a:t>When, </a:t>
            </a:r>
            <a:endParaRPr lang="ar-SA" sz="2400" b="1" smtClean="0"/>
          </a:p>
          <a:p>
            <a:pPr algn="l" rtl="0" eaLnBrk="1" hangingPunct="1"/>
            <a:r>
              <a:rPr lang="en-US" sz="2400" smtClean="0">
                <a:sym typeface="Symbol" pitchFamily="18" charset="2"/>
              </a:rPr>
              <a:t></a:t>
            </a:r>
            <a:r>
              <a:rPr lang="en-US" sz="2400" smtClean="0"/>
              <a:t> = 0.01,</a:t>
            </a:r>
          </a:p>
          <a:p>
            <a:pPr algn="l" rtl="0" eaLnBrk="1" hangingPunct="1">
              <a:buFont typeface="Wingdings" pitchFamily="2" charset="2"/>
              <a:buNone/>
            </a:pPr>
            <a:r>
              <a:rPr lang="en-US" sz="2400" smtClean="0"/>
              <a:t>              then  1- </a:t>
            </a:r>
            <a:r>
              <a:rPr lang="en-US" sz="2400" smtClean="0">
                <a:sym typeface="Symbol" pitchFamily="18" charset="2"/>
              </a:rPr>
              <a:t></a:t>
            </a:r>
            <a:r>
              <a:rPr lang="en-US" sz="2400" smtClean="0"/>
              <a:t> =</a:t>
            </a:r>
            <a:endParaRPr lang="ar-SA" sz="2400" smtClean="0"/>
          </a:p>
          <a:p>
            <a:pPr algn="l" rtl="0" eaLnBrk="1" hangingPunct="1"/>
            <a:r>
              <a:rPr lang="en-US" sz="2400" smtClean="0">
                <a:sym typeface="Symbol" pitchFamily="18" charset="2"/>
              </a:rPr>
              <a:t></a:t>
            </a:r>
            <a:r>
              <a:rPr lang="en-US" sz="2400" smtClean="0"/>
              <a:t> = 0.05, </a:t>
            </a:r>
          </a:p>
          <a:p>
            <a:pPr algn="l" rtl="0" eaLnBrk="1" hangingPunct="1">
              <a:buFont typeface="Wingdings" pitchFamily="2" charset="2"/>
              <a:buNone/>
            </a:pPr>
            <a:r>
              <a:rPr lang="en-US" sz="2400" smtClean="0"/>
              <a:t>              then  1- </a:t>
            </a:r>
            <a:r>
              <a:rPr lang="en-US" sz="2400" smtClean="0">
                <a:sym typeface="Symbol" pitchFamily="18" charset="2"/>
              </a:rPr>
              <a:t></a:t>
            </a:r>
            <a:r>
              <a:rPr lang="en-US" sz="2400" smtClean="0"/>
              <a:t> =</a:t>
            </a:r>
            <a:endParaRPr lang="ar-SA" sz="2400" smtClean="0"/>
          </a:p>
          <a:p>
            <a:pPr algn="l" rtl="0" eaLnBrk="1" hangingPunct="1"/>
            <a:r>
              <a:rPr lang="en-US" sz="2400" smtClean="0">
                <a:sym typeface="Symbol" pitchFamily="18" charset="2"/>
              </a:rPr>
              <a:t></a:t>
            </a:r>
            <a:r>
              <a:rPr lang="en-US" sz="2400" smtClean="0"/>
              <a:t> = 0.05, </a:t>
            </a:r>
          </a:p>
          <a:p>
            <a:pPr algn="l" rtl="0" eaLnBrk="1" hangingPunct="1">
              <a:buFont typeface="Wingdings" pitchFamily="2" charset="2"/>
              <a:buNone/>
            </a:pPr>
            <a:r>
              <a:rPr lang="en-US" sz="2400" smtClean="0"/>
              <a:t>              then  1- </a:t>
            </a:r>
            <a:r>
              <a:rPr lang="en-US" sz="2400" smtClean="0">
                <a:sym typeface="Symbol" pitchFamily="18" charset="2"/>
              </a:rPr>
              <a:t></a:t>
            </a:r>
            <a:r>
              <a:rPr lang="en-US" sz="2400" smtClean="0"/>
              <a:t> =</a:t>
            </a:r>
            <a:endParaRPr lang="en-US" smtClean="0"/>
          </a:p>
        </p:txBody>
      </p:sp>
      <p:sp>
        <p:nvSpPr>
          <p:cNvPr id="5"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5"/>
          <p:cNvSpPr>
            <a:spLocks noGrp="1"/>
          </p:cNvSpPr>
          <p:nvPr>
            <p:ph type="sldNum" sz="quarter" idx="12"/>
          </p:nvPr>
        </p:nvSpPr>
        <p:spPr/>
        <p:txBody>
          <a:bodyPr/>
          <a:lstStyle/>
          <a:p>
            <a:pPr>
              <a:defRPr/>
            </a:pPr>
            <a:fld id="{097FE43A-E17A-4E1E-B7A9-F71A333F72A0}" type="slidenum">
              <a:rPr lang="ar-SA"/>
              <a:pPr>
                <a:defRPr/>
              </a:pPr>
              <a:t>203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additive="base">
                                        <p:cTn id="7" dur="500" fill="hold"/>
                                        <p:tgtEl>
                                          <p:spTgt spid="366594"/>
                                        </p:tgtEl>
                                        <p:attrNameLst>
                                          <p:attrName>ppt_x</p:attrName>
                                        </p:attrNameLst>
                                      </p:cBhvr>
                                      <p:tavLst>
                                        <p:tav tm="0">
                                          <p:val>
                                            <p:strVal val="#ppt_x"/>
                                          </p:val>
                                        </p:tav>
                                        <p:tav tm="100000">
                                          <p:val>
                                            <p:strVal val="#ppt_x"/>
                                          </p:val>
                                        </p:tav>
                                      </p:tavLst>
                                    </p:anim>
                                    <p:anim calcmode="lin" valueType="num">
                                      <p:cBhvr additive="base">
                                        <p:cTn id="8" dur="500" fill="hold"/>
                                        <p:tgtEl>
                                          <p:spTgt spid="3665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6595">
                                            <p:txEl>
                                              <p:pRg st="0" end="0"/>
                                            </p:txEl>
                                          </p:spTgt>
                                        </p:tgtEl>
                                        <p:attrNameLst>
                                          <p:attrName>style.visibility</p:attrName>
                                        </p:attrNameLst>
                                      </p:cBhvr>
                                      <p:to>
                                        <p:strVal val="visible"/>
                                      </p:to>
                                    </p:set>
                                    <p:anim calcmode="lin" valueType="num">
                                      <p:cBhvr additive="base">
                                        <p:cTn id="13" dur="500" fill="hold"/>
                                        <p:tgtEl>
                                          <p:spTgt spid="3665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6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6595">
                                            <p:txEl>
                                              <p:pRg st="1" end="1"/>
                                            </p:txEl>
                                          </p:spTgt>
                                        </p:tgtEl>
                                        <p:attrNameLst>
                                          <p:attrName>style.visibility</p:attrName>
                                        </p:attrNameLst>
                                      </p:cBhvr>
                                      <p:to>
                                        <p:strVal val="visible"/>
                                      </p:to>
                                    </p:set>
                                    <p:anim calcmode="lin" valueType="num">
                                      <p:cBhvr additive="base">
                                        <p:cTn id="19" dur="500" fill="hold"/>
                                        <p:tgtEl>
                                          <p:spTgt spid="3665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6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6595">
                                            <p:txEl>
                                              <p:pRg st="2" end="2"/>
                                            </p:txEl>
                                          </p:spTgt>
                                        </p:tgtEl>
                                        <p:attrNameLst>
                                          <p:attrName>style.visibility</p:attrName>
                                        </p:attrNameLst>
                                      </p:cBhvr>
                                      <p:to>
                                        <p:strVal val="visible"/>
                                      </p:to>
                                    </p:set>
                                    <p:anim calcmode="lin" valueType="num">
                                      <p:cBhvr additive="base">
                                        <p:cTn id="25" dur="500" fill="hold"/>
                                        <p:tgtEl>
                                          <p:spTgt spid="3665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6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6595">
                                            <p:txEl>
                                              <p:pRg st="3" end="3"/>
                                            </p:txEl>
                                          </p:spTgt>
                                        </p:tgtEl>
                                        <p:attrNameLst>
                                          <p:attrName>style.visibility</p:attrName>
                                        </p:attrNameLst>
                                      </p:cBhvr>
                                      <p:to>
                                        <p:strVal val="visible"/>
                                      </p:to>
                                    </p:set>
                                    <p:anim calcmode="lin" valueType="num">
                                      <p:cBhvr additive="base">
                                        <p:cTn id="31" dur="500" fill="hold"/>
                                        <p:tgtEl>
                                          <p:spTgt spid="36659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65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6595">
                                            <p:txEl>
                                              <p:pRg st="4" end="4"/>
                                            </p:txEl>
                                          </p:spTgt>
                                        </p:tgtEl>
                                        <p:attrNameLst>
                                          <p:attrName>style.visibility</p:attrName>
                                        </p:attrNameLst>
                                      </p:cBhvr>
                                      <p:to>
                                        <p:strVal val="visible"/>
                                      </p:to>
                                    </p:set>
                                    <p:anim calcmode="lin" valueType="num">
                                      <p:cBhvr additive="base">
                                        <p:cTn id="37" dur="500" fill="hold"/>
                                        <p:tgtEl>
                                          <p:spTgt spid="36659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65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66595">
                                            <p:txEl>
                                              <p:pRg st="5" end="5"/>
                                            </p:txEl>
                                          </p:spTgt>
                                        </p:tgtEl>
                                        <p:attrNameLst>
                                          <p:attrName>style.visibility</p:attrName>
                                        </p:attrNameLst>
                                      </p:cBhvr>
                                      <p:to>
                                        <p:strVal val="visible"/>
                                      </p:to>
                                    </p:set>
                                    <p:anim calcmode="lin" valueType="num">
                                      <p:cBhvr additive="base">
                                        <p:cTn id="43" dur="500" fill="hold"/>
                                        <p:tgtEl>
                                          <p:spTgt spid="36659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65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6595">
                                            <p:txEl>
                                              <p:pRg st="6" end="6"/>
                                            </p:txEl>
                                          </p:spTgt>
                                        </p:tgtEl>
                                        <p:attrNameLst>
                                          <p:attrName>style.visibility</p:attrName>
                                        </p:attrNameLst>
                                      </p:cBhvr>
                                      <p:to>
                                        <p:strVal val="visible"/>
                                      </p:to>
                                    </p:set>
                                    <p:anim calcmode="lin" valueType="num">
                                      <p:cBhvr additive="base">
                                        <p:cTn id="49" dur="500" fill="hold"/>
                                        <p:tgtEl>
                                          <p:spTgt spid="36659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65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pPr eaLnBrk="1" hangingPunct="1"/>
            <a:r>
              <a:rPr lang="en-US" u="sng" smtClean="0"/>
              <a:t>For example:</a:t>
            </a:r>
          </a:p>
        </p:txBody>
      </p:sp>
      <p:sp>
        <p:nvSpPr>
          <p:cNvPr id="366595" name="Rectangle 3"/>
          <p:cNvSpPr>
            <a:spLocks noGrp="1" noChangeArrowheads="1"/>
          </p:cNvSpPr>
          <p:nvPr>
            <p:ph idx="1"/>
          </p:nvPr>
        </p:nvSpPr>
        <p:spPr/>
        <p:txBody>
          <a:bodyPr/>
          <a:lstStyle/>
          <a:p>
            <a:pPr algn="l" rtl="0" eaLnBrk="1" hangingPunct="1"/>
            <a:r>
              <a:rPr lang="en-US" sz="2400" b="1" dirty="0" smtClean="0"/>
              <a:t>When, </a:t>
            </a:r>
          </a:p>
          <a:p>
            <a:pPr algn="l" rtl="0" eaLnBrk="1" hangingPunct="1"/>
            <a:r>
              <a:rPr lang="en-US" sz="2400" b="1" dirty="0" smtClean="0"/>
              <a:t>(</a:t>
            </a:r>
            <a:r>
              <a:rPr lang="en-US" sz="2400" dirty="0" smtClean="0"/>
              <a:t>1- </a:t>
            </a:r>
            <a:r>
              <a:rPr lang="en-US" sz="2400" dirty="0" smtClean="0">
                <a:sym typeface="Symbol" pitchFamily="18" charset="2"/>
              </a:rPr>
              <a:t></a:t>
            </a:r>
            <a:r>
              <a:rPr lang="en-US" sz="2400" dirty="0" smtClean="0"/>
              <a:t> )100%:Level of confident</a:t>
            </a:r>
            <a:endParaRPr lang="ar-SA" sz="2400" b="1" dirty="0" smtClean="0"/>
          </a:p>
          <a:p>
            <a:pPr algn="l" rtl="0" eaLnBrk="1" hangingPunct="1"/>
            <a:r>
              <a:rPr lang="en-US" sz="2400" b="1" dirty="0" smtClean="0"/>
              <a:t>(</a:t>
            </a:r>
            <a:r>
              <a:rPr lang="en-US" sz="2400" dirty="0" smtClean="0"/>
              <a:t>1- </a:t>
            </a:r>
            <a:r>
              <a:rPr lang="en-US" sz="2400" dirty="0" smtClean="0">
                <a:sym typeface="Symbol" pitchFamily="18" charset="2"/>
              </a:rPr>
              <a:t></a:t>
            </a:r>
            <a:r>
              <a:rPr lang="en-US" sz="2400" dirty="0" smtClean="0"/>
              <a:t> )100% = 90%,</a:t>
            </a:r>
          </a:p>
          <a:p>
            <a:pPr algn="l" rtl="0" eaLnBrk="1" hangingPunct="1">
              <a:buFont typeface="Wingdings" pitchFamily="2" charset="2"/>
              <a:buNone/>
            </a:pPr>
            <a:r>
              <a:rPr lang="en-US" sz="2400" dirty="0" smtClean="0"/>
              <a:t>              then  </a:t>
            </a:r>
            <a:r>
              <a:rPr lang="en-US" sz="2400" dirty="0" smtClean="0">
                <a:sym typeface="Symbol" pitchFamily="18" charset="2"/>
              </a:rPr>
              <a:t></a:t>
            </a:r>
            <a:r>
              <a:rPr lang="en-US" sz="2400" dirty="0" smtClean="0"/>
              <a:t> =</a:t>
            </a:r>
            <a:endParaRPr lang="ar-SA" sz="2400" dirty="0" smtClean="0"/>
          </a:p>
          <a:p>
            <a:pPr algn="l" rtl="0" eaLnBrk="1" hangingPunct="1"/>
            <a:r>
              <a:rPr lang="en-US" sz="2400" dirty="0" smtClean="0">
                <a:sym typeface="Symbol" pitchFamily="18" charset="2"/>
              </a:rPr>
              <a:t>99%</a:t>
            </a:r>
            <a:endParaRPr lang="en-US" sz="2400" dirty="0" smtClean="0"/>
          </a:p>
          <a:p>
            <a:pPr algn="l" rtl="0" eaLnBrk="1" hangingPunct="1">
              <a:buFont typeface="Wingdings" pitchFamily="2" charset="2"/>
              <a:buNone/>
            </a:pPr>
            <a:r>
              <a:rPr lang="en-US" sz="2400" dirty="0" smtClean="0"/>
              <a:t>              then </a:t>
            </a:r>
            <a:r>
              <a:rPr lang="en-US" sz="2400" dirty="0" smtClean="0">
                <a:sym typeface="Symbol" pitchFamily="18" charset="2"/>
              </a:rPr>
              <a:t></a:t>
            </a:r>
            <a:r>
              <a:rPr lang="en-US" sz="2400" dirty="0" smtClean="0"/>
              <a:t> =</a:t>
            </a:r>
            <a:endParaRPr lang="ar-SA" sz="2400" dirty="0" smtClean="0"/>
          </a:p>
          <a:p>
            <a:pPr algn="l" rtl="0" eaLnBrk="1" hangingPunct="1"/>
            <a:r>
              <a:rPr lang="en-US" sz="2400" dirty="0" smtClean="0">
                <a:sym typeface="Symbol" pitchFamily="18" charset="2"/>
              </a:rPr>
              <a:t>80%</a:t>
            </a:r>
            <a:endParaRPr lang="en-US" sz="2400" dirty="0" smtClean="0"/>
          </a:p>
          <a:p>
            <a:pPr algn="l" rtl="0" eaLnBrk="1" hangingPunct="1">
              <a:buFont typeface="Wingdings" pitchFamily="2" charset="2"/>
              <a:buNone/>
            </a:pPr>
            <a:r>
              <a:rPr lang="en-US" sz="2400" dirty="0" smtClean="0"/>
              <a:t>              then </a:t>
            </a:r>
            <a:r>
              <a:rPr lang="en-US" sz="2400" dirty="0" smtClean="0">
                <a:sym typeface="Symbol" pitchFamily="18" charset="2"/>
              </a:rPr>
              <a:t></a:t>
            </a:r>
            <a:r>
              <a:rPr lang="en-US" sz="2400" dirty="0" smtClean="0"/>
              <a:t> =</a:t>
            </a:r>
            <a:endParaRPr lang="en-US" dirty="0" smtClean="0"/>
          </a:p>
        </p:txBody>
      </p:sp>
      <p:sp>
        <p:nvSpPr>
          <p:cNvPr id="5"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5"/>
          <p:cNvSpPr>
            <a:spLocks noGrp="1"/>
          </p:cNvSpPr>
          <p:nvPr>
            <p:ph type="sldNum" sz="quarter" idx="12"/>
          </p:nvPr>
        </p:nvSpPr>
        <p:spPr/>
        <p:txBody>
          <a:bodyPr/>
          <a:lstStyle/>
          <a:p>
            <a:pPr>
              <a:defRPr/>
            </a:pPr>
            <a:fld id="{097FE43A-E17A-4E1E-B7A9-F71A333F72A0}" type="slidenum">
              <a:rPr lang="ar-SA"/>
              <a:pPr>
                <a:defRPr/>
              </a:pPr>
              <a:t>204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additive="base">
                                        <p:cTn id="7" dur="500" fill="hold"/>
                                        <p:tgtEl>
                                          <p:spTgt spid="366594"/>
                                        </p:tgtEl>
                                        <p:attrNameLst>
                                          <p:attrName>ppt_x</p:attrName>
                                        </p:attrNameLst>
                                      </p:cBhvr>
                                      <p:tavLst>
                                        <p:tav tm="0">
                                          <p:val>
                                            <p:strVal val="#ppt_x"/>
                                          </p:val>
                                        </p:tav>
                                        <p:tav tm="100000">
                                          <p:val>
                                            <p:strVal val="#ppt_x"/>
                                          </p:val>
                                        </p:tav>
                                      </p:tavLst>
                                    </p:anim>
                                    <p:anim calcmode="lin" valueType="num">
                                      <p:cBhvr additive="base">
                                        <p:cTn id="8" dur="500" fill="hold"/>
                                        <p:tgtEl>
                                          <p:spTgt spid="3665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6595">
                                            <p:txEl>
                                              <p:pRg st="0" end="0"/>
                                            </p:txEl>
                                          </p:spTgt>
                                        </p:tgtEl>
                                        <p:attrNameLst>
                                          <p:attrName>style.visibility</p:attrName>
                                        </p:attrNameLst>
                                      </p:cBhvr>
                                      <p:to>
                                        <p:strVal val="visible"/>
                                      </p:to>
                                    </p:set>
                                    <p:anim calcmode="lin" valueType="num">
                                      <p:cBhvr additive="base">
                                        <p:cTn id="13" dur="500" fill="hold"/>
                                        <p:tgtEl>
                                          <p:spTgt spid="3665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6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6595">
                                            <p:txEl>
                                              <p:pRg st="1" end="1"/>
                                            </p:txEl>
                                          </p:spTgt>
                                        </p:tgtEl>
                                        <p:attrNameLst>
                                          <p:attrName>style.visibility</p:attrName>
                                        </p:attrNameLst>
                                      </p:cBhvr>
                                      <p:to>
                                        <p:strVal val="visible"/>
                                      </p:to>
                                    </p:set>
                                    <p:anim calcmode="lin" valueType="num">
                                      <p:cBhvr additive="base">
                                        <p:cTn id="19" dur="500" fill="hold"/>
                                        <p:tgtEl>
                                          <p:spTgt spid="3665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6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6595">
                                            <p:txEl>
                                              <p:pRg st="2" end="2"/>
                                            </p:txEl>
                                          </p:spTgt>
                                        </p:tgtEl>
                                        <p:attrNameLst>
                                          <p:attrName>style.visibility</p:attrName>
                                        </p:attrNameLst>
                                      </p:cBhvr>
                                      <p:to>
                                        <p:strVal val="visible"/>
                                      </p:to>
                                    </p:set>
                                    <p:anim calcmode="lin" valueType="num">
                                      <p:cBhvr additive="base">
                                        <p:cTn id="25" dur="500" fill="hold"/>
                                        <p:tgtEl>
                                          <p:spTgt spid="3665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6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6595">
                                            <p:txEl>
                                              <p:pRg st="3" end="3"/>
                                            </p:txEl>
                                          </p:spTgt>
                                        </p:tgtEl>
                                        <p:attrNameLst>
                                          <p:attrName>style.visibility</p:attrName>
                                        </p:attrNameLst>
                                      </p:cBhvr>
                                      <p:to>
                                        <p:strVal val="visible"/>
                                      </p:to>
                                    </p:set>
                                    <p:anim calcmode="lin" valueType="num">
                                      <p:cBhvr additive="base">
                                        <p:cTn id="31" dur="500" fill="hold"/>
                                        <p:tgtEl>
                                          <p:spTgt spid="36659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65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6595">
                                            <p:txEl>
                                              <p:pRg st="4" end="4"/>
                                            </p:txEl>
                                          </p:spTgt>
                                        </p:tgtEl>
                                        <p:attrNameLst>
                                          <p:attrName>style.visibility</p:attrName>
                                        </p:attrNameLst>
                                      </p:cBhvr>
                                      <p:to>
                                        <p:strVal val="visible"/>
                                      </p:to>
                                    </p:set>
                                    <p:anim calcmode="lin" valueType="num">
                                      <p:cBhvr additive="base">
                                        <p:cTn id="37" dur="500" fill="hold"/>
                                        <p:tgtEl>
                                          <p:spTgt spid="36659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65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66595">
                                            <p:txEl>
                                              <p:pRg st="5" end="5"/>
                                            </p:txEl>
                                          </p:spTgt>
                                        </p:tgtEl>
                                        <p:attrNameLst>
                                          <p:attrName>style.visibility</p:attrName>
                                        </p:attrNameLst>
                                      </p:cBhvr>
                                      <p:to>
                                        <p:strVal val="visible"/>
                                      </p:to>
                                    </p:set>
                                    <p:anim calcmode="lin" valueType="num">
                                      <p:cBhvr additive="base">
                                        <p:cTn id="43" dur="500" fill="hold"/>
                                        <p:tgtEl>
                                          <p:spTgt spid="36659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65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6595">
                                            <p:txEl>
                                              <p:pRg st="6" end="6"/>
                                            </p:txEl>
                                          </p:spTgt>
                                        </p:tgtEl>
                                        <p:attrNameLst>
                                          <p:attrName>style.visibility</p:attrName>
                                        </p:attrNameLst>
                                      </p:cBhvr>
                                      <p:to>
                                        <p:strVal val="visible"/>
                                      </p:to>
                                    </p:set>
                                    <p:anim calcmode="lin" valueType="num">
                                      <p:cBhvr additive="base">
                                        <p:cTn id="49" dur="500" fill="hold"/>
                                        <p:tgtEl>
                                          <p:spTgt spid="36659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65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66595">
                                            <p:txEl>
                                              <p:pRg st="7" end="7"/>
                                            </p:txEl>
                                          </p:spTgt>
                                        </p:tgtEl>
                                        <p:attrNameLst>
                                          <p:attrName>style.visibility</p:attrName>
                                        </p:attrNameLst>
                                      </p:cBhvr>
                                      <p:to>
                                        <p:strVal val="visible"/>
                                      </p:to>
                                    </p:set>
                                    <p:anim calcmode="lin" valueType="num">
                                      <p:cBhvr additive="base">
                                        <p:cTn id="55" dur="500" fill="hold"/>
                                        <p:tgtEl>
                                          <p:spTgt spid="36659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665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body" sz="half" idx="1"/>
          </p:nvPr>
        </p:nvSpPr>
        <p:spPr>
          <a:xfrm>
            <a:off x="0" y="0"/>
            <a:ext cx="9144000" cy="7029450"/>
          </a:xfrm>
        </p:spPr>
        <p:txBody>
          <a:bodyPr>
            <a:normAutofit fontScale="77500" lnSpcReduction="20000"/>
          </a:bodyPr>
          <a:lstStyle/>
          <a:p>
            <a:pPr algn="l" rtl="0" eaLnBrk="1" hangingPunct="1"/>
            <a:endParaRPr lang="en-US" sz="2800" b="1" u="sng" dirty="0" smtClean="0">
              <a:solidFill>
                <a:schemeClr val="tx2"/>
              </a:solidFill>
            </a:endParaRPr>
          </a:p>
          <a:p>
            <a:pPr algn="l" rtl="0" eaLnBrk="1" hangingPunct="1"/>
            <a:r>
              <a:rPr lang="en-US" sz="2800" b="1" u="sng" dirty="0" smtClean="0">
                <a:solidFill>
                  <a:srgbClr val="0000FF"/>
                </a:solidFill>
              </a:rPr>
              <a:t>(1- </a:t>
            </a:r>
            <a:r>
              <a:rPr lang="en-US" sz="2800" b="1" u="sng" dirty="0" smtClean="0">
                <a:solidFill>
                  <a:srgbClr val="0000FF"/>
                </a:solidFill>
                <a:sym typeface="Symbol" pitchFamily="18" charset="2"/>
              </a:rPr>
              <a:t></a:t>
            </a:r>
            <a:r>
              <a:rPr lang="en-US" sz="2800" b="1" u="sng" dirty="0" smtClean="0">
                <a:solidFill>
                  <a:srgbClr val="0000FF"/>
                </a:solidFill>
              </a:rPr>
              <a:t> )100% confident interval for the mean </a:t>
            </a:r>
            <a:r>
              <a:rPr lang="el-GR" sz="2800" b="1" u="sng" dirty="0" smtClean="0">
                <a:solidFill>
                  <a:srgbClr val="0000FF"/>
                </a:solidFill>
              </a:rPr>
              <a:t>μ</a:t>
            </a:r>
            <a:r>
              <a:rPr lang="en-US" sz="2800" b="1" u="sng" dirty="0" smtClean="0">
                <a:solidFill>
                  <a:srgbClr val="0000FF"/>
                </a:solidFill>
              </a:rPr>
              <a:t> :</a:t>
            </a:r>
          </a:p>
          <a:p>
            <a:pPr algn="ctr" rtl="0" eaLnBrk="1" hangingPunct="1"/>
            <a:r>
              <a:rPr lang="en-US" sz="2800" b="1" u="sng" dirty="0" smtClean="0">
                <a:solidFill>
                  <a:schemeClr val="tx2"/>
                </a:solidFill>
              </a:rPr>
              <a:t>When the value of sample size (n):</a:t>
            </a:r>
          </a:p>
          <a:p>
            <a:pPr algn="l" rtl="0" eaLnBrk="1" hangingPunct="1">
              <a:buNone/>
            </a:pPr>
            <a:endParaRPr lang="en-US" sz="2800" b="1" u="sng" dirty="0"/>
          </a:p>
          <a:p>
            <a:endParaRPr lang="en-US" sz="1400" b="1" u="sng" dirty="0" smtClean="0"/>
          </a:p>
          <a:p>
            <a:endParaRPr lang="en-US" sz="1400" b="1" u="sng" dirty="0"/>
          </a:p>
          <a:p>
            <a:endParaRPr lang="en-US" sz="1400" b="1" u="sng" dirty="0" smtClean="0"/>
          </a:p>
          <a:p>
            <a:pPr>
              <a:buNone/>
            </a:pPr>
            <a:endParaRPr lang="en-US" sz="1800" b="1" dirty="0" smtClean="0"/>
          </a:p>
          <a:p>
            <a:pPr>
              <a:buNone/>
            </a:pPr>
            <a:r>
              <a:rPr lang="en-US" sz="1800" b="1" dirty="0" smtClean="0"/>
              <a:t>population is normal or not  normal                                       population is normal                             </a:t>
            </a:r>
          </a:p>
          <a:p>
            <a:pPr>
              <a:buNone/>
            </a:pPr>
            <a:endParaRPr lang="en-US" sz="1800" b="1" dirty="0" smtClean="0"/>
          </a:p>
          <a:p>
            <a:pPr>
              <a:buNone/>
            </a:pPr>
            <a:r>
              <a:rPr lang="en-US" sz="1800" dirty="0" smtClean="0"/>
              <a:t>                          ( n ≥ 30 )                                                                      </a:t>
            </a:r>
            <a:r>
              <a:rPr lang="en-US" sz="1800" b="1" dirty="0" smtClean="0"/>
              <a:t>(n&lt; 30)                                        </a:t>
            </a:r>
            <a:endParaRPr lang="en-US" sz="1800" dirty="0" smtClean="0"/>
          </a:p>
          <a:p>
            <a:pPr algn="l" rtl="0" eaLnBrk="1" hangingPunct="1">
              <a:buFont typeface="Wingdings" pitchFamily="2" charset="2"/>
              <a:buNone/>
            </a:pPr>
            <a:r>
              <a:rPr lang="en-US" sz="2800" dirty="0" smtClean="0"/>
              <a:t>     </a:t>
            </a:r>
          </a:p>
          <a:p>
            <a:pPr algn="l" rtl="0" eaLnBrk="1" hangingPunct="1">
              <a:buFont typeface="Wingdings" pitchFamily="2" charset="2"/>
              <a:buNone/>
            </a:pPr>
            <a:endParaRPr lang="en-US" sz="2800" dirty="0"/>
          </a:p>
          <a:p>
            <a:pPr algn="l" rtl="0" eaLnBrk="1" hangingPunct="1">
              <a:buFont typeface="Wingdings" pitchFamily="2" charset="2"/>
              <a:buNone/>
            </a:pPr>
            <a:endParaRPr lang="en-US" sz="2800" dirty="0" smtClean="0"/>
          </a:p>
          <a:p>
            <a:pPr algn="l" rtl="0" eaLnBrk="1" hangingPunct="1">
              <a:buFont typeface="Wingdings" pitchFamily="2" charset="2"/>
              <a:buNone/>
            </a:pPr>
            <a:endParaRPr lang="en-US" sz="2800" dirty="0"/>
          </a:p>
          <a:p>
            <a:pPr>
              <a:buNone/>
            </a:pPr>
            <a:r>
              <a:rPr lang="en-US" sz="2800" dirty="0" smtClean="0"/>
              <a:t> </a:t>
            </a:r>
            <a:r>
              <a:rPr lang="en-US" sz="2100" b="1" dirty="0" smtClean="0"/>
              <a:t>σ</a:t>
            </a:r>
            <a:r>
              <a:rPr lang="en-US" sz="2100" b="1" baseline="40000" dirty="0" smtClean="0"/>
              <a:t> </a:t>
            </a:r>
            <a:r>
              <a:rPr lang="en-US" sz="2100" b="1" dirty="0" smtClean="0"/>
              <a:t> is known                  σ</a:t>
            </a:r>
            <a:r>
              <a:rPr lang="en-US" sz="2100" b="1" baseline="40000" dirty="0" smtClean="0"/>
              <a:t> </a:t>
            </a:r>
            <a:r>
              <a:rPr lang="en-US" sz="2100" b="1" dirty="0" smtClean="0"/>
              <a:t> is not known                      σ</a:t>
            </a:r>
            <a:r>
              <a:rPr lang="en-US" sz="2100" b="1" baseline="40000" dirty="0" smtClean="0"/>
              <a:t> </a:t>
            </a:r>
            <a:r>
              <a:rPr lang="en-US" sz="2100" b="1" dirty="0" smtClean="0"/>
              <a:t> is known               σ</a:t>
            </a:r>
            <a:r>
              <a:rPr lang="en-US" sz="2100" b="1" baseline="40000" dirty="0" smtClean="0"/>
              <a:t> </a:t>
            </a:r>
            <a:r>
              <a:rPr lang="en-US" sz="2100" b="1" dirty="0" smtClean="0"/>
              <a:t> is not  known</a:t>
            </a:r>
          </a:p>
          <a:p>
            <a:pPr algn="l" rtl="0" eaLnBrk="1" hangingPunct="1">
              <a:buFont typeface="Wingdings" pitchFamily="2" charset="2"/>
              <a:buNone/>
            </a:pPr>
            <a:endParaRPr lang="en-US" sz="2800" dirty="0"/>
          </a:p>
          <a:p>
            <a:pPr algn="l" rtl="0" eaLnBrk="1" hangingPunct="1">
              <a:buFont typeface="Wingdings" pitchFamily="2" charset="2"/>
              <a:buNone/>
            </a:pPr>
            <a:endParaRPr lang="en-US" sz="2800" dirty="0" smtClean="0"/>
          </a:p>
          <a:p>
            <a:pPr algn="l" rtl="0" eaLnBrk="1" hangingPunct="1">
              <a:buFont typeface="Wingdings" pitchFamily="2" charset="2"/>
              <a:buNone/>
            </a:pPr>
            <a:endParaRPr lang="en-US" sz="2800" dirty="0"/>
          </a:p>
          <a:p>
            <a:pPr algn="l" rtl="0" eaLnBrk="1" hangingPunct="1">
              <a:buFont typeface="Wingdings" pitchFamily="2" charset="2"/>
              <a:buNone/>
            </a:pPr>
            <a:endParaRPr lang="en-US" sz="2800" dirty="0" smtClean="0"/>
          </a:p>
          <a:p>
            <a:pPr algn="l" rtl="0" eaLnBrk="1" hangingPunct="1">
              <a:buFont typeface="Wingdings" pitchFamily="2" charset="2"/>
              <a:buNone/>
            </a:pPr>
            <a:endParaRPr lang="en-US" sz="2800" dirty="0" smtClean="0"/>
          </a:p>
          <a:p>
            <a:pPr algn="l" rtl="0" eaLnBrk="1" hangingPunct="1"/>
            <a:r>
              <a:rPr lang="en-US" sz="2800" dirty="0" smtClean="0"/>
              <a:t>                                                                                       </a:t>
            </a:r>
            <a:endParaRPr lang="ar-SA" sz="2800" dirty="0" smtClean="0"/>
          </a:p>
          <a:p>
            <a:pPr algn="l" rtl="0" eaLnBrk="1" hangingPunct="1"/>
            <a:endParaRPr lang="en-US" sz="2800" dirty="0" smtClean="0"/>
          </a:p>
          <a:p>
            <a:pPr algn="l" rtl="0" eaLnBrk="1" hangingPunct="1"/>
            <a:endParaRPr lang="en-US" sz="2800" dirty="0" smtClean="0"/>
          </a:p>
        </p:txBody>
      </p:sp>
      <p:sp>
        <p:nvSpPr>
          <p:cNvPr id="18"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9" name="عنصر نائب لرقم الشريحة 7"/>
          <p:cNvSpPr>
            <a:spLocks noGrp="1"/>
          </p:cNvSpPr>
          <p:nvPr>
            <p:ph type="sldNum" sz="quarter" idx="12"/>
          </p:nvPr>
        </p:nvSpPr>
        <p:spPr/>
        <p:txBody>
          <a:bodyPr/>
          <a:lstStyle/>
          <a:p>
            <a:pPr>
              <a:defRPr/>
            </a:pPr>
            <a:fld id="{5FD57E5B-8B2C-4574-9D0A-5F8F2977D6C3}" type="slidenum">
              <a:rPr lang="ar-SA"/>
              <a:pPr>
                <a:defRPr/>
              </a:pPr>
              <a:t>205</a:t>
            </a:fld>
            <a:endParaRPr lang="en-US"/>
          </a:p>
        </p:txBody>
      </p:sp>
      <p:sp>
        <p:nvSpPr>
          <p:cNvPr id="46090" name="Rectangle 4"/>
          <p:cNvSpPr>
            <a:spLocks noChangeArrowheads="1"/>
          </p:cNvSpPr>
          <p:nvPr/>
        </p:nvSpPr>
        <p:spPr bwMode="auto">
          <a:xfrm>
            <a:off x="0" y="0"/>
            <a:ext cx="1855788" cy="274638"/>
          </a:xfrm>
          <a:prstGeom prst="rect">
            <a:avLst/>
          </a:prstGeom>
          <a:noFill/>
          <a:ln w="9525">
            <a:noFill/>
            <a:miter lim="800000"/>
            <a:headEnd/>
            <a:tailEnd/>
          </a:ln>
        </p:spPr>
        <p:txBody>
          <a:bodyPr wrap="none" anchor="ctr">
            <a:spAutoFit/>
          </a:bodyPr>
          <a:lstStyle/>
          <a:p>
            <a:pPr algn="l" rtl="0"/>
            <a:r>
              <a:rPr lang="en-US" sz="1200">
                <a:latin typeface="Arial" pitchFamily="34" charset="0"/>
                <a:cs typeface="Times New Roman" pitchFamily="18" charset="0"/>
              </a:rPr>
              <a:t>                                       </a:t>
            </a:r>
            <a:endParaRPr lang="en-US">
              <a:latin typeface="Arial" pitchFamily="34" charset="0"/>
            </a:endParaRPr>
          </a:p>
        </p:txBody>
      </p:sp>
      <p:sp>
        <p:nvSpPr>
          <p:cNvPr id="4609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6092" name="Rectangle 6"/>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endParaRPr lang="en-US"/>
          </a:p>
        </p:txBody>
      </p:sp>
      <p:sp>
        <p:nvSpPr>
          <p:cNvPr id="4609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6094" name="Rectangle 9"/>
          <p:cNvSpPr>
            <a:spLocks noChangeArrowheads="1"/>
          </p:cNvSpPr>
          <p:nvPr/>
        </p:nvSpPr>
        <p:spPr bwMode="auto">
          <a:xfrm>
            <a:off x="0" y="0"/>
            <a:ext cx="1812925" cy="274638"/>
          </a:xfrm>
          <a:prstGeom prst="rect">
            <a:avLst/>
          </a:prstGeom>
          <a:noFill/>
          <a:ln w="9525">
            <a:noFill/>
            <a:miter lim="800000"/>
            <a:headEnd/>
            <a:tailEnd/>
          </a:ln>
        </p:spPr>
        <p:txBody>
          <a:bodyPr wrap="none" anchor="ctr">
            <a:spAutoFit/>
          </a:bodyPr>
          <a:lstStyle/>
          <a:p>
            <a:pPr algn="l" rtl="0"/>
            <a:r>
              <a:rPr lang="en-US" sz="1200">
                <a:latin typeface="Arial" pitchFamily="34" charset="0"/>
                <a:cs typeface="Times New Roman" pitchFamily="18" charset="0"/>
              </a:rPr>
              <a:t>                                      </a:t>
            </a:r>
            <a:endParaRPr lang="en-US">
              <a:latin typeface="Arial" pitchFamily="34" charset="0"/>
            </a:endParaRPr>
          </a:p>
        </p:txBody>
      </p:sp>
      <p:sp>
        <p:nvSpPr>
          <p:cNvPr id="396300" name="Line 12"/>
          <p:cNvSpPr>
            <a:spLocks noChangeShapeType="1"/>
          </p:cNvSpPr>
          <p:nvPr/>
        </p:nvSpPr>
        <p:spPr bwMode="auto">
          <a:xfrm flipH="1">
            <a:off x="1835696" y="1124744"/>
            <a:ext cx="928694" cy="790575"/>
          </a:xfrm>
          <a:prstGeom prst="line">
            <a:avLst/>
          </a:prstGeom>
          <a:noFill/>
          <a:ln w="9525">
            <a:solidFill>
              <a:schemeClr val="tx1"/>
            </a:solidFill>
            <a:round/>
            <a:headEnd/>
            <a:tailEnd type="triangle" w="med" len="med"/>
          </a:ln>
        </p:spPr>
        <p:txBody>
          <a:bodyPr/>
          <a:lstStyle/>
          <a:p>
            <a:endParaRPr lang="en-US"/>
          </a:p>
        </p:txBody>
      </p:sp>
      <p:sp>
        <p:nvSpPr>
          <p:cNvPr id="396301" name="Line 13"/>
          <p:cNvSpPr>
            <a:spLocks noChangeShapeType="1"/>
          </p:cNvSpPr>
          <p:nvPr/>
        </p:nvSpPr>
        <p:spPr bwMode="auto">
          <a:xfrm>
            <a:off x="5508104" y="1196752"/>
            <a:ext cx="936625" cy="720725"/>
          </a:xfrm>
          <a:prstGeom prst="line">
            <a:avLst/>
          </a:prstGeom>
          <a:noFill/>
          <a:ln w="9525">
            <a:solidFill>
              <a:schemeClr val="tx1"/>
            </a:solidFill>
            <a:round/>
            <a:headEnd/>
            <a:tailEnd type="triangle" w="med" len="med"/>
          </a:ln>
        </p:spPr>
        <p:txBody>
          <a:bodyPr/>
          <a:lstStyle/>
          <a:p>
            <a:endParaRPr lang="en-US"/>
          </a:p>
        </p:txBody>
      </p:sp>
      <p:sp>
        <p:nvSpPr>
          <p:cNvPr id="396302" name="Line 14"/>
          <p:cNvSpPr>
            <a:spLocks noChangeShapeType="1"/>
          </p:cNvSpPr>
          <p:nvPr/>
        </p:nvSpPr>
        <p:spPr bwMode="auto">
          <a:xfrm flipH="1">
            <a:off x="571472" y="3143248"/>
            <a:ext cx="650874" cy="785818"/>
          </a:xfrm>
          <a:prstGeom prst="line">
            <a:avLst/>
          </a:prstGeom>
          <a:noFill/>
          <a:ln w="9525">
            <a:solidFill>
              <a:schemeClr val="tx1"/>
            </a:solidFill>
            <a:round/>
            <a:headEnd/>
            <a:tailEnd type="triangle" w="med" len="med"/>
          </a:ln>
        </p:spPr>
        <p:txBody>
          <a:bodyPr/>
          <a:lstStyle/>
          <a:p>
            <a:endParaRPr lang="en-US"/>
          </a:p>
        </p:txBody>
      </p:sp>
      <p:sp>
        <p:nvSpPr>
          <p:cNvPr id="396303" name="Line 15"/>
          <p:cNvSpPr>
            <a:spLocks noChangeShapeType="1"/>
          </p:cNvSpPr>
          <p:nvPr/>
        </p:nvSpPr>
        <p:spPr bwMode="auto">
          <a:xfrm>
            <a:off x="2500298" y="3071810"/>
            <a:ext cx="714380" cy="857256"/>
          </a:xfrm>
          <a:prstGeom prst="line">
            <a:avLst/>
          </a:prstGeom>
          <a:noFill/>
          <a:ln w="9525">
            <a:solidFill>
              <a:schemeClr val="tx1"/>
            </a:solidFill>
            <a:round/>
            <a:headEnd/>
            <a:tailEnd type="triangle" w="med" len="med"/>
          </a:ln>
        </p:spPr>
        <p:txBody>
          <a:bodyPr/>
          <a:lstStyle/>
          <a:p>
            <a:endParaRPr lang="en-US"/>
          </a:p>
        </p:txBody>
      </p:sp>
      <p:sp>
        <p:nvSpPr>
          <p:cNvPr id="30" name="Line 13"/>
          <p:cNvSpPr>
            <a:spLocks noChangeShapeType="1"/>
          </p:cNvSpPr>
          <p:nvPr/>
        </p:nvSpPr>
        <p:spPr bwMode="auto">
          <a:xfrm>
            <a:off x="7358082" y="3071810"/>
            <a:ext cx="722311" cy="935039"/>
          </a:xfrm>
          <a:prstGeom prst="line">
            <a:avLst/>
          </a:prstGeom>
          <a:noFill/>
          <a:ln w="9525">
            <a:solidFill>
              <a:schemeClr val="tx1"/>
            </a:solidFill>
            <a:round/>
            <a:headEnd/>
            <a:tailEnd type="triangle" w="med" len="med"/>
          </a:ln>
        </p:spPr>
        <p:txBody>
          <a:bodyPr/>
          <a:lstStyle/>
          <a:p>
            <a:endParaRPr lang="en-US"/>
          </a:p>
        </p:txBody>
      </p:sp>
      <p:sp>
        <p:nvSpPr>
          <p:cNvPr id="31" name="Line 12"/>
          <p:cNvSpPr>
            <a:spLocks noChangeShapeType="1"/>
          </p:cNvSpPr>
          <p:nvPr/>
        </p:nvSpPr>
        <p:spPr bwMode="auto">
          <a:xfrm flipH="1">
            <a:off x="5643570" y="3071810"/>
            <a:ext cx="793748" cy="928694"/>
          </a:xfrm>
          <a:prstGeom prst="line">
            <a:avLst/>
          </a:prstGeom>
          <a:noFill/>
          <a:ln w="9525">
            <a:solidFill>
              <a:schemeClr val="tx1"/>
            </a:solidFill>
            <a:round/>
            <a:headEnd/>
            <a:tailEnd type="triangle" w="med" len="med"/>
          </a:ln>
        </p:spPr>
        <p:txBody>
          <a:bodyPr/>
          <a:lstStyle/>
          <a:p>
            <a:endParaRPr lang="en-US"/>
          </a:p>
        </p:txBody>
      </p:sp>
      <p:graphicFrame>
        <p:nvGraphicFramePr>
          <p:cNvPr id="21" name="كائن 20"/>
          <p:cNvGraphicFramePr>
            <a:graphicFrameLocks noChangeAspect="1"/>
          </p:cNvGraphicFramePr>
          <p:nvPr/>
        </p:nvGraphicFramePr>
        <p:xfrm>
          <a:off x="0" y="4581128"/>
          <a:ext cx="1691680" cy="648072"/>
        </p:xfrm>
        <a:graphic>
          <a:graphicData uri="http://schemas.openxmlformats.org/presentationml/2006/ole">
            <p:oleObj spid="_x0000_s679943" name="Equation" r:id="rId3" imgW="812520" imgH="419040" progId="Equation.3">
              <p:embed/>
            </p:oleObj>
          </a:graphicData>
        </a:graphic>
      </p:graphicFrame>
      <p:graphicFrame>
        <p:nvGraphicFramePr>
          <p:cNvPr id="679944" name="Object 8"/>
          <p:cNvGraphicFramePr>
            <a:graphicFrameLocks noChangeAspect="1"/>
          </p:cNvGraphicFramePr>
          <p:nvPr/>
        </p:nvGraphicFramePr>
        <p:xfrm>
          <a:off x="5004048" y="4581128"/>
          <a:ext cx="1692275" cy="647700"/>
        </p:xfrm>
        <a:graphic>
          <a:graphicData uri="http://schemas.openxmlformats.org/presentationml/2006/ole">
            <p:oleObj spid="_x0000_s679944" name="Equation" r:id="rId4" imgW="812520" imgH="419040" progId="Equation.3">
              <p:embed/>
            </p:oleObj>
          </a:graphicData>
        </a:graphic>
      </p:graphicFrame>
      <p:graphicFrame>
        <p:nvGraphicFramePr>
          <p:cNvPr id="679945" name="Object 9"/>
          <p:cNvGraphicFramePr>
            <a:graphicFrameLocks noChangeAspect="1"/>
          </p:cNvGraphicFramePr>
          <p:nvPr/>
        </p:nvGraphicFramePr>
        <p:xfrm>
          <a:off x="2267744" y="4653136"/>
          <a:ext cx="1692275" cy="647700"/>
        </p:xfrm>
        <a:graphic>
          <a:graphicData uri="http://schemas.openxmlformats.org/presentationml/2006/ole">
            <p:oleObj spid="_x0000_s679945" name="Equation" r:id="rId5" imgW="812520" imgH="419040" progId="Equation.3">
              <p:embed/>
            </p:oleObj>
          </a:graphicData>
        </a:graphic>
      </p:graphicFrame>
      <p:graphicFrame>
        <p:nvGraphicFramePr>
          <p:cNvPr id="679946" name="Object 10"/>
          <p:cNvGraphicFramePr>
            <a:graphicFrameLocks noChangeAspect="1"/>
          </p:cNvGraphicFramePr>
          <p:nvPr/>
        </p:nvGraphicFramePr>
        <p:xfrm>
          <a:off x="7059613" y="4652963"/>
          <a:ext cx="1903412" cy="647700"/>
        </p:xfrm>
        <a:graphic>
          <a:graphicData uri="http://schemas.openxmlformats.org/presentationml/2006/ole">
            <p:oleObj spid="_x0000_s679946" name="Equation" r:id="rId6" imgW="91440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6290">
                                            <p:txEl>
                                              <p:pRg st="8" end="8"/>
                                            </p:txEl>
                                          </p:spTgt>
                                        </p:tgtEl>
                                        <p:attrNameLst>
                                          <p:attrName>style.visibility</p:attrName>
                                        </p:attrNameLst>
                                      </p:cBhvr>
                                      <p:to>
                                        <p:strVal val="visible"/>
                                      </p:to>
                                    </p:set>
                                    <p:anim calcmode="lin" valueType="num">
                                      <p:cBhvr additive="base">
                                        <p:cTn id="7" dur="500" fill="hold"/>
                                        <p:tgtEl>
                                          <p:spTgt spid="396290">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629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6290">
                                            <p:txEl>
                                              <p:pRg st="1" end="1"/>
                                            </p:txEl>
                                          </p:spTgt>
                                        </p:tgtEl>
                                        <p:attrNameLst>
                                          <p:attrName>style.visibility</p:attrName>
                                        </p:attrNameLst>
                                      </p:cBhvr>
                                      <p:to>
                                        <p:strVal val="visible"/>
                                      </p:to>
                                    </p:set>
                                    <p:anim calcmode="lin" valueType="num">
                                      <p:cBhvr additive="base">
                                        <p:cTn id="13" dur="500" fill="hold"/>
                                        <p:tgtEl>
                                          <p:spTgt spid="396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62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6290">
                                            <p:txEl>
                                              <p:pRg st="2" end="2"/>
                                            </p:txEl>
                                          </p:spTgt>
                                        </p:tgtEl>
                                        <p:attrNameLst>
                                          <p:attrName>style.visibility</p:attrName>
                                        </p:attrNameLst>
                                      </p:cBhvr>
                                      <p:to>
                                        <p:strVal val="visible"/>
                                      </p:to>
                                    </p:set>
                                    <p:anim calcmode="lin" valueType="num">
                                      <p:cBhvr additive="base">
                                        <p:cTn id="19" dur="500" fill="hold"/>
                                        <p:tgtEl>
                                          <p:spTgt spid="396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6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6300"/>
                                        </p:tgtEl>
                                        <p:attrNameLst>
                                          <p:attrName>style.visibility</p:attrName>
                                        </p:attrNameLst>
                                      </p:cBhvr>
                                      <p:to>
                                        <p:strVal val="visible"/>
                                      </p:to>
                                    </p:set>
                                    <p:anim calcmode="lin" valueType="num">
                                      <p:cBhvr additive="base">
                                        <p:cTn id="25" dur="500" fill="hold"/>
                                        <p:tgtEl>
                                          <p:spTgt spid="396300"/>
                                        </p:tgtEl>
                                        <p:attrNameLst>
                                          <p:attrName>ppt_x</p:attrName>
                                        </p:attrNameLst>
                                      </p:cBhvr>
                                      <p:tavLst>
                                        <p:tav tm="0">
                                          <p:val>
                                            <p:strVal val="#ppt_x"/>
                                          </p:val>
                                        </p:tav>
                                        <p:tav tm="100000">
                                          <p:val>
                                            <p:strVal val="#ppt_x"/>
                                          </p:val>
                                        </p:tav>
                                      </p:tavLst>
                                    </p:anim>
                                    <p:anim calcmode="lin" valueType="num">
                                      <p:cBhvr additive="base">
                                        <p:cTn id="26" dur="500" fill="hold"/>
                                        <p:tgtEl>
                                          <p:spTgt spid="3963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6301"/>
                                        </p:tgtEl>
                                        <p:attrNameLst>
                                          <p:attrName>style.visibility</p:attrName>
                                        </p:attrNameLst>
                                      </p:cBhvr>
                                      <p:to>
                                        <p:strVal val="visible"/>
                                      </p:to>
                                    </p:set>
                                    <p:anim calcmode="lin" valueType="num">
                                      <p:cBhvr additive="base">
                                        <p:cTn id="31" dur="500" fill="hold"/>
                                        <p:tgtEl>
                                          <p:spTgt spid="396301"/>
                                        </p:tgtEl>
                                        <p:attrNameLst>
                                          <p:attrName>ppt_x</p:attrName>
                                        </p:attrNameLst>
                                      </p:cBhvr>
                                      <p:tavLst>
                                        <p:tav tm="0">
                                          <p:val>
                                            <p:strVal val="#ppt_x"/>
                                          </p:val>
                                        </p:tav>
                                        <p:tav tm="100000">
                                          <p:val>
                                            <p:strVal val="#ppt_x"/>
                                          </p:val>
                                        </p:tav>
                                      </p:tavLst>
                                    </p:anim>
                                    <p:anim calcmode="lin" valueType="num">
                                      <p:cBhvr additive="base">
                                        <p:cTn id="32" dur="500" fill="hold"/>
                                        <p:tgtEl>
                                          <p:spTgt spid="39630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6290">
                                            <p:txEl>
                                              <p:pRg st="10" end="10"/>
                                            </p:txEl>
                                          </p:spTgt>
                                        </p:tgtEl>
                                        <p:attrNameLst>
                                          <p:attrName>style.visibility</p:attrName>
                                        </p:attrNameLst>
                                      </p:cBhvr>
                                      <p:to>
                                        <p:strVal val="visible"/>
                                      </p:to>
                                    </p:set>
                                    <p:anim calcmode="lin" valueType="num">
                                      <p:cBhvr additive="base">
                                        <p:cTn id="37" dur="500" fill="hold"/>
                                        <p:tgtEl>
                                          <p:spTgt spid="39629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629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96290">
                                            <p:txEl>
                                              <p:pRg st="11" end="11"/>
                                            </p:txEl>
                                          </p:spTgt>
                                        </p:tgtEl>
                                        <p:attrNameLst>
                                          <p:attrName>style.visibility</p:attrName>
                                        </p:attrNameLst>
                                      </p:cBhvr>
                                      <p:to>
                                        <p:strVal val="visible"/>
                                      </p:to>
                                    </p:set>
                                    <p:anim calcmode="lin" valueType="num">
                                      <p:cBhvr additive="base">
                                        <p:cTn id="43" dur="500" fill="hold"/>
                                        <p:tgtEl>
                                          <p:spTgt spid="396290">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629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96290">
                                            <p:txEl>
                                              <p:pRg st="15" end="15"/>
                                            </p:txEl>
                                          </p:spTgt>
                                        </p:tgtEl>
                                        <p:attrNameLst>
                                          <p:attrName>style.visibility</p:attrName>
                                        </p:attrNameLst>
                                      </p:cBhvr>
                                      <p:to>
                                        <p:strVal val="visible"/>
                                      </p:to>
                                    </p:set>
                                    <p:anim calcmode="lin" valueType="num">
                                      <p:cBhvr additive="base">
                                        <p:cTn id="49" dur="500" fill="hold"/>
                                        <p:tgtEl>
                                          <p:spTgt spid="396290">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6290">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6302"/>
                                        </p:tgtEl>
                                        <p:attrNameLst>
                                          <p:attrName>style.visibility</p:attrName>
                                        </p:attrNameLst>
                                      </p:cBhvr>
                                      <p:to>
                                        <p:strVal val="visible"/>
                                      </p:to>
                                    </p:set>
                                    <p:anim calcmode="lin" valueType="num">
                                      <p:cBhvr additive="base">
                                        <p:cTn id="55" dur="500" fill="hold"/>
                                        <p:tgtEl>
                                          <p:spTgt spid="396302"/>
                                        </p:tgtEl>
                                        <p:attrNameLst>
                                          <p:attrName>ppt_x</p:attrName>
                                        </p:attrNameLst>
                                      </p:cBhvr>
                                      <p:tavLst>
                                        <p:tav tm="0">
                                          <p:val>
                                            <p:strVal val="#ppt_x"/>
                                          </p:val>
                                        </p:tav>
                                        <p:tav tm="100000">
                                          <p:val>
                                            <p:strVal val="#ppt_x"/>
                                          </p:val>
                                        </p:tav>
                                      </p:tavLst>
                                    </p:anim>
                                    <p:anim calcmode="lin" valueType="num">
                                      <p:cBhvr additive="base">
                                        <p:cTn id="56" dur="500" fill="hold"/>
                                        <p:tgtEl>
                                          <p:spTgt spid="39630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6303"/>
                                        </p:tgtEl>
                                        <p:attrNameLst>
                                          <p:attrName>style.visibility</p:attrName>
                                        </p:attrNameLst>
                                      </p:cBhvr>
                                      <p:to>
                                        <p:strVal val="visible"/>
                                      </p:to>
                                    </p:set>
                                    <p:anim calcmode="lin" valueType="num">
                                      <p:cBhvr additive="base">
                                        <p:cTn id="61" dur="500" fill="hold"/>
                                        <p:tgtEl>
                                          <p:spTgt spid="396303"/>
                                        </p:tgtEl>
                                        <p:attrNameLst>
                                          <p:attrName>ppt_x</p:attrName>
                                        </p:attrNameLst>
                                      </p:cBhvr>
                                      <p:tavLst>
                                        <p:tav tm="0">
                                          <p:val>
                                            <p:strVal val="#ppt_x"/>
                                          </p:val>
                                        </p:tav>
                                        <p:tav tm="100000">
                                          <p:val>
                                            <p:strVal val="#ppt_x"/>
                                          </p:val>
                                        </p:tav>
                                      </p:tavLst>
                                    </p:anim>
                                    <p:anim calcmode="lin" valueType="num">
                                      <p:cBhvr additive="base">
                                        <p:cTn id="62" dur="500" fill="hold"/>
                                        <p:tgtEl>
                                          <p:spTgt spid="39630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96290">
                                            <p:txEl>
                                              <p:pRg st="21" end="21"/>
                                            </p:txEl>
                                          </p:spTgt>
                                        </p:tgtEl>
                                        <p:attrNameLst>
                                          <p:attrName>style.visibility</p:attrName>
                                        </p:attrNameLst>
                                      </p:cBhvr>
                                      <p:to>
                                        <p:strVal val="visible"/>
                                      </p:to>
                                    </p:set>
                                    <p:anim calcmode="lin" valueType="num">
                                      <p:cBhvr additive="base">
                                        <p:cTn id="67" dur="500" fill="hold"/>
                                        <p:tgtEl>
                                          <p:spTgt spid="396290">
                                            <p:txEl>
                                              <p:pRg st="21" end="2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96290">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00" grpId="0" animBg="1"/>
      <p:bldP spid="396301" grpId="0" animBg="1"/>
      <p:bldP spid="396302" grpId="0" animBg="1"/>
      <p:bldP spid="396303" grpId="0" animBg="1"/>
      <p:bldP spid="30" grpId="0" animBg="1"/>
      <p:bldP spid="31"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eaLnBrk="1" hangingPunct="1"/>
            <a:r>
              <a:rPr lang="en-US" sz="4000" b="1" u="sng" smtClean="0"/>
              <a:t>Example 6.2.1 Page 167:</a:t>
            </a:r>
            <a:r>
              <a:rPr lang="en-US" smtClean="0"/>
              <a:t> </a:t>
            </a:r>
          </a:p>
        </p:txBody>
      </p:sp>
      <p:sp>
        <p:nvSpPr>
          <p:cNvPr id="369667" name="Rectangle 3"/>
          <p:cNvSpPr>
            <a:spLocks noGrp="1" noChangeArrowheads="1"/>
          </p:cNvSpPr>
          <p:nvPr>
            <p:ph type="body" sz="half" idx="1"/>
          </p:nvPr>
        </p:nvSpPr>
        <p:spPr>
          <a:xfrm>
            <a:off x="1182688" y="2017713"/>
            <a:ext cx="7961312" cy="4114800"/>
          </a:xfrm>
        </p:spPr>
        <p:txBody>
          <a:bodyPr/>
          <a:lstStyle/>
          <a:p>
            <a:pPr algn="l" rtl="0" eaLnBrk="1" hangingPunct="1">
              <a:lnSpc>
                <a:spcPct val="90000"/>
              </a:lnSpc>
            </a:pPr>
            <a:r>
              <a:rPr lang="en-US" sz="2400" smtClean="0"/>
              <a:t>Suppose a researcher ,  interested in obtaining an estimate of the average level of some enzyme in a certain human population, takes a sample of 10 individuals, determines the level of the enzyme in each, and computes a sample mean of approximately</a:t>
            </a:r>
          </a:p>
          <a:p>
            <a:pPr algn="l" rtl="0" eaLnBrk="1" hangingPunct="1">
              <a:lnSpc>
                <a:spcPct val="90000"/>
              </a:lnSpc>
              <a:buFont typeface="Wingdings" pitchFamily="2" charset="2"/>
              <a:buNone/>
            </a:pPr>
            <a:r>
              <a:rPr lang="en-US" sz="2400" smtClean="0"/>
              <a:t>                 Suppose further it is known that the variable of interest is  approximately normally distributed with a variance of 45. We wish to estimate  </a:t>
            </a:r>
            <a:r>
              <a:rPr lang="en-US" sz="2400" smtClean="0">
                <a:sym typeface="Symbol" pitchFamily="18" charset="2"/>
              </a:rPr>
              <a:t></a:t>
            </a:r>
            <a:r>
              <a:rPr lang="en-US" sz="2400" smtClean="0"/>
              <a:t>.</a:t>
            </a:r>
            <a:r>
              <a:rPr lang="en-US" sz="2400" b="1" smtClean="0"/>
              <a:t> (</a:t>
            </a:r>
            <a:r>
              <a:rPr lang="en-US" sz="2400" b="1" smtClean="0">
                <a:sym typeface="Symbol" pitchFamily="18" charset="2"/>
              </a:rPr>
              <a:t></a:t>
            </a:r>
            <a:r>
              <a:rPr lang="en-US" sz="2400" b="1" smtClean="0"/>
              <a:t>=0.05)</a:t>
            </a:r>
            <a:r>
              <a:rPr lang="en-US" sz="2400" smtClean="0"/>
              <a:t> </a:t>
            </a:r>
          </a:p>
        </p:txBody>
      </p:sp>
      <p:graphicFrame>
        <p:nvGraphicFramePr>
          <p:cNvPr id="369668" name="Object 4"/>
          <p:cNvGraphicFramePr>
            <a:graphicFrameLocks noChangeAspect="1"/>
          </p:cNvGraphicFramePr>
          <p:nvPr>
            <p:ph sz="half" idx="2"/>
          </p:nvPr>
        </p:nvGraphicFramePr>
        <p:xfrm>
          <a:off x="1677988" y="3716338"/>
          <a:ext cx="1179512" cy="471487"/>
        </p:xfrm>
        <a:graphic>
          <a:graphicData uri="http://schemas.openxmlformats.org/presentationml/2006/ole">
            <p:oleObj spid="_x0000_s50178" name="Equation" r:id="rId3" imgW="444240" imgH="177480" progId="Equation.3">
              <p:embed/>
            </p:oleObj>
          </a:graphicData>
        </a:graphic>
      </p:graphicFrame>
      <p:sp>
        <p:nvSpPr>
          <p:cNvPr id="6" name="عنصر نائب للتذييل 5"/>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7" name="عنصر نائب لرقم الشريحة 6"/>
          <p:cNvSpPr>
            <a:spLocks noGrp="1"/>
          </p:cNvSpPr>
          <p:nvPr>
            <p:ph type="sldNum" sz="quarter" idx="12"/>
          </p:nvPr>
        </p:nvSpPr>
        <p:spPr/>
        <p:txBody>
          <a:bodyPr/>
          <a:lstStyle/>
          <a:p>
            <a:pPr>
              <a:defRPr/>
            </a:pPr>
            <a:fld id="{AE0CA02A-48C6-43F4-B649-E7F6005FAC74}" type="slidenum">
              <a:rPr lang="ar-SA"/>
              <a:pPr>
                <a:defRPr/>
              </a:pPr>
              <a:t>206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9666"/>
                                        </p:tgtEl>
                                        <p:attrNameLst>
                                          <p:attrName>style.visibility</p:attrName>
                                        </p:attrNameLst>
                                      </p:cBhvr>
                                      <p:to>
                                        <p:strVal val="visible"/>
                                      </p:to>
                                    </p:set>
                                    <p:anim calcmode="lin" valueType="num">
                                      <p:cBhvr additive="base">
                                        <p:cTn id="7" dur="500" fill="hold"/>
                                        <p:tgtEl>
                                          <p:spTgt spid="369666"/>
                                        </p:tgtEl>
                                        <p:attrNameLst>
                                          <p:attrName>ppt_x</p:attrName>
                                        </p:attrNameLst>
                                      </p:cBhvr>
                                      <p:tavLst>
                                        <p:tav tm="0">
                                          <p:val>
                                            <p:strVal val="#ppt_x"/>
                                          </p:val>
                                        </p:tav>
                                        <p:tav tm="100000">
                                          <p:val>
                                            <p:strVal val="#ppt_x"/>
                                          </p:val>
                                        </p:tav>
                                      </p:tavLst>
                                    </p:anim>
                                    <p:anim calcmode="lin" valueType="num">
                                      <p:cBhvr additive="base">
                                        <p:cTn id="8" dur="500" fill="hold"/>
                                        <p:tgtEl>
                                          <p:spTgt spid="3696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9667">
                                            <p:txEl>
                                              <p:pRg st="0" end="0"/>
                                            </p:txEl>
                                          </p:spTgt>
                                        </p:tgtEl>
                                        <p:attrNameLst>
                                          <p:attrName>style.visibility</p:attrName>
                                        </p:attrNameLst>
                                      </p:cBhvr>
                                      <p:to>
                                        <p:strVal val="visible"/>
                                      </p:to>
                                    </p:set>
                                    <p:anim calcmode="lin" valueType="num">
                                      <p:cBhvr additive="base">
                                        <p:cTn id="13" dur="500" fill="hold"/>
                                        <p:tgtEl>
                                          <p:spTgt spid="3696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966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69667">
                                            <p:txEl>
                                              <p:pRg st="1" end="1"/>
                                            </p:txEl>
                                          </p:spTgt>
                                        </p:tgtEl>
                                        <p:attrNameLst>
                                          <p:attrName>style.visibility</p:attrName>
                                        </p:attrNameLst>
                                      </p:cBhvr>
                                      <p:to>
                                        <p:strVal val="visible"/>
                                      </p:to>
                                    </p:set>
                                    <p:anim calcmode="lin" valueType="num">
                                      <p:cBhvr additive="base">
                                        <p:cTn id="17" dur="500" fill="hold"/>
                                        <p:tgtEl>
                                          <p:spTgt spid="3696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9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69668"/>
                                        </p:tgtEl>
                                        <p:attrNameLst>
                                          <p:attrName>style.visibility</p:attrName>
                                        </p:attrNameLst>
                                      </p:cBhvr>
                                      <p:to>
                                        <p:strVal val="visible"/>
                                      </p:to>
                                    </p:set>
                                    <p:anim calcmode="lin" valueType="num">
                                      <p:cBhvr additive="base">
                                        <p:cTn id="23" dur="500" fill="hold"/>
                                        <p:tgtEl>
                                          <p:spTgt spid="369668"/>
                                        </p:tgtEl>
                                        <p:attrNameLst>
                                          <p:attrName>ppt_x</p:attrName>
                                        </p:attrNameLst>
                                      </p:cBhvr>
                                      <p:tavLst>
                                        <p:tav tm="0">
                                          <p:val>
                                            <p:strVal val="#ppt_x"/>
                                          </p:val>
                                        </p:tav>
                                        <p:tav tm="100000">
                                          <p:val>
                                            <p:strVal val="#ppt_x"/>
                                          </p:val>
                                        </p:tav>
                                      </p:tavLst>
                                    </p:anim>
                                    <p:anim calcmode="lin" valueType="num">
                                      <p:cBhvr additive="base">
                                        <p:cTn id="24" dur="500" fill="hold"/>
                                        <p:tgtEl>
                                          <p:spTgt spid="3696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eaLnBrk="1" hangingPunct="1"/>
            <a:r>
              <a:rPr lang="en-US" sz="4000" b="1" u="sng" smtClean="0"/>
              <a:t>Solution:</a:t>
            </a:r>
          </a:p>
        </p:txBody>
      </p:sp>
      <p:sp>
        <p:nvSpPr>
          <p:cNvPr id="370691" name="Rectangle 3"/>
          <p:cNvSpPr>
            <a:spLocks noGrp="1" noChangeArrowheads="1"/>
          </p:cNvSpPr>
          <p:nvPr>
            <p:ph type="body" sz="half" idx="1"/>
          </p:nvPr>
        </p:nvSpPr>
        <p:spPr>
          <a:xfrm>
            <a:off x="899592" y="1484784"/>
            <a:ext cx="7849121" cy="4647729"/>
          </a:xfrm>
        </p:spPr>
        <p:txBody>
          <a:bodyPr/>
          <a:lstStyle/>
          <a:p>
            <a:pPr algn="l" rtl="0" eaLnBrk="1" hangingPunct="1"/>
            <a:r>
              <a:rPr lang="en-US" sz="2400" dirty="0" smtClean="0"/>
              <a:t>1- </a:t>
            </a:r>
            <a:r>
              <a:rPr lang="en-US" sz="2400" dirty="0" smtClean="0">
                <a:sym typeface="Symbol" pitchFamily="18" charset="2"/>
              </a:rPr>
              <a:t></a:t>
            </a:r>
            <a:r>
              <a:rPr lang="en-US" sz="2400" dirty="0" smtClean="0"/>
              <a:t>=0.95→ </a:t>
            </a:r>
            <a:r>
              <a:rPr lang="en-US" sz="2400" dirty="0" smtClean="0">
                <a:sym typeface="Symbol" pitchFamily="18" charset="2"/>
              </a:rPr>
              <a:t></a:t>
            </a:r>
            <a:r>
              <a:rPr lang="en-US" sz="2400" dirty="0" smtClean="0"/>
              <a:t>=0.05→ </a:t>
            </a:r>
            <a:r>
              <a:rPr lang="en-US" sz="2400" dirty="0" smtClean="0">
                <a:sym typeface="Symbol" pitchFamily="18" charset="2"/>
              </a:rPr>
              <a:t></a:t>
            </a:r>
            <a:r>
              <a:rPr lang="en-US" sz="2400" dirty="0" smtClean="0"/>
              <a:t>/2=0.025, </a:t>
            </a:r>
          </a:p>
          <a:p>
            <a:pPr algn="l" rtl="0" eaLnBrk="1" hangingPunct="1"/>
            <a:r>
              <a:rPr lang="en-US" sz="2400" dirty="0" smtClean="0"/>
              <a:t>variance = σ</a:t>
            </a:r>
            <a:r>
              <a:rPr lang="en-US" sz="2400" baseline="30000" dirty="0" smtClean="0"/>
              <a:t>2</a:t>
            </a:r>
            <a:r>
              <a:rPr lang="en-US" sz="2400" dirty="0" smtClean="0"/>
              <a:t> = 45 → σ=</a:t>
            </a:r>
            <a:r>
              <a:rPr lang="en-US" sz="2400" dirty="0" smtClean="0">
                <a:sym typeface="Symbol" pitchFamily="18" charset="2"/>
              </a:rPr>
              <a:t></a:t>
            </a:r>
            <a:r>
              <a:rPr lang="en-US" sz="2400" dirty="0" smtClean="0"/>
              <a:t> 45,n=10 </a:t>
            </a:r>
          </a:p>
          <a:p>
            <a:pPr algn="l" rtl="0" eaLnBrk="1" hangingPunct="1"/>
            <a:r>
              <a:rPr lang="en-US" sz="2400" dirty="0" smtClean="0"/>
              <a:t>95%confidence interval for </a:t>
            </a:r>
            <a:r>
              <a:rPr lang="en-US" sz="2400" dirty="0" smtClean="0">
                <a:sym typeface="Symbol" pitchFamily="18" charset="2"/>
              </a:rPr>
              <a:t></a:t>
            </a:r>
            <a:r>
              <a:rPr lang="en-US" sz="2400" dirty="0" smtClean="0"/>
              <a:t> is given by: </a:t>
            </a:r>
            <a:endParaRPr lang="ar-SA" sz="2400" dirty="0" smtClean="0"/>
          </a:p>
          <a:p>
            <a:pPr algn="l" rtl="0" eaLnBrk="1" hangingPunct="1">
              <a:buFont typeface="Wingdings" pitchFamily="2" charset="2"/>
              <a:buNone/>
            </a:pPr>
            <a:r>
              <a:rPr lang="en-US" sz="2400" dirty="0" smtClean="0"/>
              <a:t>P(     - Z </a:t>
            </a:r>
            <a:r>
              <a:rPr lang="en-US" sz="2400" baseline="-18000" dirty="0" smtClean="0"/>
              <a:t>(1- </a:t>
            </a:r>
            <a:r>
              <a:rPr lang="en-US" sz="2400" baseline="-18000" dirty="0" smtClean="0">
                <a:sym typeface="Symbol" pitchFamily="18" charset="2"/>
              </a:rPr>
              <a:t></a:t>
            </a:r>
            <a:r>
              <a:rPr lang="en-US" sz="2400" baseline="-18000" dirty="0" smtClean="0"/>
              <a:t>/2)</a:t>
            </a:r>
            <a:r>
              <a:rPr lang="en-US" sz="2400" dirty="0" smtClean="0"/>
              <a:t> </a:t>
            </a:r>
            <a:r>
              <a:rPr lang="en-US" sz="2400" dirty="0" smtClean="0">
                <a:sym typeface="Symbol" pitchFamily="18" charset="2"/>
              </a:rPr>
              <a:t></a:t>
            </a:r>
            <a:r>
              <a:rPr lang="en-US" sz="2400" dirty="0" smtClean="0"/>
              <a:t>/</a:t>
            </a:r>
            <a:r>
              <a:rPr lang="en-US" sz="2400" dirty="0" smtClean="0">
                <a:sym typeface="Symbol" pitchFamily="18" charset="2"/>
              </a:rPr>
              <a:t></a:t>
            </a:r>
            <a:r>
              <a:rPr lang="en-US" sz="2400" dirty="0" smtClean="0"/>
              <a:t>n &lt; </a:t>
            </a:r>
            <a:r>
              <a:rPr lang="en-US" sz="2400" dirty="0" smtClean="0">
                <a:sym typeface="Symbol" pitchFamily="18" charset="2"/>
              </a:rPr>
              <a:t></a:t>
            </a:r>
            <a:r>
              <a:rPr lang="en-US" sz="2400" dirty="0" smtClean="0"/>
              <a:t> &lt;     + Z </a:t>
            </a:r>
            <a:r>
              <a:rPr lang="en-US" sz="2400" baseline="-18000" dirty="0" smtClean="0"/>
              <a:t>(1- </a:t>
            </a:r>
            <a:r>
              <a:rPr lang="en-US" sz="2400" baseline="-18000" dirty="0" smtClean="0">
                <a:sym typeface="Symbol" pitchFamily="18" charset="2"/>
              </a:rPr>
              <a:t></a:t>
            </a:r>
            <a:r>
              <a:rPr lang="en-US" sz="2400" baseline="-18000" dirty="0" smtClean="0"/>
              <a:t>/2)</a:t>
            </a:r>
            <a:r>
              <a:rPr lang="en-US" sz="2400" dirty="0" smtClean="0"/>
              <a:t> </a:t>
            </a:r>
            <a:r>
              <a:rPr lang="en-US" sz="2400" dirty="0" smtClean="0">
                <a:sym typeface="Symbol" pitchFamily="18" charset="2"/>
              </a:rPr>
              <a:t></a:t>
            </a:r>
            <a:r>
              <a:rPr lang="en-US" sz="2400" dirty="0" smtClean="0"/>
              <a:t>/</a:t>
            </a:r>
            <a:r>
              <a:rPr lang="en-US" sz="2400" dirty="0" smtClean="0">
                <a:sym typeface="Symbol" pitchFamily="18" charset="2"/>
              </a:rPr>
              <a:t></a:t>
            </a:r>
            <a:r>
              <a:rPr lang="en-US" sz="2400" dirty="0" smtClean="0"/>
              <a:t>n) = 1- </a:t>
            </a:r>
            <a:r>
              <a:rPr lang="en-US" sz="2400" dirty="0" smtClean="0">
                <a:sym typeface="Symbol" pitchFamily="18" charset="2"/>
              </a:rPr>
              <a:t></a:t>
            </a:r>
          </a:p>
          <a:p>
            <a:pPr algn="l" rtl="0" eaLnBrk="1" hangingPunct="1"/>
            <a:r>
              <a:rPr lang="en-US" sz="2400" dirty="0" smtClean="0"/>
              <a:t>Z </a:t>
            </a:r>
            <a:r>
              <a:rPr lang="en-US" sz="2400" baseline="-18000" dirty="0" smtClean="0"/>
              <a:t>(1- </a:t>
            </a:r>
            <a:r>
              <a:rPr lang="en-US" sz="2400" baseline="-18000" dirty="0" smtClean="0">
                <a:sym typeface="Symbol" pitchFamily="18" charset="2"/>
              </a:rPr>
              <a:t></a:t>
            </a:r>
            <a:r>
              <a:rPr lang="en-US" sz="2400" baseline="-18000" dirty="0" smtClean="0"/>
              <a:t>/2)</a:t>
            </a:r>
            <a:r>
              <a:rPr lang="en-US" sz="2400" dirty="0" smtClean="0"/>
              <a:t> = Z </a:t>
            </a:r>
            <a:r>
              <a:rPr lang="en-US" sz="2400" baseline="-18000" dirty="0" smtClean="0"/>
              <a:t>0.975</a:t>
            </a:r>
            <a:r>
              <a:rPr lang="en-US" sz="2400" dirty="0" smtClean="0"/>
              <a:t> = 1.96 (refer to table D) </a:t>
            </a:r>
          </a:p>
          <a:p>
            <a:pPr algn="l" rtl="0" eaLnBrk="1" hangingPunct="1"/>
            <a:r>
              <a:rPr lang="en-US" sz="2400" dirty="0" smtClean="0"/>
              <a:t> Z </a:t>
            </a:r>
            <a:r>
              <a:rPr lang="en-US" sz="2400" baseline="-18000" dirty="0" smtClean="0"/>
              <a:t>0.975</a:t>
            </a:r>
            <a:r>
              <a:rPr lang="en-US" sz="2400" dirty="0" smtClean="0"/>
              <a:t>(</a:t>
            </a:r>
            <a:r>
              <a:rPr lang="en-US" sz="2400" dirty="0" smtClean="0">
                <a:sym typeface="Symbol" pitchFamily="18" charset="2"/>
              </a:rPr>
              <a:t></a:t>
            </a:r>
            <a:r>
              <a:rPr lang="en-US" sz="2400" dirty="0" smtClean="0"/>
              <a:t>/</a:t>
            </a:r>
            <a:r>
              <a:rPr lang="en-US" sz="2400" dirty="0" smtClean="0">
                <a:sym typeface="Symbol" pitchFamily="18" charset="2"/>
              </a:rPr>
              <a:t></a:t>
            </a:r>
            <a:r>
              <a:rPr lang="en-US" sz="2400" dirty="0" smtClean="0"/>
              <a:t>n) =1.96 (</a:t>
            </a:r>
            <a:r>
              <a:rPr lang="en-US" sz="2400" dirty="0" smtClean="0">
                <a:sym typeface="Symbol" pitchFamily="18" charset="2"/>
              </a:rPr>
              <a:t></a:t>
            </a:r>
            <a:r>
              <a:rPr lang="en-US" sz="2400" dirty="0" smtClean="0"/>
              <a:t> 45 / </a:t>
            </a:r>
            <a:r>
              <a:rPr lang="en-US" sz="2400" dirty="0" smtClean="0">
                <a:sym typeface="Symbol" pitchFamily="18" charset="2"/>
              </a:rPr>
              <a:t></a:t>
            </a:r>
            <a:r>
              <a:rPr lang="en-US" sz="2400" dirty="0" smtClean="0"/>
              <a:t>10)=4.1578</a:t>
            </a:r>
            <a:endParaRPr lang="ar-SA" sz="2400" dirty="0" smtClean="0"/>
          </a:p>
          <a:p>
            <a:pPr algn="l" rtl="0" eaLnBrk="1" hangingPunct="1"/>
            <a:r>
              <a:rPr lang="en-US" sz="2400" dirty="0" smtClean="0"/>
              <a:t>22 ± 1.96 (</a:t>
            </a:r>
            <a:r>
              <a:rPr lang="en-US" sz="2400" dirty="0" smtClean="0">
                <a:sym typeface="Symbol" pitchFamily="18" charset="2"/>
              </a:rPr>
              <a:t></a:t>
            </a:r>
            <a:r>
              <a:rPr lang="en-US" sz="2400" dirty="0" smtClean="0"/>
              <a:t> 45 / </a:t>
            </a:r>
            <a:r>
              <a:rPr lang="en-US" sz="2400" dirty="0" smtClean="0">
                <a:sym typeface="Symbol" pitchFamily="18" charset="2"/>
              </a:rPr>
              <a:t></a:t>
            </a:r>
            <a:r>
              <a:rPr lang="en-US" sz="2400" dirty="0" smtClean="0"/>
              <a:t>10) → </a:t>
            </a:r>
          </a:p>
          <a:p>
            <a:pPr algn="l" rtl="0" eaLnBrk="1" hangingPunct="1"/>
            <a:r>
              <a:rPr lang="en-US" sz="2400" dirty="0" smtClean="0"/>
              <a:t>(22-4.1578, 22+4.1578) → (17.84, 26.16)</a:t>
            </a:r>
            <a:endParaRPr lang="ar-SA" sz="2400" dirty="0" smtClean="0"/>
          </a:p>
          <a:p>
            <a:pPr algn="l" rtl="0" eaLnBrk="1" hangingPunct="1"/>
            <a:r>
              <a:rPr lang="en-US" sz="2400" b="1" u="sng" dirty="0" smtClean="0"/>
              <a:t>Exercise example 6.2.2 page 169</a:t>
            </a:r>
          </a:p>
        </p:txBody>
      </p:sp>
      <p:graphicFrame>
        <p:nvGraphicFramePr>
          <p:cNvPr id="370692" name="Object 4"/>
          <p:cNvGraphicFramePr>
            <a:graphicFrameLocks noChangeAspect="1"/>
          </p:cNvGraphicFramePr>
          <p:nvPr>
            <p:ph sz="quarter" idx="2"/>
          </p:nvPr>
        </p:nvGraphicFramePr>
        <p:xfrm>
          <a:off x="6516688" y="1773238"/>
          <a:ext cx="1150937" cy="460375"/>
        </p:xfrm>
        <a:graphic>
          <a:graphicData uri="http://schemas.openxmlformats.org/presentationml/2006/ole">
            <p:oleObj spid="_x0000_s51202" name="Equation" r:id="rId3" imgW="444240" imgH="177480" progId="Equation.3">
              <p:embed/>
            </p:oleObj>
          </a:graphicData>
        </a:graphic>
      </p:graphicFrame>
      <p:graphicFrame>
        <p:nvGraphicFramePr>
          <p:cNvPr id="370693" name="Object 5"/>
          <p:cNvGraphicFramePr>
            <a:graphicFrameLocks noChangeAspect="1"/>
          </p:cNvGraphicFramePr>
          <p:nvPr>
            <p:ph sz="quarter" idx="3"/>
          </p:nvPr>
        </p:nvGraphicFramePr>
        <p:xfrm>
          <a:off x="1259632" y="2780928"/>
          <a:ext cx="541338" cy="639763"/>
        </p:xfrm>
        <a:graphic>
          <a:graphicData uri="http://schemas.openxmlformats.org/presentationml/2006/ole">
            <p:oleObj spid="_x0000_s51203" name="Equation" r:id="rId4" imgW="139680" imgH="164880" progId="Equation.3">
              <p:embed/>
            </p:oleObj>
          </a:graphicData>
        </a:graphic>
      </p:graphicFrame>
      <p:sp>
        <p:nvSpPr>
          <p:cNvPr id="9"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10" name="عنصر نائب لرقم الشريحة 7"/>
          <p:cNvSpPr>
            <a:spLocks noGrp="1"/>
          </p:cNvSpPr>
          <p:nvPr>
            <p:ph type="sldNum" sz="quarter" idx="12"/>
          </p:nvPr>
        </p:nvSpPr>
        <p:spPr/>
        <p:txBody>
          <a:bodyPr/>
          <a:lstStyle/>
          <a:p>
            <a:pPr>
              <a:defRPr/>
            </a:pPr>
            <a:fld id="{F2DC2268-47E6-4300-8EB8-65CAACAFAC4B}" type="slidenum">
              <a:rPr lang="ar-SA"/>
              <a:pPr>
                <a:defRPr/>
              </a:pPr>
              <a:t>207</a:t>
            </a:fld>
            <a:endParaRPr lang="en-US" dirty="0"/>
          </a:p>
        </p:txBody>
      </p:sp>
      <p:graphicFrame>
        <p:nvGraphicFramePr>
          <p:cNvPr id="370694" name="Object 6"/>
          <p:cNvGraphicFramePr>
            <a:graphicFrameLocks noChangeAspect="1"/>
          </p:cNvGraphicFramePr>
          <p:nvPr/>
        </p:nvGraphicFramePr>
        <p:xfrm>
          <a:off x="4283968" y="2708920"/>
          <a:ext cx="541338" cy="639763"/>
        </p:xfrm>
        <a:graphic>
          <a:graphicData uri="http://schemas.openxmlformats.org/presentationml/2006/ole">
            <p:oleObj spid="_x0000_s51204" name="Equation" r:id="rId5" imgW="139680" imgH="164880" progId="Equation.3">
              <p:embed/>
            </p:oleObj>
          </a:graphicData>
        </a:graphic>
      </p:graphicFrame>
      <p:graphicFrame>
        <p:nvGraphicFramePr>
          <p:cNvPr id="51205" name="Object 7"/>
          <p:cNvGraphicFramePr>
            <a:graphicFrameLocks noChangeAspect="1"/>
          </p:cNvGraphicFramePr>
          <p:nvPr/>
        </p:nvGraphicFramePr>
        <p:xfrm>
          <a:off x="4527550" y="3308350"/>
          <a:ext cx="88900" cy="241300"/>
        </p:xfrm>
        <a:graphic>
          <a:graphicData uri="http://schemas.openxmlformats.org/presentationml/2006/ole">
            <p:oleObj spid="_x0000_s51205" name="Equation" r:id="rId6" imgW="8856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0690"/>
                                        </p:tgtEl>
                                        <p:attrNameLst>
                                          <p:attrName>style.visibility</p:attrName>
                                        </p:attrNameLst>
                                      </p:cBhvr>
                                      <p:to>
                                        <p:strVal val="visible"/>
                                      </p:to>
                                    </p:set>
                                    <p:anim calcmode="lin" valueType="num">
                                      <p:cBhvr additive="base">
                                        <p:cTn id="7" dur="500" fill="hold"/>
                                        <p:tgtEl>
                                          <p:spTgt spid="370690"/>
                                        </p:tgtEl>
                                        <p:attrNameLst>
                                          <p:attrName>ppt_x</p:attrName>
                                        </p:attrNameLst>
                                      </p:cBhvr>
                                      <p:tavLst>
                                        <p:tav tm="0">
                                          <p:val>
                                            <p:strVal val="#ppt_x"/>
                                          </p:val>
                                        </p:tav>
                                        <p:tav tm="100000">
                                          <p:val>
                                            <p:strVal val="#ppt_x"/>
                                          </p:val>
                                        </p:tav>
                                      </p:tavLst>
                                    </p:anim>
                                    <p:anim calcmode="lin" valueType="num">
                                      <p:cBhvr additive="base">
                                        <p:cTn id="8" dur="500" fill="hold"/>
                                        <p:tgtEl>
                                          <p:spTgt spid="3706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0691">
                                            <p:txEl>
                                              <p:pRg st="0" end="0"/>
                                            </p:txEl>
                                          </p:spTgt>
                                        </p:tgtEl>
                                        <p:attrNameLst>
                                          <p:attrName>style.visibility</p:attrName>
                                        </p:attrNameLst>
                                      </p:cBhvr>
                                      <p:to>
                                        <p:strVal val="visible"/>
                                      </p:to>
                                    </p:set>
                                    <p:anim calcmode="lin" valueType="num">
                                      <p:cBhvr additive="base">
                                        <p:cTn id="13" dur="500" fill="hold"/>
                                        <p:tgtEl>
                                          <p:spTgt spid="3706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06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0692"/>
                                        </p:tgtEl>
                                        <p:attrNameLst>
                                          <p:attrName>style.visibility</p:attrName>
                                        </p:attrNameLst>
                                      </p:cBhvr>
                                      <p:to>
                                        <p:strVal val="visible"/>
                                      </p:to>
                                    </p:set>
                                    <p:anim calcmode="lin" valueType="num">
                                      <p:cBhvr additive="base">
                                        <p:cTn id="19" dur="500" fill="hold"/>
                                        <p:tgtEl>
                                          <p:spTgt spid="370692"/>
                                        </p:tgtEl>
                                        <p:attrNameLst>
                                          <p:attrName>ppt_x</p:attrName>
                                        </p:attrNameLst>
                                      </p:cBhvr>
                                      <p:tavLst>
                                        <p:tav tm="0">
                                          <p:val>
                                            <p:strVal val="#ppt_x"/>
                                          </p:val>
                                        </p:tav>
                                        <p:tav tm="100000">
                                          <p:val>
                                            <p:strVal val="#ppt_x"/>
                                          </p:val>
                                        </p:tav>
                                      </p:tavLst>
                                    </p:anim>
                                    <p:anim calcmode="lin" valueType="num">
                                      <p:cBhvr additive="base">
                                        <p:cTn id="20" dur="500" fill="hold"/>
                                        <p:tgtEl>
                                          <p:spTgt spid="37069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0691">
                                            <p:txEl>
                                              <p:pRg st="1" end="1"/>
                                            </p:txEl>
                                          </p:spTgt>
                                        </p:tgtEl>
                                        <p:attrNameLst>
                                          <p:attrName>style.visibility</p:attrName>
                                        </p:attrNameLst>
                                      </p:cBhvr>
                                      <p:to>
                                        <p:strVal val="visible"/>
                                      </p:to>
                                    </p:set>
                                    <p:anim calcmode="lin" valueType="num">
                                      <p:cBhvr additive="base">
                                        <p:cTn id="25" dur="500" fill="hold"/>
                                        <p:tgtEl>
                                          <p:spTgt spid="37069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0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0691">
                                            <p:txEl>
                                              <p:pRg st="2" end="2"/>
                                            </p:txEl>
                                          </p:spTgt>
                                        </p:tgtEl>
                                        <p:attrNameLst>
                                          <p:attrName>style.visibility</p:attrName>
                                        </p:attrNameLst>
                                      </p:cBhvr>
                                      <p:to>
                                        <p:strVal val="visible"/>
                                      </p:to>
                                    </p:set>
                                    <p:anim calcmode="lin" valueType="num">
                                      <p:cBhvr additive="base">
                                        <p:cTn id="31" dur="500" fill="hold"/>
                                        <p:tgtEl>
                                          <p:spTgt spid="37069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06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0691">
                                            <p:txEl>
                                              <p:pRg st="3" end="3"/>
                                            </p:txEl>
                                          </p:spTgt>
                                        </p:tgtEl>
                                        <p:attrNameLst>
                                          <p:attrName>style.visibility</p:attrName>
                                        </p:attrNameLst>
                                      </p:cBhvr>
                                      <p:to>
                                        <p:strVal val="visible"/>
                                      </p:to>
                                    </p:set>
                                    <p:anim calcmode="lin" valueType="num">
                                      <p:cBhvr additive="base">
                                        <p:cTn id="37" dur="500" fill="hold"/>
                                        <p:tgtEl>
                                          <p:spTgt spid="37069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06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0693"/>
                                        </p:tgtEl>
                                        <p:attrNameLst>
                                          <p:attrName>style.visibility</p:attrName>
                                        </p:attrNameLst>
                                      </p:cBhvr>
                                      <p:to>
                                        <p:strVal val="visible"/>
                                      </p:to>
                                    </p:set>
                                    <p:anim calcmode="lin" valueType="num">
                                      <p:cBhvr additive="base">
                                        <p:cTn id="43" dur="500" fill="hold"/>
                                        <p:tgtEl>
                                          <p:spTgt spid="370693"/>
                                        </p:tgtEl>
                                        <p:attrNameLst>
                                          <p:attrName>ppt_x</p:attrName>
                                        </p:attrNameLst>
                                      </p:cBhvr>
                                      <p:tavLst>
                                        <p:tav tm="0">
                                          <p:val>
                                            <p:strVal val="#ppt_x"/>
                                          </p:val>
                                        </p:tav>
                                        <p:tav tm="100000">
                                          <p:val>
                                            <p:strVal val="#ppt_x"/>
                                          </p:val>
                                        </p:tav>
                                      </p:tavLst>
                                    </p:anim>
                                    <p:anim calcmode="lin" valueType="num">
                                      <p:cBhvr additive="base">
                                        <p:cTn id="44" dur="500" fill="hold"/>
                                        <p:tgtEl>
                                          <p:spTgt spid="37069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0694"/>
                                        </p:tgtEl>
                                        <p:attrNameLst>
                                          <p:attrName>style.visibility</p:attrName>
                                        </p:attrNameLst>
                                      </p:cBhvr>
                                      <p:to>
                                        <p:strVal val="visible"/>
                                      </p:to>
                                    </p:set>
                                    <p:anim calcmode="lin" valueType="num">
                                      <p:cBhvr additive="base">
                                        <p:cTn id="49" dur="500" fill="hold"/>
                                        <p:tgtEl>
                                          <p:spTgt spid="370694"/>
                                        </p:tgtEl>
                                        <p:attrNameLst>
                                          <p:attrName>ppt_x</p:attrName>
                                        </p:attrNameLst>
                                      </p:cBhvr>
                                      <p:tavLst>
                                        <p:tav tm="0">
                                          <p:val>
                                            <p:strVal val="#ppt_x"/>
                                          </p:val>
                                        </p:tav>
                                        <p:tav tm="100000">
                                          <p:val>
                                            <p:strVal val="#ppt_x"/>
                                          </p:val>
                                        </p:tav>
                                      </p:tavLst>
                                    </p:anim>
                                    <p:anim calcmode="lin" valueType="num">
                                      <p:cBhvr additive="base">
                                        <p:cTn id="50" dur="500" fill="hold"/>
                                        <p:tgtEl>
                                          <p:spTgt spid="37069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70691">
                                            <p:txEl>
                                              <p:pRg st="4" end="4"/>
                                            </p:txEl>
                                          </p:spTgt>
                                        </p:tgtEl>
                                        <p:attrNameLst>
                                          <p:attrName>style.visibility</p:attrName>
                                        </p:attrNameLst>
                                      </p:cBhvr>
                                      <p:to>
                                        <p:strVal val="visible"/>
                                      </p:to>
                                    </p:set>
                                    <p:anim calcmode="lin" valueType="num">
                                      <p:cBhvr additive="base">
                                        <p:cTn id="55" dur="500" fill="hold"/>
                                        <p:tgtEl>
                                          <p:spTgt spid="370691">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06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70691">
                                            <p:txEl>
                                              <p:pRg st="5" end="5"/>
                                            </p:txEl>
                                          </p:spTgt>
                                        </p:tgtEl>
                                        <p:attrNameLst>
                                          <p:attrName>style.visibility</p:attrName>
                                        </p:attrNameLst>
                                      </p:cBhvr>
                                      <p:to>
                                        <p:strVal val="visible"/>
                                      </p:to>
                                    </p:set>
                                    <p:anim calcmode="lin" valueType="num">
                                      <p:cBhvr additive="base">
                                        <p:cTn id="61" dur="500" fill="hold"/>
                                        <p:tgtEl>
                                          <p:spTgt spid="370691">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706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70691">
                                            <p:txEl>
                                              <p:pRg st="6" end="6"/>
                                            </p:txEl>
                                          </p:spTgt>
                                        </p:tgtEl>
                                        <p:attrNameLst>
                                          <p:attrName>style.visibility</p:attrName>
                                        </p:attrNameLst>
                                      </p:cBhvr>
                                      <p:to>
                                        <p:strVal val="visible"/>
                                      </p:to>
                                    </p:set>
                                    <p:anim calcmode="lin" valueType="num">
                                      <p:cBhvr additive="base">
                                        <p:cTn id="67" dur="500" fill="hold"/>
                                        <p:tgtEl>
                                          <p:spTgt spid="370691">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706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70691">
                                            <p:txEl>
                                              <p:pRg st="7" end="7"/>
                                            </p:txEl>
                                          </p:spTgt>
                                        </p:tgtEl>
                                        <p:attrNameLst>
                                          <p:attrName>style.visibility</p:attrName>
                                        </p:attrNameLst>
                                      </p:cBhvr>
                                      <p:to>
                                        <p:strVal val="visible"/>
                                      </p:to>
                                    </p:set>
                                    <p:anim calcmode="lin" valueType="num">
                                      <p:cBhvr additive="base">
                                        <p:cTn id="73" dur="500" fill="hold"/>
                                        <p:tgtEl>
                                          <p:spTgt spid="370691">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706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70691">
                                            <p:txEl>
                                              <p:pRg st="8" end="8"/>
                                            </p:txEl>
                                          </p:spTgt>
                                        </p:tgtEl>
                                        <p:attrNameLst>
                                          <p:attrName>style.visibility</p:attrName>
                                        </p:attrNameLst>
                                      </p:cBhvr>
                                      <p:to>
                                        <p:strVal val="visible"/>
                                      </p:to>
                                    </p:set>
                                    <p:anim calcmode="lin" valueType="num">
                                      <p:cBhvr additive="base">
                                        <p:cTn id="79" dur="500" fill="hold"/>
                                        <p:tgtEl>
                                          <p:spTgt spid="370691">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706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971550" y="260350"/>
            <a:ext cx="7793038" cy="1462088"/>
          </a:xfrm>
        </p:spPr>
        <p:txBody>
          <a:bodyPr/>
          <a:lstStyle/>
          <a:p>
            <a:pPr eaLnBrk="1" hangingPunct="1"/>
            <a:r>
              <a:rPr lang="en-US" sz="4000" b="1" u="sng" smtClean="0"/>
              <a:t>Example</a:t>
            </a:r>
          </a:p>
        </p:txBody>
      </p:sp>
      <p:sp>
        <p:nvSpPr>
          <p:cNvPr id="371715" name="Rectangle 3"/>
          <p:cNvSpPr>
            <a:spLocks noGrp="1" noChangeArrowheads="1"/>
          </p:cNvSpPr>
          <p:nvPr>
            <p:ph idx="1"/>
          </p:nvPr>
        </p:nvSpPr>
        <p:spPr>
          <a:xfrm>
            <a:off x="1042988" y="1412776"/>
            <a:ext cx="7772400" cy="4618137"/>
          </a:xfrm>
        </p:spPr>
        <p:txBody>
          <a:bodyPr/>
          <a:lstStyle/>
          <a:p>
            <a:pPr algn="l" rtl="0" eaLnBrk="1" hangingPunct="1">
              <a:lnSpc>
                <a:spcPct val="80000"/>
              </a:lnSpc>
              <a:buFont typeface="Wingdings" pitchFamily="2" charset="2"/>
              <a:buNone/>
            </a:pPr>
            <a:r>
              <a:rPr lang="en-US" sz="2400" dirty="0" smtClean="0">
                <a:cs typeface="Tahoma" pitchFamily="34" charset="0"/>
              </a:rPr>
              <a:t>The activity values of a certain enzyme measured in normal gastric tissue of 35 patients with gastric carcinoma has a mean of 0.718 and a standard deviation of 0.511.We want to construct a 90 % confidence interval for the population mean. </a:t>
            </a:r>
            <a:endParaRPr lang="ar-SA" sz="2400" dirty="0" smtClean="0">
              <a:cs typeface="Tahoma" pitchFamily="34" charset="0"/>
            </a:endParaRPr>
          </a:p>
          <a:p>
            <a:pPr algn="l" rtl="0" eaLnBrk="1" hangingPunct="1">
              <a:lnSpc>
                <a:spcPct val="80000"/>
              </a:lnSpc>
            </a:pPr>
            <a:r>
              <a:rPr lang="en-US" sz="2800" b="1" u="sng" dirty="0" smtClean="0">
                <a:cs typeface="Tahoma" pitchFamily="34" charset="0"/>
              </a:rPr>
              <a:t>Solution:</a:t>
            </a:r>
            <a:r>
              <a:rPr lang="en-US" sz="2400" dirty="0" smtClean="0">
                <a:cs typeface="Tahoma" pitchFamily="34" charset="0"/>
              </a:rPr>
              <a:t> </a:t>
            </a:r>
          </a:p>
          <a:p>
            <a:pPr algn="l" rtl="0" eaLnBrk="1" hangingPunct="1">
              <a:lnSpc>
                <a:spcPct val="80000"/>
              </a:lnSpc>
            </a:pPr>
            <a:endParaRPr lang="ar-SA" sz="2400" dirty="0" smtClean="0">
              <a:cs typeface="Tahoma" pitchFamily="34" charset="0"/>
            </a:endParaRPr>
          </a:p>
          <a:p>
            <a:pPr algn="l" rtl="0" eaLnBrk="1" hangingPunct="1">
              <a:lnSpc>
                <a:spcPct val="80000"/>
              </a:lnSpc>
            </a:pPr>
            <a:r>
              <a:rPr lang="en-US" sz="2400" dirty="0" smtClean="0">
                <a:cs typeface="Tahoma" pitchFamily="34" charset="0"/>
              </a:rPr>
              <a:t>Note that </a:t>
            </a:r>
            <a:r>
              <a:rPr lang="en-US" sz="2400" u="sng" dirty="0" smtClean="0">
                <a:cs typeface="Tahoma" pitchFamily="34" charset="0"/>
              </a:rPr>
              <a:t>the population is not normal</a:t>
            </a:r>
            <a:r>
              <a:rPr lang="en-US" sz="2400" dirty="0" smtClean="0">
                <a:cs typeface="Tahoma" pitchFamily="34" charset="0"/>
              </a:rPr>
              <a:t>,</a:t>
            </a:r>
          </a:p>
          <a:p>
            <a:pPr algn="l" rtl="0" eaLnBrk="1" hangingPunct="1">
              <a:lnSpc>
                <a:spcPct val="80000"/>
              </a:lnSpc>
            </a:pPr>
            <a:r>
              <a:rPr lang="en-US" sz="2400" dirty="0" smtClean="0">
                <a:cs typeface="Tahoma" pitchFamily="34" charset="0"/>
              </a:rPr>
              <a:t> n=35 (n&gt;30) n is large and </a:t>
            </a:r>
            <a:r>
              <a:rPr lang="en-US" sz="2400" b="1" dirty="0" smtClean="0">
                <a:cs typeface="Tahoma" pitchFamily="34" charset="0"/>
                <a:sym typeface="Symbol" pitchFamily="18" charset="2"/>
              </a:rPr>
              <a:t></a:t>
            </a:r>
            <a:r>
              <a:rPr lang="en-US" sz="2400" b="1" dirty="0" smtClean="0">
                <a:cs typeface="Tahoma" pitchFamily="34" charset="0"/>
              </a:rPr>
              <a:t> </a:t>
            </a:r>
            <a:r>
              <a:rPr lang="en-US" sz="2400" dirty="0" smtClean="0">
                <a:cs typeface="Tahoma" pitchFamily="34" charset="0"/>
              </a:rPr>
              <a:t>is unknown ,s=0.511</a:t>
            </a:r>
          </a:p>
          <a:p>
            <a:pPr algn="l" rtl="0" eaLnBrk="1" hangingPunct="1">
              <a:lnSpc>
                <a:spcPct val="80000"/>
              </a:lnSpc>
            </a:pPr>
            <a:r>
              <a:rPr lang="en-US" sz="2400" dirty="0" smtClean="0">
                <a:cs typeface="Tahoma" pitchFamily="34" charset="0"/>
              </a:rPr>
              <a:t>1- </a:t>
            </a:r>
            <a:r>
              <a:rPr lang="en-US" sz="2400" dirty="0" smtClean="0">
                <a:cs typeface="Tahoma" pitchFamily="34" charset="0"/>
                <a:sym typeface="Symbol" pitchFamily="18" charset="2"/>
              </a:rPr>
              <a:t></a:t>
            </a:r>
            <a:r>
              <a:rPr lang="en-US" sz="2400" dirty="0" smtClean="0">
                <a:cs typeface="Tahoma" pitchFamily="34" charset="0"/>
              </a:rPr>
              <a:t>=0.90</a:t>
            </a:r>
            <a:r>
              <a:rPr lang="en-US" sz="2400" dirty="0" smtClean="0"/>
              <a:t>→</a:t>
            </a:r>
            <a:r>
              <a:rPr lang="en-US" sz="2400" dirty="0" smtClean="0">
                <a:cs typeface="Tahoma" pitchFamily="34" charset="0"/>
              </a:rPr>
              <a:t> </a:t>
            </a:r>
            <a:r>
              <a:rPr lang="en-US" sz="2400" dirty="0" smtClean="0">
                <a:cs typeface="Tahoma" pitchFamily="34" charset="0"/>
                <a:sym typeface="Symbol" pitchFamily="18" charset="2"/>
              </a:rPr>
              <a:t></a:t>
            </a:r>
            <a:r>
              <a:rPr lang="en-US" sz="2400" dirty="0" smtClean="0">
                <a:cs typeface="Tahoma" pitchFamily="34" charset="0"/>
              </a:rPr>
              <a:t>=0.1</a:t>
            </a:r>
          </a:p>
          <a:p>
            <a:pPr algn="l" rtl="0" eaLnBrk="1" hangingPunct="1">
              <a:lnSpc>
                <a:spcPct val="80000"/>
              </a:lnSpc>
            </a:pPr>
            <a:r>
              <a:rPr lang="en-US" sz="2400" dirty="0" smtClean="0"/>
              <a:t>→</a:t>
            </a:r>
            <a:r>
              <a:rPr lang="en-US" sz="2400" dirty="0" smtClean="0">
                <a:cs typeface="Tahoma" pitchFamily="34" charset="0"/>
              </a:rPr>
              <a:t> </a:t>
            </a:r>
            <a:r>
              <a:rPr lang="en-US" sz="2400" dirty="0" smtClean="0">
                <a:cs typeface="Tahoma" pitchFamily="34" charset="0"/>
                <a:sym typeface="Symbol" pitchFamily="18" charset="2"/>
              </a:rPr>
              <a:t></a:t>
            </a:r>
            <a:r>
              <a:rPr lang="en-US" sz="2400" dirty="0" smtClean="0">
                <a:cs typeface="Tahoma" pitchFamily="34" charset="0"/>
              </a:rPr>
              <a:t>/2=0.05</a:t>
            </a:r>
            <a:r>
              <a:rPr lang="en-US" sz="2400" dirty="0" smtClean="0"/>
              <a:t>→</a:t>
            </a:r>
            <a:r>
              <a:rPr lang="en-US" sz="2400" dirty="0" smtClean="0">
                <a:cs typeface="Tahoma" pitchFamily="34" charset="0"/>
              </a:rPr>
              <a:t> 1-</a:t>
            </a:r>
            <a:r>
              <a:rPr lang="en-US" sz="2400" dirty="0" smtClean="0">
                <a:cs typeface="Tahoma" pitchFamily="34" charset="0"/>
                <a:sym typeface="Symbol" pitchFamily="18" charset="2"/>
              </a:rPr>
              <a:t></a:t>
            </a:r>
            <a:r>
              <a:rPr lang="en-US" sz="2400" dirty="0" smtClean="0">
                <a:cs typeface="Tahoma" pitchFamily="34" charset="0"/>
              </a:rPr>
              <a:t>/2=0.95,</a:t>
            </a:r>
          </a:p>
          <a:p>
            <a:pPr algn="l" rtl="0" eaLnBrk="1" hangingPunct="1">
              <a:lnSpc>
                <a:spcPct val="80000"/>
              </a:lnSpc>
            </a:pPr>
            <a:endParaRPr lang="en-US" sz="2400" dirty="0" smtClean="0">
              <a:cs typeface="Tahoma" pitchFamily="34" charset="0"/>
            </a:endParaRPr>
          </a:p>
        </p:txBody>
      </p:sp>
      <p:sp>
        <p:nvSpPr>
          <p:cNvPr id="5"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5"/>
          <p:cNvSpPr>
            <a:spLocks noGrp="1"/>
          </p:cNvSpPr>
          <p:nvPr>
            <p:ph type="sldNum" sz="quarter" idx="12"/>
          </p:nvPr>
        </p:nvSpPr>
        <p:spPr/>
        <p:txBody>
          <a:bodyPr/>
          <a:lstStyle/>
          <a:p>
            <a:pPr>
              <a:defRPr/>
            </a:pPr>
            <a:fld id="{61729743-478A-466D-A55E-171A9711F807}" type="slidenum">
              <a:rPr lang="ar-SA"/>
              <a:pPr>
                <a:defRPr/>
              </a:pPr>
              <a:t>208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1714"/>
                                        </p:tgtEl>
                                        <p:attrNameLst>
                                          <p:attrName>style.visibility</p:attrName>
                                        </p:attrNameLst>
                                      </p:cBhvr>
                                      <p:to>
                                        <p:strVal val="visible"/>
                                      </p:to>
                                    </p:set>
                                    <p:anim calcmode="lin" valueType="num">
                                      <p:cBhvr additive="base">
                                        <p:cTn id="7" dur="500" fill="hold"/>
                                        <p:tgtEl>
                                          <p:spTgt spid="371714"/>
                                        </p:tgtEl>
                                        <p:attrNameLst>
                                          <p:attrName>ppt_x</p:attrName>
                                        </p:attrNameLst>
                                      </p:cBhvr>
                                      <p:tavLst>
                                        <p:tav tm="0">
                                          <p:val>
                                            <p:strVal val="#ppt_x"/>
                                          </p:val>
                                        </p:tav>
                                        <p:tav tm="100000">
                                          <p:val>
                                            <p:strVal val="#ppt_x"/>
                                          </p:val>
                                        </p:tav>
                                      </p:tavLst>
                                    </p:anim>
                                    <p:anim calcmode="lin" valueType="num">
                                      <p:cBhvr additive="base">
                                        <p:cTn id="8" dur="500" fill="hold"/>
                                        <p:tgtEl>
                                          <p:spTgt spid="3717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1715">
                                            <p:txEl>
                                              <p:pRg st="0" end="0"/>
                                            </p:txEl>
                                          </p:spTgt>
                                        </p:tgtEl>
                                        <p:attrNameLst>
                                          <p:attrName>style.visibility</p:attrName>
                                        </p:attrNameLst>
                                      </p:cBhvr>
                                      <p:to>
                                        <p:strVal val="visible"/>
                                      </p:to>
                                    </p:set>
                                    <p:anim calcmode="lin" valueType="num">
                                      <p:cBhvr additive="base">
                                        <p:cTn id="13" dur="500" fill="hold"/>
                                        <p:tgtEl>
                                          <p:spTgt spid="3717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1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1715">
                                            <p:txEl>
                                              <p:pRg st="1" end="1"/>
                                            </p:txEl>
                                          </p:spTgt>
                                        </p:tgtEl>
                                        <p:attrNameLst>
                                          <p:attrName>style.visibility</p:attrName>
                                        </p:attrNameLst>
                                      </p:cBhvr>
                                      <p:to>
                                        <p:strVal val="visible"/>
                                      </p:to>
                                    </p:set>
                                    <p:anim calcmode="lin" valueType="num">
                                      <p:cBhvr additive="base">
                                        <p:cTn id="19" dur="500" fill="hold"/>
                                        <p:tgtEl>
                                          <p:spTgt spid="3717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1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1715">
                                            <p:txEl>
                                              <p:pRg st="3" end="3"/>
                                            </p:txEl>
                                          </p:spTgt>
                                        </p:tgtEl>
                                        <p:attrNameLst>
                                          <p:attrName>style.visibility</p:attrName>
                                        </p:attrNameLst>
                                      </p:cBhvr>
                                      <p:to>
                                        <p:strVal val="visible"/>
                                      </p:to>
                                    </p:set>
                                    <p:anim calcmode="lin" valueType="num">
                                      <p:cBhvr additive="base">
                                        <p:cTn id="25" dur="500" fill="hold"/>
                                        <p:tgtEl>
                                          <p:spTgt spid="3717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17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1715">
                                            <p:txEl>
                                              <p:pRg st="4" end="4"/>
                                            </p:txEl>
                                          </p:spTgt>
                                        </p:tgtEl>
                                        <p:attrNameLst>
                                          <p:attrName>style.visibility</p:attrName>
                                        </p:attrNameLst>
                                      </p:cBhvr>
                                      <p:to>
                                        <p:strVal val="visible"/>
                                      </p:to>
                                    </p:set>
                                    <p:anim calcmode="lin" valueType="num">
                                      <p:cBhvr additive="base">
                                        <p:cTn id="31" dur="500" fill="hold"/>
                                        <p:tgtEl>
                                          <p:spTgt spid="3717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17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1715">
                                            <p:txEl>
                                              <p:pRg st="5" end="5"/>
                                            </p:txEl>
                                          </p:spTgt>
                                        </p:tgtEl>
                                        <p:attrNameLst>
                                          <p:attrName>style.visibility</p:attrName>
                                        </p:attrNameLst>
                                      </p:cBhvr>
                                      <p:to>
                                        <p:strVal val="visible"/>
                                      </p:to>
                                    </p:set>
                                    <p:anim calcmode="lin" valueType="num">
                                      <p:cBhvr additive="base">
                                        <p:cTn id="37" dur="500" fill="hold"/>
                                        <p:tgtEl>
                                          <p:spTgt spid="3717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17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1715">
                                            <p:txEl>
                                              <p:pRg st="6" end="6"/>
                                            </p:txEl>
                                          </p:spTgt>
                                        </p:tgtEl>
                                        <p:attrNameLst>
                                          <p:attrName>style.visibility</p:attrName>
                                        </p:attrNameLst>
                                      </p:cBhvr>
                                      <p:to>
                                        <p:strVal val="visible"/>
                                      </p:to>
                                    </p:set>
                                    <p:anim calcmode="lin" valueType="num">
                                      <p:cBhvr additive="base">
                                        <p:cTn id="43" dur="500" fill="hold"/>
                                        <p:tgtEl>
                                          <p:spTgt spid="3717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17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r>
              <a:rPr lang="en-US" sz="3200" smtClean="0"/>
              <a:t>Then 90% confident interval for </a:t>
            </a:r>
            <a:r>
              <a:rPr lang="en-US" sz="3200" smtClean="0">
                <a:cs typeface="Tahoma" pitchFamily="34" charset="0"/>
                <a:sym typeface="Symbol" pitchFamily="18" charset="2"/>
              </a:rPr>
              <a:t></a:t>
            </a:r>
            <a:r>
              <a:rPr lang="en-US" sz="3200" smtClean="0">
                <a:cs typeface="Tahoma" pitchFamily="34" charset="0"/>
              </a:rPr>
              <a:t> is given by :</a:t>
            </a:r>
          </a:p>
        </p:txBody>
      </p:sp>
      <p:sp>
        <p:nvSpPr>
          <p:cNvPr id="372739" name="Rectangle 3"/>
          <p:cNvSpPr>
            <a:spLocks noGrp="1" noChangeArrowheads="1"/>
          </p:cNvSpPr>
          <p:nvPr>
            <p:ph type="body" sz="half" idx="1"/>
          </p:nvPr>
        </p:nvSpPr>
        <p:spPr>
          <a:xfrm>
            <a:off x="755650" y="2017713"/>
            <a:ext cx="7920038" cy="4114800"/>
          </a:xfrm>
        </p:spPr>
        <p:txBody>
          <a:bodyPr/>
          <a:lstStyle/>
          <a:p>
            <a:pPr algn="l" eaLnBrk="1" hangingPunct="1">
              <a:spcBef>
                <a:spcPct val="0"/>
              </a:spcBef>
              <a:buClrTx/>
              <a:buFontTx/>
              <a:buNone/>
            </a:pPr>
            <a:r>
              <a:rPr lang="en-US" sz="2400" dirty="0" smtClean="0"/>
              <a:t>P(   - Z </a:t>
            </a:r>
            <a:r>
              <a:rPr lang="en-US" sz="2400" baseline="-18000" dirty="0" smtClean="0"/>
              <a:t>(1- </a:t>
            </a:r>
            <a:r>
              <a:rPr lang="en-US" sz="2400" baseline="-18000" dirty="0" smtClean="0">
                <a:sym typeface="Symbol" pitchFamily="18" charset="2"/>
              </a:rPr>
              <a:t></a:t>
            </a:r>
            <a:r>
              <a:rPr lang="en-US" sz="2400" baseline="-18000" dirty="0" smtClean="0"/>
              <a:t>/2)</a:t>
            </a:r>
            <a:r>
              <a:rPr lang="en-US" sz="2400" dirty="0" smtClean="0"/>
              <a:t> s/</a:t>
            </a:r>
            <a:r>
              <a:rPr lang="en-US" sz="2400" dirty="0" smtClean="0">
                <a:sym typeface="Symbol" pitchFamily="18" charset="2"/>
              </a:rPr>
              <a:t></a:t>
            </a:r>
            <a:r>
              <a:rPr lang="en-US" sz="2400" dirty="0" smtClean="0"/>
              <a:t>n &lt; </a:t>
            </a:r>
            <a:r>
              <a:rPr lang="en-US" sz="2400" dirty="0" smtClean="0">
                <a:sym typeface="Symbol" pitchFamily="18" charset="2"/>
              </a:rPr>
              <a:t></a:t>
            </a:r>
            <a:r>
              <a:rPr lang="en-US" sz="2400" dirty="0" smtClean="0"/>
              <a:t> &lt;     + Z </a:t>
            </a:r>
            <a:r>
              <a:rPr lang="en-US" sz="2400" baseline="-18000" dirty="0" smtClean="0"/>
              <a:t>(1- </a:t>
            </a:r>
            <a:r>
              <a:rPr lang="en-US" sz="2400" baseline="-18000" dirty="0" smtClean="0">
                <a:sym typeface="Symbol" pitchFamily="18" charset="2"/>
              </a:rPr>
              <a:t></a:t>
            </a:r>
            <a:r>
              <a:rPr lang="en-US" sz="2400" baseline="-18000" dirty="0" smtClean="0"/>
              <a:t>/2)</a:t>
            </a:r>
            <a:r>
              <a:rPr lang="en-US" sz="2400" dirty="0" smtClean="0"/>
              <a:t> s/</a:t>
            </a:r>
            <a:r>
              <a:rPr lang="en-US" sz="2400" dirty="0" smtClean="0">
                <a:sym typeface="Symbol" pitchFamily="18" charset="2"/>
              </a:rPr>
              <a:t></a:t>
            </a:r>
            <a:r>
              <a:rPr lang="en-US" sz="2400" dirty="0" smtClean="0"/>
              <a:t>n) = </a:t>
            </a:r>
            <a:r>
              <a:rPr lang="en-US" dirty="0" smtClean="0"/>
              <a:t>1- </a:t>
            </a:r>
            <a:r>
              <a:rPr lang="en-US" dirty="0" smtClean="0">
                <a:sym typeface="Symbol" pitchFamily="18" charset="2"/>
              </a:rPr>
              <a:t></a:t>
            </a:r>
          </a:p>
          <a:p>
            <a:pPr algn="l" eaLnBrk="1" hangingPunct="1">
              <a:spcBef>
                <a:spcPct val="0"/>
              </a:spcBef>
              <a:buClrTx/>
              <a:buFontTx/>
              <a:buNone/>
            </a:pPr>
            <a:endParaRPr lang="ar-SA" sz="2400" dirty="0" smtClean="0">
              <a:sym typeface="Symbol" pitchFamily="18" charset="2"/>
            </a:endParaRPr>
          </a:p>
          <a:p>
            <a:pPr algn="l" rtl="0" eaLnBrk="1" hangingPunct="1"/>
            <a:r>
              <a:rPr lang="en-US" sz="2800" dirty="0" smtClean="0"/>
              <a:t>Z </a:t>
            </a:r>
            <a:r>
              <a:rPr lang="en-US" sz="2800" baseline="-18000" dirty="0" smtClean="0"/>
              <a:t>(1- </a:t>
            </a:r>
            <a:r>
              <a:rPr lang="en-US" sz="2800" baseline="-18000" dirty="0" smtClean="0">
                <a:sym typeface="Symbol" pitchFamily="18" charset="2"/>
              </a:rPr>
              <a:t></a:t>
            </a:r>
            <a:r>
              <a:rPr lang="en-US" sz="2800" baseline="-18000" dirty="0" smtClean="0"/>
              <a:t>/2)</a:t>
            </a:r>
            <a:r>
              <a:rPr lang="en-US" sz="2800" dirty="0" smtClean="0"/>
              <a:t> </a:t>
            </a:r>
            <a:r>
              <a:rPr lang="en-US" sz="2800" dirty="0" smtClean="0">
                <a:sym typeface="Symbol" pitchFamily="18" charset="2"/>
              </a:rPr>
              <a:t>= Z</a:t>
            </a:r>
            <a:r>
              <a:rPr lang="en-US" sz="2800" baseline="-18000" dirty="0" smtClean="0">
                <a:sym typeface="Symbol" pitchFamily="18" charset="2"/>
              </a:rPr>
              <a:t>0.95</a:t>
            </a:r>
            <a:r>
              <a:rPr lang="en-US" sz="2800" dirty="0" smtClean="0">
                <a:sym typeface="Symbol" pitchFamily="18" charset="2"/>
              </a:rPr>
              <a:t>  = 1.645 (refer to table D)</a:t>
            </a:r>
            <a:endParaRPr lang="ar-SA" sz="2800" dirty="0" smtClean="0">
              <a:sym typeface="Symbol" pitchFamily="18" charset="2"/>
            </a:endParaRPr>
          </a:p>
          <a:p>
            <a:pPr algn="l" rtl="0" eaLnBrk="1" hangingPunct="1"/>
            <a:r>
              <a:rPr lang="en-US" sz="2800" dirty="0" smtClean="0">
                <a:sym typeface="Symbol" pitchFamily="18" charset="2"/>
              </a:rPr>
              <a:t>Z </a:t>
            </a:r>
            <a:r>
              <a:rPr lang="en-US" sz="2800" baseline="-18000" dirty="0" smtClean="0">
                <a:sym typeface="Symbol" pitchFamily="18" charset="2"/>
              </a:rPr>
              <a:t>0.95</a:t>
            </a:r>
            <a:r>
              <a:rPr lang="en-US" sz="2800" dirty="0" smtClean="0">
                <a:sym typeface="Symbol" pitchFamily="18" charset="2"/>
              </a:rPr>
              <a:t>(s/n) =1.645 (0.511/ 35)=0.1421</a:t>
            </a:r>
            <a:endParaRPr lang="ar-SA" sz="2800" dirty="0" smtClean="0">
              <a:sym typeface="Symbol" pitchFamily="18" charset="2"/>
            </a:endParaRPr>
          </a:p>
          <a:p>
            <a:pPr algn="l" rtl="0" eaLnBrk="1" hangingPunct="1">
              <a:buFont typeface="Wingdings" pitchFamily="2" charset="2"/>
              <a:buNone/>
            </a:pPr>
            <a:r>
              <a:rPr lang="en-US" sz="2800" dirty="0" smtClean="0">
                <a:sym typeface="Symbol" pitchFamily="18" charset="2"/>
              </a:rPr>
              <a:t>  0.718 ± 1.645 (0.511) / 35→</a:t>
            </a:r>
          </a:p>
          <a:p>
            <a:pPr algn="l" rtl="0" eaLnBrk="1" hangingPunct="1">
              <a:buFont typeface="Wingdings" pitchFamily="2" charset="2"/>
              <a:buNone/>
            </a:pPr>
            <a:r>
              <a:rPr lang="en-US" sz="2800" dirty="0" smtClean="0">
                <a:sym typeface="Symbol" pitchFamily="18" charset="2"/>
              </a:rPr>
              <a:t>  (0.718-0.1421, 0.718+0.1421) → </a:t>
            </a:r>
          </a:p>
          <a:p>
            <a:pPr algn="l" rtl="0" eaLnBrk="1" hangingPunct="1">
              <a:buFont typeface="Wingdings" pitchFamily="2" charset="2"/>
              <a:buNone/>
            </a:pPr>
            <a:r>
              <a:rPr lang="en-US" sz="2800" dirty="0" smtClean="0">
                <a:sym typeface="Symbol" pitchFamily="18" charset="2"/>
              </a:rPr>
              <a:t>  (0.576,0.860).</a:t>
            </a:r>
          </a:p>
          <a:p>
            <a:pPr algn="l" rtl="0" eaLnBrk="1" hangingPunct="1"/>
            <a:r>
              <a:rPr lang="en-US" sz="2000" b="1" u="sng" dirty="0" smtClean="0"/>
              <a:t>Exercise example 6.2.3 page 164:</a:t>
            </a:r>
          </a:p>
        </p:txBody>
      </p:sp>
      <p:graphicFrame>
        <p:nvGraphicFramePr>
          <p:cNvPr id="372740" name="Object 4"/>
          <p:cNvGraphicFramePr>
            <a:graphicFrameLocks noChangeAspect="1"/>
          </p:cNvGraphicFramePr>
          <p:nvPr>
            <p:ph sz="quarter" idx="2"/>
          </p:nvPr>
        </p:nvGraphicFramePr>
        <p:xfrm>
          <a:off x="3923928" y="2132856"/>
          <a:ext cx="365125" cy="431800"/>
        </p:xfrm>
        <a:graphic>
          <a:graphicData uri="http://schemas.openxmlformats.org/presentationml/2006/ole">
            <p:oleObj spid="_x0000_s52226" name="Equation" r:id="rId3" imgW="139680" imgH="164880" progId="Equation.3">
              <p:embed/>
            </p:oleObj>
          </a:graphicData>
        </a:graphic>
      </p:graphicFrame>
      <p:graphicFrame>
        <p:nvGraphicFramePr>
          <p:cNvPr id="372741" name="Object 5"/>
          <p:cNvGraphicFramePr>
            <a:graphicFrameLocks noChangeAspect="1"/>
          </p:cNvGraphicFramePr>
          <p:nvPr>
            <p:ph sz="quarter" idx="3"/>
          </p:nvPr>
        </p:nvGraphicFramePr>
        <p:xfrm>
          <a:off x="1042988" y="2076450"/>
          <a:ext cx="390525" cy="461963"/>
        </p:xfrm>
        <a:graphic>
          <a:graphicData uri="http://schemas.openxmlformats.org/presentationml/2006/ole">
            <p:oleObj spid="_x0000_s52227" name="Equation" r:id="rId4" imgW="139680" imgH="164880" progId="Equation.3">
              <p:embed/>
            </p:oleObj>
          </a:graphicData>
        </a:graphic>
      </p:graphicFrame>
      <p:sp>
        <p:nvSpPr>
          <p:cNvPr id="13"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14" name="عنصر نائب لرقم الشريحة 7"/>
          <p:cNvSpPr>
            <a:spLocks noGrp="1"/>
          </p:cNvSpPr>
          <p:nvPr>
            <p:ph type="sldNum" sz="quarter" idx="12"/>
          </p:nvPr>
        </p:nvSpPr>
        <p:spPr/>
        <p:txBody>
          <a:bodyPr/>
          <a:lstStyle/>
          <a:p>
            <a:pPr>
              <a:defRPr/>
            </a:pPr>
            <a:fld id="{B8781589-D29F-4B80-BEF5-9FF2999E5302}" type="slidenum">
              <a:rPr lang="ar-SA"/>
              <a:pPr>
                <a:defRPr/>
              </a:pPr>
              <a:t>209</a:t>
            </a:fld>
            <a:endParaRPr lang="en-US" dirty="0"/>
          </a:p>
        </p:txBody>
      </p:sp>
      <p:graphicFrame>
        <p:nvGraphicFramePr>
          <p:cNvPr id="372742" name="Group 6"/>
          <p:cNvGraphicFramePr>
            <a:graphicFrameLocks noGrp="1"/>
          </p:cNvGraphicFramePr>
          <p:nvPr/>
        </p:nvGraphicFramePr>
        <p:xfrm>
          <a:off x="1187450" y="620713"/>
          <a:ext cx="7777163" cy="1079500"/>
        </p:xfrm>
        <a:graphic>
          <a:graphicData uri="http://schemas.openxmlformats.org/drawingml/2006/table">
            <a:tbl>
              <a:tblPr rtl="1"/>
              <a:tblGrid>
                <a:gridCol w="7777163"/>
              </a:tblGrid>
              <a:tr h="1079500">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2738"/>
                                        </p:tgtEl>
                                        <p:attrNameLst>
                                          <p:attrName>style.visibility</p:attrName>
                                        </p:attrNameLst>
                                      </p:cBhvr>
                                      <p:to>
                                        <p:strVal val="visible"/>
                                      </p:to>
                                    </p:set>
                                    <p:anim calcmode="lin" valueType="num">
                                      <p:cBhvr additive="base">
                                        <p:cTn id="7" dur="500" fill="hold"/>
                                        <p:tgtEl>
                                          <p:spTgt spid="372738"/>
                                        </p:tgtEl>
                                        <p:attrNameLst>
                                          <p:attrName>ppt_x</p:attrName>
                                        </p:attrNameLst>
                                      </p:cBhvr>
                                      <p:tavLst>
                                        <p:tav tm="0">
                                          <p:val>
                                            <p:strVal val="#ppt_x"/>
                                          </p:val>
                                        </p:tav>
                                        <p:tav tm="100000">
                                          <p:val>
                                            <p:strVal val="#ppt_x"/>
                                          </p:val>
                                        </p:tav>
                                      </p:tavLst>
                                    </p:anim>
                                    <p:anim calcmode="lin" valueType="num">
                                      <p:cBhvr additive="base">
                                        <p:cTn id="8" dur="500" fill="hold"/>
                                        <p:tgtEl>
                                          <p:spTgt spid="3727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2739">
                                            <p:txEl>
                                              <p:pRg st="0" end="0"/>
                                            </p:txEl>
                                          </p:spTgt>
                                        </p:tgtEl>
                                        <p:attrNameLst>
                                          <p:attrName>style.visibility</p:attrName>
                                        </p:attrNameLst>
                                      </p:cBhvr>
                                      <p:to>
                                        <p:strVal val="visible"/>
                                      </p:to>
                                    </p:set>
                                    <p:anim calcmode="lin" valueType="num">
                                      <p:cBhvr additive="base">
                                        <p:cTn id="13" dur="500" fill="hold"/>
                                        <p:tgtEl>
                                          <p:spTgt spid="3727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27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2741"/>
                                        </p:tgtEl>
                                        <p:attrNameLst>
                                          <p:attrName>style.visibility</p:attrName>
                                        </p:attrNameLst>
                                      </p:cBhvr>
                                      <p:to>
                                        <p:strVal val="visible"/>
                                      </p:to>
                                    </p:set>
                                    <p:anim calcmode="lin" valueType="num">
                                      <p:cBhvr additive="base">
                                        <p:cTn id="19" dur="500" fill="hold"/>
                                        <p:tgtEl>
                                          <p:spTgt spid="372741"/>
                                        </p:tgtEl>
                                        <p:attrNameLst>
                                          <p:attrName>ppt_x</p:attrName>
                                        </p:attrNameLst>
                                      </p:cBhvr>
                                      <p:tavLst>
                                        <p:tav tm="0">
                                          <p:val>
                                            <p:strVal val="#ppt_x"/>
                                          </p:val>
                                        </p:tav>
                                        <p:tav tm="100000">
                                          <p:val>
                                            <p:strVal val="#ppt_x"/>
                                          </p:val>
                                        </p:tav>
                                      </p:tavLst>
                                    </p:anim>
                                    <p:anim calcmode="lin" valueType="num">
                                      <p:cBhvr additive="base">
                                        <p:cTn id="20" dur="500" fill="hold"/>
                                        <p:tgtEl>
                                          <p:spTgt spid="3727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2740"/>
                                        </p:tgtEl>
                                        <p:attrNameLst>
                                          <p:attrName>style.visibility</p:attrName>
                                        </p:attrNameLst>
                                      </p:cBhvr>
                                      <p:to>
                                        <p:strVal val="visible"/>
                                      </p:to>
                                    </p:set>
                                    <p:anim calcmode="lin" valueType="num">
                                      <p:cBhvr additive="base">
                                        <p:cTn id="25" dur="500" fill="hold"/>
                                        <p:tgtEl>
                                          <p:spTgt spid="372740"/>
                                        </p:tgtEl>
                                        <p:attrNameLst>
                                          <p:attrName>ppt_x</p:attrName>
                                        </p:attrNameLst>
                                      </p:cBhvr>
                                      <p:tavLst>
                                        <p:tav tm="0">
                                          <p:val>
                                            <p:strVal val="#ppt_x"/>
                                          </p:val>
                                        </p:tav>
                                        <p:tav tm="100000">
                                          <p:val>
                                            <p:strVal val="#ppt_x"/>
                                          </p:val>
                                        </p:tav>
                                      </p:tavLst>
                                    </p:anim>
                                    <p:anim calcmode="lin" valueType="num">
                                      <p:cBhvr additive="base">
                                        <p:cTn id="26" dur="500" fill="hold"/>
                                        <p:tgtEl>
                                          <p:spTgt spid="3727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2739">
                                            <p:txEl>
                                              <p:pRg st="2" end="2"/>
                                            </p:txEl>
                                          </p:spTgt>
                                        </p:tgtEl>
                                        <p:attrNameLst>
                                          <p:attrName>style.visibility</p:attrName>
                                        </p:attrNameLst>
                                      </p:cBhvr>
                                      <p:to>
                                        <p:strVal val="visible"/>
                                      </p:to>
                                    </p:set>
                                    <p:anim calcmode="lin" valueType="num">
                                      <p:cBhvr additive="base">
                                        <p:cTn id="31" dur="500" fill="hold"/>
                                        <p:tgtEl>
                                          <p:spTgt spid="37273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27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2739">
                                            <p:txEl>
                                              <p:pRg st="3" end="3"/>
                                            </p:txEl>
                                          </p:spTgt>
                                        </p:tgtEl>
                                        <p:attrNameLst>
                                          <p:attrName>style.visibility</p:attrName>
                                        </p:attrNameLst>
                                      </p:cBhvr>
                                      <p:to>
                                        <p:strVal val="visible"/>
                                      </p:to>
                                    </p:set>
                                    <p:anim calcmode="lin" valueType="num">
                                      <p:cBhvr additive="base">
                                        <p:cTn id="37" dur="500" fill="hold"/>
                                        <p:tgtEl>
                                          <p:spTgt spid="37273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27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2739">
                                            <p:txEl>
                                              <p:pRg st="4" end="4"/>
                                            </p:txEl>
                                          </p:spTgt>
                                        </p:tgtEl>
                                        <p:attrNameLst>
                                          <p:attrName>style.visibility</p:attrName>
                                        </p:attrNameLst>
                                      </p:cBhvr>
                                      <p:to>
                                        <p:strVal val="visible"/>
                                      </p:to>
                                    </p:set>
                                    <p:anim calcmode="lin" valueType="num">
                                      <p:cBhvr additive="base">
                                        <p:cTn id="43" dur="500" fill="hold"/>
                                        <p:tgtEl>
                                          <p:spTgt spid="37273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27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2739">
                                            <p:txEl>
                                              <p:pRg st="5" end="5"/>
                                            </p:txEl>
                                          </p:spTgt>
                                        </p:tgtEl>
                                        <p:attrNameLst>
                                          <p:attrName>style.visibility</p:attrName>
                                        </p:attrNameLst>
                                      </p:cBhvr>
                                      <p:to>
                                        <p:strVal val="visible"/>
                                      </p:to>
                                    </p:set>
                                    <p:anim calcmode="lin" valueType="num">
                                      <p:cBhvr additive="base">
                                        <p:cTn id="49" dur="500" fill="hold"/>
                                        <p:tgtEl>
                                          <p:spTgt spid="37273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27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72739">
                                            <p:txEl>
                                              <p:pRg st="6" end="6"/>
                                            </p:txEl>
                                          </p:spTgt>
                                        </p:tgtEl>
                                        <p:attrNameLst>
                                          <p:attrName>style.visibility</p:attrName>
                                        </p:attrNameLst>
                                      </p:cBhvr>
                                      <p:to>
                                        <p:strVal val="visible"/>
                                      </p:to>
                                    </p:set>
                                    <p:anim calcmode="lin" valueType="num">
                                      <p:cBhvr additive="base">
                                        <p:cTn id="55" dur="500" fill="hold"/>
                                        <p:tgtEl>
                                          <p:spTgt spid="372739">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27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72739">
                                            <p:txEl>
                                              <p:pRg st="7" end="7"/>
                                            </p:txEl>
                                          </p:spTgt>
                                        </p:tgtEl>
                                        <p:attrNameLst>
                                          <p:attrName>style.visibility</p:attrName>
                                        </p:attrNameLst>
                                      </p:cBhvr>
                                      <p:to>
                                        <p:strVal val="visible"/>
                                      </p:to>
                                    </p:set>
                                    <p:anim calcmode="lin" valueType="num">
                                      <p:cBhvr additive="base">
                                        <p:cTn id="61" dur="500" fill="hold"/>
                                        <p:tgtEl>
                                          <p:spTgt spid="372739">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727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692696"/>
            <a:ext cx="8786874" cy="5951014"/>
          </a:xfrm>
        </p:spPr>
        <p:txBody>
          <a:bodyPr>
            <a:normAutofit/>
          </a:bodyPr>
          <a:lstStyle/>
          <a:p>
            <a:pPr algn="l">
              <a:buNone/>
            </a:pPr>
            <a:r>
              <a:rPr lang="en-US" sz="2400" b="1" dirty="0" smtClean="0"/>
              <a:t>3.Which of the following is not an example of discrete variable</a:t>
            </a:r>
          </a:p>
          <a:p>
            <a:pPr marL="514350" indent="-514350" algn="l">
              <a:buNone/>
            </a:pPr>
            <a:r>
              <a:rPr lang="en-US" sz="2000" dirty="0" smtClean="0"/>
              <a:t>a. the number of students at the class of statistics.</a:t>
            </a:r>
          </a:p>
          <a:p>
            <a:pPr marL="514350" indent="-514350" algn="l">
              <a:buNone/>
            </a:pPr>
            <a:r>
              <a:rPr lang="en-US" sz="2000" dirty="0" smtClean="0"/>
              <a:t>b. the number of times a child cry in a certain street. </a:t>
            </a:r>
          </a:p>
          <a:p>
            <a:pPr marL="514350" indent="-514350" algn="l">
              <a:buNone/>
            </a:pPr>
            <a:r>
              <a:rPr lang="en-US" sz="2000" dirty="0" smtClean="0"/>
              <a:t>c. the time to run a certain distance.</a:t>
            </a:r>
          </a:p>
          <a:p>
            <a:pPr marL="514350" indent="-514350" algn="l">
              <a:buNone/>
            </a:pPr>
            <a:r>
              <a:rPr lang="en-US" sz="2000" dirty="0" smtClean="0"/>
              <a:t>d. the number of buildings in a certain street.</a:t>
            </a:r>
          </a:p>
          <a:p>
            <a:pPr marL="514350" indent="-514350" algn="l">
              <a:buNone/>
            </a:pPr>
            <a:r>
              <a:rPr lang="en-US" sz="2000" dirty="0" smtClean="0"/>
              <a:t>e. number of educated persons in a family.</a:t>
            </a:r>
          </a:p>
          <a:p>
            <a:pPr marL="514350" indent="-514350" algn="l">
              <a:buNone/>
            </a:pPr>
            <a:r>
              <a:rPr lang="en-US" sz="2400" b="1" dirty="0" smtClean="0"/>
              <a:t>4.Which of the following is an example of qualitative variable</a:t>
            </a:r>
          </a:p>
          <a:p>
            <a:pPr marL="514350" indent="-514350" algn="l">
              <a:buNone/>
            </a:pPr>
            <a:r>
              <a:rPr lang="en-US" sz="2000" dirty="0" smtClean="0"/>
              <a:t>a. the blood pressure level.</a:t>
            </a:r>
          </a:p>
          <a:p>
            <a:pPr marL="514350" indent="-514350" algn="l">
              <a:buNone/>
            </a:pPr>
            <a:r>
              <a:rPr lang="en-US" sz="2000" dirty="0" smtClean="0"/>
              <a:t>b. </a:t>
            </a:r>
            <a:r>
              <a:rPr lang="en-US" sz="2000" dirty="0"/>
              <a:t>t</a:t>
            </a:r>
            <a:r>
              <a:rPr lang="en-US" sz="2000" dirty="0" smtClean="0"/>
              <a:t>he number of times a child brush his/her teeth.</a:t>
            </a:r>
          </a:p>
          <a:p>
            <a:pPr marL="514350" indent="-514350" algn="l">
              <a:buNone/>
            </a:pPr>
            <a:r>
              <a:rPr lang="en-US" sz="2000" dirty="0" smtClean="0"/>
              <a:t>c. whether or not someone fail in an exam.</a:t>
            </a:r>
          </a:p>
          <a:p>
            <a:pPr marL="514350" indent="-514350" algn="l">
              <a:buNone/>
            </a:pPr>
            <a:r>
              <a:rPr lang="en-US" sz="2000" dirty="0" smtClean="0"/>
              <a:t>                  d. Weight of babies at birth.</a:t>
            </a:r>
          </a:p>
          <a:p>
            <a:pPr marL="514350" indent="-514350" algn="l">
              <a:buNone/>
            </a:pPr>
            <a:r>
              <a:rPr lang="en-US" sz="2000" dirty="0" smtClean="0"/>
              <a:t>                   e. the time to run a certain distance.</a:t>
            </a:r>
            <a:r>
              <a:rPr lang="en-US" sz="2400" dirty="0" smtClean="0"/>
              <a:t>       </a:t>
            </a:r>
          </a:p>
          <a:p>
            <a:pPr marL="514350" indent="-514350">
              <a:buNone/>
            </a:pPr>
            <a:endParaRPr lang="en-US" dirty="0" smtClean="0"/>
          </a:p>
          <a:p>
            <a:pPr marL="514350" indent="-514350">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pPr eaLnBrk="1" hangingPunct="1"/>
            <a:r>
              <a:rPr lang="en-US" sz="4000" b="1" u="sng" smtClean="0"/>
              <a:t>Example6.3.1 Page 174:</a:t>
            </a:r>
            <a:r>
              <a:rPr lang="en-US" smtClean="0"/>
              <a:t> </a:t>
            </a:r>
          </a:p>
        </p:txBody>
      </p:sp>
      <p:sp>
        <p:nvSpPr>
          <p:cNvPr id="373763" name="Rectangle 3"/>
          <p:cNvSpPr>
            <a:spLocks noGrp="1" noChangeArrowheads="1"/>
          </p:cNvSpPr>
          <p:nvPr>
            <p:ph type="body" sz="half" idx="1"/>
          </p:nvPr>
        </p:nvSpPr>
        <p:spPr>
          <a:xfrm>
            <a:off x="0" y="1556792"/>
            <a:ext cx="8964612" cy="4752057"/>
          </a:xfrm>
        </p:spPr>
        <p:txBody>
          <a:bodyPr/>
          <a:lstStyle/>
          <a:p>
            <a:pPr algn="l" rtl="0" eaLnBrk="1" hangingPunct="1">
              <a:lnSpc>
                <a:spcPct val="90000"/>
              </a:lnSpc>
            </a:pPr>
            <a:r>
              <a:rPr lang="en-US" sz="2800" dirty="0" smtClean="0"/>
              <a:t>Suppose a researcher ,  studied the effectiveness of early weight bearing and ankle therapies following acute repair of a ruptured Achilles tendon. One of the variables they measured following treatment the muscle strength. In 19 subjects, the mean of the strength was 250.8 with standard deviation of 130.9</a:t>
            </a:r>
          </a:p>
          <a:p>
            <a:pPr algn="l" rtl="0" eaLnBrk="1" hangingPunct="1">
              <a:lnSpc>
                <a:spcPct val="90000"/>
              </a:lnSpc>
            </a:pPr>
            <a:endParaRPr lang="en-US" sz="2800" dirty="0" smtClean="0"/>
          </a:p>
          <a:p>
            <a:pPr algn="l" rtl="0" eaLnBrk="1" hangingPunct="1">
              <a:lnSpc>
                <a:spcPct val="90000"/>
              </a:lnSpc>
              <a:buFont typeface="Wingdings" pitchFamily="2" charset="2"/>
              <a:buNone/>
            </a:pPr>
            <a:r>
              <a:rPr lang="en-US" sz="2800" dirty="0" smtClean="0"/>
              <a:t>   we assume that the sample was taken from is  approximately normally distributed population. Calculate 95% confident interval for the mean of the strength ? </a:t>
            </a:r>
          </a:p>
        </p:txBody>
      </p:sp>
      <p:sp>
        <p:nvSpPr>
          <p:cNvPr id="5" name="عنصر نائب للتذييل 5"/>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6"/>
          <p:cNvSpPr>
            <a:spLocks noGrp="1"/>
          </p:cNvSpPr>
          <p:nvPr>
            <p:ph type="sldNum" sz="quarter" idx="12"/>
          </p:nvPr>
        </p:nvSpPr>
        <p:spPr/>
        <p:txBody>
          <a:bodyPr/>
          <a:lstStyle/>
          <a:p>
            <a:pPr>
              <a:defRPr/>
            </a:pPr>
            <a:fld id="{02ABB4B7-AE70-4300-80F2-809665CAF017}" type="slidenum">
              <a:rPr lang="ar-SA"/>
              <a:pPr>
                <a:defRPr/>
              </a:pPr>
              <a:t>210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3762"/>
                                        </p:tgtEl>
                                        <p:attrNameLst>
                                          <p:attrName>style.visibility</p:attrName>
                                        </p:attrNameLst>
                                      </p:cBhvr>
                                      <p:to>
                                        <p:strVal val="visible"/>
                                      </p:to>
                                    </p:set>
                                    <p:anim calcmode="lin" valueType="num">
                                      <p:cBhvr additive="base">
                                        <p:cTn id="7" dur="500" fill="hold"/>
                                        <p:tgtEl>
                                          <p:spTgt spid="373762"/>
                                        </p:tgtEl>
                                        <p:attrNameLst>
                                          <p:attrName>ppt_x</p:attrName>
                                        </p:attrNameLst>
                                      </p:cBhvr>
                                      <p:tavLst>
                                        <p:tav tm="0">
                                          <p:val>
                                            <p:strVal val="#ppt_x"/>
                                          </p:val>
                                        </p:tav>
                                        <p:tav tm="100000">
                                          <p:val>
                                            <p:strVal val="#ppt_x"/>
                                          </p:val>
                                        </p:tav>
                                      </p:tavLst>
                                    </p:anim>
                                    <p:anim calcmode="lin" valueType="num">
                                      <p:cBhvr additive="base">
                                        <p:cTn id="8" dur="500" fill="hold"/>
                                        <p:tgtEl>
                                          <p:spTgt spid="3737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3763">
                                            <p:txEl>
                                              <p:pRg st="0" end="0"/>
                                            </p:txEl>
                                          </p:spTgt>
                                        </p:tgtEl>
                                        <p:attrNameLst>
                                          <p:attrName>style.visibility</p:attrName>
                                        </p:attrNameLst>
                                      </p:cBhvr>
                                      <p:to>
                                        <p:strVal val="visible"/>
                                      </p:to>
                                    </p:set>
                                    <p:anim calcmode="lin" valueType="num">
                                      <p:cBhvr additive="base">
                                        <p:cTn id="13" dur="500" fill="hold"/>
                                        <p:tgtEl>
                                          <p:spTgt spid="3737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3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3763">
                                            <p:txEl>
                                              <p:pRg st="2" end="2"/>
                                            </p:txEl>
                                          </p:spTgt>
                                        </p:tgtEl>
                                        <p:attrNameLst>
                                          <p:attrName>style.visibility</p:attrName>
                                        </p:attrNameLst>
                                      </p:cBhvr>
                                      <p:to>
                                        <p:strVal val="visible"/>
                                      </p:to>
                                    </p:set>
                                    <p:anim calcmode="lin" valueType="num">
                                      <p:cBhvr additive="base">
                                        <p:cTn id="19" dur="500" fill="hold"/>
                                        <p:tgtEl>
                                          <p:spTgt spid="3737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37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eaLnBrk="1" hangingPunct="1"/>
            <a:r>
              <a:rPr lang="en-US" sz="4000" b="1" u="sng" smtClean="0"/>
              <a:t>Solution:</a:t>
            </a:r>
          </a:p>
        </p:txBody>
      </p:sp>
      <p:sp>
        <p:nvSpPr>
          <p:cNvPr id="374787" name="Rectangle 3"/>
          <p:cNvSpPr>
            <a:spLocks noGrp="1" noChangeArrowheads="1"/>
          </p:cNvSpPr>
          <p:nvPr>
            <p:ph type="body" sz="half" idx="1"/>
          </p:nvPr>
        </p:nvSpPr>
        <p:spPr>
          <a:xfrm>
            <a:off x="395288" y="1484784"/>
            <a:ext cx="8353425" cy="4647729"/>
          </a:xfrm>
        </p:spPr>
        <p:txBody>
          <a:bodyPr/>
          <a:lstStyle/>
          <a:p>
            <a:pPr algn="l" rtl="0" eaLnBrk="1" hangingPunct="1">
              <a:lnSpc>
                <a:spcPct val="90000"/>
              </a:lnSpc>
            </a:pPr>
            <a:endParaRPr lang="en-US" sz="2400" dirty="0" smtClean="0"/>
          </a:p>
          <a:p>
            <a:pPr algn="l" rtl="0" eaLnBrk="1" hangingPunct="1">
              <a:lnSpc>
                <a:spcPct val="90000"/>
              </a:lnSpc>
            </a:pPr>
            <a:r>
              <a:rPr lang="en-US" sz="2400" dirty="0" smtClean="0"/>
              <a:t>1- </a:t>
            </a:r>
            <a:r>
              <a:rPr lang="en-US" sz="2400" dirty="0" smtClean="0">
                <a:sym typeface="Symbol" pitchFamily="18" charset="2"/>
              </a:rPr>
              <a:t></a:t>
            </a:r>
            <a:r>
              <a:rPr lang="en-US" sz="2400" dirty="0" smtClean="0"/>
              <a:t>=0.95→ </a:t>
            </a:r>
            <a:r>
              <a:rPr lang="en-US" sz="2400" dirty="0" smtClean="0">
                <a:sym typeface="Symbol" pitchFamily="18" charset="2"/>
              </a:rPr>
              <a:t></a:t>
            </a:r>
            <a:r>
              <a:rPr lang="en-US" sz="2400" dirty="0" smtClean="0"/>
              <a:t>=0.05→ </a:t>
            </a:r>
            <a:r>
              <a:rPr lang="en-US" sz="2400" dirty="0" smtClean="0">
                <a:sym typeface="Symbol" pitchFamily="18" charset="2"/>
              </a:rPr>
              <a:t></a:t>
            </a:r>
            <a:r>
              <a:rPr lang="en-US" sz="2400" dirty="0" smtClean="0"/>
              <a:t>/2=0.025, </a:t>
            </a:r>
          </a:p>
          <a:p>
            <a:pPr algn="l" rtl="0" eaLnBrk="1" hangingPunct="1">
              <a:lnSpc>
                <a:spcPct val="90000"/>
              </a:lnSpc>
            </a:pPr>
            <a:r>
              <a:rPr lang="en-US" sz="2400" dirty="0" smtClean="0"/>
              <a:t>Standard deviation= S = 130.9 ,n=19 </a:t>
            </a:r>
          </a:p>
          <a:p>
            <a:pPr algn="l" rtl="0" eaLnBrk="1" hangingPunct="1">
              <a:lnSpc>
                <a:spcPct val="90000"/>
              </a:lnSpc>
            </a:pPr>
            <a:r>
              <a:rPr lang="en-US" sz="2400" dirty="0" smtClean="0"/>
              <a:t>95%confidence interval for </a:t>
            </a:r>
            <a:r>
              <a:rPr lang="en-US" sz="2400" dirty="0" smtClean="0">
                <a:sym typeface="Symbol" pitchFamily="18" charset="2"/>
              </a:rPr>
              <a:t></a:t>
            </a:r>
            <a:r>
              <a:rPr lang="en-US" sz="2400" dirty="0" smtClean="0"/>
              <a:t> is given by: </a:t>
            </a:r>
            <a:endParaRPr lang="ar-SA" sz="2400" dirty="0" smtClean="0"/>
          </a:p>
          <a:p>
            <a:pPr algn="l" rtl="0" eaLnBrk="1" hangingPunct="1">
              <a:lnSpc>
                <a:spcPct val="90000"/>
              </a:lnSpc>
              <a:buFont typeface="Wingdings" pitchFamily="2" charset="2"/>
              <a:buNone/>
            </a:pPr>
            <a:r>
              <a:rPr lang="en-US" sz="2400" dirty="0" smtClean="0"/>
              <a:t>P(     - t </a:t>
            </a:r>
            <a:r>
              <a:rPr lang="en-US" sz="2400" baseline="-18000" dirty="0" smtClean="0"/>
              <a:t>(1- </a:t>
            </a:r>
            <a:r>
              <a:rPr lang="en-US" sz="2400" baseline="-18000" dirty="0" smtClean="0">
                <a:sym typeface="Symbol" pitchFamily="18" charset="2"/>
              </a:rPr>
              <a:t></a:t>
            </a:r>
            <a:r>
              <a:rPr lang="en-US" sz="2400" baseline="-18000" dirty="0" smtClean="0"/>
              <a:t>/2),n-1</a:t>
            </a:r>
            <a:r>
              <a:rPr lang="en-US" sz="2400" dirty="0" smtClean="0"/>
              <a:t> </a:t>
            </a:r>
            <a:r>
              <a:rPr lang="en-US" sz="2400" dirty="0" smtClean="0">
                <a:sym typeface="Symbol" pitchFamily="18" charset="2"/>
              </a:rPr>
              <a:t>s</a:t>
            </a:r>
            <a:r>
              <a:rPr lang="en-US" sz="2400" dirty="0" smtClean="0"/>
              <a:t>/</a:t>
            </a:r>
            <a:r>
              <a:rPr lang="en-US" sz="2400" dirty="0" smtClean="0">
                <a:sym typeface="Symbol" pitchFamily="18" charset="2"/>
              </a:rPr>
              <a:t></a:t>
            </a:r>
            <a:r>
              <a:rPr lang="en-US" sz="2400" dirty="0" smtClean="0"/>
              <a:t>n &lt; </a:t>
            </a:r>
            <a:r>
              <a:rPr lang="en-US" sz="2400" dirty="0" smtClean="0">
                <a:sym typeface="Symbol" pitchFamily="18" charset="2"/>
              </a:rPr>
              <a:t></a:t>
            </a:r>
            <a:r>
              <a:rPr lang="en-US" sz="2400" dirty="0" smtClean="0"/>
              <a:t> &lt;     + t </a:t>
            </a:r>
            <a:r>
              <a:rPr lang="en-US" sz="2400" baseline="-18000" dirty="0" smtClean="0"/>
              <a:t>(1- </a:t>
            </a:r>
            <a:r>
              <a:rPr lang="en-US" sz="2400" baseline="-18000" dirty="0" smtClean="0">
                <a:sym typeface="Symbol" pitchFamily="18" charset="2"/>
              </a:rPr>
              <a:t></a:t>
            </a:r>
            <a:r>
              <a:rPr lang="en-US" sz="2400" baseline="-18000" dirty="0" smtClean="0"/>
              <a:t>/2),n-1</a:t>
            </a:r>
            <a:r>
              <a:rPr lang="en-US" sz="2400" dirty="0" smtClean="0"/>
              <a:t> </a:t>
            </a:r>
            <a:r>
              <a:rPr lang="en-US" sz="2400" dirty="0" smtClean="0">
                <a:sym typeface="Symbol" pitchFamily="18" charset="2"/>
              </a:rPr>
              <a:t>s</a:t>
            </a:r>
            <a:r>
              <a:rPr lang="en-US" sz="2400" dirty="0" smtClean="0"/>
              <a:t>/</a:t>
            </a:r>
            <a:r>
              <a:rPr lang="en-US" sz="2400" dirty="0" smtClean="0">
                <a:sym typeface="Symbol" pitchFamily="18" charset="2"/>
              </a:rPr>
              <a:t></a:t>
            </a:r>
            <a:r>
              <a:rPr lang="en-US" sz="2400" dirty="0" smtClean="0"/>
              <a:t>n) = 1- </a:t>
            </a:r>
            <a:r>
              <a:rPr lang="en-US" sz="2400" dirty="0" smtClean="0">
                <a:sym typeface="Symbol" pitchFamily="18" charset="2"/>
              </a:rPr>
              <a:t></a:t>
            </a:r>
          </a:p>
          <a:p>
            <a:pPr algn="l" rtl="0" eaLnBrk="1" hangingPunct="1">
              <a:lnSpc>
                <a:spcPct val="90000"/>
              </a:lnSpc>
            </a:pPr>
            <a:r>
              <a:rPr lang="en-US" sz="2400" dirty="0" smtClean="0"/>
              <a:t>t </a:t>
            </a:r>
            <a:r>
              <a:rPr lang="en-US" sz="2400" baseline="-18000" dirty="0" smtClean="0"/>
              <a:t>(1- </a:t>
            </a:r>
            <a:r>
              <a:rPr lang="en-US" sz="2400" baseline="-18000" dirty="0" smtClean="0">
                <a:sym typeface="Symbol" pitchFamily="18" charset="2"/>
              </a:rPr>
              <a:t></a:t>
            </a:r>
            <a:r>
              <a:rPr lang="en-US" sz="2400" baseline="-18000" dirty="0" smtClean="0"/>
              <a:t>/2),n-1</a:t>
            </a:r>
            <a:r>
              <a:rPr lang="en-US" sz="2400" dirty="0" smtClean="0"/>
              <a:t> = t </a:t>
            </a:r>
            <a:r>
              <a:rPr lang="en-US" sz="2400" baseline="-18000" dirty="0" smtClean="0"/>
              <a:t>0.975,18</a:t>
            </a:r>
            <a:r>
              <a:rPr lang="en-US" sz="2400" dirty="0" smtClean="0"/>
              <a:t> = 2.1009 (refer to table E) </a:t>
            </a:r>
          </a:p>
          <a:p>
            <a:pPr algn="l" rtl="0" eaLnBrk="1" hangingPunct="1">
              <a:lnSpc>
                <a:spcPct val="90000"/>
              </a:lnSpc>
            </a:pPr>
            <a:r>
              <a:rPr lang="en-US" sz="2400" dirty="0" smtClean="0"/>
              <a:t> t </a:t>
            </a:r>
            <a:r>
              <a:rPr lang="en-US" sz="2400" baseline="-18000" dirty="0" smtClean="0"/>
              <a:t>0.975,18</a:t>
            </a:r>
            <a:r>
              <a:rPr lang="en-US" sz="2400" dirty="0" smtClean="0"/>
              <a:t>(</a:t>
            </a:r>
            <a:r>
              <a:rPr lang="en-US" sz="2400" dirty="0" smtClean="0">
                <a:sym typeface="Symbol" pitchFamily="18" charset="2"/>
              </a:rPr>
              <a:t>s</a:t>
            </a:r>
            <a:r>
              <a:rPr lang="en-US" sz="2400" dirty="0" smtClean="0"/>
              <a:t>/</a:t>
            </a:r>
            <a:r>
              <a:rPr lang="en-US" sz="2400" dirty="0" smtClean="0">
                <a:sym typeface="Symbol" pitchFamily="18" charset="2"/>
              </a:rPr>
              <a:t></a:t>
            </a:r>
            <a:r>
              <a:rPr lang="en-US" sz="2400" dirty="0" smtClean="0"/>
              <a:t>n) =2.1009 (</a:t>
            </a:r>
            <a:r>
              <a:rPr lang="en-US" sz="2400" dirty="0" smtClean="0">
                <a:sym typeface="Symbol" pitchFamily="18" charset="2"/>
              </a:rPr>
              <a:t>130.9</a:t>
            </a:r>
            <a:r>
              <a:rPr lang="en-US" sz="2400" dirty="0" smtClean="0"/>
              <a:t> / </a:t>
            </a:r>
            <a:r>
              <a:rPr lang="en-US" sz="2400" dirty="0" smtClean="0">
                <a:sym typeface="Symbol" pitchFamily="18" charset="2"/>
              </a:rPr>
              <a:t></a:t>
            </a:r>
            <a:r>
              <a:rPr lang="en-US" sz="2400" dirty="0" smtClean="0"/>
              <a:t>19)=63.1</a:t>
            </a:r>
            <a:endParaRPr lang="ar-SA" sz="2400" dirty="0" smtClean="0"/>
          </a:p>
          <a:p>
            <a:pPr algn="l" rtl="0" eaLnBrk="1" hangingPunct="1">
              <a:lnSpc>
                <a:spcPct val="90000"/>
              </a:lnSpc>
            </a:pPr>
            <a:r>
              <a:rPr lang="en-US" sz="2400" dirty="0" smtClean="0"/>
              <a:t>250.8 ± 2.1009 (</a:t>
            </a:r>
            <a:r>
              <a:rPr lang="en-US" sz="2400" dirty="0" smtClean="0">
                <a:sym typeface="Symbol" pitchFamily="18" charset="2"/>
              </a:rPr>
              <a:t>130.9</a:t>
            </a:r>
            <a:r>
              <a:rPr lang="en-US" sz="2400" dirty="0" smtClean="0"/>
              <a:t> / </a:t>
            </a:r>
            <a:r>
              <a:rPr lang="en-US" sz="2400" dirty="0" smtClean="0">
                <a:sym typeface="Symbol" pitchFamily="18" charset="2"/>
              </a:rPr>
              <a:t></a:t>
            </a:r>
            <a:r>
              <a:rPr lang="en-US" sz="2400" dirty="0" smtClean="0"/>
              <a:t>19)  → </a:t>
            </a:r>
          </a:p>
          <a:p>
            <a:pPr algn="l" rtl="0" eaLnBrk="1" hangingPunct="1">
              <a:lnSpc>
                <a:spcPct val="90000"/>
              </a:lnSpc>
            </a:pPr>
            <a:r>
              <a:rPr lang="en-US" sz="2400" dirty="0" smtClean="0"/>
              <a:t>(250.8- 63.1 , 22+63.1) → (187.7, 313.9)</a:t>
            </a:r>
            <a:endParaRPr lang="ar-SA" sz="2400" dirty="0" smtClean="0"/>
          </a:p>
          <a:p>
            <a:pPr algn="l" rtl="0" eaLnBrk="1" hangingPunct="1">
              <a:lnSpc>
                <a:spcPct val="90000"/>
              </a:lnSpc>
            </a:pPr>
            <a:r>
              <a:rPr lang="en-US" sz="2400" b="1" u="sng" dirty="0" smtClean="0"/>
              <a:t>Exercise 6.2.1 ,6.2.2</a:t>
            </a:r>
          </a:p>
          <a:p>
            <a:pPr algn="l" rtl="0" eaLnBrk="1" hangingPunct="1">
              <a:lnSpc>
                <a:spcPct val="90000"/>
              </a:lnSpc>
            </a:pPr>
            <a:r>
              <a:rPr lang="en-US" sz="2400" b="1" u="sng" dirty="0" smtClean="0"/>
              <a:t>6.3.2 page 171</a:t>
            </a:r>
          </a:p>
          <a:p>
            <a:pPr algn="l" rtl="0" eaLnBrk="1" hangingPunct="1">
              <a:lnSpc>
                <a:spcPct val="90000"/>
              </a:lnSpc>
            </a:pPr>
            <a:endParaRPr lang="en-US" sz="2400" b="1" u="sng" dirty="0" smtClean="0"/>
          </a:p>
        </p:txBody>
      </p:sp>
      <p:graphicFrame>
        <p:nvGraphicFramePr>
          <p:cNvPr id="374788" name="Object 4"/>
          <p:cNvGraphicFramePr>
            <a:graphicFrameLocks noChangeAspect="1"/>
          </p:cNvGraphicFramePr>
          <p:nvPr>
            <p:ph sz="quarter" idx="2"/>
          </p:nvPr>
        </p:nvGraphicFramePr>
        <p:xfrm>
          <a:off x="5759450" y="1773238"/>
          <a:ext cx="1511300" cy="431800"/>
        </p:xfrm>
        <a:graphic>
          <a:graphicData uri="http://schemas.openxmlformats.org/presentationml/2006/ole">
            <p:oleObj spid="_x0000_s53250" name="Equation" r:id="rId3" imgW="622080" imgH="177480" progId="Equation.3">
              <p:embed/>
            </p:oleObj>
          </a:graphicData>
        </a:graphic>
      </p:graphicFrame>
      <p:graphicFrame>
        <p:nvGraphicFramePr>
          <p:cNvPr id="374789" name="Object 5"/>
          <p:cNvGraphicFramePr>
            <a:graphicFrameLocks noChangeAspect="1"/>
          </p:cNvGraphicFramePr>
          <p:nvPr>
            <p:ph sz="quarter" idx="3"/>
          </p:nvPr>
        </p:nvGraphicFramePr>
        <p:xfrm>
          <a:off x="827584" y="2996952"/>
          <a:ext cx="547687" cy="647700"/>
        </p:xfrm>
        <a:graphic>
          <a:graphicData uri="http://schemas.openxmlformats.org/presentationml/2006/ole">
            <p:oleObj spid="_x0000_s53251" name="Equation" r:id="rId4" imgW="139680" imgH="164880" progId="Equation.3">
              <p:embed/>
            </p:oleObj>
          </a:graphicData>
        </a:graphic>
      </p:graphicFrame>
      <p:sp>
        <p:nvSpPr>
          <p:cNvPr id="9"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10" name="عنصر نائب لرقم الشريحة 7"/>
          <p:cNvSpPr>
            <a:spLocks noGrp="1"/>
          </p:cNvSpPr>
          <p:nvPr>
            <p:ph type="sldNum" sz="quarter" idx="12"/>
          </p:nvPr>
        </p:nvSpPr>
        <p:spPr/>
        <p:txBody>
          <a:bodyPr/>
          <a:lstStyle/>
          <a:p>
            <a:pPr>
              <a:defRPr/>
            </a:pPr>
            <a:fld id="{7FB6FF36-D5D3-4E51-B7AB-206E80E872F8}" type="slidenum">
              <a:rPr lang="ar-SA"/>
              <a:pPr>
                <a:defRPr/>
              </a:pPr>
              <a:t>211</a:t>
            </a:fld>
            <a:endParaRPr lang="en-US" dirty="0"/>
          </a:p>
        </p:txBody>
      </p:sp>
      <p:graphicFrame>
        <p:nvGraphicFramePr>
          <p:cNvPr id="374790" name="Object 6"/>
          <p:cNvGraphicFramePr>
            <a:graphicFrameLocks noChangeAspect="1"/>
          </p:cNvGraphicFramePr>
          <p:nvPr/>
        </p:nvGraphicFramePr>
        <p:xfrm>
          <a:off x="3851920" y="2924944"/>
          <a:ext cx="541337" cy="639762"/>
        </p:xfrm>
        <a:graphic>
          <a:graphicData uri="http://schemas.openxmlformats.org/presentationml/2006/ole">
            <p:oleObj spid="_x0000_s53252" name="Equation" r:id="rId5" imgW="139680" imgH="164880" progId="Equation.3">
              <p:embed/>
            </p:oleObj>
          </a:graphicData>
        </a:graphic>
      </p:graphicFrame>
      <p:graphicFrame>
        <p:nvGraphicFramePr>
          <p:cNvPr id="53253" name="Object 7"/>
          <p:cNvGraphicFramePr>
            <a:graphicFrameLocks noChangeAspect="1"/>
          </p:cNvGraphicFramePr>
          <p:nvPr/>
        </p:nvGraphicFramePr>
        <p:xfrm>
          <a:off x="4067944" y="3140968"/>
          <a:ext cx="287461" cy="241300"/>
        </p:xfrm>
        <a:graphic>
          <a:graphicData uri="http://schemas.openxmlformats.org/presentationml/2006/ole">
            <p:oleObj spid="_x0000_s53253" name="Equation" r:id="rId6" imgW="8856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4786"/>
                                        </p:tgtEl>
                                        <p:attrNameLst>
                                          <p:attrName>style.visibility</p:attrName>
                                        </p:attrNameLst>
                                      </p:cBhvr>
                                      <p:to>
                                        <p:strVal val="visible"/>
                                      </p:to>
                                    </p:set>
                                    <p:anim calcmode="lin" valueType="num">
                                      <p:cBhvr additive="base">
                                        <p:cTn id="7" dur="500" fill="hold"/>
                                        <p:tgtEl>
                                          <p:spTgt spid="374786"/>
                                        </p:tgtEl>
                                        <p:attrNameLst>
                                          <p:attrName>ppt_x</p:attrName>
                                        </p:attrNameLst>
                                      </p:cBhvr>
                                      <p:tavLst>
                                        <p:tav tm="0">
                                          <p:val>
                                            <p:strVal val="#ppt_x"/>
                                          </p:val>
                                        </p:tav>
                                        <p:tav tm="100000">
                                          <p:val>
                                            <p:strVal val="#ppt_x"/>
                                          </p:val>
                                        </p:tav>
                                      </p:tavLst>
                                    </p:anim>
                                    <p:anim calcmode="lin" valueType="num">
                                      <p:cBhvr additive="base">
                                        <p:cTn id="8" dur="500" fill="hold"/>
                                        <p:tgtEl>
                                          <p:spTgt spid="3747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4787">
                                            <p:txEl>
                                              <p:pRg st="1" end="1"/>
                                            </p:txEl>
                                          </p:spTgt>
                                        </p:tgtEl>
                                        <p:attrNameLst>
                                          <p:attrName>style.visibility</p:attrName>
                                        </p:attrNameLst>
                                      </p:cBhvr>
                                      <p:to>
                                        <p:strVal val="visible"/>
                                      </p:to>
                                    </p:set>
                                    <p:anim calcmode="lin" valueType="num">
                                      <p:cBhvr additive="base">
                                        <p:cTn id="13" dur="500" fill="hold"/>
                                        <p:tgtEl>
                                          <p:spTgt spid="374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47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4788"/>
                                        </p:tgtEl>
                                        <p:attrNameLst>
                                          <p:attrName>style.visibility</p:attrName>
                                        </p:attrNameLst>
                                      </p:cBhvr>
                                      <p:to>
                                        <p:strVal val="visible"/>
                                      </p:to>
                                    </p:set>
                                    <p:anim calcmode="lin" valueType="num">
                                      <p:cBhvr additive="base">
                                        <p:cTn id="19" dur="500" fill="hold"/>
                                        <p:tgtEl>
                                          <p:spTgt spid="374788"/>
                                        </p:tgtEl>
                                        <p:attrNameLst>
                                          <p:attrName>ppt_x</p:attrName>
                                        </p:attrNameLst>
                                      </p:cBhvr>
                                      <p:tavLst>
                                        <p:tav tm="0">
                                          <p:val>
                                            <p:strVal val="#ppt_x"/>
                                          </p:val>
                                        </p:tav>
                                        <p:tav tm="100000">
                                          <p:val>
                                            <p:strVal val="#ppt_x"/>
                                          </p:val>
                                        </p:tav>
                                      </p:tavLst>
                                    </p:anim>
                                    <p:anim calcmode="lin" valueType="num">
                                      <p:cBhvr additive="base">
                                        <p:cTn id="20" dur="500" fill="hold"/>
                                        <p:tgtEl>
                                          <p:spTgt spid="3747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4787">
                                            <p:txEl>
                                              <p:pRg st="2" end="2"/>
                                            </p:txEl>
                                          </p:spTgt>
                                        </p:tgtEl>
                                        <p:attrNameLst>
                                          <p:attrName>style.visibility</p:attrName>
                                        </p:attrNameLst>
                                      </p:cBhvr>
                                      <p:to>
                                        <p:strVal val="visible"/>
                                      </p:to>
                                    </p:set>
                                    <p:anim calcmode="lin" valueType="num">
                                      <p:cBhvr additive="base">
                                        <p:cTn id="25" dur="500" fill="hold"/>
                                        <p:tgtEl>
                                          <p:spTgt spid="37478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47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4787">
                                            <p:txEl>
                                              <p:pRg st="3" end="3"/>
                                            </p:txEl>
                                          </p:spTgt>
                                        </p:tgtEl>
                                        <p:attrNameLst>
                                          <p:attrName>style.visibility</p:attrName>
                                        </p:attrNameLst>
                                      </p:cBhvr>
                                      <p:to>
                                        <p:strVal val="visible"/>
                                      </p:to>
                                    </p:set>
                                    <p:anim calcmode="lin" valueType="num">
                                      <p:cBhvr additive="base">
                                        <p:cTn id="31" dur="500" fill="hold"/>
                                        <p:tgtEl>
                                          <p:spTgt spid="3747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47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4787">
                                            <p:txEl>
                                              <p:pRg st="4" end="4"/>
                                            </p:txEl>
                                          </p:spTgt>
                                        </p:tgtEl>
                                        <p:attrNameLst>
                                          <p:attrName>style.visibility</p:attrName>
                                        </p:attrNameLst>
                                      </p:cBhvr>
                                      <p:to>
                                        <p:strVal val="visible"/>
                                      </p:to>
                                    </p:set>
                                    <p:anim calcmode="lin" valueType="num">
                                      <p:cBhvr additive="base">
                                        <p:cTn id="37" dur="500" fill="hold"/>
                                        <p:tgtEl>
                                          <p:spTgt spid="37478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47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4789"/>
                                        </p:tgtEl>
                                        <p:attrNameLst>
                                          <p:attrName>style.visibility</p:attrName>
                                        </p:attrNameLst>
                                      </p:cBhvr>
                                      <p:to>
                                        <p:strVal val="visible"/>
                                      </p:to>
                                    </p:set>
                                    <p:anim calcmode="lin" valueType="num">
                                      <p:cBhvr additive="base">
                                        <p:cTn id="43" dur="500" fill="hold"/>
                                        <p:tgtEl>
                                          <p:spTgt spid="374789"/>
                                        </p:tgtEl>
                                        <p:attrNameLst>
                                          <p:attrName>ppt_x</p:attrName>
                                        </p:attrNameLst>
                                      </p:cBhvr>
                                      <p:tavLst>
                                        <p:tav tm="0">
                                          <p:val>
                                            <p:strVal val="#ppt_x"/>
                                          </p:val>
                                        </p:tav>
                                        <p:tav tm="100000">
                                          <p:val>
                                            <p:strVal val="#ppt_x"/>
                                          </p:val>
                                        </p:tav>
                                      </p:tavLst>
                                    </p:anim>
                                    <p:anim calcmode="lin" valueType="num">
                                      <p:cBhvr additive="base">
                                        <p:cTn id="44" dur="500" fill="hold"/>
                                        <p:tgtEl>
                                          <p:spTgt spid="37478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4790"/>
                                        </p:tgtEl>
                                        <p:attrNameLst>
                                          <p:attrName>style.visibility</p:attrName>
                                        </p:attrNameLst>
                                      </p:cBhvr>
                                      <p:to>
                                        <p:strVal val="visible"/>
                                      </p:to>
                                    </p:set>
                                    <p:anim calcmode="lin" valueType="num">
                                      <p:cBhvr additive="base">
                                        <p:cTn id="49" dur="500" fill="hold"/>
                                        <p:tgtEl>
                                          <p:spTgt spid="374790"/>
                                        </p:tgtEl>
                                        <p:attrNameLst>
                                          <p:attrName>ppt_x</p:attrName>
                                        </p:attrNameLst>
                                      </p:cBhvr>
                                      <p:tavLst>
                                        <p:tav tm="0">
                                          <p:val>
                                            <p:strVal val="#ppt_x"/>
                                          </p:val>
                                        </p:tav>
                                        <p:tav tm="100000">
                                          <p:val>
                                            <p:strVal val="#ppt_x"/>
                                          </p:val>
                                        </p:tav>
                                      </p:tavLst>
                                    </p:anim>
                                    <p:anim calcmode="lin" valueType="num">
                                      <p:cBhvr additive="base">
                                        <p:cTn id="50" dur="500" fill="hold"/>
                                        <p:tgtEl>
                                          <p:spTgt spid="37479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74787">
                                            <p:txEl>
                                              <p:pRg st="5" end="5"/>
                                            </p:txEl>
                                          </p:spTgt>
                                        </p:tgtEl>
                                        <p:attrNameLst>
                                          <p:attrName>style.visibility</p:attrName>
                                        </p:attrNameLst>
                                      </p:cBhvr>
                                      <p:to>
                                        <p:strVal val="visible"/>
                                      </p:to>
                                    </p:set>
                                    <p:anim calcmode="lin" valueType="num">
                                      <p:cBhvr additive="base">
                                        <p:cTn id="55" dur="500" fill="hold"/>
                                        <p:tgtEl>
                                          <p:spTgt spid="37478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47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74787">
                                            <p:txEl>
                                              <p:pRg st="6" end="6"/>
                                            </p:txEl>
                                          </p:spTgt>
                                        </p:tgtEl>
                                        <p:attrNameLst>
                                          <p:attrName>style.visibility</p:attrName>
                                        </p:attrNameLst>
                                      </p:cBhvr>
                                      <p:to>
                                        <p:strVal val="visible"/>
                                      </p:to>
                                    </p:set>
                                    <p:anim calcmode="lin" valueType="num">
                                      <p:cBhvr additive="base">
                                        <p:cTn id="61" dur="500" fill="hold"/>
                                        <p:tgtEl>
                                          <p:spTgt spid="37478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747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74787">
                                            <p:txEl>
                                              <p:pRg st="7" end="7"/>
                                            </p:txEl>
                                          </p:spTgt>
                                        </p:tgtEl>
                                        <p:attrNameLst>
                                          <p:attrName>style.visibility</p:attrName>
                                        </p:attrNameLst>
                                      </p:cBhvr>
                                      <p:to>
                                        <p:strVal val="visible"/>
                                      </p:to>
                                    </p:set>
                                    <p:anim calcmode="lin" valueType="num">
                                      <p:cBhvr additive="base">
                                        <p:cTn id="67" dur="500" fill="hold"/>
                                        <p:tgtEl>
                                          <p:spTgt spid="374787">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747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74787">
                                            <p:txEl>
                                              <p:pRg st="8" end="8"/>
                                            </p:txEl>
                                          </p:spTgt>
                                        </p:tgtEl>
                                        <p:attrNameLst>
                                          <p:attrName>style.visibility</p:attrName>
                                        </p:attrNameLst>
                                      </p:cBhvr>
                                      <p:to>
                                        <p:strVal val="visible"/>
                                      </p:to>
                                    </p:set>
                                    <p:anim calcmode="lin" valueType="num">
                                      <p:cBhvr additive="base">
                                        <p:cTn id="73" dur="500" fill="hold"/>
                                        <p:tgtEl>
                                          <p:spTgt spid="374787">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747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74787">
                                            <p:txEl>
                                              <p:pRg st="9" end="9"/>
                                            </p:txEl>
                                          </p:spTgt>
                                        </p:tgtEl>
                                        <p:attrNameLst>
                                          <p:attrName>style.visibility</p:attrName>
                                        </p:attrNameLst>
                                      </p:cBhvr>
                                      <p:to>
                                        <p:strVal val="visible"/>
                                      </p:to>
                                    </p:set>
                                    <p:anim calcmode="lin" valueType="num">
                                      <p:cBhvr additive="base">
                                        <p:cTn id="79" dur="500" fill="hold"/>
                                        <p:tgtEl>
                                          <p:spTgt spid="374787">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747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74787">
                                            <p:txEl>
                                              <p:pRg st="10" end="10"/>
                                            </p:txEl>
                                          </p:spTgt>
                                        </p:tgtEl>
                                        <p:attrNameLst>
                                          <p:attrName>style.visibility</p:attrName>
                                        </p:attrNameLst>
                                      </p:cBhvr>
                                      <p:to>
                                        <p:strVal val="visible"/>
                                      </p:to>
                                    </p:set>
                                    <p:anim calcmode="lin" valueType="num">
                                      <p:cBhvr additive="base">
                                        <p:cTn id="85" dur="500" fill="hold"/>
                                        <p:tgtEl>
                                          <p:spTgt spid="374787">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747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عنوان 1"/>
          <p:cNvSpPr>
            <a:spLocks noGrp="1"/>
          </p:cNvSpPr>
          <p:nvPr>
            <p:ph type="title"/>
          </p:nvPr>
        </p:nvSpPr>
        <p:spPr>
          <a:xfrm>
            <a:off x="1150938" y="214313"/>
            <a:ext cx="7793037" cy="1071562"/>
          </a:xfrm>
        </p:spPr>
        <p:txBody>
          <a:bodyPr/>
          <a:lstStyle/>
          <a:p>
            <a:r>
              <a:rPr lang="en-US" smtClean="0"/>
              <a:t>Exercise</a:t>
            </a:r>
          </a:p>
        </p:txBody>
      </p:sp>
      <p:sp>
        <p:nvSpPr>
          <p:cNvPr id="229379" name="عنصر نائب للمحتوى 2"/>
          <p:cNvSpPr>
            <a:spLocks noGrp="1"/>
          </p:cNvSpPr>
          <p:nvPr>
            <p:ph idx="1"/>
          </p:nvPr>
        </p:nvSpPr>
        <p:spPr>
          <a:xfrm>
            <a:off x="714375" y="1285875"/>
            <a:ext cx="8240713" cy="4929188"/>
          </a:xfrm>
        </p:spPr>
        <p:txBody>
          <a:bodyPr/>
          <a:lstStyle/>
          <a:p>
            <a:pPr algn="l">
              <a:buFont typeface="Wingdings" pitchFamily="2" charset="2"/>
              <a:buNone/>
            </a:pPr>
            <a:r>
              <a:rPr lang="en-US" u="sng" smtClean="0"/>
              <a:t>Q6.2.1</a:t>
            </a:r>
          </a:p>
          <a:p>
            <a:pPr algn="l">
              <a:buFont typeface="Wingdings" pitchFamily="2" charset="2"/>
              <a:buNone/>
            </a:pPr>
            <a:r>
              <a:rPr lang="en-US" sz="2800" smtClean="0"/>
              <a:t>We wish to estimate the average number of heartbeats per minute for a certain population using a 95% confidence interval .  The </a:t>
            </a:r>
            <a:r>
              <a:rPr lang="en-US" sz="2800" u="sng" smtClean="0"/>
              <a:t>average number </a:t>
            </a:r>
            <a:r>
              <a:rPr lang="en-US" sz="2800" smtClean="0"/>
              <a:t>of heartbeats per minute for </a:t>
            </a:r>
            <a:r>
              <a:rPr lang="en-US" sz="2800" u="sng" smtClean="0"/>
              <a:t>a sample of 49 </a:t>
            </a:r>
            <a:r>
              <a:rPr lang="en-US" sz="2800" smtClean="0"/>
              <a:t>subjects was found to be </a:t>
            </a:r>
            <a:r>
              <a:rPr lang="en-US" sz="2800" u="sng" smtClean="0"/>
              <a:t>90</a:t>
            </a:r>
            <a:r>
              <a:rPr lang="en-US" sz="2800" smtClean="0"/>
              <a:t> . Assume that  these 49 patients is </a:t>
            </a:r>
            <a:r>
              <a:rPr lang="en-US" sz="2800" u="sng" smtClean="0"/>
              <a:t>normally</a:t>
            </a:r>
            <a:r>
              <a:rPr lang="en-US" sz="2800" smtClean="0"/>
              <a:t> distributed with </a:t>
            </a:r>
            <a:r>
              <a:rPr lang="en-US" sz="2800" u="sng" smtClean="0"/>
              <a:t>standard deviation of 10.</a:t>
            </a:r>
          </a:p>
          <a:p>
            <a:pPr algn="l">
              <a:buFont typeface="Wingdings" pitchFamily="2" charset="2"/>
              <a:buNone/>
            </a:pPr>
            <a:endParaRPr lang="en-US" sz="2800" u="sng" smtClean="0"/>
          </a:p>
          <a:p>
            <a:pPr algn="l">
              <a:buFont typeface="Wingdings" pitchFamily="2" charset="2"/>
              <a:buNone/>
            </a:pPr>
            <a:r>
              <a:rPr lang="en-US" sz="2800" u="sng" smtClean="0">
                <a:solidFill>
                  <a:srgbClr val="FF0000"/>
                </a:solidFill>
              </a:rPr>
              <a:t>(answer </a:t>
            </a:r>
            <a:r>
              <a:rPr lang="en-US" sz="2800" smtClean="0">
                <a:solidFill>
                  <a:srgbClr val="FF0000"/>
                </a:solidFill>
              </a:rPr>
              <a:t>:( 87.2 , 92.8)</a:t>
            </a:r>
          </a:p>
          <a:p>
            <a:pPr algn="l"/>
            <a:endParaRPr lang="en-US" smtClean="0"/>
          </a:p>
        </p:txBody>
      </p:sp>
      <p:sp>
        <p:nvSpPr>
          <p:cNvPr id="4" name="عنصر نائب للتذييل 3"/>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5" name="عنصر نائب لرقم الشريحة 4"/>
          <p:cNvSpPr>
            <a:spLocks noGrp="1"/>
          </p:cNvSpPr>
          <p:nvPr>
            <p:ph type="sldNum" sz="quarter" idx="12"/>
          </p:nvPr>
        </p:nvSpPr>
        <p:spPr/>
        <p:txBody>
          <a:bodyPr/>
          <a:lstStyle/>
          <a:p>
            <a:pPr>
              <a:defRPr/>
            </a:pPr>
            <a:fld id="{1007FA26-BB86-4DA2-986E-662A0C64349C}" type="slidenum">
              <a:rPr lang="ar-SA" smtClean="0"/>
              <a:pPr>
                <a:defRPr/>
              </a:pPr>
              <a:t>212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 calcmode="lin" valueType="num">
                                      <p:cBhvr additive="base">
                                        <p:cTn id="7" dur="500" fill="hold"/>
                                        <p:tgtEl>
                                          <p:spTgt spid="229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93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9379">
                                            <p:txEl>
                                              <p:pRg st="1" end="1"/>
                                            </p:txEl>
                                          </p:spTgt>
                                        </p:tgtEl>
                                        <p:attrNameLst>
                                          <p:attrName>style.visibility</p:attrName>
                                        </p:attrNameLst>
                                      </p:cBhvr>
                                      <p:to>
                                        <p:strVal val="visible"/>
                                      </p:to>
                                    </p:set>
                                    <p:anim calcmode="lin" valueType="num">
                                      <p:cBhvr additive="base">
                                        <p:cTn id="11" dur="500" fill="hold"/>
                                        <p:tgtEl>
                                          <p:spTgt spid="2293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9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29379">
                                            <p:txEl>
                                              <p:pRg st="3" end="3"/>
                                            </p:txEl>
                                          </p:spTgt>
                                        </p:tgtEl>
                                        <p:attrNameLst>
                                          <p:attrName>style.visibility</p:attrName>
                                        </p:attrNameLst>
                                      </p:cBhvr>
                                      <p:to>
                                        <p:strVal val="visible"/>
                                      </p:to>
                                    </p:set>
                                    <p:animEffect transition="in" filter="box(in)">
                                      <p:cBhvr>
                                        <p:cTn id="17" dur="500"/>
                                        <p:tgtEl>
                                          <p:spTgt spid="22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عنصر نائب للمحتوى 2"/>
          <p:cNvSpPr>
            <a:spLocks noGrp="1"/>
          </p:cNvSpPr>
          <p:nvPr>
            <p:ph idx="1"/>
          </p:nvPr>
        </p:nvSpPr>
        <p:spPr>
          <a:xfrm>
            <a:off x="1000125" y="285750"/>
            <a:ext cx="7954963" cy="5846763"/>
          </a:xfrm>
        </p:spPr>
        <p:txBody>
          <a:bodyPr/>
          <a:lstStyle/>
          <a:p>
            <a:pPr algn="l">
              <a:buFont typeface="Wingdings" pitchFamily="2" charset="2"/>
              <a:buNone/>
            </a:pPr>
            <a:r>
              <a:rPr lang="en-US" u="sng" smtClean="0"/>
              <a:t>Q6.2.2:</a:t>
            </a:r>
          </a:p>
          <a:p>
            <a:pPr algn="l">
              <a:buFont typeface="Wingdings" pitchFamily="2" charset="2"/>
              <a:buNone/>
            </a:pPr>
            <a:r>
              <a:rPr lang="en-US" sz="2800" smtClean="0"/>
              <a:t>We wish to estimate the mean serum indirect bilirubin level of 4 -day-old infants using a 95% confidence interval . The </a:t>
            </a:r>
            <a:r>
              <a:rPr lang="en-US" sz="2800" u="sng" smtClean="0"/>
              <a:t>mean </a:t>
            </a:r>
            <a:r>
              <a:rPr lang="en-US" sz="2800" smtClean="0"/>
              <a:t>for a sample of 16 infants was found to </a:t>
            </a:r>
            <a:r>
              <a:rPr lang="en-US" sz="2800" u="sng" smtClean="0"/>
              <a:t>be 5.98 </a:t>
            </a:r>
            <a:r>
              <a:rPr lang="en-US" sz="2800" smtClean="0"/>
              <a:t>mg/100 cc .Assume that bilirubin level is approximately normally distributed with </a:t>
            </a:r>
            <a:r>
              <a:rPr lang="en-US" sz="2800" u="sng" smtClean="0"/>
              <a:t>variance   12.25 </a:t>
            </a:r>
            <a:r>
              <a:rPr lang="en-US" sz="2800" smtClean="0"/>
              <a:t>mg/100 cc .</a:t>
            </a:r>
          </a:p>
          <a:p>
            <a:pPr algn="l">
              <a:buFont typeface="Wingdings" pitchFamily="2" charset="2"/>
              <a:buNone/>
            </a:pPr>
            <a:endParaRPr lang="en-US" sz="2800" smtClean="0"/>
          </a:p>
          <a:p>
            <a:pPr algn="l">
              <a:buFont typeface="Wingdings" pitchFamily="2" charset="2"/>
              <a:buNone/>
            </a:pPr>
            <a:endParaRPr lang="en-US" sz="2800" smtClean="0"/>
          </a:p>
          <a:p>
            <a:pPr algn="l">
              <a:buFont typeface="Wingdings" pitchFamily="2" charset="2"/>
              <a:buNone/>
            </a:pPr>
            <a:r>
              <a:rPr lang="en-US" sz="2800" u="sng" smtClean="0">
                <a:solidFill>
                  <a:srgbClr val="FF0000"/>
                </a:solidFill>
              </a:rPr>
              <a:t>(answer </a:t>
            </a:r>
            <a:r>
              <a:rPr lang="en-US" sz="2800" smtClean="0">
                <a:solidFill>
                  <a:srgbClr val="FF0000"/>
                </a:solidFill>
              </a:rPr>
              <a:t>:( 4.5406 , 7.4194)</a:t>
            </a:r>
          </a:p>
          <a:p>
            <a:pPr algn="l">
              <a:buFont typeface="Wingdings" pitchFamily="2" charset="2"/>
              <a:buNone/>
            </a:pPr>
            <a:endParaRPr lang="en-US" sz="2800" smtClean="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4CF4B6A4-98FD-43E6-8F4E-5CA2B31F788F}" type="slidenum">
              <a:rPr lang="ar-SA" smtClean="0"/>
              <a:pPr>
                <a:defRPr/>
              </a:pPr>
              <a:t>213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402">
                                            <p:txEl>
                                              <p:pRg st="1" end="1"/>
                                            </p:txEl>
                                          </p:spTgt>
                                        </p:tgtEl>
                                        <p:attrNameLst>
                                          <p:attrName>style.visibility</p:attrName>
                                        </p:attrNameLst>
                                      </p:cBhvr>
                                      <p:to>
                                        <p:strVal val="visible"/>
                                      </p:to>
                                    </p:set>
                                    <p:anim calcmode="lin" valueType="num">
                                      <p:cBhvr additive="base">
                                        <p:cTn id="7" dur="500" fill="hold"/>
                                        <p:tgtEl>
                                          <p:spTgt spid="230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04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30402">
                                            <p:txEl>
                                              <p:pRg st="4" end="4"/>
                                            </p:txEl>
                                          </p:spTgt>
                                        </p:tgtEl>
                                        <p:attrNameLst>
                                          <p:attrName>style.visibility</p:attrName>
                                        </p:attrNameLst>
                                      </p:cBhvr>
                                      <p:to>
                                        <p:strVal val="visible"/>
                                      </p:to>
                                    </p:set>
                                    <p:animEffect transition="in" filter="box(in)">
                                      <p:cBhvr>
                                        <p:cTn id="13" dur="500"/>
                                        <p:tgtEl>
                                          <p:spTgt spid="2304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عنصر نائب للمحتوى 2"/>
          <p:cNvSpPr>
            <a:spLocks noGrp="1"/>
          </p:cNvSpPr>
          <p:nvPr>
            <p:ph idx="1"/>
          </p:nvPr>
        </p:nvSpPr>
        <p:spPr>
          <a:xfrm>
            <a:off x="714375" y="357188"/>
            <a:ext cx="8240713" cy="5775325"/>
          </a:xfrm>
        </p:spPr>
        <p:txBody>
          <a:bodyPr/>
          <a:lstStyle/>
          <a:p>
            <a:pPr algn="l">
              <a:buFont typeface="Wingdings" pitchFamily="2" charset="2"/>
              <a:buNone/>
            </a:pPr>
            <a:r>
              <a:rPr lang="en-US" u="sng" dirty="0" smtClean="0"/>
              <a:t>Additional Exercise:</a:t>
            </a:r>
          </a:p>
          <a:p>
            <a:pPr algn="l">
              <a:buFont typeface="Wingdings" pitchFamily="2" charset="2"/>
              <a:buNone/>
            </a:pPr>
            <a:endParaRPr lang="ar-SA" sz="2800" dirty="0" smtClean="0"/>
          </a:p>
          <a:p>
            <a:pPr algn="l">
              <a:buFont typeface="Wingdings" pitchFamily="2" charset="2"/>
              <a:buNone/>
            </a:pPr>
            <a:r>
              <a:rPr lang="en-US" sz="2800" dirty="0" smtClean="0"/>
              <a:t>In a study of the effect of early Alzheimer’s disease on non declarative memory .For a sample of 8 subject  was found that mean 8.5 with standard deviation 3. Find 99% confidence interval for mean ?</a:t>
            </a:r>
          </a:p>
          <a:p>
            <a:pPr algn="l">
              <a:buFont typeface="Wingdings" pitchFamily="2" charset="2"/>
              <a:buNone/>
            </a:pPr>
            <a:endParaRPr lang="en-US" sz="2800" dirty="0" smtClean="0"/>
          </a:p>
        </p:txBody>
      </p:sp>
      <p:sp>
        <p:nvSpPr>
          <p:cNvPr id="4" name="عنصر نائب للتذييل 3"/>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5" name="عنصر نائب لرقم الشريحة 4"/>
          <p:cNvSpPr>
            <a:spLocks noGrp="1"/>
          </p:cNvSpPr>
          <p:nvPr>
            <p:ph type="sldNum" sz="quarter" idx="12"/>
          </p:nvPr>
        </p:nvSpPr>
        <p:spPr/>
        <p:txBody>
          <a:bodyPr/>
          <a:lstStyle/>
          <a:p>
            <a:pPr>
              <a:defRPr/>
            </a:pPr>
            <a:fld id="{82AEE9FB-1B5F-4D9B-953C-B2B668F5ED30}" type="slidenum">
              <a:rPr lang="ar-SA" smtClean="0"/>
              <a:pPr>
                <a:defRPr/>
              </a:pPr>
              <a:t>214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1426">
                                            <p:txEl>
                                              <p:pRg st="0" end="0"/>
                                            </p:txEl>
                                          </p:spTgt>
                                        </p:tgtEl>
                                        <p:attrNameLst>
                                          <p:attrName>style.visibility</p:attrName>
                                        </p:attrNameLst>
                                      </p:cBhvr>
                                      <p:to>
                                        <p:strVal val="visible"/>
                                      </p:to>
                                    </p:set>
                                    <p:anim calcmode="lin" valueType="num">
                                      <p:cBhvr additive="base">
                                        <p:cTn id="7" dur="500" fill="hold"/>
                                        <p:tgtEl>
                                          <p:spTgt spid="2314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14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1426">
                                            <p:txEl>
                                              <p:pRg st="2" end="2"/>
                                            </p:txEl>
                                          </p:spTgt>
                                        </p:tgtEl>
                                        <p:attrNameLst>
                                          <p:attrName>style.visibility</p:attrName>
                                        </p:attrNameLst>
                                      </p:cBhvr>
                                      <p:to>
                                        <p:strVal val="visible"/>
                                      </p:to>
                                    </p:set>
                                    <p:anim calcmode="lin" valueType="num">
                                      <p:cBhvr additive="base">
                                        <p:cTn id="13" dur="500" fill="hold"/>
                                        <p:tgtEl>
                                          <p:spTgt spid="2314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14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normAutofit fontScale="90000"/>
          </a:bodyPr>
          <a:lstStyle/>
          <a:p>
            <a:pPr eaLnBrk="1" hangingPunct="1"/>
            <a:r>
              <a:rPr lang="en-US" sz="4000" b="1" u="sng" smtClean="0"/>
              <a:t>6.3 Confidence Interval for the difference between two </a:t>
            </a:r>
            <a:r>
              <a:rPr lang="en-US" sz="3200" b="1" u="sng" smtClean="0"/>
              <a:t>Population Means:  (C.I)</a:t>
            </a:r>
          </a:p>
        </p:txBody>
      </p:sp>
      <p:sp>
        <p:nvSpPr>
          <p:cNvPr id="375811" name="Rectangle 3"/>
          <p:cNvSpPr>
            <a:spLocks noGrp="1" noChangeArrowheads="1"/>
          </p:cNvSpPr>
          <p:nvPr>
            <p:ph type="body" sz="half" idx="1"/>
          </p:nvPr>
        </p:nvSpPr>
        <p:spPr>
          <a:xfrm>
            <a:off x="827088" y="1844675"/>
            <a:ext cx="8066087" cy="4287838"/>
          </a:xfrm>
        </p:spPr>
        <p:txBody>
          <a:bodyPr/>
          <a:lstStyle/>
          <a:p>
            <a:pPr algn="l" rtl="0" eaLnBrk="1" hangingPunct="1">
              <a:buFont typeface="Wingdings" pitchFamily="2" charset="2"/>
              <a:buNone/>
            </a:pPr>
            <a:r>
              <a:rPr lang="en-US" sz="2400" smtClean="0"/>
              <a:t>If we draw two samples from two independent population</a:t>
            </a:r>
          </a:p>
          <a:p>
            <a:pPr algn="l" rtl="0" eaLnBrk="1" hangingPunct="1">
              <a:buFont typeface="Wingdings" pitchFamily="2" charset="2"/>
              <a:buNone/>
            </a:pPr>
            <a:r>
              <a:rPr lang="en-US" sz="2400" smtClean="0"/>
              <a:t>and we want to get the confident interval for the</a:t>
            </a:r>
          </a:p>
          <a:p>
            <a:pPr algn="l" rtl="0" eaLnBrk="1" hangingPunct="1">
              <a:buFont typeface="Wingdings" pitchFamily="2" charset="2"/>
              <a:buNone/>
            </a:pPr>
            <a:r>
              <a:rPr lang="en-US" sz="2400" smtClean="0"/>
              <a:t>difference between two population means , then we have</a:t>
            </a:r>
          </a:p>
          <a:p>
            <a:pPr algn="l" rtl="0" eaLnBrk="1" hangingPunct="1">
              <a:buFont typeface="Wingdings" pitchFamily="2" charset="2"/>
              <a:buNone/>
            </a:pPr>
            <a:r>
              <a:rPr lang="en-US" sz="2400" smtClean="0"/>
              <a:t>the following cases :</a:t>
            </a:r>
            <a:endParaRPr lang="ar-SA" sz="2400" smtClean="0"/>
          </a:p>
          <a:p>
            <a:pPr algn="l" rtl="0" eaLnBrk="1" hangingPunct="1">
              <a:buFont typeface="Wingdings" pitchFamily="2" charset="2"/>
              <a:buNone/>
            </a:pPr>
            <a:r>
              <a:rPr lang="en-US" sz="2800" b="1" smtClean="0">
                <a:solidFill>
                  <a:schemeClr val="folHlink"/>
                </a:solidFill>
              </a:rPr>
              <a:t>a) </a:t>
            </a:r>
            <a:r>
              <a:rPr lang="en-US" sz="2800" b="1" u="sng" smtClean="0">
                <a:solidFill>
                  <a:schemeClr val="folHlink"/>
                </a:solidFill>
              </a:rPr>
              <a:t>When the population is normal</a:t>
            </a:r>
            <a:endParaRPr lang="en-US" sz="2800" smtClean="0">
              <a:solidFill>
                <a:schemeClr val="folHlink"/>
              </a:solidFill>
            </a:endParaRPr>
          </a:p>
          <a:p>
            <a:pPr algn="l" rtl="0" eaLnBrk="1" hangingPunct="1">
              <a:buFont typeface="Wingdings" pitchFamily="2" charset="2"/>
              <a:buNone/>
            </a:pPr>
            <a:r>
              <a:rPr lang="en-US" sz="2800" smtClean="0"/>
              <a:t>1)  </a:t>
            </a:r>
            <a:r>
              <a:rPr lang="en-US" sz="2400" smtClean="0"/>
              <a:t>When the </a:t>
            </a:r>
            <a:r>
              <a:rPr lang="en-US" sz="2400" b="1" u="sng" smtClean="0"/>
              <a:t>variance is known</a:t>
            </a:r>
            <a:r>
              <a:rPr lang="en-US" sz="2400" smtClean="0"/>
              <a:t> and the </a:t>
            </a:r>
            <a:r>
              <a:rPr lang="en-US" sz="2400" b="1" u="sng" smtClean="0"/>
              <a:t>sample sizes is large or smal</a:t>
            </a:r>
            <a:r>
              <a:rPr lang="en-US" sz="2400" b="1" smtClean="0"/>
              <a:t>l, </a:t>
            </a:r>
            <a:r>
              <a:rPr lang="en-US" sz="2400" smtClean="0"/>
              <a:t>the C.I. has the form:</a:t>
            </a:r>
            <a:r>
              <a:rPr lang="en-US" sz="2800" b="1" smtClean="0"/>
              <a:t> </a:t>
            </a:r>
          </a:p>
          <a:p>
            <a:pPr algn="l" rtl="0" eaLnBrk="1" hangingPunct="1"/>
            <a:endParaRPr lang="en-US" sz="2400" smtClean="0">
              <a:sym typeface="Symbol" pitchFamily="18" charset="2"/>
            </a:endParaRPr>
          </a:p>
        </p:txBody>
      </p:sp>
      <p:sp>
        <p:nvSpPr>
          <p:cNvPr id="6"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7" name="عنصر نائب لرقم الشريحة 7"/>
          <p:cNvSpPr>
            <a:spLocks noGrp="1"/>
          </p:cNvSpPr>
          <p:nvPr>
            <p:ph type="sldNum" sz="quarter" idx="12"/>
          </p:nvPr>
        </p:nvSpPr>
        <p:spPr/>
        <p:txBody>
          <a:bodyPr/>
          <a:lstStyle/>
          <a:p>
            <a:pPr>
              <a:defRPr/>
            </a:pPr>
            <a:fld id="{DF1877DF-95E8-4C86-B48C-BB05D8C715C6}" type="slidenum">
              <a:rPr lang="ar-SA"/>
              <a:pPr>
                <a:defRPr/>
              </a:pPr>
              <a:t>215</a:t>
            </a:fld>
            <a:endParaRPr lang="en-US" dirty="0"/>
          </a:p>
        </p:txBody>
      </p:sp>
      <p:graphicFrame>
        <p:nvGraphicFramePr>
          <p:cNvPr id="375812" name="Object 4"/>
          <p:cNvGraphicFramePr>
            <a:graphicFrameLocks noChangeAspect="1"/>
          </p:cNvGraphicFramePr>
          <p:nvPr/>
        </p:nvGraphicFramePr>
        <p:xfrm>
          <a:off x="250825" y="5300663"/>
          <a:ext cx="8670925" cy="823912"/>
        </p:xfrm>
        <a:graphic>
          <a:graphicData uri="http://schemas.openxmlformats.org/presentationml/2006/ole">
            <p:oleObj spid="_x0000_s54274" name="Equation" r:id="rId3" imgW="3886200" imgH="495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5810"/>
                                        </p:tgtEl>
                                        <p:attrNameLst>
                                          <p:attrName>style.visibility</p:attrName>
                                        </p:attrNameLst>
                                      </p:cBhvr>
                                      <p:to>
                                        <p:strVal val="visible"/>
                                      </p:to>
                                    </p:set>
                                    <p:anim calcmode="lin" valueType="num">
                                      <p:cBhvr additive="base">
                                        <p:cTn id="7" dur="500" fill="hold"/>
                                        <p:tgtEl>
                                          <p:spTgt spid="375810"/>
                                        </p:tgtEl>
                                        <p:attrNameLst>
                                          <p:attrName>ppt_x</p:attrName>
                                        </p:attrNameLst>
                                      </p:cBhvr>
                                      <p:tavLst>
                                        <p:tav tm="0">
                                          <p:val>
                                            <p:strVal val="#ppt_x"/>
                                          </p:val>
                                        </p:tav>
                                        <p:tav tm="100000">
                                          <p:val>
                                            <p:strVal val="#ppt_x"/>
                                          </p:val>
                                        </p:tav>
                                      </p:tavLst>
                                    </p:anim>
                                    <p:anim calcmode="lin" valueType="num">
                                      <p:cBhvr additive="base">
                                        <p:cTn id="8" dur="500" fill="hold"/>
                                        <p:tgtEl>
                                          <p:spTgt spid="3758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5811">
                                            <p:txEl>
                                              <p:pRg st="0" end="0"/>
                                            </p:txEl>
                                          </p:spTgt>
                                        </p:tgtEl>
                                        <p:attrNameLst>
                                          <p:attrName>style.visibility</p:attrName>
                                        </p:attrNameLst>
                                      </p:cBhvr>
                                      <p:to>
                                        <p:strVal val="visible"/>
                                      </p:to>
                                    </p:set>
                                    <p:anim calcmode="lin" valueType="num">
                                      <p:cBhvr additive="base">
                                        <p:cTn id="13" dur="500" fill="hold"/>
                                        <p:tgtEl>
                                          <p:spTgt spid="3758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58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75811">
                                            <p:txEl>
                                              <p:pRg st="1" end="1"/>
                                            </p:txEl>
                                          </p:spTgt>
                                        </p:tgtEl>
                                        <p:attrNameLst>
                                          <p:attrName>style.visibility</p:attrName>
                                        </p:attrNameLst>
                                      </p:cBhvr>
                                      <p:to>
                                        <p:strVal val="visible"/>
                                      </p:to>
                                    </p:set>
                                    <p:anim calcmode="lin" valueType="num">
                                      <p:cBhvr additive="base">
                                        <p:cTn id="17" dur="500" fill="hold"/>
                                        <p:tgtEl>
                                          <p:spTgt spid="3758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581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5811">
                                            <p:txEl>
                                              <p:pRg st="2" end="2"/>
                                            </p:txEl>
                                          </p:spTgt>
                                        </p:tgtEl>
                                        <p:attrNameLst>
                                          <p:attrName>style.visibility</p:attrName>
                                        </p:attrNameLst>
                                      </p:cBhvr>
                                      <p:to>
                                        <p:strVal val="visible"/>
                                      </p:to>
                                    </p:set>
                                    <p:anim calcmode="lin" valueType="num">
                                      <p:cBhvr additive="base">
                                        <p:cTn id="21" dur="500" fill="hold"/>
                                        <p:tgtEl>
                                          <p:spTgt spid="37581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5811">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75811">
                                            <p:txEl>
                                              <p:pRg st="3" end="3"/>
                                            </p:txEl>
                                          </p:spTgt>
                                        </p:tgtEl>
                                        <p:attrNameLst>
                                          <p:attrName>style.visibility</p:attrName>
                                        </p:attrNameLst>
                                      </p:cBhvr>
                                      <p:to>
                                        <p:strVal val="visible"/>
                                      </p:to>
                                    </p:set>
                                    <p:anim calcmode="lin" valueType="num">
                                      <p:cBhvr additive="base">
                                        <p:cTn id="25" dur="500" fill="hold"/>
                                        <p:tgtEl>
                                          <p:spTgt spid="3758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5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5811">
                                            <p:txEl>
                                              <p:pRg st="4" end="4"/>
                                            </p:txEl>
                                          </p:spTgt>
                                        </p:tgtEl>
                                        <p:attrNameLst>
                                          <p:attrName>style.visibility</p:attrName>
                                        </p:attrNameLst>
                                      </p:cBhvr>
                                      <p:to>
                                        <p:strVal val="visible"/>
                                      </p:to>
                                    </p:set>
                                    <p:anim calcmode="lin" valueType="num">
                                      <p:cBhvr additive="base">
                                        <p:cTn id="31" dur="500" fill="hold"/>
                                        <p:tgtEl>
                                          <p:spTgt spid="3758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58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75811">
                                            <p:txEl>
                                              <p:pRg st="5" end="5"/>
                                            </p:txEl>
                                          </p:spTgt>
                                        </p:tgtEl>
                                        <p:attrNameLst>
                                          <p:attrName>style.visibility</p:attrName>
                                        </p:attrNameLst>
                                      </p:cBhvr>
                                      <p:to>
                                        <p:strVal val="visible"/>
                                      </p:to>
                                    </p:set>
                                    <p:animEffect transition="in" filter="box(in)">
                                      <p:cBhvr>
                                        <p:cTn id="37" dur="500"/>
                                        <p:tgtEl>
                                          <p:spTgt spid="3758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75812"/>
                                        </p:tgtEl>
                                        <p:attrNameLst>
                                          <p:attrName>style.visibility</p:attrName>
                                        </p:attrNameLst>
                                      </p:cBhvr>
                                      <p:to>
                                        <p:strVal val="visible"/>
                                      </p:to>
                                    </p:set>
                                    <p:anim calcmode="lin" valueType="num">
                                      <p:cBhvr additive="base">
                                        <p:cTn id="42" dur="500" fill="hold"/>
                                        <p:tgtEl>
                                          <p:spTgt spid="375812"/>
                                        </p:tgtEl>
                                        <p:attrNameLst>
                                          <p:attrName>ppt_x</p:attrName>
                                        </p:attrNameLst>
                                      </p:cBhvr>
                                      <p:tavLst>
                                        <p:tav tm="0">
                                          <p:val>
                                            <p:strVal val="#ppt_x"/>
                                          </p:val>
                                        </p:tav>
                                        <p:tav tm="100000">
                                          <p:val>
                                            <p:strVal val="#ppt_x"/>
                                          </p:val>
                                        </p:tav>
                                      </p:tavLst>
                                    </p:anim>
                                    <p:anim calcmode="lin" valueType="num">
                                      <p:cBhvr additive="base">
                                        <p:cTn id="43" dur="500" fill="hold"/>
                                        <p:tgtEl>
                                          <p:spTgt spid="3758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body" sz="half" idx="1"/>
          </p:nvPr>
        </p:nvSpPr>
        <p:spPr>
          <a:xfrm>
            <a:off x="468313" y="549275"/>
            <a:ext cx="8675687" cy="5583238"/>
          </a:xfrm>
        </p:spPr>
        <p:txBody>
          <a:bodyPr/>
          <a:lstStyle/>
          <a:p>
            <a:pPr algn="l" rtl="0" eaLnBrk="1" hangingPunct="1">
              <a:buFont typeface="Wingdings" pitchFamily="2" charset="2"/>
              <a:buNone/>
            </a:pPr>
            <a:r>
              <a:rPr lang="en-US" sz="2400" smtClean="0"/>
              <a:t>2) When </a:t>
            </a:r>
            <a:r>
              <a:rPr lang="en-US" sz="2400" b="1" u="sng" smtClean="0"/>
              <a:t>variances are unknown but equal</a:t>
            </a:r>
            <a:r>
              <a:rPr lang="en-US" sz="2400" u="sng" smtClean="0"/>
              <a:t>, </a:t>
            </a:r>
            <a:r>
              <a:rPr lang="en-US" sz="2400" smtClean="0"/>
              <a:t>and the </a:t>
            </a:r>
            <a:r>
              <a:rPr lang="en-US" sz="2400" b="1" u="sng" smtClean="0"/>
              <a:t>sample size is smal</a:t>
            </a:r>
            <a:r>
              <a:rPr lang="en-US" sz="2400" b="1" smtClean="0"/>
              <a:t>l,</a:t>
            </a:r>
            <a:r>
              <a:rPr lang="en-US" sz="2400" smtClean="0"/>
              <a:t> the C.I. has the form:</a:t>
            </a:r>
          </a:p>
          <a:p>
            <a:pPr algn="l" rtl="0" eaLnBrk="1" hangingPunct="1">
              <a:buFont typeface="Wingdings" pitchFamily="2" charset="2"/>
              <a:buNone/>
            </a:pPr>
            <a:endParaRPr lang="en-US" sz="2400" smtClean="0"/>
          </a:p>
          <a:p>
            <a:pPr eaLnBrk="1" hangingPunct="1"/>
            <a:endParaRPr lang="en-US" sz="2800" smtClean="0"/>
          </a:p>
        </p:txBody>
      </p:sp>
      <p:graphicFrame>
        <p:nvGraphicFramePr>
          <p:cNvPr id="376835" name="Object 3"/>
          <p:cNvGraphicFramePr>
            <a:graphicFrameLocks noChangeAspect="1"/>
          </p:cNvGraphicFramePr>
          <p:nvPr>
            <p:ph sz="half" idx="2"/>
          </p:nvPr>
        </p:nvGraphicFramePr>
        <p:xfrm>
          <a:off x="539750" y="2924175"/>
          <a:ext cx="8208963" cy="2014538"/>
        </p:xfrm>
        <a:graphic>
          <a:graphicData uri="http://schemas.openxmlformats.org/presentationml/2006/ole">
            <p:oleObj spid="_x0000_s55298" name="Equation" r:id="rId3" imgW="4762440" imgH="1168200" progId="Equation.3">
              <p:embed/>
            </p:oleObj>
          </a:graphicData>
        </a:graphic>
      </p:graphicFrame>
      <p:sp>
        <p:nvSpPr>
          <p:cNvPr id="11" name="عنصر نائب للتذييل 5"/>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12" name="عنصر نائب لرقم الشريحة 6"/>
          <p:cNvSpPr>
            <a:spLocks noGrp="1"/>
          </p:cNvSpPr>
          <p:nvPr>
            <p:ph type="sldNum" sz="quarter" idx="12"/>
          </p:nvPr>
        </p:nvSpPr>
        <p:spPr/>
        <p:txBody>
          <a:bodyPr/>
          <a:lstStyle/>
          <a:p>
            <a:pPr>
              <a:defRPr/>
            </a:pPr>
            <a:fld id="{751E93E5-CA6B-48E6-BAA6-D835D3B67866}" type="slidenum">
              <a:rPr lang="ar-SA"/>
              <a:pPr>
                <a:defRPr/>
              </a:pPr>
              <a:t>216</a:t>
            </a:fld>
            <a:endParaRPr lang="en-US" dirty="0"/>
          </a:p>
        </p:txBody>
      </p:sp>
      <p:graphicFrame>
        <p:nvGraphicFramePr>
          <p:cNvPr id="376836" name="Group 4"/>
          <p:cNvGraphicFramePr>
            <a:graphicFrameLocks noGrp="1"/>
          </p:cNvGraphicFramePr>
          <p:nvPr/>
        </p:nvGraphicFramePr>
        <p:xfrm>
          <a:off x="395288" y="2636838"/>
          <a:ext cx="8497887" cy="2952750"/>
        </p:xfrm>
        <a:graphic>
          <a:graphicData uri="http://schemas.openxmlformats.org/drawingml/2006/table">
            <a:tbl>
              <a:tblPr rtl="1"/>
              <a:tblGrid>
                <a:gridCol w="8497887"/>
              </a:tblGrid>
              <a:tr h="2952750">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76834">
                                            <p:txEl>
                                              <p:pRg st="0" end="0"/>
                                            </p:txEl>
                                          </p:spTgt>
                                        </p:tgtEl>
                                        <p:attrNameLst>
                                          <p:attrName>style.visibility</p:attrName>
                                        </p:attrNameLst>
                                      </p:cBhvr>
                                      <p:to>
                                        <p:strVal val="visible"/>
                                      </p:to>
                                    </p:set>
                                    <p:animEffect transition="in" filter="box(in)">
                                      <p:cBhvr>
                                        <p:cTn id="7" dur="500"/>
                                        <p:tgtEl>
                                          <p:spTgt spid="3768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6836"/>
                                        </p:tgtEl>
                                        <p:attrNameLst>
                                          <p:attrName>style.visibility</p:attrName>
                                        </p:attrNameLst>
                                      </p:cBhvr>
                                      <p:to>
                                        <p:strVal val="visible"/>
                                      </p:to>
                                    </p:set>
                                    <p:animEffect transition="in" filter="box(in)">
                                      <p:cBhvr>
                                        <p:cTn id="12" dur="500"/>
                                        <p:tgtEl>
                                          <p:spTgt spid="3768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6835"/>
                                        </p:tgtEl>
                                        <p:attrNameLst>
                                          <p:attrName>style.visibility</p:attrName>
                                        </p:attrNameLst>
                                      </p:cBhvr>
                                      <p:to>
                                        <p:strVal val="visible"/>
                                      </p:to>
                                    </p:set>
                                    <p:anim calcmode="lin" valueType="num">
                                      <p:cBhvr additive="base">
                                        <p:cTn id="17" dur="500" fill="hold"/>
                                        <p:tgtEl>
                                          <p:spTgt spid="376835"/>
                                        </p:tgtEl>
                                        <p:attrNameLst>
                                          <p:attrName>ppt_x</p:attrName>
                                        </p:attrNameLst>
                                      </p:cBhvr>
                                      <p:tavLst>
                                        <p:tav tm="0">
                                          <p:val>
                                            <p:strVal val="#ppt_x"/>
                                          </p:val>
                                        </p:tav>
                                        <p:tav tm="100000">
                                          <p:val>
                                            <p:strVal val="#ppt_x"/>
                                          </p:val>
                                        </p:tav>
                                      </p:tavLst>
                                    </p:anim>
                                    <p:anim calcmode="lin" valueType="num">
                                      <p:cBhvr additive="base">
                                        <p:cTn id="18" dur="500" fill="hold"/>
                                        <p:tgtEl>
                                          <p:spTgt spid="376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body" sz="half" idx="1"/>
          </p:nvPr>
        </p:nvSpPr>
        <p:spPr>
          <a:xfrm>
            <a:off x="900113" y="0"/>
            <a:ext cx="8064500" cy="6858000"/>
          </a:xfrm>
          <a:noFill/>
        </p:spPr>
        <p:txBody>
          <a:bodyPr/>
          <a:lstStyle/>
          <a:p>
            <a:pPr algn="l" rtl="0" eaLnBrk="1" hangingPunct="1">
              <a:buFont typeface="Wingdings" pitchFamily="2" charset="2"/>
              <a:buNone/>
            </a:pPr>
            <a:r>
              <a:rPr lang="en-US" sz="2800" b="1" u="sng" dirty="0" smtClean="0">
                <a:solidFill>
                  <a:schemeClr val="folHlink"/>
                </a:solidFill>
              </a:rPr>
              <a:t>Example 6.4.1 P174</a:t>
            </a:r>
            <a:r>
              <a:rPr lang="en-US" sz="2800" b="1" u="sng" dirty="0" smtClean="0"/>
              <a:t>:</a:t>
            </a:r>
          </a:p>
          <a:p>
            <a:pPr algn="l" rtl="0" eaLnBrk="1" hangingPunct="1">
              <a:buFont typeface="Wingdings" pitchFamily="2" charset="2"/>
              <a:buNone/>
            </a:pPr>
            <a:r>
              <a:rPr lang="en-US" sz="2000" dirty="0" smtClean="0"/>
              <a:t>The researcher team interested in the difference between serum uric</a:t>
            </a:r>
          </a:p>
          <a:p>
            <a:pPr algn="l" rtl="0" eaLnBrk="1" hangingPunct="1">
              <a:buFont typeface="Wingdings" pitchFamily="2" charset="2"/>
              <a:buNone/>
            </a:pPr>
            <a:r>
              <a:rPr lang="en-US" sz="2000" dirty="0" smtClean="0"/>
              <a:t>and acid level in a patient with and without Down</a:t>
            </a:r>
            <a:r>
              <a:rPr lang="en-US" sz="2000" dirty="0" smtClean="0">
                <a:latin typeface="Arial" pitchFamily="34" charset="0"/>
              </a:rPr>
              <a:t>’</a:t>
            </a:r>
            <a:r>
              <a:rPr lang="en-US" sz="2000" dirty="0" smtClean="0"/>
              <a:t>s syndrome .In a</a:t>
            </a:r>
          </a:p>
          <a:p>
            <a:pPr algn="l" rtl="0" eaLnBrk="1" hangingPunct="1">
              <a:buFont typeface="Wingdings" pitchFamily="2" charset="2"/>
              <a:buNone/>
            </a:pPr>
            <a:r>
              <a:rPr lang="en-US" sz="2000" dirty="0" smtClean="0"/>
              <a:t>large hospital for the treatment of the mentally retarded, a sample of </a:t>
            </a:r>
          </a:p>
          <a:p>
            <a:pPr algn="l" rtl="0" eaLnBrk="1" hangingPunct="1">
              <a:buFont typeface="Wingdings" pitchFamily="2" charset="2"/>
              <a:buNone/>
            </a:pPr>
            <a:r>
              <a:rPr lang="en-US" sz="2000" dirty="0" smtClean="0"/>
              <a:t>12 individual with Down</a:t>
            </a:r>
            <a:r>
              <a:rPr lang="en-US" sz="2000" dirty="0" smtClean="0">
                <a:latin typeface="Arial" pitchFamily="34" charset="0"/>
              </a:rPr>
              <a:t>’</a:t>
            </a:r>
            <a:r>
              <a:rPr lang="en-US" sz="2000" dirty="0" smtClean="0"/>
              <a:t>s Syndrome yielded a mean of          </a:t>
            </a:r>
          </a:p>
          <a:p>
            <a:pPr algn="l" rtl="0" eaLnBrk="1" hangingPunct="1">
              <a:buFont typeface="Wingdings" pitchFamily="2" charset="2"/>
              <a:buNone/>
            </a:pPr>
            <a:r>
              <a:rPr lang="en-US" sz="2000" dirty="0" smtClean="0"/>
              <a:t>mg/100 ml. In a general hospital a sample of 15  normal individual of</a:t>
            </a:r>
          </a:p>
          <a:p>
            <a:pPr algn="l" rtl="0" eaLnBrk="1" hangingPunct="1">
              <a:buFont typeface="Wingdings" pitchFamily="2" charset="2"/>
              <a:buNone/>
            </a:pPr>
            <a:r>
              <a:rPr lang="en-US" sz="2000" dirty="0" smtClean="0"/>
              <a:t>the same age and sex were found to have a mean  value of</a:t>
            </a:r>
            <a:r>
              <a:rPr lang="en-US" sz="2000" b="1" dirty="0" smtClean="0"/>
              <a:t> </a:t>
            </a:r>
          </a:p>
          <a:p>
            <a:pPr algn="l" rtl="0" eaLnBrk="1" hangingPunct="1">
              <a:buFont typeface="Wingdings" pitchFamily="2" charset="2"/>
              <a:buNone/>
            </a:pPr>
            <a:r>
              <a:rPr lang="en-US" sz="2000" dirty="0" smtClean="0"/>
              <a:t>If it is reasonable to assume that the two population of values are</a:t>
            </a:r>
          </a:p>
          <a:p>
            <a:pPr algn="l" rtl="0" eaLnBrk="1" hangingPunct="1">
              <a:buFont typeface="Wingdings" pitchFamily="2" charset="2"/>
              <a:buNone/>
            </a:pPr>
            <a:r>
              <a:rPr lang="en-US" sz="2000" dirty="0" smtClean="0"/>
              <a:t>normally distributed with variances equal to 1 and 1.5,find the 95%</a:t>
            </a:r>
          </a:p>
          <a:p>
            <a:pPr algn="l" rtl="0" eaLnBrk="1" hangingPunct="1">
              <a:buFont typeface="Wingdings" pitchFamily="2" charset="2"/>
              <a:buNone/>
            </a:pPr>
            <a:r>
              <a:rPr lang="en-US" sz="2000" dirty="0" smtClean="0"/>
              <a:t>C.I for </a:t>
            </a:r>
            <a:r>
              <a:rPr lang="el-GR" sz="2000" dirty="0" smtClean="0">
                <a:cs typeface="Tahoma" pitchFamily="34" charset="0"/>
              </a:rPr>
              <a:t>μ</a:t>
            </a:r>
            <a:r>
              <a:rPr lang="en-US" sz="2000" baseline="-25000" dirty="0" smtClean="0">
                <a:cs typeface="Tahoma" pitchFamily="34" charset="0"/>
              </a:rPr>
              <a:t>1</a:t>
            </a:r>
            <a:r>
              <a:rPr lang="en-US" sz="2000" dirty="0" smtClean="0">
                <a:cs typeface="Tahoma" pitchFamily="34" charset="0"/>
              </a:rPr>
              <a:t> - </a:t>
            </a:r>
            <a:r>
              <a:rPr lang="el-GR" sz="2000" dirty="0" smtClean="0">
                <a:cs typeface="Tahoma" pitchFamily="34" charset="0"/>
              </a:rPr>
              <a:t>μ</a:t>
            </a:r>
            <a:r>
              <a:rPr lang="en-US" sz="2000" baseline="-25000" dirty="0" smtClean="0">
                <a:cs typeface="Tahoma" pitchFamily="34" charset="0"/>
              </a:rPr>
              <a:t>2</a:t>
            </a:r>
          </a:p>
          <a:p>
            <a:pPr algn="l" rtl="0" eaLnBrk="1" hangingPunct="1">
              <a:buFont typeface="Wingdings" pitchFamily="2" charset="2"/>
              <a:buNone/>
            </a:pPr>
            <a:r>
              <a:rPr lang="en-US" sz="2400" u="sng" dirty="0" smtClean="0">
                <a:solidFill>
                  <a:schemeClr val="folHlink"/>
                </a:solidFill>
                <a:cs typeface="Tahoma" pitchFamily="34" charset="0"/>
              </a:rPr>
              <a:t>Solution:</a:t>
            </a:r>
          </a:p>
          <a:p>
            <a:pPr algn="l" rtl="0" eaLnBrk="1" hangingPunct="1">
              <a:buFont typeface="Wingdings" pitchFamily="2" charset="2"/>
              <a:buNone/>
            </a:pPr>
            <a:r>
              <a:rPr lang="en-US" sz="2000" dirty="0" smtClean="0"/>
              <a:t>1- </a:t>
            </a:r>
            <a:r>
              <a:rPr lang="en-US" sz="2000" dirty="0" smtClean="0">
                <a:sym typeface="Symbol" pitchFamily="18" charset="2"/>
              </a:rPr>
              <a:t></a:t>
            </a:r>
            <a:r>
              <a:rPr lang="en-US" sz="2000" dirty="0" smtClean="0"/>
              <a:t>=0.95→ </a:t>
            </a:r>
            <a:r>
              <a:rPr lang="en-US" sz="2000" dirty="0" smtClean="0">
                <a:sym typeface="Symbol" pitchFamily="18" charset="2"/>
              </a:rPr>
              <a:t></a:t>
            </a:r>
            <a:r>
              <a:rPr lang="en-US" sz="2000" dirty="0" smtClean="0"/>
              <a:t>=0.05→ </a:t>
            </a:r>
            <a:r>
              <a:rPr lang="en-US" sz="2000" dirty="0" smtClean="0">
                <a:sym typeface="Symbol" pitchFamily="18" charset="2"/>
              </a:rPr>
              <a:t></a:t>
            </a:r>
            <a:r>
              <a:rPr lang="en-US" sz="2000" dirty="0" smtClean="0"/>
              <a:t>/2=0.025 → Z </a:t>
            </a:r>
            <a:r>
              <a:rPr lang="en-US" sz="2000" baseline="-18000" dirty="0" smtClean="0"/>
              <a:t>(1- </a:t>
            </a:r>
            <a:r>
              <a:rPr lang="en-US" sz="2000" baseline="-18000" dirty="0" smtClean="0">
                <a:sym typeface="Symbol" pitchFamily="18" charset="2"/>
              </a:rPr>
              <a:t></a:t>
            </a:r>
            <a:r>
              <a:rPr lang="en-US" sz="2000" baseline="-18000" dirty="0" smtClean="0"/>
              <a:t>/2)</a:t>
            </a:r>
            <a:r>
              <a:rPr lang="en-US" sz="2000" dirty="0" smtClean="0"/>
              <a:t> </a:t>
            </a:r>
            <a:r>
              <a:rPr lang="en-US" sz="2000" dirty="0" smtClean="0">
                <a:sym typeface="Symbol" pitchFamily="18" charset="2"/>
              </a:rPr>
              <a:t>= Z</a:t>
            </a:r>
            <a:r>
              <a:rPr lang="en-US" sz="2000" baseline="-18000" dirty="0" smtClean="0">
                <a:sym typeface="Symbol" pitchFamily="18" charset="2"/>
              </a:rPr>
              <a:t>0.975</a:t>
            </a:r>
            <a:r>
              <a:rPr lang="en-US" sz="2000" dirty="0" smtClean="0">
                <a:sym typeface="Symbol" pitchFamily="18" charset="2"/>
              </a:rPr>
              <a:t>  =</a:t>
            </a:r>
            <a:r>
              <a:rPr lang="en-US" sz="2800" dirty="0" smtClean="0">
                <a:sym typeface="Symbol" pitchFamily="18" charset="2"/>
              </a:rPr>
              <a:t> </a:t>
            </a:r>
            <a:r>
              <a:rPr lang="en-US" sz="2000" dirty="0" smtClean="0">
                <a:sym typeface="Symbol" pitchFamily="18" charset="2"/>
              </a:rPr>
              <a:t>1.96</a:t>
            </a:r>
          </a:p>
          <a:p>
            <a:pPr algn="l" eaLnBrk="1" hangingPunct="1"/>
            <a:endParaRPr lang="en-US" sz="2000" dirty="0" smtClean="0">
              <a:sym typeface="Symbol" pitchFamily="18" charset="2"/>
            </a:endParaRPr>
          </a:p>
          <a:p>
            <a:pPr algn="l" eaLnBrk="1" hangingPunct="1"/>
            <a:endParaRPr lang="en-US" sz="2000" dirty="0" smtClean="0">
              <a:sym typeface="Symbol" pitchFamily="18" charset="2"/>
            </a:endParaRPr>
          </a:p>
          <a:p>
            <a:pPr algn="l" eaLnBrk="1" hangingPunct="1"/>
            <a:r>
              <a:rPr lang="en-US" sz="2000" dirty="0" smtClean="0">
                <a:sym typeface="Symbol" pitchFamily="18" charset="2"/>
              </a:rPr>
              <a:t>1.1</a:t>
            </a:r>
            <a:r>
              <a:rPr lang="en-US" sz="2000" dirty="0" smtClean="0">
                <a:cs typeface="Tahoma" pitchFamily="34" charset="0"/>
                <a:sym typeface="Symbol" pitchFamily="18" charset="2"/>
              </a:rPr>
              <a:t>±1.96(0.4282) = </a:t>
            </a:r>
            <a:r>
              <a:rPr lang="en-US" sz="2000" dirty="0" smtClean="0">
                <a:sym typeface="Symbol" pitchFamily="18" charset="2"/>
              </a:rPr>
              <a:t>1.1</a:t>
            </a:r>
            <a:r>
              <a:rPr lang="en-US" sz="2000" dirty="0" smtClean="0">
                <a:cs typeface="Tahoma" pitchFamily="34" charset="0"/>
                <a:sym typeface="Symbol" pitchFamily="18" charset="2"/>
              </a:rPr>
              <a:t>± 0.84 = ( 0.26 , 1.94 )</a:t>
            </a:r>
          </a:p>
        </p:txBody>
      </p:sp>
      <p:graphicFrame>
        <p:nvGraphicFramePr>
          <p:cNvPr id="378883" name="Object 3"/>
          <p:cNvGraphicFramePr>
            <a:graphicFrameLocks noChangeAspect="1"/>
          </p:cNvGraphicFramePr>
          <p:nvPr>
            <p:ph sz="quarter" idx="2"/>
          </p:nvPr>
        </p:nvGraphicFramePr>
        <p:xfrm>
          <a:off x="7335838" y="1628775"/>
          <a:ext cx="847725" cy="360363"/>
        </p:xfrm>
        <a:graphic>
          <a:graphicData uri="http://schemas.openxmlformats.org/presentationml/2006/ole">
            <p:oleObj spid="_x0000_s56322" name="Equation" r:id="rId3" imgW="507960" imgH="215640" progId="Equation.3">
              <p:embed/>
            </p:oleObj>
          </a:graphicData>
        </a:graphic>
      </p:graphicFrame>
      <p:graphicFrame>
        <p:nvGraphicFramePr>
          <p:cNvPr id="378884" name="Object 4"/>
          <p:cNvGraphicFramePr>
            <a:graphicFrameLocks noChangeAspect="1"/>
          </p:cNvGraphicFramePr>
          <p:nvPr>
            <p:ph sz="quarter" idx="3"/>
          </p:nvPr>
        </p:nvGraphicFramePr>
        <p:xfrm>
          <a:off x="7907338" y="2349500"/>
          <a:ext cx="815975" cy="338138"/>
        </p:xfrm>
        <a:graphic>
          <a:graphicData uri="http://schemas.openxmlformats.org/presentationml/2006/ole">
            <p:oleObj spid="_x0000_s56323" name="Equation" r:id="rId4" imgW="520560" imgH="215640" progId="Equation.3">
              <p:embed/>
            </p:oleObj>
          </a:graphicData>
        </a:graphic>
      </p:graphicFrame>
      <p:sp>
        <p:nvSpPr>
          <p:cNvPr id="8"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9" name="عنصر نائب لرقم الشريحة 7"/>
          <p:cNvSpPr>
            <a:spLocks noGrp="1"/>
          </p:cNvSpPr>
          <p:nvPr>
            <p:ph type="sldNum" sz="quarter" idx="12"/>
          </p:nvPr>
        </p:nvSpPr>
        <p:spPr/>
        <p:txBody>
          <a:bodyPr/>
          <a:lstStyle/>
          <a:p>
            <a:pPr>
              <a:defRPr/>
            </a:pPr>
            <a:fld id="{88979058-852D-4338-B817-3731479F4B06}" type="slidenum">
              <a:rPr lang="ar-SA"/>
              <a:pPr>
                <a:defRPr/>
              </a:pPr>
              <a:t>217</a:t>
            </a:fld>
            <a:endParaRPr lang="en-US" dirty="0"/>
          </a:p>
        </p:txBody>
      </p:sp>
      <p:graphicFrame>
        <p:nvGraphicFramePr>
          <p:cNvPr id="378885" name="Object 5"/>
          <p:cNvGraphicFramePr>
            <a:graphicFrameLocks noChangeAspect="1"/>
          </p:cNvGraphicFramePr>
          <p:nvPr/>
        </p:nvGraphicFramePr>
        <p:xfrm>
          <a:off x="684213" y="4724400"/>
          <a:ext cx="3816350" cy="823913"/>
        </p:xfrm>
        <a:graphic>
          <a:graphicData uri="http://schemas.openxmlformats.org/presentationml/2006/ole">
            <p:oleObj spid="_x0000_s56324" name="Equation" r:id="rId5" imgW="1600200" imgH="495000" progId="Equation.3">
              <p:embed/>
            </p:oleObj>
          </a:graphicData>
        </a:graphic>
      </p:graphicFrame>
      <p:graphicFrame>
        <p:nvGraphicFramePr>
          <p:cNvPr id="378886" name="Object 6"/>
          <p:cNvGraphicFramePr>
            <a:graphicFrameLocks noChangeAspect="1"/>
          </p:cNvGraphicFramePr>
          <p:nvPr/>
        </p:nvGraphicFramePr>
        <p:xfrm>
          <a:off x="4903788" y="4724400"/>
          <a:ext cx="4240212" cy="739775"/>
        </p:xfrm>
        <a:graphic>
          <a:graphicData uri="http://schemas.openxmlformats.org/presentationml/2006/ole">
            <p:oleObj spid="_x0000_s56325" name="Equation" r:id="rId6" imgW="177768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882">
                                            <p:txEl>
                                              <p:pRg st="0" end="0"/>
                                            </p:txEl>
                                          </p:spTgt>
                                        </p:tgtEl>
                                        <p:attrNameLst>
                                          <p:attrName>style.visibility</p:attrName>
                                        </p:attrNameLst>
                                      </p:cBhvr>
                                      <p:to>
                                        <p:strVal val="visible"/>
                                      </p:to>
                                    </p:set>
                                    <p:anim calcmode="lin" valueType="num">
                                      <p:cBhvr additive="base">
                                        <p:cTn id="7" dur="500" fill="hold"/>
                                        <p:tgtEl>
                                          <p:spTgt spid="3788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8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78882">
                                            <p:txEl>
                                              <p:pRg st="1" end="1"/>
                                            </p:txEl>
                                          </p:spTgt>
                                        </p:tgtEl>
                                        <p:attrNameLst>
                                          <p:attrName>style.visibility</p:attrName>
                                        </p:attrNameLst>
                                      </p:cBhvr>
                                      <p:to>
                                        <p:strVal val="visible"/>
                                      </p:to>
                                    </p:set>
                                    <p:animEffect transition="in" filter="box(in)">
                                      <p:cBhvr>
                                        <p:cTn id="13" dur="500"/>
                                        <p:tgtEl>
                                          <p:spTgt spid="378882">
                                            <p:txEl>
                                              <p:pRg st="1" end="1"/>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78882">
                                            <p:txEl>
                                              <p:pRg st="2" end="2"/>
                                            </p:txEl>
                                          </p:spTgt>
                                        </p:tgtEl>
                                        <p:attrNameLst>
                                          <p:attrName>style.visibility</p:attrName>
                                        </p:attrNameLst>
                                      </p:cBhvr>
                                      <p:to>
                                        <p:strVal val="visible"/>
                                      </p:to>
                                    </p:set>
                                    <p:animEffect transition="in" filter="box(in)">
                                      <p:cBhvr>
                                        <p:cTn id="16" dur="500"/>
                                        <p:tgtEl>
                                          <p:spTgt spid="378882">
                                            <p:txEl>
                                              <p:pRg st="2" end="2"/>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78882">
                                            <p:txEl>
                                              <p:pRg st="3" end="3"/>
                                            </p:txEl>
                                          </p:spTgt>
                                        </p:tgtEl>
                                        <p:attrNameLst>
                                          <p:attrName>style.visibility</p:attrName>
                                        </p:attrNameLst>
                                      </p:cBhvr>
                                      <p:to>
                                        <p:strVal val="visible"/>
                                      </p:to>
                                    </p:set>
                                    <p:animEffect transition="in" filter="box(in)">
                                      <p:cBhvr>
                                        <p:cTn id="19" dur="500"/>
                                        <p:tgtEl>
                                          <p:spTgt spid="37888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78883"/>
                                        </p:tgtEl>
                                        <p:attrNameLst>
                                          <p:attrName>style.visibility</p:attrName>
                                        </p:attrNameLst>
                                      </p:cBhvr>
                                      <p:to>
                                        <p:strVal val="visible"/>
                                      </p:to>
                                    </p:set>
                                    <p:anim calcmode="lin" valueType="num">
                                      <p:cBhvr additive="base">
                                        <p:cTn id="24" dur="500" fill="hold"/>
                                        <p:tgtEl>
                                          <p:spTgt spid="378883"/>
                                        </p:tgtEl>
                                        <p:attrNameLst>
                                          <p:attrName>ppt_x</p:attrName>
                                        </p:attrNameLst>
                                      </p:cBhvr>
                                      <p:tavLst>
                                        <p:tav tm="0">
                                          <p:val>
                                            <p:strVal val="#ppt_x"/>
                                          </p:val>
                                        </p:tav>
                                        <p:tav tm="100000">
                                          <p:val>
                                            <p:strVal val="#ppt_x"/>
                                          </p:val>
                                        </p:tav>
                                      </p:tavLst>
                                    </p:anim>
                                    <p:anim calcmode="lin" valueType="num">
                                      <p:cBhvr additive="base">
                                        <p:cTn id="25" dur="500" fill="hold"/>
                                        <p:tgtEl>
                                          <p:spTgt spid="378883"/>
                                        </p:tgtEl>
                                        <p:attrNameLst>
                                          <p:attrName>ppt_y</p:attrName>
                                        </p:attrNameLst>
                                      </p:cBhvr>
                                      <p:tavLst>
                                        <p:tav tm="0">
                                          <p:val>
                                            <p:strVal val="1+#ppt_h/2"/>
                                          </p:val>
                                        </p:tav>
                                        <p:tav tm="100000">
                                          <p:val>
                                            <p:strVal val="#ppt_y"/>
                                          </p:val>
                                        </p:tav>
                                      </p:tavLst>
                                    </p:anim>
                                  </p:childTnLst>
                                </p:cTn>
                              </p:par>
                              <p:par>
                                <p:cTn id="26" presetID="4" presetClass="entr" presetSubtype="16" fill="hold" nodeType="withEffect">
                                  <p:stCondLst>
                                    <p:cond delay="0"/>
                                  </p:stCondLst>
                                  <p:childTnLst>
                                    <p:set>
                                      <p:cBhvr>
                                        <p:cTn id="27" dur="1" fill="hold">
                                          <p:stCondLst>
                                            <p:cond delay="0"/>
                                          </p:stCondLst>
                                        </p:cTn>
                                        <p:tgtEl>
                                          <p:spTgt spid="378882">
                                            <p:txEl>
                                              <p:pRg st="4" end="4"/>
                                            </p:txEl>
                                          </p:spTgt>
                                        </p:tgtEl>
                                        <p:attrNameLst>
                                          <p:attrName>style.visibility</p:attrName>
                                        </p:attrNameLst>
                                      </p:cBhvr>
                                      <p:to>
                                        <p:strVal val="visible"/>
                                      </p:to>
                                    </p:set>
                                    <p:animEffect transition="in" filter="box(in)">
                                      <p:cBhvr>
                                        <p:cTn id="28" dur="500"/>
                                        <p:tgtEl>
                                          <p:spTgt spid="378882">
                                            <p:txEl>
                                              <p:pRg st="4" end="4"/>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78882">
                                            <p:txEl>
                                              <p:pRg st="5" end="5"/>
                                            </p:txEl>
                                          </p:spTgt>
                                        </p:tgtEl>
                                        <p:attrNameLst>
                                          <p:attrName>style.visibility</p:attrName>
                                        </p:attrNameLst>
                                      </p:cBhvr>
                                      <p:to>
                                        <p:strVal val="visible"/>
                                      </p:to>
                                    </p:set>
                                    <p:animEffect transition="in" filter="box(in)">
                                      <p:cBhvr>
                                        <p:cTn id="31" dur="500"/>
                                        <p:tgtEl>
                                          <p:spTgt spid="378882">
                                            <p:txEl>
                                              <p:pRg st="5" end="5"/>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78882">
                                            <p:txEl>
                                              <p:pRg st="6" end="6"/>
                                            </p:txEl>
                                          </p:spTgt>
                                        </p:tgtEl>
                                        <p:attrNameLst>
                                          <p:attrName>style.visibility</p:attrName>
                                        </p:attrNameLst>
                                      </p:cBhvr>
                                      <p:to>
                                        <p:strVal val="visible"/>
                                      </p:to>
                                    </p:set>
                                    <p:animEffect transition="in" filter="box(in)">
                                      <p:cBhvr>
                                        <p:cTn id="34" dur="500"/>
                                        <p:tgtEl>
                                          <p:spTgt spid="37888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78884"/>
                                        </p:tgtEl>
                                        <p:attrNameLst>
                                          <p:attrName>style.visibility</p:attrName>
                                        </p:attrNameLst>
                                      </p:cBhvr>
                                      <p:to>
                                        <p:strVal val="visible"/>
                                      </p:to>
                                    </p:set>
                                    <p:anim calcmode="lin" valueType="num">
                                      <p:cBhvr additive="base">
                                        <p:cTn id="39" dur="500" fill="hold"/>
                                        <p:tgtEl>
                                          <p:spTgt spid="378884"/>
                                        </p:tgtEl>
                                        <p:attrNameLst>
                                          <p:attrName>ppt_x</p:attrName>
                                        </p:attrNameLst>
                                      </p:cBhvr>
                                      <p:tavLst>
                                        <p:tav tm="0">
                                          <p:val>
                                            <p:strVal val="#ppt_x"/>
                                          </p:val>
                                        </p:tav>
                                        <p:tav tm="100000">
                                          <p:val>
                                            <p:strVal val="#ppt_x"/>
                                          </p:val>
                                        </p:tav>
                                      </p:tavLst>
                                    </p:anim>
                                    <p:anim calcmode="lin" valueType="num">
                                      <p:cBhvr additive="base">
                                        <p:cTn id="40" dur="500" fill="hold"/>
                                        <p:tgtEl>
                                          <p:spTgt spid="378884"/>
                                        </p:tgtEl>
                                        <p:attrNameLst>
                                          <p:attrName>ppt_y</p:attrName>
                                        </p:attrNameLst>
                                      </p:cBhvr>
                                      <p:tavLst>
                                        <p:tav tm="0">
                                          <p:val>
                                            <p:strVal val="1+#ppt_h/2"/>
                                          </p:val>
                                        </p:tav>
                                        <p:tav tm="100000">
                                          <p:val>
                                            <p:strVal val="#ppt_y"/>
                                          </p:val>
                                        </p:tav>
                                      </p:tavLst>
                                    </p:anim>
                                  </p:childTnLst>
                                </p:cTn>
                              </p:par>
                              <p:par>
                                <p:cTn id="41" presetID="4" presetClass="entr" presetSubtype="16" fill="hold" nodeType="withEffect">
                                  <p:stCondLst>
                                    <p:cond delay="0"/>
                                  </p:stCondLst>
                                  <p:childTnLst>
                                    <p:set>
                                      <p:cBhvr>
                                        <p:cTn id="42" dur="1" fill="hold">
                                          <p:stCondLst>
                                            <p:cond delay="0"/>
                                          </p:stCondLst>
                                        </p:cTn>
                                        <p:tgtEl>
                                          <p:spTgt spid="378882">
                                            <p:txEl>
                                              <p:pRg st="7" end="7"/>
                                            </p:txEl>
                                          </p:spTgt>
                                        </p:tgtEl>
                                        <p:attrNameLst>
                                          <p:attrName>style.visibility</p:attrName>
                                        </p:attrNameLst>
                                      </p:cBhvr>
                                      <p:to>
                                        <p:strVal val="visible"/>
                                      </p:to>
                                    </p:set>
                                    <p:animEffect transition="in" filter="box(in)">
                                      <p:cBhvr>
                                        <p:cTn id="43" dur="500"/>
                                        <p:tgtEl>
                                          <p:spTgt spid="378882">
                                            <p:txEl>
                                              <p:pRg st="7" end="7"/>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78882">
                                            <p:txEl>
                                              <p:pRg st="8" end="8"/>
                                            </p:txEl>
                                          </p:spTgt>
                                        </p:tgtEl>
                                        <p:attrNameLst>
                                          <p:attrName>style.visibility</p:attrName>
                                        </p:attrNameLst>
                                      </p:cBhvr>
                                      <p:to>
                                        <p:strVal val="visible"/>
                                      </p:to>
                                    </p:set>
                                    <p:animEffect transition="in" filter="box(in)">
                                      <p:cBhvr>
                                        <p:cTn id="46" dur="500"/>
                                        <p:tgtEl>
                                          <p:spTgt spid="378882">
                                            <p:txEl>
                                              <p:pRg st="8" end="8"/>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378882">
                                            <p:txEl>
                                              <p:pRg st="9" end="9"/>
                                            </p:txEl>
                                          </p:spTgt>
                                        </p:tgtEl>
                                        <p:attrNameLst>
                                          <p:attrName>style.visibility</p:attrName>
                                        </p:attrNameLst>
                                      </p:cBhvr>
                                      <p:to>
                                        <p:strVal val="visible"/>
                                      </p:to>
                                    </p:set>
                                    <p:animEffect transition="in" filter="box(in)">
                                      <p:cBhvr>
                                        <p:cTn id="49" dur="500"/>
                                        <p:tgtEl>
                                          <p:spTgt spid="378882">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78882">
                                            <p:txEl>
                                              <p:pRg st="10" end="10"/>
                                            </p:txEl>
                                          </p:spTgt>
                                        </p:tgtEl>
                                        <p:attrNameLst>
                                          <p:attrName>style.visibility</p:attrName>
                                        </p:attrNameLst>
                                      </p:cBhvr>
                                      <p:to>
                                        <p:strVal val="visible"/>
                                      </p:to>
                                    </p:set>
                                    <p:anim calcmode="lin" valueType="num">
                                      <p:cBhvr additive="base">
                                        <p:cTn id="54" dur="500" fill="hold"/>
                                        <p:tgtEl>
                                          <p:spTgt spid="378882">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7888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78882">
                                            <p:txEl>
                                              <p:pRg st="11" end="11"/>
                                            </p:txEl>
                                          </p:spTgt>
                                        </p:tgtEl>
                                        <p:attrNameLst>
                                          <p:attrName>style.visibility</p:attrName>
                                        </p:attrNameLst>
                                      </p:cBhvr>
                                      <p:to>
                                        <p:strVal val="visible"/>
                                      </p:to>
                                    </p:set>
                                    <p:anim calcmode="lin" valueType="num">
                                      <p:cBhvr additive="base">
                                        <p:cTn id="60" dur="500" fill="hold"/>
                                        <p:tgtEl>
                                          <p:spTgt spid="378882">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7888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78885"/>
                                        </p:tgtEl>
                                        <p:attrNameLst>
                                          <p:attrName>style.visibility</p:attrName>
                                        </p:attrNameLst>
                                      </p:cBhvr>
                                      <p:to>
                                        <p:strVal val="visible"/>
                                      </p:to>
                                    </p:set>
                                    <p:anim calcmode="lin" valueType="num">
                                      <p:cBhvr additive="base">
                                        <p:cTn id="66" dur="500" fill="hold"/>
                                        <p:tgtEl>
                                          <p:spTgt spid="378885"/>
                                        </p:tgtEl>
                                        <p:attrNameLst>
                                          <p:attrName>ppt_x</p:attrName>
                                        </p:attrNameLst>
                                      </p:cBhvr>
                                      <p:tavLst>
                                        <p:tav tm="0">
                                          <p:val>
                                            <p:strVal val="#ppt_x"/>
                                          </p:val>
                                        </p:tav>
                                        <p:tav tm="100000">
                                          <p:val>
                                            <p:strVal val="#ppt_x"/>
                                          </p:val>
                                        </p:tav>
                                      </p:tavLst>
                                    </p:anim>
                                    <p:anim calcmode="lin" valueType="num">
                                      <p:cBhvr additive="base">
                                        <p:cTn id="67" dur="500" fill="hold"/>
                                        <p:tgtEl>
                                          <p:spTgt spid="37888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78886"/>
                                        </p:tgtEl>
                                        <p:attrNameLst>
                                          <p:attrName>style.visibility</p:attrName>
                                        </p:attrNameLst>
                                      </p:cBhvr>
                                      <p:to>
                                        <p:strVal val="visible"/>
                                      </p:to>
                                    </p:set>
                                    <p:anim calcmode="lin" valueType="num">
                                      <p:cBhvr additive="base">
                                        <p:cTn id="72" dur="500" fill="hold"/>
                                        <p:tgtEl>
                                          <p:spTgt spid="378886"/>
                                        </p:tgtEl>
                                        <p:attrNameLst>
                                          <p:attrName>ppt_x</p:attrName>
                                        </p:attrNameLst>
                                      </p:cBhvr>
                                      <p:tavLst>
                                        <p:tav tm="0">
                                          <p:val>
                                            <p:strVal val="#ppt_x"/>
                                          </p:val>
                                        </p:tav>
                                        <p:tav tm="100000">
                                          <p:val>
                                            <p:strVal val="#ppt_x"/>
                                          </p:val>
                                        </p:tav>
                                      </p:tavLst>
                                    </p:anim>
                                    <p:anim calcmode="lin" valueType="num">
                                      <p:cBhvr additive="base">
                                        <p:cTn id="73" dur="500" fill="hold"/>
                                        <p:tgtEl>
                                          <p:spTgt spid="37888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nodeType="clickEffect">
                                  <p:stCondLst>
                                    <p:cond delay="0"/>
                                  </p:stCondLst>
                                  <p:childTnLst>
                                    <p:set>
                                      <p:cBhvr>
                                        <p:cTn id="77" dur="1" fill="hold">
                                          <p:stCondLst>
                                            <p:cond delay="0"/>
                                          </p:stCondLst>
                                        </p:cTn>
                                        <p:tgtEl>
                                          <p:spTgt spid="378882">
                                            <p:txEl>
                                              <p:pRg st="14" end="14"/>
                                            </p:txEl>
                                          </p:spTgt>
                                        </p:tgtEl>
                                        <p:attrNameLst>
                                          <p:attrName>style.visibility</p:attrName>
                                        </p:attrNameLst>
                                      </p:cBhvr>
                                      <p:to>
                                        <p:strVal val="visible"/>
                                      </p:to>
                                    </p:set>
                                    <p:animEffect transition="in" filter="box(in)">
                                      <p:cBhvr>
                                        <p:cTn id="78" dur="500"/>
                                        <p:tgtEl>
                                          <p:spTgt spid="37888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body" sz="half" idx="1"/>
          </p:nvPr>
        </p:nvSpPr>
        <p:spPr>
          <a:xfrm>
            <a:off x="971600" y="980728"/>
            <a:ext cx="7993013" cy="5112097"/>
          </a:xfrm>
          <a:noFill/>
        </p:spPr>
        <p:txBody>
          <a:bodyPr/>
          <a:lstStyle/>
          <a:p>
            <a:pPr algn="l" rtl="0" eaLnBrk="1" hangingPunct="1">
              <a:lnSpc>
                <a:spcPct val="80000"/>
              </a:lnSpc>
              <a:buFont typeface="Wingdings" pitchFamily="2" charset="2"/>
              <a:buNone/>
            </a:pPr>
            <a:r>
              <a:rPr lang="en-US" b="1" u="sng" dirty="0" smtClean="0">
                <a:solidFill>
                  <a:schemeClr val="folHlink"/>
                </a:solidFill>
              </a:rPr>
              <a:t>Example 6.4.1 P178</a:t>
            </a:r>
            <a:r>
              <a:rPr lang="en-US" b="1" u="sng" dirty="0" smtClean="0"/>
              <a:t>:</a:t>
            </a:r>
          </a:p>
          <a:p>
            <a:pPr algn="l" rtl="0" eaLnBrk="1" hangingPunct="1">
              <a:lnSpc>
                <a:spcPct val="80000"/>
              </a:lnSpc>
              <a:buFont typeface="Wingdings" pitchFamily="2" charset="2"/>
              <a:buNone/>
            </a:pPr>
            <a:endParaRPr lang="en-US" sz="1400" b="1" u="sng" dirty="0" smtClean="0"/>
          </a:p>
          <a:p>
            <a:pPr algn="l" rtl="0" eaLnBrk="1" hangingPunct="1">
              <a:lnSpc>
                <a:spcPct val="80000"/>
              </a:lnSpc>
              <a:buFont typeface="Wingdings" pitchFamily="2" charset="2"/>
              <a:buNone/>
            </a:pPr>
            <a:r>
              <a:rPr lang="en-US" sz="1800" dirty="0" smtClean="0"/>
              <a:t>The purpose of the study was to determine the effectiveness of an</a:t>
            </a:r>
          </a:p>
          <a:p>
            <a:pPr algn="l" rtl="0" eaLnBrk="1" hangingPunct="1">
              <a:lnSpc>
                <a:spcPct val="80000"/>
              </a:lnSpc>
              <a:buFont typeface="Wingdings" pitchFamily="2" charset="2"/>
              <a:buNone/>
            </a:pPr>
            <a:r>
              <a:rPr lang="en-US" sz="1800" dirty="0" smtClean="0"/>
              <a:t>integrated outpatient dual-diagnosis treatment program for</a:t>
            </a:r>
          </a:p>
          <a:p>
            <a:pPr algn="l" rtl="0" eaLnBrk="1" hangingPunct="1">
              <a:lnSpc>
                <a:spcPct val="80000"/>
              </a:lnSpc>
              <a:buFont typeface="Wingdings" pitchFamily="2" charset="2"/>
              <a:buNone/>
            </a:pPr>
            <a:r>
              <a:rPr lang="en-US" sz="1800" dirty="0" smtClean="0"/>
              <a:t>mentally ill subject. The authors were addressing the problem of substance abuse</a:t>
            </a:r>
          </a:p>
          <a:p>
            <a:pPr algn="l" rtl="0" eaLnBrk="1" hangingPunct="1">
              <a:lnSpc>
                <a:spcPct val="80000"/>
              </a:lnSpc>
              <a:buFont typeface="Wingdings" pitchFamily="2" charset="2"/>
              <a:buNone/>
            </a:pPr>
            <a:r>
              <a:rPr lang="en-US" sz="1800" dirty="0" smtClean="0"/>
              <a:t>issues among people with sever mental disorder. A retrospective  chart review was</a:t>
            </a:r>
          </a:p>
          <a:p>
            <a:pPr algn="l" rtl="0" eaLnBrk="1" hangingPunct="1">
              <a:lnSpc>
                <a:spcPct val="80000"/>
              </a:lnSpc>
              <a:buFont typeface="Wingdings" pitchFamily="2" charset="2"/>
              <a:buNone/>
            </a:pPr>
            <a:r>
              <a:rPr lang="en-US" sz="1800" dirty="0" smtClean="0"/>
              <a:t>carried out on 50 patient ,the recherch</a:t>
            </a:r>
            <a:r>
              <a:rPr lang="en-US" sz="1800" dirty="0" smtClean="0">
                <a:latin typeface="Arial" pitchFamily="34" charset="0"/>
              </a:rPr>
              <a:t>é</a:t>
            </a:r>
            <a:r>
              <a:rPr lang="en-US" sz="1800" dirty="0" smtClean="0"/>
              <a:t> was interested in the number of inpatient</a:t>
            </a:r>
          </a:p>
          <a:p>
            <a:pPr algn="l" rtl="0" eaLnBrk="1" hangingPunct="1">
              <a:lnSpc>
                <a:spcPct val="80000"/>
              </a:lnSpc>
              <a:buFont typeface="Wingdings" pitchFamily="2" charset="2"/>
              <a:buNone/>
            </a:pPr>
            <a:r>
              <a:rPr lang="en-US" sz="1800" dirty="0" smtClean="0"/>
              <a:t>treatment days for physics disorder during a year following the end of the program.</a:t>
            </a:r>
          </a:p>
          <a:p>
            <a:pPr algn="l" rtl="0" eaLnBrk="1" hangingPunct="1">
              <a:lnSpc>
                <a:spcPct val="80000"/>
              </a:lnSpc>
              <a:buFont typeface="Wingdings" pitchFamily="2" charset="2"/>
              <a:buNone/>
            </a:pPr>
            <a:r>
              <a:rPr lang="en-US" sz="1800" dirty="0" smtClean="0"/>
              <a:t>Among 18 patient with schizophrenia, The mean number of treatment days was 4.7</a:t>
            </a:r>
          </a:p>
          <a:p>
            <a:pPr algn="l" rtl="0" eaLnBrk="1" hangingPunct="1">
              <a:lnSpc>
                <a:spcPct val="80000"/>
              </a:lnSpc>
              <a:buFont typeface="Wingdings" pitchFamily="2" charset="2"/>
              <a:buNone/>
            </a:pPr>
            <a:r>
              <a:rPr lang="en-US" sz="1800" dirty="0" smtClean="0"/>
              <a:t>with standard deviation of 9.3. For  10 subject with bipolar disorder, the mean</a:t>
            </a:r>
          </a:p>
          <a:p>
            <a:pPr algn="l" rtl="0" eaLnBrk="1" hangingPunct="1">
              <a:lnSpc>
                <a:spcPct val="80000"/>
              </a:lnSpc>
              <a:buFont typeface="Wingdings" pitchFamily="2" charset="2"/>
              <a:buNone/>
            </a:pPr>
            <a:r>
              <a:rPr lang="en-US" sz="1800" dirty="0" smtClean="0"/>
              <a:t>number of treatment days was 8.8 with standard deviation of 11.5. We wish to</a:t>
            </a:r>
          </a:p>
          <a:p>
            <a:pPr algn="l" rtl="0" eaLnBrk="1" hangingPunct="1">
              <a:lnSpc>
                <a:spcPct val="80000"/>
              </a:lnSpc>
              <a:buFont typeface="Wingdings" pitchFamily="2" charset="2"/>
              <a:buNone/>
            </a:pPr>
            <a:r>
              <a:rPr lang="en-US" sz="1800" dirty="0" smtClean="0"/>
              <a:t>construct 99% C.I for the difference between the means of the populations</a:t>
            </a:r>
          </a:p>
          <a:p>
            <a:pPr algn="l" rtl="0" eaLnBrk="1" hangingPunct="1">
              <a:lnSpc>
                <a:spcPct val="80000"/>
              </a:lnSpc>
              <a:buFont typeface="Wingdings" pitchFamily="2" charset="2"/>
              <a:buNone/>
            </a:pPr>
            <a:r>
              <a:rPr lang="en-US" sz="1800" dirty="0" smtClean="0"/>
              <a:t>Represented by the two samples </a:t>
            </a:r>
          </a:p>
          <a:p>
            <a:pPr algn="l" rtl="0" eaLnBrk="1" hangingPunct="1">
              <a:lnSpc>
                <a:spcPct val="80000"/>
              </a:lnSpc>
              <a:buFont typeface="Wingdings" pitchFamily="2" charset="2"/>
              <a:buNone/>
            </a:pPr>
            <a:endParaRPr lang="en-US" sz="1600" dirty="0" smtClean="0">
              <a:cs typeface="Tahoma" pitchFamily="34" charset="0"/>
              <a:sym typeface="Symbol" pitchFamily="18" charset="2"/>
            </a:endParaRPr>
          </a:p>
        </p:txBody>
      </p:sp>
      <p:sp>
        <p:nvSpPr>
          <p:cNvPr id="4"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5" name="عنصر نائب لرقم الشريحة 7"/>
          <p:cNvSpPr>
            <a:spLocks noGrp="1"/>
          </p:cNvSpPr>
          <p:nvPr>
            <p:ph type="sldNum" sz="quarter" idx="12"/>
          </p:nvPr>
        </p:nvSpPr>
        <p:spPr/>
        <p:txBody>
          <a:bodyPr/>
          <a:lstStyle/>
          <a:p>
            <a:pPr>
              <a:defRPr/>
            </a:pPr>
            <a:fld id="{97F94C1D-DC35-4032-B8E6-5FDF26E6A382}" type="slidenum">
              <a:rPr lang="ar-SA"/>
              <a:pPr>
                <a:defRPr/>
              </a:pPr>
              <a:t>218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9906">
                                            <p:txEl>
                                              <p:pRg st="0" end="0"/>
                                            </p:txEl>
                                          </p:spTgt>
                                        </p:tgtEl>
                                        <p:attrNameLst>
                                          <p:attrName>style.visibility</p:attrName>
                                        </p:attrNameLst>
                                      </p:cBhvr>
                                      <p:to>
                                        <p:strVal val="visible"/>
                                      </p:to>
                                    </p:set>
                                    <p:anim calcmode="lin" valueType="num">
                                      <p:cBhvr additive="base">
                                        <p:cTn id="7" dur="500" fill="hold"/>
                                        <p:tgtEl>
                                          <p:spTgt spid="379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9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9906">
                                            <p:txEl>
                                              <p:pRg st="2" end="2"/>
                                            </p:txEl>
                                          </p:spTgt>
                                        </p:tgtEl>
                                        <p:attrNameLst>
                                          <p:attrName>style.visibility</p:attrName>
                                        </p:attrNameLst>
                                      </p:cBhvr>
                                      <p:to>
                                        <p:strVal val="visible"/>
                                      </p:to>
                                    </p:set>
                                    <p:anim calcmode="lin" valueType="num">
                                      <p:cBhvr additive="base">
                                        <p:cTn id="13" dur="500" fill="hold"/>
                                        <p:tgtEl>
                                          <p:spTgt spid="3799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99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9906">
                                            <p:txEl>
                                              <p:pRg st="3" end="3"/>
                                            </p:txEl>
                                          </p:spTgt>
                                        </p:tgtEl>
                                        <p:attrNameLst>
                                          <p:attrName>style.visibility</p:attrName>
                                        </p:attrNameLst>
                                      </p:cBhvr>
                                      <p:to>
                                        <p:strVal val="visible"/>
                                      </p:to>
                                    </p:set>
                                    <p:anim calcmode="lin" valueType="num">
                                      <p:cBhvr additive="base">
                                        <p:cTn id="19" dur="500" fill="hold"/>
                                        <p:tgtEl>
                                          <p:spTgt spid="3799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99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9906">
                                            <p:txEl>
                                              <p:pRg st="4" end="4"/>
                                            </p:txEl>
                                          </p:spTgt>
                                        </p:tgtEl>
                                        <p:attrNameLst>
                                          <p:attrName>style.visibility</p:attrName>
                                        </p:attrNameLst>
                                      </p:cBhvr>
                                      <p:to>
                                        <p:strVal val="visible"/>
                                      </p:to>
                                    </p:set>
                                    <p:anim calcmode="lin" valueType="num">
                                      <p:cBhvr additive="base">
                                        <p:cTn id="25" dur="500" fill="hold"/>
                                        <p:tgtEl>
                                          <p:spTgt spid="3799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99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9906">
                                            <p:txEl>
                                              <p:pRg st="5" end="5"/>
                                            </p:txEl>
                                          </p:spTgt>
                                        </p:tgtEl>
                                        <p:attrNameLst>
                                          <p:attrName>style.visibility</p:attrName>
                                        </p:attrNameLst>
                                      </p:cBhvr>
                                      <p:to>
                                        <p:strVal val="visible"/>
                                      </p:to>
                                    </p:set>
                                    <p:anim calcmode="lin" valueType="num">
                                      <p:cBhvr additive="base">
                                        <p:cTn id="31" dur="500" fill="hold"/>
                                        <p:tgtEl>
                                          <p:spTgt spid="37990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990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9906">
                                            <p:txEl>
                                              <p:pRg st="6" end="6"/>
                                            </p:txEl>
                                          </p:spTgt>
                                        </p:tgtEl>
                                        <p:attrNameLst>
                                          <p:attrName>style.visibility</p:attrName>
                                        </p:attrNameLst>
                                      </p:cBhvr>
                                      <p:to>
                                        <p:strVal val="visible"/>
                                      </p:to>
                                    </p:set>
                                    <p:anim calcmode="lin" valueType="num">
                                      <p:cBhvr additive="base">
                                        <p:cTn id="37" dur="500" fill="hold"/>
                                        <p:tgtEl>
                                          <p:spTgt spid="37990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990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9906">
                                            <p:txEl>
                                              <p:pRg st="7" end="7"/>
                                            </p:txEl>
                                          </p:spTgt>
                                        </p:tgtEl>
                                        <p:attrNameLst>
                                          <p:attrName>style.visibility</p:attrName>
                                        </p:attrNameLst>
                                      </p:cBhvr>
                                      <p:to>
                                        <p:strVal val="visible"/>
                                      </p:to>
                                    </p:set>
                                    <p:anim calcmode="lin" valueType="num">
                                      <p:cBhvr additive="base">
                                        <p:cTn id="43" dur="500" fill="hold"/>
                                        <p:tgtEl>
                                          <p:spTgt spid="37990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990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9906">
                                            <p:txEl>
                                              <p:pRg st="8" end="8"/>
                                            </p:txEl>
                                          </p:spTgt>
                                        </p:tgtEl>
                                        <p:attrNameLst>
                                          <p:attrName>style.visibility</p:attrName>
                                        </p:attrNameLst>
                                      </p:cBhvr>
                                      <p:to>
                                        <p:strVal val="visible"/>
                                      </p:to>
                                    </p:set>
                                    <p:anim calcmode="lin" valueType="num">
                                      <p:cBhvr additive="base">
                                        <p:cTn id="49" dur="500" fill="hold"/>
                                        <p:tgtEl>
                                          <p:spTgt spid="37990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990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79906">
                                            <p:txEl>
                                              <p:pRg st="9" end="9"/>
                                            </p:txEl>
                                          </p:spTgt>
                                        </p:tgtEl>
                                        <p:attrNameLst>
                                          <p:attrName>style.visibility</p:attrName>
                                        </p:attrNameLst>
                                      </p:cBhvr>
                                      <p:to>
                                        <p:strVal val="visible"/>
                                      </p:to>
                                    </p:set>
                                    <p:anim calcmode="lin" valueType="num">
                                      <p:cBhvr additive="base">
                                        <p:cTn id="55" dur="500" fill="hold"/>
                                        <p:tgtEl>
                                          <p:spTgt spid="37990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990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79906">
                                            <p:txEl>
                                              <p:pRg st="10" end="10"/>
                                            </p:txEl>
                                          </p:spTgt>
                                        </p:tgtEl>
                                        <p:attrNameLst>
                                          <p:attrName>style.visibility</p:attrName>
                                        </p:attrNameLst>
                                      </p:cBhvr>
                                      <p:to>
                                        <p:strVal val="visible"/>
                                      </p:to>
                                    </p:set>
                                    <p:anim calcmode="lin" valueType="num">
                                      <p:cBhvr additive="base">
                                        <p:cTn id="61" dur="500" fill="hold"/>
                                        <p:tgtEl>
                                          <p:spTgt spid="379906">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7990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79906">
                                            <p:txEl>
                                              <p:pRg st="11" end="11"/>
                                            </p:txEl>
                                          </p:spTgt>
                                        </p:tgtEl>
                                        <p:attrNameLst>
                                          <p:attrName>style.visibility</p:attrName>
                                        </p:attrNameLst>
                                      </p:cBhvr>
                                      <p:to>
                                        <p:strVal val="visible"/>
                                      </p:to>
                                    </p:set>
                                    <p:anim calcmode="lin" valueType="num">
                                      <p:cBhvr additive="base">
                                        <p:cTn id="67" dur="500" fill="hold"/>
                                        <p:tgtEl>
                                          <p:spTgt spid="379906">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7990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79906">
                                            <p:txEl>
                                              <p:pRg st="12" end="12"/>
                                            </p:txEl>
                                          </p:spTgt>
                                        </p:tgtEl>
                                        <p:attrNameLst>
                                          <p:attrName>style.visibility</p:attrName>
                                        </p:attrNameLst>
                                      </p:cBhvr>
                                      <p:to>
                                        <p:strVal val="visible"/>
                                      </p:to>
                                    </p:set>
                                    <p:anim calcmode="lin" valueType="num">
                                      <p:cBhvr additive="base">
                                        <p:cTn id="73" dur="500" fill="hold"/>
                                        <p:tgtEl>
                                          <p:spTgt spid="379906">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7990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1150938" y="214313"/>
            <a:ext cx="7793037" cy="911225"/>
          </a:xfrm>
        </p:spPr>
        <p:txBody>
          <a:bodyPr/>
          <a:lstStyle/>
          <a:p>
            <a:pPr eaLnBrk="1" hangingPunct="1"/>
            <a:r>
              <a:rPr lang="en-US" sz="3600" smtClean="0"/>
              <a:t>Solution :</a:t>
            </a:r>
          </a:p>
        </p:txBody>
      </p:sp>
      <p:sp>
        <p:nvSpPr>
          <p:cNvPr id="380931" name="Rectangle 3"/>
          <p:cNvSpPr>
            <a:spLocks noGrp="1" noChangeArrowheads="1"/>
          </p:cNvSpPr>
          <p:nvPr>
            <p:ph type="body" sz="half" idx="1"/>
          </p:nvPr>
        </p:nvSpPr>
        <p:spPr>
          <a:xfrm>
            <a:off x="1182688" y="1196975"/>
            <a:ext cx="7637462" cy="5327650"/>
          </a:xfrm>
        </p:spPr>
        <p:txBody>
          <a:bodyPr/>
          <a:lstStyle/>
          <a:p>
            <a:pPr algn="l" eaLnBrk="1" hangingPunct="1">
              <a:lnSpc>
                <a:spcPct val="90000"/>
              </a:lnSpc>
            </a:pPr>
            <a:r>
              <a:rPr lang="en-US" sz="2000" smtClean="0"/>
              <a:t>1-</a:t>
            </a:r>
            <a:r>
              <a:rPr lang="el-GR" sz="2000" smtClean="0">
                <a:cs typeface="Tahoma" pitchFamily="34" charset="0"/>
              </a:rPr>
              <a:t>α</a:t>
            </a:r>
            <a:r>
              <a:rPr lang="en-US" sz="2000" smtClean="0">
                <a:cs typeface="Tahoma" pitchFamily="34" charset="0"/>
              </a:rPr>
              <a:t> =0.99 </a:t>
            </a:r>
            <a:r>
              <a:rPr lang="en-US" sz="2000" smtClean="0">
                <a:latin typeface="Times New Roman" pitchFamily="18" charset="0"/>
                <a:cs typeface="Tahoma" pitchFamily="34" charset="0"/>
              </a:rPr>
              <a:t>→ </a:t>
            </a:r>
            <a:r>
              <a:rPr lang="el-GR" sz="2000" smtClean="0">
                <a:cs typeface="Tahoma" pitchFamily="34" charset="0"/>
              </a:rPr>
              <a:t>α</a:t>
            </a:r>
            <a:r>
              <a:rPr lang="en-US" sz="2000" smtClean="0">
                <a:cs typeface="Tahoma" pitchFamily="34" charset="0"/>
              </a:rPr>
              <a:t> = 0.01 </a:t>
            </a:r>
            <a:r>
              <a:rPr lang="en-US" sz="2000" smtClean="0">
                <a:latin typeface="Times New Roman" pitchFamily="18" charset="0"/>
                <a:cs typeface="Tahoma" pitchFamily="34" charset="0"/>
              </a:rPr>
              <a:t>→ </a:t>
            </a:r>
            <a:r>
              <a:rPr lang="el-GR" sz="2000" smtClean="0">
                <a:cs typeface="Tahoma" pitchFamily="34" charset="0"/>
              </a:rPr>
              <a:t>α</a:t>
            </a:r>
            <a:r>
              <a:rPr lang="en-US" sz="2000" smtClean="0">
                <a:cs typeface="Tahoma" pitchFamily="34" charset="0"/>
              </a:rPr>
              <a:t>/2 =0.005 </a:t>
            </a:r>
            <a:r>
              <a:rPr lang="en-US" sz="2000" smtClean="0">
                <a:latin typeface="Times New Roman" pitchFamily="18" charset="0"/>
                <a:cs typeface="Tahoma" pitchFamily="34" charset="0"/>
              </a:rPr>
              <a:t>→ 1- </a:t>
            </a:r>
            <a:r>
              <a:rPr lang="el-GR" sz="2000" smtClean="0">
                <a:cs typeface="Tahoma" pitchFamily="34" charset="0"/>
              </a:rPr>
              <a:t>α</a:t>
            </a:r>
            <a:r>
              <a:rPr lang="en-US" sz="2000" smtClean="0">
                <a:cs typeface="Tahoma" pitchFamily="34" charset="0"/>
              </a:rPr>
              <a:t>/2 = 0.995</a:t>
            </a:r>
          </a:p>
          <a:p>
            <a:pPr algn="l" eaLnBrk="1" hangingPunct="1">
              <a:lnSpc>
                <a:spcPct val="90000"/>
              </a:lnSpc>
            </a:pPr>
            <a:r>
              <a:rPr lang="en-US" sz="2000" smtClean="0">
                <a:cs typeface="Tahoma" pitchFamily="34" charset="0"/>
              </a:rPr>
              <a:t>n</a:t>
            </a:r>
            <a:r>
              <a:rPr lang="en-US" sz="2000" baseline="-25000" smtClean="0">
                <a:cs typeface="Tahoma" pitchFamily="34" charset="0"/>
              </a:rPr>
              <a:t>2 </a:t>
            </a:r>
            <a:r>
              <a:rPr lang="en-US" sz="2000" smtClean="0">
                <a:cs typeface="Tahoma" pitchFamily="34" charset="0"/>
              </a:rPr>
              <a:t>– 2 = 18 + 10 -2 = 26</a:t>
            </a:r>
            <a:r>
              <a:rPr lang="ar-SA" sz="2000" smtClean="0">
                <a:cs typeface="Tahoma" pitchFamily="34" charset="0"/>
              </a:rPr>
              <a:t>+</a:t>
            </a:r>
            <a:r>
              <a:rPr lang="en-US" sz="2000" baseline="-25000" smtClean="0">
                <a:cs typeface="Tahoma" pitchFamily="34" charset="0"/>
              </a:rPr>
              <a:t> </a:t>
            </a:r>
            <a:r>
              <a:rPr lang="en-US" sz="2000" smtClean="0">
                <a:cs typeface="Tahoma" pitchFamily="34" charset="0"/>
              </a:rPr>
              <a:t>n</a:t>
            </a:r>
            <a:r>
              <a:rPr lang="en-US" sz="2000" baseline="-25000" smtClean="0">
                <a:cs typeface="Tahoma" pitchFamily="34" charset="0"/>
              </a:rPr>
              <a:t>1</a:t>
            </a:r>
            <a:endParaRPr lang="en-US" sz="2000" smtClean="0">
              <a:latin typeface="Times New Roman" pitchFamily="18" charset="0"/>
              <a:cs typeface="Times New Roman" pitchFamily="18" charset="0"/>
            </a:endParaRPr>
          </a:p>
          <a:p>
            <a:pPr algn="l" eaLnBrk="1" hangingPunct="1">
              <a:lnSpc>
                <a:spcPct val="90000"/>
              </a:lnSpc>
            </a:pPr>
            <a:r>
              <a:rPr lang="en-US" sz="2000" smtClean="0"/>
              <a:t>t </a:t>
            </a:r>
            <a:r>
              <a:rPr lang="en-US" sz="2000" baseline="-18000" smtClean="0"/>
              <a:t>(1- </a:t>
            </a:r>
            <a:r>
              <a:rPr lang="en-US" sz="2000" baseline="-18000" smtClean="0">
                <a:sym typeface="Symbol" pitchFamily="18" charset="2"/>
              </a:rPr>
              <a:t></a:t>
            </a:r>
            <a:r>
              <a:rPr lang="en-US" sz="2000" baseline="-18000" smtClean="0"/>
              <a:t>/2),(n</a:t>
            </a:r>
            <a:r>
              <a:rPr lang="en-US" sz="1600" baseline="-18000" smtClean="0"/>
              <a:t>1</a:t>
            </a:r>
            <a:r>
              <a:rPr lang="en-US" sz="2000" baseline="-18000" smtClean="0"/>
              <a:t>+n</a:t>
            </a:r>
            <a:r>
              <a:rPr lang="en-US" sz="1600" baseline="-32000" smtClean="0"/>
              <a:t>2-2)</a:t>
            </a:r>
            <a:r>
              <a:rPr lang="en-US" sz="2000" smtClean="0"/>
              <a:t> </a:t>
            </a:r>
            <a:r>
              <a:rPr lang="en-US" sz="2000" smtClean="0">
                <a:sym typeface="Symbol" pitchFamily="18" charset="2"/>
              </a:rPr>
              <a:t>= t</a:t>
            </a:r>
            <a:r>
              <a:rPr lang="en-US" sz="2000" baseline="-18000" smtClean="0">
                <a:sym typeface="Symbol" pitchFamily="18" charset="2"/>
              </a:rPr>
              <a:t>0.995,26</a:t>
            </a:r>
            <a:r>
              <a:rPr lang="en-US" sz="2000" smtClean="0">
                <a:sym typeface="Symbol" pitchFamily="18" charset="2"/>
              </a:rPr>
              <a:t>  =</a:t>
            </a:r>
            <a:r>
              <a:rPr lang="en-US" sz="2800" smtClean="0">
                <a:sym typeface="Symbol" pitchFamily="18" charset="2"/>
              </a:rPr>
              <a:t> </a:t>
            </a:r>
            <a:r>
              <a:rPr lang="en-US" sz="2000" smtClean="0">
                <a:sym typeface="Symbol" pitchFamily="18" charset="2"/>
              </a:rPr>
              <a:t>2.7787,  then 99% C.I for </a:t>
            </a:r>
            <a:r>
              <a:rPr lang="el-GR" sz="2000" smtClean="0">
                <a:cs typeface="Tahoma" pitchFamily="34" charset="0"/>
                <a:sym typeface="Symbol" pitchFamily="18" charset="2"/>
              </a:rPr>
              <a:t>μ</a:t>
            </a:r>
            <a:r>
              <a:rPr lang="en-US" sz="2000" baseline="-25000" smtClean="0">
                <a:cs typeface="Tahoma" pitchFamily="34" charset="0"/>
                <a:sym typeface="Symbol" pitchFamily="18" charset="2"/>
              </a:rPr>
              <a:t>1</a:t>
            </a:r>
            <a:r>
              <a:rPr lang="en-US" sz="2000" smtClean="0">
                <a:cs typeface="Tahoma" pitchFamily="34" charset="0"/>
                <a:sym typeface="Symbol" pitchFamily="18" charset="2"/>
              </a:rPr>
              <a:t> – </a:t>
            </a:r>
            <a:r>
              <a:rPr lang="el-GR" sz="2000" smtClean="0">
                <a:cs typeface="Tahoma" pitchFamily="34" charset="0"/>
                <a:sym typeface="Symbol" pitchFamily="18" charset="2"/>
              </a:rPr>
              <a:t>μ</a:t>
            </a:r>
            <a:r>
              <a:rPr lang="en-US" sz="2000" baseline="-25000" smtClean="0">
                <a:cs typeface="Tahoma" pitchFamily="34" charset="0"/>
                <a:sym typeface="Symbol" pitchFamily="18" charset="2"/>
              </a:rPr>
              <a:t>2 </a:t>
            </a:r>
          </a:p>
          <a:p>
            <a:pPr algn="l" eaLnBrk="1" hangingPunct="1">
              <a:lnSpc>
                <a:spcPct val="90000"/>
              </a:lnSpc>
            </a:pPr>
            <a:endParaRPr lang="en-US" sz="2000" baseline="-25000" smtClean="0">
              <a:cs typeface="Tahoma" pitchFamily="34" charset="0"/>
              <a:sym typeface="Symbol" pitchFamily="18" charset="2"/>
            </a:endParaRPr>
          </a:p>
          <a:p>
            <a:pPr algn="l" eaLnBrk="1" hangingPunct="1">
              <a:lnSpc>
                <a:spcPct val="90000"/>
              </a:lnSpc>
            </a:pPr>
            <a:endParaRPr lang="en-US" sz="2000" baseline="-25000" smtClean="0">
              <a:cs typeface="Tahoma" pitchFamily="34" charset="0"/>
              <a:sym typeface="Symbol" pitchFamily="18" charset="2"/>
            </a:endParaRPr>
          </a:p>
          <a:p>
            <a:pPr algn="l" eaLnBrk="1" hangingPunct="1">
              <a:lnSpc>
                <a:spcPct val="90000"/>
              </a:lnSpc>
            </a:pPr>
            <a:endParaRPr lang="en-US" sz="2000" baseline="-25000" smtClean="0">
              <a:cs typeface="Tahoma" pitchFamily="34" charset="0"/>
              <a:sym typeface="Symbol" pitchFamily="18" charset="2"/>
            </a:endParaRPr>
          </a:p>
          <a:p>
            <a:pPr algn="l" eaLnBrk="1" hangingPunct="1">
              <a:lnSpc>
                <a:spcPct val="90000"/>
              </a:lnSpc>
            </a:pPr>
            <a:endParaRPr lang="en-US" sz="2000" baseline="-25000" smtClean="0">
              <a:cs typeface="Tahoma" pitchFamily="34" charset="0"/>
              <a:sym typeface="Symbol" pitchFamily="18" charset="2"/>
            </a:endParaRPr>
          </a:p>
          <a:p>
            <a:pPr algn="l" eaLnBrk="1" hangingPunct="1">
              <a:lnSpc>
                <a:spcPct val="90000"/>
              </a:lnSpc>
            </a:pPr>
            <a:r>
              <a:rPr lang="en-US" sz="2000" smtClean="0">
                <a:cs typeface="Tahoma" pitchFamily="34" charset="0"/>
                <a:sym typeface="Symbol" pitchFamily="18" charset="2"/>
              </a:rPr>
              <a:t> where</a:t>
            </a:r>
          </a:p>
          <a:p>
            <a:pPr algn="l" eaLnBrk="1" hangingPunct="1">
              <a:lnSpc>
                <a:spcPct val="90000"/>
              </a:lnSpc>
            </a:pPr>
            <a:r>
              <a:rPr lang="en-US" sz="2000" baseline="-25000" smtClean="0">
                <a:cs typeface="Tahoma" pitchFamily="34" charset="0"/>
                <a:sym typeface="Symbol" pitchFamily="18" charset="2"/>
              </a:rPr>
              <a:t> </a:t>
            </a:r>
            <a:endParaRPr lang="el-GR" sz="2000" smtClean="0">
              <a:cs typeface="Tahoma" pitchFamily="34" charset="0"/>
              <a:sym typeface="Symbol" pitchFamily="18" charset="2"/>
            </a:endParaRPr>
          </a:p>
          <a:p>
            <a:pPr algn="l" eaLnBrk="1" hangingPunct="1">
              <a:lnSpc>
                <a:spcPct val="90000"/>
              </a:lnSpc>
            </a:pPr>
            <a:endParaRPr lang="en-US" sz="2000" smtClean="0">
              <a:sym typeface="Symbol" pitchFamily="18" charset="2"/>
            </a:endParaRPr>
          </a:p>
          <a:p>
            <a:pPr algn="l" eaLnBrk="1" hangingPunct="1">
              <a:lnSpc>
                <a:spcPct val="90000"/>
              </a:lnSpc>
            </a:pPr>
            <a:r>
              <a:rPr lang="en-US" sz="2000" smtClean="0"/>
              <a:t>then</a:t>
            </a:r>
          </a:p>
          <a:p>
            <a:pPr algn="l" rtl="0" eaLnBrk="1" hangingPunct="1">
              <a:lnSpc>
                <a:spcPct val="90000"/>
              </a:lnSpc>
              <a:buFont typeface="Wingdings" pitchFamily="2" charset="2"/>
              <a:buNone/>
            </a:pPr>
            <a:r>
              <a:rPr lang="en-US" sz="2400" smtClean="0"/>
              <a:t>(4.7-8.8)</a:t>
            </a:r>
            <a:r>
              <a:rPr lang="en-US" sz="2400" smtClean="0">
                <a:cs typeface="Tahoma" pitchFamily="34" charset="0"/>
              </a:rPr>
              <a:t>± 2.7787 √102.33 √(1/18)+(1/10)</a:t>
            </a:r>
          </a:p>
          <a:p>
            <a:pPr algn="l" rtl="0" eaLnBrk="1" hangingPunct="1">
              <a:lnSpc>
                <a:spcPct val="90000"/>
              </a:lnSpc>
              <a:buFontTx/>
              <a:buChar char="-"/>
            </a:pPr>
            <a:r>
              <a:rPr lang="en-US" sz="2400" smtClean="0">
                <a:cs typeface="Tahoma" pitchFamily="34" charset="0"/>
              </a:rPr>
              <a:t>4.1 ± 11.086 =( - 15.186 , 6.986)</a:t>
            </a:r>
          </a:p>
          <a:p>
            <a:pPr algn="l" rtl="0" eaLnBrk="1" hangingPunct="1">
              <a:lnSpc>
                <a:spcPct val="90000"/>
              </a:lnSpc>
              <a:buFontTx/>
              <a:buNone/>
            </a:pPr>
            <a:r>
              <a:rPr lang="en-US" sz="2400" b="1" u="sng" smtClean="0">
                <a:cs typeface="Tahoma" pitchFamily="34" charset="0"/>
              </a:rPr>
              <a:t>Exercises: 6.4.2 , 6.4.6, 6.4.7, 6.4.8 Page 180</a:t>
            </a:r>
          </a:p>
        </p:txBody>
      </p:sp>
      <p:sp>
        <p:nvSpPr>
          <p:cNvPr id="9"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10" name="عنصر نائب لرقم الشريحة 7"/>
          <p:cNvSpPr>
            <a:spLocks noGrp="1"/>
          </p:cNvSpPr>
          <p:nvPr>
            <p:ph type="sldNum" sz="quarter" idx="12"/>
          </p:nvPr>
        </p:nvSpPr>
        <p:spPr/>
        <p:txBody>
          <a:bodyPr/>
          <a:lstStyle/>
          <a:p>
            <a:pPr>
              <a:defRPr/>
            </a:pPr>
            <a:fld id="{10466300-0973-495E-AE1C-662CA4C404EA}" type="slidenum">
              <a:rPr lang="ar-SA"/>
              <a:pPr>
                <a:defRPr/>
              </a:pPr>
              <a:t>219</a:t>
            </a:fld>
            <a:endParaRPr lang="en-US" dirty="0"/>
          </a:p>
        </p:txBody>
      </p:sp>
      <p:graphicFrame>
        <p:nvGraphicFramePr>
          <p:cNvPr id="380932" name="Object 4"/>
          <p:cNvGraphicFramePr>
            <a:graphicFrameLocks noChangeAspect="1"/>
          </p:cNvGraphicFramePr>
          <p:nvPr/>
        </p:nvGraphicFramePr>
        <p:xfrm>
          <a:off x="1403350" y="2420938"/>
          <a:ext cx="6913563" cy="1008062"/>
        </p:xfrm>
        <a:graphic>
          <a:graphicData uri="http://schemas.openxmlformats.org/presentationml/2006/ole">
            <p:oleObj spid="_x0000_s57346" name="Equation" r:id="rId3" imgW="2031840" imgH="482400" progId="Equation.3">
              <p:embed/>
            </p:oleObj>
          </a:graphicData>
        </a:graphic>
      </p:graphicFrame>
      <p:graphicFrame>
        <p:nvGraphicFramePr>
          <p:cNvPr id="380933" name="Object 5"/>
          <p:cNvGraphicFramePr>
            <a:graphicFrameLocks noChangeAspect="1"/>
          </p:cNvGraphicFramePr>
          <p:nvPr/>
        </p:nvGraphicFramePr>
        <p:xfrm>
          <a:off x="1835150" y="3500438"/>
          <a:ext cx="6480175" cy="788987"/>
        </p:xfrm>
        <a:graphic>
          <a:graphicData uri="http://schemas.openxmlformats.org/presentationml/2006/ole">
            <p:oleObj spid="_x0000_s57347" name="Equation" r:id="rId4" imgW="3695400" imgH="457200" progId="Equation.3">
              <p:embed/>
            </p:oleObj>
          </a:graphicData>
        </a:graphic>
      </p:graphicFrame>
      <p:sp>
        <p:nvSpPr>
          <p:cNvPr id="380934" name="Line 6"/>
          <p:cNvSpPr>
            <a:spLocks noChangeShapeType="1"/>
          </p:cNvSpPr>
          <p:nvPr/>
        </p:nvSpPr>
        <p:spPr bwMode="auto">
          <a:xfrm>
            <a:off x="3995738" y="5229225"/>
            <a:ext cx="720725" cy="0"/>
          </a:xfrm>
          <a:prstGeom prst="line">
            <a:avLst/>
          </a:prstGeom>
          <a:noFill/>
          <a:ln w="9525">
            <a:solidFill>
              <a:schemeClr val="tx1"/>
            </a:solidFill>
            <a:round/>
            <a:headEnd/>
            <a:tailEnd/>
          </a:ln>
        </p:spPr>
        <p:txBody>
          <a:bodyPr/>
          <a:lstStyle/>
          <a:p>
            <a:endParaRPr lang="ar-SA"/>
          </a:p>
        </p:txBody>
      </p:sp>
      <p:sp>
        <p:nvSpPr>
          <p:cNvPr id="380935" name="Line 7"/>
          <p:cNvSpPr>
            <a:spLocks noChangeShapeType="1"/>
          </p:cNvSpPr>
          <p:nvPr/>
        </p:nvSpPr>
        <p:spPr bwMode="auto">
          <a:xfrm>
            <a:off x="5292725" y="5229225"/>
            <a:ext cx="1944688" cy="0"/>
          </a:xfrm>
          <a:prstGeom prst="line">
            <a:avLst/>
          </a:prstGeom>
          <a:noFill/>
          <a:ln w="9525">
            <a:solidFill>
              <a:schemeClr val="tx1"/>
            </a:solidFill>
            <a:round/>
            <a:headEnd/>
            <a:tailEnd/>
          </a:ln>
        </p:spPr>
        <p:txBody>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0930"/>
                                        </p:tgtEl>
                                        <p:attrNameLst>
                                          <p:attrName>style.visibility</p:attrName>
                                        </p:attrNameLst>
                                      </p:cBhvr>
                                      <p:to>
                                        <p:strVal val="visible"/>
                                      </p:to>
                                    </p:set>
                                    <p:anim calcmode="lin" valueType="num">
                                      <p:cBhvr additive="base">
                                        <p:cTn id="7" dur="500" fill="hold"/>
                                        <p:tgtEl>
                                          <p:spTgt spid="380930"/>
                                        </p:tgtEl>
                                        <p:attrNameLst>
                                          <p:attrName>ppt_x</p:attrName>
                                        </p:attrNameLst>
                                      </p:cBhvr>
                                      <p:tavLst>
                                        <p:tav tm="0">
                                          <p:val>
                                            <p:strVal val="#ppt_x"/>
                                          </p:val>
                                        </p:tav>
                                        <p:tav tm="100000">
                                          <p:val>
                                            <p:strVal val="#ppt_x"/>
                                          </p:val>
                                        </p:tav>
                                      </p:tavLst>
                                    </p:anim>
                                    <p:anim calcmode="lin" valueType="num">
                                      <p:cBhvr additive="base">
                                        <p:cTn id="8" dur="500" fill="hold"/>
                                        <p:tgtEl>
                                          <p:spTgt spid="3809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0931">
                                            <p:txEl>
                                              <p:pRg st="0" end="0"/>
                                            </p:txEl>
                                          </p:spTgt>
                                        </p:tgtEl>
                                        <p:attrNameLst>
                                          <p:attrName>style.visibility</p:attrName>
                                        </p:attrNameLst>
                                      </p:cBhvr>
                                      <p:to>
                                        <p:strVal val="visible"/>
                                      </p:to>
                                    </p:set>
                                    <p:anim calcmode="lin" valueType="num">
                                      <p:cBhvr additive="base">
                                        <p:cTn id="13" dur="500" fill="hold"/>
                                        <p:tgtEl>
                                          <p:spTgt spid="3809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09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0931">
                                            <p:txEl>
                                              <p:pRg st="1" end="1"/>
                                            </p:txEl>
                                          </p:spTgt>
                                        </p:tgtEl>
                                        <p:attrNameLst>
                                          <p:attrName>style.visibility</p:attrName>
                                        </p:attrNameLst>
                                      </p:cBhvr>
                                      <p:to>
                                        <p:strVal val="visible"/>
                                      </p:to>
                                    </p:set>
                                    <p:anim calcmode="lin" valueType="num">
                                      <p:cBhvr additive="base">
                                        <p:cTn id="19" dur="500" fill="hold"/>
                                        <p:tgtEl>
                                          <p:spTgt spid="38093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09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0931">
                                            <p:txEl>
                                              <p:pRg st="2" end="2"/>
                                            </p:txEl>
                                          </p:spTgt>
                                        </p:tgtEl>
                                        <p:attrNameLst>
                                          <p:attrName>style.visibility</p:attrName>
                                        </p:attrNameLst>
                                      </p:cBhvr>
                                      <p:to>
                                        <p:strVal val="visible"/>
                                      </p:to>
                                    </p:set>
                                    <p:anim calcmode="lin" valueType="num">
                                      <p:cBhvr additive="base">
                                        <p:cTn id="25" dur="500" fill="hold"/>
                                        <p:tgtEl>
                                          <p:spTgt spid="38093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09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0932"/>
                                        </p:tgtEl>
                                        <p:attrNameLst>
                                          <p:attrName>style.visibility</p:attrName>
                                        </p:attrNameLst>
                                      </p:cBhvr>
                                      <p:to>
                                        <p:strVal val="visible"/>
                                      </p:to>
                                    </p:set>
                                    <p:anim calcmode="lin" valueType="num">
                                      <p:cBhvr additive="base">
                                        <p:cTn id="31" dur="500" fill="hold"/>
                                        <p:tgtEl>
                                          <p:spTgt spid="380932"/>
                                        </p:tgtEl>
                                        <p:attrNameLst>
                                          <p:attrName>ppt_x</p:attrName>
                                        </p:attrNameLst>
                                      </p:cBhvr>
                                      <p:tavLst>
                                        <p:tav tm="0">
                                          <p:val>
                                            <p:strVal val="#ppt_x"/>
                                          </p:val>
                                        </p:tav>
                                        <p:tav tm="100000">
                                          <p:val>
                                            <p:strVal val="#ppt_x"/>
                                          </p:val>
                                        </p:tav>
                                      </p:tavLst>
                                    </p:anim>
                                    <p:anim calcmode="lin" valueType="num">
                                      <p:cBhvr additive="base">
                                        <p:cTn id="32" dur="500" fill="hold"/>
                                        <p:tgtEl>
                                          <p:spTgt spid="3809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80931">
                                            <p:txEl>
                                              <p:pRg st="7" end="7"/>
                                            </p:txEl>
                                          </p:spTgt>
                                        </p:tgtEl>
                                        <p:attrNameLst>
                                          <p:attrName>style.visibility</p:attrName>
                                        </p:attrNameLst>
                                      </p:cBhvr>
                                      <p:to>
                                        <p:strVal val="visible"/>
                                      </p:to>
                                    </p:set>
                                    <p:animEffect transition="in" filter="box(in)">
                                      <p:cBhvr>
                                        <p:cTn id="37" dur="500"/>
                                        <p:tgtEl>
                                          <p:spTgt spid="38093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80933"/>
                                        </p:tgtEl>
                                        <p:attrNameLst>
                                          <p:attrName>style.visibility</p:attrName>
                                        </p:attrNameLst>
                                      </p:cBhvr>
                                      <p:to>
                                        <p:strVal val="visible"/>
                                      </p:to>
                                    </p:set>
                                    <p:anim calcmode="lin" valueType="num">
                                      <p:cBhvr additive="base">
                                        <p:cTn id="42" dur="500" fill="hold"/>
                                        <p:tgtEl>
                                          <p:spTgt spid="380933"/>
                                        </p:tgtEl>
                                        <p:attrNameLst>
                                          <p:attrName>ppt_x</p:attrName>
                                        </p:attrNameLst>
                                      </p:cBhvr>
                                      <p:tavLst>
                                        <p:tav tm="0">
                                          <p:val>
                                            <p:strVal val="#ppt_x"/>
                                          </p:val>
                                        </p:tav>
                                        <p:tav tm="100000">
                                          <p:val>
                                            <p:strVal val="#ppt_x"/>
                                          </p:val>
                                        </p:tav>
                                      </p:tavLst>
                                    </p:anim>
                                    <p:anim calcmode="lin" valueType="num">
                                      <p:cBhvr additive="base">
                                        <p:cTn id="43" dur="500" fill="hold"/>
                                        <p:tgtEl>
                                          <p:spTgt spid="38093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380931">
                                            <p:txEl>
                                              <p:pRg st="10" end="10"/>
                                            </p:txEl>
                                          </p:spTgt>
                                        </p:tgtEl>
                                        <p:attrNameLst>
                                          <p:attrName>style.visibility</p:attrName>
                                        </p:attrNameLst>
                                      </p:cBhvr>
                                      <p:to>
                                        <p:strVal val="visible"/>
                                      </p:to>
                                    </p:set>
                                    <p:animEffect transition="in" filter="box(in)">
                                      <p:cBhvr>
                                        <p:cTn id="48" dur="500"/>
                                        <p:tgtEl>
                                          <p:spTgt spid="380931">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80931">
                                            <p:txEl>
                                              <p:pRg st="11" end="11"/>
                                            </p:txEl>
                                          </p:spTgt>
                                        </p:tgtEl>
                                        <p:attrNameLst>
                                          <p:attrName>style.visibility</p:attrName>
                                        </p:attrNameLst>
                                      </p:cBhvr>
                                      <p:to>
                                        <p:strVal val="visible"/>
                                      </p:to>
                                    </p:set>
                                    <p:anim calcmode="lin" valueType="num">
                                      <p:cBhvr additive="base">
                                        <p:cTn id="53" dur="500" fill="hold"/>
                                        <p:tgtEl>
                                          <p:spTgt spid="380931">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8093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80934"/>
                                        </p:tgtEl>
                                        <p:attrNameLst>
                                          <p:attrName>style.visibility</p:attrName>
                                        </p:attrNameLst>
                                      </p:cBhvr>
                                      <p:to>
                                        <p:strVal val="visible"/>
                                      </p:to>
                                    </p:set>
                                    <p:animEffect transition="in" filter="box(in)">
                                      <p:cBhvr>
                                        <p:cTn id="59" dur="500"/>
                                        <p:tgtEl>
                                          <p:spTgt spid="380934"/>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380935"/>
                                        </p:tgtEl>
                                        <p:attrNameLst>
                                          <p:attrName>style.visibility</p:attrName>
                                        </p:attrNameLst>
                                      </p:cBhvr>
                                      <p:to>
                                        <p:strVal val="visible"/>
                                      </p:to>
                                    </p:set>
                                    <p:animEffect transition="in" filter="box(in)">
                                      <p:cBhvr>
                                        <p:cTn id="64" dur="500"/>
                                        <p:tgtEl>
                                          <p:spTgt spid="38093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80931">
                                            <p:txEl>
                                              <p:pRg st="12" end="12"/>
                                            </p:txEl>
                                          </p:spTgt>
                                        </p:tgtEl>
                                        <p:attrNameLst>
                                          <p:attrName>style.visibility</p:attrName>
                                        </p:attrNameLst>
                                      </p:cBhvr>
                                      <p:to>
                                        <p:strVal val="visible"/>
                                      </p:to>
                                    </p:set>
                                    <p:anim calcmode="lin" valueType="num">
                                      <p:cBhvr additive="base">
                                        <p:cTn id="69" dur="500" fill="hold"/>
                                        <p:tgtEl>
                                          <p:spTgt spid="380931">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8093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80931">
                                            <p:txEl>
                                              <p:pRg st="13" end="13"/>
                                            </p:txEl>
                                          </p:spTgt>
                                        </p:tgtEl>
                                        <p:attrNameLst>
                                          <p:attrName>style.visibility</p:attrName>
                                        </p:attrNameLst>
                                      </p:cBhvr>
                                      <p:to>
                                        <p:strVal val="visible"/>
                                      </p:to>
                                    </p:set>
                                    <p:anim calcmode="lin" valueType="num">
                                      <p:cBhvr additive="base">
                                        <p:cTn id="75" dur="500" fill="hold"/>
                                        <p:tgtEl>
                                          <p:spTgt spid="380931">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8093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p:bldP spid="380934" grpId="0" animBg="1"/>
      <p:bldP spid="3809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6095030"/>
          </a:xfrm>
        </p:spPr>
        <p:txBody>
          <a:bodyPr>
            <a:normAutofit/>
          </a:bodyPr>
          <a:lstStyle/>
          <a:p>
            <a:pPr algn="l">
              <a:buNone/>
            </a:pPr>
            <a:r>
              <a:rPr lang="en-US" sz="2200" b="1" dirty="0" smtClean="0"/>
              <a:t>5.The continuous variable is a</a:t>
            </a:r>
          </a:p>
          <a:p>
            <a:pPr marL="457200" indent="-457200" algn="l">
              <a:buNone/>
            </a:pPr>
            <a:r>
              <a:rPr lang="en-US" sz="2200" dirty="0" smtClean="0"/>
              <a:t>a. variable with a specific number of values.</a:t>
            </a:r>
          </a:p>
          <a:p>
            <a:pPr marL="457200" indent="-457200" algn="l">
              <a:buNone/>
            </a:pPr>
            <a:r>
              <a:rPr lang="en-US" sz="2200" dirty="0" smtClean="0"/>
              <a:t>b. </a:t>
            </a:r>
            <a:r>
              <a:rPr lang="en-US" sz="2200" dirty="0"/>
              <a:t>v</a:t>
            </a:r>
            <a:r>
              <a:rPr lang="en-US" sz="2200" dirty="0" smtClean="0"/>
              <a:t>ariable which cant be measured.</a:t>
            </a:r>
          </a:p>
          <a:p>
            <a:pPr marL="457200" indent="-457200" algn="l">
              <a:buNone/>
            </a:pPr>
            <a:r>
              <a:rPr lang="en-US" sz="2200" dirty="0" smtClean="0"/>
              <a:t>c. </a:t>
            </a:r>
            <a:r>
              <a:rPr lang="en-US" sz="2200" dirty="0"/>
              <a:t>v</a:t>
            </a:r>
            <a:r>
              <a:rPr lang="en-US" sz="2200" dirty="0" smtClean="0"/>
              <a:t>ariable takes on values within intervals.</a:t>
            </a:r>
          </a:p>
          <a:p>
            <a:pPr marL="457200" indent="-457200" algn="l">
              <a:buNone/>
            </a:pPr>
            <a:r>
              <a:rPr lang="en-US" sz="2200" dirty="0" smtClean="0"/>
              <a:t>d. </a:t>
            </a:r>
            <a:r>
              <a:rPr lang="en-US" sz="2200" dirty="0"/>
              <a:t>v</a:t>
            </a:r>
            <a:r>
              <a:rPr lang="en-US" sz="2200" dirty="0" smtClean="0"/>
              <a:t>ariable </a:t>
            </a:r>
            <a:r>
              <a:rPr lang="en-US" sz="2200" dirty="0"/>
              <a:t>w</a:t>
            </a:r>
            <a:r>
              <a:rPr lang="en-US" sz="2200" dirty="0" smtClean="0"/>
              <a:t>ith no mode.</a:t>
            </a:r>
          </a:p>
          <a:p>
            <a:pPr marL="457200" indent="-457200" algn="l">
              <a:buNone/>
            </a:pPr>
            <a:r>
              <a:rPr lang="en-US" sz="2200" dirty="0" smtClean="0"/>
              <a:t>e. qualitative variable.</a:t>
            </a:r>
            <a:endParaRPr lang="ar-SA" sz="2200" dirty="0" smtClean="0"/>
          </a:p>
          <a:p>
            <a:pPr marL="457200" indent="-457200" algn="l">
              <a:buNone/>
            </a:pPr>
            <a:endParaRPr lang="en-US" sz="2200" dirty="0" smtClean="0"/>
          </a:p>
          <a:p>
            <a:pPr marL="457200" indent="-457200" algn="l">
              <a:buNone/>
            </a:pPr>
            <a:r>
              <a:rPr lang="en-US" sz="2200" b="1" dirty="0" smtClean="0"/>
              <a:t>6. </a:t>
            </a:r>
            <a:r>
              <a:rPr lang="en-US" sz="2200" b="1" dirty="0"/>
              <a:t>w</a:t>
            </a:r>
            <a:r>
              <a:rPr lang="en-US" sz="2200" b="1" dirty="0" smtClean="0"/>
              <a:t>hich of the following is an example of continuous variable</a:t>
            </a:r>
          </a:p>
          <a:p>
            <a:pPr marL="457200" indent="-457200" algn="l">
              <a:buNone/>
            </a:pPr>
            <a:r>
              <a:rPr lang="en-US" sz="2200" dirty="0" smtClean="0"/>
              <a:t>a. The number  of visitors of the clinic yesterday.</a:t>
            </a:r>
          </a:p>
          <a:p>
            <a:pPr marL="457200" indent="-457200" algn="l">
              <a:buNone/>
            </a:pPr>
            <a:r>
              <a:rPr lang="en-US" sz="2200" dirty="0" smtClean="0"/>
              <a:t>b. The time to finish the exam.</a:t>
            </a:r>
          </a:p>
          <a:p>
            <a:pPr marL="457200" indent="-457200" algn="l">
              <a:buNone/>
            </a:pPr>
            <a:r>
              <a:rPr lang="en-US" sz="2200" dirty="0" smtClean="0"/>
              <a:t>c. The number of patients suffering from certain  disease.</a:t>
            </a:r>
          </a:p>
          <a:p>
            <a:pPr marL="457200" indent="-457200" algn="l">
              <a:buNone/>
            </a:pPr>
            <a:r>
              <a:rPr lang="en-US" sz="2200" dirty="0" smtClean="0"/>
              <a:t>              d. Whether or not the answer is true. </a:t>
            </a:r>
          </a:p>
          <a:p>
            <a:pPr marL="457200" indent="-457200">
              <a:buNone/>
            </a:pPr>
            <a:endParaRPr lang="en-US" sz="2400" dirty="0" smtClean="0"/>
          </a:p>
          <a:p>
            <a:pPr marL="457200" indent="-457200">
              <a:buNone/>
            </a:pPr>
            <a:endParaRPr lang="en-US" sz="2400"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r>
              <a:rPr lang="en-US" sz="3600" b="1" u="sng" smtClean="0"/>
              <a:t>6.5 Confidence Interval for a Population proportion (P):</a:t>
            </a:r>
            <a:endParaRPr lang="en-US" sz="3600" smtClean="0"/>
          </a:p>
        </p:txBody>
      </p:sp>
      <p:sp>
        <p:nvSpPr>
          <p:cNvPr id="381955" name="Rectangle 3"/>
          <p:cNvSpPr>
            <a:spLocks noGrp="1" noChangeArrowheads="1"/>
          </p:cNvSpPr>
          <p:nvPr>
            <p:ph type="body" sz="half" idx="1"/>
          </p:nvPr>
        </p:nvSpPr>
        <p:spPr>
          <a:xfrm>
            <a:off x="900113" y="1773238"/>
            <a:ext cx="7993062" cy="4464050"/>
          </a:xfrm>
        </p:spPr>
        <p:txBody>
          <a:bodyPr/>
          <a:lstStyle/>
          <a:p>
            <a:pPr algn="l" rtl="0" eaLnBrk="1" hangingPunct="1">
              <a:buFont typeface="Wingdings" pitchFamily="2" charset="2"/>
              <a:buNone/>
            </a:pPr>
            <a:r>
              <a:rPr lang="en-US" sz="2400" smtClean="0"/>
              <a:t>A sample is drawn from the population of interest ,then compute the sample proportion       such as</a:t>
            </a:r>
          </a:p>
          <a:p>
            <a:pPr algn="l" rtl="0" eaLnBrk="1" hangingPunct="1">
              <a:buFont typeface="Wingdings" pitchFamily="2" charset="2"/>
              <a:buNone/>
            </a:pPr>
            <a:endParaRPr lang="en-US" sz="2400" smtClean="0"/>
          </a:p>
          <a:p>
            <a:pPr algn="l" rtl="0" eaLnBrk="1" hangingPunct="1">
              <a:buFont typeface="Wingdings" pitchFamily="2" charset="2"/>
              <a:buNone/>
            </a:pPr>
            <a:endParaRPr lang="en-US" sz="2400" smtClean="0"/>
          </a:p>
          <a:p>
            <a:pPr algn="l" rtl="0" eaLnBrk="1" hangingPunct="1">
              <a:buFont typeface="Wingdings" pitchFamily="2" charset="2"/>
              <a:buNone/>
            </a:pPr>
            <a:r>
              <a:rPr lang="en-US" sz="2400" smtClean="0"/>
              <a:t>This sample proportion is used as the point</a:t>
            </a:r>
            <a:r>
              <a:rPr lang="ar-SA" sz="2400" smtClean="0"/>
              <a:t> </a:t>
            </a:r>
            <a:r>
              <a:rPr lang="en-US" sz="2400" smtClean="0"/>
              <a:t>estimator of the population proportion . A confident interval is obtained by the following formula </a:t>
            </a:r>
          </a:p>
          <a:p>
            <a:pPr algn="l" rtl="0" eaLnBrk="1" hangingPunct="1">
              <a:buFont typeface="Wingdings" pitchFamily="2" charset="2"/>
              <a:buNone/>
            </a:pPr>
            <a:endParaRPr lang="ar-SA" sz="2400" smtClean="0"/>
          </a:p>
          <a:p>
            <a:pPr algn="l" rtl="0" eaLnBrk="1" hangingPunct="1">
              <a:buFont typeface="Wingdings" pitchFamily="2" charset="2"/>
              <a:buNone/>
            </a:pPr>
            <a:endParaRPr lang="ar-SA" sz="2400" smtClean="0"/>
          </a:p>
        </p:txBody>
      </p:sp>
      <p:graphicFrame>
        <p:nvGraphicFramePr>
          <p:cNvPr id="381956" name="Object 4"/>
          <p:cNvGraphicFramePr>
            <a:graphicFrameLocks noChangeAspect="1"/>
          </p:cNvGraphicFramePr>
          <p:nvPr>
            <p:ph sz="quarter" idx="2"/>
          </p:nvPr>
        </p:nvGraphicFramePr>
        <p:xfrm>
          <a:off x="5724525" y="2205038"/>
          <a:ext cx="230188" cy="306387"/>
        </p:xfrm>
        <a:graphic>
          <a:graphicData uri="http://schemas.openxmlformats.org/presentationml/2006/ole">
            <p:oleObj spid="_x0000_s58370" name="Equation" r:id="rId3" imgW="152280" imgH="203040" progId="Equation.3">
              <p:embed/>
            </p:oleObj>
          </a:graphicData>
        </a:graphic>
      </p:graphicFrame>
      <p:graphicFrame>
        <p:nvGraphicFramePr>
          <p:cNvPr id="381957" name="Object 5"/>
          <p:cNvGraphicFramePr>
            <a:graphicFrameLocks noChangeAspect="1"/>
          </p:cNvGraphicFramePr>
          <p:nvPr>
            <p:ph sz="quarter" idx="3"/>
          </p:nvPr>
        </p:nvGraphicFramePr>
        <p:xfrm>
          <a:off x="1403350" y="2744788"/>
          <a:ext cx="6472238" cy="735012"/>
        </p:xfrm>
        <a:graphic>
          <a:graphicData uri="http://schemas.openxmlformats.org/presentationml/2006/ole">
            <p:oleObj spid="_x0000_s58371" name="Equation" r:id="rId4" imgW="2349360" imgH="266400" progId="Equation.3">
              <p:embed/>
            </p:oleObj>
          </a:graphicData>
        </a:graphic>
      </p:graphicFrame>
      <p:sp>
        <p:nvSpPr>
          <p:cNvPr id="8"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9" name="عنصر نائب لرقم الشريحة 7"/>
          <p:cNvSpPr>
            <a:spLocks noGrp="1"/>
          </p:cNvSpPr>
          <p:nvPr>
            <p:ph type="sldNum" sz="quarter" idx="12"/>
          </p:nvPr>
        </p:nvSpPr>
        <p:spPr/>
        <p:txBody>
          <a:bodyPr/>
          <a:lstStyle/>
          <a:p>
            <a:pPr>
              <a:defRPr/>
            </a:pPr>
            <a:fld id="{22421522-404D-4A46-A276-26B65E842B77}" type="slidenum">
              <a:rPr lang="ar-SA"/>
              <a:pPr>
                <a:defRPr/>
              </a:pPr>
              <a:t>220</a:t>
            </a:fld>
            <a:endParaRPr lang="en-US" dirty="0"/>
          </a:p>
        </p:txBody>
      </p:sp>
      <p:graphicFrame>
        <p:nvGraphicFramePr>
          <p:cNvPr id="381958" name="Object 6"/>
          <p:cNvGraphicFramePr>
            <a:graphicFrameLocks noChangeAspect="1"/>
          </p:cNvGraphicFramePr>
          <p:nvPr/>
        </p:nvGraphicFramePr>
        <p:xfrm>
          <a:off x="2555875" y="4864100"/>
          <a:ext cx="3887788" cy="747713"/>
        </p:xfrm>
        <a:graphic>
          <a:graphicData uri="http://schemas.openxmlformats.org/presentationml/2006/ole">
            <p:oleObj spid="_x0000_s58372" name="Equation" r:id="rId5" imgW="1193760" imgH="495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1954"/>
                                        </p:tgtEl>
                                        <p:attrNameLst>
                                          <p:attrName>style.visibility</p:attrName>
                                        </p:attrNameLst>
                                      </p:cBhvr>
                                      <p:to>
                                        <p:strVal val="visible"/>
                                      </p:to>
                                    </p:set>
                                    <p:anim calcmode="lin" valueType="num">
                                      <p:cBhvr additive="base">
                                        <p:cTn id="7" dur="500" fill="hold"/>
                                        <p:tgtEl>
                                          <p:spTgt spid="381954"/>
                                        </p:tgtEl>
                                        <p:attrNameLst>
                                          <p:attrName>ppt_x</p:attrName>
                                        </p:attrNameLst>
                                      </p:cBhvr>
                                      <p:tavLst>
                                        <p:tav tm="0">
                                          <p:val>
                                            <p:strVal val="#ppt_x"/>
                                          </p:val>
                                        </p:tav>
                                        <p:tav tm="100000">
                                          <p:val>
                                            <p:strVal val="#ppt_x"/>
                                          </p:val>
                                        </p:tav>
                                      </p:tavLst>
                                    </p:anim>
                                    <p:anim calcmode="lin" valueType="num">
                                      <p:cBhvr additive="base">
                                        <p:cTn id="8" dur="500" fill="hold"/>
                                        <p:tgtEl>
                                          <p:spTgt spid="3819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1955">
                                            <p:txEl>
                                              <p:pRg st="0" end="0"/>
                                            </p:txEl>
                                          </p:spTgt>
                                        </p:tgtEl>
                                        <p:attrNameLst>
                                          <p:attrName>style.visibility</p:attrName>
                                        </p:attrNameLst>
                                      </p:cBhvr>
                                      <p:to>
                                        <p:strVal val="visible"/>
                                      </p:to>
                                    </p:set>
                                    <p:anim calcmode="lin" valueType="num">
                                      <p:cBhvr additive="base">
                                        <p:cTn id="13" dur="500" fill="hold"/>
                                        <p:tgtEl>
                                          <p:spTgt spid="3819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1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81956"/>
                                        </p:tgtEl>
                                        <p:attrNameLst>
                                          <p:attrName>style.visibility</p:attrName>
                                        </p:attrNameLst>
                                      </p:cBhvr>
                                      <p:to>
                                        <p:strVal val="visible"/>
                                      </p:to>
                                    </p:set>
                                    <p:animEffect transition="in" filter="box(in)">
                                      <p:cBhvr>
                                        <p:cTn id="19" dur="500"/>
                                        <p:tgtEl>
                                          <p:spTgt spid="38195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81957"/>
                                        </p:tgtEl>
                                        <p:attrNameLst>
                                          <p:attrName>style.visibility</p:attrName>
                                        </p:attrNameLst>
                                      </p:cBhvr>
                                      <p:to>
                                        <p:strVal val="visible"/>
                                      </p:to>
                                    </p:set>
                                    <p:animEffect transition="in" filter="box(in)">
                                      <p:cBhvr>
                                        <p:cTn id="24" dur="500"/>
                                        <p:tgtEl>
                                          <p:spTgt spid="38195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81955">
                                            <p:txEl>
                                              <p:pRg st="3" end="3"/>
                                            </p:txEl>
                                          </p:spTgt>
                                        </p:tgtEl>
                                        <p:attrNameLst>
                                          <p:attrName>style.visibility</p:attrName>
                                        </p:attrNameLst>
                                      </p:cBhvr>
                                      <p:to>
                                        <p:strVal val="visible"/>
                                      </p:to>
                                    </p:set>
                                    <p:anim calcmode="lin" valueType="num">
                                      <p:cBhvr additive="base">
                                        <p:cTn id="29" dur="500" fill="hold"/>
                                        <p:tgtEl>
                                          <p:spTgt spid="38195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19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81958"/>
                                        </p:tgtEl>
                                        <p:attrNameLst>
                                          <p:attrName>style.visibility</p:attrName>
                                        </p:attrNameLst>
                                      </p:cBhvr>
                                      <p:to>
                                        <p:strVal val="visible"/>
                                      </p:to>
                                    </p:set>
                                    <p:animEffect transition="in" filter="box(in)">
                                      <p:cBhvr>
                                        <p:cTn id="35" dur="500"/>
                                        <p:tgtEl>
                                          <p:spTgt spid="381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1150938" y="214313"/>
            <a:ext cx="7793037" cy="911225"/>
          </a:xfrm>
        </p:spPr>
        <p:txBody>
          <a:bodyPr/>
          <a:lstStyle/>
          <a:p>
            <a:pPr eaLnBrk="1" hangingPunct="1"/>
            <a:r>
              <a:rPr lang="en-US" smtClean="0"/>
              <a:t>Example 6.5.1</a:t>
            </a:r>
          </a:p>
        </p:txBody>
      </p:sp>
      <p:sp>
        <p:nvSpPr>
          <p:cNvPr id="382979" name="Rectangle 3"/>
          <p:cNvSpPr>
            <a:spLocks noGrp="1" noChangeArrowheads="1"/>
          </p:cNvSpPr>
          <p:nvPr>
            <p:ph idx="1"/>
          </p:nvPr>
        </p:nvSpPr>
        <p:spPr>
          <a:xfrm>
            <a:off x="971550" y="1341438"/>
            <a:ext cx="7983538" cy="4791075"/>
          </a:xfrm>
        </p:spPr>
        <p:txBody>
          <a:bodyPr/>
          <a:lstStyle/>
          <a:p>
            <a:pPr algn="l" rtl="0" eaLnBrk="1" hangingPunct="1">
              <a:buFont typeface="Wingdings" pitchFamily="2" charset="2"/>
              <a:buNone/>
            </a:pPr>
            <a:r>
              <a:rPr lang="en-US" sz="2400" smtClean="0"/>
              <a:t>The Pew internet life project reported in 2003 that 18%</a:t>
            </a:r>
          </a:p>
          <a:p>
            <a:pPr algn="l" rtl="0" eaLnBrk="1" hangingPunct="1">
              <a:buFont typeface="Wingdings" pitchFamily="2" charset="2"/>
              <a:buNone/>
            </a:pPr>
            <a:r>
              <a:rPr lang="en-US" sz="2400" smtClean="0"/>
              <a:t>of internet users have used the internet to search for</a:t>
            </a:r>
          </a:p>
          <a:p>
            <a:pPr algn="l" rtl="0" eaLnBrk="1" hangingPunct="1">
              <a:buFont typeface="Wingdings" pitchFamily="2" charset="2"/>
              <a:buNone/>
            </a:pPr>
            <a:r>
              <a:rPr lang="en-US" sz="2400" smtClean="0"/>
              <a:t>information regarding experimental treatments or</a:t>
            </a:r>
          </a:p>
          <a:p>
            <a:pPr algn="l" rtl="0" eaLnBrk="1" hangingPunct="1">
              <a:buFont typeface="Wingdings" pitchFamily="2" charset="2"/>
              <a:buNone/>
            </a:pPr>
            <a:r>
              <a:rPr lang="en-US" sz="2400" smtClean="0"/>
              <a:t>medicine . The sample consist of 1220 adult internet</a:t>
            </a:r>
          </a:p>
          <a:p>
            <a:pPr algn="l" rtl="0" eaLnBrk="1" hangingPunct="1">
              <a:buFont typeface="Wingdings" pitchFamily="2" charset="2"/>
              <a:buNone/>
            </a:pPr>
            <a:r>
              <a:rPr lang="en-US" sz="2400" smtClean="0"/>
              <a:t>users, and information was collected from telephone</a:t>
            </a:r>
          </a:p>
          <a:p>
            <a:pPr algn="l" rtl="0" eaLnBrk="1" hangingPunct="1">
              <a:buFont typeface="Wingdings" pitchFamily="2" charset="2"/>
              <a:buNone/>
            </a:pPr>
            <a:r>
              <a:rPr lang="en-US" sz="2400" smtClean="0"/>
              <a:t>interview. We wish to construct 98% C.I for the</a:t>
            </a:r>
          </a:p>
          <a:p>
            <a:pPr algn="l" rtl="0" eaLnBrk="1" hangingPunct="1">
              <a:buFont typeface="Wingdings" pitchFamily="2" charset="2"/>
              <a:buNone/>
            </a:pPr>
            <a:r>
              <a:rPr lang="en-US" sz="2400" smtClean="0"/>
              <a:t>proportion of internet users who have search for</a:t>
            </a:r>
          </a:p>
          <a:p>
            <a:pPr algn="l" rtl="0" eaLnBrk="1" hangingPunct="1">
              <a:buFont typeface="Wingdings" pitchFamily="2" charset="2"/>
              <a:buNone/>
            </a:pPr>
            <a:r>
              <a:rPr lang="en-US" sz="2400" smtClean="0"/>
              <a:t>information about experimental treatments or medicine</a:t>
            </a:r>
          </a:p>
        </p:txBody>
      </p:sp>
      <p:sp>
        <p:nvSpPr>
          <p:cNvPr id="5"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5"/>
          <p:cNvSpPr>
            <a:spLocks noGrp="1"/>
          </p:cNvSpPr>
          <p:nvPr>
            <p:ph type="sldNum" sz="quarter" idx="12"/>
          </p:nvPr>
        </p:nvSpPr>
        <p:spPr/>
        <p:txBody>
          <a:bodyPr/>
          <a:lstStyle/>
          <a:p>
            <a:pPr>
              <a:defRPr/>
            </a:pPr>
            <a:fld id="{E67974AA-EB17-480B-B4A2-71DE15BB699B}" type="slidenum">
              <a:rPr lang="ar-SA"/>
              <a:pPr>
                <a:defRPr/>
              </a:pPr>
              <a:t>221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2978"/>
                                        </p:tgtEl>
                                        <p:attrNameLst>
                                          <p:attrName>style.visibility</p:attrName>
                                        </p:attrNameLst>
                                      </p:cBhvr>
                                      <p:to>
                                        <p:strVal val="visible"/>
                                      </p:to>
                                    </p:set>
                                    <p:anim calcmode="lin" valueType="num">
                                      <p:cBhvr additive="base">
                                        <p:cTn id="7" dur="500" fill="hold"/>
                                        <p:tgtEl>
                                          <p:spTgt spid="382978"/>
                                        </p:tgtEl>
                                        <p:attrNameLst>
                                          <p:attrName>ppt_x</p:attrName>
                                        </p:attrNameLst>
                                      </p:cBhvr>
                                      <p:tavLst>
                                        <p:tav tm="0">
                                          <p:val>
                                            <p:strVal val="#ppt_x"/>
                                          </p:val>
                                        </p:tav>
                                        <p:tav tm="100000">
                                          <p:val>
                                            <p:strVal val="#ppt_x"/>
                                          </p:val>
                                        </p:tav>
                                      </p:tavLst>
                                    </p:anim>
                                    <p:anim calcmode="lin" valueType="num">
                                      <p:cBhvr additive="base">
                                        <p:cTn id="8" dur="500" fill="hold"/>
                                        <p:tgtEl>
                                          <p:spTgt spid="3829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82979">
                                            <p:txEl>
                                              <p:pRg st="0" end="0"/>
                                            </p:txEl>
                                          </p:spTgt>
                                        </p:tgtEl>
                                        <p:attrNameLst>
                                          <p:attrName>style.visibility</p:attrName>
                                        </p:attrNameLst>
                                      </p:cBhvr>
                                      <p:to>
                                        <p:strVal val="visible"/>
                                      </p:to>
                                    </p:set>
                                    <p:animEffect transition="in" filter="box(in)">
                                      <p:cBhvr>
                                        <p:cTn id="13" dur="500"/>
                                        <p:tgtEl>
                                          <p:spTgt spid="382979">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82979">
                                            <p:txEl>
                                              <p:pRg st="1" end="1"/>
                                            </p:txEl>
                                          </p:spTgt>
                                        </p:tgtEl>
                                        <p:attrNameLst>
                                          <p:attrName>style.visibility</p:attrName>
                                        </p:attrNameLst>
                                      </p:cBhvr>
                                      <p:to>
                                        <p:strVal val="visible"/>
                                      </p:to>
                                    </p:set>
                                    <p:animEffect transition="in" filter="box(in)">
                                      <p:cBhvr>
                                        <p:cTn id="16" dur="500"/>
                                        <p:tgtEl>
                                          <p:spTgt spid="382979">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82979">
                                            <p:txEl>
                                              <p:pRg st="2" end="2"/>
                                            </p:txEl>
                                          </p:spTgt>
                                        </p:tgtEl>
                                        <p:attrNameLst>
                                          <p:attrName>style.visibility</p:attrName>
                                        </p:attrNameLst>
                                      </p:cBhvr>
                                      <p:to>
                                        <p:strVal val="visible"/>
                                      </p:to>
                                    </p:set>
                                    <p:animEffect transition="in" filter="box(in)">
                                      <p:cBhvr>
                                        <p:cTn id="19" dur="500"/>
                                        <p:tgtEl>
                                          <p:spTgt spid="382979">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82979">
                                            <p:txEl>
                                              <p:pRg st="3" end="3"/>
                                            </p:txEl>
                                          </p:spTgt>
                                        </p:tgtEl>
                                        <p:attrNameLst>
                                          <p:attrName>style.visibility</p:attrName>
                                        </p:attrNameLst>
                                      </p:cBhvr>
                                      <p:to>
                                        <p:strVal val="visible"/>
                                      </p:to>
                                    </p:set>
                                    <p:animEffect transition="in" filter="box(in)">
                                      <p:cBhvr>
                                        <p:cTn id="22" dur="500"/>
                                        <p:tgtEl>
                                          <p:spTgt spid="382979">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82979">
                                            <p:txEl>
                                              <p:pRg st="4" end="4"/>
                                            </p:txEl>
                                          </p:spTgt>
                                        </p:tgtEl>
                                        <p:attrNameLst>
                                          <p:attrName>style.visibility</p:attrName>
                                        </p:attrNameLst>
                                      </p:cBhvr>
                                      <p:to>
                                        <p:strVal val="visible"/>
                                      </p:to>
                                    </p:set>
                                    <p:animEffect transition="in" filter="box(in)">
                                      <p:cBhvr>
                                        <p:cTn id="25" dur="500"/>
                                        <p:tgtEl>
                                          <p:spTgt spid="382979">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82979">
                                            <p:txEl>
                                              <p:pRg st="5" end="5"/>
                                            </p:txEl>
                                          </p:spTgt>
                                        </p:tgtEl>
                                        <p:attrNameLst>
                                          <p:attrName>style.visibility</p:attrName>
                                        </p:attrNameLst>
                                      </p:cBhvr>
                                      <p:to>
                                        <p:strVal val="visible"/>
                                      </p:to>
                                    </p:set>
                                    <p:animEffect transition="in" filter="box(in)">
                                      <p:cBhvr>
                                        <p:cTn id="28" dur="500"/>
                                        <p:tgtEl>
                                          <p:spTgt spid="382979">
                                            <p:txEl>
                                              <p:pRg st="5" end="5"/>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82979">
                                            <p:txEl>
                                              <p:pRg st="6" end="6"/>
                                            </p:txEl>
                                          </p:spTgt>
                                        </p:tgtEl>
                                        <p:attrNameLst>
                                          <p:attrName>style.visibility</p:attrName>
                                        </p:attrNameLst>
                                      </p:cBhvr>
                                      <p:to>
                                        <p:strVal val="visible"/>
                                      </p:to>
                                    </p:set>
                                    <p:animEffect transition="in" filter="box(in)">
                                      <p:cBhvr>
                                        <p:cTn id="31" dur="500"/>
                                        <p:tgtEl>
                                          <p:spTgt spid="382979">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82979">
                                            <p:txEl>
                                              <p:pRg st="7" end="7"/>
                                            </p:txEl>
                                          </p:spTgt>
                                        </p:tgtEl>
                                        <p:attrNameLst>
                                          <p:attrName>style.visibility</p:attrName>
                                        </p:attrNameLst>
                                      </p:cBhvr>
                                      <p:to>
                                        <p:strVal val="visible"/>
                                      </p:to>
                                    </p:set>
                                    <p:animEffect transition="in" filter="box(in)">
                                      <p:cBhvr>
                                        <p:cTn id="34" dur="500"/>
                                        <p:tgtEl>
                                          <p:spTgt spid="382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8"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eaLnBrk="1" hangingPunct="1"/>
            <a:r>
              <a:rPr lang="en-US" smtClean="0"/>
              <a:t>Solution :</a:t>
            </a:r>
          </a:p>
        </p:txBody>
      </p:sp>
      <p:sp>
        <p:nvSpPr>
          <p:cNvPr id="384003" name="Rectangle 3"/>
          <p:cNvSpPr>
            <a:spLocks noGrp="1" noChangeArrowheads="1"/>
          </p:cNvSpPr>
          <p:nvPr>
            <p:ph type="body" sz="half" idx="1"/>
          </p:nvPr>
        </p:nvSpPr>
        <p:spPr>
          <a:xfrm>
            <a:off x="1182688" y="2017713"/>
            <a:ext cx="7493000" cy="4114800"/>
          </a:xfrm>
        </p:spPr>
        <p:txBody>
          <a:bodyPr/>
          <a:lstStyle/>
          <a:p>
            <a:pPr algn="l" rtl="0" eaLnBrk="1" hangingPunct="1">
              <a:buFont typeface="Wingdings" pitchFamily="2" charset="2"/>
              <a:buNone/>
            </a:pPr>
            <a:r>
              <a:rPr lang="en-US" sz="2000" smtClean="0"/>
              <a:t>1-</a:t>
            </a:r>
            <a:r>
              <a:rPr lang="el-GR" sz="2000" smtClean="0">
                <a:cs typeface="Tahoma" pitchFamily="34" charset="0"/>
              </a:rPr>
              <a:t>α</a:t>
            </a:r>
            <a:r>
              <a:rPr lang="en-US" sz="2000" smtClean="0">
                <a:cs typeface="Tahoma" pitchFamily="34" charset="0"/>
              </a:rPr>
              <a:t> =0.98 </a:t>
            </a:r>
            <a:r>
              <a:rPr lang="en-US" sz="2000" smtClean="0">
                <a:latin typeface="Times New Roman" pitchFamily="18" charset="0"/>
                <a:cs typeface="Tahoma" pitchFamily="34" charset="0"/>
              </a:rPr>
              <a:t>→ </a:t>
            </a:r>
            <a:r>
              <a:rPr lang="el-GR" sz="2000" smtClean="0">
                <a:cs typeface="Tahoma" pitchFamily="34" charset="0"/>
              </a:rPr>
              <a:t>α</a:t>
            </a:r>
            <a:r>
              <a:rPr lang="en-US" sz="2000" smtClean="0">
                <a:cs typeface="Tahoma" pitchFamily="34" charset="0"/>
              </a:rPr>
              <a:t> = 0.02 </a:t>
            </a:r>
            <a:r>
              <a:rPr lang="en-US" sz="2000" smtClean="0">
                <a:latin typeface="Times New Roman" pitchFamily="18" charset="0"/>
                <a:cs typeface="Tahoma" pitchFamily="34" charset="0"/>
              </a:rPr>
              <a:t>→ </a:t>
            </a:r>
            <a:r>
              <a:rPr lang="el-GR" sz="2000" smtClean="0">
                <a:cs typeface="Tahoma" pitchFamily="34" charset="0"/>
              </a:rPr>
              <a:t>α</a:t>
            </a:r>
            <a:r>
              <a:rPr lang="en-US" sz="2000" smtClean="0">
                <a:cs typeface="Tahoma" pitchFamily="34" charset="0"/>
              </a:rPr>
              <a:t>/2 =0.01 </a:t>
            </a:r>
            <a:r>
              <a:rPr lang="en-US" sz="2000" smtClean="0">
                <a:latin typeface="Times New Roman" pitchFamily="18" charset="0"/>
                <a:cs typeface="Tahoma" pitchFamily="34" charset="0"/>
              </a:rPr>
              <a:t>→ 1- </a:t>
            </a:r>
            <a:r>
              <a:rPr lang="el-GR" sz="2000" smtClean="0">
                <a:cs typeface="Tahoma" pitchFamily="34" charset="0"/>
              </a:rPr>
              <a:t>α</a:t>
            </a:r>
            <a:r>
              <a:rPr lang="en-US" sz="2000" smtClean="0">
                <a:cs typeface="Tahoma" pitchFamily="34" charset="0"/>
              </a:rPr>
              <a:t>/2 = 0.99</a:t>
            </a:r>
          </a:p>
          <a:p>
            <a:pPr algn="l" rtl="0" eaLnBrk="1" hangingPunct="1">
              <a:buFont typeface="Wingdings" pitchFamily="2" charset="2"/>
              <a:buNone/>
            </a:pPr>
            <a:r>
              <a:rPr lang="en-US" sz="2000" smtClean="0">
                <a:cs typeface="Tahoma" pitchFamily="34" charset="0"/>
              </a:rPr>
              <a:t>Z </a:t>
            </a:r>
            <a:r>
              <a:rPr lang="en-US" sz="2000" baseline="-25000" smtClean="0">
                <a:latin typeface="Times New Roman" pitchFamily="18" charset="0"/>
                <a:cs typeface="Tahoma" pitchFamily="34" charset="0"/>
              </a:rPr>
              <a:t>1- </a:t>
            </a:r>
            <a:r>
              <a:rPr lang="el-GR" sz="2000" baseline="-25000" smtClean="0">
                <a:cs typeface="Tahoma" pitchFamily="34" charset="0"/>
              </a:rPr>
              <a:t>α</a:t>
            </a:r>
            <a:r>
              <a:rPr lang="en-US" sz="2000" baseline="-25000" smtClean="0">
                <a:cs typeface="Tahoma" pitchFamily="34" charset="0"/>
              </a:rPr>
              <a:t>/2 </a:t>
            </a:r>
            <a:r>
              <a:rPr lang="en-US" sz="2000" smtClean="0">
                <a:cs typeface="Tahoma" pitchFamily="34" charset="0"/>
              </a:rPr>
              <a:t>= Z </a:t>
            </a:r>
            <a:r>
              <a:rPr lang="en-US" sz="2000" baseline="-25000" smtClean="0">
                <a:latin typeface="Times New Roman" pitchFamily="18" charset="0"/>
                <a:cs typeface="Tahoma" pitchFamily="34" charset="0"/>
              </a:rPr>
              <a:t>0.99</a:t>
            </a:r>
            <a:r>
              <a:rPr lang="en-US" sz="2000" smtClean="0">
                <a:cs typeface="Tahoma" pitchFamily="34" charset="0"/>
              </a:rPr>
              <a:t> </a:t>
            </a:r>
            <a:r>
              <a:rPr lang="ar-SA" sz="2000" smtClean="0">
                <a:cs typeface="Tahoma" pitchFamily="34" charset="0"/>
              </a:rPr>
              <a:t>=</a:t>
            </a:r>
            <a:r>
              <a:rPr lang="en-US" sz="2000" smtClean="0">
                <a:cs typeface="Tahoma" pitchFamily="34" charset="0"/>
              </a:rPr>
              <a:t>2.33 , n=1220,</a:t>
            </a:r>
            <a:endParaRPr lang="ar-SA" sz="2000" smtClean="0">
              <a:cs typeface="Tahoma" pitchFamily="34" charset="0"/>
            </a:endParaRPr>
          </a:p>
          <a:p>
            <a:pPr algn="l" rtl="0" eaLnBrk="1" hangingPunct="1">
              <a:buFont typeface="Wingdings" pitchFamily="2" charset="2"/>
              <a:buNone/>
            </a:pPr>
            <a:r>
              <a:rPr lang="en-US" sz="2000" smtClean="0">
                <a:cs typeface="Tahoma" pitchFamily="34" charset="0"/>
              </a:rPr>
              <a:t>The 98% C. I is</a:t>
            </a: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r>
              <a:rPr lang="en-US" sz="2000" smtClean="0">
                <a:cs typeface="Tahoma" pitchFamily="34" charset="0"/>
              </a:rPr>
              <a:t>0.18 ± 0.0256 = ( 0.1544 , 0.2056 )</a:t>
            </a: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endParaRPr lang="en-US" sz="2000" smtClean="0">
              <a:cs typeface="Tahoma" pitchFamily="34" charset="0"/>
            </a:endParaRPr>
          </a:p>
          <a:p>
            <a:pPr algn="l" rtl="0" eaLnBrk="1" hangingPunct="1">
              <a:buFontTx/>
              <a:buNone/>
            </a:pPr>
            <a:r>
              <a:rPr lang="en-US" sz="2400" b="1" u="sng" smtClean="0">
                <a:cs typeface="Tahoma" pitchFamily="34" charset="0"/>
              </a:rPr>
              <a:t>Exercises: 6.5.1 , 6.5.3  Page 187</a:t>
            </a:r>
          </a:p>
          <a:p>
            <a:pPr algn="l" rtl="0" eaLnBrk="1" hangingPunct="1">
              <a:buFont typeface="Wingdings" pitchFamily="2" charset="2"/>
              <a:buNone/>
            </a:pPr>
            <a:endParaRPr lang="en-US" sz="2000" smtClean="0">
              <a:cs typeface="Tahoma" pitchFamily="34" charset="0"/>
            </a:endParaRPr>
          </a:p>
        </p:txBody>
      </p:sp>
      <p:graphicFrame>
        <p:nvGraphicFramePr>
          <p:cNvPr id="384004" name="Object 4"/>
          <p:cNvGraphicFramePr>
            <a:graphicFrameLocks noChangeAspect="1"/>
          </p:cNvGraphicFramePr>
          <p:nvPr>
            <p:ph sz="quarter" idx="2"/>
          </p:nvPr>
        </p:nvGraphicFramePr>
        <p:xfrm>
          <a:off x="5246688" y="2349500"/>
          <a:ext cx="1312862" cy="504825"/>
        </p:xfrm>
        <a:graphic>
          <a:graphicData uri="http://schemas.openxmlformats.org/presentationml/2006/ole">
            <p:oleObj spid="_x0000_s59394" name="Equation" r:id="rId3" imgW="660240" imgH="253800" progId="Equation.3">
              <p:embed/>
            </p:oleObj>
          </a:graphicData>
        </a:graphic>
      </p:graphicFrame>
      <p:graphicFrame>
        <p:nvGraphicFramePr>
          <p:cNvPr id="384005" name="Object 5"/>
          <p:cNvGraphicFramePr>
            <a:graphicFrameLocks noChangeAspect="1"/>
          </p:cNvGraphicFramePr>
          <p:nvPr>
            <p:ph sz="quarter" idx="3"/>
          </p:nvPr>
        </p:nvGraphicFramePr>
        <p:xfrm>
          <a:off x="1619672" y="3357563"/>
          <a:ext cx="5184576" cy="863525"/>
        </p:xfrm>
        <a:graphic>
          <a:graphicData uri="http://schemas.openxmlformats.org/presentationml/2006/ole">
            <p:oleObj spid="_x0000_s59395" name="Equation" r:id="rId4" imgW="2958840" imgH="495000" progId="Equation.3">
              <p:embed/>
            </p:oleObj>
          </a:graphicData>
        </a:graphic>
      </p:graphicFrame>
      <p:sp>
        <p:nvSpPr>
          <p:cNvPr id="7"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8" name="عنصر نائب لرقم الشريحة 7"/>
          <p:cNvSpPr>
            <a:spLocks noGrp="1"/>
          </p:cNvSpPr>
          <p:nvPr>
            <p:ph type="sldNum" sz="quarter" idx="12"/>
          </p:nvPr>
        </p:nvSpPr>
        <p:spPr/>
        <p:txBody>
          <a:bodyPr/>
          <a:lstStyle/>
          <a:p>
            <a:pPr>
              <a:defRPr/>
            </a:pPr>
            <a:fld id="{9888C130-6ABF-4158-8600-87E5985886E4}" type="slidenum">
              <a:rPr lang="ar-SA"/>
              <a:pPr>
                <a:defRPr/>
              </a:pPr>
              <a:t>222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4002"/>
                                        </p:tgtEl>
                                        <p:attrNameLst>
                                          <p:attrName>style.visibility</p:attrName>
                                        </p:attrNameLst>
                                      </p:cBhvr>
                                      <p:to>
                                        <p:strVal val="visible"/>
                                      </p:to>
                                    </p:set>
                                    <p:anim calcmode="lin" valueType="num">
                                      <p:cBhvr additive="base">
                                        <p:cTn id="7" dur="500" fill="hold"/>
                                        <p:tgtEl>
                                          <p:spTgt spid="384002"/>
                                        </p:tgtEl>
                                        <p:attrNameLst>
                                          <p:attrName>ppt_x</p:attrName>
                                        </p:attrNameLst>
                                      </p:cBhvr>
                                      <p:tavLst>
                                        <p:tav tm="0">
                                          <p:val>
                                            <p:strVal val="#ppt_x"/>
                                          </p:val>
                                        </p:tav>
                                        <p:tav tm="100000">
                                          <p:val>
                                            <p:strVal val="#ppt_x"/>
                                          </p:val>
                                        </p:tav>
                                      </p:tavLst>
                                    </p:anim>
                                    <p:anim calcmode="lin" valueType="num">
                                      <p:cBhvr additive="base">
                                        <p:cTn id="8" dur="500" fill="hold"/>
                                        <p:tgtEl>
                                          <p:spTgt spid="3840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4003">
                                            <p:txEl>
                                              <p:pRg st="0" end="0"/>
                                            </p:txEl>
                                          </p:spTgt>
                                        </p:tgtEl>
                                        <p:attrNameLst>
                                          <p:attrName>style.visibility</p:attrName>
                                        </p:attrNameLst>
                                      </p:cBhvr>
                                      <p:to>
                                        <p:strVal val="visible"/>
                                      </p:to>
                                    </p:set>
                                    <p:anim calcmode="lin" valueType="num">
                                      <p:cBhvr additive="base">
                                        <p:cTn id="13" dur="500" fill="hold"/>
                                        <p:tgtEl>
                                          <p:spTgt spid="3840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40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4003">
                                            <p:txEl>
                                              <p:pRg st="1" end="1"/>
                                            </p:txEl>
                                          </p:spTgt>
                                        </p:tgtEl>
                                        <p:attrNameLst>
                                          <p:attrName>style.visibility</p:attrName>
                                        </p:attrNameLst>
                                      </p:cBhvr>
                                      <p:to>
                                        <p:strVal val="visible"/>
                                      </p:to>
                                    </p:set>
                                    <p:anim calcmode="lin" valueType="num">
                                      <p:cBhvr additive="base">
                                        <p:cTn id="19" dur="500" fill="hold"/>
                                        <p:tgtEl>
                                          <p:spTgt spid="38400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40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84004"/>
                                        </p:tgtEl>
                                        <p:attrNameLst>
                                          <p:attrName>style.visibility</p:attrName>
                                        </p:attrNameLst>
                                      </p:cBhvr>
                                      <p:to>
                                        <p:strVal val="visible"/>
                                      </p:to>
                                    </p:set>
                                    <p:animEffect transition="in" filter="box(in)">
                                      <p:cBhvr>
                                        <p:cTn id="25" dur="500"/>
                                        <p:tgtEl>
                                          <p:spTgt spid="38400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84003">
                                            <p:txEl>
                                              <p:pRg st="2" end="2"/>
                                            </p:txEl>
                                          </p:spTgt>
                                        </p:tgtEl>
                                        <p:attrNameLst>
                                          <p:attrName>style.visibility</p:attrName>
                                        </p:attrNameLst>
                                      </p:cBhvr>
                                      <p:to>
                                        <p:strVal val="visible"/>
                                      </p:to>
                                    </p:set>
                                    <p:anim calcmode="lin" valueType="num">
                                      <p:cBhvr additive="base">
                                        <p:cTn id="30" dur="500" fill="hold"/>
                                        <p:tgtEl>
                                          <p:spTgt spid="38400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40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84005"/>
                                        </p:tgtEl>
                                        <p:attrNameLst>
                                          <p:attrName>style.visibility</p:attrName>
                                        </p:attrNameLst>
                                      </p:cBhvr>
                                      <p:to>
                                        <p:strVal val="visible"/>
                                      </p:to>
                                    </p:set>
                                    <p:animEffect transition="in" filter="box(in)">
                                      <p:cBhvr>
                                        <p:cTn id="36" dur="500"/>
                                        <p:tgtEl>
                                          <p:spTgt spid="38400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84003">
                                            <p:txEl>
                                              <p:pRg st="6" end="6"/>
                                            </p:txEl>
                                          </p:spTgt>
                                        </p:tgtEl>
                                        <p:attrNameLst>
                                          <p:attrName>style.visibility</p:attrName>
                                        </p:attrNameLst>
                                      </p:cBhvr>
                                      <p:to>
                                        <p:strVal val="visible"/>
                                      </p:to>
                                    </p:set>
                                    <p:anim calcmode="lin" valueType="num">
                                      <p:cBhvr additive="base">
                                        <p:cTn id="41" dur="500" fill="hold"/>
                                        <p:tgtEl>
                                          <p:spTgt spid="38400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840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84003">
                                            <p:txEl>
                                              <p:pRg st="9" end="9"/>
                                            </p:txEl>
                                          </p:spTgt>
                                        </p:tgtEl>
                                        <p:attrNameLst>
                                          <p:attrName>style.visibility</p:attrName>
                                        </p:attrNameLst>
                                      </p:cBhvr>
                                      <p:to>
                                        <p:strVal val="visible"/>
                                      </p:to>
                                    </p:set>
                                    <p:animEffect transition="in" filter="box(in)">
                                      <p:cBhvr>
                                        <p:cTn id="47" dur="500"/>
                                        <p:tgtEl>
                                          <p:spTgt spid="3840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عنوان 1"/>
          <p:cNvSpPr>
            <a:spLocks noGrp="1"/>
          </p:cNvSpPr>
          <p:nvPr>
            <p:ph type="title"/>
          </p:nvPr>
        </p:nvSpPr>
        <p:spPr>
          <a:xfrm>
            <a:off x="1150938" y="214313"/>
            <a:ext cx="7793037" cy="857250"/>
          </a:xfrm>
        </p:spPr>
        <p:txBody>
          <a:bodyPr/>
          <a:lstStyle/>
          <a:p>
            <a:r>
              <a:rPr lang="en-US" smtClean="0"/>
              <a:t>Exercise:</a:t>
            </a:r>
          </a:p>
        </p:txBody>
      </p:sp>
      <p:sp>
        <p:nvSpPr>
          <p:cNvPr id="234499" name="عنصر نائب للنص 2"/>
          <p:cNvSpPr>
            <a:spLocks noGrp="1"/>
          </p:cNvSpPr>
          <p:nvPr>
            <p:ph type="body" sz="half" idx="1"/>
          </p:nvPr>
        </p:nvSpPr>
        <p:spPr>
          <a:xfrm>
            <a:off x="928688" y="1000125"/>
            <a:ext cx="8001000" cy="5132388"/>
          </a:xfrm>
        </p:spPr>
        <p:txBody>
          <a:bodyPr/>
          <a:lstStyle/>
          <a:p>
            <a:pPr algn="l">
              <a:buFont typeface="Wingdings" pitchFamily="2" charset="2"/>
              <a:buNone/>
            </a:pPr>
            <a:r>
              <a:rPr lang="en-US" u="sng" smtClean="0"/>
              <a:t>Q6.5.1:</a:t>
            </a:r>
          </a:p>
          <a:p>
            <a:pPr algn="l">
              <a:buFont typeface="Wingdings" pitchFamily="2" charset="2"/>
              <a:buNone/>
            </a:pPr>
            <a:r>
              <a:rPr lang="en-US" sz="2800" smtClean="0"/>
              <a:t>Luna studied patients who were mechanically ventilated in the intensive care unit of six hospitals in buenos Aires ,Argentina. The researchers found that of 472 mechanically  of ventilated patients ,63 had clinical evidence VAP. Construct 95% confidence interval for the proportion of all mechanically ventilated patients at these hospitals who may expected to develop VAP.</a:t>
            </a:r>
          </a:p>
        </p:txBody>
      </p:sp>
      <p:sp>
        <p:nvSpPr>
          <p:cNvPr id="6" name="عنصر نائب للتذييل 5"/>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7" name="عنصر نائب لرقم الشريحة 6"/>
          <p:cNvSpPr>
            <a:spLocks noGrp="1"/>
          </p:cNvSpPr>
          <p:nvPr>
            <p:ph type="sldNum" sz="quarter" idx="12"/>
          </p:nvPr>
        </p:nvSpPr>
        <p:spPr/>
        <p:txBody>
          <a:bodyPr/>
          <a:lstStyle/>
          <a:p>
            <a:pPr>
              <a:defRPr/>
            </a:pPr>
            <a:fld id="{4C34290B-CD36-417C-B00B-C34DCEE01C83}" type="slidenum">
              <a:rPr lang="ar-SA" smtClean="0"/>
              <a:pPr>
                <a:defRPr/>
              </a:pPr>
              <a:t>223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box(in)">
                                      <p:cBhvr>
                                        <p:cTn id="7" dur="500"/>
                                        <p:tgtEl>
                                          <p:spTgt spid="234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4499">
                                            <p:txEl>
                                              <p:pRg st="1" end="1"/>
                                            </p:txEl>
                                          </p:spTgt>
                                        </p:tgtEl>
                                        <p:attrNameLst>
                                          <p:attrName>style.visibility</p:attrName>
                                        </p:attrNameLst>
                                      </p:cBhvr>
                                      <p:to>
                                        <p:strVal val="visible"/>
                                      </p:to>
                                    </p:set>
                                    <p:anim calcmode="lin" valueType="num">
                                      <p:cBhvr additive="base">
                                        <p:cTn id="12" dur="500" fill="hold"/>
                                        <p:tgtEl>
                                          <p:spTgt spid="23449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44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971550" y="188913"/>
            <a:ext cx="7793038" cy="1584325"/>
          </a:xfrm>
        </p:spPr>
        <p:txBody>
          <a:bodyPr>
            <a:normAutofit fontScale="90000"/>
          </a:bodyPr>
          <a:lstStyle/>
          <a:p>
            <a:pPr eaLnBrk="1" hangingPunct="1"/>
            <a:r>
              <a:rPr lang="en-US" sz="3200" b="1" u="sng" smtClean="0"/>
              <a:t/>
            </a:r>
            <a:br>
              <a:rPr lang="en-US" sz="3200" b="1" u="sng" smtClean="0"/>
            </a:br>
            <a:r>
              <a:rPr lang="en-US" sz="3200" b="1" u="sng" smtClean="0"/>
              <a:t>6.6 Confidence Interval for the difference between two Population proportions :</a:t>
            </a:r>
            <a:endParaRPr lang="en-US" sz="3200" smtClean="0"/>
          </a:p>
        </p:txBody>
      </p:sp>
      <p:sp>
        <p:nvSpPr>
          <p:cNvPr id="385027" name="Rectangle 3"/>
          <p:cNvSpPr>
            <a:spLocks noGrp="1" noChangeArrowheads="1"/>
          </p:cNvSpPr>
          <p:nvPr>
            <p:ph type="body" sz="half" idx="1"/>
          </p:nvPr>
        </p:nvSpPr>
        <p:spPr>
          <a:xfrm>
            <a:off x="684213" y="1916113"/>
            <a:ext cx="8280400" cy="4321175"/>
          </a:xfrm>
        </p:spPr>
        <p:txBody>
          <a:bodyPr/>
          <a:lstStyle/>
          <a:p>
            <a:pPr algn="l" rtl="0" eaLnBrk="1" hangingPunct="1">
              <a:buFont typeface="Wingdings" pitchFamily="2" charset="2"/>
              <a:buNone/>
            </a:pPr>
            <a:r>
              <a:rPr lang="en-US" sz="2400" smtClean="0"/>
              <a:t>Two samples is drawn from two independent population</a:t>
            </a:r>
          </a:p>
          <a:p>
            <a:pPr algn="l" rtl="0" eaLnBrk="1" hangingPunct="1">
              <a:buFont typeface="Wingdings" pitchFamily="2" charset="2"/>
              <a:buNone/>
            </a:pPr>
            <a:r>
              <a:rPr lang="en-US" sz="2400" smtClean="0"/>
              <a:t>of interest ,then compute the sample proportion for each</a:t>
            </a:r>
          </a:p>
          <a:p>
            <a:pPr algn="l" rtl="0" eaLnBrk="1" hangingPunct="1">
              <a:buFont typeface="Wingdings" pitchFamily="2" charset="2"/>
              <a:buNone/>
            </a:pPr>
            <a:r>
              <a:rPr lang="en-US" sz="2400" smtClean="0"/>
              <a:t>sample for the characteristic of interest. An unbiased</a:t>
            </a:r>
          </a:p>
          <a:p>
            <a:pPr algn="l" rtl="0" eaLnBrk="1" hangingPunct="1">
              <a:buFont typeface="Wingdings" pitchFamily="2" charset="2"/>
              <a:buNone/>
            </a:pPr>
            <a:r>
              <a:rPr lang="en-US" sz="2400" smtClean="0"/>
              <a:t>point estimator for the difference between two population</a:t>
            </a:r>
          </a:p>
          <a:p>
            <a:pPr algn="l" rtl="0" eaLnBrk="1" hangingPunct="1">
              <a:buFont typeface="Wingdings" pitchFamily="2" charset="2"/>
              <a:buNone/>
            </a:pPr>
            <a:r>
              <a:rPr lang="en-US" sz="2400" smtClean="0"/>
              <a:t>proportions</a:t>
            </a:r>
          </a:p>
          <a:p>
            <a:pPr algn="l" rtl="0" eaLnBrk="1" hangingPunct="1">
              <a:buFont typeface="Wingdings" pitchFamily="2" charset="2"/>
              <a:buNone/>
            </a:pPr>
            <a:r>
              <a:rPr lang="en-US" sz="2400" smtClean="0"/>
              <a:t>A 100(1-</a:t>
            </a:r>
            <a:r>
              <a:rPr lang="el-GR" sz="2400" smtClean="0">
                <a:cs typeface="Tahoma" pitchFamily="34" charset="0"/>
              </a:rPr>
              <a:t>α</a:t>
            </a:r>
            <a:r>
              <a:rPr lang="en-US" sz="2400" smtClean="0">
                <a:cs typeface="Tahoma" pitchFamily="34" charset="0"/>
              </a:rPr>
              <a:t>)</a:t>
            </a:r>
            <a:r>
              <a:rPr lang="en-US" sz="2400" smtClean="0"/>
              <a:t>% confident interval for P</a:t>
            </a:r>
            <a:r>
              <a:rPr lang="en-US" sz="2400" baseline="-25000" smtClean="0"/>
              <a:t>1</a:t>
            </a:r>
            <a:r>
              <a:rPr lang="en-US" sz="2400" smtClean="0"/>
              <a:t> - P</a:t>
            </a:r>
            <a:r>
              <a:rPr lang="en-US" sz="2400" baseline="-25000" smtClean="0"/>
              <a:t>2</a:t>
            </a:r>
            <a:r>
              <a:rPr lang="en-US" sz="2400" smtClean="0"/>
              <a:t> is given by</a:t>
            </a:r>
          </a:p>
          <a:p>
            <a:pPr algn="l" rtl="0" eaLnBrk="1" hangingPunct="1">
              <a:buFont typeface="Wingdings" pitchFamily="2" charset="2"/>
              <a:buNone/>
            </a:pPr>
            <a:endParaRPr lang="en-US" sz="2400" smtClean="0"/>
          </a:p>
          <a:p>
            <a:pPr algn="l" rtl="0" eaLnBrk="1" hangingPunct="1">
              <a:buFont typeface="Wingdings" pitchFamily="2" charset="2"/>
              <a:buNone/>
            </a:pPr>
            <a:endParaRPr lang="ar-SA" sz="2400" smtClean="0"/>
          </a:p>
          <a:p>
            <a:pPr algn="l" rtl="0" eaLnBrk="1" hangingPunct="1">
              <a:buFont typeface="Wingdings" pitchFamily="2" charset="2"/>
              <a:buNone/>
            </a:pPr>
            <a:endParaRPr lang="ar-SA" sz="2400" smtClean="0"/>
          </a:p>
        </p:txBody>
      </p:sp>
      <p:graphicFrame>
        <p:nvGraphicFramePr>
          <p:cNvPr id="385028" name="Object 4"/>
          <p:cNvGraphicFramePr>
            <a:graphicFrameLocks noChangeAspect="1"/>
          </p:cNvGraphicFramePr>
          <p:nvPr>
            <p:ph sz="quarter" idx="2"/>
          </p:nvPr>
        </p:nvGraphicFramePr>
        <p:xfrm>
          <a:off x="2778125" y="3644900"/>
          <a:ext cx="849313" cy="488950"/>
        </p:xfrm>
        <a:graphic>
          <a:graphicData uri="http://schemas.openxmlformats.org/presentationml/2006/ole">
            <p:oleObj spid="_x0000_s60418" name="Equation" r:id="rId3" imgW="419040" imgH="241200" progId="Equation.3">
              <p:embed/>
            </p:oleObj>
          </a:graphicData>
        </a:graphic>
      </p:graphicFrame>
      <p:sp>
        <p:nvSpPr>
          <p:cNvPr id="7"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8" name="عنصر نائب لرقم الشريحة 7"/>
          <p:cNvSpPr>
            <a:spLocks noGrp="1"/>
          </p:cNvSpPr>
          <p:nvPr>
            <p:ph type="sldNum" sz="quarter" idx="12"/>
          </p:nvPr>
        </p:nvSpPr>
        <p:spPr/>
        <p:txBody>
          <a:bodyPr/>
          <a:lstStyle/>
          <a:p>
            <a:pPr>
              <a:defRPr/>
            </a:pPr>
            <a:fld id="{5B34C6AE-3E00-4834-9901-D6A548E5B523}" type="slidenum">
              <a:rPr lang="ar-SA"/>
              <a:pPr>
                <a:defRPr/>
              </a:pPr>
              <a:t>224</a:t>
            </a:fld>
            <a:endParaRPr lang="en-US" dirty="0"/>
          </a:p>
        </p:txBody>
      </p:sp>
      <p:graphicFrame>
        <p:nvGraphicFramePr>
          <p:cNvPr id="385029" name="Object 5"/>
          <p:cNvGraphicFramePr>
            <a:graphicFrameLocks noChangeAspect="1"/>
          </p:cNvGraphicFramePr>
          <p:nvPr/>
        </p:nvGraphicFramePr>
        <p:xfrm>
          <a:off x="971550" y="4797425"/>
          <a:ext cx="6913563" cy="768350"/>
        </p:xfrm>
        <a:graphic>
          <a:graphicData uri="http://schemas.openxmlformats.org/presentationml/2006/ole">
            <p:oleObj spid="_x0000_s60419" name="Equation" r:id="rId4" imgW="2349360" imgH="5079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5026"/>
                                        </p:tgtEl>
                                        <p:attrNameLst>
                                          <p:attrName>style.visibility</p:attrName>
                                        </p:attrNameLst>
                                      </p:cBhvr>
                                      <p:to>
                                        <p:strVal val="visible"/>
                                      </p:to>
                                    </p:set>
                                    <p:anim calcmode="lin" valueType="num">
                                      <p:cBhvr additive="base">
                                        <p:cTn id="7" dur="500" fill="hold"/>
                                        <p:tgtEl>
                                          <p:spTgt spid="385026"/>
                                        </p:tgtEl>
                                        <p:attrNameLst>
                                          <p:attrName>ppt_x</p:attrName>
                                        </p:attrNameLst>
                                      </p:cBhvr>
                                      <p:tavLst>
                                        <p:tav tm="0">
                                          <p:val>
                                            <p:strVal val="#ppt_x"/>
                                          </p:val>
                                        </p:tav>
                                        <p:tav tm="100000">
                                          <p:val>
                                            <p:strVal val="#ppt_x"/>
                                          </p:val>
                                        </p:tav>
                                      </p:tavLst>
                                    </p:anim>
                                    <p:anim calcmode="lin" valueType="num">
                                      <p:cBhvr additive="base">
                                        <p:cTn id="8" dur="500" fill="hold"/>
                                        <p:tgtEl>
                                          <p:spTgt spid="385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5027">
                                            <p:txEl>
                                              <p:pRg st="0" end="0"/>
                                            </p:txEl>
                                          </p:spTgt>
                                        </p:tgtEl>
                                        <p:attrNameLst>
                                          <p:attrName>style.visibility</p:attrName>
                                        </p:attrNameLst>
                                      </p:cBhvr>
                                      <p:to>
                                        <p:strVal val="visible"/>
                                      </p:to>
                                    </p:set>
                                    <p:anim calcmode="lin" valueType="num">
                                      <p:cBhvr additive="base">
                                        <p:cTn id="13" dur="500" fill="hold"/>
                                        <p:tgtEl>
                                          <p:spTgt spid="3850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5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5027">
                                            <p:txEl>
                                              <p:pRg st="1" end="1"/>
                                            </p:txEl>
                                          </p:spTgt>
                                        </p:tgtEl>
                                        <p:attrNameLst>
                                          <p:attrName>style.visibility</p:attrName>
                                        </p:attrNameLst>
                                      </p:cBhvr>
                                      <p:to>
                                        <p:strVal val="visible"/>
                                      </p:to>
                                    </p:set>
                                    <p:anim calcmode="lin" valueType="num">
                                      <p:cBhvr additive="base">
                                        <p:cTn id="19" dur="500" fill="hold"/>
                                        <p:tgtEl>
                                          <p:spTgt spid="3850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5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5027">
                                            <p:txEl>
                                              <p:pRg st="2" end="2"/>
                                            </p:txEl>
                                          </p:spTgt>
                                        </p:tgtEl>
                                        <p:attrNameLst>
                                          <p:attrName>style.visibility</p:attrName>
                                        </p:attrNameLst>
                                      </p:cBhvr>
                                      <p:to>
                                        <p:strVal val="visible"/>
                                      </p:to>
                                    </p:set>
                                    <p:anim calcmode="lin" valueType="num">
                                      <p:cBhvr additive="base">
                                        <p:cTn id="25" dur="500" fill="hold"/>
                                        <p:tgtEl>
                                          <p:spTgt spid="38502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5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5027">
                                            <p:txEl>
                                              <p:pRg st="3" end="3"/>
                                            </p:txEl>
                                          </p:spTgt>
                                        </p:tgtEl>
                                        <p:attrNameLst>
                                          <p:attrName>style.visibility</p:attrName>
                                        </p:attrNameLst>
                                      </p:cBhvr>
                                      <p:to>
                                        <p:strVal val="visible"/>
                                      </p:to>
                                    </p:set>
                                    <p:anim calcmode="lin" valueType="num">
                                      <p:cBhvr additive="base">
                                        <p:cTn id="31" dur="500" fill="hold"/>
                                        <p:tgtEl>
                                          <p:spTgt spid="38502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50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5027">
                                            <p:txEl>
                                              <p:pRg st="4" end="4"/>
                                            </p:txEl>
                                          </p:spTgt>
                                        </p:tgtEl>
                                        <p:attrNameLst>
                                          <p:attrName>style.visibility</p:attrName>
                                        </p:attrNameLst>
                                      </p:cBhvr>
                                      <p:to>
                                        <p:strVal val="visible"/>
                                      </p:to>
                                    </p:set>
                                    <p:anim calcmode="lin" valueType="num">
                                      <p:cBhvr additive="base">
                                        <p:cTn id="37" dur="500" fill="hold"/>
                                        <p:tgtEl>
                                          <p:spTgt spid="38502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50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85028"/>
                                        </p:tgtEl>
                                        <p:attrNameLst>
                                          <p:attrName>style.visibility</p:attrName>
                                        </p:attrNameLst>
                                      </p:cBhvr>
                                      <p:to>
                                        <p:strVal val="visible"/>
                                      </p:to>
                                    </p:set>
                                    <p:animEffect transition="in" filter="box(in)">
                                      <p:cBhvr>
                                        <p:cTn id="43" dur="500"/>
                                        <p:tgtEl>
                                          <p:spTgt spid="38502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85027">
                                            <p:txEl>
                                              <p:pRg st="5" end="5"/>
                                            </p:txEl>
                                          </p:spTgt>
                                        </p:tgtEl>
                                        <p:attrNameLst>
                                          <p:attrName>style.visibility</p:attrName>
                                        </p:attrNameLst>
                                      </p:cBhvr>
                                      <p:to>
                                        <p:strVal val="visible"/>
                                      </p:to>
                                    </p:set>
                                    <p:anim calcmode="lin" valueType="num">
                                      <p:cBhvr additive="base">
                                        <p:cTn id="48" dur="500" fill="hold"/>
                                        <p:tgtEl>
                                          <p:spTgt spid="385027">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850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385029"/>
                                        </p:tgtEl>
                                        <p:attrNameLst>
                                          <p:attrName>style.visibility</p:attrName>
                                        </p:attrNameLst>
                                      </p:cBhvr>
                                      <p:to>
                                        <p:strVal val="visible"/>
                                      </p:to>
                                    </p:set>
                                    <p:animEffect transition="in" filter="box(in)">
                                      <p:cBhvr>
                                        <p:cTn id="54" dur="500"/>
                                        <p:tgtEl>
                                          <p:spTgt spid="385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1150938" y="214313"/>
            <a:ext cx="7793037" cy="911225"/>
          </a:xfrm>
        </p:spPr>
        <p:txBody>
          <a:bodyPr>
            <a:normAutofit fontScale="90000"/>
          </a:bodyPr>
          <a:lstStyle/>
          <a:p>
            <a:pPr eaLnBrk="1" hangingPunct="1"/>
            <a:r>
              <a:rPr lang="ar-SA" dirty="0" smtClean="0"/>
              <a:t/>
            </a:r>
            <a:br>
              <a:rPr lang="ar-SA" dirty="0" smtClean="0"/>
            </a:br>
            <a:r>
              <a:rPr lang="en-US" dirty="0" smtClean="0"/>
              <a:t>Example 6.6.1</a:t>
            </a:r>
            <a:br>
              <a:rPr lang="en-US" dirty="0" smtClean="0"/>
            </a:br>
            <a:endParaRPr lang="en-US" dirty="0" smtClean="0"/>
          </a:p>
        </p:txBody>
      </p:sp>
      <p:sp>
        <p:nvSpPr>
          <p:cNvPr id="386051" name="Rectangle 3"/>
          <p:cNvSpPr>
            <a:spLocks noGrp="1" noChangeArrowheads="1"/>
          </p:cNvSpPr>
          <p:nvPr>
            <p:ph idx="1"/>
          </p:nvPr>
        </p:nvSpPr>
        <p:spPr>
          <a:xfrm>
            <a:off x="971550" y="1341438"/>
            <a:ext cx="7983538" cy="4791075"/>
          </a:xfrm>
        </p:spPr>
        <p:txBody>
          <a:bodyPr/>
          <a:lstStyle/>
          <a:p>
            <a:pPr algn="l" rtl="0" eaLnBrk="1" hangingPunct="1">
              <a:buFont typeface="Wingdings" pitchFamily="2" charset="2"/>
              <a:buNone/>
            </a:pPr>
            <a:r>
              <a:rPr lang="en-US" sz="2400" smtClean="0"/>
              <a:t>Connor investigated gender differences in proactive and</a:t>
            </a:r>
          </a:p>
          <a:p>
            <a:pPr algn="l" rtl="0" eaLnBrk="1" hangingPunct="1">
              <a:buFont typeface="Wingdings" pitchFamily="2" charset="2"/>
              <a:buNone/>
            </a:pPr>
            <a:r>
              <a:rPr lang="en-US" sz="2400" smtClean="0"/>
              <a:t>reactive aggression in a sample of 323 adults (68 female</a:t>
            </a:r>
          </a:p>
          <a:p>
            <a:pPr algn="l" rtl="0" eaLnBrk="1" hangingPunct="1">
              <a:buFont typeface="Wingdings" pitchFamily="2" charset="2"/>
              <a:buNone/>
            </a:pPr>
            <a:r>
              <a:rPr lang="en-US" sz="2400" smtClean="0"/>
              <a:t>and 255 males ).  In the sample ,31 of the female and 53</a:t>
            </a:r>
          </a:p>
          <a:p>
            <a:pPr algn="l" rtl="0" eaLnBrk="1" hangingPunct="1">
              <a:buFont typeface="Wingdings" pitchFamily="2" charset="2"/>
              <a:buNone/>
            </a:pPr>
            <a:r>
              <a:rPr lang="en-US" sz="2400" smtClean="0"/>
              <a:t>of the males were using internet in the internet caf</a:t>
            </a:r>
            <a:r>
              <a:rPr lang="en-US" sz="2400" smtClean="0">
                <a:latin typeface="Arial" pitchFamily="34" charset="0"/>
              </a:rPr>
              <a:t>é</a:t>
            </a:r>
            <a:r>
              <a:rPr lang="en-US" sz="2400" smtClean="0"/>
              <a:t>. We</a:t>
            </a:r>
          </a:p>
          <a:p>
            <a:pPr algn="l" rtl="0" eaLnBrk="1" hangingPunct="1">
              <a:buFont typeface="Wingdings" pitchFamily="2" charset="2"/>
              <a:buNone/>
            </a:pPr>
            <a:r>
              <a:rPr lang="en-US" sz="2400" smtClean="0"/>
              <a:t>wish to construct 99 % confident interval for the</a:t>
            </a:r>
          </a:p>
          <a:p>
            <a:pPr algn="l" rtl="0" eaLnBrk="1" hangingPunct="1">
              <a:buFont typeface="Wingdings" pitchFamily="2" charset="2"/>
              <a:buNone/>
            </a:pPr>
            <a:r>
              <a:rPr lang="en-US" sz="2400" smtClean="0"/>
              <a:t>difference between the proportions of adults go to</a:t>
            </a:r>
          </a:p>
          <a:p>
            <a:pPr algn="l" rtl="0" eaLnBrk="1" hangingPunct="1">
              <a:buFont typeface="Wingdings" pitchFamily="2" charset="2"/>
              <a:buNone/>
            </a:pPr>
            <a:r>
              <a:rPr lang="en-US" sz="2400" smtClean="0"/>
              <a:t>internet caf</a:t>
            </a:r>
            <a:r>
              <a:rPr lang="en-US" sz="2400" smtClean="0">
                <a:latin typeface="Arial" pitchFamily="34" charset="0"/>
              </a:rPr>
              <a:t>é</a:t>
            </a:r>
            <a:r>
              <a:rPr lang="en-US" sz="2400" smtClean="0"/>
              <a:t> in the two sampled population .</a:t>
            </a:r>
          </a:p>
          <a:p>
            <a:pPr algn="l" rtl="0" eaLnBrk="1" hangingPunct="1">
              <a:buFont typeface="Wingdings" pitchFamily="2" charset="2"/>
              <a:buNone/>
            </a:pPr>
            <a:endParaRPr lang="en-US" sz="2400" smtClean="0"/>
          </a:p>
        </p:txBody>
      </p:sp>
      <p:sp>
        <p:nvSpPr>
          <p:cNvPr id="5"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5"/>
          <p:cNvSpPr>
            <a:spLocks noGrp="1"/>
          </p:cNvSpPr>
          <p:nvPr>
            <p:ph type="sldNum" sz="quarter" idx="12"/>
          </p:nvPr>
        </p:nvSpPr>
        <p:spPr/>
        <p:txBody>
          <a:bodyPr/>
          <a:lstStyle/>
          <a:p>
            <a:pPr>
              <a:defRPr/>
            </a:pPr>
            <a:fld id="{F42ABCD7-7085-4C44-8106-86E2591A0514}" type="slidenum">
              <a:rPr lang="ar-SA"/>
              <a:pPr>
                <a:defRPr/>
              </a:pPr>
              <a:t>225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6050"/>
                                        </p:tgtEl>
                                        <p:attrNameLst>
                                          <p:attrName>style.visibility</p:attrName>
                                        </p:attrNameLst>
                                      </p:cBhvr>
                                      <p:to>
                                        <p:strVal val="visible"/>
                                      </p:to>
                                    </p:set>
                                    <p:anim calcmode="lin" valueType="num">
                                      <p:cBhvr additive="base">
                                        <p:cTn id="7" dur="500" fill="hold"/>
                                        <p:tgtEl>
                                          <p:spTgt spid="386050"/>
                                        </p:tgtEl>
                                        <p:attrNameLst>
                                          <p:attrName>ppt_x</p:attrName>
                                        </p:attrNameLst>
                                      </p:cBhvr>
                                      <p:tavLst>
                                        <p:tav tm="0">
                                          <p:val>
                                            <p:strVal val="#ppt_x"/>
                                          </p:val>
                                        </p:tav>
                                        <p:tav tm="100000">
                                          <p:val>
                                            <p:strVal val="#ppt_x"/>
                                          </p:val>
                                        </p:tav>
                                      </p:tavLst>
                                    </p:anim>
                                    <p:anim calcmode="lin" valueType="num">
                                      <p:cBhvr additive="base">
                                        <p:cTn id="8" dur="500" fill="hold"/>
                                        <p:tgtEl>
                                          <p:spTgt spid="386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86051">
                                            <p:txEl>
                                              <p:pRg st="0" end="0"/>
                                            </p:txEl>
                                          </p:spTgt>
                                        </p:tgtEl>
                                        <p:attrNameLst>
                                          <p:attrName>style.visibility</p:attrName>
                                        </p:attrNameLst>
                                      </p:cBhvr>
                                      <p:to>
                                        <p:strVal val="visible"/>
                                      </p:to>
                                    </p:set>
                                    <p:animEffect transition="in" filter="box(in)">
                                      <p:cBhvr>
                                        <p:cTn id="13" dur="500"/>
                                        <p:tgtEl>
                                          <p:spTgt spid="386051">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86051">
                                            <p:txEl>
                                              <p:pRg st="1" end="1"/>
                                            </p:txEl>
                                          </p:spTgt>
                                        </p:tgtEl>
                                        <p:attrNameLst>
                                          <p:attrName>style.visibility</p:attrName>
                                        </p:attrNameLst>
                                      </p:cBhvr>
                                      <p:to>
                                        <p:strVal val="visible"/>
                                      </p:to>
                                    </p:set>
                                    <p:animEffect transition="in" filter="box(in)">
                                      <p:cBhvr>
                                        <p:cTn id="16" dur="500"/>
                                        <p:tgtEl>
                                          <p:spTgt spid="386051">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86051">
                                            <p:txEl>
                                              <p:pRg st="2" end="2"/>
                                            </p:txEl>
                                          </p:spTgt>
                                        </p:tgtEl>
                                        <p:attrNameLst>
                                          <p:attrName>style.visibility</p:attrName>
                                        </p:attrNameLst>
                                      </p:cBhvr>
                                      <p:to>
                                        <p:strVal val="visible"/>
                                      </p:to>
                                    </p:set>
                                    <p:animEffect transition="in" filter="box(in)">
                                      <p:cBhvr>
                                        <p:cTn id="19" dur="500"/>
                                        <p:tgtEl>
                                          <p:spTgt spid="386051">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box(in)">
                                      <p:cBhvr>
                                        <p:cTn id="22" dur="500"/>
                                        <p:tgtEl>
                                          <p:spTgt spid="386051">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86051">
                                            <p:txEl>
                                              <p:pRg st="4" end="4"/>
                                            </p:txEl>
                                          </p:spTgt>
                                        </p:tgtEl>
                                        <p:attrNameLst>
                                          <p:attrName>style.visibility</p:attrName>
                                        </p:attrNameLst>
                                      </p:cBhvr>
                                      <p:to>
                                        <p:strVal val="visible"/>
                                      </p:to>
                                    </p:set>
                                    <p:animEffect transition="in" filter="box(in)">
                                      <p:cBhvr>
                                        <p:cTn id="25" dur="500"/>
                                        <p:tgtEl>
                                          <p:spTgt spid="386051">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86051">
                                            <p:txEl>
                                              <p:pRg st="5" end="5"/>
                                            </p:txEl>
                                          </p:spTgt>
                                        </p:tgtEl>
                                        <p:attrNameLst>
                                          <p:attrName>style.visibility</p:attrName>
                                        </p:attrNameLst>
                                      </p:cBhvr>
                                      <p:to>
                                        <p:strVal val="visible"/>
                                      </p:to>
                                    </p:set>
                                    <p:animEffect transition="in" filter="box(in)">
                                      <p:cBhvr>
                                        <p:cTn id="28" dur="500"/>
                                        <p:tgtEl>
                                          <p:spTgt spid="386051">
                                            <p:txEl>
                                              <p:pRg st="5" end="5"/>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86051">
                                            <p:txEl>
                                              <p:pRg st="6" end="6"/>
                                            </p:txEl>
                                          </p:spTgt>
                                        </p:tgtEl>
                                        <p:attrNameLst>
                                          <p:attrName>style.visibility</p:attrName>
                                        </p:attrNameLst>
                                      </p:cBhvr>
                                      <p:to>
                                        <p:strVal val="visible"/>
                                      </p:to>
                                    </p:set>
                                    <p:animEffect transition="in" filter="box(in)">
                                      <p:cBhvr>
                                        <p:cTn id="31" dur="500"/>
                                        <p:tgtEl>
                                          <p:spTgt spid="386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1150938" y="214313"/>
            <a:ext cx="7793037" cy="982662"/>
          </a:xfrm>
        </p:spPr>
        <p:txBody>
          <a:bodyPr/>
          <a:lstStyle/>
          <a:p>
            <a:pPr eaLnBrk="1" hangingPunct="1"/>
            <a:r>
              <a:rPr lang="en-US" smtClean="0"/>
              <a:t>Solution :</a:t>
            </a:r>
          </a:p>
        </p:txBody>
      </p:sp>
      <p:sp>
        <p:nvSpPr>
          <p:cNvPr id="387075" name="Rectangle 3"/>
          <p:cNvSpPr>
            <a:spLocks noGrp="1" noChangeArrowheads="1"/>
          </p:cNvSpPr>
          <p:nvPr>
            <p:ph type="body" sz="half" idx="1"/>
          </p:nvPr>
        </p:nvSpPr>
        <p:spPr>
          <a:xfrm>
            <a:off x="1182688" y="1052513"/>
            <a:ext cx="7493000" cy="5080000"/>
          </a:xfrm>
        </p:spPr>
        <p:txBody>
          <a:bodyPr/>
          <a:lstStyle/>
          <a:p>
            <a:pPr algn="l" rtl="0" eaLnBrk="1" hangingPunct="1">
              <a:buFont typeface="Wingdings" pitchFamily="2" charset="2"/>
              <a:buNone/>
            </a:pPr>
            <a:r>
              <a:rPr lang="en-US" sz="2000" smtClean="0"/>
              <a:t>1-</a:t>
            </a:r>
            <a:r>
              <a:rPr lang="el-GR" sz="2000" smtClean="0">
                <a:cs typeface="Tahoma" pitchFamily="34" charset="0"/>
              </a:rPr>
              <a:t>α</a:t>
            </a:r>
            <a:r>
              <a:rPr lang="en-US" sz="2000" smtClean="0">
                <a:cs typeface="Tahoma" pitchFamily="34" charset="0"/>
              </a:rPr>
              <a:t> =0.99 </a:t>
            </a:r>
            <a:r>
              <a:rPr lang="en-US" sz="2000" smtClean="0">
                <a:latin typeface="Times New Roman" pitchFamily="18" charset="0"/>
                <a:cs typeface="Tahoma" pitchFamily="34" charset="0"/>
              </a:rPr>
              <a:t>→ </a:t>
            </a:r>
            <a:r>
              <a:rPr lang="el-GR" sz="2000" smtClean="0">
                <a:cs typeface="Tahoma" pitchFamily="34" charset="0"/>
              </a:rPr>
              <a:t>α</a:t>
            </a:r>
            <a:r>
              <a:rPr lang="en-US" sz="2000" smtClean="0">
                <a:cs typeface="Tahoma" pitchFamily="34" charset="0"/>
              </a:rPr>
              <a:t> = 0.01 </a:t>
            </a:r>
            <a:r>
              <a:rPr lang="en-US" sz="2000" smtClean="0">
                <a:latin typeface="Times New Roman" pitchFamily="18" charset="0"/>
                <a:cs typeface="Tahoma" pitchFamily="34" charset="0"/>
              </a:rPr>
              <a:t>→ </a:t>
            </a:r>
            <a:r>
              <a:rPr lang="el-GR" sz="2000" smtClean="0">
                <a:cs typeface="Tahoma" pitchFamily="34" charset="0"/>
              </a:rPr>
              <a:t>α</a:t>
            </a:r>
            <a:r>
              <a:rPr lang="en-US" sz="2000" smtClean="0">
                <a:cs typeface="Tahoma" pitchFamily="34" charset="0"/>
              </a:rPr>
              <a:t>/2 =0.005 </a:t>
            </a:r>
            <a:r>
              <a:rPr lang="en-US" sz="2000" smtClean="0">
                <a:latin typeface="Times New Roman" pitchFamily="18" charset="0"/>
                <a:cs typeface="Tahoma" pitchFamily="34" charset="0"/>
              </a:rPr>
              <a:t>→ 1- </a:t>
            </a:r>
            <a:r>
              <a:rPr lang="el-GR" sz="2000" smtClean="0">
                <a:cs typeface="Tahoma" pitchFamily="34" charset="0"/>
              </a:rPr>
              <a:t>α</a:t>
            </a:r>
            <a:r>
              <a:rPr lang="en-US" sz="2000" smtClean="0">
                <a:cs typeface="Tahoma" pitchFamily="34" charset="0"/>
              </a:rPr>
              <a:t>/2 = 0.995</a:t>
            </a:r>
          </a:p>
          <a:p>
            <a:pPr algn="l" rtl="0" eaLnBrk="1" hangingPunct="1">
              <a:buFont typeface="Wingdings" pitchFamily="2" charset="2"/>
              <a:buNone/>
            </a:pPr>
            <a:r>
              <a:rPr lang="en-US" sz="2000" smtClean="0">
                <a:cs typeface="Tahoma" pitchFamily="34" charset="0"/>
              </a:rPr>
              <a:t>Z </a:t>
            </a:r>
            <a:r>
              <a:rPr lang="en-US" sz="2000" baseline="-25000" smtClean="0">
                <a:latin typeface="Times New Roman" pitchFamily="18" charset="0"/>
                <a:cs typeface="Tahoma" pitchFamily="34" charset="0"/>
              </a:rPr>
              <a:t>1- </a:t>
            </a:r>
            <a:r>
              <a:rPr lang="el-GR" sz="2000" baseline="-25000" smtClean="0">
                <a:cs typeface="Tahoma" pitchFamily="34" charset="0"/>
              </a:rPr>
              <a:t>α</a:t>
            </a:r>
            <a:r>
              <a:rPr lang="en-US" sz="2000" baseline="-25000" smtClean="0">
                <a:cs typeface="Tahoma" pitchFamily="34" charset="0"/>
              </a:rPr>
              <a:t>/2 </a:t>
            </a:r>
            <a:r>
              <a:rPr lang="en-US" sz="2000" smtClean="0">
                <a:cs typeface="Tahoma" pitchFamily="34" charset="0"/>
              </a:rPr>
              <a:t>= Z </a:t>
            </a:r>
            <a:r>
              <a:rPr lang="en-US" sz="2000" baseline="-25000" smtClean="0">
                <a:latin typeface="Times New Roman" pitchFamily="18" charset="0"/>
                <a:cs typeface="Tahoma" pitchFamily="34" charset="0"/>
              </a:rPr>
              <a:t>0.995</a:t>
            </a:r>
            <a:r>
              <a:rPr lang="en-US" sz="2000" smtClean="0">
                <a:cs typeface="Tahoma" pitchFamily="34" charset="0"/>
              </a:rPr>
              <a:t> </a:t>
            </a:r>
            <a:r>
              <a:rPr lang="ar-SA" sz="2000" smtClean="0">
                <a:cs typeface="Tahoma" pitchFamily="34" charset="0"/>
              </a:rPr>
              <a:t>=</a:t>
            </a:r>
            <a:r>
              <a:rPr lang="en-US" sz="2000" smtClean="0">
                <a:cs typeface="Tahoma" pitchFamily="34" charset="0"/>
              </a:rPr>
              <a:t>2.58 , n</a:t>
            </a:r>
            <a:r>
              <a:rPr lang="en-US" sz="2000" baseline="-25000" smtClean="0">
                <a:cs typeface="Tahoma" pitchFamily="34" charset="0"/>
              </a:rPr>
              <a:t>F</a:t>
            </a:r>
            <a:r>
              <a:rPr lang="en-US" sz="2000" smtClean="0">
                <a:cs typeface="Tahoma" pitchFamily="34" charset="0"/>
              </a:rPr>
              <a:t>=68, n</a:t>
            </a:r>
            <a:r>
              <a:rPr lang="en-US" sz="2000" baseline="-25000" smtClean="0">
                <a:cs typeface="Tahoma" pitchFamily="34" charset="0"/>
              </a:rPr>
              <a:t>M</a:t>
            </a:r>
            <a:r>
              <a:rPr lang="en-US" sz="2000" smtClean="0">
                <a:cs typeface="Tahoma" pitchFamily="34" charset="0"/>
              </a:rPr>
              <a:t>=255,</a:t>
            </a:r>
            <a:endParaRPr lang="ar-SA" sz="2000" smtClean="0">
              <a:cs typeface="Tahoma" pitchFamily="34" charset="0"/>
            </a:endParaRP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r>
              <a:rPr lang="en-US" sz="2000" smtClean="0">
                <a:cs typeface="Tahoma" pitchFamily="34" charset="0"/>
              </a:rPr>
              <a:t>The 99% C. I is</a:t>
            </a: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r>
              <a:rPr lang="en-US" sz="2000" smtClean="0">
                <a:cs typeface="Tahoma" pitchFamily="34" charset="0"/>
              </a:rPr>
              <a:t>0.2481 ± 2.58(0.0655) = ( 0.07914 , 0.4171 )</a:t>
            </a:r>
          </a:p>
          <a:p>
            <a:pPr algn="l" rtl="0" eaLnBrk="1" hangingPunct="1">
              <a:buFont typeface="Wingdings" pitchFamily="2" charset="2"/>
              <a:buNone/>
            </a:pPr>
            <a:endParaRPr lang="en-US" sz="2000" smtClean="0">
              <a:cs typeface="Tahoma" pitchFamily="34" charset="0"/>
            </a:endParaRPr>
          </a:p>
          <a:p>
            <a:pPr algn="l" rtl="0" eaLnBrk="1" hangingPunct="1">
              <a:buFont typeface="Wingdings" pitchFamily="2" charset="2"/>
              <a:buNone/>
            </a:pPr>
            <a:endParaRPr lang="en-US" sz="2000" smtClean="0">
              <a:cs typeface="Tahoma" pitchFamily="34" charset="0"/>
            </a:endParaRPr>
          </a:p>
        </p:txBody>
      </p:sp>
      <p:graphicFrame>
        <p:nvGraphicFramePr>
          <p:cNvPr id="387076" name="Object 4"/>
          <p:cNvGraphicFramePr>
            <a:graphicFrameLocks noChangeAspect="1"/>
          </p:cNvGraphicFramePr>
          <p:nvPr>
            <p:ph sz="quarter" idx="2"/>
          </p:nvPr>
        </p:nvGraphicFramePr>
        <p:xfrm>
          <a:off x="1508125" y="1844675"/>
          <a:ext cx="4975225" cy="647700"/>
        </p:xfrm>
        <a:graphic>
          <a:graphicData uri="http://schemas.openxmlformats.org/presentationml/2006/ole">
            <p:oleObj spid="_x0000_s61442" name="Equation" r:id="rId3" imgW="2145960" imgH="279360" progId="Equation.3">
              <p:embed/>
            </p:oleObj>
          </a:graphicData>
        </a:graphic>
      </p:graphicFrame>
      <p:graphicFrame>
        <p:nvGraphicFramePr>
          <p:cNvPr id="387078" name="Object 6"/>
          <p:cNvGraphicFramePr>
            <a:graphicFrameLocks noChangeAspect="1"/>
          </p:cNvGraphicFramePr>
          <p:nvPr>
            <p:ph sz="quarter" idx="3"/>
          </p:nvPr>
        </p:nvGraphicFramePr>
        <p:xfrm>
          <a:off x="2689225" y="2781300"/>
          <a:ext cx="4987925" cy="973138"/>
        </p:xfrm>
        <a:graphic>
          <a:graphicData uri="http://schemas.openxmlformats.org/presentationml/2006/ole">
            <p:oleObj spid="_x0000_s61444" name="Equation" r:id="rId4" imgW="2603160" imgH="507960" progId="Equation.3">
              <p:embed/>
            </p:oleObj>
          </a:graphicData>
        </a:graphic>
      </p:graphicFrame>
      <p:sp>
        <p:nvSpPr>
          <p:cNvPr id="8"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9" name="عنصر نائب لرقم الشريحة 7"/>
          <p:cNvSpPr>
            <a:spLocks noGrp="1"/>
          </p:cNvSpPr>
          <p:nvPr>
            <p:ph type="sldNum" sz="quarter" idx="12"/>
          </p:nvPr>
        </p:nvSpPr>
        <p:spPr/>
        <p:txBody>
          <a:bodyPr/>
          <a:lstStyle/>
          <a:p>
            <a:pPr>
              <a:defRPr/>
            </a:pPr>
            <a:fld id="{737A757B-EBBF-412A-BCAE-4CE42652695A}" type="slidenum">
              <a:rPr lang="ar-SA"/>
              <a:pPr>
                <a:defRPr/>
              </a:pPr>
              <a:t>226</a:t>
            </a:fld>
            <a:endParaRPr lang="en-US" dirty="0"/>
          </a:p>
        </p:txBody>
      </p:sp>
      <p:graphicFrame>
        <p:nvGraphicFramePr>
          <p:cNvPr id="387077" name="Object 5"/>
          <p:cNvGraphicFramePr>
            <a:graphicFrameLocks noChangeAspect="1"/>
          </p:cNvGraphicFramePr>
          <p:nvPr/>
        </p:nvGraphicFramePr>
        <p:xfrm>
          <a:off x="971550" y="4076700"/>
          <a:ext cx="7200900" cy="720725"/>
        </p:xfrm>
        <a:graphic>
          <a:graphicData uri="http://schemas.openxmlformats.org/presentationml/2006/ole">
            <p:oleObj spid="_x0000_s61443" name="Equation" r:id="rId5" imgW="406368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7074"/>
                                        </p:tgtEl>
                                        <p:attrNameLst>
                                          <p:attrName>style.visibility</p:attrName>
                                        </p:attrNameLst>
                                      </p:cBhvr>
                                      <p:to>
                                        <p:strVal val="visible"/>
                                      </p:to>
                                    </p:set>
                                    <p:anim calcmode="lin" valueType="num">
                                      <p:cBhvr additive="base">
                                        <p:cTn id="7" dur="500" fill="hold"/>
                                        <p:tgtEl>
                                          <p:spTgt spid="387074"/>
                                        </p:tgtEl>
                                        <p:attrNameLst>
                                          <p:attrName>ppt_x</p:attrName>
                                        </p:attrNameLst>
                                      </p:cBhvr>
                                      <p:tavLst>
                                        <p:tav tm="0">
                                          <p:val>
                                            <p:strVal val="#ppt_x"/>
                                          </p:val>
                                        </p:tav>
                                        <p:tav tm="100000">
                                          <p:val>
                                            <p:strVal val="#ppt_x"/>
                                          </p:val>
                                        </p:tav>
                                      </p:tavLst>
                                    </p:anim>
                                    <p:anim calcmode="lin" valueType="num">
                                      <p:cBhvr additive="base">
                                        <p:cTn id="8" dur="500" fill="hold"/>
                                        <p:tgtEl>
                                          <p:spTgt spid="387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7075">
                                            <p:txEl>
                                              <p:pRg st="0" end="0"/>
                                            </p:txEl>
                                          </p:spTgt>
                                        </p:tgtEl>
                                        <p:attrNameLst>
                                          <p:attrName>style.visibility</p:attrName>
                                        </p:attrNameLst>
                                      </p:cBhvr>
                                      <p:to>
                                        <p:strVal val="visible"/>
                                      </p:to>
                                    </p:set>
                                    <p:anim calcmode="lin" valueType="num">
                                      <p:cBhvr additive="base">
                                        <p:cTn id="13" dur="500" fill="hold"/>
                                        <p:tgtEl>
                                          <p:spTgt spid="3870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7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7075">
                                            <p:txEl>
                                              <p:pRg st="1" end="1"/>
                                            </p:txEl>
                                          </p:spTgt>
                                        </p:tgtEl>
                                        <p:attrNameLst>
                                          <p:attrName>style.visibility</p:attrName>
                                        </p:attrNameLst>
                                      </p:cBhvr>
                                      <p:to>
                                        <p:strVal val="visible"/>
                                      </p:to>
                                    </p:set>
                                    <p:anim calcmode="lin" valueType="num">
                                      <p:cBhvr additive="base">
                                        <p:cTn id="19" dur="500" fill="hold"/>
                                        <p:tgtEl>
                                          <p:spTgt spid="3870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7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87076"/>
                                        </p:tgtEl>
                                        <p:attrNameLst>
                                          <p:attrName>style.visibility</p:attrName>
                                        </p:attrNameLst>
                                      </p:cBhvr>
                                      <p:to>
                                        <p:strVal val="visible"/>
                                      </p:to>
                                    </p:set>
                                    <p:animEffect transition="in" filter="box(in)">
                                      <p:cBhvr>
                                        <p:cTn id="25" dur="500"/>
                                        <p:tgtEl>
                                          <p:spTgt spid="38707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87075">
                                            <p:txEl>
                                              <p:pRg st="4" end="4"/>
                                            </p:txEl>
                                          </p:spTgt>
                                        </p:tgtEl>
                                        <p:attrNameLst>
                                          <p:attrName>style.visibility</p:attrName>
                                        </p:attrNameLst>
                                      </p:cBhvr>
                                      <p:to>
                                        <p:strVal val="visible"/>
                                      </p:to>
                                    </p:set>
                                    <p:anim calcmode="lin" valueType="num">
                                      <p:cBhvr additive="base">
                                        <p:cTn id="30" dur="500" fill="hold"/>
                                        <p:tgtEl>
                                          <p:spTgt spid="38707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7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87078"/>
                                        </p:tgtEl>
                                        <p:attrNameLst>
                                          <p:attrName>style.visibility</p:attrName>
                                        </p:attrNameLst>
                                      </p:cBhvr>
                                      <p:to>
                                        <p:strVal val="visible"/>
                                      </p:to>
                                    </p:set>
                                    <p:animEffect transition="in" filter="box(in)">
                                      <p:cBhvr>
                                        <p:cTn id="36" dur="500"/>
                                        <p:tgtEl>
                                          <p:spTgt spid="387078"/>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387077"/>
                                        </p:tgtEl>
                                        <p:attrNameLst>
                                          <p:attrName>style.visibility</p:attrName>
                                        </p:attrNameLst>
                                      </p:cBhvr>
                                      <p:to>
                                        <p:strVal val="visible"/>
                                      </p:to>
                                    </p:set>
                                    <p:animEffect transition="in" filter="box(in)">
                                      <p:cBhvr>
                                        <p:cTn id="41" dur="500"/>
                                        <p:tgtEl>
                                          <p:spTgt spid="38707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87075">
                                            <p:txEl>
                                              <p:pRg st="11" end="11"/>
                                            </p:txEl>
                                          </p:spTgt>
                                        </p:tgtEl>
                                        <p:attrNameLst>
                                          <p:attrName>style.visibility</p:attrName>
                                        </p:attrNameLst>
                                      </p:cBhvr>
                                      <p:to>
                                        <p:strVal val="visible"/>
                                      </p:to>
                                    </p:set>
                                    <p:anim calcmode="lin" valueType="num">
                                      <p:cBhvr additive="base">
                                        <p:cTn id="46" dur="500" fill="hold"/>
                                        <p:tgtEl>
                                          <p:spTgt spid="387075">
                                            <p:txEl>
                                              <p:pRg st="11" end="1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8707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idx="1"/>
          </p:nvPr>
        </p:nvSpPr>
        <p:spPr/>
        <p:txBody>
          <a:bodyPr/>
          <a:lstStyle/>
          <a:p>
            <a:pPr algn="l" rtl="0" eaLnBrk="1" hangingPunct="1"/>
            <a:r>
              <a:rPr lang="en-US" u="sng" smtClean="0">
                <a:solidFill>
                  <a:schemeClr val="tx2"/>
                </a:solidFill>
              </a:rPr>
              <a:t>Exercises:</a:t>
            </a:r>
          </a:p>
          <a:p>
            <a:pPr algn="l" rtl="0" eaLnBrk="1" hangingPunct="1"/>
            <a:r>
              <a:rPr lang="en-US" sz="2800" u="sng" smtClean="0">
                <a:solidFill>
                  <a:schemeClr val="tx2"/>
                </a:solidFill>
              </a:rPr>
              <a:t>Questions </a:t>
            </a:r>
            <a:r>
              <a:rPr lang="en-US" sz="2800" smtClean="0">
                <a:solidFill>
                  <a:schemeClr val="tx2"/>
                </a:solidFill>
              </a:rPr>
              <a:t>: </a:t>
            </a:r>
          </a:p>
          <a:p>
            <a:pPr algn="l" rtl="0" eaLnBrk="1" hangingPunct="1"/>
            <a:r>
              <a:rPr lang="en-US" sz="2800" smtClean="0"/>
              <a:t>6.2.1, 6.2.2,6.2.5 ,6.3.2,6.3.5, 6.4.2   </a:t>
            </a:r>
          </a:p>
          <a:p>
            <a:pPr algn="l" rtl="0" eaLnBrk="1" hangingPunct="1"/>
            <a:r>
              <a:rPr lang="en-US" sz="2800" smtClean="0"/>
              <a:t>6.5.3 ,6.5.4,6.6.1</a:t>
            </a:r>
          </a:p>
          <a:p>
            <a:pPr algn="l" rtl="0" eaLnBrk="1" hangingPunct="1"/>
            <a:endParaRPr lang="en-US" sz="2800" smtClean="0"/>
          </a:p>
          <a:p>
            <a:pPr algn="l" rtl="0" eaLnBrk="1" hangingPunct="1"/>
            <a:endParaRPr lang="en-US" sz="2800" smtClean="0"/>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3322BC94-BED1-464D-BA56-487F87F92A03}" type="slidenum">
              <a:rPr lang="ar-SA"/>
              <a:pPr>
                <a:defRPr/>
              </a:pPr>
              <a:t>227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8098">
                                            <p:txEl>
                                              <p:pRg st="0" end="0"/>
                                            </p:txEl>
                                          </p:spTgt>
                                        </p:tgtEl>
                                        <p:attrNameLst>
                                          <p:attrName>style.visibility</p:attrName>
                                        </p:attrNameLst>
                                      </p:cBhvr>
                                      <p:to>
                                        <p:strVal val="visible"/>
                                      </p:to>
                                    </p:set>
                                    <p:animEffect transition="in" filter="box(in)">
                                      <p:cBhvr>
                                        <p:cTn id="7" dur="500"/>
                                        <p:tgtEl>
                                          <p:spTgt spid="388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88098">
                                            <p:txEl>
                                              <p:pRg st="1" end="1"/>
                                            </p:txEl>
                                          </p:spTgt>
                                        </p:tgtEl>
                                        <p:attrNameLst>
                                          <p:attrName>style.visibility</p:attrName>
                                        </p:attrNameLst>
                                      </p:cBhvr>
                                      <p:to>
                                        <p:strVal val="visible"/>
                                      </p:to>
                                    </p:set>
                                    <p:animEffect transition="in" filter="box(in)">
                                      <p:cBhvr>
                                        <p:cTn id="12" dur="500"/>
                                        <p:tgtEl>
                                          <p:spTgt spid="3880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88098">
                                            <p:txEl>
                                              <p:pRg st="2" end="2"/>
                                            </p:txEl>
                                          </p:spTgt>
                                        </p:tgtEl>
                                        <p:attrNameLst>
                                          <p:attrName>style.visibility</p:attrName>
                                        </p:attrNameLst>
                                      </p:cBhvr>
                                      <p:to>
                                        <p:strVal val="visible"/>
                                      </p:to>
                                    </p:set>
                                    <p:animEffect transition="in" filter="box(in)">
                                      <p:cBhvr>
                                        <p:cTn id="17" dur="500"/>
                                        <p:tgtEl>
                                          <p:spTgt spid="3880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88098">
                                            <p:txEl>
                                              <p:pRg st="3" end="3"/>
                                            </p:txEl>
                                          </p:spTgt>
                                        </p:tgtEl>
                                        <p:attrNameLst>
                                          <p:attrName>style.visibility</p:attrName>
                                        </p:attrNameLst>
                                      </p:cBhvr>
                                      <p:to>
                                        <p:strVal val="visible"/>
                                      </p:to>
                                    </p:set>
                                    <p:animEffect transition="in" filter="box(in)">
                                      <p:cBhvr>
                                        <p:cTn id="22" dur="500"/>
                                        <p:tgtEl>
                                          <p:spTgt spid="3880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ctrTitle"/>
          </p:nvPr>
        </p:nvSpPr>
        <p:spPr>
          <a:xfrm>
            <a:off x="685800" y="1268412"/>
            <a:ext cx="7772400" cy="4176812"/>
          </a:xfrm>
        </p:spPr>
        <p:txBody>
          <a:bodyPr>
            <a:normAutofit fontScale="90000"/>
          </a:bodyPr>
          <a:lstStyle/>
          <a:p>
            <a:pPr algn="ctr" rtl="0" eaLnBrk="1" hangingPunct="1">
              <a:defRPr/>
            </a:pP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Chapter 7</a:t>
            </a:r>
            <a:br>
              <a:rPr lang="en-US" sz="4800" dirty="0" smtClean="0"/>
            </a:br>
            <a:r>
              <a:rPr lang="en-US" sz="4800" dirty="0" smtClean="0"/>
              <a:t>Using sample </a:t>
            </a:r>
            <a:r>
              <a:rPr lang="en-US" sz="4800" smtClean="0"/>
              <a:t>statistics </a:t>
            </a:r>
            <a:br>
              <a:rPr lang="en-US" sz="4800" smtClean="0"/>
            </a:br>
            <a:r>
              <a:rPr lang="en-US" sz="4800" smtClean="0"/>
              <a:t>to </a:t>
            </a:r>
            <a:r>
              <a:rPr lang="en-US" sz="4800" dirty="0" smtClean="0"/>
              <a:t>Test Hypotheses </a:t>
            </a:r>
            <a:br>
              <a:rPr lang="en-US" sz="4800" dirty="0" smtClean="0"/>
            </a:br>
            <a:r>
              <a:rPr lang="en-US" sz="4800" dirty="0" smtClean="0"/>
              <a:t>about population parameters</a:t>
            </a:r>
            <a:r>
              <a:rPr lang="en-US" sz="4800" u="sng" dirty="0" smtClean="0"/>
              <a:t/>
            </a:r>
            <a:br>
              <a:rPr lang="en-US" sz="4800" u="sng" dirty="0" smtClean="0"/>
            </a:br>
            <a:r>
              <a:rPr lang="en-US" sz="4800" u="sng" dirty="0" smtClean="0"/>
              <a:t>Pages</a:t>
            </a:r>
            <a:r>
              <a:rPr lang="en-US" sz="4800" dirty="0" smtClean="0"/>
              <a:t> 215-233</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idx="1"/>
          </p:nvPr>
        </p:nvSpPr>
        <p:spPr>
          <a:xfrm>
            <a:off x="395288" y="1196975"/>
            <a:ext cx="8229600" cy="4098925"/>
          </a:xfrm>
        </p:spPr>
        <p:txBody>
          <a:bodyPr/>
          <a:lstStyle/>
          <a:p>
            <a:pPr algn="l" rtl="0" eaLnBrk="1" hangingPunct="1">
              <a:defRPr/>
            </a:pPr>
            <a:r>
              <a:rPr lang="en-US" b="1" u="sng" dirty="0" smtClean="0"/>
              <a:t>Key words :</a:t>
            </a:r>
          </a:p>
          <a:p>
            <a:pPr algn="l" rtl="0" eaLnBrk="1" hangingPunct="1">
              <a:buFont typeface="Wingdings" pitchFamily="2" charset="2"/>
              <a:buNone/>
              <a:defRPr/>
            </a:pPr>
            <a:endParaRPr lang="en-US" b="1" u="sng" dirty="0" smtClean="0"/>
          </a:p>
          <a:p>
            <a:pPr algn="l" rtl="0" eaLnBrk="1" hangingPunct="1">
              <a:defRPr/>
            </a:pPr>
            <a:r>
              <a:rPr lang="en-US" sz="2800" i="1" dirty="0" smtClean="0"/>
              <a:t>Null hypothesis H</a:t>
            </a:r>
            <a:r>
              <a:rPr lang="en-US" sz="2800" i="1" baseline="-18000" dirty="0" smtClean="0"/>
              <a:t>0,  </a:t>
            </a:r>
            <a:r>
              <a:rPr lang="en-US" sz="2800" i="1" dirty="0" smtClean="0"/>
              <a:t>Alternative hypothesis H</a:t>
            </a:r>
            <a:r>
              <a:rPr lang="en-US" sz="2800" i="1" baseline="-18000" dirty="0" smtClean="0"/>
              <a:t>A</a:t>
            </a:r>
            <a:r>
              <a:rPr lang="en-US" sz="2800" i="1" dirty="0" smtClean="0"/>
              <a:t> , testing hypothesis , test statistic , P-value</a:t>
            </a:r>
            <a:endParaRPr lang="en-US" sz="2800" i="1" u="sng" dirty="0" smtClean="0"/>
          </a:p>
          <a:p>
            <a:pPr algn="l" rtl="0" eaLnBrk="1" hangingPunct="1">
              <a:defRPr/>
            </a:pPr>
            <a:endParaRPr lang="ar-SA" sz="2800" i="1" u="sng" dirty="0" smtClean="0"/>
          </a:p>
          <a:p>
            <a:pPr algn="l" rtl="0" eaLnBrk="1" hangingPunct="1">
              <a:defRPr/>
            </a:pPr>
            <a:endParaRPr lang="en-US" u="sng" dirty="0" smtClean="0"/>
          </a:p>
        </p:txBody>
      </p:sp>
      <p:sp>
        <p:nvSpPr>
          <p:cNvPr id="4"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5" name="عنصر نائب لرقم الشريحة 5"/>
          <p:cNvSpPr>
            <a:spLocks noGrp="1"/>
          </p:cNvSpPr>
          <p:nvPr>
            <p:ph type="sldNum" sz="quarter" idx="12"/>
          </p:nvPr>
        </p:nvSpPr>
        <p:spPr/>
        <p:txBody>
          <a:bodyPr/>
          <a:lstStyle/>
          <a:p>
            <a:pPr>
              <a:defRPr/>
            </a:pPr>
            <a:fld id="{3CA9B62F-4847-465F-B372-CBDB76A11A50}" type="slidenum">
              <a:rPr lang="ar-SA"/>
              <a:pPr>
                <a:defRPr/>
              </a:pPr>
              <a:t>229</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620688"/>
            <a:ext cx="8229600" cy="5433467"/>
          </a:xfrm>
        </p:spPr>
        <p:txBody>
          <a:bodyPr>
            <a:normAutofit fontScale="92500" lnSpcReduction="20000"/>
          </a:bodyPr>
          <a:lstStyle/>
          <a:p>
            <a:pPr algn="l" rtl="0">
              <a:buNone/>
            </a:pPr>
            <a:r>
              <a:rPr lang="en-US" sz="2800" b="1" dirty="0" smtClean="0"/>
              <a:t>7. The discrete variable is</a:t>
            </a:r>
          </a:p>
          <a:p>
            <a:pPr algn="l" rtl="0">
              <a:buNone/>
            </a:pPr>
            <a:r>
              <a:rPr lang="en-US" sz="2800" dirty="0" smtClean="0"/>
              <a:t>a-qualitative variable.</a:t>
            </a:r>
          </a:p>
          <a:p>
            <a:pPr algn="l" rtl="0">
              <a:buNone/>
            </a:pPr>
            <a:r>
              <a:rPr lang="en-US" sz="2800" dirty="0" smtClean="0"/>
              <a:t>b-variable takes on values within interval.</a:t>
            </a:r>
          </a:p>
          <a:p>
            <a:pPr algn="l" rtl="0">
              <a:buNone/>
            </a:pPr>
            <a:r>
              <a:rPr lang="en-US" sz="2800" dirty="0" smtClean="0"/>
              <a:t>C-variable with a specific number of values.</a:t>
            </a:r>
          </a:p>
          <a:p>
            <a:pPr algn="l" rtl="0">
              <a:buNone/>
            </a:pPr>
            <a:r>
              <a:rPr lang="en-US" sz="2800" dirty="0" smtClean="0"/>
              <a:t>d-variable with no mode.</a:t>
            </a:r>
          </a:p>
          <a:p>
            <a:pPr algn="l" rtl="0">
              <a:buNone/>
            </a:pPr>
            <a:endParaRPr lang="en-US" sz="2800" dirty="0" smtClean="0"/>
          </a:p>
          <a:p>
            <a:pPr algn="l" rtl="0">
              <a:buNone/>
            </a:pPr>
            <a:r>
              <a:rPr lang="en-US" sz="2800" b="1" dirty="0" smtClean="0"/>
              <a:t>8-Which of the following is an example of nominal variable :</a:t>
            </a:r>
          </a:p>
          <a:p>
            <a:pPr algn="l" rtl="0">
              <a:buNone/>
            </a:pPr>
            <a:r>
              <a:rPr lang="en-US" sz="2800" dirty="0" smtClean="0"/>
              <a:t>a-age of visitors of a clinic.</a:t>
            </a:r>
          </a:p>
          <a:p>
            <a:pPr algn="l" rtl="0">
              <a:buNone/>
            </a:pPr>
            <a:r>
              <a:rPr lang="en-US" sz="2800" dirty="0" smtClean="0"/>
              <a:t>b-The time to finish the exam.</a:t>
            </a:r>
          </a:p>
          <a:p>
            <a:pPr algn="l" rtl="0">
              <a:buNone/>
            </a:pPr>
            <a:r>
              <a:rPr lang="en-US" sz="2800" dirty="0" smtClean="0"/>
              <a:t>c-Whether or not a person is infected by influenza.</a:t>
            </a:r>
          </a:p>
          <a:p>
            <a:pPr algn="l" rtl="0">
              <a:buNone/>
            </a:pPr>
            <a:r>
              <a:rPr lang="en-US" sz="2800" dirty="0" smtClean="0"/>
              <a:t>d-Weight for a sample of girls .</a:t>
            </a:r>
          </a:p>
          <a:p>
            <a:pPr algn="l" rtl="0">
              <a:buNone/>
            </a:pPr>
            <a:r>
              <a:rPr lang="en-US" sz="2800" dirty="0" smtClean="0"/>
              <a:t> </a:t>
            </a:r>
            <a:endParaRPr lang="ar-SA" sz="2800"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defRPr/>
            </a:pPr>
            <a:r>
              <a:rPr lang="en-US" u="sng" dirty="0" smtClean="0"/>
              <a:t>Hypothesis Testing</a:t>
            </a:r>
          </a:p>
        </p:txBody>
      </p:sp>
      <p:sp>
        <p:nvSpPr>
          <p:cNvPr id="391171" name="Rectangle 3"/>
          <p:cNvSpPr>
            <a:spLocks noGrp="1" noChangeArrowheads="1"/>
          </p:cNvSpPr>
          <p:nvPr>
            <p:ph idx="1"/>
          </p:nvPr>
        </p:nvSpPr>
        <p:spPr/>
        <p:txBody>
          <a:bodyPr/>
          <a:lstStyle/>
          <a:p>
            <a:pPr algn="l" rtl="0" eaLnBrk="1" hangingPunct="1">
              <a:defRPr/>
            </a:pPr>
            <a:endParaRPr lang="en-US" dirty="0" smtClean="0"/>
          </a:p>
          <a:p>
            <a:pPr algn="l" rtl="0" eaLnBrk="1" hangingPunct="1">
              <a:defRPr/>
            </a:pPr>
            <a:r>
              <a:rPr lang="en-US" dirty="0" smtClean="0"/>
              <a:t>One type of statistical inference, estimation, was discussed in Chapter 6 . </a:t>
            </a:r>
            <a:endParaRPr lang="ar-SA" dirty="0" smtClean="0"/>
          </a:p>
          <a:p>
            <a:pPr algn="l" rtl="0" eaLnBrk="1" hangingPunct="1">
              <a:defRPr/>
            </a:pPr>
            <a:endParaRPr lang="en-US" dirty="0" smtClean="0"/>
          </a:p>
          <a:p>
            <a:pPr algn="l" rtl="0" eaLnBrk="1" hangingPunct="1">
              <a:defRPr/>
            </a:pPr>
            <a:r>
              <a:rPr lang="en-US" dirty="0" smtClean="0"/>
              <a:t>The other type ,hypothesis testing ,is discussed in this chapter.</a:t>
            </a:r>
          </a:p>
        </p:txBody>
      </p:sp>
      <p:sp>
        <p:nvSpPr>
          <p:cNvPr id="5"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5"/>
          <p:cNvSpPr>
            <a:spLocks noGrp="1"/>
          </p:cNvSpPr>
          <p:nvPr>
            <p:ph type="sldNum" sz="quarter" idx="12"/>
          </p:nvPr>
        </p:nvSpPr>
        <p:spPr/>
        <p:txBody>
          <a:bodyPr/>
          <a:lstStyle/>
          <a:p>
            <a:pPr>
              <a:defRPr/>
            </a:pPr>
            <a:fld id="{22674EDE-6623-4034-A9ED-B926F3B30A4E}" type="slidenum">
              <a:rPr lang="ar-SA"/>
              <a:pPr>
                <a:defRPr/>
              </a:pPr>
              <a:t>230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1170"/>
                                        </p:tgtEl>
                                        <p:attrNameLst>
                                          <p:attrName>style.visibility</p:attrName>
                                        </p:attrNameLst>
                                      </p:cBhvr>
                                      <p:to>
                                        <p:strVal val="visible"/>
                                      </p:to>
                                    </p:set>
                                    <p:anim calcmode="lin" valueType="num">
                                      <p:cBhvr additive="base">
                                        <p:cTn id="7" dur="500" fill="hold"/>
                                        <p:tgtEl>
                                          <p:spTgt spid="391170"/>
                                        </p:tgtEl>
                                        <p:attrNameLst>
                                          <p:attrName>ppt_x</p:attrName>
                                        </p:attrNameLst>
                                      </p:cBhvr>
                                      <p:tavLst>
                                        <p:tav tm="0">
                                          <p:val>
                                            <p:strVal val="#ppt_x"/>
                                          </p:val>
                                        </p:tav>
                                        <p:tav tm="100000">
                                          <p:val>
                                            <p:strVal val="#ppt_x"/>
                                          </p:val>
                                        </p:tav>
                                      </p:tavLst>
                                    </p:anim>
                                    <p:anim calcmode="lin" valueType="num">
                                      <p:cBhvr additive="base">
                                        <p:cTn id="8" dur="500" fill="hold"/>
                                        <p:tgtEl>
                                          <p:spTgt spid="391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1171">
                                            <p:txEl>
                                              <p:pRg st="1" end="1"/>
                                            </p:txEl>
                                          </p:spTgt>
                                        </p:tgtEl>
                                        <p:attrNameLst>
                                          <p:attrName>style.visibility</p:attrName>
                                        </p:attrNameLst>
                                      </p:cBhvr>
                                      <p:to>
                                        <p:strVal val="visible"/>
                                      </p:to>
                                    </p:set>
                                    <p:anim calcmode="lin" valueType="num">
                                      <p:cBhvr additive="base">
                                        <p:cTn id="13" dur="500" fill="hold"/>
                                        <p:tgtEl>
                                          <p:spTgt spid="391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1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1171">
                                            <p:txEl>
                                              <p:pRg st="3" end="3"/>
                                            </p:txEl>
                                          </p:spTgt>
                                        </p:tgtEl>
                                        <p:attrNameLst>
                                          <p:attrName>style.visibility</p:attrName>
                                        </p:attrNameLst>
                                      </p:cBhvr>
                                      <p:to>
                                        <p:strVal val="visible"/>
                                      </p:to>
                                    </p:set>
                                    <p:anim calcmode="lin" valueType="num">
                                      <p:cBhvr additive="base">
                                        <p:cTn id="19" dur="500" fill="hold"/>
                                        <p:tgtEl>
                                          <p:spTgt spid="391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1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0"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457200" y="158750"/>
            <a:ext cx="8229600" cy="1038002"/>
          </a:xfrm>
        </p:spPr>
        <p:txBody>
          <a:bodyPr/>
          <a:lstStyle/>
          <a:p>
            <a:pPr eaLnBrk="1" hangingPunct="1">
              <a:defRPr/>
            </a:pPr>
            <a:r>
              <a:rPr lang="en-US" u="sng" dirty="0" smtClean="0"/>
              <a:t>Definition of a hypothesis</a:t>
            </a:r>
          </a:p>
        </p:txBody>
      </p:sp>
      <p:sp>
        <p:nvSpPr>
          <p:cNvPr id="392195" name="Rectangle 3"/>
          <p:cNvSpPr>
            <a:spLocks noGrp="1" noChangeArrowheads="1"/>
          </p:cNvSpPr>
          <p:nvPr>
            <p:ph idx="1"/>
          </p:nvPr>
        </p:nvSpPr>
        <p:spPr>
          <a:xfrm>
            <a:off x="457200" y="1600200"/>
            <a:ext cx="8435975" cy="4530725"/>
          </a:xfrm>
        </p:spPr>
        <p:txBody>
          <a:bodyPr/>
          <a:lstStyle/>
          <a:p>
            <a:pPr algn="l" rtl="0" eaLnBrk="1" hangingPunct="1">
              <a:buNone/>
              <a:defRPr/>
            </a:pPr>
            <a:r>
              <a:rPr lang="en-US" dirty="0" smtClean="0"/>
              <a:t>   It is a statement about one or more populations . </a:t>
            </a:r>
          </a:p>
          <a:p>
            <a:pPr algn="l" rtl="0" eaLnBrk="1" hangingPunct="1">
              <a:buFont typeface="Wingdings" pitchFamily="2" charset="2"/>
              <a:buNone/>
              <a:defRPr/>
            </a:pPr>
            <a:r>
              <a:rPr lang="en-US" dirty="0" smtClean="0"/>
              <a:t>   It is usually concerned with the parameters of the population. e.g. the hospital administrator may want to test the hypothesis that the average length of stay of patients admitted to the hospital is 5 days </a:t>
            </a:r>
          </a:p>
        </p:txBody>
      </p:sp>
      <p:sp>
        <p:nvSpPr>
          <p:cNvPr id="5"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5"/>
          <p:cNvSpPr>
            <a:spLocks noGrp="1"/>
          </p:cNvSpPr>
          <p:nvPr>
            <p:ph type="sldNum" sz="quarter" idx="12"/>
          </p:nvPr>
        </p:nvSpPr>
        <p:spPr/>
        <p:txBody>
          <a:bodyPr/>
          <a:lstStyle/>
          <a:p>
            <a:pPr>
              <a:defRPr/>
            </a:pPr>
            <a:fld id="{E2A2DE0F-FA0E-4B6E-A84C-E1F6025C083D}" type="slidenum">
              <a:rPr lang="ar-SA"/>
              <a:pPr>
                <a:defRPr/>
              </a:pPr>
              <a:t>231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2194"/>
                                        </p:tgtEl>
                                        <p:attrNameLst>
                                          <p:attrName>style.visibility</p:attrName>
                                        </p:attrNameLst>
                                      </p:cBhvr>
                                      <p:to>
                                        <p:strVal val="visible"/>
                                      </p:to>
                                    </p:set>
                                    <p:anim calcmode="lin" valueType="num">
                                      <p:cBhvr additive="base">
                                        <p:cTn id="7" dur="500" fill="hold"/>
                                        <p:tgtEl>
                                          <p:spTgt spid="392194"/>
                                        </p:tgtEl>
                                        <p:attrNameLst>
                                          <p:attrName>ppt_x</p:attrName>
                                        </p:attrNameLst>
                                      </p:cBhvr>
                                      <p:tavLst>
                                        <p:tav tm="0">
                                          <p:val>
                                            <p:strVal val="#ppt_x"/>
                                          </p:val>
                                        </p:tav>
                                        <p:tav tm="100000">
                                          <p:val>
                                            <p:strVal val="#ppt_x"/>
                                          </p:val>
                                        </p:tav>
                                      </p:tavLst>
                                    </p:anim>
                                    <p:anim calcmode="lin" valueType="num">
                                      <p:cBhvr additive="base">
                                        <p:cTn id="8" dur="500" fill="hold"/>
                                        <p:tgtEl>
                                          <p:spTgt spid="392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2195">
                                            <p:txEl>
                                              <p:pRg st="0" end="0"/>
                                            </p:txEl>
                                          </p:spTgt>
                                        </p:tgtEl>
                                        <p:attrNameLst>
                                          <p:attrName>style.visibility</p:attrName>
                                        </p:attrNameLst>
                                      </p:cBhvr>
                                      <p:to>
                                        <p:strVal val="visible"/>
                                      </p:to>
                                    </p:set>
                                    <p:anim calcmode="lin" valueType="num">
                                      <p:cBhvr additive="base">
                                        <p:cTn id="13" dur="500" fill="hold"/>
                                        <p:tgtEl>
                                          <p:spTgt spid="392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2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2195">
                                            <p:txEl>
                                              <p:pRg st="1" end="1"/>
                                            </p:txEl>
                                          </p:spTgt>
                                        </p:tgtEl>
                                        <p:attrNameLst>
                                          <p:attrName>style.visibility</p:attrName>
                                        </p:attrNameLst>
                                      </p:cBhvr>
                                      <p:to>
                                        <p:strVal val="visible"/>
                                      </p:to>
                                    </p:set>
                                    <p:anim calcmode="lin" valueType="num">
                                      <p:cBhvr additive="base">
                                        <p:cTn id="19" dur="500" fill="hold"/>
                                        <p:tgtEl>
                                          <p:spTgt spid="392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2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4"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457200" y="158750"/>
            <a:ext cx="8229600" cy="893986"/>
          </a:xfrm>
        </p:spPr>
        <p:txBody>
          <a:bodyPr/>
          <a:lstStyle/>
          <a:p>
            <a:pPr eaLnBrk="1" hangingPunct="1">
              <a:defRPr/>
            </a:pPr>
            <a:r>
              <a:rPr lang="en-US" sz="4000" u="sng" dirty="0" smtClean="0"/>
              <a:t>Definition of Statistical hypotheses</a:t>
            </a:r>
          </a:p>
        </p:txBody>
      </p:sp>
      <p:sp>
        <p:nvSpPr>
          <p:cNvPr id="393219" name="Rectangle 3"/>
          <p:cNvSpPr>
            <a:spLocks noGrp="1" noChangeArrowheads="1"/>
          </p:cNvSpPr>
          <p:nvPr>
            <p:ph idx="1"/>
          </p:nvPr>
        </p:nvSpPr>
        <p:spPr>
          <a:xfrm>
            <a:off x="457200" y="1052736"/>
            <a:ext cx="8229600" cy="5078189"/>
          </a:xfrm>
        </p:spPr>
        <p:txBody>
          <a:bodyPr/>
          <a:lstStyle/>
          <a:p>
            <a:pPr algn="l" rtl="0" eaLnBrk="1" hangingPunct="1">
              <a:defRPr/>
            </a:pPr>
            <a:r>
              <a:rPr lang="en-US" sz="2800" dirty="0" smtClean="0"/>
              <a:t>They are hypotheses that are stated in such a way that they may be evaluated by appropriate statistical techniques. </a:t>
            </a:r>
          </a:p>
          <a:p>
            <a:pPr algn="l" rtl="0" eaLnBrk="1" hangingPunct="1">
              <a:defRPr/>
            </a:pPr>
            <a:r>
              <a:rPr lang="en-US" sz="2800" dirty="0" smtClean="0"/>
              <a:t>There are two hypotheses involved in hypothesis testing </a:t>
            </a:r>
          </a:p>
          <a:p>
            <a:pPr algn="l" rtl="0" eaLnBrk="1" hangingPunct="1">
              <a:defRPr/>
            </a:pPr>
            <a:r>
              <a:rPr lang="en-US" sz="2800" b="1" dirty="0" smtClean="0"/>
              <a:t>Null hypothesis</a:t>
            </a:r>
            <a:r>
              <a:rPr lang="en-US" sz="2800" dirty="0" smtClean="0"/>
              <a:t> H</a:t>
            </a:r>
            <a:r>
              <a:rPr lang="en-US" sz="2800" baseline="-18000" dirty="0" smtClean="0"/>
              <a:t>0</a:t>
            </a:r>
            <a:r>
              <a:rPr lang="en-US" sz="2800" dirty="0" smtClean="0"/>
              <a:t>: It is the hypothesis to be tested .</a:t>
            </a:r>
          </a:p>
          <a:p>
            <a:pPr algn="l" rtl="0" eaLnBrk="1" hangingPunct="1">
              <a:defRPr/>
            </a:pPr>
            <a:r>
              <a:rPr lang="en-US" sz="2800" b="1" dirty="0" smtClean="0"/>
              <a:t>Alternative hypothesis</a:t>
            </a:r>
            <a:r>
              <a:rPr lang="en-US" sz="2800" dirty="0" smtClean="0"/>
              <a:t> H</a:t>
            </a:r>
            <a:r>
              <a:rPr lang="en-US" sz="2800" baseline="-18000" dirty="0" smtClean="0"/>
              <a:t>A</a:t>
            </a:r>
            <a:r>
              <a:rPr lang="en-US" sz="2800" dirty="0" smtClean="0"/>
              <a:t> : It is a statement of what we believe is true if our sample data cause us to reject the null hypothesis</a:t>
            </a:r>
          </a:p>
        </p:txBody>
      </p:sp>
      <p:sp>
        <p:nvSpPr>
          <p:cNvPr id="5"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5"/>
          <p:cNvSpPr>
            <a:spLocks noGrp="1"/>
          </p:cNvSpPr>
          <p:nvPr>
            <p:ph type="sldNum" sz="quarter" idx="12"/>
          </p:nvPr>
        </p:nvSpPr>
        <p:spPr/>
        <p:txBody>
          <a:bodyPr/>
          <a:lstStyle/>
          <a:p>
            <a:pPr>
              <a:defRPr/>
            </a:pPr>
            <a:fld id="{A90DAF72-51AA-41FB-9C0A-216BC9F87924}" type="slidenum">
              <a:rPr lang="ar-SA"/>
              <a:pPr>
                <a:defRPr/>
              </a:pPr>
              <a:t>232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18"/>
                                        </p:tgtEl>
                                        <p:attrNameLst>
                                          <p:attrName>style.visibility</p:attrName>
                                        </p:attrNameLst>
                                      </p:cBhvr>
                                      <p:to>
                                        <p:strVal val="visible"/>
                                      </p:to>
                                    </p:set>
                                    <p:anim calcmode="lin" valueType="num">
                                      <p:cBhvr additive="base">
                                        <p:cTn id="7" dur="500" fill="hold"/>
                                        <p:tgtEl>
                                          <p:spTgt spid="393218"/>
                                        </p:tgtEl>
                                        <p:attrNameLst>
                                          <p:attrName>ppt_x</p:attrName>
                                        </p:attrNameLst>
                                      </p:cBhvr>
                                      <p:tavLst>
                                        <p:tav tm="0">
                                          <p:val>
                                            <p:strVal val="#ppt_x"/>
                                          </p:val>
                                        </p:tav>
                                        <p:tav tm="100000">
                                          <p:val>
                                            <p:strVal val="#ppt_x"/>
                                          </p:val>
                                        </p:tav>
                                      </p:tavLst>
                                    </p:anim>
                                    <p:anim calcmode="lin" valueType="num">
                                      <p:cBhvr additive="base">
                                        <p:cTn id="8" dur="500" fill="hold"/>
                                        <p:tgtEl>
                                          <p:spTgt spid="393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3219">
                                            <p:txEl>
                                              <p:pRg st="0" end="0"/>
                                            </p:txEl>
                                          </p:spTgt>
                                        </p:tgtEl>
                                        <p:attrNameLst>
                                          <p:attrName>style.visibility</p:attrName>
                                        </p:attrNameLst>
                                      </p:cBhvr>
                                      <p:to>
                                        <p:strVal val="visible"/>
                                      </p:to>
                                    </p:set>
                                    <p:anim calcmode="lin" valueType="num">
                                      <p:cBhvr additive="base">
                                        <p:cTn id="13" dur="500" fill="hold"/>
                                        <p:tgtEl>
                                          <p:spTgt spid="393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3219">
                                            <p:txEl>
                                              <p:pRg st="1" end="1"/>
                                            </p:txEl>
                                          </p:spTgt>
                                        </p:tgtEl>
                                        <p:attrNameLst>
                                          <p:attrName>style.visibility</p:attrName>
                                        </p:attrNameLst>
                                      </p:cBhvr>
                                      <p:to>
                                        <p:strVal val="visible"/>
                                      </p:to>
                                    </p:set>
                                    <p:anim calcmode="lin" valueType="num">
                                      <p:cBhvr additive="base">
                                        <p:cTn id="19" dur="500" fill="hold"/>
                                        <p:tgtEl>
                                          <p:spTgt spid="3932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93219">
                                            <p:txEl>
                                              <p:pRg st="2" end="2"/>
                                            </p:txEl>
                                          </p:spTgt>
                                        </p:tgtEl>
                                        <p:attrNameLst>
                                          <p:attrName>style.visibility</p:attrName>
                                        </p:attrNameLst>
                                      </p:cBhvr>
                                      <p:to>
                                        <p:strVal val="visible"/>
                                      </p:to>
                                    </p:set>
                                    <p:animEffect transition="in" filter="box(in)">
                                      <p:cBhvr>
                                        <p:cTn id="25" dur="500"/>
                                        <p:tgtEl>
                                          <p:spTgt spid="3932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93219">
                                            <p:txEl>
                                              <p:pRg st="3" end="3"/>
                                            </p:txEl>
                                          </p:spTgt>
                                        </p:tgtEl>
                                        <p:attrNameLst>
                                          <p:attrName>style.visibility</p:attrName>
                                        </p:attrNameLst>
                                      </p:cBhvr>
                                      <p:to>
                                        <p:strVal val="visible"/>
                                      </p:to>
                                    </p:set>
                                    <p:animEffect transition="in" filter="box(in)">
                                      <p:cBhvr>
                                        <p:cTn id="30" dur="500"/>
                                        <p:tgtEl>
                                          <p:spTgt spid="393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8"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457200" y="277813"/>
            <a:ext cx="8229600" cy="846931"/>
          </a:xfrm>
        </p:spPr>
        <p:txBody>
          <a:bodyPr>
            <a:normAutofit fontScale="90000"/>
          </a:bodyPr>
          <a:lstStyle/>
          <a:p>
            <a:pPr eaLnBrk="1" hangingPunct="1">
              <a:defRPr/>
            </a:pPr>
            <a:r>
              <a:rPr lang="en-US" sz="3200" u="sng" dirty="0" smtClean="0"/>
              <a:t>7.2 Testing a hypothesis about the mean </a:t>
            </a:r>
            <a:r>
              <a:rPr lang="en-US" sz="4000" u="sng" dirty="0" smtClean="0"/>
              <a:t>of </a:t>
            </a:r>
            <a:r>
              <a:rPr lang="en-US" sz="3200" u="sng" dirty="0" smtClean="0"/>
              <a:t>a population</a:t>
            </a:r>
            <a:r>
              <a:rPr lang="en-US" sz="3200" dirty="0" smtClean="0"/>
              <a:t>:</a:t>
            </a:r>
            <a:r>
              <a:rPr lang="en-US" sz="4000" dirty="0" smtClean="0"/>
              <a:t>	</a:t>
            </a:r>
          </a:p>
        </p:txBody>
      </p:sp>
      <p:sp>
        <p:nvSpPr>
          <p:cNvPr id="394243" name="Rectangle 3"/>
          <p:cNvSpPr>
            <a:spLocks noGrp="1" noChangeArrowheads="1"/>
          </p:cNvSpPr>
          <p:nvPr>
            <p:ph type="body" sz="half" idx="1"/>
          </p:nvPr>
        </p:nvSpPr>
        <p:spPr>
          <a:xfrm>
            <a:off x="457200" y="1412776"/>
            <a:ext cx="7859713" cy="5184576"/>
          </a:xfrm>
        </p:spPr>
        <p:txBody>
          <a:bodyPr/>
          <a:lstStyle/>
          <a:p>
            <a:pPr algn="l" rtl="0" eaLnBrk="1" hangingPunct="1">
              <a:lnSpc>
                <a:spcPct val="90000"/>
              </a:lnSpc>
              <a:defRPr/>
            </a:pPr>
            <a:r>
              <a:rPr lang="en-US" sz="2800" dirty="0" smtClean="0"/>
              <a:t>We have the following steps:</a:t>
            </a:r>
          </a:p>
          <a:p>
            <a:pPr algn="l" rtl="0" eaLnBrk="1" hangingPunct="1">
              <a:lnSpc>
                <a:spcPct val="90000"/>
              </a:lnSpc>
              <a:buFont typeface="Wingdings" pitchFamily="2" charset="2"/>
              <a:buNone/>
              <a:defRPr/>
            </a:pPr>
            <a:r>
              <a:rPr lang="en-US" sz="2800" b="1" dirty="0" smtClean="0"/>
              <a:t>1.</a:t>
            </a:r>
            <a:r>
              <a:rPr lang="en-US" sz="2800" b="1" dirty="0" smtClean="0">
                <a:solidFill>
                  <a:schemeClr val="tx2"/>
                </a:solidFill>
              </a:rPr>
              <a:t>Data</a:t>
            </a:r>
            <a:r>
              <a:rPr lang="en-US" sz="2800" dirty="0" smtClean="0">
                <a:solidFill>
                  <a:schemeClr val="tx2"/>
                </a:solidFill>
              </a:rPr>
              <a:t>:</a:t>
            </a:r>
            <a:r>
              <a:rPr lang="en-US" sz="2800" dirty="0" smtClean="0"/>
              <a:t> determine variable,  sample size (n), sample mean(   ) , population standard deviation or sample standard deviation (s) if  is unknown </a:t>
            </a:r>
          </a:p>
          <a:p>
            <a:pPr algn="l" rtl="0" eaLnBrk="1" hangingPunct="1">
              <a:lnSpc>
                <a:spcPct val="90000"/>
              </a:lnSpc>
              <a:buFont typeface="Wingdings" pitchFamily="2" charset="2"/>
              <a:buNone/>
              <a:defRPr/>
            </a:pPr>
            <a:r>
              <a:rPr lang="en-US" sz="2800" b="1" dirty="0" smtClean="0"/>
              <a:t>2. </a:t>
            </a:r>
            <a:r>
              <a:rPr lang="en-US" sz="2800" b="1" dirty="0" smtClean="0">
                <a:solidFill>
                  <a:schemeClr val="tx2"/>
                </a:solidFill>
              </a:rPr>
              <a:t>Assumptions :</a:t>
            </a:r>
            <a:r>
              <a:rPr lang="en-US" sz="2800" dirty="0" smtClean="0"/>
              <a:t> We have two cases:</a:t>
            </a:r>
          </a:p>
          <a:p>
            <a:pPr algn="l" rtl="0" eaLnBrk="1" hangingPunct="1">
              <a:lnSpc>
                <a:spcPct val="90000"/>
              </a:lnSpc>
              <a:defRPr/>
            </a:pPr>
            <a:r>
              <a:rPr lang="en-US" sz="2800" u="sng" dirty="0" smtClean="0">
                <a:solidFill>
                  <a:schemeClr val="tx2"/>
                </a:solidFill>
              </a:rPr>
              <a:t>Case1:</a:t>
            </a:r>
            <a:r>
              <a:rPr lang="en-US" sz="2800" dirty="0" smtClean="0"/>
              <a:t> Population is normally or approximately  normally distributed with known or unknown variance   (sample size n may be small or large), </a:t>
            </a:r>
            <a:endParaRPr lang="ar-SA" sz="2800" dirty="0" smtClean="0"/>
          </a:p>
          <a:p>
            <a:pPr algn="l" rtl="0" eaLnBrk="1" hangingPunct="1">
              <a:lnSpc>
                <a:spcPct val="90000"/>
              </a:lnSpc>
              <a:defRPr/>
            </a:pPr>
            <a:r>
              <a:rPr lang="en-US" sz="2800" u="sng" dirty="0" smtClean="0">
                <a:solidFill>
                  <a:schemeClr val="tx2"/>
                </a:solidFill>
              </a:rPr>
              <a:t>Case 2:</a:t>
            </a:r>
            <a:r>
              <a:rPr lang="en-US" sz="2800" dirty="0" smtClean="0"/>
              <a:t> Population is not normal with known or unknown variance (n is large i.e. n≥30).</a:t>
            </a:r>
          </a:p>
        </p:txBody>
      </p:sp>
      <p:graphicFrame>
        <p:nvGraphicFramePr>
          <p:cNvPr id="394244" name="Object 4"/>
          <p:cNvGraphicFramePr>
            <a:graphicFrameLocks noChangeAspect="1"/>
          </p:cNvGraphicFramePr>
          <p:nvPr>
            <p:ph sz="half" idx="2"/>
          </p:nvPr>
        </p:nvGraphicFramePr>
        <p:xfrm>
          <a:off x="1835696" y="2348880"/>
          <a:ext cx="342900" cy="404813"/>
        </p:xfrm>
        <a:graphic>
          <a:graphicData uri="http://schemas.openxmlformats.org/presentationml/2006/ole">
            <p:oleObj spid="_x0000_s62466" name="Equation" r:id="rId3" imgW="139680" imgH="164880" progId="Equation.3">
              <p:embed/>
            </p:oleObj>
          </a:graphicData>
        </a:graphic>
      </p:graphicFrame>
      <p:sp>
        <p:nvSpPr>
          <p:cNvPr id="6" name="عنصر نائب للتذييل 5"/>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7" name="عنصر نائب لرقم الشريحة 6"/>
          <p:cNvSpPr>
            <a:spLocks noGrp="1"/>
          </p:cNvSpPr>
          <p:nvPr>
            <p:ph type="sldNum" sz="quarter" idx="12"/>
          </p:nvPr>
        </p:nvSpPr>
        <p:spPr/>
        <p:txBody>
          <a:bodyPr/>
          <a:lstStyle/>
          <a:p>
            <a:pPr>
              <a:defRPr/>
            </a:pPr>
            <a:fld id="{EED6B802-7A64-4CD8-9C75-B9C3DC081701}" type="slidenum">
              <a:rPr lang="ar-SA"/>
              <a:pPr>
                <a:defRPr/>
              </a:pPr>
              <a:t>233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4242"/>
                                        </p:tgtEl>
                                        <p:attrNameLst>
                                          <p:attrName>style.visibility</p:attrName>
                                        </p:attrNameLst>
                                      </p:cBhvr>
                                      <p:to>
                                        <p:strVal val="visible"/>
                                      </p:to>
                                    </p:set>
                                    <p:anim calcmode="lin" valueType="num">
                                      <p:cBhvr additive="base">
                                        <p:cTn id="7" dur="500" fill="hold"/>
                                        <p:tgtEl>
                                          <p:spTgt spid="394242"/>
                                        </p:tgtEl>
                                        <p:attrNameLst>
                                          <p:attrName>ppt_x</p:attrName>
                                        </p:attrNameLst>
                                      </p:cBhvr>
                                      <p:tavLst>
                                        <p:tav tm="0">
                                          <p:val>
                                            <p:strVal val="#ppt_x"/>
                                          </p:val>
                                        </p:tav>
                                        <p:tav tm="100000">
                                          <p:val>
                                            <p:strVal val="#ppt_x"/>
                                          </p:val>
                                        </p:tav>
                                      </p:tavLst>
                                    </p:anim>
                                    <p:anim calcmode="lin" valueType="num">
                                      <p:cBhvr additive="base">
                                        <p:cTn id="8" dur="500" fill="hold"/>
                                        <p:tgtEl>
                                          <p:spTgt spid="394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94243">
                                            <p:txEl>
                                              <p:pRg st="0" end="0"/>
                                            </p:txEl>
                                          </p:spTgt>
                                        </p:tgtEl>
                                        <p:attrNameLst>
                                          <p:attrName>style.visibility</p:attrName>
                                        </p:attrNameLst>
                                      </p:cBhvr>
                                      <p:to>
                                        <p:strVal val="visible"/>
                                      </p:to>
                                    </p:set>
                                    <p:animEffect transition="in" filter="box(in)">
                                      <p:cBhvr>
                                        <p:cTn id="13" dur="500"/>
                                        <p:tgtEl>
                                          <p:spTgt spid="39424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94243">
                                            <p:txEl>
                                              <p:pRg st="1" end="1"/>
                                            </p:txEl>
                                          </p:spTgt>
                                        </p:tgtEl>
                                        <p:attrNameLst>
                                          <p:attrName>style.visibility</p:attrName>
                                        </p:attrNameLst>
                                      </p:cBhvr>
                                      <p:to>
                                        <p:strVal val="visible"/>
                                      </p:to>
                                    </p:set>
                                    <p:anim calcmode="lin" valueType="num">
                                      <p:cBhvr additive="base">
                                        <p:cTn id="18" dur="500" fill="hold"/>
                                        <p:tgtEl>
                                          <p:spTgt spid="3942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4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94244"/>
                                        </p:tgtEl>
                                        <p:attrNameLst>
                                          <p:attrName>style.visibility</p:attrName>
                                        </p:attrNameLst>
                                      </p:cBhvr>
                                      <p:to>
                                        <p:strVal val="visible"/>
                                      </p:to>
                                    </p:set>
                                    <p:anim calcmode="lin" valueType="num">
                                      <p:cBhvr additive="base">
                                        <p:cTn id="24" dur="500" fill="hold"/>
                                        <p:tgtEl>
                                          <p:spTgt spid="394244"/>
                                        </p:tgtEl>
                                        <p:attrNameLst>
                                          <p:attrName>ppt_x</p:attrName>
                                        </p:attrNameLst>
                                      </p:cBhvr>
                                      <p:tavLst>
                                        <p:tav tm="0">
                                          <p:val>
                                            <p:strVal val="#ppt_x"/>
                                          </p:val>
                                        </p:tav>
                                        <p:tav tm="100000">
                                          <p:val>
                                            <p:strVal val="#ppt_x"/>
                                          </p:val>
                                        </p:tav>
                                      </p:tavLst>
                                    </p:anim>
                                    <p:anim calcmode="lin" valueType="num">
                                      <p:cBhvr additive="base">
                                        <p:cTn id="25" dur="500" fill="hold"/>
                                        <p:tgtEl>
                                          <p:spTgt spid="39424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94243">
                                            <p:txEl>
                                              <p:pRg st="2" end="2"/>
                                            </p:txEl>
                                          </p:spTgt>
                                        </p:tgtEl>
                                        <p:attrNameLst>
                                          <p:attrName>style.visibility</p:attrName>
                                        </p:attrNameLst>
                                      </p:cBhvr>
                                      <p:to>
                                        <p:strVal val="visible"/>
                                      </p:to>
                                    </p:set>
                                    <p:anim calcmode="lin" valueType="num">
                                      <p:cBhvr additive="base">
                                        <p:cTn id="30" dur="500" fill="hold"/>
                                        <p:tgtEl>
                                          <p:spTgt spid="39424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94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94243">
                                            <p:txEl>
                                              <p:pRg st="3" end="3"/>
                                            </p:txEl>
                                          </p:spTgt>
                                        </p:tgtEl>
                                        <p:attrNameLst>
                                          <p:attrName>style.visibility</p:attrName>
                                        </p:attrNameLst>
                                      </p:cBhvr>
                                      <p:to>
                                        <p:strVal val="visible"/>
                                      </p:to>
                                    </p:set>
                                    <p:anim calcmode="lin" valueType="num">
                                      <p:cBhvr additive="base">
                                        <p:cTn id="36" dur="500" fill="hold"/>
                                        <p:tgtEl>
                                          <p:spTgt spid="39424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94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94243">
                                            <p:txEl>
                                              <p:pRg st="4" end="4"/>
                                            </p:txEl>
                                          </p:spTgt>
                                        </p:tgtEl>
                                        <p:attrNameLst>
                                          <p:attrName>style.visibility</p:attrName>
                                        </p:attrNameLst>
                                      </p:cBhvr>
                                      <p:to>
                                        <p:strVal val="visible"/>
                                      </p:to>
                                    </p:set>
                                    <p:anim calcmode="lin" valueType="num">
                                      <p:cBhvr additive="base">
                                        <p:cTn id="42" dur="500" fill="hold"/>
                                        <p:tgtEl>
                                          <p:spTgt spid="39424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94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body" sz="half" idx="1"/>
          </p:nvPr>
        </p:nvSpPr>
        <p:spPr>
          <a:xfrm>
            <a:off x="457200" y="981075"/>
            <a:ext cx="8147050" cy="5149850"/>
          </a:xfrm>
        </p:spPr>
        <p:txBody>
          <a:bodyPr>
            <a:normAutofit lnSpcReduction="10000"/>
          </a:bodyPr>
          <a:lstStyle/>
          <a:p>
            <a:pPr algn="l" rtl="0" eaLnBrk="1" hangingPunct="1">
              <a:lnSpc>
                <a:spcPct val="90000"/>
              </a:lnSpc>
              <a:defRPr/>
            </a:pPr>
            <a:r>
              <a:rPr lang="en-US" sz="2400" dirty="0" smtClean="0">
                <a:solidFill>
                  <a:schemeClr val="tx2"/>
                </a:solidFill>
                <a:latin typeface="Tahoma" pitchFamily="34" charset="0"/>
                <a:cs typeface="Tahoma" pitchFamily="34" charset="0"/>
              </a:rPr>
              <a:t>3.Hypotheses:</a:t>
            </a:r>
          </a:p>
          <a:p>
            <a:pPr algn="l" rtl="0" eaLnBrk="1" hangingPunct="1">
              <a:lnSpc>
                <a:spcPct val="90000"/>
              </a:lnSpc>
              <a:defRPr/>
            </a:pPr>
            <a:r>
              <a:rPr lang="en-US" sz="2400" dirty="0" smtClean="0">
                <a:latin typeface="Tahoma" pitchFamily="34" charset="0"/>
                <a:cs typeface="Tahoma" pitchFamily="34" charset="0"/>
              </a:rPr>
              <a:t>we have three cases</a:t>
            </a:r>
            <a:r>
              <a:rPr lang="en-US" sz="2000" dirty="0" smtClean="0">
                <a:latin typeface="Tahoma" pitchFamily="34" charset="0"/>
                <a:cs typeface="Tahoma" pitchFamily="34" charset="0"/>
              </a:rPr>
              <a:t> </a:t>
            </a:r>
          </a:p>
          <a:p>
            <a:pPr algn="l" rtl="0" eaLnBrk="1" hangingPunct="1">
              <a:lnSpc>
                <a:spcPct val="90000"/>
              </a:lnSpc>
              <a:defRPr/>
            </a:pPr>
            <a:r>
              <a:rPr lang="it-IT" sz="2400" dirty="0" smtClean="0">
                <a:solidFill>
                  <a:schemeClr val="tx2"/>
                </a:solidFill>
                <a:latin typeface="Tahoma" pitchFamily="34" charset="0"/>
                <a:cs typeface="Tahoma" pitchFamily="34" charset="0"/>
              </a:rPr>
              <a:t>Case I</a:t>
            </a:r>
            <a:r>
              <a:rPr lang="it-IT" sz="2000" dirty="0" smtClean="0">
                <a:solidFill>
                  <a:schemeClr val="tx2"/>
                </a:solidFill>
              </a:rPr>
              <a:t> :</a:t>
            </a:r>
            <a:r>
              <a:rPr lang="it-IT" sz="2000" dirty="0" smtClean="0"/>
              <a:t> H</a:t>
            </a:r>
            <a:r>
              <a:rPr lang="it-IT" sz="2000" baseline="-18000" dirty="0" smtClean="0"/>
              <a:t>0</a:t>
            </a:r>
            <a:r>
              <a:rPr lang="it-IT" sz="2000" dirty="0" smtClean="0"/>
              <a:t>:   </a:t>
            </a:r>
            <a:r>
              <a:rPr lang="en-US" sz="2000" dirty="0" smtClean="0"/>
              <a:t>μ</a:t>
            </a:r>
            <a:r>
              <a:rPr lang="it-IT" sz="2000" dirty="0" smtClean="0"/>
              <a:t>=</a:t>
            </a:r>
            <a:r>
              <a:rPr lang="en-US" sz="2000" dirty="0" smtClean="0"/>
              <a:t>μ</a:t>
            </a:r>
            <a:r>
              <a:rPr lang="it-IT" sz="2000" baseline="-18000" dirty="0" smtClean="0"/>
              <a:t>0</a:t>
            </a:r>
            <a:endParaRPr lang="ar-SA" sz="2000" baseline="-18000" dirty="0" smtClean="0"/>
          </a:p>
          <a:p>
            <a:pPr algn="l" rtl="0" eaLnBrk="1" hangingPunct="1">
              <a:lnSpc>
                <a:spcPct val="90000"/>
              </a:lnSpc>
              <a:buFont typeface="Wingdings" pitchFamily="2" charset="2"/>
              <a:buNone/>
              <a:defRPr/>
            </a:pPr>
            <a:r>
              <a:rPr lang="ar-SA" sz="2000" dirty="0" smtClean="0"/>
              <a:t>                </a:t>
            </a:r>
            <a:r>
              <a:rPr lang="it-IT" sz="2000" dirty="0" smtClean="0"/>
              <a:t>H</a:t>
            </a:r>
            <a:r>
              <a:rPr lang="it-IT" sz="2000" baseline="-18000" dirty="0" smtClean="0"/>
              <a:t>A</a:t>
            </a:r>
            <a:r>
              <a:rPr lang="it-IT" sz="2000" dirty="0" smtClean="0"/>
              <a:t>:  </a:t>
            </a:r>
            <a:r>
              <a:rPr lang="en-US" sz="2000" dirty="0" smtClean="0"/>
              <a:t>μ     </a:t>
            </a:r>
            <a:r>
              <a:rPr lang="en-US" sz="2000" dirty="0" err="1" smtClean="0"/>
              <a:t>μ</a:t>
            </a:r>
            <a:r>
              <a:rPr lang="it-IT" sz="2000" baseline="-18000" dirty="0" smtClean="0"/>
              <a:t>0</a:t>
            </a:r>
            <a:endParaRPr lang="ar-SA" sz="2000" dirty="0" smtClean="0"/>
          </a:p>
          <a:p>
            <a:pPr algn="l" rtl="0" eaLnBrk="1" hangingPunct="1">
              <a:lnSpc>
                <a:spcPct val="90000"/>
              </a:lnSpc>
              <a:defRPr/>
            </a:pPr>
            <a:r>
              <a:rPr lang="en-US" sz="2400" dirty="0" smtClean="0">
                <a:latin typeface="Tahoma" pitchFamily="34" charset="0"/>
                <a:cs typeface="Tahoma" pitchFamily="34" charset="0"/>
              </a:rPr>
              <a:t>e.g. we want to test that the population mean is different than 50</a:t>
            </a:r>
          </a:p>
          <a:p>
            <a:pPr algn="l" rtl="0" eaLnBrk="1" hangingPunct="1">
              <a:lnSpc>
                <a:spcPct val="90000"/>
              </a:lnSpc>
              <a:defRPr/>
            </a:pPr>
            <a:r>
              <a:rPr lang="it-IT" sz="2000" dirty="0" smtClean="0">
                <a:solidFill>
                  <a:schemeClr val="tx2"/>
                </a:solidFill>
                <a:latin typeface="Tahoma" pitchFamily="34" charset="0"/>
                <a:cs typeface="Tahoma" pitchFamily="34" charset="0"/>
              </a:rPr>
              <a:t>Case II</a:t>
            </a:r>
            <a:r>
              <a:rPr lang="it-IT" sz="2000" dirty="0" smtClean="0">
                <a:solidFill>
                  <a:schemeClr val="tx2"/>
                </a:solidFill>
              </a:rPr>
              <a:t> :</a:t>
            </a:r>
            <a:r>
              <a:rPr lang="it-IT" sz="2000" dirty="0" smtClean="0"/>
              <a:t> H</a:t>
            </a:r>
            <a:r>
              <a:rPr lang="it-IT" sz="2000" baseline="-18000" dirty="0" smtClean="0"/>
              <a:t>0</a:t>
            </a:r>
            <a:r>
              <a:rPr lang="it-IT" sz="2000" dirty="0" smtClean="0"/>
              <a:t>:  </a:t>
            </a:r>
            <a:r>
              <a:rPr lang="en-US" sz="2000" dirty="0" smtClean="0"/>
              <a:t>μ </a:t>
            </a:r>
            <a:r>
              <a:rPr lang="it-IT" sz="2000" dirty="0" smtClean="0"/>
              <a:t>= </a:t>
            </a:r>
            <a:r>
              <a:rPr lang="en-US" sz="2000" dirty="0" smtClean="0"/>
              <a:t>μ</a:t>
            </a:r>
            <a:r>
              <a:rPr lang="it-IT" sz="2000" baseline="-18000" dirty="0" smtClean="0"/>
              <a:t>0</a:t>
            </a:r>
            <a:r>
              <a:rPr lang="it-IT" sz="2000" dirty="0" smtClean="0"/>
              <a:t> </a:t>
            </a:r>
          </a:p>
          <a:p>
            <a:pPr algn="l" rtl="0" eaLnBrk="1" hangingPunct="1">
              <a:lnSpc>
                <a:spcPct val="90000"/>
              </a:lnSpc>
              <a:buFont typeface="Wingdings" pitchFamily="2" charset="2"/>
              <a:buNone/>
              <a:defRPr/>
            </a:pPr>
            <a:r>
              <a:rPr lang="it-IT" sz="2000" dirty="0" smtClean="0"/>
              <a:t>                      H</a:t>
            </a:r>
            <a:r>
              <a:rPr lang="it-IT" sz="2000" baseline="-18000" dirty="0" smtClean="0"/>
              <a:t>A</a:t>
            </a:r>
            <a:r>
              <a:rPr lang="it-IT" sz="2000" dirty="0" smtClean="0"/>
              <a:t>:  </a:t>
            </a:r>
            <a:r>
              <a:rPr lang="en-US" sz="2000" dirty="0" smtClean="0"/>
              <a:t>μ</a:t>
            </a:r>
            <a:r>
              <a:rPr lang="it-IT" sz="2000" dirty="0" smtClean="0"/>
              <a:t> &gt; </a:t>
            </a:r>
            <a:r>
              <a:rPr lang="en-US" sz="2000" dirty="0" smtClean="0"/>
              <a:t>μ</a:t>
            </a:r>
            <a:r>
              <a:rPr lang="it-IT" sz="2000" baseline="-18000" dirty="0" smtClean="0"/>
              <a:t>0</a:t>
            </a:r>
            <a:endParaRPr lang="ar-SA" sz="2000" dirty="0" smtClean="0"/>
          </a:p>
          <a:p>
            <a:pPr algn="l" rtl="0" eaLnBrk="1" hangingPunct="1">
              <a:lnSpc>
                <a:spcPct val="90000"/>
              </a:lnSpc>
              <a:defRPr/>
            </a:pPr>
            <a:r>
              <a:rPr lang="en-US" sz="2400" dirty="0" smtClean="0">
                <a:latin typeface="Tahoma" pitchFamily="34" charset="0"/>
                <a:cs typeface="Tahoma" pitchFamily="34" charset="0"/>
              </a:rPr>
              <a:t>e.g. we want to test that the population mean is greater than 50</a:t>
            </a:r>
            <a:r>
              <a:rPr lang="en-US" sz="2000" dirty="0" smtClean="0"/>
              <a:t> </a:t>
            </a:r>
          </a:p>
          <a:p>
            <a:pPr algn="l" rtl="0" eaLnBrk="1" hangingPunct="1">
              <a:lnSpc>
                <a:spcPct val="90000"/>
              </a:lnSpc>
              <a:defRPr/>
            </a:pPr>
            <a:r>
              <a:rPr lang="en-US" sz="2400" dirty="0" smtClean="0">
                <a:solidFill>
                  <a:schemeClr val="tx2"/>
                </a:solidFill>
                <a:latin typeface="Tahoma" pitchFamily="34" charset="0"/>
                <a:cs typeface="Tahoma" pitchFamily="34" charset="0"/>
              </a:rPr>
              <a:t>Case III</a:t>
            </a:r>
            <a:r>
              <a:rPr lang="en-US" sz="2000" dirty="0" smtClean="0">
                <a:solidFill>
                  <a:schemeClr val="tx2"/>
                </a:solidFill>
              </a:rPr>
              <a:t> :</a:t>
            </a:r>
            <a:r>
              <a:rPr lang="en-US" sz="2000" dirty="0" smtClean="0"/>
              <a:t> H</a:t>
            </a:r>
            <a:r>
              <a:rPr lang="it-IT" sz="2000" baseline="-18000" dirty="0" smtClean="0"/>
              <a:t>0:</a:t>
            </a:r>
            <a:r>
              <a:rPr lang="en-US" sz="2000" dirty="0" smtClean="0"/>
              <a:t> μ = μ</a:t>
            </a:r>
            <a:r>
              <a:rPr lang="it-IT" sz="2000" baseline="-18000" dirty="0" smtClean="0"/>
              <a:t>0</a:t>
            </a:r>
            <a:endParaRPr lang="it-IT" sz="2000" dirty="0" smtClean="0"/>
          </a:p>
          <a:p>
            <a:pPr algn="l" rtl="0" eaLnBrk="1" hangingPunct="1">
              <a:lnSpc>
                <a:spcPct val="90000"/>
              </a:lnSpc>
              <a:buFont typeface="Wingdings" pitchFamily="2" charset="2"/>
              <a:buNone/>
              <a:defRPr/>
            </a:pPr>
            <a:r>
              <a:rPr lang="it-IT" sz="2000" dirty="0" smtClean="0"/>
              <a:t>                    H</a:t>
            </a:r>
            <a:r>
              <a:rPr lang="it-IT" sz="2000" baseline="-18000" dirty="0" smtClean="0"/>
              <a:t>A</a:t>
            </a:r>
            <a:r>
              <a:rPr lang="it-IT" sz="2000" dirty="0" smtClean="0"/>
              <a:t>:  </a:t>
            </a:r>
            <a:r>
              <a:rPr lang="en-US" sz="2000" dirty="0" smtClean="0"/>
              <a:t>μ</a:t>
            </a:r>
            <a:r>
              <a:rPr lang="it-IT" sz="2000" dirty="0" smtClean="0"/>
              <a:t>&lt; </a:t>
            </a:r>
            <a:r>
              <a:rPr lang="en-US" sz="2000" dirty="0" smtClean="0"/>
              <a:t>μ</a:t>
            </a:r>
            <a:r>
              <a:rPr lang="it-IT" sz="2000" baseline="-18000" dirty="0" smtClean="0"/>
              <a:t>0</a:t>
            </a:r>
            <a:endParaRPr lang="en-US" sz="2000" dirty="0" smtClean="0"/>
          </a:p>
          <a:p>
            <a:pPr algn="l" rtl="0" eaLnBrk="1" hangingPunct="1">
              <a:lnSpc>
                <a:spcPct val="90000"/>
              </a:lnSpc>
              <a:defRPr/>
            </a:pPr>
            <a:r>
              <a:rPr lang="en-US" sz="2000" dirty="0" smtClean="0"/>
              <a:t> </a:t>
            </a:r>
            <a:r>
              <a:rPr lang="en-US" sz="2400" dirty="0" smtClean="0">
                <a:latin typeface="Tahoma" pitchFamily="34" charset="0"/>
                <a:cs typeface="Tahoma" pitchFamily="34" charset="0"/>
              </a:rPr>
              <a:t>e.g. we want to test that the population mean is less</a:t>
            </a:r>
            <a:r>
              <a:rPr lang="en-US" sz="2400" dirty="0" smtClean="0"/>
              <a:t> than 50</a:t>
            </a:r>
          </a:p>
          <a:p>
            <a:pPr algn="l" rtl="0" eaLnBrk="1" hangingPunct="1">
              <a:lnSpc>
                <a:spcPct val="90000"/>
              </a:lnSpc>
              <a:buFont typeface="Wingdings" pitchFamily="2" charset="2"/>
              <a:buNone/>
              <a:defRPr/>
            </a:pPr>
            <a:r>
              <a:rPr lang="en-US" sz="2000" dirty="0" smtClean="0"/>
              <a:t> </a:t>
            </a:r>
          </a:p>
        </p:txBody>
      </p:sp>
      <p:graphicFrame>
        <p:nvGraphicFramePr>
          <p:cNvPr id="395267" name="Object 3"/>
          <p:cNvGraphicFramePr>
            <a:graphicFrameLocks noChangeAspect="1"/>
          </p:cNvGraphicFramePr>
          <p:nvPr>
            <p:ph sz="half" idx="2"/>
          </p:nvPr>
        </p:nvGraphicFramePr>
        <p:xfrm>
          <a:off x="2339752" y="2060848"/>
          <a:ext cx="358775" cy="358775"/>
        </p:xfrm>
        <a:graphic>
          <a:graphicData uri="http://schemas.openxmlformats.org/presentationml/2006/ole">
            <p:oleObj spid="_x0000_s63490" name="Equation" r:id="rId3" imgW="139680" imgH="139680" progId="Equation.3">
              <p:embed/>
            </p:oleObj>
          </a:graphicData>
        </a:graphic>
      </p:graphicFrame>
      <p:sp>
        <p:nvSpPr>
          <p:cNvPr id="6" name="عنصر نائب للتذييل 5"/>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7" name="عنصر نائب لرقم الشريحة 6"/>
          <p:cNvSpPr>
            <a:spLocks noGrp="1"/>
          </p:cNvSpPr>
          <p:nvPr>
            <p:ph type="sldNum" sz="quarter" idx="12"/>
          </p:nvPr>
        </p:nvSpPr>
        <p:spPr/>
        <p:txBody>
          <a:bodyPr/>
          <a:lstStyle/>
          <a:p>
            <a:pPr>
              <a:defRPr/>
            </a:pPr>
            <a:fld id="{BFAE3360-34DD-4307-BD58-45E6457D4E9D}" type="slidenum">
              <a:rPr lang="ar-SA"/>
              <a:pPr>
                <a:defRPr/>
              </a:pPr>
              <a:t>234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5266">
                                            <p:txEl>
                                              <p:pRg st="0" end="0"/>
                                            </p:txEl>
                                          </p:spTgt>
                                        </p:tgtEl>
                                        <p:attrNameLst>
                                          <p:attrName>style.visibility</p:attrName>
                                        </p:attrNameLst>
                                      </p:cBhvr>
                                      <p:to>
                                        <p:strVal val="visible"/>
                                      </p:to>
                                    </p:set>
                                    <p:anim calcmode="lin" valueType="num">
                                      <p:cBhvr additive="base">
                                        <p:cTn id="7" dur="500" fill="hold"/>
                                        <p:tgtEl>
                                          <p:spTgt spid="395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5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5266">
                                            <p:txEl>
                                              <p:pRg st="1" end="1"/>
                                            </p:txEl>
                                          </p:spTgt>
                                        </p:tgtEl>
                                        <p:attrNameLst>
                                          <p:attrName>style.visibility</p:attrName>
                                        </p:attrNameLst>
                                      </p:cBhvr>
                                      <p:to>
                                        <p:strVal val="visible"/>
                                      </p:to>
                                    </p:set>
                                    <p:anim calcmode="lin" valueType="num">
                                      <p:cBhvr additive="base">
                                        <p:cTn id="13" dur="500" fill="hold"/>
                                        <p:tgtEl>
                                          <p:spTgt spid="395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5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5266">
                                            <p:txEl>
                                              <p:pRg st="2" end="2"/>
                                            </p:txEl>
                                          </p:spTgt>
                                        </p:tgtEl>
                                        <p:attrNameLst>
                                          <p:attrName>style.visibility</p:attrName>
                                        </p:attrNameLst>
                                      </p:cBhvr>
                                      <p:to>
                                        <p:strVal val="visible"/>
                                      </p:to>
                                    </p:set>
                                    <p:anim calcmode="lin" valueType="num">
                                      <p:cBhvr additive="base">
                                        <p:cTn id="19" dur="500" fill="hold"/>
                                        <p:tgtEl>
                                          <p:spTgt spid="3952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5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5266">
                                            <p:txEl>
                                              <p:pRg st="3" end="3"/>
                                            </p:txEl>
                                          </p:spTgt>
                                        </p:tgtEl>
                                        <p:attrNameLst>
                                          <p:attrName>style.visibility</p:attrName>
                                        </p:attrNameLst>
                                      </p:cBhvr>
                                      <p:to>
                                        <p:strVal val="visible"/>
                                      </p:to>
                                    </p:set>
                                    <p:anim calcmode="lin" valueType="num">
                                      <p:cBhvr additive="base">
                                        <p:cTn id="25" dur="500" fill="hold"/>
                                        <p:tgtEl>
                                          <p:spTgt spid="3952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52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5267"/>
                                        </p:tgtEl>
                                        <p:attrNameLst>
                                          <p:attrName>style.visibility</p:attrName>
                                        </p:attrNameLst>
                                      </p:cBhvr>
                                      <p:to>
                                        <p:strVal val="visible"/>
                                      </p:to>
                                    </p:set>
                                    <p:anim calcmode="lin" valueType="num">
                                      <p:cBhvr additive="base">
                                        <p:cTn id="31" dur="500" fill="hold"/>
                                        <p:tgtEl>
                                          <p:spTgt spid="395267"/>
                                        </p:tgtEl>
                                        <p:attrNameLst>
                                          <p:attrName>ppt_x</p:attrName>
                                        </p:attrNameLst>
                                      </p:cBhvr>
                                      <p:tavLst>
                                        <p:tav tm="0">
                                          <p:val>
                                            <p:strVal val="#ppt_x"/>
                                          </p:val>
                                        </p:tav>
                                        <p:tav tm="100000">
                                          <p:val>
                                            <p:strVal val="#ppt_x"/>
                                          </p:val>
                                        </p:tav>
                                      </p:tavLst>
                                    </p:anim>
                                    <p:anim calcmode="lin" valueType="num">
                                      <p:cBhvr additive="base">
                                        <p:cTn id="32" dur="500" fill="hold"/>
                                        <p:tgtEl>
                                          <p:spTgt spid="39526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95266">
                                            <p:txEl>
                                              <p:pRg st="4" end="4"/>
                                            </p:txEl>
                                          </p:spTgt>
                                        </p:tgtEl>
                                        <p:attrNameLst>
                                          <p:attrName>style.visibility</p:attrName>
                                        </p:attrNameLst>
                                      </p:cBhvr>
                                      <p:to>
                                        <p:strVal val="visible"/>
                                      </p:to>
                                    </p:set>
                                    <p:animEffect transition="in" filter="box(in)">
                                      <p:cBhvr>
                                        <p:cTn id="37" dur="500"/>
                                        <p:tgtEl>
                                          <p:spTgt spid="39526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95266">
                                            <p:txEl>
                                              <p:pRg st="5" end="5"/>
                                            </p:txEl>
                                          </p:spTgt>
                                        </p:tgtEl>
                                        <p:attrNameLst>
                                          <p:attrName>style.visibility</p:attrName>
                                        </p:attrNameLst>
                                      </p:cBhvr>
                                      <p:to>
                                        <p:strVal val="visible"/>
                                      </p:to>
                                    </p:set>
                                    <p:anim calcmode="lin" valueType="num">
                                      <p:cBhvr additive="base">
                                        <p:cTn id="42" dur="500" fill="hold"/>
                                        <p:tgtEl>
                                          <p:spTgt spid="39526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952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95266">
                                            <p:txEl>
                                              <p:pRg st="6" end="6"/>
                                            </p:txEl>
                                          </p:spTgt>
                                        </p:tgtEl>
                                        <p:attrNameLst>
                                          <p:attrName>style.visibility</p:attrName>
                                        </p:attrNameLst>
                                      </p:cBhvr>
                                      <p:to>
                                        <p:strVal val="visible"/>
                                      </p:to>
                                    </p:set>
                                    <p:anim calcmode="lin" valueType="num">
                                      <p:cBhvr additive="base">
                                        <p:cTn id="48" dur="500" fill="hold"/>
                                        <p:tgtEl>
                                          <p:spTgt spid="395266">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952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395266">
                                            <p:txEl>
                                              <p:pRg st="7" end="7"/>
                                            </p:txEl>
                                          </p:spTgt>
                                        </p:tgtEl>
                                        <p:attrNameLst>
                                          <p:attrName>style.visibility</p:attrName>
                                        </p:attrNameLst>
                                      </p:cBhvr>
                                      <p:to>
                                        <p:strVal val="visible"/>
                                      </p:to>
                                    </p:set>
                                    <p:animEffect transition="in" filter="box(in)">
                                      <p:cBhvr>
                                        <p:cTn id="54" dur="500"/>
                                        <p:tgtEl>
                                          <p:spTgt spid="395266">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95266">
                                            <p:txEl>
                                              <p:pRg st="8" end="8"/>
                                            </p:txEl>
                                          </p:spTgt>
                                        </p:tgtEl>
                                        <p:attrNameLst>
                                          <p:attrName>style.visibility</p:attrName>
                                        </p:attrNameLst>
                                      </p:cBhvr>
                                      <p:to>
                                        <p:strVal val="visible"/>
                                      </p:to>
                                    </p:set>
                                    <p:anim calcmode="lin" valueType="num">
                                      <p:cBhvr additive="base">
                                        <p:cTn id="59" dur="500" fill="hold"/>
                                        <p:tgtEl>
                                          <p:spTgt spid="395266">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952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95266">
                                            <p:txEl>
                                              <p:pRg st="9" end="9"/>
                                            </p:txEl>
                                          </p:spTgt>
                                        </p:tgtEl>
                                        <p:attrNameLst>
                                          <p:attrName>style.visibility</p:attrName>
                                        </p:attrNameLst>
                                      </p:cBhvr>
                                      <p:to>
                                        <p:strVal val="visible"/>
                                      </p:to>
                                    </p:set>
                                    <p:anim calcmode="lin" valueType="num">
                                      <p:cBhvr additive="base">
                                        <p:cTn id="65" dur="500" fill="hold"/>
                                        <p:tgtEl>
                                          <p:spTgt spid="395266">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9526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395266">
                                            <p:txEl>
                                              <p:pRg st="10" end="10"/>
                                            </p:txEl>
                                          </p:spTgt>
                                        </p:tgtEl>
                                        <p:attrNameLst>
                                          <p:attrName>style.visibility</p:attrName>
                                        </p:attrNameLst>
                                      </p:cBhvr>
                                      <p:to>
                                        <p:strVal val="visible"/>
                                      </p:to>
                                    </p:set>
                                    <p:animEffect transition="in" filter="box(in)">
                                      <p:cBhvr>
                                        <p:cTn id="71" dur="500"/>
                                        <p:tgtEl>
                                          <p:spTgt spid="3952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body" sz="half" idx="1"/>
          </p:nvPr>
        </p:nvSpPr>
        <p:spPr>
          <a:xfrm>
            <a:off x="0" y="0"/>
            <a:ext cx="9144000" cy="7029450"/>
          </a:xfrm>
        </p:spPr>
        <p:txBody>
          <a:bodyPr>
            <a:normAutofit fontScale="70000" lnSpcReduction="20000"/>
          </a:bodyPr>
          <a:lstStyle/>
          <a:p>
            <a:pPr algn="l" rtl="0" eaLnBrk="1" hangingPunct="1"/>
            <a:endParaRPr lang="en-US" sz="2800" b="1" u="sng" dirty="0" smtClean="0">
              <a:solidFill>
                <a:schemeClr val="tx2"/>
              </a:solidFill>
            </a:endParaRPr>
          </a:p>
          <a:p>
            <a:pPr algn="l" rtl="0" eaLnBrk="1" hangingPunct="1"/>
            <a:r>
              <a:rPr lang="en-US" sz="2800" b="1" u="sng" dirty="0" smtClean="0">
                <a:solidFill>
                  <a:schemeClr val="tx2"/>
                </a:solidFill>
              </a:rPr>
              <a:t>Testing hypothesis for the mean </a:t>
            </a:r>
            <a:r>
              <a:rPr lang="el-GR" sz="2800" b="1" u="sng" dirty="0" smtClean="0">
                <a:solidFill>
                  <a:schemeClr val="tx2"/>
                </a:solidFill>
              </a:rPr>
              <a:t>μ</a:t>
            </a:r>
            <a:r>
              <a:rPr lang="en-US" sz="2800" b="1" u="sng" dirty="0" smtClean="0">
                <a:solidFill>
                  <a:schemeClr val="tx2"/>
                </a:solidFill>
              </a:rPr>
              <a:t> :</a:t>
            </a:r>
          </a:p>
          <a:p>
            <a:pPr algn="ctr" rtl="0" eaLnBrk="1" hangingPunct="1"/>
            <a:r>
              <a:rPr lang="en-US" sz="2800" b="1" u="sng" dirty="0" smtClean="0">
                <a:solidFill>
                  <a:schemeClr val="tx2"/>
                </a:solidFill>
              </a:rPr>
              <a:t>When the value of sample size (n):</a:t>
            </a:r>
          </a:p>
          <a:p>
            <a:pPr algn="l" rtl="0" eaLnBrk="1" hangingPunct="1">
              <a:buNone/>
            </a:pPr>
            <a:endParaRPr lang="en-US" sz="2800" b="1" u="sng" dirty="0"/>
          </a:p>
          <a:p>
            <a:endParaRPr lang="en-US" sz="1400" b="1" u="sng" dirty="0" smtClean="0"/>
          </a:p>
          <a:p>
            <a:endParaRPr lang="en-US" sz="1400" b="1" u="sng" dirty="0"/>
          </a:p>
          <a:p>
            <a:endParaRPr lang="en-US" sz="1400" b="1" u="sng" dirty="0" smtClean="0"/>
          </a:p>
          <a:p>
            <a:endParaRPr lang="en-US" sz="1400" b="1" u="sng" dirty="0"/>
          </a:p>
          <a:p>
            <a:endParaRPr lang="en-US" sz="1400" b="1" u="sng" dirty="0" smtClean="0"/>
          </a:p>
          <a:p>
            <a:r>
              <a:rPr lang="en-US" sz="1800" b="1" dirty="0" smtClean="0"/>
              <a:t>population is normal or not  normal                                                          population is normal                   </a:t>
            </a:r>
            <a:r>
              <a:rPr lang="ar-SA" sz="1800" b="1" dirty="0" smtClean="0"/>
              <a:t>  </a:t>
            </a:r>
            <a:endParaRPr lang="en-US" sz="1800" b="1" dirty="0" smtClean="0"/>
          </a:p>
          <a:p>
            <a:pPr>
              <a:buNone/>
            </a:pPr>
            <a:r>
              <a:rPr lang="en-US" sz="1800" dirty="0" smtClean="0"/>
              <a:t>                          ( n ≥ 30 )                                                                                             </a:t>
            </a:r>
            <a:r>
              <a:rPr lang="en-US" sz="1800" b="1" dirty="0" smtClean="0"/>
              <a:t>(n&lt; 30)                                      </a:t>
            </a:r>
            <a:endParaRPr lang="en-US" sz="1800" dirty="0" smtClean="0"/>
          </a:p>
          <a:p>
            <a:pPr algn="l" rtl="0" eaLnBrk="1" hangingPunct="1">
              <a:buFont typeface="Wingdings" pitchFamily="2" charset="2"/>
              <a:buNone/>
            </a:pPr>
            <a:r>
              <a:rPr lang="en-US" sz="2800" dirty="0" smtClean="0"/>
              <a:t>     </a:t>
            </a:r>
          </a:p>
          <a:p>
            <a:pPr algn="l" rtl="0" eaLnBrk="1" hangingPunct="1">
              <a:buFont typeface="Wingdings" pitchFamily="2" charset="2"/>
              <a:buNone/>
            </a:pPr>
            <a:endParaRPr lang="en-US" sz="2800" dirty="0"/>
          </a:p>
          <a:p>
            <a:pPr algn="l" rtl="0" eaLnBrk="1" hangingPunct="1">
              <a:buFont typeface="Wingdings" pitchFamily="2" charset="2"/>
              <a:buNone/>
            </a:pPr>
            <a:endParaRPr lang="en-US" sz="2800" dirty="0" smtClean="0"/>
          </a:p>
          <a:p>
            <a:pPr algn="l" rtl="0" eaLnBrk="1" hangingPunct="1">
              <a:buFont typeface="Wingdings" pitchFamily="2" charset="2"/>
              <a:buNone/>
            </a:pPr>
            <a:endParaRPr lang="en-US" sz="2800" dirty="0"/>
          </a:p>
          <a:p>
            <a:pPr>
              <a:buNone/>
            </a:pPr>
            <a:r>
              <a:rPr lang="en-US" sz="2800" dirty="0" smtClean="0"/>
              <a:t> </a:t>
            </a:r>
            <a:r>
              <a:rPr lang="en-US" sz="2100" b="1" dirty="0" smtClean="0"/>
              <a:t>σ</a:t>
            </a:r>
            <a:r>
              <a:rPr lang="en-US" sz="2100" b="1" baseline="40000" dirty="0" smtClean="0"/>
              <a:t> </a:t>
            </a:r>
            <a:r>
              <a:rPr lang="en-US" sz="2100" b="1" dirty="0" smtClean="0"/>
              <a:t> is known                   σ</a:t>
            </a:r>
            <a:r>
              <a:rPr lang="en-US" sz="2100" b="1" baseline="40000" dirty="0" smtClean="0"/>
              <a:t> </a:t>
            </a:r>
            <a:r>
              <a:rPr lang="en-US" sz="2100" b="1" dirty="0" smtClean="0"/>
              <a:t> is not known                                   σ</a:t>
            </a:r>
            <a:r>
              <a:rPr lang="en-US" sz="2100" b="1" baseline="40000" dirty="0" smtClean="0"/>
              <a:t> </a:t>
            </a:r>
            <a:r>
              <a:rPr lang="en-US" sz="2100" b="1" dirty="0" smtClean="0"/>
              <a:t> is known                     σ</a:t>
            </a:r>
            <a:r>
              <a:rPr lang="en-US" sz="2100" b="1" baseline="40000" dirty="0" smtClean="0"/>
              <a:t> </a:t>
            </a:r>
            <a:r>
              <a:rPr lang="en-US" sz="2100" b="1" dirty="0" smtClean="0"/>
              <a:t> is not   known</a:t>
            </a:r>
            <a:endParaRPr lang="ar-SA" sz="2100" b="1" dirty="0" smtClean="0"/>
          </a:p>
          <a:p>
            <a:pPr>
              <a:buNone/>
            </a:pPr>
            <a:endParaRPr lang="ar-SA" sz="2100" b="1" dirty="0" smtClean="0"/>
          </a:p>
          <a:p>
            <a:pPr>
              <a:buNone/>
            </a:pPr>
            <a:endParaRPr lang="en-US" sz="2100" b="1" dirty="0" smtClean="0"/>
          </a:p>
          <a:p>
            <a:pPr algn="l" rtl="0" eaLnBrk="1" hangingPunct="1">
              <a:buFont typeface="Wingdings" pitchFamily="2" charset="2"/>
              <a:buNone/>
            </a:pPr>
            <a:endParaRPr lang="en-US" sz="2800" dirty="0"/>
          </a:p>
          <a:p>
            <a:pPr algn="l" rtl="0" eaLnBrk="1" hangingPunct="1">
              <a:buFont typeface="Wingdings" pitchFamily="2" charset="2"/>
              <a:buNone/>
            </a:pPr>
            <a:endParaRPr lang="en-US" sz="2800" dirty="0" smtClean="0"/>
          </a:p>
          <a:p>
            <a:pPr algn="l" rtl="0" eaLnBrk="1" hangingPunct="1">
              <a:buFont typeface="Wingdings" pitchFamily="2" charset="2"/>
              <a:buNone/>
            </a:pPr>
            <a:endParaRPr lang="en-US" sz="2800" dirty="0"/>
          </a:p>
          <a:p>
            <a:pPr algn="l" rtl="0" eaLnBrk="1" hangingPunct="1">
              <a:buFont typeface="Wingdings" pitchFamily="2" charset="2"/>
              <a:buNone/>
            </a:pPr>
            <a:endParaRPr lang="en-US" sz="2800" dirty="0" smtClean="0"/>
          </a:p>
          <a:p>
            <a:pPr algn="l" rtl="0" eaLnBrk="1" hangingPunct="1">
              <a:buFont typeface="Wingdings" pitchFamily="2" charset="2"/>
              <a:buNone/>
            </a:pPr>
            <a:endParaRPr lang="en-US" sz="2800" dirty="0" smtClean="0"/>
          </a:p>
          <a:p>
            <a:pPr algn="l" rtl="0" eaLnBrk="1" hangingPunct="1"/>
            <a:r>
              <a:rPr lang="en-US" sz="2800" dirty="0" smtClean="0"/>
              <a:t>                                                                                       </a:t>
            </a:r>
            <a:endParaRPr lang="ar-SA" sz="2800" dirty="0" smtClean="0"/>
          </a:p>
          <a:p>
            <a:pPr algn="l" rtl="0" eaLnBrk="1" hangingPunct="1"/>
            <a:endParaRPr lang="en-US" sz="2800" dirty="0" smtClean="0"/>
          </a:p>
          <a:p>
            <a:pPr algn="l" rtl="0" eaLnBrk="1" hangingPunct="1"/>
            <a:endParaRPr lang="en-US" sz="2800" dirty="0" smtClean="0"/>
          </a:p>
        </p:txBody>
      </p:sp>
      <p:sp>
        <p:nvSpPr>
          <p:cNvPr id="18"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9" name="عنصر نائب لرقم الشريحة 7"/>
          <p:cNvSpPr>
            <a:spLocks noGrp="1"/>
          </p:cNvSpPr>
          <p:nvPr>
            <p:ph type="sldNum" sz="quarter" idx="12"/>
          </p:nvPr>
        </p:nvSpPr>
        <p:spPr/>
        <p:txBody>
          <a:bodyPr/>
          <a:lstStyle/>
          <a:p>
            <a:pPr>
              <a:defRPr/>
            </a:pPr>
            <a:fld id="{5FD57E5B-8B2C-4574-9D0A-5F8F2977D6C3}" type="slidenum">
              <a:rPr lang="ar-SA"/>
              <a:pPr>
                <a:defRPr/>
              </a:pPr>
              <a:t>235</a:t>
            </a:fld>
            <a:endParaRPr lang="en-US"/>
          </a:p>
        </p:txBody>
      </p:sp>
      <p:sp>
        <p:nvSpPr>
          <p:cNvPr id="46090" name="Rectangle 4"/>
          <p:cNvSpPr>
            <a:spLocks noChangeArrowheads="1"/>
          </p:cNvSpPr>
          <p:nvPr/>
        </p:nvSpPr>
        <p:spPr bwMode="auto">
          <a:xfrm>
            <a:off x="0" y="0"/>
            <a:ext cx="1855788" cy="274638"/>
          </a:xfrm>
          <a:prstGeom prst="rect">
            <a:avLst/>
          </a:prstGeom>
          <a:noFill/>
          <a:ln w="9525">
            <a:noFill/>
            <a:miter lim="800000"/>
            <a:headEnd/>
            <a:tailEnd/>
          </a:ln>
        </p:spPr>
        <p:txBody>
          <a:bodyPr wrap="none" anchor="ctr">
            <a:spAutoFit/>
          </a:bodyPr>
          <a:lstStyle/>
          <a:p>
            <a:pPr algn="l" rtl="0"/>
            <a:r>
              <a:rPr lang="en-US" sz="1200">
                <a:latin typeface="Arial" pitchFamily="34" charset="0"/>
                <a:cs typeface="Times New Roman" pitchFamily="18" charset="0"/>
              </a:rPr>
              <a:t>                                       </a:t>
            </a:r>
            <a:endParaRPr lang="en-US">
              <a:latin typeface="Arial" pitchFamily="34" charset="0"/>
            </a:endParaRPr>
          </a:p>
        </p:txBody>
      </p:sp>
      <p:sp>
        <p:nvSpPr>
          <p:cNvPr id="4609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6092" name="Rectangle 6"/>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endParaRPr lang="en-US"/>
          </a:p>
        </p:txBody>
      </p:sp>
      <p:sp>
        <p:nvSpPr>
          <p:cNvPr id="4609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6094" name="Rectangle 9"/>
          <p:cNvSpPr>
            <a:spLocks noChangeArrowheads="1"/>
          </p:cNvSpPr>
          <p:nvPr/>
        </p:nvSpPr>
        <p:spPr bwMode="auto">
          <a:xfrm>
            <a:off x="0" y="0"/>
            <a:ext cx="1812925" cy="274638"/>
          </a:xfrm>
          <a:prstGeom prst="rect">
            <a:avLst/>
          </a:prstGeom>
          <a:noFill/>
          <a:ln w="9525">
            <a:noFill/>
            <a:miter lim="800000"/>
            <a:headEnd/>
            <a:tailEnd/>
          </a:ln>
        </p:spPr>
        <p:txBody>
          <a:bodyPr wrap="none" anchor="ctr">
            <a:spAutoFit/>
          </a:bodyPr>
          <a:lstStyle/>
          <a:p>
            <a:pPr algn="l" rtl="0"/>
            <a:r>
              <a:rPr lang="en-US" sz="1200">
                <a:latin typeface="Arial" pitchFamily="34" charset="0"/>
                <a:cs typeface="Times New Roman" pitchFamily="18" charset="0"/>
              </a:rPr>
              <a:t>                                      </a:t>
            </a:r>
            <a:endParaRPr lang="en-US">
              <a:latin typeface="Arial" pitchFamily="34" charset="0"/>
            </a:endParaRPr>
          </a:p>
        </p:txBody>
      </p:sp>
      <p:sp>
        <p:nvSpPr>
          <p:cNvPr id="396300" name="Line 12"/>
          <p:cNvSpPr>
            <a:spLocks noChangeShapeType="1"/>
          </p:cNvSpPr>
          <p:nvPr/>
        </p:nvSpPr>
        <p:spPr bwMode="auto">
          <a:xfrm flipH="1">
            <a:off x="1785918" y="1285860"/>
            <a:ext cx="928694" cy="790575"/>
          </a:xfrm>
          <a:prstGeom prst="line">
            <a:avLst/>
          </a:prstGeom>
          <a:noFill/>
          <a:ln w="9525">
            <a:solidFill>
              <a:schemeClr val="tx1"/>
            </a:solidFill>
            <a:round/>
            <a:headEnd/>
            <a:tailEnd type="triangle" w="med" len="med"/>
          </a:ln>
        </p:spPr>
        <p:txBody>
          <a:bodyPr/>
          <a:lstStyle/>
          <a:p>
            <a:endParaRPr lang="en-US"/>
          </a:p>
        </p:txBody>
      </p:sp>
      <p:sp>
        <p:nvSpPr>
          <p:cNvPr id="396301" name="Line 13"/>
          <p:cNvSpPr>
            <a:spLocks noChangeShapeType="1"/>
          </p:cNvSpPr>
          <p:nvPr/>
        </p:nvSpPr>
        <p:spPr bwMode="auto">
          <a:xfrm>
            <a:off x="5572132" y="1357298"/>
            <a:ext cx="936625" cy="720725"/>
          </a:xfrm>
          <a:prstGeom prst="line">
            <a:avLst/>
          </a:prstGeom>
          <a:noFill/>
          <a:ln w="9525">
            <a:solidFill>
              <a:schemeClr val="tx1"/>
            </a:solidFill>
            <a:round/>
            <a:headEnd/>
            <a:tailEnd type="triangle" w="med" len="med"/>
          </a:ln>
        </p:spPr>
        <p:txBody>
          <a:bodyPr/>
          <a:lstStyle/>
          <a:p>
            <a:endParaRPr lang="en-US"/>
          </a:p>
        </p:txBody>
      </p:sp>
      <p:sp>
        <p:nvSpPr>
          <p:cNvPr id="396302" name="Line 14"/>
          <p:cNvSpPr>
            <a:spLocks noChangeShapeType="1"/>
          </p:cNvSpPr>
          <p:nvPr/>
        </p:nvSpPr>
        <p:spPr bwMode="auto">
          <a:xfrm flipH="1">
            <a:off x="571472" y="3143248"/>
            <a:ext cx="650874" cy="785818"/>
          </a:xfrm>
          <a:prstGeom prst="line">
            <a:avLst/>
          </a:prstGeom>
          <a:noFill/>
          <a:ln w="9525">
            <a:solidFill>
              <a:schemeClr val="tx1"/>
            </a:solidFill>
            <a:round/>
            <a:headEnd/>
            <a:tailEnd type="triangle" w="med" len="med"/>
          </a:ln>
        </p:spPr>
        <p:txBody>
          <a:bodyPr/>
          <a:lstStyle/>
          <a:p>
            <a:endParaRPr lang="en-US"/>
          </a:p>
        </p:txBody>
      </p:sp>
      <p:sp>
        <p:nvSpPr>
          <p:cNvPr id="396303" name="Line 15"/>
          <p:cNvSpPr>
            <a:spLocks noChangeShapeType="1"/>
          </p:cNvSpPr>
          <p:nvPr/>
        </p:nvSpPr>
        <p:spPr bwMode="auto">
          <a:xfrm>
            <a:off x="2500298" y="3071810"/>
            <a:ext cx="714380" cy="857256"/>
          </a:xfrm>
          <a:prstGeom prst="line">
            <a:avLst/>
          </a:prstGeom>
          <a:noFill/>
          <a:ln w="9525">
            <a:solidFill>
              <a:schemeClr val="tx1"/>
            </a:solidFill>
            <a:round/>
            <a:headEnd/>
            <a:tailEnd type="triangle" w="med" len="med"/>
          </a:ln>
        </p:spPr>
        <p:txBody>
          <a:bodyPr/>
          <a:lstStyle/>
          <a:p>
            <a:endParaRPr lang="en-US"/>
          </a:p>
        </p:txBody>
      </p:sp>
      <p:graphicFrame>
        <p:nvGraphicFramePr>
          <p:cNvPr id="46086" name="Object 12"/>
          <p:cNvGraphicFramePr>
            <a:graphicFrameLocks noChangeAspect="1"/>
          </p:cNvGraphicFramePr>
          <p:nvPr/>
        </p:nvGraphicFramePr>
        <p:xfrm>
          <a:off x="2049463" y="4643438"/>
          <a:ext cx="1831975" cy="928687"/>
        </p:xfrm>
        <a:graphic>
          <a:graphicData uri="http://schemas.openxmlformats.org/presentationml/2006/ole">
            <p:oleObj spid="_x0000_s749570" name="Equation" r:id="rId3" imgW="749160" imgH="545760" progId="Equation.3">
              <p:embed/>
            </p:oleObj>
          </a:graphicData>
        </a:graphic>
      </p:graphicFrame>
      <p:sp>
        <p:nvSpPr>
          <p:cNvPr id="30" name="Line 13"/>
          <p:cNvSpPr>
            <a:spLocks noChangeShapeType="1"/>
          </p:cNvSpPr>
          <p:nvPr/>
        </p:nvSpPr>
        <p:spPr bwMode="auto">
          <a:xfrm>
            <a:off x="7358082" y="3071810"/>
            <a:ext cx="722311" cy="935039"/>
          </a:xfrm>
          <a:prstGeom prst="line">
            <a:avLst/>
          </a:prstGeom>
          <a:noFill/>
          <a:ln w="9525">
            <a:solidFill>
              <a:schemeClr val="tx1"/>
            </a:solidFill>
            <a:round/>
            <a:headEnd/>
            <a:tailEnd type="triangle" w="med" len="med"/>
          </a:ln>
        </p:spPr>
        <p:txBody>
          <a:bodyPr/>
          <a:lstStyle/>
          <a:p>
            <a:endParaRPr lang="en-US"/>
          </a:p>
        </p:txBody>
      </p:sp>
      <p:sp>
        <p:nvSpPr>
          <p:cNvPr id="31" name="Line 12"/>
          <p:cNvSpPr>
            <a:spLocks noChangeShapeType="1"/>
          </p:cNvSpPr>
          <p:nvPr/>
        </p:nvSpPr>
        <p:spPr bwMode="auto">
          <a:xfrm flipH="1">
            <a:off x="5643570" y="3071810"/>
            <a:ext cx="793748" cy="928694"/>
          </a:xfrm>
          <a:prstGeom prst="line">
            <a:avLst/>
          </a:prstGeom>
          <a:noFill/>
          <a:ln w="9525">
            <a:solidFill>
              <a:schemeClr val="tx1"/>
            </a:solidFill>
            <a:round/>
            <a:headEnd/>
            <a:tailEnd type="triangle" w="med" len="med"/>
          </a:ln>
        </p:spPr>
        <p:txBody>
          <a:bodyPr/>
          <a:lstStyle/>
          <a:p>
            <a:endParaRPr lang="en-US"/>
          </a:p>
        </p:txBody>
      </p:sp>
      <p:graphicFrame>
        <p:nvGraphicFramePr>
          <p:cNvPr id="1031" name="Object 7"/>
          <p:cNvGraphicFramePr>
            <a:graphicFrameLocks noChangeAspect="1"/>
          </p:cNvGraphicFramePr>
          <p:nvPr/>
        </p:nvGraphicFramePr>
        <p:xfrm>
          <a:off x="241300" y="4786313"/>
          <a:ext cx="1303338" cy="714375"/>
        </p:xfrm>
        <a:graphic>
          <a:graphicData uri="http://schemas.openxmlformats.org/presentationml/2006/ole">
            <p:oleObj spid="_x0000_s749571" name="Equation" r:id="rId4" imgW="749160" imgH="545760" progId="Equation.3">
              <p:embed/>
            </p:oleObj>
          </a:graphicData>
        </a:graphic>
      </p:graphicFrame>
      <p:graphicFrame>
        <p:nvGraphicFramePr>
          <p:cNvPr id="1032" name="Object 8"/>
          <p:cNvGraphicFramePr>
            <a:graphicFrameLocks noChangeAspect="1"/>
          </p:cNvGraphicFramePr>
          <p:nvPr/>
        </p:nvGraphicFramePr>
        <p:xfrm>
          <a:off x="4886325" y="4714875"/>
          <a:ext cx="1301750" cy="714375"/>
        </p:xfrm>
        <a:graphic>
          <a:graphicData uri="http://schemas.openxmlformats.org/presentationml/2006/ole">
            <p:oleObj spid="_x0000_s749572" name="Equation" r:id="rId5" imgW="749160" imgH="545760" progId="Equation.3">
              <p:embed/>
            </p:oleObj>
          </a:graphicData>
        </a:graphic>
      </p:graphicFrame>
      <p:graphicFrame>
        <p:nvGraphicFramePr>
          <p:cNvPr id="1033" name="Object 12"/>
          <p:cNvGraphicFramePr>
            <a:graphicFrameLocks noChangeAspect="1"/>
          </p:cNvGraphicFramePr>
          <p:nvPr/>
        </p:nvGraphicFramePr>
        <p:xfrm>
          <a:off x="7167563" y="4714875"/>
          <a:ext cx="1803400" cy="928688"/>
        </p:xfrm>
        <a:graphic>
          <a:graphicData uri="http://schemas.openxmlformats.org/presentationml/2006/ole">
            <p:oleObj spid="_x0000_s749573" name="Equation" r:id="rId6" imgW="736560" imgH="5457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6290">
                                            <p:txEl>
                                              <p:pRg st="9" end="9"/>
                                            </p:txEl>
                                          </p:spTgt>
                                        </p:tgtEl>
                                        <p:attrNameLst>
                                          <p:attrName>style.visibility</p:attrName>
                                        </p:attrNameLst>
                                      </p:cBhvr>
                                      <p:to>
                                        <p:strVal val="visible"/>
                                      </p:to>
                                    </p:set>
                                    <p:anim calcmode="lin" valueType="num">
                                      <p:cBhvr additive="base">
                                        <p:cTn id="7" dur="500" fill="hold"/>
                                        <p:tgtEl>
                                          <p:spTgt spid="396290">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629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6290">
                                            <p:txEl>
                                              <p:pRg st="1" end="1"/>
                                            </p:txEl>
                                          </p:spTgt>
                                        </p:tgtEl>
                                        <p:attrNameLst>
                                          <p:attrName>style.visibility</p:attrName>
                                        </p:attrNameLst>
                                      </p:cBhvr>
                                      <p:to>
                                        <p:strVal val="visible"/>
                                      </p:to>
                                    </p:set>
                                    <p:anim calcmode="lin" valueType="num">
                                      <p:cBhvr additive="base">
                                        <p:cTn id="13" dur="500" fill="hold"/>
                                        <p:tgtEl>
                                          <p:spTgt spid="396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62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6290">
                                            <p:txEl>
                                              <p:pRg st="2" end="2"/>
                                            </p:txEl>
                                          </p:spTgt>
                                        </p:tgtEl>
                                        <p:attrNameLst>
                                          <p:attrName>style.visibility</p:attrName>
                                        </p:attrNameLst>
                                      </p:cBhvr>
                                      <p:to>
                                        <p:strVal val="visible"/>
                                      </p:to>
                                    </p:set>
                                    <p:anim calcmode="lin" valueType="num">
                                      <p:cBhvr additive="base">
                                        <p:cTn id="19" dur="500" fill="hold"/>
                                        <p:tgtEl>
                                          <p:spTgt spid="396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6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6300"/>
                                        </p:tgtEl>
                                        <p:attrNameLst>
                                          <p:attrName>style.visibility</p:attrName>
                                        </p:attrNameLst>
                                      </p:cBhvr>
                                      <p:to>
                                        <p:strVal val="visible"/>
                                      </p:to>
                                    </p:set>
                                    <p:anim calcmode="lin" valueType="num">
                                      <p:cBhvr additive="base">
                                        <p:cTn id="25" dur="500" fill="hold"/>
                                        <p:tgtEl>
                                          <p:spTgt spid="396300"/>
                                        </p:tgtEl>
                                        <p:attrNameLst>
                                          <p:attrName>ppt_x</p:attrName>
                                        </p:attrNameLst>
                                      </p:cBhvr>
                                      <p:tavLst>
                                        <p:tav tm="0">
                                          <p:val>
                                            <p:strVal val="#ppt_x"/>
                                          </p:val>
                                        </p:tav>
                                        <p:tav tm="100000">
                                          <p:val>
                                            <p:strVal val="#ppt_x"/>
                                          </p:val>
                                        </p:tav>
                                      </p:tavLst>
                                    </p:anim>
                                    <p:anim calcmode="lin" valueType="num">
                                      <p:cBhvr additive="base">
                                        <p:cTn id="26" dur="500" fill="hold"/>
                                        <p:tgtEl>
                                          <p:spTgt spid="3963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6301"/>
                                        </p:tgtEl>
                                        <p:attrNameLst>
                                          <p:attrName>style.visibility</p:attrName>
                                        </p:attrNameLst>
                                      </p:cBhvr>
                                      <p:to>
                                        <p:strVal val="visible"/>
                                      </p:to>
                                    </p:set>
                                    <p:anim calcmode="lin" valueType="num">
                                      <p:cBhvr additive="base">
                                        <p:cTn id="31" dur="500" fill="hold"/>
                                        <p:tgtEl>
                                          <p:spTgt spid="396301"/>
                                        </p:tgtEl>
                                        <p:attrNameLst>
                                          <p:attrName>ppt_x</p:attrName>
                                        </p:attrNameLst>
                                      </p:cBhvr>
                                      <p:tavLst>
                                        <p:tav tm="0">
                                          <p:val>
                                            <p:strVal val="#ppt_x"/>
                                          </p:val>
                                        </p:tav>
                                        <p:tav tm="100000">
                                          <p:val>
                                            <p:strVal val="#ppt_x"/>
                                          </p:val>
                                        </p:tav>
                                      </p:tavLst>
                                    </p:anim>
                                    <p:anim calcmode="lin" valueType="num">
                                      <p:cBhvr additive="base">
                                        <p:cTn id="32" dur="500" fill="hold"/>
                                        <p:tgtEl>
                                          <p:spTgt spid="39630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6290">
                                            <p:txEl>
                                              <p:pRg st="10" end="10"/>
                                            </p:txEl>
                                          </p:spTgt>
                                        </p:tgtEl>
                                        <p:attrNameLst>
                                          <p:attrName>style.visibility</p:attrName>
                                        </p:attrNameLst>
                                      </p:cBhvr>
                                      <p:to>
                                        <p:strVal val="visible"/>
                                      </p:to>
                                    </p:set>
                                    <p:anim calcmode="lin" valueType="num">
                                      <p:cBhvr additive="base">
                                        <p:cTn id="37" dur="500" fill="hold"/>
                                        <p:tgtEl>
                                          <p:spTgt spid="39629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629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96290">
                                            <p:txEl>
                                              <p:pRg st="11" end="11"/>
                                            </p:txEl>
                                          </p:spTgt>
                                        </p:tgtEl>
                                        <p:attrNameLst>
                                          <p:attrName>style.visibility</p:attrName>
                                        </p:attrNameLst>
                                      </p:cBhvr>
                                      <p:to>
                                        <p:strVal val="visible"/>
                                      </p:to>
                                    </p:set>
                                    <p:anim calcmode="lin" valueType="num">
                                      <p:cBhvr additive="base">
                                        <p:cTn id="43" dur="500" fill="hold"/>
                                        <p:tgtEl>
                                          <p:spTgt spid="396290">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629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96290">
                                            <p:txEl>
                                              <p:pRg st="15" end="15"/>
                                            </p:txEl>
                                          </p:spTgt>
                                        </p:tgtEl>
                                        <p:attrNameLst>
                                          <p:attrName>style.visibility</p:attrName>
                                        </p:attrNameLst>
                                      </p:cBhvr>
                                      <p:to>
                                        <p:strVal val="visible"/>
                                      </p:to>
                                    </p:set>
                                    <p:anim calcmode="lin" valueType="num">
                                      <p:cBhvr additive="base">
                                        <p:cTn id="49" dur="500" fill="hold"/>
                                        <p:tgtEl>
                                          <p:spTgt spid="396290">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6290">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6302"/>
                                        </p:tgtEl>
                                        <p:attrNameLst>
                                          <p:attrName>style.visibility</p:attrName>
                                        </p:attrNameLst>
                                      </p:cBhvr>
                                      <p:to>
                                        <p:strVal val="visible"/>
                                      </p:to>
                                    </p:set>
                                    <p:anim calcmode="lin" valueType="num">
                                      <p:cBhvr additive="base">
                                        <p:cTn id="55" dur="500" fill="hold"/>
                                        <p:tgtEl>
                                          <p:spTgt spid="396302"/>
                                        </p:tgtEl>
                                        <p:attrNameLst>
                                          <p:attrName>ppt_x</p:attrName>
                                        </p:attrNameLst>
                                      </p:cBhvr>
                                      <p:tavLst>
                                        <p:tav tm="0">
                                          <p:val>
                                            <p:strVal val="#ppt_x"/>
                                          </p:val>
                                        </p:tav>
                                        <p:tav tm="100000">
                                          <p:val>
                                            <p:strVal val="#ppt_x"/>
                                          </p:val>
                                        </p:tav>
                                      </p:tavLst>
                                    </p:anim>
                                    <p:anim calcmode="lin" valueType="num">
                                      <p:cBhvr additive="base">
                                        <p:cTn id="56" dur="500" fill="hold"/>
                                        <p:tgtEl>
                                          <p:spTgt spid="39630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6303"/>
                                        </p:tgtEl>
                                        <p:attrNameLst>
                                          <p:attrName>style.visibility</p:attrName>
                                        </p:attrNameLst>
                                      </p:cBhvr>
                                      <p:to>
                                        <p:strVal val="visible"/>
                                      </p:to>
                                    </p:set>
                                    <p:anim calcmode="lin" valueType="num">
                                      <p:cBhvr additive="base">
                                        <p:cTn id="61" dur="500" fill="hold"/>
                                        <p:tgtEl>
                                          <p:spTgt spid="396303"/>
                                        </p:tgtEl>
                                        <p:attrNameLst>
                                          <p:attrName>ppt_x</p:attrName>
                                        </p:attrNameLst>
                                      </p:cBhvr>
                                      <p:tavLst>
                                        <p:tav tm="0">
                                          <p:val>
                                            <p:strVal val="#ppt_x"/>
                                          </p:val>
                                        </p:tav>
                                        <p:tav tm="100000">
                                          <p:val>
                                            <p:strVal val="#ppt_x"/>
                                          </p:val>
                                        </p:tav>
                                      </p:tavLst>
                                    </p:anim>
                                    <p:anim calcmode="lin" valueType="num">
                                      <p:cBhvr additive="base">
                                        <p:cTn id="62" dur="500" fill="hold"/>
                                        <p:tgtEl>
                                          <p:spTgt spid="39630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96290">
                                            <p:txEl>
                                              <p:pRg st="23" end="23"/>
                                            </p:txEl>
                                          </p:spTgt>
                                        </p:tgtEl>
                                        <p:attrNameLst>
                                          <p:attrName>style.visibility</p:attrName>
                                        </p:attrNameLst>
                                      </p:cBhvr>
                                      <p:to>
                                        <p:strVal val="visible"/>
                                      </p:to>
                                    </p:set>
                                    <p:anim calcmode="lin" valueType="num">
                                      <p:cBhvr additive="base">
                                        <p:cTn id="67" dur="500" fill="hold"/>
                                        <p:tgtEl>
                                          <p:spTgt spid="396290">
                                            <p:txEl>
                                              <p:pRg st="23" end="2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96290">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00" grpId="0" animBg="1"/>
      <p:bldP spid="396301" grpId="0" animBg="1"/>
      <p:bldP spid="396302" grpId="0" animBg="1"/>
      <p:bldP spid="396303" grpId="0" animBg="1"/>
      <p:bldP spid="30" grpId="0" animBg="1"/>
      <p:bldP spid="31"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4" name="عنصر نائب لرقم الشريحة 3"/>
          <p:cNvSpPr>
            <a:spLocks noGrp="1"/>
          </p:cNvSpPr>
          <p:nvPr>
            <p:ph type="sldNum" sz="quarter" idx="12"/>
          </p:nvPr>
        </p:nvSpPr>
        <p:spPr/>
        <p:txBody>
          <a:bodyPr/>
          <a:lstStyle/>
          <a:p>
            <a:pPr>
              <a:defRPr/>
            </a:pPr>
            <a:fld id="{20E00AAE-EEE0-430E-A7DD-FDDDDDDFAE00}" type="slidenum">
              <a:rPr lang="ar-SA" smtClean="0"/>
              <a:pPr>
                <a:defRPr/>
              </a:pPr>
              <a:t>236</a:t>
            </a:fld>
            <a:endParaRPr lang="en-US"/>
          </a:p>
        </p:txBody>
      </p:sp>
      <p:pic>
        <p:nvPicPr>
          <p:cNvPr id="1076226" name="Picture 2"/>
          <p:cNvPicPr>
            <a:picLocks noChangeAspect="1" noChangeArrowheads="1"/>
          </p:cNvPicPr>
          <p:nvPr/>
        </p:nvPicPr>
        <p:blipFill>
          <a:blip r:embed="rId2" cstate="print"/>
          <a:srcRect/>
          <a:stretch>
            <a:fillRect/>
          </a:stretch>
        </p:blipFill>
        <p:spPr bwMode="auto">
          <a:xfrm>
            <a:off x="323528" y="260648"/>
            <a:ext cx="8352928"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4" name="عنصر نائب لرقم الشريحة 3"/>
          <p:cNvSpPr>
            <a:spLocks noGrp="1"/>
          </p:cNvSpPr>
          <p:nvPr>
            <p:ph type="sldNum" sz="quarter" idx="12"/>
          </p:nvPr>
        </p:nvSpPr>
        <p:spPr/>
        <p:txBody>
          <a:bodyPr/>
          <a:lstStyle/>
          <a:p>
            <a:pPr>
              <a:defRPr/>
            </a:pPr>
            <a:fld id="{20E00AAE-EEE0-430E-A7DD-FDDDDDDFAE00}" type="slidenum">
              <a:rPr lang="ar-SA" smtClean="0"/>
              <a:pPr>
                <a:defRPr/>
              </a:pPr>
              <a:t>237</a:t>
            </a:fld>
            <a:endParaRPr lang="en-US"/>
          </a:p>
        </p:txBody>
      </p:sp>
      <p:pic>
        <p:nvPicPr>
          <p:cNvPr id="1075202" name="Picture 2"/>
          <p:cNvPicPr>
            <a:picLocks noChangeAspect="1" noChangeArrowheads="1"/>
          </p:cNvPicPr>
          <p:nvPr/>
        </p:nvPicPr>
        <p:blipFill>
          <a:blip r:embed="rId2" cstate="print"/>
          <a:srcRect/>
          <a:stretch>
            <a:fillRect/>
          </a:stretch>
        </p:blipFill>
        <p:spPr bwMode="auto">
          <a:xfrm>
            <a:off x="395536" y="260648"/>
            <a:ext cx="8496944"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8750"/>
            <a:ext cx="8229600" cy="965994"/>
          </a:xfrm>
        </p:spPr>
        <p:txBody>
          <a:bodyPr>
            <a:normAutofit fontScale="90000"/>
          </a:bodyPr>
          <a:lstStyle/>
          <a:p>
            <a:r>
              <a:rPr lang="en-US" sz="3200" u="sng" dirty="0" smtClean="0"/>
              <a:t>The Use of P – Values in Decision Definition Making::</a:t>
            </a:r>
            <a:endParaRPr lang="ar-SA" sz="3200"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395536" y="1196752"/>
            <a:ext cx="8496944" cy="5112568"/>
          </a:xfrm>
          <a:prstGeom prst="rect">
            <a:avLst/>
          </a:prstGeom>
          <a:noFill/>
          <a:ln w="9525">
            <a:noFill/>
            <a:miter lim="800000"/>
            <a:headEnd/>
            <a:tailEnd/>
          </a:ln>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51520" y="332656"/>
            <a:ext cx="8496944" cy="612068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404664"/>
            <a:ext cx="8229600" cy="5793507"/>
          </a:xfrm>
        </p:spPr>
        <p:txBody>
          <a:bodyPr/>
          <a:lstStyle/>
          <a:p>
            <a:pPr algn="l">
              <a:buNone/>
            </a:pPr>
            <a:r>
              <a:rPr lang="en-US" sz="2800" b="1" dirty="0" smtClean="0"/>
              <a:t>9-The nominal variable is a </a:t>
            </a:r>
          </a:p>
          <a:p>
            <a:pPr algn="l">
              <a:buNone/>
            </a:pPr>
            <a:r>
              <a:rPr lang="en-US" sz="2400" dirty="0" smtClean="0"/>
              <a:t>a-A variable with a specific number of values</a:t>
            </a:r>
          </a:p>
          <a:p>
            <a:pPr algn="l">
              <a:buNone/>
            </a:pPr>
            <a:r>
              <a:rPr lang="en-US" sz="2400" dirty="0" smtClean="0"/>
              <a:t>b-Qualitative variable that can’t be ordered.</a:t>
            </a:r>
            <a:endParaRPr lang="ar-SA" sz="2400" dirty="0" smtClean="0"/>
          </a:p>
          <a:p>
            <a:pPr algn="l">
              <a:buNone/>
            </a:pPr>
            <a:r>
              <a:rPr lang="en-US" sz="2400" dirty="0"/>
              <a:t>c</a:t>
            </a:r>
            <a:r>
              <a:rPr lang="en-US" sz="2400" dirty="0" smtClean="0"/>
              <a:t>-variable takes on values within interval.</a:t>
            </a:r>
          </a:p>
          <a:p>
            <a:pPr algn="l">
              <a:buNone/>
            </a:pPr>
            <a:r>
              <a:rPr lang="en-US" sz="2400" dirty="0" smtClean="0"/>
              <a:t>d-Quantitative variable </a:t>
            </a:r>
            <a:r>
              <a:rPr lang="en-US" sz="2800" dirty="0" smtClean="0"/>
              <a:t>.</a:t>
            </a:r>
            <a:endParaRPr lang="ar-SA" sz="2800" dirty="0" smtClean="0"/>
          </a:p>
          <a:p>
            <a:pPr algn="l">
              <a:buNone/>
            </a:pPr>
            <a:endParaRPr lang="en-US" sz="2800" dirty="0" smtClean="0"/>
          </a:p>
          <a:p>
            <a:pPr algn="l">
              <a:buNone/>
            </a:pPr>
            <a:r>
              <a:rPr lang="en-US" sz="2800" dirty="0" smtClean="0"/>
              <a:t>10</a:t>
            </a:r>
            <a:r>
              <a:rPr lang="en-US" sz="2800" b="1" dirty="0" smtClean="0"/>
              <a:t>-Which of the following is an example of nominal variable :</a:t>
            </a:r>
            <a:endParaRPr lang="en-US" sz="2800" b="1" dirty="0"/>
          </a:p>
          <a:p>
            <a:pPr algn="l">
              <a:buNone/>
            </a:pPr>
            <a:r>
              <a:rPr lang="en-US" sz="2400" dirty="0" smtClean="0"/>
              <a:t>a-The number of persons who are injured in accident.</a:t>
            </a:r>
          </a:p>
          <a:p>
            <a:pPr algn="l">
              <a:buNone/>
            </a:pPr>
            <a:r>
              <a:rPr lang="en-US" sz="2400" dirty="0" smtClean="0"/>
              <a:t>b-The time to finish the exam.</a:t>
            </a:r>
            <a:endParaRPr lang="ar-SA" sz="2400" dirty="0" smtClean="0"/>
          </a:p>
          <a:p>
            <a:pPr algn="l">
              <a:buNone/>
            </a:pPr>
            <a:r>
              <a:rPr lang="en-US" sz="2400" dirty="0" smtClean="0"/>
              <a:t>      c-Whether or not the medicine is effective.</a:t>
            </a:r>
            <a:endParaRPr lang="ar-SA" sz="2400" dirty="0" smtClean="0"/>
          </a:p>
          <a:p>
            <a:pPr algn="l">
              <a:buNone/>
            </a:pPr>
            <a:r>
              <a:rPr lang="en-US" sz="2400" dirty="0" smtClean="0"/>
              <a:t>                d-Socio-economic level</a:t>
            </a:r>
            <a:r>
              <a:rPr lang="en-US" sz="2800" dirty="0" smtClean="0"/>
              <a:t>.</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idx="1"/>
          </p:nvPr>
        </p:nvSpPr>
        <p:spPr>
          <a:xfrm>
            <a:off x="457200" y="1052513"/>
            <a:ext cx="8229600" cy="5078412"/>
          </a:xfrm>
        </p:spPr>
        <p:txBody>
          <a:bodyPr/>
          <a:lstStyle/>
          <a:p>
            <a:pPr algn="l" rtl="0" eaLnBrk="1" hangingPunct="1">
              <a:defRPr/>
            </a:pPr>
            <a:endParaRPr lang="en-US" b="1" smtClean="0">
              <a:solidFill>
                <a:schemeClr val="tx2"/>
              </a:solidFill>
            </a:endParaRPr>
          </a:p>
          <a:p>
            <a:pPr algn="l" rtl="0" eaLnBrk="1" hangingPunct="1">
              <a:defRPr/>
            </a:pPr>
            <a:r>
              <a:rPr lang="en-US" b="1" smtClean="0">
                <a:solidFill>
                  <a:schemeClr val="tx2"/>
                </a:solidFill>
              </a:rPr>
              <a:t>6.Decision :</a:t>
            </a:r>
          </a:p>
          <a:p>
            <a:pPr algn="l" rtl="0" eaLnBrk="1" hangingPunct="1">
              <a:defRPr/>
            </a:pPr>
            <a:r>
              <a:rPr lang="en-US" smtClean="0"/>
              <a:t>If we reject H</a:t>
            </a:r>
            <a:r>
              <a:rPr lang="en-US" baseline="-18000" smtClean="0"/>
              <a:t>0</a:t>
            </a:r>
            <a:r>
              <a:rPr lang="en-US" smtClean="0"/>
              <a:t>, we can conclude that H</a:t>
            </a:r>
            <a:r>
              <a:rPr lang="en-US" baseline="-18000" smtClean="0"/>
              <a:t>A</a:t>
            </a:r>
            <a:r>
              <a:rPr lang="en-US" smtClean="0"/>
              <a:t> is true.</a:t>
            </a:r>
          </a:p>
          <a:p>
            <a:pPr algn="l" rtl="0" eaLnBrk="1" hangingPunct="1">
              <a:defRPr/>
            </a:pPr>
            <a:r>
              <a:rPr lang="en-US" smtClean="0"/>
              <a:t> If ,however ,we do not reject  H</a:t>
            </a:r>
            <a:r>
              <a:rPr lang="en-US" baseline="-18000" smtClean="0"/>
              <a:t>0</a:t>
            </a:r>
            <a:r>
              <a:rPr lang="en-US" smtClean="0"/>
              <a:t>, we may conclude that H</a:t>
            </a:r>
            <a:r>
              <a:rPr lang="en-US" baseline="-18000" smtClean="0"/>
              <a:t>0</a:t>
            </a:r>
            <a:r>
              <a:rPr lang="en-US" smtClean="0"/>
              <a:t> is true.</a:t>
            </a:r>
            <a:endParaRPr lang="ar-SA" smtClean="0"/>
          </a:p>
          <a:p>
            <a:pPr algn="l" rtl="0" eaLnBrk="1" hangingPunct="1">
              <a:defRPr/>
            </a:pPr>
            <a:endParaRPr lang="en-US" smtClean="0"/>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F47206B6-FCEF-4871-8F15-CB14EB435EF0}" type="slidenum">
              <a:rPr lang="ar-SA"/>
              <a:pPr>
                <a:defRPr/>
              </a:pPr>
              <a:t>240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62">
                                            <p:txEl>
                                              <p:pRg st="1" end="1"/>
                                            </p:txEl>
                                          </p:spTgt>
                                        </p:tgtEl>
                                        <p:attrNameLst>
                                          <p:attrName>style.visibility</p:attrName>
                                        </p:attrNameLst>
                                      </p:cBhvr>
                                      <p:to>
                                        <p:strVal val="visible"/>
                                      </p:to>
                                    </p:set>
                                    <p:anim calcmode="lin" valueType="num">
                                      <p:cBhvr additive="base">
                                        <p:cTn id="7" dur="500" fill="hold"/>
                                        <p:tgtEl>
                                          <p:spTgt spid="399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62">
                                            <p:txEl>
                                              <p:pRg st="2" end="2"/>
                                            </p:txEl>
                                          </p:spTgt>
                                        </p:tgtEl>
                                        <p:attrNameLst>
                                          <p:attrName>style.visibility</p:attrName>
                                        </p:attrNameLst>
                                      </p:cBhvr>
                                      <p:to>
                                        <p:strVal val="visible"/>
                                      </p:to>
                                    </p:set>
                                    <p:anim calcmode="lin" valueType="num">
                                      <p:cBhvr additive="base">
                                        <p:cTn id="13" dur="500" fill="hold"/>
                                        <p:tgtEl>
                                          <p:spTgt spid="3993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62">
                                            <p:txEl>
                                              <p:pRg st="3" end="3"/>
                                            </p:txEl>
                                          </p:spTgt>
                                        </p:tgtEl>
                                        <p:attrNameLst>
                                          <p:attrName>style.visibility</p:attrName>
                                        </p:attrNameLst>
                                      </p:cBhvr>
                                      <p:to>
                                        <p:strVal val="visible"/>
                                      </p:to>
                                    </p:set>
                                    <p:anim calcmode="lin" valueType="num">
                                      <p:cBhvr additive="base">
                                        <p:cTn id="19" dur="500" fill="hold"/>
                                        <p:tgtEl>
                                          <p:spTgt spid="3993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normAutofit fontScale="90000"/>
          </a:bodyPr>
          <a:lstStyle/>
          <a:p>
            <a:pPr algn="l" eaLnBrk="1" hangingPunct="1">
              <a:defRPr/>
            </a:pPr>
            <a:r>
              <a:rPr lang="en-US" sz="3600" smtClean="0"/>
              <a:t>An Alternative Decision Rule using the</a:t>
            </a:r>
            <a:br>
              <a:rPr lang="en-US" sz="3600" smtClean="0"/>
            </a:br>
            <a:r>
              <a:rPr lang="en-US" sz="3600" smtClean="0"/>
              <a:t> p - value Definition</a:t>
            </a:r>
          </a:p>
        </p:txBody>
      </p:sp>
      <p:sp>
        <p:nvSpPr>
          <p:cNvPr id="400387" name="Rectangle 3"/>
          <p:cNvSpPr>
            <a:spLocks noGrp="1" noChangeArrowheads="1"/>
          </p:cNvSpPr>
          <p:nvPr>
            <p:ph idx="1"/>
          </p:nvPr>
        </p:nvSpPr>
        <p:spPr/>
        <p:txBody>
          <a:bodyPr/>
          <a:lstStyle/>
          <a:p>
            <a:pPr algn="l" rtl="0" eaLnBrk="1" hangingPunct="1">
              <a:defRPr/>
            </a:pPr>
            <a:r>
              <a:rPr lang="en-US" sz="2800" dirty="0" smtClean="0"/>
              <a:t>The </a:t>
            </a:r>
            <a:r>
              <a:rPr lang="en-US" sz="2800" dirty="0" smtClean="0">
                <a:solidFill>
                  <a:srgbClr val="000099"/>
                </a:solidFill>
              </a:rPr>
              <a:t>p-value</a:t>
            </a:r>
            <a:r>
              <a:rPr lang="en-US" sz="2800" dirty="0" smtClean="0"/>
              <a:t> is defined as the smallest value of α for which the null hypothesis can be rejected.</a:t>
            </a:r>
          </a:p>
          <a:p>
            <a:pPr algn="l" rtl="0" eaLnBrk="1" hangingPunct="1">
              <a:defRPr/>
            </a:pPr>
            <a:endParaRPr lang="en-US" sz="2800" dirty="0" smtClean="0"/>
          </a:p>
          <a:p>
            <a:pPr algn="l" rtl="0" eaLnBrk="1" hangingPunct="1">
              <a:defRPr/>
            </a:pPr>
            <a:r>
              <a:rPr lang="en-US" sz="2800" dirty="0" smtClean="0"/>
              <a:t>If the p-value is less than or equal to α ,we </a:t>
            </a:r>
            <a:r>
              <a:rPr lang="en-US" sz="2800" u="sng" dirty="0" smtClean="0"/>
              <a:t>reject the null hypothesis</a:t>
            </a:r>
            <a:r>
              <a:rPr lang="en-US" sz="2800" dirty="0" smtClean="0"/>
              <a:t> (p ≤ </a:t>
            </a:r>
            <a:r>
              <a:rPr lang="el-GR" sz="2800" dirty="0" smtClean="0">
                <a:cs typeface="Times New Roman" pitchFamily="18" charset="0"/>
              </a:rPr>
              <a:t>α</a:t>
            </a:r>
            <a:r>
              <a:rPr lang="en-US" sz="2800" dirty="0" smtClean="0">
                <a:cs typeface="Times New Roman" pitchFamily="18" charset="0"/>
              </a:rPr>
              <a:t>)</a:t>
            </a:r>
            <a:endParaRPr lang="el-GR" sz="2800" dirty="0" smtClean="0">
              <a:cs typeface="Times New Roman" pitchFamily="18" charset="0"/>
            </a:endParaRPr>
          </a:p>
          <a:p>
            <a:pPr algn="l" rtl="0" eaLnBrk="1" hangingPunct="1">
              <a:defRPr/>
            </a:pPr>
            <a:r>
              <a:rPr lang="en-US" sz="2800" dirty="0" smtClean="0"/>
              <a:t>If the p-value is greater than α ,we </a:t>
            </a:r>
            <a:r>
              <a:rPr lang="en-US" sz="2800" u="sng" dirty="0" smtClean="0"/>
              <a:t>do not reject the null hypothesis </a:t>
            </a:r>
            <a:r>
              <a:rPr lang="en-US" sz="2800" dirty="0" smtClean="0"/>
              <a:t>(p &gt; </a:t>
            </a:r>
            <a:r>
              <a:rPr lang="el-GR" sz="2800" dirty="0" smtClean="0">
                <a:cs typeface="Times New Roman" pitchFamily="18" charset="0"/>
              </a:rPr>
              <a:t>α</a:t>
            </a:r>
            <a:r>
              <a:rPr lang="en-US" sz="2800" dirty="0" smtClean="0">
                <a:cs typeface="Times New Roman" pitchFamily="18" charset="0"/>
              </a:rPr>
              <a:t>)</a:t>
            </a:r>
            <a:endParaRPr lang="ar-SA" sz="2800" dirty="0" smtClean="0"/>
          </a:p>
          <a:p>
            <a:pPr algn="l" rtl="0" eaLnBrk="1" hangingPunct="1">
              <a:buFont typeface="Wingdings" pitchFamily="2" charset="2"/>
              <a:buNone/>
              <a:defRPr/>
            </a:pPr>
            <a:endParaRPr lang="en-US" sz="2800" dirty="0" smtClean="0"/>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0A4F1AF8-BF69-4928-915D-440AAF505C71}" type="slidenum">
              <a:rPr lang="ar-SA"/>
              <a:pPr>
                <a:defRPr/>
              </a:pPr>
              <a:t>241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0386"/>
                                        </p:tgtEl>
                                        <p:attrNameLst>
                                          <p:attrName>style.visibility</p:attrName>
                                        </p:attrNameLst>
                                      </p:cBhvr>
                                      <p:to>
                                        <p:strVal val="visible"/>
                                      </p:to>
                                    </p:set>
                                    <p:anim calcmode="lin" valueType="num">
                                      <p:cBhvr additive="base">
                                        <p:cTn id="7" dur="500" fill="hold"/>
                                        <p:tgtEl>
                                          <p:spTgt spid="400386"/>
                                        </p:tgtEl>
                                        <p:attrNameLst>
                                          <p:attrName>ppt_x</p:attrName>
                                        </p:attrNameLst>
                                      </p:cBhvr>
                                      <p:tavLst>
                                        <p:tav tm="0">
                                          <p:val>
                                            <p:strVal val="#ppt_x"/>
                                          </p:val>
                                        </p:tav>
                                        <p:tav tm="100000">
                                          <p:val>
                                            <p:strVal val="#ppt_x"/>
                                          </p:val>
                                        </p:tav>
                                      </p:tavLst>
                                    </p:anim>
                                    <p:anim calcmode="lin" valueType="num">
                                      <p:cBhvr additive="base">
                                        <p:cTn id="8" dur="500" fill="hold"/>
                                        <p:tgtEl>
                                          <p:spTgt spid="400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0387">
                                            <p:txEl>
                                              <p:pRg st="0" end="0"/>
                                            </p:txEl>
                                          </p:spTgt>
                                        </p:tgtEl>
                                        <p:attrNameLst>
                                          <p:attrName>style.visibility</p:attrName>
                                        </p:attrNameLst>
                                      </p:cBhvr>
                                      <p:to>
                                        <p:strVal val="visible"/>
                                      </p:to>
                                    </p:set>
                                    <p:anim calcmode="lin" valueType="num">
                                      <p:cBhvr additive="base">
                                        <p:cTn id="13" dur="500" fill="hold"/>
                                        <p:tgtEl>
                                          <p:spTgt spid="4003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0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0387">
                                            <p:txEl>
                                              <p:pRg st="2" end="2"/>
                                            </p:txEl>
                                          </p:spTgt>
                                        </p:tgtEl>
                                        <p:attrNameLst>
                                          <p:attrName>style.visibility</p:attrName>
                                        </p:attrNameLst>
                                      </p:cBhvr>
                                      <p:to>
                                        <p:strVal val="visible"/>
                                      </p:to>
                                    </p:set>
                                    <p:anim calcmode="lin" valueType="num">
                                      <p:cBhvr additive="base">
                                        <p:cTn id="19" dur="500" fill="hold"/>
                                        <p:tgtEl>
                                          <p:spTgt spid="400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0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0387">
                                            <p:txEl>
                                              <p:pRg st="3" end="3"/>
                                            </p:txEl>
                                          </p:spTgt>
                                        </p:tgtEl>
                                        <p:attrNameLst>
                                          <p:attrName>style.visibility</p:attrName>
                                        </p:attrNameLst>
                                      </p:cBhvr>
                                      <p:to>
                                        <p:strVal val="visible"/>
                                      </p:to>
                                    </p:set>
                                    <p:anim calcmode="lin" valueType="num">
                                      <p:cBhvr additive="base">
                                        <p:cTn id="25" dur="500" fill="hold"/>
                                        <p:tgtEl>
                                          <p:spTgt spid="400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0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eaLnBrk="1" hangingPunct="1">
              <a:defRPr/>
            </a:pPr>
            <a:r>
              <a:rPr lang="en-US" smtClean="0"/>
              <a:t>Example 7.2.1 Page 223</a:t>
            </a:r>
          </a:p>
        </p:txBody>
      </p:sp>
      <p:sp>
        <p:nvSpPr>
          <p:cNvPr id="401411" name="Rectangle 3"/>
          <p:cNvSpPr>
            <a:spLocks noGrp="1" noChangeArrowheads="1"/>
          </p:cNvSpPr>
          <p:nvPr>
            <p:ph idx="1"/>
          </p:nvPr>
        </p:nvSpPr>
        <p:spPr/>
        <p:txBody>
          <a:bodyPr/>
          <a:lstStyle/>
          <a:p>
            <a:pPr algn="l" rtl="0" eaLnBrk="1" hangingPunct="1">
              <a:lnSpc>
                <a:spcPct val="90000"/>
              </a:lnSpc>
              <a:defRPr/>
            </a:pPr>
            <a:r>
              <a:rPr lang="en-US" sz="2800" smtClean="0"/>
              <a:t>Researchers are interested in the mean age of a certain</a:t>
            </a:r>
            <a:r>
              <a:rPr lang="en-US" sz="2800" b="1" smtClean="0"/>
              <a:t> </a:t>
            </a:r>
            <a:r>
              <a:rPr lang="en-US" sz="2800" smtClean="0"/>
              <a:t>population</a:t>
            </a:r>
            <a:r>
              <a:rPr lang="en-US" sz="2800" b="1" smtClean="0"/>
              <a:t>.</a:t>
            </a:r>
            <a:r>
              <a:rPr lang="en-US" sz="2800" smtClean="0"/>
              <a:t> </a:t>
            </a:r>
          </a:p>
          <a:p>
            <a:pPr algn="l" rtl="0" eaLnBrk="1" hangingPunct="1">
              <a:lnSpc>
                <a:spcPct val="90000"/>
              </a:lnSpc>
              <a:defRPr/>
            </a:pPr>
            <a:r>
              <a:rPr lang="en-US" sz="2800" smtClean="0"/>
              <a:t>A random sample of 10 individuals drawn from the population of interest has a mean of 27. </a:t>
            </a:r>
            <a:endParaRPr lang="ar-SA" sz="2800" smtClean="0"/>
          </a:p>
          <a:p>
            <a:pPr algn="l" rtl="0" eaLnBrk="1" hangingPunct="1">
              <a:lnSpc>
                <a:spcPct val="90000"/>
              </a:lnSpc>
              <a:defRPr/>
            </a:pPr>
            <a:r>
              <a:rPr lang="en-US" sz="2800" smtClean="0"/>
              <a:t>Assuming that the population is approximately normally distributed with variance 20,can we conclude that the mean is different from 30 years  ? (α=0.05) .</a:t>
            </a:r>
          </a:p>
          <a:p>
            <a:pPr algn="l" rtl="0" eaLnBrk="1" hangingPunct="1">
              <a:lnSpc>
                <a:spcPct val="90000"/>
              </a:lnSpc>
              <a:defRPr/>
            </a:pPr>
            <a:r>
              <a:rPr lang="en-US" sz="2800" smtClean="0"/>
              <a:t>If the p - value is 0.0340 how can we use it in making a decision? </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2B89CE8E-7277-4380-91BD-0DCD6525E688}" type="slidenum">
              <a:rPr lang="ar-SA"/>
              <a:pPr>
                <a:defRPr/>
              </a:pPr>
              <a:t>242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1410"/>
                                        </p:tgtEl>
                                        <p:attrNameLst>
                                          <p:attrName>style.visibility</p:attrName>
                                        </p:attrNameLst>
                                      </p:cBhvr>
                                      <p:to>
                                        <p:strVal val="visible"/>
                                      </p:to>
                                    </p:set>
                                    <p:anim calcmode="lin" valueType="num">
                                      <p:cBhvr additive="base">
                                        <p:cTn id="7" dur="500" fill="hold"/>
                                        <p:tgtEl>
                                          <p:spTgt spid="401410"/>
                                        </p:tgtEl>
                                        <p:attrNameLst>
                                          <p:attrName>ppt_x</p:attrName>
                                        </p:attrNameLst>
                                      </p:cBhvr>
                                      <p:tavLst>
                                        <p:tav tm="0">
                                          <p:val>
                                            <p:strVal val="#ppt_x"/>
                                          </p:val>
                                        </p:tav>
                                        <p:tav tm="100000">
                                          <p:val>
                                            <p:strVal val="#ppt_x"/>
                                          </p:val>
                                        </p:tav>
                                      </p:tavLst>
                                    </p:anim>
                                    <p:anim calcmode="lin" valueType="num">
                                      <p:cBhvr additive="base">
                                        <p:cTn id="8" dur="500" fill="hold"/>
                                        <p:tgtEl>
                                          <p:spTgt spid="401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01411">
                                            <p:txEl>
                                              <p:pRg st="0" end="0"/>
                                            </p:txEl>
                                          </p:spTgt>
                                        </p:tgtEl>
                                        <p:attrNameLst>
                                          <p:attrName>style.visibility</p:attrName>
                                        </p:attrNameLst>
                                      </p:cBhvr>
                                      <p:to>
                                        <p:strVal val="visible"/>
                                      </p:to>
                                    </p:set>
                                    <p:animEffect transition="in" filter="box(in)">
                                      <p:cBhvr>
                                        <p:cTn id="13" dur="500"/>
                                        <p:tgtEl>
                                          <p:spTgt spid="4014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01411">
                                            <p:txEl>
                                              <p:pRg st="1" end="1"/>
                                            </p:txEl>
                                          </p:spTgt>
                                        </p:tgtEl>
                                        <p:attrNameLst>
                                          <p:attrName>style.visibility</p:attrName>
                                        </p:attrNameLst>
                                      </p:cBhvr>
                                      <p:to>
                                        <p:strVal val="visible"/>
                                      </p:to>
                                    </p:set>
                                    <p:animEffect transition="in" filter="box(in)">
                                      <p:cBhvr>
                                        <p:cTn id="18" dur="500"/>
                                        <p:tgtEl>
                                          <p:spTgt spid="4014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01411">
                                            <p:txEl>
                                              <p:pRg st="2" end="2"/>
                                            </p:txEl>
                                          </p:spTgt>
                                        </p:tgtEl>
                                        <p:attrNameLst>
                                          <p:attrName>style.visibility</p:attrName>
                                        </p:attrNameLst>
                                      </p:cBhvr>
                                      <p:to>
                                        <p:strVal val="visible"/>
                                      </p:to>
                                    </p:set>
                                    <p:animEffect transition="in" filter="box(in)">
                                      <p:cBhvr>
                                        <p:cTn id="23" dur="500"/>
                                        <p:tgtEl>
                                          <p:spTgt spid="4014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01411">
                                            <p:txEl>
                                              <p:pRg st="3" end="3"/>
                                            </p:txEl>
                                          </p:spTgt>
                                        </p:tgtEl>
                                        <p:attrNameLst>
                                          <p:attrName>style.visibility</p:attrName>
                                        </p:attrNameLst>
                                      </p:cBhvr>
                                      <p:to>
                                        <p:strVal val="visible"/>
                                      </p:to>
                                    </p:set>
                                    <p:animEffect transition="in" filter="box(in)">
                                      <p:cBhvr>
                                        <p:cTn id="28" dur="500"/>
                                        <p:tgtEl>
                                          <p:spTgt spid="401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algn="l" eaLnBrk="1" hangingPunct="1">
              <a:defRPr/>
            </a:pPr>
            <a:r>
              <a:rPr lang="en-US" smtClean="0"/>
              <a:t>Solution</a:t>
            </a:r>
          </a:p>
        </p:txBody>
      </p:sp>
      <p:sp>
        <p:nvSpPr>
          <p:cNvPr id="402435" name="Rectangle 3"/>
          <p:cNvSpPr>
            <a:spLocks noGrp="1" noChangeArrowheads="1"/>
          </p:cNvSpPr>
          <p:nvPr>
            <p:ph type="body" sz="half" idx="1"/>
          </p:nvPr>
        </p:nvSpPr>
        <p:spPr>
          <a:xfrm>
            <a:off x="457200" y="1600200"/>
            <a:ext cx="8075613" cy="4530725"/>
          </a:xfrm>
        </p:spPr>
        <p:txBody>
          <a:bodyPr/>
          <a:lstStyle/>
          <a:p>
            <a:pPr algn="l" rtl="0" eaLnBrk="1" hangingPunct="1">
              <a:buFont typeface="Wingdings" pitchFamily="2" charset="2"/>
              <a:buNone/>
              <a:defRPr/>
            </a:pPr>
            <a:r>
              <a:rPr lang="en-US" sz="2800" b="1" dirty="0" smtClean="0"/>
              <a:t>1-</a:t>
            </a:r>
            <a:r>
              <a:rPr lang="en-US" sz="2800" b="1" dirty="0" smtClean="0">
                <a:solidFill>
                  <a:schemeClr val="tx2"/>
                </a:solidFill>
              </a:rPr>
              <a:t>Data:</a:t>
            </a:r>
            <a:r>
              <a:rPr lang="en-US" sz="2800" dirty="0" smtClean="0"/>
              <a:t> variable is age, n=10,       =27 ,σ</a:t>
            </a:r>
            <a:r>
              <a:rPr lang="en-US" sz="2800" baseline="30000" dirty="0" smtClean="0"/>
              <a:t>2</a:t>
            </a:r>
            <a:r>
              <a:rPr lang="en-US" sz="2800" dirty="0" smtClean="0"/>
              <a:t>=20,α=0.05</a:t>
            </a:r>
          </a:p>
          <a:p>
            <a:pPr algn="l" rtl="0" eaLnBrk="1" hangingPunct="1">
              <a:buFont typeface="Wingdings" pitchFamily="2" charset="2"/>
              <a:buNone/>
              <a:defRPr/>
            </a:pPr>
            <a:r>
              <a:rPr lang="en-US" sz="2800" b="1" dirty="0" smtClean="0"/>
              <a:t>2-</a:t>
            </a:r>
            <a:r>
              <a:rPr lang="en-US" sz="2800" b="1" dirty="0" smtClean="0">
                <a:solidFill>
                  <a:schemeClr val="tx2"/>
                </a:solidFill>
              </a:rPr>
              <a:t>Assumptions:</a:t>
            </a:r>
            <a:r>
              <a:rPr lang="en-US" sz="2800" dirty="0" smtClean="0"/>
              <a:t> the population is approximately normally distributed with variance 20 </a:t>
            </a:r>
          </a:p>
          <a:p>
            <a:pPr algn="l" rtl="0" eaLnBrk="1" hangingPunct="1">
              <a:buFont typeface="Wingdings" pitchFamily="2" charset="2"/>
              <a:buNone/>
              <a:defRPr/>
            </a:pPr>
            <a:r>
              <a:rPr lang="en-US" sz="2800" b="1" dirty="0" smtClean="0"/>
              <a:t>3-Hypotheses:</a:t>
            </a:r>
          </a:p>
          <a:p>
            <a:pPr algn="l" rtl="0" eaLnBrk="1" hangingPunct="1">
              <a:defRPr/>
            </a:pPr>
            <a:r>
              <a:rPr lang="en-US" sz="2800" b="1" dirty="0" smtClean="0"/>
              <a:t>H</a:t>
            </a:r>
            <a:r>
              <a:rPr lang="en-US" sz="2800" b="1" baseline="-18000" dirty="0" smtClean="0"/>
              <a:t>0</a:t>
            </a:r>
            <a:r>
              <a:rPr lang="en-US" sz="2800" b="1" dirty="0" smtClean="0"/>
              <a:t> : μ=30</a:t>
            </a:r>
            <a:endParaRPr lang="ar-SA" sz="2800" b="1" dirty="0" smtClean="0"/>
          </a:p>
          <a:p>
            <a:pPr algn="l" rtl="0" eaLnBrk="1" hangingPunct="1">
              <a:defRPr/>
            </a:pPr>
            <a:r>
              <a:rPr lang="en-US" sz="2800" b="1" dirty="0" smtClean="0"/>
              <a:t>H</a:t>
            </a:r>
            <a:r>
              <a:rPr lang="en-US" sz="2800" b="1" baseline="-18000" dirty="0" smtClean="0"/>
              <a:t>A</a:t>
            </a:r>
            <a:r>
              <a:rPr lang="en-US" sz="2800" b="1" dirty="0" smtClean="0"/>
              <a:t>:  μ    30</a:t>
            </a:r>
          </a:p>
        </p:txBody>
      </p:sp>
      <p:graphicFrame>
        <p:nvGraphicFramePr>
          <p:cNvPr id="402436" name="Object 4"/>
          <p:cNvGraphicFramePr>
            <a:graphicFrameLocks noChangeAspect="1"/>
          </p:cNvGraphicFramePr>
          <p:nvPr>
            <p:ph sz="quarter" idx="2"/>
          </p:nvPr>
        </p:nvGraphicFramePr>
        <p:xfrm>
          <a:off x="5076056" y="1628800"/>
          <a:ext cx="427037" cy="504825"/>
        </p:xfrm>
        <a:graphic>
          <a:graphicData uri="http://schemas.openxmlformats.org/presentationml/2006/ole">
            <p:oleObj spid="_x0000_s66562" name="Equation" r:id="rId3" imgW="139680" imgH="164880" progId="Equation.3">
              <p:embed/>
            </p:oleObj>
          </a:graphicData>
        </a:graphic>
      </p:graphicFrame>
      <p:graphicFrame>
        <p:nvGraphicFramePr>
          <p:cNvPr id="402437" name="Object 5"/>
          <p:cNvGraphicFramePr>
            <a:graphicFrameLocks noChangeAspect="1"/>
          </p:cNvGraphicFramePr>
          <p:nvPr>
            <p:ph sz="quarter" idx="3"/>
          </p:nvPr>
        </p:nvGraphicFramePr>
        <p:xfrm>
          <a:off x="1908175" y="4221163"/>
          <a:ext cx="368300" cy="368300"/>
        </p:xfrm>
        <a:graphic>
          <a:graphicData uri="http://schemas.openxmlformats.org/presentationml/2006/ole">
            <p:oleObj spid="_x0000_s66563" name="Equation" r:id="rId4" imgW="139680" imgH="139680" progId="Equation.3">
              <p:embed/>
            </p:oleObj>
          </a:graphicData>
        </a:graphic>
      </p:graphicFrame>
      <p:sp>
        <p:nvSpPr>
          <p:cNvPr id="7"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7"/>
          <p:cNvSpPr>
            <a:spLocks noGrp="1"/>
          </p:cNvSpPr>
          <p:nvPr>
            <p:ph type="sldNum" sz="quarter" idx="12"/>
          </p:nvPr>
        </p:nvSpPr>
        <p:spPr/>
        <p:txBody>
          <a:bodyPr/>
          <a:lstStyle/>
          <a:p>
            <a:pPr>
              <a:defRPr/>
            </a:pPr>
            <a:fld id="{53AA6EE6-F69A-4CD5-B876-5331A86BF139}" type="slidenum">
              <a:rPr lang="ar-SA"/>
              <a:pPr>
                <a:defRPr/>
              </a:pPr>
              <a:t>243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2434"/>
                                        </p:tgtEl>
                                        <p:attrNameLst>
                                          <p:attrName>style.visibility</p:attrName>
                                        </p:attrNameLst>
                                      </p:cBhvr>
                                      <p:to>
                                        <p:strVal val="visible"/>
                                      </p:to>
                                    </p:set>
                                    <p:anim calcmode="lin" valueType="num">
                                      <p:cBhvr additive="base">
                                        <p:cTn id="7" dur="500" fill="hold"/>
                                        <p:tgtEl>
                                          <p:spTgt spid="402434"/>
                                        </p:tgtEl>
                                        <p:attrNameLst>
                                          <p:attrName>ppt_x</p:attrName>
                                        </p:attrNameLst>
                                      </p:cBhvr>
                                      <p:tavLst>
                                        <p:tav tm="0">
                                          <p:val>
                                            <p:strVal val="#ppt_x"/>
                                          </p:val>
                                        </p:tav>
                                        <p:tav tm="100000">
                                          <p:val>
                                            <p:strVal val="#ppt_x"/>
                                          </p:val>
                                        </p:tav>
                                      </p:tavLst>
                                    </p:anim>
                                    <p:anim calcmode="lin" valueType="num">
                                      <p:cBhvr additive="base">
                                        <p:cTn id="8" dur="500" fill="hold"/>
                                        <p:tgtEl>
                                          <p:spTgt spid="402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02434"/>
                                        </p:tgtEl>
                                        <p:attrNameLst>
                                          <p:attrName>style.visibility</p:attrName>
                                        </p:attrNameLst>
                                      </p:cBhvr>
                                      <p:to>
                                        <p:strVal val="visible"/>
                                      </p:to>
                                    </p:set>
                                    <p:anim calcmode="lin" valueType="num">
                                      <p:cBhvr additive="base">
                                        <p:cTn id="13" dur="500" fill="hold"/>
                                        <p:tgtEl>
                                          <p:spTgt spid="402434"/>
                                        </p:tgtEl>
                                        <p:attrNameLst>
                                          <p:attrName>ppt_x</p:attrName>
                                        </p:attrNameLst>
                                      </p:cBhvr>
                                      <p:tavLst>
                                        <p:tav tm="0">
                                          <p:val>
                                            <p:strVal val="#ppt_x"/>
                                          </p:val>
                                        </p:tav>
                                        <p:tav tm="100000">
                                          <p:val>
                                            <p:strVal val="#ppt_x"/>
                                          </p:val>
                                        </p:tav>
                                      </p:tavLst>
                                    </p:anim>
                                    <p:anim calcmode="lin" valueType="num">
                                      <p:cBhvr additive="base">
                                        <p:cTn id="14" dur="500" fill="hold"/>
                                        <p:tgtEl>
                                          <p:spTgt spid="4024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2435">
                                            <p:txEl>
                                              <p:pRg st="0" end="0"/>
                                            </p:txEl>
                                          </p:spTgt>
                                        </p:tgtEl>
                                        <p:attrNameLst>
                                          <p:attrName>style.visibility</p:attrName>
                                        </p:attrNameLst>
                                      </p:cBhvr>
                                      <p:to>
                                        <p:strVal val="visible"/>
                                      </p:to>
                                    </p:set>
                                    <p:anim calcmode="lin" valueType="num">
                                      <p:cBhvr additive="base">
                                        <p:cTn id="19" dur="500" fill="hold"/>
                                        <p:tgtEl>
                                          <p:spTgt spid="40243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2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2436"/>
                                        </p:tgtEl>
                                        <p:attrNameLst>
                                          <p:attrName>style.visibility</p:attrName>
                                        </p:attrNameLst>
                                      </p:cBhvr>
                                      <p:to>
                                        <p:strVal val="visible"/>
                                      </p:to>
                                    </p:set>
                                    <p:anim calcmode="lin" valueType="num">
                                      <p:cBhvr additive="base">
                                        <p:cTn id="25" dur="500" fill="hold"/>
                                        <p:tgtEl>
                                          <p:spTgt spid="402436"/>
                                        </p:tgtEl>
                                        <p:attrNameLst>
                                          <p:attrName>ppt_x</p:attrName>
                                        </p:attrNameLst>
                                      </p:cBhvr>
                                      <p:tavLst>
                                        <p:tav tm="0">
                                          <p:val>
                                            <p:strVal val="#ppt_x"/>
                                          </p:val>
                                        </p:tav>
                                        <p:tav tm="100000">
                                          <p:val>
                                            <p:strVal val="#ppt_x"/>
                                          </p:val>
                                        </p:tav>
                                      </p:tavLst>
                                    </p:anim>
                                    <p:anim calcmode="lin" valueType="num">
                                      <p:cBhvr additive="base">
                                        <p:cTn id="26" dur="500" fill="hold"/>
                                        <p:tgtEl>
                                          <p:spTgt spid="4024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2435">
                                            <p:txEl>
                                              <p:pRg st="1" end="1"/>
                                            </p:txEl>
                                          </p:spTgt>
                                        </p:tgtEl>
                                        <p:attrNameLst>
                                          <p:attrName>style.visibility</p:attrName>
                                        </p:attrNameLst>
                                      </p:cBhvr>
                                      <p:to>
                                        <p:strVal val="visible"/>
                                      </p:to>
                                    </p:set>
                                    <p:anim calcmode="lin" valueType="num">
                                      <p:cBhvr additive="base">
                                        <p:cTn id="31" dur="500" fill="hold"/>
                                        <p:tgtEl>
                                          <p:spTgt spid="40243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2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2435">
                                            <p:txEl>
                                              <p:pRg st="2" end="2"/>
                                            </p:txEl>
                                          </p:spTgt>
                                        </p:tgtEl>
                                        <p:attrNameLst>
                                          <p:attrName>style.visibility</p:attrName>
                                        </p:attrNameLst>
                                      </p:cBhvr>
                                      <p:to>
                                        <p:strVal val="visible"/>
                                      </p:to>
                                    </p:set>
                                    <p:anim calcmode="lin" valueType="num">
                                      <p:cBhvr additive="base">
                                        <p:cTn id="37" dur="500" fill="hold"/>
                                        <p:tgtEl>
                                          <p:spTgt spid="40243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2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2435">
                                            <p:txEl>
                                              <p:pRg st="3" end="3"/>
                                            </p:txEl>
                                          </p:spTgt>
                                        </p:tgtEl>
                                        <p:attrNameLst>
                                          <p:attrName>style.visibility</p:attrName>
                                        </p:attrNameLst>
                                      </p:cBhvr>
                                      <p:to>
                                        <p:strVal val="visible"/>
                                      </p:to>
                                    </p:set>
                                    <p:anim calcmode="lin" valueType="num">
                                      <p:cBhvr additive="base">
                                        <p:cTn id="43" dur="500" fill="hold"/>
                                        <p:tgtEl>
                                          <p:spTgt spid="40243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2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402435">
                                            <p:txEl>
                                              <p:pRg st="4" end="4"/>
                                            </p:txEl>
                                          </p:spTgt>
                                        </p:tgtEl>
                                        <p:attrNameLst>
                                          <p:attrName>style.visibility</p:attrName>
                                        </p:attrNameLst>
                                      </p:cBhvr>
                                      <p:to>
                                        <p:strVal val="visible"/>
                                      </p:to>
                                    </p:set>
                                    <p:animEffect transition="in" filter="box(in)">
                                      <p:cBhvr>
                                        <p:cTn id="49" dur="500"/>
                                        <p:tgtEl>
                                          <p:spTgt spid="402435">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02437"/>
                                        </p:tgtEl>
                                        <p:attrNameLst>
                                          <p:attrName>style.visibility</p:attrName>
                                        </p:attrNameLst>
                                      </p:cBhvr>
                                      <p:to>
                                        <p:strVal val="visible"/>
                                      </p:to>
                                    </p:set>
                                    <p:anim calcmode="lin" valueType="num">
                                      <p:cBhvr additive="base">
                                        <p:cTn id="54" dur="500" fill="hold"/>
                                        <p:tgtEl>
                                          <p:spTgt spid="402437"/>
                                        </p:tgtEl>
                                        <p:attrNameLst>
                                          <p:attrName>ppt_x</p:attrName>
                                        </p:attrNameLst>
                                      </p:cBhvr>
                                      <p:tavLst>
                                        <p:tav tm="0">
                                          <p:val>
                                            <p:strVal val="#ppt_x"/>
                                          </p:val>
                                        </p:tav>
                                        <p:tav tm="100000">
                                          <p:val>
                                            <p:strVal val="#ppt_x"/>
                                          </p:val>
                                        </p:tav>
                                      </p:tavLst>
                                    </p:anim>
                                    <p:anim calcmode="lin" valueType="num">
                                      <p:cBhvr additive="base">
                                        <p:cTn id="55" dur="500" fill="hold"/>
                                        <p:tgtEl>
                                          <p:spTgt spid="402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4" grpId="0"/>
      <p:bldP spid="402434" grpId="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idx="1"/>
          </p:nvPr>
        </p:nvSpPr>
        <p:spPr>
          <a:xfrm>
            <a:off x="457200" y="908050"/>
            <a:ext cx="8229600" cy="5222875"/>
          </a:xfrm>
        </p:spPr>
        <p:txBody>
          <a:bodyPr/>
          <a:lstStyle/>
          <a:p>
            <a:pPr algn="l" rtl="0" eaLnBrk="1" hangingPunct="1">
              <a:buFont typeface="Wingdings" pitchFamily="2" charset="2"/>
              <a:buNone/>
              <a:defRPr/>
            </a:pPr>
            <a:r>
              <a:rPr lang="en-US" b="1" dirty="0" smtClean="0"/>
              <a:t>4-Test Statistic:</a:t>
            </a:r>
            <a:r>
              <a:rPr lang="en-US" dirty="0" smtClean="0"/>
              <a:t> </a:t>
            </a:r>
          </a:p>
          <a:p>
            <a:pPr algn="l" rtl="0" eaLnBrk="1" hangingPunct="1">
              <a:defRPr/>
            </a:pPr>
            <a:r>
              <a:rPr lang="en-US" dirty="0" smtClean="0"/>
              <a:t> </a:t>
            </a:r>
            <a:r>
              <a:rPr lang="en-US" b="1" dirty="0" smtClean="0"/>
              <a:t>Z </a:t>
            </a:r>
            <a:r>
              <a:rPr lang="en-US" dirty="0" smtClean="0"/>
              <a:t> = -2.12</a:t>
            </a:r>
            <a:endParaRPr lang="ar-SA" dirty="0" smtClean="0"/>
          </a:p>
          <a:p>
            <a:pPr algn="l" rtl="0" eaLnBrk="1" hangingPunct="1">
              <a:buFont typeface="Wingdings" pitchFamily="2" charset="2"/>
              <a:buNone/>
              <a:defRPr/>
            </a:pPr>
            <a:r>
              <a:rPr lang="en-US" b="1" dirty="0" smtClean="0"/>
              <a:t>5.Decision Rule</a:t>
            </a:r>
            <a:endParaRPr lang="ar-SA" b="1" dirty="0" smtClean="0"/>
          </a:p>
          <a:p>
            <a:pPr algn="l" rtl="0" eaLnBrk="1" hangingPunct="1">
              <a:defRPr/>
            </a:pPr>
            <a:r>
              <a:rPr lang="en-US" b="1" dirty="0" smtClean="0"/>
              <a:t>The alternative hypothesis is</a:t>
            </a:r>
            <a:r>
              <a:rPr lang="en-US" dirty="0" smtClean="0"/>
              <a:t> </a:t>
            </a:r>
          </a:p>
          <a:p>
            <a:pPr algn="l" rtl="0" eaLnBrk="1" hangingPunct="1">
              <a:buFont typeface="Wingdings" pitchFamily="2" charset="2"/>
              <a:buNone/>
              <a:defRPr/>
            </a:pPr>
            <a:r>
              <a:rPr lang="en-US" dirty="0" smtClean="0"/>
              <a:t>H</a:t>
            </a:r>
            <a:r>
              <a:rPr lang="en-US" baseline="-22000" dirty="0" smtClean="0"/>
              <a:t>A</a:t>
            </a:r>
            <a:r>
              <a:rPr lang="en-US" dirty="0" smtClean="0"/>
              <a:t>:  μ ≠ 30</a:t>
            </a:r>
            <a:endParaRPr lang="ar-SA" dirty="0" smtClean="0"/>
          </a:p>
          <a:p>
            <a:pPr algn="l" rtl="0" eaLnBrk="1" hangingPunct="1">
              <a:defRPr/>
            </a:pPr>
            <a:r>
              <a:rPr lang="en-US" dirty="0" smtClean="0"/>
              <a:t>Hence we reject H</a:t>
            </a:r>
            <a:r>
              <a:rPr lang="en-US" baseline="-25000" dirty="0" smtClean="0"/>
              <a:t>0</a:t>
            </a:r>
            <a:r>
              <a:rPr lang="en-US" dirty="0" smtClean="0"/>
              <a:t> if Z &gt; Z</a:t>
            </a:r>
            <a:r>
              <a:rPr lang="en-US" baseline="-25000" dirty="0" smtClean="0"/>
              <a:t>1-0.025</a:t>
            </a:r>
            <a:r>
              <a:rPr lang="en-US" dirty="0" smtClean="0"/>
              <a:t>= Z</a:t>
            </a:r>
            <a:r>
              <a:rPr lang="en-US" baseline="-25000" dirty="0" smtClean="0"/>
              <a:t>0.975</a:t>
            </a:r>
            <a:r>
              <a:rPr lang="en-US" dirty="0" smtClean="0"/>
              <a:t> </a:t>
            </a:r>
            <a:endParaRPr lang="ar-SA" dirty="0" smtClean="0"/>
          </a:p>
          <a:p>
            <a:pPr algn="l" rtl="0" eaLnBrk="1" hangingPunct="1">
              <a:buFont typeface="Wingdings" pitchFamily="2" charset="2"/>
              <a:buNone/>
              <a:defRPr/>
            </a:pPr>
            <a:r>
              <a:rPr lang="en-US" dirty="0" smtClean="0"/>
              <a:t>or    Z&lt; - Z</a:t>
            </a:r>
            <a:r>
              <a:rPr lang="en-US" baseline="-25000" dirty="0" smtClean="0"/>
              <a:t>1-0.025</a:t>
            </a:r>
            <a:r>
              <a:rPr lang="en-US" dirty="0" smtClean="0"/>
              <a:t> = - Z</a:t>
            </a:r>
            <a:r>
              <a:rPr lang="en-US" baseline="-25000" dirty="0" smtClean="0"/>
              <a:t>0.975</a:t>
            </a:r>
            <a:endParaRPr lang="ar-SA" baseline="-25000" dirty="0" smtClean="0"/>
          </a:p>
          <a:p>
            <a:pPr algn="l" rtl="0" eaLnBrk="1" hangingPunct="1">
              <a:defRPr/>
            </a:pPr>
            <a:r>
              <a:rPr lang="en-US" dirty="0" smtClean="0"/>
              <a:t>Z</a:t>
            </a:r>
            <a:r>
              <a:rPr lang="en-US" baseline="-25000" dirty="0" smtClean="0"/>
              <a:t>0.975</a:t>
            </a:r>
            <a:r>
              <a:rPr lang="en-US" dirty="0" smtClean="0"/>
              <a:t>=1.96(from table D)</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AC6FB896-ECC1-4ED2-BC69-8C9075C6C2CF}" type="slidenum">
              <a:rPr lang="ar-SA"/>
              <a:pPr>
                <a:defRPr/>
              </a:pPr>
              <a:t>244</a:t>
            </a:fld>
            <a:endParaRPr lang="en-US"/>
          </a:p>
        </p:txBody>
      </p:sp>
      <p:pic>
        <p:nvPicPr>
          <p:cNvPr id="302085" name="Picture 3"/>
          <p:cNvPicPr>
            <a:picLocks noChangeAspect="1" noChangeArrowheads="1"/>
          </p:cNvPicPr>
          <p:nvPr/>
        </p:nvPicPr>
        <p:blipFill>
          <a:blip r:embed="rId2" cstate="print"/>
          <a:srcRect/>
          <a:stretch>
            <a:fillRect/>
          </a:stretch>
        </p:blipFill>
        <p:spPr bwMode="auto">
          <a:xfrm>
            <a:off x="5940425" y="836613"/>
            <a:ext cx="297497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idx="1"/>
          </p:nvPr>
        </p:nvSpPr>
        <p:spPr>
          <a:xfrm>
            <a:off x="457200" y="765175"/>
            <a:ext cx="8229600" cy="5365750"/>
          </a:xfrm>
        </p:spPr>
        <p:txBody>
          <a:bodyPr/>
          <a:lstStyle/>
          <a:p>
            <a:pPr algn="l" rtl="0" eaLnBrk="1" hangingPunct="1">
              <a:defRPr/>
            </a:pPr>
            <a:r>
              <a:rPr lang="en-US" smtClean="0"/>
              <a:t> </a:t>
            </a:r>
            <a:r>
              <a:rPr lang="en-US" b="1" smtClean="0"/>
              <a:t>6.Decision:</a:t>
            </a:r>
          </a:p>
          <a:p>
            <a:pPr algn="l" rtl="0" eaLnBrk="1" hangingPunct="1">
              <a:defRPr/>
            </a:pPr>
            <a:endParaRPr lang="en-US" b="1" smtClean="0"/>
          </a:p>
          <a:p>
            <a:pPr algn="l" rtl="0" eaLnBrk="1" hangingPunct="1">
              <a:defRPr/>
            </a:pPr>
            <a:r>
              <a:rPr lang="en-US" b="1" smtClean="0"/>
              <a:t>We reject  H</a:t>
            </a:r>
            <a:r>
              <a:rPr lang="en-US" b="1" baseline="-32000" smtClean="0"/>
              <a:t>0</a:t>
            </a:r>
            <a:r>
              <a:rPr lang="en-US" b="1" smtClean="0"/>
              <a:t> ,since -2.12 is in the rejection region .</a:t>
            </a:r>
            <a:r>
              <a:rPr lang="en-US" smtClean="0"/>
              <a:t> </a:t>
            </a:r>
            <a:endParaRPr lang="ar-SA" smtClean="0"/>
          </a:p>
          <a:p>
            <a:pPr algn="l" rtl="0" eaLnBrk="1" hangingPunct="1">
              <a:defRPr/>
            </a:pPr>
            <a:endParaRPr lang="en-US" smtClean="0"/>
          </a:p>
          <a:p>
            <a:pPr algn="l" rtl="0" eaLnBrk="1" hangingPunct="1">
              <a:defRPr/>
            </a:pPr>
            <a:r>
              <a:rPr lang="en-US" smtClean="0"/>
              <a:t>We can conclude that μ is not equal to 30</a:t>
            </a:r>
            <a:endParaRPr lang="ar-SA" smtClean="0"/>
          </a:p>
          <a:p>
            <a:pPr algn="l" rtl="0" eaLnBrk="1" hangingPunct="1">
              <a:defRPr/>
            </a:pPr>
            <a:endParaRPr lang="en-US" smtClean="0"/>
          </a:p>
          <a:p>
            <a:pPr algn="l" rtl="0" eaLnBrk="1" hangingPunct="1">
              <a:defRPr/>
            </a:pPr>
            <a:r>
              <a:rPr lang="en-US" smtClean="0"/>
              <a:t>Using the p value ,we note that p-value =0.0340&lt; 0.05,therefore we reject H0 </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0FFFFEE5-7D39-4287-A646-AE75D1EE2B21}" type="slidenum">
              <a:rPr lang="ar-SA"/>
              <a:pPr>
                <a:defRPr/>
              </a:pPr>
              <a:t>245</a:t>
            </a:fld>
            <a:endParaRPr lang="en-US"/>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457200" y="158750"/>
            <a:ext cx="8229600" cy="965994"/>
          </a:xfrm>
        </p:spPr>
        <p:txBody>
          <a:bodyPr/>
          <a:lstStyle/>
          <a:p>
            <a:pPr eaLnBrk="1" hangingPunct="1">
              <a:defRPr/>
            </a:pPr>
            <a:r>
              <a:rPr lang="en-US" dirty="0" smtClean="0"/>
              <a:t>Example7.2.2 page227 </a:t>
            </a:r>
          </a:p>
        </p:txBody>
      </p:sp>
      <p:sp>
        <p:nvSpPr>
          <p:cNvPr id="405507" name="Rectangle 3"/>
          <p:cNvSpPr>
            <a:spLocks noGrp="1" noChangeArrowheads="1"/>
          </p:cNvSpPr>
          <p:nvPr>
            <p:ph idx="1"/>
          </p:nvPr>
        </p:nvSpPr>
        <p:spPr>
          <a:xfrm>
            <a:off x="457200" y="1124744"/>
            <a:ext cx="8229600" cy="5006181"/>
          </a:xfrm>
        </p:spPr>
        <p:txBody>
          <a:bodyPr/>
          <a:lstStyle/>
          <a:p>
            <a:pPr marL="609600" indent="-609600" algn="l" rtl="0" eaLnBrk="1" hangingPunct="1">
              <a:defRPr/>
            </a:pPr>
            <a:r>
              <a:rPr lang="en-US" dirty="0" smtClean="0"/>
              <a:t>Referring to example 7.2.1.Suppose that the researchers have asked: Can we conclude that μ&lt;30.</a:t>
            </a:r>
          </a:p>
          <a:p>
            <a:pPr marL="609600" indent="-609600" algn="l" rtl="0" eaLnBrk="1" hangingPunct="1">
              <a:buFont typeface="Wingdings" pitchFamily="2" charset="2"/>
              <a:buNone/>
              <a:defRPr/>
            </a:pPr>
            <a:r>
              <a:rPr lang="en-US" b="1" dirty="0" smtClean="0"/>
              <a:t>1.Data.</a:t>
            </a:r>
            <a:r>
              <a:rPr lang="en-US" dirty="0" smtClean="0"/>
              <a:t>see previous example</a:t>
            </a:r>
          </a:p>
          <a:p>
            <a:pPr marL="609600" indent="-609600" algn="l" rtl="0" eaLnBrk="1" hangingPunct="1">
              <a:buFont typeface="Wingdings" pitchFamily="2" charset="2"/>
              <a:buNone/>
              <a:defRPr/>
            </a:pPr>
            <a:r>
              <a:rPr lang="en-US" b="1" dirty="0" smtClean="0"/>
              <a:t>2. Assumptions .</a:t>
            </a:r>
            <a:r>
              <a:rPr lang="en-US" dirty="0" smtClean="0"/>
              <a:t>see previous example</a:t>
            </a:r>
          </a:p>
          <a:p>
            <a:pPr marL="609600" indent="-609600" algn="l" rtl="0" eaLnBrk="1" hangingPunct="1">
              <a:buFont typeface="Wingdings" pitchFamily="2" charset="2"/>
              <a:buNone/>
              <a:defRPr/>
            </a:pPr>
            <a:r>
              <a:rPr lang="en-US" b="1" dirty="0" smtClean="0"/>
              <a:t>3.Hypotheses:</a:t>
            </a:r>
          </a:p>
          <a:p>
            <a:pPr marL="609600" indent="-609600" algn="l" rtl="0" eaLnBrk="1" hangingPunct="1">
              <a:defRPr/>
            </a:pPr>
            <a:r>
              <a:rPr lang="en-US" dirty="0" smtClean="0"/>
              <a:t>H</a:t>
            </a:r>
            <a:r>
              <a:rPr lang="en-US" baseline="-25000" dirty="0" smtClean="0"/>
              <a:t>0</a:t>
            </a:r>
            <a:r>
              <a:rPr lang="en-US" dirty="0" smtClean="0"/>
              <a:t>  μ =30</a:t>
            </a:r>
          </a:p>
          <a:p>
            <a:pPr marL="609600" indent="-609600" algn="l" rtl="0" eaLnBrk="1" hangingPunct="1">
              <a:defRPr/>
            </a:pPr>
            <a:r>
              <a:rPr lang="en-US" dirty="0" smtClean="0"/>
              <a:t>H</a:t>
            </a:r>
            <a:r>
              <a:rPr lang="ar-SA" baseline="-25000" dirty="0" smtClean="0"/>
              <a:t>ِ</a:t>
            </a:r>
            <a:r>
              <a:rPr lang="en-US" baseline="-25000" dirty="0" smtClean="0"/>
              <a:t>A</a:t>
            </a:r>
            <a:r>
              <a:rPr lang="en-US" dirty="0" smtClean="0"/>
              <a:t>:  μ &lt; 30</a:t>
            </a:r>
            <a:endParaRPr lang="ar-SA" dirty="0" smtClean="0"/>
          </a:p>
          <a:p>
            <a:pPr marL="609600" indent="-609600" algn="l" rtl="0" eaLnBrk="1" hangingPunct="1">
              <a:buFont typeface="Wingdings" pitchFamily="2" charset="2"/>
              <a:buNone/>
              <a:defRPr/>
            </a:pPr>
            <a:endParaRPr lang="en-US" dirty="0" smtClean="0"/>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90BC8CBC-8311-4E3C-A766-56D3A834E478}" type="slidenum">
              <a:rPr lang="ar-SA"/>
              <a:pPr>
                <a:defRPr/>
              </a:pPr>
              <a:t>246</a:t>
            </a:fld>
            <a:endParaRPr lang="en-US"/>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idx="1"/>
          </p:nvPr>
        </p:nvSpPr>
        <p:spPr>
          <a:xfrm>
            <a:off x="457200" y="620713"/>
            <a:ext cx="8229600" cy="5510212"/>
          </a:xfrm>
        </p:spPr>
        <p:txBody>
          <a:bodyPr/>
          <a:lstStyle/>
          <a:p>
            <a:pPr algn="l" rtl="0" eaLnBrk="1" hangingPunct="1">
              <a:lnSpc>
                <a:spcPct val="90000"/>
              </a:lnSpc>
              <a:buFont typeface="Wingdings" pitchFamily="2" charset="2"/>
              <a:buNone/>
              <a:defRPr/>
            </a:pPr>
            <a:r>
              <a:rPr lang="en-US" sz="2800" b="1" dirty="0" smtClean="0"/>
              <a:t>4.Test Statistic</a:t>
            </a:r>
            <a:r>
              <a:rPr lang="en-US" sz="2800" dirty="0" smtClean="0"/>
              <a:t> :</a:t>
            </a:r>
          </a:p>
          <a:p>
            <a:pPr algn="l" rtl="0" eaLnBrk="1" hangingPunct="1">
              <a:lnSpc>
                <a:spcPct val="90000"/>
              </a:lnSpc>
              <a:defRPr/>
            </a:pPr>
            <a:endParaRPr lang="en-US" sz="2800" dirty="0" smtClean="0"/>
          </a:p>
          <a:p>
            <a:pPr algn="l" rtl="0" eaLnBrk="1" hangingPunct="1">
              <a:lnSpc>
                <a:spcPct val="90000"/>
              </a:lnSpc>
              <a:defRPr/>
            </a:pPr>
            <a:r>
              <a:rPr lang="en-US" sz="2800" dirty="0" smtClean="0"/>
              <a:t>              </a:t>
            </a:r>
            <a:r>
              <a:rPr lang="en-US" sz="2800" b="1" dirty="0" smtClean="0"/>
              <a:t>=              </a:t>
            </a:r>
            <a:r>
              <a:rPr lang="en-US" sz="2800" dirty="0" smtClean="0"/>
              <a:t>= -2.12</a:t>
            </a:r>
            <a:endParaRPr lang="ar-SA" sz="2800" dirty="0" smtClean="0"/>
          </a:p>
          <a:p>
            <a:pPr algn="l" rtl="0" eaLnBrk="1" hangingPunct="1">
              <a:lnSpc>
                <a:spcPct val="90000"/>
              </a:lnSpc>
              <a:defRPr/>
            </a:pPr>
            <a:endParaRPr lang="ar-SA" sz="2800" dirty="0" smtClean="0"/>
          </a:p>
          <a:p>
            <a:pPr algn="l" rtl="0" eaLnBrk="1" hangingPunct="1">
              <a:lnSpc>
                <a:spcPct val="90000"/>
              </a:lnSpc>
              <a:buFont typeface="Wingdings" pitchFamily="2" charset="2"/>
              <a:buNone/>
              <a:defRPr/>
            </a:pPr>
            <a:r>
              <a:rPr lang="en-US" sz="2800" dirty="0" smtClean="0"/>
              <a:t>5. </a:t>
            </a:r>
            <a:r>
              <a:rPr lang="en-US" sz="2800" b="1" dirty="0" smtClean="0">
                <a:solidFill>
                  <a:schemeClr val="tx2"/>
                </a:solidFill>
              </a:rPr>
              <a:t>Decision</a:t>
            </a:r>
            <a:r>
              <a:rPr lang="en-US" sz="2800" b="1" dirty="0" smtClean="0"/>
              <a:t> </a:t>
            </a:r>
            <a:r>
              <a:rPr lang="en-US" sz="2800" b="1" dirty="0" smtClean="0">
                <a:solidFill>
                  <a:schemeClr val="tx2"/>
                </a:solidFill>
              </a:rPr>
              <a:t>Rule</a:t>
            </a:r>
            <a:r>
              <a:rPr lang="en-US" sz="2800" dirty="0" smtClean="0">
                <a:solidFill>
                  <a:schemeClr val="tx2"/>
                </a:solidFill>
              </a:rPr>
              <a:t>: </a:t>
            </a:r>
            <a:r>
              <a:rPr lang="en-US" sz="2800" dirty="0" smtClean="0"/>
              <a:t>Reject H</a:t>
            </a:r>
            <a:r>
              <a:rPr lang="en-US" sz="2800" baseline="-20000" dirty="0" smtClean="0"/>
              <a:t>0</a:t>
            </a:r>
            <a:r>
              <a:rPr lang="en-US" sz="2800" dirty="0" smtClean="0"/>
              <a:t> if Z&lt; - Z </a:t>
            </a:r>
            <a:r>
              <a:rPr lang="en-US" sz="2800" baseline="-18000" dirty="0" smtClean="0"/>
              <a:t>1-</a:t>
            </a:r>
            <a:r>
              <a:rPr lang="el-GR" sz="2800" baseline="-18000" dirty="0" smtClean="0"/>
              <a:t>α</a:t>
            </a:r>
            <a:r>
              <a:rPr lang="en-US" sz="2800" dirty="0" smtClean="0"/>
              <a:t>, where </a:t>
            </a:r>
            <a:endParaRPr lang="ar-SA" sz="2800" dirty="0" smtClean="0"/>
          </a:p>
          <a:p>
            <a:pPr algn="l" rtl="0" eaLnBrk="1" hangingPunct="1">
              <a:lnSpc>
                <a:spcPct val="90000"/>
              </a:lnSpc>
              <a:defRPr/>
            </a:pPr>
            <a:endParaRPr lang="en-US" sz="2800" dirty="0" smtClean="0"/>
          </a:p>
          <a:p>
            <a:pPr algn="l" rtl="0" eaLnBrk="1" hangingPunct="1">
              <a:lnSpc>
                <a:spcPct val="90000"/>
              </a:lnSpc>
              <a:defRPr/>
            </a:pPr>
            <a:r>
              <a:rPr lang="en-US" sz="2800" dirty="0" smtClean="0"/>
              <a:t> Z </a:t>
            </a:r>
            <a:r>
              <a:rPr lang="en-US" sz="2800" baseline="-18000" dirty="0" smtClean="0"/>
              <a:t>1-</a:t>
            </a:r>
            <a:r>
              <a:rPr lang="el-GR" sz="2800" baseline="-18000" dirty="0" smtClean="0"/>
              <a:t>α </a:t>
            </a:r>
            <a:r>
              <a:rPr lang="en-US" sz="2800" dirty="0" smtClean="0"/>
              <a:t>=  1.645. (from table D) </a:t>
            </a:r>
          </a:p>
          <a:p>
            <a:pPr algn="l" rtl="0" eaLnBrk="1" hangingPunct="1">
              <a:lnSpc>
                <a:spcPct val="90000"/>
              </a:lnSpc>
              <a:buFont typeface="Wingdings" pitchFamily="2" charset="2"/>
              <a:buNone/>
              <a:defRPr/>
            </a:pPr>
            <a:r>
              <a:rPr lang="en-US" sz="2800" dirty="0" smtClean="0"/>
              <a:t>6. </a:t>
            </a:r>
            <a:r>
              <a:rPr lang="en-US" sz="2800" b="1" dirty="0" smtClean="0">
                <a:solidFill>
                  <a:schemeClr val="tx2"/>
                </a:solidFill>
              </a:rPr>
              <a:t>Decision</a:t>
            </a:r>
            <a:r>
              <a:rPr lang="en-US" sz="2800" dirty="0" smtClean="0">
                <a:solidFill>
                  <a:schemeClr val="tx2"/>
                </a:solidFill>
              </a:rPr>
              <a:t>: </a:t>
            </a:r>
            <a:r>
              <a:rPr lang="en-US" sz="2800" dirty="0" smtClean="0"/>
              <a:t>Reject H</a:t>
            </a:r>
            <a:r>
              <a:rPr lang="en-US" sz="2800" baseline="-20000" dirty="0" smtClean="0"/>
              <a:t>0</a:t>
            </a:r>
            <a:r>
              <a:rPr lang="en-US" sz="2800" dirty="0" smtClean="0"/>
              <a:t> ,thus we can conclude that the population mean is smaller than 30. </a:t>
            </a:r>
          </a:p>
        </p:txBody>
      </p:sp>
      <p:sp>
        <p:nvSpPr>
          <p:cNvPr id="11"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2" name="عنصر نائب لرقم الشريحة 5"/>
          <p:cNvSpPr>
            <a:spLocks noGrp="1"/>
          </p:cNvSpPr>
          <p:nvPr>
            <p:ph type="sldNum" sz="quarter" idx="12"/>
          </p:nvPr>
        </p:nvSpPr>
        <p:spPr/>
        <p:txBody>
          <a:bodyPr/>
          <a:lstStyle/>
          <a:p>
            <a:pPr>
              <a:defRPr/>
            </a:pPr>
            <a:fld id="{36EBBF2D-C6C0-4A71-ABA2-35C73A730E72}" type="slidenum">
              <a:rPr lang="ar-SA"/>
              <a:pPr>
                <a:defRPr/>
              </a:pPr>
              <a:t>247</a:t>
            </a:fld>
            <a:endParaRPr lang="en-US"/>
          </a:p>
        </p:txBody>
      </p:sp>
      <p:pic>
        <p:nvPicPr>
          <p:cNvPr id="406531" name="Picture 3"/>
          <p:cNvPicPr>
            <a:picLocks noChangeAspect="1" noChangeArrowheads="1"/>
          </p:cNvPicPr>
          <p:nvPr/>
        </p:nvPicPr>
        <p:blipFill>
          <a:blip r:embed="rId3" cstate="print"/>
          <a:srcRect/>
          <a:stretch>
            <a:fillRect/>
          </a:stretch>
        </p:blipFill>
        <p:spPr bwMode="auto">
          <a:xfrm>
            <a:off x="6191250" y="476672"/>
            <a:ext cx="2952750" cy="1943100"/>
          </a:xfrm>
          <a:prstGeom prst="rect">
            <a:avLst/>
          </a:prstGeom>
          <a:noFill/>
          <a:ln w="9525">
            <a:noFill/>
            <a:miter lim="800000"/>
            <a:headEnd/>
            <a:tailEnd/>
          </a:ln>
        </p:spPr>
      </p:pic>
      <p:sp>
        <p:nvSpPr>
          <p:cNvPr id="6759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6533" name="Object 5"/>
          <p:cNvGraphicFramePr>
            <a:graphicFrameLocks noChangeAspect="1"/>
          </p:cNvGraphicFramePr>
          <p:nvPr/>
        </p:nvGraphicFramePr>
        <p:xfrm>
          <a:off x="1187624" y="1268760"/>
          <a:ext cx="1079500" cy="1212850"/>
        </p:xfrm>
        <a:graphic>
          <a:graphicData uri="http://schemas.openxmlformats.org/presentationml/2006/ole">
            <p:oleObj spid="_x0000_s67586" name="Equation" r:id="rId4" imgW="749300" imgH="660400" progId="Equation.3">
              <p:embed/>
            </p:oleObj>
          </a:graphicData>
        </a:graphic>
      </p:graphicFrame>
      <p:sp>
        <p:nvSpPr>
          <p:cNvPr id="67593" name="Rectangle 6"/>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endParaRPr lang="en-US"/>
          </a:p>
        </p:txBody>
      </p:sp>
      <p:sp>
        <p:nvSpPr>
          <p:cNvPr id="675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6536" name="Object 8"/>
          <p:cNvGraphicFramePr>
            <a:graphicFrameLocks noChangeAspect="1"/>
          </p:cNvGraphicFramePr>
          <p:nvPr/>
        </p:nvGraphicFramePr>
        <p:xfrm>
          <a:off x="2555776" y="1268760"/>
          <a:ext cx="1295400" cy="1008062"/>
        </p:xfrm>
        <a:graphic>
          <a:graphicData uri="http://schemas.openxmlformats.org/presentationml/2006/ole">
            <p:oleObj spid="_x0000_s67587" name="Equation" r:id="rId5" imgW="520474" imgH="634725" progId="Equation.3">
              <p:embed/>
            </p:oleObj>
          </a:graphicData>
        </a:graphic>
      </p:graphicFrame>
      <p:sp>
        <p:nvSpPr>
          <p:cNvPr id="67595" name="Rectangle 9"/>
          <p:cNvSpPr>
            <a:spLocks noChangeArrowheads="1"/>
          </p:cNvSpPr>
          <p:nvPr/>
        </p:nvSpPr>
        <p:spPr bwMode="auto">
          <a:xfrm>
            <a:off x="0" y="63817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6530">
                                            <p:txEl>
                                              <p:pRg st="0" end="0"/>
                                            </p:txEl>
                                          </p:spTgt>
                                        </p:tgtEl>
                                        <p:attrNameLst>
                                          <p:attrName>style.visibility</p:attrName>
                                        </p:attrNameLst>
                                      </p:cBhvr>
                                      <p:to>
                                        <p:strVal val="visible"/>
                                      </p:to>
                                    </p:set>
                                    <p:anim calcmode="lin" valueType="num">
                                      <p:cBhvr additive="base">
                                        <p:cTn id="7" dur="500" fill="hold"/>
                                        <p:tgtEl>
                                          <p:spTgt spid="406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6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6533"/>
                                        </p:tgtEl>
                                        <p:attrNameLst>
                                          <p:attrName>style.visibility</p:attrName>
                                        </p:attrNameLst>
                                      </p:cBhvr>
                                      <p:to>
                                        <p:strVal val="visible"/>
                                      </p:to>
                                    </p:set>
                                    <p:anim calcmode="lin" valueType="num">
                                      <p:cBhvr additive="base">
                                        <p:cTn id="13" dur="500" fill="hold"/>
                                        <p:tgtEl>
                                          <p:spTgt spid="406533"/>
                                        </p:tgtEl>
                                        <p:attrNameLst>
                                          <p:attrName>ppt_x</p:attrName>
                                        </p:attrNameLst>
                                      </p:cBhvr>
                                      <p:tavLst>
                                        <p:tav tm="0">
                                          <p:val>
                                            <p:strVal val="#ppt_x"/>
                                          </p:val>
                                        </p:tav>
                                        <p:tav tm="100000">
                                          <p:val>
                                            <p:strVal val="#ppt_x"/>
                                          </p:val>
                                        </p:tav>
                                      </p:tavLst>
                                    </p:anim>
                                    <p:anim calcmode="lin" valueType="num">
                                      <p:cBhvr additive="base">
                                        <p:cTn id="14" dur="500" fill="hold"/>
                                        <p:tgtEl>
                                          <p:spTgt spid="4065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6536"/>
                                        </p:tgtEl>
                                        <p:attrNameLst>
                                          <p:attrName>style.visibility</p:attrName>
                                        </p:attrNameLst>
                                      </p:cBhvr>
                                      <p:to>
                                        <p:strVal val="visible"/>
                                      </p:to>
                                    </p:set>
                                    <p:anim calcmode="lin" valueType="num">
                                      <p:cBhvr additive="base">
                                        <p:cTn id="19" dur="500" fill="hold"/>
                                        <p:tgtEl>
                                          <p:spTgt spid="406536"/>
                                        </p:tgtEl>
                                        <p:attrNameLst>
                                          <p:attrName>ppt_x</p:attrName>
                                        </p:attrNameLst>
                                      </p:cBhvr>
                                      <p:tavLst>
                                        <p:tav tm="0">
                                          <p:val>
                                            <p:strVal val="#ppt_x"/>
                                          </p:val>
                                        </p:tav>
                                        <p:tav tm="100000">
                                          <p:val>
                                            <p:strVal val="#ppt_x"/>
                                          </p:val>
                                        </p:tav>
                                      </p:tavLst>
                                    </p:anim>
                                    <p:anim calcmode="lin" valueType="num">
                                      <p:cBhvr additive="base">
                                        <p:cTn id="20" dur="500" fill="hold"/>
                                        <p:tgtEl>
                                          <p:spTgt spid="4065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6530">
                                            <p:txEl>
                                              <p:pRg st="2" end="2"/>
                                            </p:txEl>
                                          </p:spTgt>
                                        </p:tgtEl>
                                        <p:attrNameLst>
                                          <p:attrName>style.visibility</p:attrName>
                                        </p:attrNameLst>
                                      </p:cBhvr>
                                      <p:to>
                                        <p:strVal val="visible"/>
                                      </p:to>
                                    </p:set>
                                    <p:anim calcmode="lin" valueType="num">
                                      <p:cBhvr additive="base">
                                        <p:cTn id="25" dur="500" fill="hold"/>
                                        <p:tgtEl>
                                          <p:spTgt spid="40653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6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6530">
                                            <p:txEl>
                                              <p:pRg st="4" end="4"/>
                                            </p:txEl>
                                          </p:spTgt>
                                        </p:tgtEl>
                                        <p:attrNameLst>
                                          <p:attrName>style.visibility</p:attrName>
                                        </p:attrNameLst>
                                      </p:cBhvr>
                                      <p:to>
                                        <p:strVal val="visible"/>
                                      </p:to>
                                    </p:set>
                                    <p:anim calcmode="lin" valueType="num">
                                      <p:cBhvr additive="base">
                                        <p:cTn id="31" dur="500" fill="hold"/>
                                        <p:tgtEl>
                                          <p:spTgt spid="4065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65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6530">
                                            <p:txEl>
                                              <p:pRg st="6" end="6"/>
                                            </p:txEl>
                                          </p:spTgt>
                                        </p:tgtEl>
                                        <p:attrNameLst>
                                          <p:attrName>style.visibility</p:attrName>
                                        </p:attrNameLst>
                                      </p:cBhvr>
                                      <p:to>
                                        <p:strVal val="visible"/>
                                      </p:to>
                                    </p:set>
                                    <p:anim calcmode="lin" valueType="num">
                                      <p:cBhvr additive="base">
                                        <p:cTn id="37" dur="500" fill="hold"/>
                                        <p:tgtEl>
                                          <p:spTgt spid="40653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65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6531"/>
                                        </p:tgtEl>
                                        <p:attrNameLst>
                                          <p:attrName>style.visibility</p:attrName>
                                        </p:attrNameLst>
                                      </p:cBhvr>
                                      <p:to>
                                        <p:strVal val="visible"/>
                                      </p:to>
                                    </p:set>
                                    <p:anim calcmode="lin" valueType="num">
                                      <p:cBhvr additive="base">
                                        <p:cTn id="43" dur="500" fill="hold"/>
                                        <p:tgtEl>
                                          <p:spTgt spid="406531"/>
                                        </p:tgtEl>
                                        <p:attrNameLst>
                                          <p:attrName>ppt_x</p:attrName>
                                        </p:attrNameLst>
                                      </p:cBhvr>
                                      <p:tavLst>
                                        <p:tav tm="0">
                                          <p:val>
                                            <p:strVal val="#ppt_x"/>
                                          </p:val>
                                        </p:tav>
                                        <p:tav tm="100000">
                                          <p:val>
                                            <p:strVal val="#ppt_x"/>
                                          </p:val>
                                        </p:tav>
                                      </p:tavLst>
                                    </p:anim>
                                    <p:anim calcmode="lin" valueType="num">
                                      <p:cBhvr additive="base">
                                        <p:cTn id="44" dur="500" fill="hold"/>
                                        <p:tgtEl>
                                          <p:spTgt spid="4065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06530">
                                            <p:txEl>
                                              <p:pRg st="7" end="7"/>
                                            </p:txEl>
                                          </p:spTgt>
                                        </p:tgtEl>
                                        <p:attrNameLst>
                                          <p:attrName>style.visibility</p:attrName>
                                        </p:attrNameLst>
                                      </p:cBhvr>
                                      <p:to>
                                        <p:strVal val="visible"/>
                                      </p:to>
                                    </p:set>
                                    <p:anim calcmode="lin" valueType="num">
                                      <p:cBhvr additive="base">
                                        <p:cTn id="49" dur="500" fill="hold"/>
                                        <p:tgtEl>
                                          <p:spTgt spid="40653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65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pPr algn="l" eaLnBrk="1" hangingPunct="1">
              <a:defRPr/>
            </a:pPr>
            <a:r>
              <a:rPr lang="en-US" smtClean="0"/>
              <a:t>Example7.2.4 page232</a:t>
            </a:r>
          </a:p>
        </p:txBody>
      </p:sp>
      <p:sp>
        <p:nvSpPr>
          <p:cNvPr id="407555" name="Rectangle 3"/>
          <p:cNvSpPr>
            <a:spLocks noGrp="1" noChangeArrowheads="1"/>
          </p:cNvSpPr>
          <p:nvPr>
            <p:ph idx="1"/>
          </p:nvPr>
        </p:nvSpPr>
        <p:spPr/>
        <p:txBody>
          <a:bodyPr/>
          <a:lstStyle/>
          <a:p>
            <a:pPr algn="l" rtl="0" eaLnBrk="1" hangingPunct="1">
              <a:defRPr/>
            </a:pPr>
            <a:r>
              <a:rPr lang="en-US" smtClean="0"/>
              <a:t>Among 157 African-American men ,the mean systolic blood pressure was 146 mm Hg with a standard deviation of 27. We wish to know if on the basis of these data, we may conclude that the mean systolic blood pressure for a population of African-American is greater than 140. Use α=0.01.</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4C286771-34F8-4C79-9EBD-6285CBE8CAB1}" type="slidenum">
              <a:rPr lang="ar-SA"/>
              <a:pPr>
                <a:defRPr/>
              </a:pPr>
              <a:t>248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7554"/>
                                        </p:tgtEl>
                                        <p:attrNameLst>
                                          <p:attrName>style.visibility</p:attrName>
                                        </p:attrNameLst>
                                      </p:cBhvr>
                                      <p:to>
                                        <p:strVal val="visible"/>
                                      </p:to>
                                    </p:set>
                                    <p:anim calcmode="lin" valueType="num">
                                      <p:cBhvr additive="base">
                                        <p:cTn id="7" dur="500" fill="hold"/>
                                        <p:tgtEl>
                                          <p:spTgt spid="407554"/>
                                        </p:tgtEl>
                                        <p:attrNameLst>
                                          <p:attrName>ppt_x</p:attrName>
                                        </p:attrNameLst>
                                      </p:cBhvr>
                                      <p:tavLst>
                                        <p:tav tm="0">
                                          <p:val>
                                            <p:strVal val="#ppt_x"/>
                                          </p:val>
                                        </p:tav>
                                        <p:tav tm="100000">
                                          <p:val>
                                            <p:strVal val="#ppt_x"/>
                                          </p:val>
                                        </p:tav>
                                      </p:tavLst>
                                    </p:anim>
                                    <p:anim calcmode="lin" valueType="num">
                                      <p:cBhvr additive="base">
                                        <p:cTn id="8" dur="500" fill="hold"/>
                                        <p:tgtEl>
                                          <p:spTgt spid="407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7555">
                                            <p:txEl>
                                              <p:pRg st="0" end="0"/>
                                            </p:txEl>
                                          </p:spTgt>
                                        </p:tgtEl>
                                        <p:attrNameLst>
                                          <p:attrName>style.visibility</p:attrName>
                                        </p:attrNameLst>
                                      </p:cBhvr>
                                      <p:to>
                                        <p:strVal val="visible"/>
                                      </p:to>
                                    </p:set>
                                    <p:anim calcmode="lin" valueType="num">
                                      <p:cBhvr additive="base">
                                        <p:cTn id="13" dur="500" fill="hold"/>
                                        <p:tgtEl>
                                          <p:spTgt spid="4075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75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4"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323850" y="0"/>
            <a:ext cx="8229600" cy="1143000"/>
          </a:xfrm>
        </p:spPr>
        <p:txBody>
          <a:bodyPr/>
          <a:lstStyle/>
          <a:p>
            <a:pPr algn="l" eaLnBrk="1" hangingPunct="1">
              <a:defRPr/>
            </a:pPr>
            <a:r>
              <a:rPr lang="en-US" smtClean="0"/>
              <a:t>Solution</a:t>
            </a:r>
          </a:p>
        </p:txBody>
      </p:sp>
      <p:sp>
        <p:nvSpPr>
          <p:cNvPr id="408579" name="Rectangle 3"/>
          <p:cNvSpPr>
            <a:spLocks noGrp="1" noChangeArrowheads="1"/>
          </p:cNvSpPr>
          <p:nvPr>
            <p:ph idx="1"/>
          </p:nvPr>
        </p:nvSpPr>
        <p:spPr>
          <a:xfrm>
            <a:off x="468313" y="836613"/>
            <a:ext cx="8229600" cy="4962525"/>
          </a:xfrm>
        </p:spPr>
        <p:txBody>
          <a:bodyPr/>
          <a:lstStyle/>
          <a:p>
            <a:pPr algn="l" rtl="0" eaLnBrk="1" hangingPunct="1">
              <a:buFont typeface="Wingdings" pitchFamily="2" charset="2"/>
              <a:buNone/>
              <a:defRPr/>
            </a:pPr>
            <a:r>
              <a:rPr lang="en-US" b="1" dirty="0" smtClean="0"/>
              <a:t>1. </a:t>
            </a:r>
            <a:r>
              <a:rPr lang="en-US" b="1" dirty="0" smtClean="0">
                <a:solidFill>
                  <a:schemeClr val="tx2"/>
                </a:solidFill>
              </a:rPr>
              <a:t>Data:</a:t>
            </a:r>
            <a:r>
              <a:rPr lang="en-US" b="1" dirty="0" smtClean="0"/>
              <a:t> </a:t>
            </a:r>
            <a:r>
              <a:rPr lang="en-US" dirty="0" smtClean="0"/>
              <a:t>Variable is systolic blood pressure, n=157 , =146, s=27, α=0.01.</a:t>
            </a:r>
          </a:p>
          <a:p>
            <a:pPr algn="l" rtl="0" eaLnBrk="1" hangingPunct="1">
              <a:buFont typeface="Wingdings" pitchFamily="2" charset="2"/>
              <a:buNone/>
              <a:defRPr/>
            </a:pPr>
            <a:r>
              <a:rPr lang="en-US" b="1" dirty="0" smtClean="0"/>
              <a:t>2. </a:t>
            </a:r>
            <a:r>
              <a:rPr lang="en-US" b="1" dirty="0" smtClean="0">
                <a:solidFill>
                  <a:schemeClr val="tx2"/>
                </a:solidFill>
              </a:rPr>
              <a:t>Assumption:</a:t>
            </a:r>
            <a:r>
              <a:rPr lang="en-US" dirty="0" smtClean="0"/>
              <a:t> population is not normal, σ</a:t>
            </a:r>
            <a:r>
              <a:rPr lang="en-US" baseline="30000" dirty="0" smtClean="0"/>
              <a:t>2</a:t>
            </a:r>
            <a:r>
              <a:rPr lang="en-US" dirty="0" smtClean="0"/>
              <a:t> is unknown</a:t>
            </a:r>
          </a:p>
          <a:p>
            <a:pPr algn="l" rtl="0" eaLnBrk="1" hangingPunct="1">
              <a:buFont typeface="Wingdings" pitchFamily="2" charset="2"/>
              <a:buNone/>
              <a:defRPr/>
            </a:pPr>
            <a:r>
              <a:rPr lang="en-US" b="1" dirty="0" smtClean="0"/>
              <a:t>3. </a:t>
            </a:r>
            <a:r>
              <a:rPr lang="en-US" b="1" dirty="0" smtClean="0">
                <a:solidFill>
                  <a:schemeClr val="tx2"/>
                </a:solidFill>
              </a:rPr>
              <a:t>Hypotheses:</a:t>
            </a:r>
            <a:r>
              <a:rPr lang="en-US" b="1" dirty="0" smtClean="0"/>
              <a:t>  </a:t>
            </a:r>
            <a:r>
              <a:rPr lang="en-US" dirty="0" smtClean="0"/>
              <a:t>H</a:t>
            </a:r>
            <a:r>
              <a:rPr lang="en-US" baseline="-25000" dirty="0" smtClean="0"/>
              <a:t>0</a:t>
            </a:r>
            <a:r>
              <a:rPr lang="en-US" dirty="0" smtClean="0"/>
              <a:t> :μ=140</a:t>
            </a:r>
          </a:p>
          <a:p>
            <a:pPr algn="l" rtl="0" eaLnBrk="1" hangingPunct="1">
              <a:buFont typeface="Wingdings" pitchFamily="2" charset="2"/>
              <a:buNone/>
              <a:defRPr/>
            </a:pPr>
            <a:r>
              <a:rPr lang="en-US" dirty="0" smtClean="0"/>
              <a:t>                           H</a:t>
            </a:r>
            <a:r>
              <a:rPr lang="en-US" baseline="-22000" dirty="0" smtClean="0"/>
              <a:t>A</a:t>
            </a:r>
            <a:r>
              <a:rPr lang="en-US" dirty="0" smtClean="0"/>
              <a:t>: μ&gt;140 </a:t>
            </a:r>
          </a:p>
          <a:p>
            <a:pPr algn="l" rtl="0" eaLnBrk="1" hangingPunct="1">
              <a:buFont typeface="Wingdings" pitchFamily="2" charset="2"/>
              <a:buNone/>
              <a:defRPr/>
            </a:pPr>
            <a:r>
              <a:rPr lang="en-US" b="1" dirty="0" smtClean="0"/>
              <a:t>4.Test Statistic:</a:t>
            </a:r>
          </a:p>
          <a:p>
            <a:pPr algn="l" rtl="0" eaLnBrk="1" hangingPunct="1">
              <a:defRPr/>
            </a:pPr>
            <a:r>
              <a:rPr lang="en-US" dirty="0" smtClean="0"/>
              <a:t>                =               =               =2.78</a:t>
            </a:r>
          </a:p>
        </p:txBody>
      </p:sp>
      <p:sp>
        <p:nvSpPr>
          <p:cNvPr id="1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5" name="عنصر نائب لرقم الشريحة 5"/>
          <p:cNvSpPr>
            <a:spLocks noGrp="1"/>
          </p:cNvSpPr>
          <p:nvPr>
            <p:ph type="sldNum" sz="quarter" idx="12"/>
          </p:nvPr>
        </p:nvSpPr>
        <p:spPr/>
        <p:txBody>
          <a:bodyPr/>
          <a:lstStyle/>
          <a:p>
            <a:pPr>
              <a:defRPr/>
            </a:pPr>
            <a:fld id="{DDF23BF8-E8FF-40BB-9702-48B9E55FFC89}" type="slidenum">
              <a:rPr lang="ar-SA"/>
              <a:pPr>
                <a:defRPr/>
              </a:pPr>
              <a:t>249</a:t>
            </a:fld>
            <a:endParaRPr lang="en-US"/>
          </a:p>
        </p:txBody>
      </p:sp>
      <p:sp>
        <p:nvSpPr>
          <p:cNvPr id="6861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8581" name="Object 5"/>
          <p:cNvGraphicFramePr>
            <a:graphicFrameLocks noChangeAspect="1"/>
          </p:cNvGraphicFramePr>
          <p:nvPr/>
        </p:nvGraphicFramePr>
        <p:xfrm>
          <a:off x="1043608" y="4653136"/>
          <a:ext cx="1368425" cy="1017588"/>
        </p:xfrm>
        <a:graphic>
          <a:graphicData uri="http://schemas.openxmlformats.org/presentationml/2006/ole">
            <p:oleObj spid="_x0000_s68610" name="Equation" r:id="rId3" imgW="749300" imgH="660400" progId="Equation.3">
              <p:embed/>
            </p:oleObj>
          </a:graphicData>
        </a:graphic>
      </p:graphicFrame>
      <p:sp>
        <p:nvSpPr>
          <p:cNvPr id="68618" name="Rectangle 6"/>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endParaRPr lang="en-US"/>
          </a:p>
        </p:txBody>
      </p:sp>
      <p:sp>
        <p:nvSpPr>
          <p:cNvPr id="6861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8584" name="Object 8"/>
          <p:cNvGraphicFramePr>
            <a:graphicFrameLocks noChangeAspect="1"/>
          </p:cNvGraphicFramePr>
          <p:nvPr/>
        </p:nvGraphicFramePr>
        <p:xfrm>
          <a:off x="3131840" y="4653136"/>
          <a:ext cx="998537" cy="1081088"/>
        </p:xfrm>
        <a:graphic>
          <a:graphicData uri="http://schemas.openxmlformats.org/presentationml/2006/ole">
            <p:oleObj spid="_x0000_s68611" name="Equation" r:id="rId4" imgW="634725" imgH="622030" progId="Equation.3">
              <p:embed/>
            </p:oleObj>
          </a:graphicData>
        </a:graphic>
      </p:graphicFrame>
      <p:sp>
        <p:nvSpPr>
          <p:cNvPr id="68620" name="Rectangle 9"/>
          <p:cNvSpPr>
            <a:spLocks noChangeArrowheads="1"/>
          </p:cNvSpPr>
          <p:nvPr/>
        </p:nvSpPr>
        <p:spPr bwMode="auto">
          <a:xfrm>
            <a:off x="0" y="619125"/>
            <a:ext cx="9144000" cy="0"/>
          </a:xfrm>
          <a:prstGeom prst="rect">
            <a:avLst/>
          </a:prstGeom>
          <a:noFill/>
          <a:ln w="9525">
            <a:noFill/>
            <a:miter lim="800000"/>
            <a:headEnd/>
            <a:tailEnd/>
          </a:ln>
        </p:spPr>
        <p:txBody>
          <a:bodyPr wrap="none" anchor="ctr">
            <a:spAutoFit/>
          </a:bodyPr>
          <a:lstStyle/>
          <a:p>
            <a:endParaRPr lang="en-US"/>
          </a:p>
        </p:txBody>
      </p:sp>
      <p:sp>
        <p:nvSpPr>
          <p:cNvPr id="6862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8587" name="Object 11"/>
          <p:cNvGraphicFramePr>
            <a:graphicFrameLocks noChangeAspect="1"/>
          </p:cNvGraphicFramePr>
          <p:nvPr/>
        </p:nvGraphicFramePr>
        <p:xfrm>
          <a:off x="5364088" y="4653136"/>
          <a:ext cx="865187" cy="792162"/>
        </p:xfrm>
        <a:graphic>
          <a:graphicData uri="http://schemas.openxmlformats.org/presentationml/2006/ole">
            <p:oleObj spid="_x0000_s68612" name="Equation" r:id="rId5" imgW="495085" imgH="393529" progId="Equation.3">
              <p:embed/>
            </p:oleObj>
          </a:graphicData>
        </a:graphic>
      </p:graphicFrame>
      <p:sp>
        <p:nvSpPr>
          <p:cNvPr id="68622" name="Rectangle 12"/>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8578"/>
                                        </p:tgtEl>
                                        <p:attrNameLst>
                                          <p:attrName>style.visibility</p:attrName>
                                        </p:attrNameLst>
                                      </p:cBhvr>
                                      <p:to>
                                        <p:strVal val="visible"/>
                                      </p:to>
                                    </p:set>
                                    <p:anim calcmode="lin" valueType="num">
                                      <p:cBhvr additive="base">
                                        <p:cTn id="7" dur="500" fill="hold"/>
                                        <p:tgtEl>
                                          <p:spTgt spid="408578"/>
                                        </p:tgtEl>
                                        <p:attrNameLst>
                                          <p:attrName>ppt_x</p:attrName>
                                        </p:attrNameLst>
                                      </p:cBhvr>
                                      <p:tavLst>
                                        <p:tav tm="0">
                                          <p:val>
                                            <p:strVal val="#ppt_x"/>
                                          </p:val>
                                        </p:tav>
                                        <p:tav tm="100000">
                                          <p:val>
                                            <p:strVal val="#ppt_x"/>
                                          </p:val>
                                        </p:tav>
                                      </p:tavLst>
                                    </p:anim>
                                    <p:anim calcmode="lin" valueType="num">
                                      <p:cBhvr additive="base">
                                        <p:cTn id="8" dur="500" fill="hold"/>
                                        <p:tgtEl>
                                          <p:spTgt spid="408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8579">
                                            <p:txEl>
                                              <p:pRg st="0" end="0"/>
                                            </p:txEl>
                                          </p:spTgt>
                                        </p:tgtEl>
                                        <p:attrNameLst>
                                          <p:attrName>style.visibility</p:attrName>
                                        </p:attrNameLst>
                                      </p:cBhvr>
                                      <p:to>
                                        <p:strVal val="visible"/>
                                      </p:to>
                                    </p:set>
                                    <p:anim calcmode="lin" valueType="num">
                                      <p:cBhvr additive="base">
                                        <p:cTn id="13" dur="500" fill="hold"/>
                                        <p:tgtEl>
                                          <p:spTgt spid="4085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8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8579">
                                            <p:txEl>
                                              <p:pRg st="1" end="1"/>
                                            </p:txEl>
                                          </p:spTgt>
                                        </p:tgtEl>
                                        <p:attrNameLst>
                                          <p:attrName>style.visibility</p:attrName>
                                        </p:attrNameLst>
                                      </p:cBhvr>
                                      <p:to>
                                        <p:strVal val="visible"/>
                                      </p:to>
                                    </p:set>
                                    <p:anim calcmode="lin" valueType="num">
                                      <p:cBhvr additive="base">
                                        <p:cTn id="19" dur="500" fill="hold"/>
                                        <p:tgtEl>
                                          <p:spTgt spid="4085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8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8579">
                                            <p:txEl>
                                              <p:pRg st="2" end="2"/>
                                            </p:txEl>
                                          </p:spTgt>
                                        </p:tgtEl>
                                        <p:attrNameLst>
                                          <p:attrName>style.visibility</p:attrName>
                                        </p:attrNameLst>
                                      </p:cBhvr>
                                      <p:to>
                                        <p:strVal val="visible"/>
                                      </p:to>
                                    </p:set>
                                    <p:anim calcmode="lin" valueType="num">
                                      <p:cBhvr additive="base">
                                        <p:cTn id="25" dur="500" fill="hold"/>
                                        <p:tgtEl>
                                          <p:spTgt spid="40857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8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8579">
                                            <p:txEl>
                                              <p:pRg st="3" end="3"/>
                                            </p:txEl>
                                          </p:spTgt>
                                        </p:tgtEl>
                                        <p:attrNameLst>
                                          <p:attrName>style.visibility</p:attrName>
                                        </p:attrNameLst>
                                      </p:cBhvr>
                                      <p:to>
                                        <p:strVal val="visible"/>
                                      </p:to>
                                    </p:set>
                                    <p:anim calcmode="lin" valueType="num">
                                      <p:cBhvr additive="base">
                                        <p:cTn id="31" dur="500" fill="hold"/>
                                        <p:tgtEl>
                                          <p:spTgt spid="40857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8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8579">
                                            <p:txEl>
                                              <p:pRg st="4" end="4"/>
                                            </p:txEl>
                                          </p:spTgt>
                                        </p:tgtEl>
                                        <p:attrNameLst>
                                          <p:attrName>style.visibility</p:attrName>
                                        </p:attrNameLst>
                                      </p:cBhvr>
                                      <p:to>
                                        <p:strVal val="visible"/>
                                      </p:to>
                                    </p:set>
                                    <p:anim calcmode="lin" valueType="num">
                                      <p:cBhvr additive="base">
                                        <p:cTn id="37" dur="500" fill="hold"/>
                                        <p:tgtEl>
                                          <p:spTgt spid="40857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8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8581"/>
                                        </p:tgtEl>
                                        <p:attrNameLst>
                                          <p:attrName>style.visibility</p:attrName>
                                        </p:attrNameLst>
                                      </p:cBhvr>
                                      <p:to>
                                        <p:strVal val="visible"/>
                                      </p:to>
                                    </p:set>
                                    <p:anim calcmode="lin" valueType="num">
                                      <p:cBhvr additive="base">
                                        <p:cTn id="43" dur="500" fill="hold"/>
                                        <p:tgtEl>
                                          <p:spTgt spid="408581"/>
                                        </p:tgtEl>
                                        <p:attrNameLst>
                                          <p:attrName>ppt_x</p:attrName>
                                        </p:attrNameLst>
                                      </p:cBhvr>
                                      <p:tavLst>
                                        <p:tav tm="0">
                                          <p:val>
                                            <p:strVal val="#ppt_x"/>
                                          </p:val>
                                        </p:tav>
                                        <p:tav tm="100000">
                                          <p:val>
                                            <p:strVal val="#ppt_x"/>
                                          </p:val>
                                        </p:tav>
                                      </p:tavLst>
                                    </p:anim>
                                    <p:anim calcmode="lin" valueType="num">
                                      <p:cBhvr additive="base">
                                        <p:cTn id="44" dur="500" fill="hold"/>
                                        <p:tgtEl>
                                          <p:spTgt spid="40858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08584"/>
                                        </p:tgtEl>
                                        <p:attrNameLst>
                                          <p:attrName>style.visibility</p:attrName>
                                        </p:attrNameLst>
                                      </p:cBhvr>
                                      <p:to>
                                        <p:strVal val="visible"/>
                                      </p:to>
                                    </p:set>
                                    <p:anim calcmode="lin" valueType="num">
                                      <p:cBhvr additive="base">
                                        <p:cTn id="49" dur="500" fill="hold"/>
                                        <p:tgtEl>
                                          <p:spTgt spid="408584"/>
                                        </p:tgtEl>
                                        <p:attrNameLst>
                                          <p:attrName>ppt_x</p:attrName>
                                        </p:attrNameLst>
                                      </p:cBhvr>
                                      <p:tavLst>
                                        <p:tav tm="0">
                                          <p:val>
                                            <p:strVal val="#ppt_x"/>
                                          </p:val>
                                        </p:tav>
                                        <p:tav tm="100000">
                                          <p:val>
                                            <p:strVal val="#ppt_x"/>
                                          </p:val>
                                        </p:tav>
                                      </p:tavLst>
                                    </p:anim>
                                    <p:anim calcmode="lin" valueType="num">
                                      <p:cBhvr additive="base">
                                        <p:cTn id="50" dur="500" fill="hold"/>
                                        <p:tgtEl>
                                          <p:spTgt spid="40858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408587"/>
                                        </p:tgtEl>
                                        <p:attrNameLst>
                                          <p:attrName>style.visibility</p:attrName>
                                        </p:attrNameLst>
                                      </p:cBhvr>
                                      <p:to>
                                        <p:strVal val="visible"/>
                                      </p:to>
                                    </p:set>
                                    <p:animEffect transition="in" filter="box(in)">
                                      <p:cBhvr>
                                        <p:cTn id="55" dur="500"/>
                                        <p:tgtEl>
                                          <p:spTgt spid="40858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08579">
                                            <p:txEl>
                                              <p:pRg st="5" end="5"/>
                                            </p:txEl>
                                          </p:spTgt>
                                        </p:tgtEl>
                                        <p:attrNameLst>
                                          <p:attrName>style.visibility</p:attrName>
                                        </p:attrNameLst>
                                      </p:cBhvr>
                                      <p:to>
                                        <p:strVal val="visible"/>
                                      </p:to>
                                    </p:set>
                                    <p:anim calcmode="lin" valueType="num">
                                      <p:cBhvr additive="base">
                                        <p:cTn id="60" dur="500" fill="hold"/>
                                        <p:tgtEl>
                                          <p:spTgt spid="408579">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08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832648"/>
          </a:xfrm>
        </p:spPr>
        <p:txBody>
          <a:bodyPr>
            <a:normAutofit/>
          </a:bodyPr>
          <a:lstStyle/>
          <a:p>
            <a:pPr algn="l">
              <a:buNone/>
            </a:pPr>
            <a:endParaRPr lang="ar-SA" sz="2800" b="1" dirty="0" smtClean="0"/>
          </a:p>
          <a:p>
            <a:pPr algn="l">
              <a:buNone/>
            </a:pPr>
            <a:endParaRPr lang="ar-SA" sz="2800" b="1" dirty="0" smtClean="0"/>
          </a:p>
          <a:p>
            <a:pPr algn="l">
              <a:buNone/>
            </a:pPr>
            <a:r>
              <a:rPr lang="en-US" sz="2800" b="1" dirty="0" smtClean="0"/>
              <a:t>11-The ordinal variable is :</a:t>
            </a:r>
          </a:p>
          <a:p>
            <a:pPr algn="l">
              <a:buNone/>
            </a:pPr>
            <a:r>
              <a:rPr lang="en-US" sz="2800" dirty="0"/>
              <a:t>a</a:t>
            </a:r>
            <a:r>
              <a:rPr lang="en-US" sz="2800" dirty="0" smtClean="0"/>
              <a:t>-variable with a specific number of values.</a:t>
            </a:r>
          </a:p>
          <a:p>
            <a:pPr algn="l">
              <a:buNone/>
            </a:pPr>
            <a:r>
              <a:rPr lang="en-US" sz="2800" dirty="0" smtClean="0"/>
              <a:t>b-variable takes on values within interval.</a:t>
            </a:r>
            <a:endParaRPr lang="ar-SA" sz="2800" dirty="0" smtClean="0"/>
          </a:p>
          <a:p>
            <a:pPr algn="l">
              <a:buNone/>
            </a:pPr>
            <a:r>
              <a:rPr lang="en-US" sz="2800" dirty="0" smtClean="0"/>
              <a:t>c-Qualitative variable that can be ordered.</a:t>
            </a:r>
            <a:endParaRPr lang="ar-SA" sz="2800" dirty="0" smtClean="0"/>
          </a:p>
          <a:p>
            <a:pPr algn="l">
              <a:buNone/>
            </a:pPr>
            <a:r>
              <a:rPr lang="en-US" sz="2800" dirty="0" smtClean="0"/>
              <a:t>d-Variable that has more than mode.</a:t>
            </a:r>
          </a:p>
          <a:p>
            <a:pPr algn="l">
              <a:buNone/>
            </a:pPr>
            <a:endParaRPr lang="en-US" sz="2800" dirty="0"/>
          </a:p>
          <a:p>
            <a:pPr algn="l">
              <a:buNone/>
            </a:pPr>
            <a:endParaRPr lang="en-US" sz="2800" b="1" dirty="0" smtClean="0"/>
          </a:p>
          <a:p>
            <a:pPr algn="l">
              <a:buNone/>
            </a:pPr>
            <a:endParaRPr lang="ar-SA" sz="2800"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idx="1"/>
          </p:nvPr>
        </p:nvSpPr>
        <p:spPr>
          <a:xfrm>
            <a:off x="457200" y="620713"/>
            <a:ext cx="8229600" cy="5510212"/>
          </a:xfrm>
        </p:spPr>
        <p:txBody>
          <a:bodyPr/>
          <a:lstStyle/>
          <a:p>
            <a:pPr algn="l" rtl="0" eaLnBrk="1" hangingPunct="1">
              <a:lnSpc>
                <a:spcPct val="90000"/>
              </a:lnSpc>
              <a:buFont typeface="Wingdings" pitchFamily="2" charset="2"/>
              <a:buNone/>
              <a:defRPr/>
            </a:pPr>
            <a:endParaRPr lang="en-US" b="1" dirty="0" smtClean="0"/>
          </a:p>
          <a:p>
            <a:pPr algn="l" rtl="0" eaLnBrk="1" hangingPunct="1">
              <a:lnSpc>
                <a:spcPct val="90000"/>
              </a:lnSpc>
              <a:buFont typeface="Wingdings" pitchFamily="2" charset="2"/>
              <a:buNone/>
              <a:defRPr/>
            </a:pPr>
            <a:r>
              <a:rPr lang="en-US" b="1" dirty="0" smtClean="0"/>
              <a:t>5. Decision Rule:</a:t>
            </a:r>
            <a:r>
              <a:rPr lang="en-US" dirty="0" smtClean="0"/>
              <a:t> </a:t>
            </a:r>
          </a:p>
          <a:p>
            <a:pPr algn="l" rtl="0" eaLnBrk="1" hangingPunct="1">
              <a:lnSpc>
                <a:spcPct val="90000"/>
              </a:lnSpc>
              <a:buFont typeface="Wingdings" pitchFamily="2" charset="2"/>
              <a:buNone/>
              <a:defRPr/>
            </a:pPr>
            <a:r>
              <a:rPr lang="ar-SA" dirty="0" smtClean="0"/>
              <a:t>  </a:t>
            </a:r>
            <a:r>
              <a:rPr lang="en-US" dirty="0" smtClean="0"/>
              <a:t>we reject H</a:t>
            </a:r>
            <a:r>
              <a:rPr lang="en-US" baseline="-18000" dirty="0" smtClean="0"/>
              <a:t>0</a:t>
            </a:r>
            <a:r>
              <a:rPr lang="en-US" dirty="0" smtClean="0"/>
              <a:t> if Z&gt;Z</a:t>
            </a:r>
            <a:r>
              <a:rPr lang="en-US" baseline="-20000" dirty="0" smtClean="0"/>
              <a:t>1-α</a:t>
            </a:r>
            <a:endParaRPr lang="en-US" dirty="0" smtClean="0"/>
          </a:p>
          <a:p>
            <a:pPr algn="l" rtl="0" eaLnBrk="1" hangingPunct="1">
              <a:lnSpc>
                <a:spcPct val="90000"/>
              </a:lnSpc>
              <a:buFont typeface="Wingdings" pitchFamily="2" charset="2"/>
              <a:buNone/>
              <a:defRPr/>
            </a:pPr>
            <a:r>
              <a:rPr lang="en-US" dirty="0" smtClean="0"/>
              <a:t>   = Z</a:t>
            </a:r>
            <a:r>
              <a:rPr lang="en-US" baseline="-18000" dirty="0" smtClean="0"/>
              <a:t>0.99</a:t>
            </a:r>
            <a:r>
              <a:rPr lang="en-US" dirty="0" smtClean="0"/>
              <a:t>= 2.33 </a:t>
            </a:r>
          </a:p>
          <a:p>
            <a:pPr algn="l" rtl="0" eaLnBrk="1" hangingPunct="1">
              <a:lnSpc>
                <a:spcPct val="90000"/>
              </a:lnSpc>
              <a:buFont typeface="Wingdings" pitchFamily="2" charset="2"/>
              <a:buNone/>
              <a:defRPr/>
            </a:pPr>
            <a:r>
              <a:rPr lang="en-US" dirty="0" smtClean="0"/>
              <a:t>   (from table D)</a:t>
            </a:r>
            <a:endParaRPr lang="ar-SA" dirty="0" smtClean="0"/>
          </a:p>
          <a:p>
            <a:pPr algn="l" rtl="0" eaLnBrk="1" hangingPunct="1">
              <a:lnSpc>
                <a:spcPct val="90000"/>
              </a:lnSpc>
              <a:buFont typeface="Wingdings" pitchFamily="2" charset="2"/>
              <a:buNone/>
              <a:defRPr/>
            </a:pPr>
            <a:endParaRPr lang="en-US" b="1" dirty="0" smtClean="0"/>
          </a:p>
          <a:p>
            <a:pPr algn="l" rtl="0" eaLnBrk="1" hangingPunct="1">
              <a:lnSpc>
                <a:spcPct val="90000"/>
              </a:lnSpc>
              <a:buFont typeface="Wingdings" pitchFamily="2" charset="2"/>
              <a:buNone/>
              <a:defRPr/>
            </a:pPr>
            <a:r>
              <a:rPr lang="en-US" b="1" dirty="0" smtClean="0"/>
              <a:t>6. </a:t>
            </a:r>
            <a:r>
              <a:rPr lang="en-US" b="1" dirty="0" smtClean="0">
                <a:solidFill>
                  <a:schemeClr val="tx2"/>
                </a:solidFill>
              </a:rPr>
              <a:t>Decision:</a:t>
            </a:r>
            <a:r>
              <a:rPr lang="en-US" dirty="0" smtClean="0"/>
              <a:t> We reject  H</a:t>
            </a:r>
            <a:r>
              <a:rPr lang="en-US" baseline="-18000" dirty="0" smtClean="0"/>
              <a:t>0</a:t>
            </a:r>
            <a:r>
              <a:rPr lang="en-US" dirty="0" smtClean="0"/>
              <a:t>. </a:t>
            </a:r>
          </a:p>
          <a:p>
            <a:pPr algn="l" rtl="0" eaLnBrk="1" hangingPunct="1">
              <a:lnSpc>
                <a:spcPct val="90000"/>
              </a:lnSpc>
              <a:buFont typeface="Wingdings" pitchFamily="2" charset="2"/>
              <a:buNone/>
              <a:defRPr/>
            </a:pPr>
            <a:r>
              <a:rPr lang="en-US" dirty="0" smtClean="0"/>
              <a:t>   Hence we may conclude that the mean systolic blood pressure for a population of African-American is greater than 140.</a:t>
            </a:r>
          </a:p>
        </p:txBody>
      </p:sp>
      <p:sp>
        <p:nvSpPr>
          <p:cNvPr id="5" name="عنصر نائب للتذييل 4"/>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5"/>
          <p:cNvSpPr>
            <a:spLocks noGrp="1"/>
          </p:cNvSpPr>
          <p:nvPr>
            <p:ph type="sldNum" sz="quarter" idx="12"/>
          </p:nvPr>
        </p:nvSpPr>
        <p:spPr/>
        <p:txBody>
          <a:bodyPr/>
          <a:lstStyle/>
          <a:p>
            <a:pPr>
              <a:defRPr/>
            </a:pPr>
            <a:fld id="{113FE836-FE6D-49F5-B5F2-6ECB9D02A9B0}" type="slidenum">
              <a:rPr lang="ar-SA"/>
              <a:pPr>
                <a:defRPr/>
              </a:pPr>
              <a:t>250</a:t>
            </a:fld>
            <a:endParaRPr lang="en-US" dirty="0"/>
          </a:p>
        </p:txBody>
      </p:sp>
      <p:pic>
        <p:nvPicPr>
          <p:cNvPr id="409603" name="Picture 3"/>
          <p:cNvPicPr>
            <a:picLocks noChangeAspect="1" noChangeArrowheads="1"/>
          </p:cNvPicPr>
          <p:nvPr/>
        </p:nvPicPr>
        <p:blipFill>
          <a:blip r:embed="rId2" cstate="print"/>
          <a:srcRect/>
          <a:stretch>
            <a:fillRect/>
          </a:stretch>
        </p:blipFill>
        <p:spPr bwMode="auto">
          <a:xfrm>
            <a:off x="5508104" y="692696"/>
            <a:ext cx="3311525" cy="2582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02">
                                            <p:txEl>
                                              <p:pRg st="1" end="1"/>
                                            </p:txEl>
                                          </p:spTgt>
                                        </p:tgtEl>
                                        <p:attrNameLst>
                                          <p:attrName>style.visibility</p:attrName>
                                        </p:attrNameLst>
                                      </p:cBhvr>
                                      <p:to>
                                        <p:strVal val="visible"/>
                                      </p:to>
                                    </p:set>
                                    <p:anim calcmode="lin" valueType="num">
                                      <p:cBhvr additive="base">
                                        <p:cTn id="7" dur="500" fill="hold"/>
                                        <p:tgtEl>
                                          <p:spTgt spid="4096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02">
                                            <p:txEl>
                                              <p:pRg st="2" end="2"/>
                                            </p:txEl>
                                          </p:spTgt>
                                        </p:tgtEl>
                                        <p:attrNameLst>
                                          <p:attrName>style.visibility</p:attrName>
                                        </p:attrNameLst>
                                      </p:cBhvr>
                                      <p:to>
                                        <p:strVal val="visible"/>
                                      </p:to>
                                    </p:set>
                                    <p:anim calcmode="lin" valueType="num">
                                      <p:cBhvr additive="base">
                                        <p:cTn id="13" dur="500" fill="hold"/>
                                        <p:tgtEl>
                                          <p:spTgt spid="4096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02">
                                            <p:txEl>
                                              <p:pRg st="3" end="3"/>
                                            </p:txEl>
                                          </p:spTgt>
                                        </p:tgtEl>
                                        <p:attrNameLst>
                                          <p:attrName>style.visibility</p:attrName>
                                        </p:attrNameLst>
                                      </p:cBhvr>
                                      <p:to>
                                        <p:strVal val="visible"/>
                                      </p:to>
                                    </p:set>
                                    <p:anim calcmode="lin" valueType="num">
                                      <p:cBhvr additive="base">
                                        <p:cTn id="19" dur="500" fill="hold"/>
                                        <p:tgtEl>
                                          <p:spTgt spid="409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602">
                                            <p:txEl>
                                              <p:pRg st="4" end="4"/>
                                            </p:txEl>
                                          </p:spTgt>
                                        </p:tgtEl>
                                        <p:attrNameLst>
                                          <p:attrName>style.visibility</p:attrName>
                                        </p:attrNameLst>
                                      </p:cBhvr>
                                      <p:to>
                                        <p:strVal val="visible"/>
                                      </p:to>
                                    </p:set>
                                    <p:anim calcmode="lin" valueType="num">
                                      <p:cBhvr additive="base">
                                        <p:cTn id="25" dur="500" fill="hold"/>
                                        <p:tgtEl>
                                          <p:spTgt spid="4096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09603"/>
                                        </p:tgtEl>
                                        <p:attrNameLst>
                                          <p:attrName>style.visibility</p:attrName>
                                        </p:attrNameLst>
                                      </p:cBhvr>
                                      <p:to>
                                        <p:strVal val="visible"/>
                                      </p:to>
                                    </p:set>
                                    <p:animEffect transition="in" filter="box(in)">
                                      <p:cBhvr>
                                        <p:cTn id="31" dur="500"/>
                                        <p:tgtEl>
                                          <p:spTgt spid="40960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09602">
                                            <p:txEl>
                                              <p:pRg st="6" end="6"/>
                                            </p:txEl>
                                          </p:spTgt>
                                        </p:tgtEl>
                                        <p:attrNameLst>
                                          <p:attrName>style.visibility</p:attrName>
                                        </p:attrNameLst>
                                      </p:cBhvr>
                                      <p:to>
                                        <p:strVal val="visible"/>
                                      </p:to>
                                    </p:set>
                                    <p:anim calcmode="lin" valueType="num">
                                      <p:cBhvr additive="base">
                                        <p:cTn id="36" dur="500" fill="hold"/>
                                        <p:tgtEl>
                                          <p:spTgt spid="409602">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60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09602">
                                            <p:txEl>
                                              <p:pRg st="7" end="7"/>
                                            </p:txEl>
                                          </p:spTgt>
                                        </p:tgtEl>
                                        <p:attrNameLst>
                                          <p:attrName>style.visibility</p:attrName>
                                        </p:attrNameLst>
                                      </p:cBhvr>
                                      <p:to>
                                        <p:strVal val="visible"/>
                                      </p:to>
                                    </p:set>
                                    <p:animEffect transition="in" filter="box(in)">
                                      <p:cBhvr>
                                        <p:cTn id="42" dur="500"/>
                                        <p:tgtEl>
                                          <p:spTgt spid="4096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dirty="0" smtClean="0"/>
              <a:t>Exercises</a:t>
            </a:r>
            <a:endParaRPr lang="en-US" dirty="0"/>
          </a:p>
        </p:txBody>
      </p:sp>
      <p:sp>
        <p:nvSpPr>
          <p:cNvPr id="3" name="عنصر نائب للمحتوى 2"/>
          <p:cNvSpPr>
            <a:spLocks noGrp="1"/>
          </p:cNvSpPr>
          <p:nvPr>
            <p:ph idx="1"/>
          </p:nvPr>
        </p:nvSpPr>
        <p:spPr>
          <a:xfrm>
            <a:off x="214313" y="1214438"/>
            <a:ext cx="8715375" cy="5143500"/>
          </a:xfrm>
        </p:spPr>
        <p:txBody>
          <a:bodyPr/>
          <a:lstStyle/>
          <a:p>
            <a:pPr algn="l">
              <a:buFont typeface="Wingdings" pitchFamily="2" charset="2"/>
              <a:buNone/>
              <a:defRPr/>
            </a:pPr>
            <a:r>
              <a:rPr lang="en-US" sz="2800" u="sng" dirty="0" smtClean="0">
                <a:solidFill>
                  <a:srgbClr val="FFFF00"/>
                </a:solidFill>
              </a:rPr>
              <a:t>Q7.2.1:</a:t>
            </a:r>
          </a:p>
          <a:p>
            <a:pPr algn="l">
              <a:buFont typeface="Wingdings" pitchFamily="2" charset="2"/>
              <a:buNone/>
              <a:defRPr/>
            </a:pPr>
            <a:r>
              <a:rPr lang="en-US" sz="2800" dirty="0" smtClean="0"/>
              <a:t> Escobar  performed a study to validate a translated version of the Western Ontario and  McMaster University index (WOMAC) questionnaire used  with </a:t>
            </a:r>
            <a:r>
              <a:rPr lang="en-US" sz="2800" dirty="0" err="1" smtClean="0"/>
              <a:t>spanish</a:t>
            </a:r>
            <a:r>
              <a:rPr lang="en-US" sz="2800" dirty="0" smtClean="0"/>
              <a:t>-speaking  patient s with hip or knee osteoarthritis . For the 76 women classified with sever hip pain. The WOMAC  mean function  score was 70.7 with standard deviation  of 14.6 , we wish to know if we may conclude that the mean function score for a population of similar women subjects with sever hip pain is less than 75 . Let </a:t>
            </a:r>
            <a:r>
              <a:rPr lang="el-GR" sz="2800" dirty="0" smtClean="0"/>
              <a:t>α</a:t>
            </a:r>
            <a:r>
              <a:rPr lang="en-US" sz="2800" dirty="0" smtClean="0"/>
              <a:t> =0.01</a:t>
            </a:r>
            <a:r>
              <a:rPr lang="en-US" sz="2400" dirty="0" smtClean="0"/>
              <a:t> </a:t>
            </a:r>
            <a:endParaRPr lang="en-US" sz="2400" dirty="0"/>
          </a:p>
        </p:txBody>
      </p:sp>
      <p:sp>
        <p:nvSpPr>
          <p:cNvPr id="4" name="عنصر نائب للتذييل 3"/>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5" name="عنصر نائب لرقم الشريحة 4"/>
          <p:cNvSpPr>
            <a:spLocks noGrp="1"/>
          </p:cNvSpPr>
          <p:nvPr>
            <p:ph type="sldNum" sz="quarter" idx="12"/>
          </p:nvPr>
        </p:nvSpPr>
        <p:spPr/>
        <p:txBody>
          <a:bodyPr/>
          <a:lstStyle/>
          <a:p>
            <a:pPr>
              <a:defRPr/>
            </a:pPr>
            <a:fld id="{78215E53-9661-4B7C-A04D-D1029A0B6894}" type="slidenum">
              <a:rPr lang="ar-SA" smtClean="0"/>
              <a:pPr>
                <a:defRPr/>
              </a:pPr>
              <a:t>251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936625"/>
          </a:xfrm>
        </p:spPr>
        <p:txBody>
          <a:bodyPr/>
          <a:lstStyle/>
          <a:p>
            <a:pPr>
              <a:defRPr/>
            </a:pPr>
            <a:r>
              <a:rPr lang="en-US" dirty="0" smtClean="0"/>
              <a:t>Solution :                                </a:t>
            </a:r>
            <a:endParaRPr lang="en-US" dirty="0"/>
          </a:p>
        </p:txBody>
      </p:sp>
      <p:sp>
        <p:nvSpPr>
          <p:cNvPr id="3" name="عنصر نائب للمحتوى 2"/>
          <p:cNvSpPr>
            <a:spLocks noGrp="1"/>
          </p:cNvSpPr>
          <p:nvPr>
            <p:ph idx="1"/>
          </p:nvPr>
        </p:nvSpPr>
        <p:spPr>
          <a:xfrm>
            <a:off x="457200" y="1071563"/>
            <a:ext cx="8229600" cy="5059362"/>
          </a:xfrm>
        </p:spPr>
        <p:txBody>
          <a:bodyPr/>
          <a:lstStyle/>
          <a:p>
            <a:pPr algn="l">
              <a:buFont typeface="Wingdings" pitchFamily="2" charset="2"/>
              <a:buNone/>
              <a:defRPr/>
            </a:pPr>
            <a:r>
              <a:rPr lang="en-US" dirty="0" smtClean="0"/>
              <a:t>1.Data :</a:t>
            </a:r>
          </a:p>
          <a:p>
            <a:pPr algn="l">
              <a:buFont typeface="Wingdings" pitchFamily="2" charset="2"/>
              <a:buNone/>
              <a:defRPr/>
            </a:pPr>
            <a:endParaRPr lang="en-US" dirty="0" smtClean="0"/>
          </a:p>
          <a:p>
            <a:pPr algn="l">
              <a:buFont typeface="Wingdings" pitchFamily="2" charset="2"/>
              <a:buNone/>
              <a:defRPr/>
            </a:pPr>
            <a:r>
              <a:rPr lang="en-US" dirty="0" smtClean="0"/>
              <a:t>2. Assumption :</a:t>
            </a:r>
          </a:p>
          <a:p>
            <a:pPr algn="l">
              <a:buFont typeface="Wingdings" pitchFamily="2" charset="2"/>
              <a:buNone/>
              <a:defRPr/>
            </a:pPr>
            <a:endParaRPr lang="en-US" dirty="0" smtClean="0"/>
          </a:p>
          <a:p>
            <a:pPr algn="l">
              <a:buFont typeface="Wingdings" pitchFamily="2" charset="2"/>
              <a:buNone/>
              <a:defRPr/>
            </a:pPr>
            <a:r>
              <a:rPr lang="en-US" dirty="0" smtClean="0"/>
              <a:t>3. Hypothesis :</a:t>
            </a:r>
          </a:p>
          <a:p>
            <a:pPr algn="l">
              <a:buFont typeface="Wingdings" pitchFamily="2" charset="2"/>
              <a:buNone/>
              <a:defRPr/>
            </a:pPr>
            <a:endParaRPr lang="en-US" dirty="0" smtClean="0"/>
          </a:p>
          <a:p>
            <a:pPr algn="l">
              <a:buFont typeface="Wingdings" pitchFamily="2" charset="2"/>
              <a:buNone/>
              <a:defRPr/>
            </a:pPr>
            <a:r>
              <a:rPr lang="en-US" dirty="0" smtClean="0"/>
              <a:t>4.Test statistic :</a:t>
            </a:r>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4AE20A3C-EC13-4D5D-A3D0-99D38741C6DA}" type="slidenum">
              <a:rPr lang="ar-SA" smtClean="0"/>
              <a:pPr>
                <a:defRPr/>
              </a:pPr>
              <a:t>252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63"/>
            <a:ext cx="8229600" cy="5630862"/>
          </a:xfrm>
        </p:spPr>
        <p:txBody>
          <a:bodyPr/>
          <a:lstStyle/>
          <a:p>
            <a:pPr algn="l">
              <a:buFont typeface="Wingdings" pitchFamily="2" charset="2"/>
              <a:buNone/>
              <a:defRPr/>
            </a:pPr>
            <a:endParaRPr lang="en-US" dirty="0" smtClean="0"/>
          </a:p>
          <a:p>
            <a:pPr algn="l">
              <a:buFont typeface="Wingdings" pitchFamily="2" charset="2"/>
              <a:buNone/>
              <a:defRPr/>
            </a:pPr>
            <a:r>
              <a:rPr lang="en-US" dirty="0" smtClean="0"/>
              <a:t>5.Decision Rule </a:t>
            </a:r>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r>
              <a:rPr lang="en-US" dirty="0" smtClean="0"/>
              <a:t>6. Decision : </a:t>
            </a:r>
            <a:endParaRPr lang="en-US"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0640B2E3-AA74-4E50-BC31-2F9B914AC8FF}" type="slidenum">
              <a:rPr lang="ar-SA" smtClean="0"/>
              <a:pPr>
                <a:defRPr/>
              </a:pPr>
              <a:t>253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dirty="0" smtClean="0"/>
              <a:t>Exercises</a:t>
            </a:r>
            <a:endParaRPr lang="en-US" dirty="0"/>
          </a:p>
        </p:txBody>
      </p:sp>
      <p:sp>
        <p:nvSpPr>
          <p:cNvPr id="3" name="عنصر نائب للمحتوى 2"/>
          <p:cNvSpPr>
            <a:spLocks noGrp="1"/>
          </p:cNvSpPr>
          <p:nvPr>
            <p:ph idx="1"/>
          </p:nvPr>
        </p:nvSpPr>
        <p:spPr>
          <a:xfrm>
            <a:off x="214313" y="1214438"/>
            <a:ext cx="8715375" cy="5143500"/>
          </a:xfrm>
        </p:spPr>
        <p:txBody>
          <a:bodyPr/>
          <a:lstStyle/>
          <a:p>
            <a:pPr algn="l">
              <a:buFont typeface="Wingdings" pitchFamily="2" charset="2"/>
              <a:buNone/>
              <a:defRPr/>
            </a:pPr>
            <a:r>
              <a:rPr lang="en-US" u="sng" dirty="0" smtClean="0">
                <a:solidFill>
                  <a:srgbClr val="FFFF00"/>
                </a:solidFill>
              </a:rPr>
              <a:t>Q7.2.3:</a:t>
            </a:r>
          </a:p>
          <a:p>
            <a:pPr algn="l">
              <a:buFont typeface="Wingdings" pitchFamily="2" charset="2"/>
              <a:buNone/>
              <a:defRPr/>
            </a:pPr>
            <a:r>
              <a:rPr lang="en-US" sz="2400" dirty="0" smtClean="0"/>
              <a:t>The purpose of a study by </a:t>
            </a:r>
            <a:r>
              <a:rPr lang="en-US" sz="2400" dirty="0" err="1" smtClean="0"/>
              <a:t>Luglie</a:t>
            </a:r>
            <a:r>
              <a:rPr lang="en-US" sz="2400" dirty="0" smtClean="0"/>
              <a:t> was to investigate the oral status of a group of patients diagnosed with  </a:t>
            </a:r>
            <a:r>
              <a:rPr lang="en-US" sz="2400" dirty="0" err="1" smtClean="0"/>
              <a:t>thalassemia</a:t>
            </a:r>
            <a:r>
              <a:rPr lang="en-US" sz="2400" dirty="0" smtClean="0"/>
              <a:t> major  (TM)   . One of the outcome measure s was the decayed , missing, filled teeth index (DMFT) . In a sample of 18 patients ,the mean  DMFT  index value was 10.3 with standard deviation of  7.3 . Is this sufficient  evidence to allow us to conclude that the mean DMFT index is greater than 9 in a population of similar subjects?  </a:t>
            </a:r>
          </a:p>
          <a:p>
            <a:pPr algn="l">
              <a:buFont typeface="Wingdings" pitchFamily="2" charset="2"/>
              <a:buNone/>
              <a:defRPr/>
            </a:pPr>
            <a:r>
              <a:rPr lang="en-US" sz="2400" dirty="0" smtClean="0"/>
              <a:t>Let </a:t>
            </a:r>
            <a:r>
              <a:rPr lang="el-GR" sz="2400" dirty="0" smtClean="0"/>
              <a:t>α</a:t>
            </a:r>
            <a:r>
              <a:rPr lang="en-US" sz="2400" dirty="0" smtClean="0"/>
              <a:t> =0.1 </a:t>
            </a:r>
            <a:endParaRPr lang="en-US" sz="2400" dirty="0"/>
          </a:p>
        </p:txBody>
      </p:sp>
      <p:sp>
        <p:nvSpPr>
          <p:cNvPr id="4" name="عنصر نائب للتذييل 3"/>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5" name="عنصر نائب لرقم الشريحة 4"/>
          <p:cNvSpPr>
            <a:spLocks noGrp="1"/>
          </p:cNvSpPr>
          <p:nvPr>
            <p:ph type="sldNum" sz="quarter" idx="12"/>
          </p:nvPr>
        </p:nvSpPr>
        <p:spPr/>
        <p:txBody>
          <a:bodyPr/>
          <a:lstStyle/>
          <a:p>
            <a:pPr>
              <a:defRPr/>
            </a:pPr>
            <a:fld id="{C3A5C3D1-28F1-4867-AC9E-EE70C029DDA0}" type="slidenum">
              <a:rPr lang="ar-SA" smtClean="0"/>
              <a:pPr>
                <a:defRPr/>
              </a:pPr>
              <a:t>254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936625"/>
          </a:xfrm>
        </p:spPr>
        <p:txBody>
          <a:bodyPr/>
          <a:lstStyle/>
          <a:p>
            <a:pPr>
              <a:defRPr/>
            </a:pPr>
            <a:r>
              <a:rPr lang="en-US" dirty="0" smtClean="0"/>
              <a:t>Solution :                                </a:t>
            </a:r>
            <a:endParaRPr lang="en-US" dirty="0"/>
          </a:p>
        </p:txBody>
      </p:sp>
      <p:sp>
        <p:nvSpPr>
          <p:cNvPr id="3" name="عنصر نائب للمحتوى 2"/>
          <p:cNvSpPr>
            <a:spLocks noGrp="1"/>
          </p:cNvSpPr>
          <p:nvPr>
            <p:ph idx="1"/>
          </p:nvPr>
        </p:nvSpPr>
        <p:spPr>
          <a:xfrm>
            <a:off x="457200" y="1071563"/>
            <a:ext cx="8229600" cy="5059362"/>
          </a:xfrm>
        </p:spPr>
        <p:txBody>
          <a:bodyPr/>
          <a:lstStyle/>
          <a:p>
            <a:pPr algn="l">
              <a:buFont typeface="Wingdings" pitchFamily="2" charset="2"/>
              <a:buNone/>
              <a:defRPr/>
            </a:pPr>
            <a:r>
              <a:rPr lang="en-US" dirty="0" smtClean="0"/>
              <a:t>1.Data :</a:t>
            </a:r>
          </a:p>
          <a:p>
            <a:pPr algn="l">
              <a:buFont typeface="Wingdings" pitchFamily="2" charset="2"/>
              <a:buNone/>
              <a:defRPr/>
            </a:pPr>
            <a:endParaRPr lang="en-US" dirty="0" smtClean="0"/>
          </a:p>
          <a:p>
            <a:pPr algn="l">
              <a:buFont typeface="Wingdings" pitchFamily="2" charset="2"/>
              <a:buNone/>
              <a:defRPr/>
            </a:pPr>
            <a:r>
              <a:rPr lang="en-US" dirty="0" smtClean="0"/>
              <a:t>2. Assumption :</a:t>
            </a:r>
          </a:p>
          <a:p>
            <a:pPr algn="l">
              <a:buFont typeface="Wingdings" pitchFamily="2" charset="2"/>
              <a:buNone/>
              <a:defRPr/>
            </a:pPr>
            <a:endParaRPr lang="en-US" dirty="0" smtClean="0"/>
          </a:p>
          <a:p>
            <a:pPr algn="l">
              <a:buFont typeface="Wingdings" pitchFamily="2" charset="2"/>
              <a:buNone/>
              <a:defRPr/>
            </a:pPr>
            <a:r>
              <a:rPr lang="en-US" dirty="0" smtClean="0"/>
              <a:t>3. Hypothesis :</a:t>
            </a:r>
          </a:p>
          <a:p>
            <a:pPr algn="l">
              <a:buFont typeface="Wingdings" pitchFamily="2" charset="2"/>
              <a:buNone/>
              <a:defRPr/>
            </a:pPr>
            <a:endParaRPr lang="en-US" dirty="0" smtClean="0"/>
          </a:p>
          <a:p>
            <a:pPr algn="l">
              <a:buFont typeface="Wingdings" pitchFamily="2" charset="2"/>
              <a:buNone/>
              <a:defRPr/>
            </a:pPr>
            <a:r>
              <a:rPr lang="en-US" dirty="0" smtClean="0"/>
              <a:t>4.Test statistic :</a:t>
            </a:r>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1ABF95BB-A7DF-4FCD-8C6B-22E964120405}" type="slidenum">
              <a:rPr lang="ar-SA" smtClean="0"/>
              <a:pPr>
                <a:defRPr/>
              </a:pPr>
              <a:t>255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63"/>
            <a:ext cx="8229600" cy="5630862"/>
          </a:xfrm>
        </p:spPr>
        <p:txBody>
          <a:bodyPr/>
          <a:lstStyle/>
          <a:p>
            <a:pPr algn="l">
              <a:buFont typeface="Wingdings" pitchFamily="2" charset="2"/>
              <a:buNone/>
              <a:defRPr/>
            </a:pPr>
            <a:endParaRPr lang="en-US" dirty="0" smtClean="0"/>
          </a:p>
          <a:p>
            <a:pPr algn="l">
              <a:buFont typeface="Wingdings" pitchFamily="2" charset="2"/>
              <a:buNone/>
              <a:defRPr/>
            </a:pPr>
            <a:r>
              <a:rPr lang="en-US" dirty="0" smtClean="0"/>
              <a:t>5.Decision Rule </a:t>
            </a:r>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r>
              <a:rPr lang="en-US" dirty="0" smtClean="0"/>
              <a:t>6. Decision : </a:t>
            </a:r>
            <a:endParaRPr lang="en-US"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173CC4D9-0430-484E-A681-9BA79FB6EDC0}" type="slidenum">
              <a:rPr lang="ar-SA" smtClean="0"/>
              <a:pPr>
                <a:defRPr/>
              </a:pPr>
              <a:t>256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75"/>
            <a:ext cx="8229600" cy="5416550"/>
          </a:xfrm>
        </p:spPr>
        <p:txBody>
          <a:bodyPr/>
          <a:lstStyle/>
          <a:p>
            <a:pPr algn="l">
              <a:buFont typeface="Wingdings" pitchFamily="2" charset="2"/>
              <a:buNone/>
              <a:defRPr/>
            </a:pPr>
            <a:endParaRPr lang="en-US" dirty="0" smtClean="0"/>
          </a:p>
          <a:p>
            <a:pPr algn="l">
              <a:buFont typeface="Wingdings" pitchFamily="2" charset="2"/>
              <a:buNone/>
              <a:defRPr/>
            </a:pPr>
            <a:r>
              <a:rPr lang="en-US" dirty="0" smtClean="0"/>
              <a:t>For  </a:t>
            </a:r>
            <a:r>
              <a:rPr lang="en-US" u="sng" dirty="0" smtClean="0">
                <a:solidFill>
                  <a:srgbClr val="FFFF00"/>
                </a:solidFill>
              </a:rPr>
              <a:t>Q7.2.3:</a:t>
            </a:r>
          </a:p>
          <a:p>
            <a:pPr algn="l">
              <a:buFont typeface="Wingdings" pitchFamily="2" charset="2"/>
              <a:buNone/>
              <a:defRPr/>
            </a:pPr>
            <a:r>
              <a:rPr lang="en-US" u="sng" dirty="0" smtClean="0"/>
              <a:t>Take the p- value = 0.22 , Use the P-value to make your decision ??</a:t>
            </a:r>
          </a:p>
          <a:p>
            <a:pPr algn="l">
              <a:buFont typeface="Wingdings" pitchFamily="2" charset="2"/>
              <a:buNone/>
              <a:defRPr/>
            </a:pPr>
            <a:r>
              <a:rPr lang="en-US" dirty="0" smtClean="0"/>
              <a:t> </a:t>
            </a:r>
            <a:endParaRPr lang="en-US"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5E122494-113B-4844-A3D0-6308499DDC7E}" type="slidenum">
              <a:rPr lang="ar-SA" smtClean="0"/>
              <a:pPr>
                <a:defRPr/>
              </a:pPr>
              <a:t>257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250825" y="277813"/>
            <a:ext cx="8893175" cy="1143000"/>
          </a:xfrm>
        </p:spPr>
        <p:txBody>
          <a:bodyPr>
            <a:normAutofit fontScale="90000"/>
          </a:bodyPr>
          <a:lstStyle/>
          <a:p>
            <a:pPr eaLnBrk="1" hangingPunct="1">
              <a:defRPr/>
            </a:pPr>
            <a:r>
              <a:rPr lang="en-US" sz="3200" u="sng" dirty="0" smtClean="0"/>
              <a:t>7.3 Hypothesis Testing :The Difference between two population </a:t>
            </a:r>
            <a:r>
              <a:rPr lang="en-US" sz="3600" u="sng" dirty="0" smtClean="0"/>
              <a:t>mean</a:t>
            </a:r>
            <a:r>
              <a:rPr lang="en-US" sz="4000" u="sng" dirty="0" smtClean="0"/>
              <a:t> </a:t>
            </a:r>
            <a:r>
              <a:rPr lang="en-US" sz="4000" dirty="0" smtClean="0"/>
              <a:t>:	</a:t>
            </a:r>
          </a:p>
        </p:txBody>
      </p:sp>
      <p:sp>
        <p:nvSpPr>
          <p:cNvPr id="410627" name="Rectangle 3"/>
          <p:cNvSpPr>
            <a:spLocks noGrp="1" noChangeArrowheads="1"/>
          </p:cNvSpPr>
          <p:nvPr>
            <p:ph type="body" sz="half" idx="1"/>
          </p:nvPr>
        </p:nvSpPr>
        <p:spPr>
          <a:xfrm>
            <a:off x="457200" y="1600200"/>
            <a:ext cx="7859713" cy="4530725"/>
          </a:xfrm>
        </p:spPr>
        <p:txBody>
          <a:bodyPr/>
          <a:lstStyle/>
          <a:p>
            <a:pPr algn="l" rtl="0" eaLnBrk="1" hangingPunct="1">
              <a:defRPr/>
            </a:pPr>
            <a:r>
              <a:rPr lang="en-US" sz="2400" dirty="0" smtClean="0"/>
              <a:t>We have the following steps:</a:t>
            </a:r>
          </a:p>
          <a:p>
            <a:pPr algn="l" rtl="0" eaLnBrk="1" hangingPunct="1">
              <a:buFont typeface="Wingdings" pitchFamily="2" charset="2"/>
              <a:buNone/>
              <a:defRPr/>
            </a:pPr>
            <a:r>
              <a:rPr lang="en-US" sz="2400" b="1" dirty="0" smtClean="0"/>
              <a:t>1.</a:t>
            </a:r>
            <a:r>
              <a:rPr lang="en-US" sz="2400" b="1" dirty="0" smtClean="0">
                <a:solidFill>
                  <a:schemeClr val="tx2"/>
                </a:solidFill>
              </a:rPr>
              <a:t>Data</a:t>
            </a:r>
            <a:r>
              <a:rPr lang="en-US" sz="2400" dirty="0" smtClean="0">
                <a:solidFill>
                  <a:schemeClr val="tx2"/>
                </a:solidFill>
              </a:rPr>
              <a:t>:</a:t>
            </a:r>
            <a:r>
              <a:rPr lang="en-US" sz="2400" dirty="0" smtClean="0"/>
              <a:t> determine variable,  sample size (n), sample means, population standard deviation or samples standard deviation (s) if  is unknown for two population.</a:t>
            </a:r>
          </a:p>
          <a:p>
            <a:pPr algn="l" rtl="0" eaLnBrk="1" hangingPunct="1">
              <a:buFont typeface="Wingdings" pitchFamily="2" charset="2"/>
              <a:buNone/>
              <a:defRPr/>
            </a:pPr>
            <a:r>
              <a:rPr lang="en-US" sz="2400" b="1" dirty="0" smtClean="0"/>
              <a:t>2. </a:t>
            </a:r>
            <a:r>
              <a:rPr lang="en-US" sz="2400" b="1" dirty="0" smtClean="0">
                <a:solidFill>
                  <a:schemeClr val="tx2"/>
                </a:solidFill>
              </a:rPr>
              <a:t>Assumptions :</a:t>
            </a:r>
            <a:r>
              <a:rPr lang="en-US" sz="2400" dirty="0" smtClean="0"/>
              <a:t> We have two cases:</a:t>
            </a:r>
          </a:p>
          <a:p>
            <a:pPr algn="l" rtl="0" eaLnBrk="1" hangingPunct="1">
              <a:defRPr/>
            </a:pPr>
            <a:r>
              <a:rPr lang="en-US" sz="2400" u="sng" dirty="0" smtClean="0">
                <a:solidFill>
                  <a:schemeClr val="tx2"/>
                </a:solidFill>
              </a:rPr>
              <a:t>Case1:</a:t>
            </a:r>
            <a:r>
              <a:rPr lang="en-US" sz="2400" dirty="0" smtClean="0"/>
              <a:t> Population is normally or approximately  normally distributed with known or unknown variance   (sample size n may be small or large), </a:t>
            </a:r>
            <a:endParaRPr lang="ar-SA" sz="2400" dirty="0" smtClean="0"/>
          </a:p>
          <a:p>
            <a:pPr algn="l" rtl="0" eaLnBrk="1" hangingPunct="1">
              <a:defRPr/>
            </a:pPr>
            <a:r>
              <a:rPr lang="en-US" sz="2400" u="sng" dirty="0" smtClean="0">
                <a:solidFill>
                  <a:schemeClr val="tx2"/>
                </a:solidFill>
              </a:rPr>
              <a:t>Case 2:</a:t>
            </a:r>
            <a:r>
              <a:rPr lang="en-US" sz="2400" dirty="0" smtClean="0"/>
              <a:t> Population is not normal with known variances (n is large i.e. n≥30).</a:t>
            </a:r>
          </a:p>
        </p:txBody>
      </p:sp>
      <p:sp>
        <p:nvSpPr>
          <p:cNvPr id="5" name="عنصر نائب للتذييل 5"/>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6"/>
          <p:cNvSpPr>
            <a:spLocks noGrp="1"/>
          </p:cNvSpPr>
          <p:nvPr>
            <p:ph type="sldNum" sz="quarter" idx="12"/>
          </p:nvPr>
        </p:nvSpPr>
        <p:spPr/>
        <p:txBody>
          <a:bodyPr/>
          <a:lstStyle/>
          <a:p>
            <a:pPr>
              <a:defRPr/>
            </a:pPr>
            <a:fld id="{8A4854F8-138B-46C7-BE82-29E07D59FA81}" type="slidenum">
              <a:rPr lang="ar-SA"/>
              <a:pPr>
                <a:defRPr/>
              </a:pPr>
              <a:t>258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626"/>
                                        </p:tgtEl>
                                        <p:attrNameLst>
                                          <p:attrName>style.visibility</p:attrName>
                                        </p:attrNameLst>
                                      </p:cBhvr>
                                      <p:to>
                                        <p:strVal val="visible"/>
                                      </p:to>
                                    </p:set>
                                    <p:anim calcmode="lin" valueType="num">
                                      <p:cBhvr additive="base">
                                        <p:cTn id="7" dur="500" fill="hold"/>
                                        <p:tgtEl>
                                          <p:spTgt spid="410626"/>
                                        </p:tgtEl>
                                        <p:attrNameLst>
                                          <p:attrName>ppt_x</p:attrName>
                                        </p:attrNameLst>
                                      </p:cBhvr>
                                      <p:tavLst>
                                        <p:tav tm="0">
                                          <p:val>
                                            <p:strVal val="#ppt_x"/>
                                          </p:val>
                                        </p:tav>
                                        <p:tav tm="100000">
                                          <p:val>
                                            <p:strVal val="#ppt_x"/>
                                          </p:val>
                                        </p:tav>
                                      </p:tavLst>
                                    </p:anim>
                                    <p:anim calcmode="lin" valueType="num">
                                      <p:cBhvr additive="base">
                                        <p:cTn id="8" dur="500" fill="hold"/>
                                        <p:tgtEl>
                                          <p:spTgt spid="410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10627">
                                            <p:txEl>
                                              <p:pRg st="0" end="0"/>
                                            </p:txEl>
                                          </p:spTgt>
                                        </p:tgtEl>
                                        <p:attrNameLst>
                                          <p:attrName>style.visibility</p:attrName>
                                        </p:attrNameLst>
                                      </p:cBhvr>
                                      <p:to>
                                        <p:strVal val="visible"/>
                                      </p:to>
                                    </p:set>
                                    <p:animEffect transition="in" filter="box(in)">
                                      <p:cBhvr>
                                        <p:cTn id="13" dur="500"/>
                                        <p:tgtEl>
                                          <p:spTgt spid="4106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10627">
                                            <p:txEl>
                                              <p:pRg st="1" end="1"/>
                                            </p:txEl>
                                          </p:spTgt>
                                        </p:tgtEl>
                                        <p:attrNameLst>
                                          <p:attrName>style.visibility</p:attrName>
                                        </p:attrNameLst>
                                      </p:cBhvr>
                                      <p:to>
                                        <p:strVal val="visible"/>
                                      </p:to>
                                    </p:set>
                                    <p:anim calcmode="lin" valueType="num">
                                      <p:cBhvr additive="base">
                                        <p:cTn id="18" dur="500" fill="hold"/>
                                        <p:tgtEl>
                                          <p:spTgt spid="41062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10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0627">
                                            <p:txEl>
                                              <p:pRg st="2" end="2"/>
                                            </p:txEl>
                                          </p:spTgt>
                                        </p:tgtEl>
                                        <p:attrNameLst>
                                          <p:attrName>style.visibility</p:attrName>
                                        </p:attrNameLst>
                                      </p:cBhvr>
                                      <p:to>
                                        <p:strVal val="visible"/>
                                      </p:to>
                                    </p:set>
                                    <p:anim calcmode="lin" valueType="num">
                                      <p:cBhvr additive="base">
                                        <p:cTn id="24" dur="500" fill="hold"/>
                                        <p:tgtEl>
                                          <p:spTgt spid="41062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10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0627">
                                            <p:txEl>
                                              <p:pRg st="3" end="3"/>
                                            </p:txEl>
                                          </p:spTgt>
                                        </p:tgtEl>
                                        <p:attrNameLst>
                                          <p:attrName>style.visibility</p:attrName>
                                        </p:attrNameLst>
                                      </p:cBhvr>
                                      <p:to>
                                        <p:strVal val="visible"/>
                                      </p:to>
                                    </p:set>
                                    <p:anim calcmode="lin" valueType="num">
                                      <p:cBhvr additive="base">
                                        <p:cTn id="30" dur="500" fill="hold"/>
                                        <p:tgtEl>
                                          <p:spTgt spid="41062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10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10627">
                                            <p:txEl>
                                              <p:pRg st="4" end="4"/>
                                            </p:txEl>
                                          </p:spTgt>
                                        </p:tgtEl>
                                        <p:attrNameLst>
                                          <p:attrName>style.visibility</p:attrName>
                                        </p:attrNameLst>
                                      </p:cBhvr>
                                      <p:to>
                                        <p:strVal val="visible"/>
                                      </p:to>
                                    </p:set>
                                    <p:anim calcmode="lin" valueType="num">
                                      <p:cBhvr additive="base">
                                        <p:cTn id="36" dur="500" fill="hold"/>
                                        <p:tgtEl>
                                          <p:spTgt spid="41062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10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6" grpId="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body" sz="half" idx="1"/>
          </p:nvPr>
        </p:nvSpPr>
        <p:spPr>
          <a:xfrm>
            <a:off x="457200" y="692150"/>
            <a:ext cx="8147050" cy="5832475"/>
          </a:xfrm>
        </p:spPr>
        <p:txBody>
          <a:bodyPr/>
          <a:lstStyle/>
          <a:p>
            <a:pPr algn="l" rtl="0" eaLnBrk="1" hangingPunct="1">
              <a:lnSpc>
                <a:spcPct val="90000"/>
              </a:lnSpc>
              <a:defRPr/>
            </a:pPr>
            <a:r>
              <a:rPr lang="en-US" sz="2400" dirty="0" smtClean="0">
                <a:solidFill>
                  <a:schemeClr val="tx2"/>
                </a:solidFill>
                <a:latin typeface="Tahoma" pitchFamily="34" charset="0"/>
                <a:cs typeface="Tahoma" pitchFamily="34" charset="0"/>
              </a:rPr>
              <a:t>3.Hypotheses:</a:t>
            </a:r>
          </a:p>
          <a:p>
            <a:pPr algn="l" rtl="0" eaLnBrk="1" hangingPunct="1">
              <a:lnSpc>
                <a:spcPct val="90000"/>
              </a:lnSpc>
              <a:defRPr/>
            </a:pPr>
            <a:r>
              <a:rPr lang="en-US" sz="2400" dirty="0" smtClean="0">
                <a:latin typeface="Tahoma" pitchFamily="34" charset="0"/>
                <a:cs typeface="Tahoma" pitchFamily="34" charset="0"/>
              </a:rPr>
              <a:t>we have three cases</a:t>
            </a:r>
            <a:r>
              <a:rPr lang="en-US" sz="2000" dirty="0" smtClean="0">
                <a:latin typeface="Tahoma" pitchFamily="34" charset="0"/>
                <a:cs typeface="Tahoma" pitchFamily="34" charset="0"/>
              </a:rPr>
              <a:t> </a:t>
            </a:r>
          </a:p>
          <a:p>
            <a:pPr algn="l" rtl="0" eaLnBrk="1" hangingPunct="1">
              <a:lnSpc>
                <a:spcPct val="90000"/>
              </a:lnSpc>
              <a:defRPr/>
            </a:pPr>
            <a:r>
              <a:rPr lang="it-IT" sz="2400" smtClean="0">
                <a:solidFill>
                  <a:schemeClr val="tx2"/>
                </a:solidFill>
                <a:latin typeface="Tahoma" pitchFamily="34" charset="0"/>
                <a:cs typeface="Tahoma" pitchFamily="34" charset="0"/>
              </a:rPr>
              <a:t>Case I</a:t>
            </a:r>
            <a:r>
              <a:rPr lang="it-IT" sz="2000" smtClean="0">
                <a:solidFill>
                  <a:schemeClr val="tx2"/>
                </a:solidFill>
              </a:rPr>
              <a:t> :</a:t>
            </a:r>
            <a:r>
              <a:rPr lang="it-IT" sz="2000" smtClean="0"/>
              <a:t> H</a:t>
            </a:r>
            <a:r>
              <a:rPr lang="it-IT" sz="2000" baseline="-18000" smtClean="0"/>
              <a:t>0</a:t>
            </a:r>
            <a:r>
              <a:rPr lang="it-IT" sz="2000" smtClean="0"/>
              <a:t>:   </a:t>
            </a:r>
            <a:r>
              <a:rPr lang="en-US" sz="2000" dirty="0" smtClean="0"/>
              <a:t>μ </a:t>
            </a:r>
            <a:r>
              <a:rPr lang="it-IT" sz="2000" smtClean="0"/>
              <a:t>1</a:t>
            </a:r>
            <a:r>
              <a:rPr lang="en-US" sz="2000" dirty="0" smtClean="0"/>
              <a:t> </a:t>
            </a:r>
            <a:r>
              <a:rPr lang="it-IT" sz="2000" smtClean="0"/>
              <a:t>=</a:t>
            </a:r>
            <a:r>
              <a:rPr lang="en-US" sz="2000" dirty="0" smtClean="0"/>
              <a:t> μ</a:t>
            </a:r>
            <a:r>
              <a:rPr lang="it-IT" sz="2000" smtClean="0"/>
              <a:t>2         →      </a:t>
            </a:r>
            <a:r>
              <a:rPr lang="en-US" sz="2000" dirty="0" smtClean="0"/>
              <a:t>μ </a:t>
            </a:r>
            <a:r>
              <a:rPr lang="it-IT" sz="2000" baseline="-18000" smtClean="0"/>
              <a:t>1</a:t>
            </a:r>
            <a:r>
              <a:rPr lang="en-US" sz="2000" dirty="0" smtClean="0"/>
              <a:t> </a:t>
            </a:r>
            <a:r>
              <a:rPr lang="it-IT" sz="2000" smtClean="0"/>
              <a:t>- </a:t>
            </a:r>
            <a:r>
              <a:rPr lang="en-US" sz="2000" dirty="0" smtClean="0"/>
              <a:t>μ</a:t>
            </a:r>
            <a:r>
              <a:rPr lang="it-IT" sz="2000" baseline="-18000" smtClean="0"/>
              <a:t>2</a:t>
            </a:r>
            <a:r>
              <a:rPr lang="ar-SA" sz="2000" baseline="-18000" dirty="0" smtClean="0"/>
              <a:t>     </a:t>
            </a:r>
            <a:r>
              <a:rPr lang="en-US" sz="2000" dirty="0" smtClean="0"/>
              <a:t>=  0</a:t>
            </a:r>
            <a:r>
              <a:rPr lang="ar-SA" sz="2000" baseline="-18000" dirty="0" smtClean="0"/>
              <a:t> </a:t>
            </a:r>
            <a:endParaRPr lang="ar-SA" sz="2000" dirty="0" smtClean="0"/>
          </a:p>
          <a:p>
            <a:pPr algn="l" rtl="0" eaLnBrk="1" hangingPunct="1">
              <a:lnSpc>
                <a:spcPct val="90000"/>
              </a:lnSpc>
              <a:defRPr/>
            </a:pPr>
            <a:r>
              <a:rPr lang="it-IT" sz="2000" smtClean="0"/>
              <a:t>                H</a:t>
            </a:r>
            <a:r>
              <a:rPr lang="it-IT" sz="2000" baseline="-18000" smtClean="0"/>
              <a:t>A</a:t>
            </a:r>
            <a:r>
              <a:rPr lang="it-IT" sz="2000" smtClean="0"/>
              <a:t>:  </a:t>
            </a:r>
            <a:r>
              <a:rPr lang="en-US" sz="2000" dirty="0" smtClean="0"/>
              <a:t>μ </a:t>
            </a:r>
            <a:r>
              <a:rPr lang="it-IT" sz="2000" baseline="-18000" smtClean="0"/>
              <a:t>1  </a:t>
            </a:r>
            <a:r>
              <a:rPr lang="it-IT" sz="2800" baseline="-18000" smtClean="0"/>
              <a:t> ≠</a:t>
            </a:r>
            <a:r>
              <a:rPr lang="it-IT" sz="2000" baseline="-18000" smtClean="0"/>
              <a:t>   </a:t>
            </a:r>
            <a:r>
              <a:rPr lang="en-US" sz="2000" dirty="0" smtClean="0"/>
              <a:t> μ </a:t>
            </a:r>
            <a:r>
              <a:rPr lang="it-IT" sz="2000" baseline="-18000" smtClean="0"/>
              <a:t>2           </a:t>
            </a:r>
            <a:r>
              <a:rPr lang="it-IT" sz="2000" smtClean="0"/>
              <a:t>→     </a:t>
            </a:r>
            <a:r>
              <a:rPr lang="it-IT" sz="2000" baseline="-18000" smtClean="0"/>
              <a:t> </a:t>
            </a:r>
            <a:r>
              <a:rPr lang="en-US" sz="2000" dirty="0" smtClean="0"/>
              <a:t>μ </a:t>
            </a:r>
            <a:r>
              <a:rPr lang="it-IT" sz="2000" baseline="-18000" smtClean="0"/>
              <a:t>1   </a:t>
            </a:r>
            <a:r>
              <a:rPr lang="it-IT" sz="2000" smtClean="0"/>
              <a:t>-</a:t>
            </a:r>
            <a:r>
              <a:rPr lang="it-IT" sz="2000" baseline="-18000" smtClean="0"/>
              <a:t>   </a:t>
            </a:r>
            <a:r>
              <a:rPr lang="en-US" sz="2000" dirty="0" smtClean="0"/>
              <a:t> μ </a:t>
            </a:r>
            <a:r>
              <a:rPr lang="it-IT" sz="2000" baseline="-18000" smtClean="0"/>
              <a:t>2      </a:t>
            </a:r>
            <a:r>
              <a:rPr lang="it-IT" sz="2800" baseline="-18000" smtClean="0"/>
              <a:t>≠   0</a:t>
            </a:r>
            <a:endParaRPr lang="it-IT" sz="2800" baseline="-25000" smtClean="0"/>
          </a:p>
          <a:p>
            <a:pPr algn="l" rtl="0" eaLnBrk="1" hangingPunct="1">
              <a:lnSpc>
                <a:spcPct val="90000"/>
              </a:lnSpc>
              <a:defRPr/>
            </a:pPr>
            <a:r>
              <a:rPr lang="en-US" sz="2400" dirty="0" smtClean="0">
                <a:latin typeface="Tahoma" pitchFamily="34" charset="0"/>
                <a:cs typeface="Tahoma" pitchFamily="34" charset="0"/>
              </a:rPr>
              <a:t>e.g. we want to test that the mean for first population is different  from second population mean.</a:t>
            </a:r>
          </a:p>
          <a:p>
            <a:pPr algn="l" rtl="0" eaLnBrk="1" hangingPunct="1">
              <a:lnSpc>
                <a:spcPct val="90000"/>
              </a:lnSpc>
              <a:defRPr/>
            </a:pPr>
            <a:r>
              <a:rPr lang="it-IT" sz="2000" smtClean="0">
                <a:solidFill>
                  <a:schemeClr val="tx2"/>
                </a:solidFill>
                <a:latin typeface="Tahoma" pitchFamily="34" charset="0"/>
                <a:cs typeface="Tahoma" pitchFamily="34" charset="0"/>
              </a:rPr>
              <a:t>Case II</a:t>
            </a:r>
            <a:r>
              <a:rPr lang="it-IT" sz="2000" smtClean="0">
                <a:solidFill>
                  <a:schemeClr val="tx2"/>
                </a:solidFill>
              </a:rPr>
              <a:t> :</a:t>
            </a:r>
            <a:r>
              <a:rPr lang="it-IT" sz="2000" smtClean="0"/>
              <a:t> H</a:t>
            </a:r>
            <a:r>
              <a:rPr lang="it-IT" sz="2000" baseline="-18000" smtClean="0"/>
              <a:t>0</a:t>
            </a:r>
            <a:r>
              <a:rPr lang="it-IT" sz="2000" smtClean="0"/>
              <a:t>:   </a:t>
            </a:r>
            <a:r>
              <a:rPr lang="en-US" sz="2000" dirty="0" smtClean="0"/>
              <a:t>μ </a:t>
            </a:r>
            <a:r>
              <a:rPr lang="it-IT" sz="2000" smtClean="0"/>
              <a:t>1</a:t>
            </a:r>
            <a:r>
              <a:rPr lang="en-US" sz="2000" dirty="0" smtClean="0"/>
              <a:t> </a:t>
            </a:r>
            <a:r>
              <a:rPr lang="it-IT" sz="2000" smtClean="0"/>
              <a:t>=</a:t>
            </a:r>
            <a:r>
              <a:rPr lang="en-US" sz="2000" dirty="0" smtClean="0"/>
              <a:t> μ</a:t>
            </a:r>
            <a:r>
              <a:rPr lang="it-IT" sz="2000" smtClean="0"/>
              <a:t>2         →      </a:t>
            </a:r>
            <a:r>
              <a:rPr lang="en-US" sz="2000" dirty="0" smtClean="0"/>
              <a:t>μ </a:t>
            </a:r>
            <a:r>
              <a:rPr lang="it-IT" sz="2000" baseline="-18000" smtClean="0"/>
              <a:t>1</a:t>
            </a:r>
            <a:r>
              <a:rPr lang="en-US" sz="2000" dirty="0" smtClean="0"/>
              <a:t> </a:t>
            </a:r>
            <a:r>
              <a:rPr lang="it-IT" sz="2000" smtClean="0"/>
              <a:t>- </a:t>
            </a:r>
            <a:r>
              <a:rPr lang="en-US" sz="2000" dirty="0" smtClean="0"/>
              <a:t>μ</a:t>
            </a:r>
            <a:r>
              <a:rPr lang="it-IT" sz="2000" baseline="-18000" smtClean="0"/>
              <a:t>2</a:t>
            </a:r>
            <a:r>
              <a:rPr lang="ar-SA" sz="2000" baseline="-18000" dirty="0" smtClean="0"/>
              <a:t>     </a:t>
            </a:r>
            <a:r>
              <a:rPr lang="en-US" sz="2000" dirty="0" smtClean="0"/>
              <a:t>=  0</a:t>
            </a:r>
            <a:r>
              <a:rPr lang="ar-SA" sz="2000" baseline="-18000" dirty="0" smtClean="0"/>
              <a:t> </a:t>
            </a:r>
            <a:endParaRPr lang="ar-SA" sz="2000" dirty="0" smtClean="0"/>
          </a:p>
          <a:p>
            <a:pPr algn="l" rtl="0" eaLnBrk="1" hangingPunct="1">
              <a:lnSpc>
                <a:spcPct val="90000"/>
              </a:lnSpc>
              <a:buFont typeface="Wingdings" pitchFamily="2" charset="2"/>
              <a:buNone/>
              <a:defRPr/>
            </a:pPr>
            <a:r>
              <a:rPr lang="it-IT" sz="2000" smtClean="0"/>
              <a:t>                      H</a:t>
            </a:r>
            <a:r>
              <a:rPr lang="it-IT" sz="2000" baseline="-18000" smtClean="0"/>
              <a:t>A</a:t>
            </a:r>
            <a:r>
              <a:rPr lang="it-IT" sz="2000" smtClean="0"/>
              <a:t>:  </a:t>
            </a:r>
            <a:r>
              <a:rPr lang="en-US" sz="2000" dirty="0" smtClean="0"/>
              <a:t>μ </a:t>
            </a:r>
            <a:r>
              <a:rPr lang="it-IT" sz="2000" baseline="-18000" smtClean="0"/>
              <a:t>1  </a:t>
            </a:r>
            <a:r>
              <a:rPr lang="en-US" sz="2800" baseline="-18000" dirty="0" smtClean="0">
                <a:cs typeface="Times New Roman" pitchFamily="18" charset="0"/>
              </a:rPr>
              <a:t>&gt;</a:t>
            </a:r>
            <a:r>
              <a:rPr lang="it-IT" sz="2000" baseline="-18000" smtClean="0"/>
              <a:t>   </a:t>
            </a:r>
            <a:r>
              <a:rPr lang="en-US" sz="2000" dirty="0" smtClean="0"/>
              <a:t> μ </a:t>
            </a:r>
            <a:r>
              <a:rPr lang="it-IT" sz="2000" baseline="-18000" smtClean="0"/>
              <a:t>2         </a:t>
            </a:r>
            <a:r>
              <a:rPr lang="it-IT" sz="2000" smtClean="0"/>
              <a:t>→</a:t>
            </a:r>
            <a:r>
              <a:rPr lang="it-IT" sz="2000" baseline="-18000" smtClean="0"/>
              <a:t> </a:t>
            </a:r>
            <a:r>
              <a:rPr lang="en-US" sz="2000" dirty="0" smtClean="0"/>
              <a:t>μ </a:t>
            </a:r>
            <a:r>
              <a:rPr lang="it-IT" sz="2000" baseline="-18000" smtClean="0"/>
              <a:t>1   </a:t>
            </a:r>
            <a:r>
              <a:rPr lang="it-IT" sz="2000" smtClean="0"/>
              <a:t>-</a:t>
            </a:r>
            <a:r>
              <a:rPr lang="it-IT" sz="2000" baseline="-18000" smtClean="0"/>
              <a:t>   </a:t>
            </a:r>
            <a:r>
              <a:rPr lang="en-US" sz="2000" dirty="0" smtClean="0"/>
              <a:t> μ </a:t>
            </a:r>
            <a:r>
              <a:rPr lang="it-IT" sz="2000" baseline="-18000" smtClean="0"/>
              <a:t>2      </a:t>
            </a:r>
            <a:r>
              <a:rPr lang="en-US" sz="2800" baseline="-18000" dirty="0" smtClean="0">
                <a:cs typeface="Times New Roman" pitchFamily="18" charset="0"/>
              </a:rPr>
              <a:t>&gt;</a:t>
            </a:r>
            <a:r>
              <a:rPr lang="it-IT" sz="2000" baseline="-18000" smtClean="0"/>
              <a:t> </a:t>
            </a:r>
            <a:r>
              <a:rPr lang="it-IT" sz="2800" baseline="-18000" smtClean="0"/>
              <a:t>   0</a:t>
            </a:r>
            <a:endParaRPr lang="it-IT" sz="2800" baseline="-25000" smtClean="0"/>
          </a:p>
          <a:p>
            <a:pPr algn="l" rtl="0" eaLnBrk="1" hangingPunct="1">
              <a:lnSpc>
                <a:spcPct val="90000"/>
              </a:lnSpc>
              <a:defRPr/>
            </a:pPr>
            <a:r>
              <a:rPr lang="en-US" sz="2400" dirty="0" smtClean="0">
                <a:latin typeface="Tahoma" pitchFamily="34" charset="0"/>
                <a:cs typeface="Tahoma" pitchFamily="34" charset="0"/>
              </a:rPr>
              <a:t>e.g. we want to test that the mean for first population is greater than second population mean.</a:t>
            </a:r>
          </a:p>
          <a:p>
            <a:pPr algn="l" rtl="0" eaLnBrk="1" hangingPunct="1">
              <a:lnSpc>
                <a:spcPct val="90000"/>
              </a:lnSpc>
              <a:defRPr/>
            </a:pPr>
            <a:r>
              <a:rPr lang="en-US" sz="2400" dirty="0" smtClean="0">
                <a:solidFill>
                  <a:schemeClr val="tx2"/>
                </a:solidFill>
                <a:latin typeface="Tahoma" pitchFamily="34" charset="0"/>
                <a:cs typeface="Tahoma" pitchFamily="34" charset="0"/>
              </a:rPr>
              <a:t>Case III</a:t>
            </a:r>
            <a:r>
              <a:rPr lang="en-US" sz="2000" dirty="0" smtClean="0">
                <a:solidFill>
                  <a:schemeClr val="tx2"/>
                </a:solidFill>
              </a:rPr>
              <a:t> :</a:t>
            </a:r>
            <a:r>
              <a:rPr lang="en-US" sz="2000" dirty="0" smtClean="0"/>
              <a:t> </a:t>
            </a:r>
            <a:r>
              <a:rPr lang="it-IT" sz="2000" smtClean="0"/>
              <a:t>H</a:t>
            </a:r>
            <a:r>
              <a:rPr lang="it-IT" sz="2000" baseline="-18000" smtClean="0"/>
              <a:t>0</a:t>
            </a:r>
            <a:r>
              <a:rPr lang="it-IT" sz="2000" smtClean="0"/>
              <a:t>:   </a:t>
            </a:r>
            <a:r>
              <a:rPr lang="en-US" sz="2000" dirty="0" smtClean="0"/>
              <a:t>μ </a:t>
            </a:r>
            <a:r>
              <a:rPr lang="it-IT" sz="2000" smtClean="0"/>
              <a:t>1</a:t>
            </a:r>
            <a:r>
              <a:rPr lang="en-US" sz="2000" dirty="0" smtClean="0"/>
              <a:t> </a:t>
            </a:r>
            <a:r>
              <a:rPr lang="it-IT" sz="2000" smtClean="0"/>
              <a:t>=</a:t>
            </a:r>
            <a:r>
              <a:rPr lang="en-US" sz="2000" dirty="0" smtClean="0"/>
              <a:t> μ</a:t>
            </a:r>
            <a:r>
              <a:rPr lang="it-IT" sz="2000" smtClean="0"/>
              <a:t>2         →      </a:t>
            </a:r>
            <a:r>
              <a:rPr lang="en-US" sz="2000" dirty="0" smtClean="0"/>
              <a:t>μ </a:t>
            </a:r>
            <a:r>
              <a:rPr lang="it-IT" sz="2000" baseline="-18000" smtClean="0"/>
              <a:t>1</a:t>
            </a:r>
            <a:r>
              <a:rPr lang="en-US" sz="2000" dirty="0" smtClean="0"/>
              <a:t> </a:t>
            </a:r>
            <a:r>
              <a:rPr lang="it-IT" sz="2000" smtClean="0"/>
              <a:t>- </a:t>
            </a:r>
            <a:r>
              <a:rPr lang="en-US" sz="2000" dirty="0" smtClean="0"/>
              <a:t>μ</a:t>
            </a:r>
            <a:r>
              <a:rPr lang="it-IT" sz="2000" baseline="-18000" smtClean="0"/>
              <a:t>2</a:t>
            </a:r>
            <a:r>
              <a:rPr lang="ar-SA" sz="2000" baseline="-18000" dirty="0" smtClean="0"/>
              <a:t>     </a:t>
            </a:r>
            <a:r>
              <a:rPr lang="en-US" sz="2000" dirty="0" smtClean="0"/>
              <a:t>=  0</a:t>
            </a:r>
            <a:r>
              <a:rPr lang="ar-SA" sz="2000" baseline="-18000" dirty="0" smtClean="0"/>
              <a:t> </a:t>
            </a:r>
            <a:endParaRPr lang="ar-SA" sz="2000" dirty="0" smtClean="0"/>
          </a:p>
          <a:p>
            <a:pPr algn="l" rtl="0" eaLnBrk="1" hangingPunct="1">
              <a:lnSpc>
                <a:spcPct val="90000"/>
              </a:lnSpc>
              <a:buFont typeface="Wingdings" pitchFamily="2" charset="2"/>
              <a:buNone/>
              <a:defRPr/>
            </a:pPr>
            <a:r>
              <a:rPr lang="it-IT" sz="2000" smtClean="0"/>
              <a:t>                          H</a:t>
            </a:r>
            <a:r>
              <a:rPr lang="it-IT" sz="2000" baseline="-18000" smtClean="0"/>
              <a:t>A</a:t>
            </a:r>
            <a:r>
              <a:rPr lang="it-IT" sz="2000" smtClean="0"/>
              <a:t>:  </a:t>
            </a:r>
            <a:r>
              <a:rPr lang="en-US" sz="2000" dirty="0" smtClean="0"/>
              <a:t>μ </a:t>
            </a:r>
            <a:r>
              <a:rPr lang="it-IT" sz="2000" baseline="-18000" smtClean="0"/>
              <a:t>1  </a:t>
            </a:r>
            <a:r>
              <a:rPr lang="it-IT" sz="2800" baseline="-18000" smtClean="0"/>
              <a:t>&lt;</a:t>
            </a:r>
            <a:r>
              <a:rPr lang="it-IT" sz="2000" baseline="-18000" smtClean="0"/>
              <a:t>   </a:t>
            </a:r>
            <a:r>
              <a:rPr lang="en-US" sz="2000" dirty="0" smtClean="0"/>
              <a:t> μ </a:t>
            </a:r>
            <a:r>
              <a:rPr lang="it-IT" sz="2000" baseline="-18000" smtClean="0"/>
              <a:t>2           </a:t>
            </a:r>
            <a:r>
              <a:rPr lang="it-IT" sz="2000" smtClean="0"/>
              <a:t>→</a:t>
            </a:r>
            <a:r>
              <a:rPr lang="it-IT" sz="2000" baseline="-18000" smtClean="0"/>
              <a:t>        </a:t>
            </a:r>
            <a:r>
              <a:rPr lang="en-US" sz="2000" dirty="0" smtClean="0"/>
              <a:t>μ </a:t>
            </a:r>
            <a:r>
              <a:rPr lang="it-IT" sz="2000" baseline="-18000" smtClean="0"/>
              <a:t>1   </a:t>
            </a:r>
            <a:r>
              <a:rPr lang="it-IT" sz="2000" smtClean="0"/>
              <a:t>-</a:t>
            </a:r>
            <a:r>
              <a:rPr lang="it-IT" sz="2000" baseline="-18000" smtClean="0"/>
              <a:t>   </a:t>
            </a:r>
            <a:r>
              <a:rPr lang="en-US" sz="2000" dirty="0" smtClean="0"/>
              <a:t> μ </a:t>
            </a:r>
            <a:r>
              <a:rPr lang="it-IT" sz="2000" baseline="-18000" smtClean="0"/>
              <a:t>2      </a:t>
            </a:r>
            <a:r>
              <a:rPr lang="it-IT" sz="2800" baseline="-18000" smtClean="0"/>
              <a:t>&lt; 0</a:t>
            </a:r>
            <a:endParaRPr lang="en-US" sz="2000" dirty="0" smtClean="0"/>
          </a:p>
          <a:p>
            <a:pPr algn="l" rtl="0" eaLnBrk="1" hangingPunct="1">
              <a:lnSpc>
                <a:spcPct val="90000"/>
              </a:lnSpc>
              <a:defRPr/>
            </a:pPr>
            <a:r>
              <a:rPr lang="en-US" sz="2000" dirty="0" smtClean="0"/>
              <a:t> </a:t>
            </a:r>
            <a:r>
              <a:rPr lang="en-US" sz="2400" dirty="0" smtClean="0">
                <a:latin typeface="Tahoma" pitchFamily="34" charset="0"/>
                <a:cs typeface="Tahoma" pitchFamily="34" charset="0"/>
              </a:rPr>
              <a:t>e.g. we want to test that the mean for first population is greater than second population mean.</a:t>
            </a:r>
          </a:p>
          <a:p>
            <a:pPr algn="l" rtl="0" eaLnBrk="1" hangingPunct="1">
              <a:lnSpc>
                <a:spcPct val="90000"/>
              </a:lnSpc>
              <a:buFont typeface="Wingdings" pitchFamily="2" charset="2"/>
              <a:buNone/>
              <a:defRPr/>
            </a:pPr>
            <a:r>
              <a:rPr lang="en-US" sz="2000" dirty="0" smtClean="0"/>
              <a:t> </a:t>
            </a:r>
          </a:p>
        </p:txBody>
      </p:sp>
      <p:sp>
        <p:nvSpPr>
          <p:cNvPr id="4" name="عنصر نائب للتذييل 5"/>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5" name="عنصر نائب لرقم الشريحة 6"/>
          <p:cNvSpPr>
            <a:spLocks noGrp="1"/>
          </p:cNvSpPr>
          <p:nvPr>
            <p:ph type="sldNum" sz="quarter" idx="12"/>
          </p:nvPr>
        </p:nvSpPr>
        <p:spPr/>
        <p:txBody>
          <a:bodyPr/>
          <a:lstStyle/>
          <a:p>
            <a:pPr>
              <a:defRPr/>
            </a:pPr>
            <a:fld id="{0143BA34-561C-4F2A-8722-A4BE5202FFDE}" type="slidenum">
              <a:rPr lang="ar-SA"/>
              <a:pPr>
                <a:defRPr/>
              </a:pPr>
              <a:t>259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1650">
                                            <p:txEl>
                                              <p:pRg st="0" end="0"/>
                                            </p:txEl>
                                          </p:spTgt>
                                        </p:tgtEl>
                                        <p:attrNameLst>
                                          <p:attrName>style.visibility</p:attrName>
                                        </p:attrNameLst>
                                      </p:cBhvr>
                                      <p:to>
                                        <p:strVal val="visible"/>
                                      </p:to>
                                    </p:set>
                                    <p:anim calcmode="lin" valueType="num">
                                      <p:cBhvr additive="base">
                                        <p:cTn id="7" dur="500" fill="hold"/>
                                        <p:tgtEl>
                                          <p:spTgt spid="411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1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1650">
                                            <p:txEl>
                                              <p:pRg st="1" end="1"/>
                                            </p:txEl>
                                          </p:spTgt>
                                        </p:tgtEl>
                                        <p:attrNameLst>
                                          <p:attrName>style.visibility</p:attrName>
                                        </p:attrNameLst>
                                      </p:cBhvr>
                                      <p:to>
                                        <p:strVal val="visible"/>
                                      </p:to>
                                    </p:set>
                                    <p:anim calcmode="lin" valueType="num">
                                      <p:cBhvr additive="base">
                                        <p:cTn id="13" dur="500" fill="hold"/>
                                        <p:tgtEl>
                                          <p:spTgt spid="411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1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1650">
                                            <p:txEl>
                                              <p:pRg st="2" end="2"/>
                                            </p:txEl>
                                          </p:spTgt>
                                        </p:tgtEl>
                                        <p:attrNameLst>
                                          <p:attrName>style.visibility</p:attrName>
                                        </p:attrNameLst>
                                      </p:cBhvr>
                                      <p:to>
                                        <p:strVal val="visible"/>
                                      </p:to>
                                    </p:set>
                                    <p:anim calcmode="lin" valueType="num">
                                      <p:cBhvr additive="base">
                                        <p:cTn id="19" dur="500" fill="hold"/>
                                        <p:tgtEl>
                                          <p:spTgt spid="411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1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1650">
                                            <p:txEl>
                                              <p:pRg st="3" end="3"/>
                                            </p:txEl>
                                          </p:spTgt>
                                        </p:tgtEl>
                                        <p:attrNameLst>
                                          <p:attrName>style.visibility</p:attrName>
                                        </p:attrNameLst>
                                      </p:cBhvr>
                                      <p:to>
                                        <p:strVal val="visible"/>
                                      </p:to>
                                    </p:set>
                                    <p:anim calcmode="lin" valueType="num">
                                      <p:cBhvr additive="base">
                                        <p:cTn id="25" dur="500" fill="hold"/>
                                        <p:tgtEl>
                                          <p:spTgt spid="4116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16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11650">
                                            <p:txEl>
                                              <p:pRg st="4" end="4"/>
                                            </p:txEl>
                                          </p:spTgt>
                                        </p:tgtEl>
                                        <p:attrNameLst>
                                          <p:attrName>style.visibility</p:attrName>
                                        </p:attrNameLst>
                                      </p:cBhvr>
                                      <p:to>
                                        <p:strVal val="visible"/>
                                      </p:to>
                                    </p:set>
                                    <p:animEffect transition="in" filter="box(in)">
                                      <p:cBhvr>
                                        <p:cTn id="31" dur="500"/>
                                        <p:tgtEl>
                                          <p:spTgt spid="41165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11650">
                                            <p:txEl>
                                              <p:pRg st="5" end="5"/>
                                            </p:txEl>
                                          </p:spTgt>
                                        </p:tgtEl>
                                        <p:attrNameLst>
                                          <p:attrName>style.visibility</p:attrName>
                                        </p:attrNameLst>
                                      </p:cBhvr>
                                      <p:to>
                                        <p:strVal val="visible"/>
                                      </p:to>
                                    </p:set>
                                    <p:anim calcmode="lin" valueType="num">
                                      <p:cBhvr additive="base">
                                        <p:cTn id="36" dur="500" fill="hold"/>
                                        <p:tgtEl>
                                          <p:spTgt spid="41165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116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11650">
                                            <p:txEl>
                                              <p:pRg st="6" end="6"/>
                                            </p:txEl>
                                          </p:spTgt>
                                        </p:tgtEl>
                                        <p:attrNameLst>
                                          <p:attrName>style.visibility</p:attrName>
                                        </p:attrNameLst>
                                      </p:cBhvr>
                                      <p:to>
                                        <p:strVal val="visible"/>
                                      </p:to>
                                    </p:set>
                                    <p:anim calcmode="lin" valueType="num">
                                      <p:cBhvr additive="base">
                                        <p:cTn id="42" dur="500" fill="hold"/>
                                        <p:tgtEl>
                                          <p:spTgt spid="411650">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1165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411650">
                                            <p:txEl>
                                              <p:pRg st="7" end="7"/>
                                            </p:txEl>
                                          </p:spTgt>
                                        </p:tgtEl>
                                        <p:attrNameLst>
                                          <p:attrName>style.visibility</p:attrName>
                                        </p:attrNameLst>
                                      </p:cBhvr>
                                      <p:to>
                                        <p:strVal val="visible"/>
                                      </p:to>
                                    </p:set>
                                    <p:animEffect transition="in" filter="box(in)">
                                      <p:cBhvr>
                                        <p:cTn id="48" dur="500"/>
                                        <p:tgtEl>
                                          <p:spTgt spid="411650">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11650">
                                            <p:txEl>
                                              <p:pRg st="8" end="8"/>
                                            </p:txEl>
                                          </p:spTgt>
                                        </p:tgtEl>
                                        <p:attrNameLst>
                                          <p:attrName>style.visibility</p:attrName>
                                        </p:attrNameLst>
                                      </p:cBhvr>
                                      <p:to>
                                        <p:strVal val="visible"/>
                                      </p:to>
                                    </p:set>
                                    <p:anim calcmode="lin" valueType="num">
                                      <p:cBhvr additive="base">
                                        <p:cTn id="53" dur="500" fill="hold"/>
                                        <p:tgtEl>
                                          <p:spTgt spid="411650">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1165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11650">
                                            <p:txEl>
                                              <p:pRg st="9" end="9"/>
                                            </p:txEl>
                                          </p:spTgt>
                                        </p:tgtEl>
                                        <p:attrNameLst>
                                          <p:attrName>style.visibility</p:attrName>
                                        </p:attrNameLst>
                                      </p:cBhvr>
                                      <p:to>
                                        <p:strVal val="visible"/>
                                      </p:to>
                                    </p:set>
                                    <p:anim calcmode="lin" valueType="num">
                                      <p:cBhvr additive="base">
                                        <p:cTn id="59" dur="500" fill="hold"/>
                                        <p:tgtEl>
                                          <p:spTgt spid="411650">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1165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411650">
                                            <p:txEl>
                                              <p:pRg st="10" end="10"/>
                                            </p:txEl>
                                          </p:spTgt>
                                        </p:tgtEl>
                                        <p:attrNameLst>
                                          <p:attrName>style.visibility</p:attrName>
                                        </p:attrNameLst>
                                      </p:cBhvr>
                                      <p:to>
                                        <p:strVal val="visible"/>
                                      </p:to>
                                    </p:set>
                                    <p:animEffect transition="in" filter="box(in)">
                                      <p:cBhvr>
                                        <p:cTn id="65" dur="500"/>
                                        <p:tgtEl>
                                          <p:spTgt spid="41165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p:txBody>
          <a:bodyPr/>
          <a:lstStyle/>
          <a:p>
            <a:pPr eaLnBrk="1" hangingPunct="1">
              <a:defRPr/>
            </a:pPr>
            <a:r>
              <a:rPr lang="en-US" smtClean="0"/>
              <a:t>Chapter ( 2 )</a:t>
            </a:r>
          </a:p>
        </p:txBody>
      </p:sp>
      <p:sp>
        <p:nvSpPr>
          <p:cNvPr id="155651" name="Rectangle 3"/>
          <p:cNvSpPr>
            <a:spLocks noGrp="1" noChangeArrowheads="1"/>
          </p:cNvSpPr>
          <p:nvPr>
            <p:ph type="subTitle" idx="1"/>
          </p:nvPr>
        </p:nvSpPr>
        <p:spPr/>
        <p:txBody>
          <a:bodyPr/>
          <a:lstStyle/>
          <a:p>
            <a:pPr eaLnBrk="1" hangingPunct="1">
              <a:lnSpc>
                <a:spcPct val="90000"/>
              </a:lnSpc>
              <a:defRPr/>
            </a:pPr>
            <a:r>
              <a:rPr lang="en-US" sz="4400" b="1" smtClean="0">
                <a:solidFill>
                  <a:srgbClr val="FF6600"/>
                </a:solidFill>
                <a:latin typeface="Monotype Corsiva" pitchFamily="66" charset="0"/>
              </a:rPr>
              <a:t>Strategies for understanding the meanings of Data</a:t>
            </a:r>
            <a:r>
              <a:rPr lang="en-US" sz="3000" b="1" smtClean="0">
                <a:solidFill>
                  <a:srgbClr val="FF6600"/>
                </a:solidFill>
                <a:latin typeface="Monotype Corsiva" pitchFamily="66" charset="0"/>
              </a:rPr>
              <a:t/>
            </a:r>
            <a:br>
              <a:rPr lang="en-US" sz="3000" b="1" smtClean="0">
                <a:solidFill>
                  <a:srgbClr val="FF6600"/>
                </a:solidFill>
                <a:latin typeface="Monotype Corsiva" pitchFamily="66" charset="0"/>
              </a:rPr>
            </a:br>
            <a:r>
              <a:rPr lang="en-US" sz="3000" b="1" smtClean="0">
                <a:solidFill>
                  <a:srgbClr val="FF6600"/>
                </a:solidFill>
                <a:latin typeface="Monotype Corsiva" pitchFamily="66" charset="0"/>
              </a:rPr>
              <a:t>Pages( 19 – 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additive="base">
                                        <p:cTn id="7" dur="500" fill="hold"/>
                                        <p:tgtEl>
                                          <p:spTgt spid="155650"/>
                                        </p:tgtEl>
                                        <p:attrNameLst>
                                          <p:attrName>ppt_x</p:attrName>
                                        </p:attrNameLst>
                                      </p:cBhvr>
                                      <p:tavLst>
                                        <p:tav tm="0">
                                          <p:val>
                                            <p:strVal val="#ppt_x"/>
                                          </p:val>
                                        </p:tav>
                                        <p:tav tm="100000">
                                          <p:val>
                                            <p:strVal val="#ppt_x"/>
                                          </p:val>
                                        </p:tav>
                                      </p:tavLst>
                                    </p:anim>
                                    <p:anim calcmode="lin" valueType="num">
                                      <p:cBhvr additive="base">
                                        <p:cTn id="8" dur="500" fill="hold"/>
                                        <p:tgtEl>
                                          <p:spTgt spid="155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55651">
                                            <p:txEl>
                                              <p:pRg st="0" end="0"/>
                                            </p:txEl>
                                          </p:spTgt>
                                        </p:tgtEl>
                                        <p:attrNameLst>
                                          <p:attrName>style.visibility</p:attrName>
                                        </p:attrNameLst>
                                      </p:cBhvr>
                                      <p:to>
                                        <p:strVal val="visible"/>
                                      </p:to>
                                    </p:set>
                                    <p:animEffect transition="in" filter="box(in)">
                                      <p:cBhvr>
                                        <p:cTn id="13" dur="500"/>
                                        <p:tgtEl>
                                          <p:spTgt spid="155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body" sz="half" idx="1"/>
          </p:nvPr>
        </p:nvSpPr>
        <p:spPr>
          <a:xfrm>
            <a:off x="179388" y="188913"/>
            <a:ext cx="8785225" cy="6840537"/>
          </a:xfrm>
        </p:spPr>
        <p:txBody>
          <a:bodyPr/>
          <a:lstStyle/>
          <a:p>
            <a:pPr algn="l" rtl="0" eaLnBrk="1" hangingPunct="1">
              <a:buFont typeface="Wingdings" pitchFamily="2" charset="2"/>
              <a:buNone/>
              <a:defRPr/>
            </a:pPr>
            <a:r>
              <a:rPr lang="en-US" sz="2400" b="1" dirty="0" smtClean="0">
                <a:latin typeface="Tahoma" pitchFamily="34" charset="0"/>
                <a:cs typeface="Tahoma" pitchFamily="34" charset="0"/>
              </a:rPr>
              <a:t>4.Test Statistic</a:t>
            </a:r>
            <a:r>
              <a:rPr lang="ar-SA" sz="2400" b="1" dirty="0" smtClean="0">
                <a:latin typeface="Tahoma" pitchFamily="34" charset="0"/>
                <a:cs typeface="Tahoma" pitchFamily="34" charset="0"/>
              </a:rPr>
              <a:t>:</a:t>
            </a:r>
            <a:endParaRPr lang="en-US" sz="2400" b="1" dirty="0" smtClean="0">
              <a:latin typeface="Tahoma" pitchFamily="34" charset="0"/>
              <a:cs typeface="Tahoma" pitchFamily="34" charset="0"/>
            </a:endParaRPr>
          </a:p>
          <a:p>
            <a:pPr algn="l" rtl="0" eaLnBrk="1" hangingPunct="1">
              <a:defRPr/>
            </a:pPr>
            <a:r>
              <a:rPr lang="en-US" sz="2800" b="1" u="sng" dirty="0" smtClean="0">
                <a:solidFill>
                  <a:schemeClr val="tx2"/>
                </a:solidFill>
              </a:rPr>
              <a:t>Case 1:</a:t>
            </a:r>
            <a:r>
              <a:rPr lang="en-US" sz="2800" b="1" dirty="0" smtClean="0"/>
              <a:t> </a:t>
            </a:r>
            <a:r>
              <a:rPr lang="en-US" sz="2800" b="1" u="sng" dirty="0" smtClean="0"/>
              <a:t>Two population is normal</a:t>
            </a:r>
            <a:r>
              <a:rPr lang="en-US" sz="2800" b="1" dirty="0" smtClean="0"/>
              <a:t> or </a:t>
            </a:r>
            <a:r>
              <a:rPr lang="en-US" sz="2800" b="1" u="sng" dirty="0" smtClean="0"/>
              <a:t>approximately normal</a:t>
            </a:r>
          </a:p>
          <a:p>
            <a:pPr algn="l" rtl="0" eaLnBrk="1" hangingPunct="1">
              <a:buFont typeface="Wingdings" pitchFamily="2" charset="2"/>
              <a:buNone/>
              <a:defRPr/>
            </a:pPr>
            <a:r>
              <a:rPr lang="en-US" sz="2800" dirty="0" smtClean="0"/>
              <a:t>   </a:t>
            </a:r>
          </a:p>
          <a:p>
            <a:pPr algn="l" rtl="0" eaLnBrk="1" hangingPunct="1">
              <a:buFont typeface="Wingdings" pitchFamily="2" charset="2"/>
              <a:buNone/>
              <a:defRPr/>
            </a:pPr>
            <a:r>
              <a:rPr lang="en-US" sz="2800" dirty="0" smtClean="0"/>
              <a:t>       σ</a:t>
            </a:r>
            <a:r>
              <a:rPr lang="en-US" sz="2800" baseline="40000" dirty="0" smtClean="0"/>
              <a:t>2</a:t>
            </a:r>
            <a:r>
              <a:rPr lang="en-US" sz="2800" dirty="0" smtClean="0"/>
              <a:t> is known                 σ</a:t>
            </a:r>
            <a:r>
              <a:rPr lang="en-US" sz="2800" baseline="40000" dirty="0" smtClean="0"/>
              <a:t>2</a:t>
            </a:r>
            <a:r>
              <a:rPr lang="en-US" sz="2800" dirty="0" smtClean="0"/>
              <a:t> is unknown if                                                          ( n</a:t>
            </a:r>
            <a:r>
              <a:rPr lang="en-US" sz="2800" baseline="-25000" dirty="0" smtClean="0"/>
              <a:t>1</a:t>
            </a:r>
            <a:r>
              <a:rPr lang="en-US" sz="2800" dirty="0" smtClean="0"/>
              <a:t> ,n</a:t>
            </a:r>
            <a:r>
              <a:rPr lang="en-US" sz="2800" baseline="-25000" dirty="0" smtClean="0"/>
              <a:t>2</a:t>
            </a:r>
            <a:r>
              <a:rPr lang="en-US" sz="2800" dirty="0" smtClean="0"/>
              <a:t> large or small)       ( n</a:t>
            </a:r>
            <a:r>
              <a:rPr lang="en-US" sz="2800" baseline="-25000" dirty="0" smtClean="0"/>
              <a:t>1</a:t>
            </a:r>
            <a:r>
              <a:rPr lang="en-US" sz="2800" dirty="0" smtClean="0"/>
              <a:t> ,n</a:t>
            </a:r>
            <a:r>
              <a:rPr lang="en-US" sz="2800" baseline="-25000" dirty="0" smtClean="0"/>
              <a:t>2</a:t>
            </a:r>
            <a:r>
              <a:rPr lang="en-US" sz="2800" dirty="0" smtClean="0"/>
              <a:t> small)</a:t>
            </a:r>
          </a:p>
          <a:p>
            <a:pPr algn="l" rtl="0" eaLnBrk="1" hangingPunct="1">
              <a:buNone/>
              <a:defRPr/>
            </a:pPr>
            <a:r>
              <a:rPr lang="en-US" sz="2400" b="1" dirty="0" smtClean="0">
                <a:solidFill>
                  <a:schemeClr val="tx2"/>
                </a:solidFill>
                <a:latin typeface="Arial" pitchFamily="34" charset="0"/>
              </a:rPr>
              <a:t>                                               </a:t>
            </a:r>
            <a:r>
              <a:rPr lang="en-US" sz="2400" b="1" u="sng" dirty="0" smtClean="0">
                <a:solidFill>
                  <a:schemeClr val="tx2"/>
                </a:solidFill>
                <a:latin typeface="Arial" pitchFamily="34" charset="0"/>
              </a:rPr>
              <a:t>Population  variances equal</a:t>
            </a:r>
            <a:endParaRPr lang="en-US" sz="2400" b="1" dirty="0" smtClean="0">
              <a:solidFill>
                <a:schemeClr val="tx2"/>
              </a:solidFill>
              <a:latin typeface="Arial" pitchFamily="34" charset="0"/>
            </a:endParaRPr>
          </a:p>
          <a:p>
            <a:pPr algn="l" rtl="0" eaLnBrk="1" hangingPunct="1">
              <a:buFont typeface="Wingdings" pitchFamily="2" charset="2"/>
              <a:buNone/>
              <a:defRPr/>
            </a:pPr>
            <a:r>
              <a:rPr lang="en-US" sz="2000" dirty="0" smtClean="0">
                <a:latin typeface="Arial" pitchFamily="34" charset="0"/>
              </a:rPr>
              <a:t>                                                         </a:t>
            </a:r>
          </a:p>
          <a:p>
            <a:pPr algn="l" rtl="0" eaLnBrk="1" hangingPunct="1">
              <a:buFont typeface="Wingdings" pitchFamily="2" charset="2"/>
              <a:buNone/>
              <a:defRPr/>
            </a:pPr>
            <a:r>
              <a:rPr lang="en-US" sz="2000" dirty="0" smtClean="0">
                <a:latin typeface="Arial" pitchFamily="34" charset="0"/>
              </a:rPr>
              <a:t>                                                      </a:t>
            </a:r>
            <a:endParaRPr lang="en-US" sz="2000" b="1" dirty="0" smtClean="0">
              <a:latin typeface="Arial" pitchFamily="34" charset="0"/>
            </a:endParaRPr>
          </a:p>
          <a:p>
            <a:pPr algn="l" rtl="0" eaLnBrk="1" hangingPunct="1">
              <a:defRPr/>
            </a:pPr>
            <a:endParaRPr lang="en-US" sz="2800" dirty="0" smtClean="0"/>
          </a:p>
          <a:p>
            <a:pPr algn="l" rtl="0" eaLnBrk="1" hangingPunct="1">
              <a:defRPr/>
            </a:pPr>
            <a:endParaRPr lang="en-US" sz="2800" dirty="0" smtClean="0"/>
          </a:p>
          <a:p>
            <a:pPr algn="l" rtl="0" eaLnBrk="1" hangingPunct="1">
              <a:buFont typeface="Wingdings" pitchFamily="2" charset="2"/>
              <a:buNone/>
              <a:defRPr/>
            </a:pPr>
            <a:r>
              <a:rPr lang="en-US" sz="2800" dirty="0" smtClean="0"/>
              <a:t>where</a:t>
            </a:r>
          </a:p>
        </p:txBody>
      </p:sp>
      <p:sp>
        <p:nvSpPr>
          <p:cNvPr id="23"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24" name="عنصر نائب لرقم الشريحة 7"/>
          <p:cNvSpPr>
            <a:spLocks noGrp="1"/>
          </p:cNvSpPr>
          <p:nvPr>
            <p:ph type="sldNum" sz="quarter" idx="12"/>
          </p:nvPr>
        </p:nvSpPr>
        <p:spPr/>
        <p:txBody>
          <a:bodyPr/>
          <a:lstStyle/>
          <a:p>
            <a:pPr>
              <a:defRPr/>
            </a:pPr>
            <a:fld id="{D1CC2643-5C13-46BC-AF45-24543A3B04F5}" type="slidenum">
              <a:rPr lang="ar-SA"/>
              <a:pPr>
                <a:defRPr/>
              </a:pPr>
              <a:t>260</a:t>
            </a:fld>
            <a:endParaRPr lang="en-US" dirty="0"/>
          </a:p>
        </p:txBody>
      </p:sp>
      <p:pic>
        <p:nvPicPr>
          <p:cNvPr id="412675" name="Object 3"/>
          <p:cNvPicPr>
            <a:picLocks noChangeAspect="1" noChangeArrowheads="1"/>
          </p:cNvPicPr>
          <p:nvPr/>
        </p:nvPicPr>
        <p:blipFill>
          <a:blip r:embed="rId2" cstate="print"/>
          <a:srcRect/>
          <a:stretch>
            <a:fillRect/>
          </a:stretch>
        </p:blipFill>
        <p:spPr bwMode="auto">
          <a:xfrm>
            <a:off x="395536" y="3429000"/>
            <a:ext cx="3096344" cy="1079500"/>
          </a:xfrm>
          <a:prstGeom prst="rect">
            <a:avLst/>
          </a:prstGeom>
          <a:noFill/>
        </p:spPr>
      </p:pic>
      <p:sp>
        <p:nvSpPr>
          <p:cNvPr id="69641" name="Rectangle 4"/>
          <p:cNvSpPr>
            <a:spLocks noChangeArrowheads="1"/>
          </p:cNvSpPr>
          <p:nvPr/>
        </p:nvSpPr>
        <p:spPr bwMode="auto">
          <a:xfrm>
            <a:off x="0" y="0"/>
            <a:ext cx="1855788" cy="274638"/>
          </a:xfrm>
          <a:prstGeom prst="rect">
            <a:avLst/>
          </a:prstGeom>
          <a:noFill/>
          <a:ln w="9525">
            <a:noFill/>
            <a:miter lim="800000"/>
            <a:headEnd/>
            <a:tailEnd/>
          </a:ln>
        </p:spPr>
        <p:txBody>
          <a:bodyPr wrap="none" anchor="ctr">
            <a:spAutoFit/>
          </a:bodyPr>
          <a:lstStyle/>
          <a:p>
            <a:pPr algn="l" rtl="0"/>
            <a:r>
              <a:rPr lang="en-US" sz="1200">
                <a:latin typeface="Arial" pitchFamily="34" charset="0"/>
                <a:cs typeface="Times New Roman" pitchFamily="18" charset="0"/>
              </a:rPr>
              <a:t>                                       </a:t>
            </a:r>
            <a:endParaRPr lang="en-US">
              <a:latin typeface="Arial" pitchFamily="34" charset="0"/>
            </a:endParaRPr>
          </a:p>
        </p:txBody>
      </p:sp>
      <p:sp>
        <p:nvSpPr>
          <p:cNvPr id="6964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9643" name="Rectangle 6"/>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endParaRPr lang="en-US"/>
          </a:p>
        </p:txBody>
      </p:sp>
      <p:sp>
        <p:nvSpPr>
          <p:cNvPr id="6964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9645" name="Rectangle 8"/>
          <p:cNvSpPr>
            <a:spLocks noChangeArrowheads="1"/>
          </p:cNvSpPr>
          <p:nvPr/>
        </p:nvSpPr>
        <p:spPr bwMode="auto">
          <a:xfrm>
            <a:off x="0" y="0"/>
            <a:ext cx="1812925" cy="274638"/>
          </a:xfrm>
          <a:prstGeom prst="rect">
            <a:avLst/>
          </a:prstGeom>
          <a:noFill/>
          <a:ln w="9525">
            <a:noFill/>
            <a:miter lim="800000"/>
            <a:headEnd/>
            <a:tailEnd/>
          </a:ln>
        </p:spPr>
        <p:txBody>
          <a:bodyPr wrap="none" anchor="ctr">
            <a:spAutoFit/>
          </a:bodyPr>
          <a:lstStyle/>
          <a:p>
            <a:pPr algn="l" rtl="0"/>
            <a:r>
              <a:rPr lang="en-US" sz="1200">
                <a:latin typeface="Arial" pitchFamily="34" charset="0"/>
                <a:cs typeface="Times New Roman" pitchFamily="18" charset="0"/>
              </a:rPr>
              <a:t>                                      </a:t>
            </a:r>
            <a:endParaRPr lang="en-US">
              <a:latin typeface="Arial" pitchFamily="34" charset="0"/>
            </a:endParaRPr>
          </a:p>
        </p:txBody>
      </p:sp>
      <p:sp>
        <p:nvSpPr>
          <p:cNvPr id="412681" name="Line 9"/>
          <p:cNvSpPr>
            <a:spLocks noChangeShapeType="1"/>
          </p:cNvSpPr>
          <p:nvPr/>
        </p:nvSpPr>
        <p:spPr bwMode="auto">
          <a:xfrm flipH="1">
            <a:off x="1979712" y="1484784"/>
            <a:ext cx="1008063" cy="719137"/>
          </a:xfrm>
          <a:prstGeom prst="line">
            <a:avLst/>
          </a:prstGeom>
          <a:noFill/>
          <a:ln w="9525">
            <a:solidFill>
              <a:schemeClr val="tx1"/>
            </a:solidFill>
            <a:round/>
            <a:headEnd/>
            <a:tailEnd type="triangle" w="med" len="med"/>
          </a:ln>
        </p:spPr>
        <p:txBody>
          <a:bodyPr/>
          <a:lstStyle/>
          <a:p>
            <a:endParaRPr lang="ar-SA"/>
          </a:p>
        </p:txBody>
      </p:sp>
      <p:sp>
        <p:nvSpPr>
          <p:cNvPr id="412682" name="Line 10"/>
          <p:cNvSpPr>
            <a:spLocks noChangeShapeType="1"/>
          </p:cNvSpPr>
          <p:nvPr/>
        </p:nvSpPr>
        <p:spPr bwMode="auto">
          <a:xfrm>
            <a:off x="5076056" y="1340768"/>
            <a:ext cx="936625" cy="720725"/>
          </a:xfrm>
          <a:prstGeom prst="line">
            <a:avLst/>
          </a:prstGeom>
          <a:noFill/>
          <a:ln w="9525">
            <a:solidFill>
              <a:schemeClr val="tx1"/>
            </a:solidFill>
            <a:round/>
            <a:headEnd/>
            <a:tailEnd type="triangle" w="med" len="med"/>
          </a:ln>
        </p:spPr>
        <p:txBody>
          <a:bodyPr/>
          <a:lstStyle/>
          <a:p>
            <a:endParaRPr lang="ar-SA"/>
          </a:p>
        </p:txBody>
      </p:sp>
      <p:pic>
        <p:nvPicPr>
          <p:cNvPr id="412685" name="Object 13"/>
          <p:cNvPicPr>
            <a:picLocks noChangeAspect="1" noChangeArrowheads="1"/>
          </p:cNvPicPr>
          <p:nvPr/>
        </p:nvPicPr>
        <p:blipFill>
          <a:blip r:embed="rId3" cstate="print"/>
          <a:srcRect/>
          <a:stretch>
            <a:fillRect/>
          </a:stretch>
        </p:blipFill>
        <p:spPr bwMode="auto">
          <a:xfrm>
            <a:off x="5076056" y="3933056"/>
            <a:ext cx="3240087" cy="1223963"/>
          </a:xfrm>
          <a:prstGeom prst="rect">
            <a:avLst/>
          </a:prstGeom>
          <a:noFill/>
        </p:spPr>
      </p:pic>
      <p:pic>
        <p:nvPicPr>
          <p:cNvPr id="412687" name="Object 15"/>
          <p:cNvPicPr>
            <a:picLocks noChangeAspect="1" noChangeArrowheads="1"/>
          </p:cNvPicPr>
          <p:nvPr/>
        </p:nvPicPr>
        <p:blipFill>
          <a:blip r:embed="rId4" cstate="print"/>
          <a:srcRect/>
          <a:stretch>
            <a:fillRect/>
          </a:stretch>
        </p:blipFill>
        <p:spPr bwMode="auto">
          <a:xfrm>
            <a:off x="1475656" y="4941168"/>
            <a:ext cx="2738437" cy="774700"/>
          </a:xfrm>
          <a:prstGeom prst="rect">
            <a:avLst/>
          </a:prstGeom>
          <a:noFill/>
        </p:spPr>
      </p:pic>
      <p:graphicFrame>
        <p:nvGraphicFramePr>
          <p:cNvPr id="412688" name="Group 16"/>
          <p:cNvGraphicFramePr>
            <a:graphicFrameLocks noGrp="1"/>
          </p:cNvGraphicFramePr>
          <p:nvPr/>
        </p:nvGraphicFramePr>
        <p:xfrm>
          <a:off x="1187624" y="4941168"/>
          <a:ext cx="3095625" cy="792163"/>
        </p:xfrm>
        <a:graphic>
          <a:graphicData uri="http://schemas.openxmlformats.org/drawingml/2006/table">
            <a:tbl>
              <a:tblPr rtl="1"/>
              <a:tblGrid>
                <a:gridCol w="3095625"/>
              </a:tblGrid>
              <a:tr h="792163">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2674">
                                            <p:txEl>
                                              <p:pRg st="0" end="0"/>
                                            </p:txEl>
                                          </p:spTgt>
                                        </p:tgtEl>
                                        <p:attrNameLst>
                                          <p:attrName>style.visibility</p:attrName>
                                        </p:attrNameLst>
                                      </p:cBhvr>
                                      <p:to>
                                        <p:strVal val="visible"/>
                                      </p:to>
                                    </p:set>
                                    <p:anim calcmode="lin" valueType="num">
                                      <p:cBhvr additive="base">
                                        <p:cTn id="7" dur="500" fill="hold"/>
                                        <p:tgtEl>
                                          <p:spTgt spid="412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2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2674">
                                            <p:txEl>
                                              <p:pRg st="1" end="1"/>
                                            </p:txEl>
                                          </p:spTgt>
                                        </p:tgtEl>
                                        <p:attrNameLst>
                                          <p:attrName>style.visibility</p:attrName>
                                        </p:attrNameLst>
                                      </p:cBhvr>
                                      <p:to>
                                        <p:strVal val="visible"/>
                                      </p:to>
                                    </p:set>
                                    <p:anim calcmode="lin" valueType="num">
                                      <p:cBhvr additive="base">
                                        <p:cTn id="13" dur="500" fill="hold"/>
                                        <p:tgtEl>
                                          <p:spTgt spid="412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26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2681"/>
                                        </p:tgtEl>
                                        <p:attrNameLst>
                                          <p:attrName>style.visibility</p:attrName>
                                        </p:attrNameLst>
                                      </p:cBhvr>
                                      <p:to>
                                        <p:strVal val="visible"/>
                                      </p:to>
                                    </p:set>
                                    <p:anim calcmode="lin" valueType="num">
                                      <p:cBhvr additive="base">
                                        <p:cTn id="19" dur="500" fill="hold"/>
                                        <p:tgtEl>
                                          <p:spTgt spid="412681"/>
                                        </p:tgtEl>
                                        <p:attrNameLst>
                                          <p:attrName>ppt_x</p:attrName>
                                        </p:attrNameLst>
                                      </p:cBhvr>
                                      <p:tavLst>
                                        <p:tav tm="0">
                                          <p:val>
                                            <p:strVal val="#ppt_x"/>
                                          </p:val>
                                        </p:tav>
                                        <p:tav tm="100000">
                                          <p:val>
                                            <p:strVal val="#ppt_x"/>
                                          </p:val>
                                        </p:tav>
                                      </p:tavLst>
                                    </p:anim>
                                    <p:anim calcmode="lin" valueType="num">
                                      <p:cBhvr additive="base">
                                        <p:cTn id="20" dur="500" fill="hold"/>
                                        <p:tgtEl>
                                          <p:spTgt spid="41268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2682"/>
                                        </p:tgtEl>
                                        <p:attrNameLst>
                                          <p:attrName>style.visibility</p:attrName>
                                        </p:attrNameLst>
                                      </p:cBhvr>
                                      <p:to>
                                        <p:strVal val="visible"/>
                                      </p:to>
                                    </p:set>
                                    <p:anim calcmode="lin" valueType="num">
                                      <p:cBhvr additive="base">
                                        <p:cTn id="25" dur="500" fill="hold"/>
                                        <p:tgtEl>
                                          <p:spTgt spid="412682"/>
                                        </p:tgtEl>
                                        <p:attrNameLst>
                                          <p:attrName>ppt_x</p:attrName>
                                        </p:attrNameLst>
                                      </p:cBhvr>
                                      <p:tavLst>
                                        <p:tav tm="0">
                                          <p:val>
                                            <p:strVal val="#ppt_x"/>
                                          </p:val>
                                        </p:tav>
                                        <p:tav tm="100000">
                                          <p:val>
                                            <p:strVal val="#ppt_x"/>
                                          </p:val>
                                        </p:tav>
                                      </p:tavLst>
                                    </p:anim>
                                    <p:anim calcmode="lin" valueType="num">
                                      <p:cBhvr additive="base">
                                        <p:cTn id="26" dur="500" fill="hold"/>
                                        <p:tgtEl>
                                          <p:spTgt spid="41268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2674">
                                            <p:txEl>
                                              <p:pRg st="2" end="2"/>
                                            </p:txEl>
                                          </p:spTgt>
                                        </p:tgtEl>
                                        <p:attrNameLst>
                                          <p:attrName>style.visibility</p:attrName>
                                        </p:attrNameLst>
                                      </p:cBhvr>
                                      <p:to>
                                        <p:strVal val="visible"/>
                                      </p:to>
                                    </p:set>
                                    <p:anim calcmode="lin" valueType="num">
                                      <p:cBhvr additive="base">
                                        <p:cTn id="31" dur="500" fill="hold"/>
                                        <p:tgtEl>
                                          <p:spTgt spid="41267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26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2674">
                                            <p:txEl>
                                              <p:pRg st="3" end="3"/>
                                            </p:txEl>
                                          </p:spTgt>
                                        </p:tgtEl>
                                        <p:attrNameLst>
                                          <p:attrName>style.visibility</p:attrName>
                                        </p:attrNameLst>
                                      </p:cBhvr>
                                      <p:to>
                                        <p:strVal val="visible"/>
                                      </p:to>
                                    </p:set>
                                    <p:anim calcmode="lin" valueType="num">
                                      <p:cBhvr additive="base">
                                        <p:cTn id="37" dur="500" fill="hold"/>
                                        <p:tgtEl>
                                          <p:spTgt spid="41267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26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2674">
                                            <p:txEl>
                                              <p:pRg st="4" end="4"/>
                                            </p:txEl>
                                          </p:spTgt>
                                        </p:tgtEl>
                                        <p:attrNameLst>
                                          <p:attrName>style.visibility</p:attrName>
                                        </p:attrNameLst>
                                      </p:cBhvr>
                                      <p:to>
                                        <p:strVal val="visible"/>
                                      </p:to>
                                    </p:set>
                                    <p:anim calcmode="lin" valueType="num">
                                      <p:cBhvr additive="base">
                                        <p:cTn id="43" dur="500" fill="hold"/>
                                        <p:tgtEl>
                                          <p:spTgt spid="41267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26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2675"/>
                                        </p:tgtEl>
                                        <p:attrNameLst>
                                          <p:attrName>style.visibility</p:attrName>
                                        </p:attrNameLst>
                                      </p:cBhvr>
                                      <p:to>
                                        <p:strVal val="visible"/>
                                      </p:to>
                                    </p:set>
                                    <p:anim calcmode="lin" valueType="num">
                                      <p:cBhvr additive="base">
                                        <p:cTn id="49" dur="500" fill="hold"/>
                                        <p:tgtEl>
                                          <p:spTgt spid="412675"/>
                                        </p:tgtEl>
                                        <p:attrNameLst>
                                          <p:attrName>ppt_x</p:attrName>
                                        </p:attrNameLst>
                                      </p:cBhvr>
                                      <p:tavLst>
                                        <p:tav tm="0">
                                          <p:val>
                                            <p:strVal val="#ppt_x"/>
                                          </p:val>
                                        </p:tav>
                                        <p:tav tm="100000">
                                          <p:val>
                                            <p:strVal val="#ppt_x"/>
                                          </p:val>
                                        </p:tav>
                                      </p:tavLst>
                                    </p:anim>
                                    <p:anim calcmode="lin" valueType="num">
                                      <p:cBhvr additive="base">
                                        <p:cTn id="50" dur="500" fill="hold"/>
                                        <p:tgtEl>
                                          <p:spTgt spid="41267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2674">
                                            <p:txEl>
                                              <p:pRg st="5" end="5"/>
                                            </p:txEl>
                                          </p:spTgt>
                                        </p:tgtEl>
                                        <p:attrNameLst>
                                          <p:attrName>style.visibility</p:attrName>
                                        </p:attrNameLst>
                                      </p:cBhvr>
                                      <p:to>
                                        <p:strVal val="visible"/>
                                      </p:to>
                                    </p:set>
                                    <p:anim calcmode="lin" valueType="num">
                                      <p:cBhvr additive="base">
                                        <p:cTn id="55" dur="500" fill="hold"/>
                                        <p:tgtEl>
                                          <p:spTgt spid="412674">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26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12674">
                                            <p:txEl>
                                              <p:pRg st="6" end="6"/>
                                            </p:txEl>
                                          </p:spTgt>
                                        </p:tgtEl>
                                        <p:attrNameLst>
                                          <p:attrName>style.visibility</p:attrName>
                                        </p:attrNameLst>
                                      </p:cBhvr>
                                      <p:to>
                                        <p:strVal val="visible"/>
                                      </p:to>
                                    </p:set>
                                    <p:anim calcmode="lin" valueType="num">
                                      <p:cBhvr additive="base">
                                        <p:cTn id="61" dur="500" fill="hold"/>
                                        <p:tgtEl>
                                          <p:spTgt spid="412674">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26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12685"/>
                                        </p:tgtEl>
                                        <p:attrNameLst>
                                          <p:attrName>style.visibility</p:attrName>
                                        </p:attrNameLst>
                                      </p:cBhvr>
                                      <p:to>
                                        <p:strVal val="visible"/>
                                      </p:to>
                                    </p:set>
                                    <p:anim calcmode="lin" valueType="num">
                                      <p:cBhvr additive="base">
                                        <p:cTn id="67" dur="500" fill="hold"/>
                                        <p:tgtEl>
                                          <p:spTgt spid="412685"/>
                                        </p:tgtEl>
                                        <p:attrNameLst>
                                          <p:attrName>ppt_x</p:attrName>
                                        </p:attrNameLst>
                                      </p:cBhvr>
                                      <p:tavLst>
                                        <p:tav tm="0">
                                          <p:val>
                                            <p:strVal val="#ppt_x"/>
                                          </p:val>
                                        </p:tav>
                                        <p:tav tm="100000">
                                          <p:val>
                                            <p:strVal val="#ppt_x"/>
                                          </p:val>
                                        </p:tav>
                                      </p:tavLst>
                                    </p:anim>
                                    <p:anim calcmode="lin" valueType="num">
                                      <p:cBhvr additive="base">
                                        <p:cTn id="68" dur="500" fill="hold"/>
                                        <p:tgtEl>
                                          <p:spTgt spid="41268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12674">
                                            <p:txEl>
                                              <p:pRg st="9" end="9"/>
                                            </p:txEl>
                                          </p:spTgt>
                                        </p:tgtEl>
                                        <p:attrNameLst>
                                          <p:attrName>style.visibility</p:attrName>
                                        </p:attrNameLst>
                                      </p:cBhvr>
                                      <p:to>
                                        <p:strVal val="visible"/>
                                      </p:to>
                                    </p:set>
                                    <p:anim calcmode="lin" valueType="num">
                                      <p:cBhvr additive="base">
                                        <p:cTn id="73" dur="500" fill="hold"/>
                                        <p:tgtEl>
                                          <p:spTgt spid="412674">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1267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12687"/>
                                        </p:tgtEl>
                                        <p:attrNameLst>
                                          <p:attrName>style.visibility</p:attrName>
                                        </p:attrNameLst>
                                      </p:cBhvr>
                                      <p:to>
                                        <p:strVal val="visible"/>
                                      </p:to>
                                    </p:set>
                                    <p:anim calcmode="lin" valueType="num">
                                      <p:cBhvr additive="base">
                                        <p:cTn id="79" dur="500" fill="hold"/>
                                        <p:tgtEl>
                                          <p:spTgt spid="412687"/>
                                        </p:tgtEl>
                                        <p:attrNameLst>
                                          <p:attrName>ppt_x</p:attrName>
                                        </p:attrNameLst>
                                      </p:cBhvr>
                                      <p:tavLst>
                                        <p:tav tm="0">
                                          <p:val>
                                            <p:strVal val="#ppt_x"/>
                                          </p:val>
                                        </p:tav>
                                        <p:tav tm="100000">
                                          <p:val>
                                            <p:strVal val="#ppt_x"/>
                                          </p:val>
                                        </p:tav>
                                      </p:tavLst>
                                    </p:anim>
                                    <p:anim calcmode="lin" valueType="num">
                                      <p:cBhvr additive="base">
                                        <p:cTn id="80" dur="500" fill="hold"/>
                                        <p:tgtEl>
                                          <p:spTgt spid="4126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1" grpId="0" animBg="1"/>
      <p:bldP spid="412682" grpId="0"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نص 2"/>
          <p:cNvSpPr>
            <a:spLocks noGrp="1"/>
          </p:cNvSpPr>
          <p:nvPr>
            <p:ph type="body" sz="half" idx="1"/>
          </p:nvPr>
        </p:nvSpPr>
        <p:spPr>
          <a:xfrm>
            <a:off x="457200" y="1600200"/>
            <a:ext cx="8363272" cy="4530725"/>
          </a:xfrm>
        </p:spPr>
        <p:txBody>
          <a:bodyPr/>
          <a:lstStyle/>
          <a:p>
            <a:endParaRPr lang="ar-SA" dirty="0"/>
          </a:p>
        </p:txBody>
      </p:sp>
      <p:sp>
        <p:nvSpPr>
          <p:cNvPr id="6" name="عنصر نائب للتذييل 5"/>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7" name="عنصر نائب لرقم الشريحة 6"/>
          <p:cNvSpPr>
            <a:spLocks noGrp="1"/>
          </p:cNvSpPr>
          <p:nvPr>
            <p:ph type="sldNum" sz="quarter" idx="12"/>
          </p:nvPr>
        </p:nvSpPr>
        <p:spPr/>
        <p:txBody>
          <a:bodyPr/>
          <a:lstStyle/>
          <a:p>
            <a:pPr>
              <a:defRPr/>
            </a:pPr>
            <a:fld id="{18E74B9B-A162-4EF1-9428-33235F03AF84}" type="slidenum">
              <a:rPr lang="ar-SA" smtClean="0"/>
              <a:pPr>
                <a:defRPr/>
              </a:pPr>
              <a:t>261</a:t>
            </a:fld>
            <a:endParaRPr lang="en-US"/>
          </a:p>
        </p:txBody>
      </p:sp>
      <p:pic>
        <p:nvPicPr>
          <p:cNvPr id="758786" name="Picture 2"/>
          <p:cNvPicPr>
            <a:picLocks noChangeAspect="1" noChangeArrowheads="1"/>
          </p:cNvPicPr>
          <p:nvPr/>
        </p:nvPicPr>
        <p:blipFill>
          <a:blip r:embed="rId2" cstate="print"/>
          <a:srcRect/>
          <a:stretch>
            <a:fillRect/>
          </a:stretch>
        </p:blipFill>
        <p:spPr bwMode="auto">
          <a:xfrm>
            <a:off x="251520" y="104775"/>
            <a:ext cx="8496943" cy="664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6. Conclusion:</a:t>
            </a:r>
            <a:endParaRPr lang="ar-SA" dirty="0"/>
          </a:p>
        </p:txBody>
      </p:sp>
      <p:sp>
        <p:nvSpPr>
          <p:cNvPr id="3" name="عنوان فرعي 2"/>
          <p:cNvSpPr>
            <a:spLocks noGrp="1"/>
          </p:cNvSpPr>
          <p:nvPr>
            <p:ph type="subTitle" idx="1"/>
          </p:nvPr>
        </p:nvSpPr>
        <p:spPr/>
        <p:txBody>
          <a:bodyPr/>
          <a:lstStyle/>
          <a:p>
            <a:r>
              <a:rPr lang="en-US" sz="4000" dirty="0" smtClean="0"/>
              <a:t>reject or accept to reject H</a:t>
            </a:r>
            <a:r>
              <a:rPr lang="en-US" sz="4000" baseline="-18000" dirty="0" smtClean="0"/>
              <a:t>0</a:t>
            </a:r>
          </a:p>
          <a:p>
            <a:endParaRPr lang="ar-SA"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457200" y="277813"/>
            <a:ext cx="8229600" cy="846931"/>
          </a:xfrm>
        </p:spPr>
        <p:txBody>
          <a:bodyPr/>
          <a:lstStyle/>
          <a:p>
            <a:pPr algn="l" eaLnBrk="1" hangingPunct="1">
              <a:defRPr/>
            </a:pPr>
            <a:r>
              <a:rPr lang="en-US" dirty="0" smtClean="0"/>
              <a:t>Example7.3.1 page238</a:t>
            </a:r>
          </a:p>
        </p:txBody>
      </p:sp>
      <p:sp>
        <p:nvSpPr>
          <p:cNvPr id="416771" name="Rectangle 3"/>
          <p:cNvSpPr>
            <a:spLocks noGrp="1" noChangeArrowheads="1"/>
          </p:cNvSpPr>
          <p:nvPr>
            <p:ph type="body" sz="half" idx="1"/>
          </p:nvPr>
        </p:nvSpPr>
        <p:spPr>
          <a:xfrm>
            <a:off x="457200" y="1125538"/>
            <a:ext cx="8686800" cy="5543550"/>
          </a:xfrm>
        </p:spPr>
        <p:txBody>
          <a:bodyPr/>
          <a:lstStyle/>
          <a:p>
            <a:pPr algn="l" rtl="0" eaLnBrk="1" hangingPunct="1">
              <a:defRPr/>
            </a:pPr>
            <a:r>
              <a:rPr lang="en-US" sz="2400" dirty="0" smtClean="0">
                <a:latin typeface="Arial" pitchFamily="34" charset="0"/>
              </a:rPr>
              <a:t>Researchers wish to know if the data have collected provide sufficient evidence to indicate a difference in mean serum uric acid levels between normal individuals and individual with Down’s syndrome. The data consist of serum uric reading on 12 individuals with Down’s syndrome from normal distribution with variance 1 and 15 normal individuals from normal distribution with variance 1.5 . The mean are</a:t>
            </a:r>
            <a:r>
              <a:rPr lang="en-US" sz="2000" dirty="0" smtClean="0">
                <a:latin typeface="Arial" pitchFamily="34" charset="0"/>
              </a:rPr>
              <a:t> </a:t>
            </a:r>
            <a:r>
              <a:rPr lang="ar-SA" sz="2000" dirty="0" smtClean="0">
                <a:latin typeface="Arial" pitchFamily="34" charset="0"/>
              </a:rPr>
              <a:t>                                   </a:t>
            </a:r>
            <a:r>
              <a:rPr lang="en-US" sz="2000" dirty="0" smtClean="0">
                <a:latin typeface="Arial" pitchFamily="34" charset="0"/>
              </a:rPr>
              <a:t>and</a:t>
            </a:r>
            <a:r>
              <a:rPr lang="ar-SA" sz="2000" dirty="0" smtClean="0">
                <a:latin typeface="Arial" pitchFamily="34" charset="0"/>
              </a:rPr>
              <a:t> </a:t>
            </a:r>
            <a:r>
              <a:rPr lang="en-US" sz="2000" dirty="0" smtClean="0">
                <a:latin typeface="Arial" pitchFamily="34" charset="0"/>
              </a:rPr>
              <a:t>                          </a:t>
            </a:r>
            <a:r>
              <a:rPr lang="en-US" sz="2800" dirty="0" smtClean="0"/>
              <a:t>α=0.05.</a:t>
            </a:r>
            <a:r>
              <a:rPr lang="en-US" sz="2000" dirty="0" smtClean="0">
                <a:latin typeface="Arial" pitchFamily="34" charset="0"/>
              </a:rPr>
              <a:t> </a:t>
            </a:r>
          </a:p>
          <a:p>
            <a:pPr algn="l" rtl="0" eaLnBrk="1" hangingPunct="1">
              <a:buFont typeface="Wingdings" pitchFamily="2" charset="2"/>
              <a:buNone/>
              <a:defRPr/>
            </a:pPr>
            <a:r>
              <a:rPr lang="en-US" sz="2800" b="1" u="sng" dirty="0" smtClean="0">
                <a:solidFill>
                  <a:schemeClr val="tx2"/>
                </a:solidFill>
                <a:latin typeface="Arial" pitchFamily="34" charset="0"/>
              </a:rPr>
              <a:t>Solution:</a:t>
            </a:r>
            <a:endParaRPr lang="ar-SA" sz="2800" b="1" u="sng" dirty="0" smtClean="0">
              <a:solidFill>
                <a:schemeClr val="tx2"/>
              </a:solidFill>
              <a:latin typeface="Arial" pitchFamily="34" charset="0"/>
            </a:endParaRPr>
          </a:p>
          <a:p>
            <a:pPr algn="l" rtl="0" eaLnBrk="1" hangingPunct="1">
              <a:buFont typeface="Wingdings" pitchFamily="2" charset="2"/>
              <a:buNone/>
              <a:defRPr/>
            </a:pPr>
            <a:r>
              <a:rPr lang="en-US" sz="2800" b="1" dirty="0" smtClean="0"/>
              <a:t>1. </a:t>
            </a:r>
            <a:r>
              <a:rPr lang="en-US" sz="2800" b="1" dirty="0" smtClean="0">
                <a:solidFill>
                  <a:schemeClr val="tx2"/>
                </a:solidFill>
              </a:rPr>
              <a:t>Data:</a:t>
            </a:r>
            <a:r>
              <a:rPr lang="en-US" sz="2800" b="1" dirty="0" smtClean="0"/>
              <a:t> </a:t>
            </a:r>
            <a:r>
              <a:rPr lang="en-US" sz="2800" dirty="0" smtClean="0"/>
              <a:t>Variable is </a:t>
            </a:r>
            <a:r>
              <a:rPr lang="en-US" sz="2400" dirty="0" smtClean="0">
                <a:latin typeface="Arial" pitchFamily="34" charset="0"/>
              </a:rPr>
              <a:t>serum uric acid levels</a:t>
            </a:r>
            <a:r>
              <a:rPr lang="en-US" sz="2800" dirty="0" smtClean="0"/>
              <a:t>, n</a:t>
            </a:r>
            <a:r>
              <a:rPr lang="en-US" sz="2800" baseline="-25000" dirty="0" smtClean="0"/>
              <a:t>1</a:t>
            </a:r>
            <a:r>
              <a:rPr lang="en-US" sz="2800" dirty="0" smtClean="0"/>
              <a:t>=12 , n</a:t>
            </a:r>
            <a:r>
              <a:rPr lang="en-US" sz="2800" baseline="-25000" dirty="0" smtClean="0"/>
              <a:t>2</a:t>
            </a:r>
            <a:r>
              <a:rPr lang="en-US" sz="2800" dirty="0" smtClean="0"/>
              <a:t>=15, σ</a:t>
            </a:r>
            <a:r>
              <a:rPr lang="en-US" sz="2800" baseline="40000" dirty="0" smtClean="0"/>
              <a:t>2</a:t>
            </a:r>
            <a:r>
              <a:rPr lang="en-US" sz="2800" baseline="-25000" dirty="0" smtClean="0"/>
              <a:t>1</a:t>
            </a:r>
            <a:r>
              <a:rPr lang="en-US" sz="2800" dirty="0" smtClean="0"/>
              <a:t>=1, σ</a:t>
            </a:r>
            <a:r>
              <a:rPr lang="en-US" sz="2800" baseline="40000" dirty="0" smtClean="0"/>
              <a:t>2</a:t>
            </a:r>
            <a:r>
              <a:rPr lang="en-US" sz="2800" baseline="-25000" dirty="0" smtClean="0"/>
              <a:t>2</a:t>
            </a:r>
            <a:r>
              <a:rPr lang="en-US" sz="2800" dirty="0" smtClean="0"/>
              <a:t>=1.5  ,α=0.05.</a:t>
            </a:r>
          </a:p>
          <a:p>
            <a:pPr algn="l" rtl="0" eaLnBrk="1" hangingPunct="1">
              <a:buFont typeface="Wingdings" pitchFamily="2" charset="2"/>
              <a:buNone/>
              <a:defRPr/>
            </a:pPr>
            <a:endParaRPr lang="en-US" sz="2800" b="1" u="sng" dirty="0" smtClean="0">
              <a:solidFill>
                <a:schemeClr val="tx2"/>
              </a:solidFill>
              <a:latin typeface="Arial" pitchFamily="34" charset="0"/>
            </a:endParaRPr>
          </a:p>
        </p:txBody>
      </p:sp>
      <p:graphicFrame>
        <p:nvGraphicFramePr>
          <p:cNvPr id="416772" name="Object 4"/>
          <p:cNvGraphicFramePr>
            <a:graphicFrameLocks noChangeAspect="1"/>
          </p:cNvGraphicFramePr>
          <p:nvPr>
            <p:ph sz="quarter" idx="2"/>
          </p:nvPr>
        </p:nvGraphicFramePr>
        <p:xfrm>
          <a:off x="2699792" y="3933056"/>
          <a:ext cx="1662113" cy="360362"/>
        </p:xfrm>
        <a:graphic>
          <a:graphicData uri="http://schemas.openxmlformats.org/presentationml/2006/ole">
            <p:oleObj spid="_x0000_s71682" name="Equation" r:id="rId3" imgW="1054080" imgH="228600" progId="Equation.3">
              <p:embed/>
            </p:oleObj>
          </a:graphicData>
        </a:graphic>
      </p:graphicFrame>
      <p:graphicFrame>
        <p:nvGraphicFramePr>
          <p:cNvPr id="416773" name="Object 5"/>
          <p:cNvGraphicFramePr>
            <a:graphicFrameLocks noChangeAspect="1"/>
          </p:cNvGraphicFramePr>
          <p:nvPr>
            <p:ph sz="quarter" idx="3"/>
          </p:nvPr>
        </p:nvGraphicFramePr>
        <p:xfrm>
          <a:off x="5436096" y="4005064"/>
          <a:ext cx="1514475" cy="320675"/>
        </p:xfrm>
        <a:graphic>
          <a:graphicData uri="http://schemas.openxmlformats.org/presentationml/2006/ole">
            <p:oleObj spid="_x0000_s71683" name="Equation" r:id="rId4" imgW="1079280" imgH="228600" progId="Equation.3">
              <p:embed/>
            </p:oleObj>
          </a:graphicData>
        </a:graphic>
      </p:graphicFrame>
      <p:sp>
        <p:nvSpPr>
          <p:cNvPr id="7"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7"/>
          <p:cNvSpPr>
            <a:spLocks noGrp="1"/>
          </p:cNvSpPr>
          <p:nvPr>
            <p:ph type="sldNum" sz="quarter" idx="12"/>
          </p:nvPr>
        </p:nvSpPr>
        <p:spPr/>
        <p:txBody>
          <a:bodyPr/>
          <a:lstStyle/>
          <a:p>
            <a:pPr>
              <a:defRPr/>
            </a:pPr>
            <a:fld id="{3E86CECD-7864-47F6-ABF8-3EBD1A2ECE76}" type="slidenum">
              <a:rPr lang="ar-SA"/>
              <a:pPr>
                <a:defRPr/>
              </a:pPr>
              <a:t>263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additive="base">
                                        <p:cTn id="7" dur="500" fill="hold"/>
                                        <p:tgtEl>
                                          <p:spTgt spid="416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6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16772"/>
                                        </p:tgtEl>
                                        <p:attrNameLst>
                                          <p:attrName>style.visibility</p:attrName>
                                        </p:attrNameLst>
                                      </p:cBhvr>
                                      <p:to>
                                        <p:strVal val="visible"/>
                                      </p:to>
                                    </p:set>
                                    <p:animEffect transition="in" filter="box(in)">
                                      <p:cBhvr>
                                        <p:cTn id="13" dur="500"/>
                                        <p:tgtEl>
                                          <p:spTgt spid="41677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16773"/>
                                        </p:tgtEl>
                                        <p:attrNameLst>
                                          <p:attrName>style.visibility</p:attrName>
                                        </p:attrNameLst>
                                      </p:cBhvr>
                                      <p:to>
                                        <p:strVal val="visible"/>
                                      </p:to>
                                    </p:set>
                                    <p:animEffect transition="in" filter="box(in)">
                                      <p:cBhvr>
                                        <p:cTn id="18" dur="500"/>
                                        <p:tgtEl>
                                          <p:spTgt spid="41677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6771">
                                            <p:txEl>
                                              <p:pRg st="1" end="1"/>
                                            </p:txEl>
                                          </p:spTgt>
                                        </p:tgtEl>
                                        <p:attrNameLst>
                                          <p:attrName>style.visibility</p:attrName>
                                        </p:attrNameLst>
                                      </p:cBhvr>
                                      <p:to>
                                        <p:strVal val="visible"/>
                                      </p:to>
                                    </p:set>
                                    <p:anim calcmode="lin" valueType="num">
                                      <p:cBhvr additive="base">
                                        <p:cTn id="23" dur="500" fill="hold"/>
                                        <p:tgtEl>
                                          <p:spTgt spid="41677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6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16771">
                                            <p:txEl>
                                              <p:pRg st="2" end="2"/>
                                            </p:txEl>
                                          </p:spTgt>
                                        </p:tgtEl>
                                        <p:attrNameLst>
                                          <p:attrName>style.visibility</p:attrName>
                                        </p:attrNameLst>
                                      </p:cBhvr>
                                      <p:to>
                                        <p:strVal val="visible"/>
                                      </p:to>
                                    </p:set>
                                    <p:anim calcmode="lin" valueType="num">
                                      <p:cBhvr additive="base">
                                        <p:cTn id="29" dur="500" fill="hold"/>
                                        <p:tgtEl>
                                          <p:spTgt spid="41677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167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body" sz="half" idx="1"/>
          </p:nvPr>
        </p:nvSpPr>
        <p:spPr>
          <a:xfrm>
            <a:off x="251520" y="188913"/>
            <a:ext cx="8496944" cy="6335712"/>
          </a:xfrm>
        </p:spPr>
        <p:txBody>
          <a:bodyPr/>
          <a:lstStyle/>
          <a:p>
            <a:pPr algn="l" rtl="0" eaLnBrk="1" hangingPunct="1">
              <a:buFont typeface="Wingdings" pitchFamily="2" charset="2"/>
              <a:buNone/>
              <a:defRPr/>
            </a:pPr>
            <a:endParaRPr lang="en-US" sz="2800" b="1" dirty="0" smtClean="0"/>
          </a:p>
          <a:p>
            <a:pPr algn="l" rtl="0" eaLnBrk="1" hangingPunct="1">
              <a:buFont typeface="Wingdings" pitchFamily="2" charset="2"/>
              <a:buNone/>
              <a:defRPr/>
            </a:pPr>
            <a:r>
              <a:rPr lang="en-US" sz="2800" b="1" dirty="0" smtClean="0"/>
              <a:t>2. </a:t>
            </a:r>
            <a:r>
              <a:rPr lang="en-US" sz="2800" b="1" dirty="0" smtClean="0">
                <a:solidFill>
                  <a:schemeClr val="tx2"/>
                </a:solidFill>
              </a:rPr>
              <a:t>Assumption:</a:t>
            </a:r>
            <a:r>
              <a:rPr lang="en-US" sz="2800" dirty="0" smtClean="0"/>
              <a:t> Two population are normal, σ</a:t>
            </a:r>
            <a:r>
              <a:rPr lang="en-US" sz="2800" baseline="30000" dirty="0" smtClean="0"/>
              <a:t>2</a:t>
            </a:r>
            <a:r>
              <a:rPr lang="en-US" sz="2800" baseline="-30000" dirty="0" smtClean="0"/>
              <a:t>1 </a:t>
            </a:r>
            <a:r>
              <a:rPr lang="en-US" sz="2800" dirty="0" smtClean="0"/>
              <a:t>, σ</a:t>
            </a:r>
            <a:r>
              <a:rPr lang="en-US" sz="2800" baseline="30000" dirty="0" smtClean="0"/>
              <a:t>2</a:t>
            </a:r>
            <a:r>
              <a:rPr lang="en-US" sz="2800" baseline="-26000" dirty="0" smtClean="0"/>
              <a:t>2</a:t>
            </a:r>
            <a:r>
              <a:rPr lang="en-US" sz="2800" dirty="0" smtClean="0"/>
              <a:t> are known</a:t>
            </a:r>
          </a:p>
          <a:p>
            <a:pPr algn="l" rtl="0" eaLnBrk="1" hangingPunct="1">
              <a:buFont typeface="Wingdings" pitchFamily="2" charset="2"/>
              <a:buNone/>
              <a:defRPr/>
            </a:pPr>
            <a:endParaRPr lang="en-US" sz="2800" b="1" dirty="0" smtClean="0"/>
          </a:p>
          <a:p>
            <a:pPr algn="l" rtl="0" eaLnBrk="1" hangingPunct="1">
              <a:buFont typeface="Wingdings" pitchFamily="2" charset="2"/>
              <a:buNone/>
              <a:defRPr/>
            </a:pPr>
            <a:r>
              <a:rPr lang="en-US" sz="2800" b="1" dirty="0" smtClean="0"/>
              <a:t>3. </a:t>
            </a:r>
            <a:r>
              <a:rPr lang="en-US" sz="2800" b="1" dirty="0" smtClean="0">
                <a:solidFill>
                  <a:schemeClr val="tx2"/>
                </a:solidFill>
              </a:rPr>
              <a:t>Hypotheses:</a:t>
            </a:r>
            <a:r>
              <a:rPr lang="en-US" sz="2800" b="1" dirty="0" smtClean="0"/>
              <a:t>  </a:t>
            </a:r>
            <a:endParaRPr lang="ar-SA" sz="2800" b="1" dirty="0" smtClean="0"/>
          </a:p>
          <a:p>
            <a:pPr algn="l" rtl="0" eaLnBrk="1" hangingPunct="1">
              <a:buFont typeface="Wingdings" pitchFamily="2" charset="2"/>
              <a:buNone/>
              <a:defRPr/>
            </a:pPr>
            <a:r>
              <a:rPr lang="it-IT" sz="2400" dirty="0" smtClean="0"/>
              <a:t>H</a:t>
            </a:r>
            <a:r>
              <a:rPr lang="it-IT" sz="2400" baseline="-18000" dirty="0" smtClean="0"/>
              <a:t>0</a:t>
            </a:r>
            <a:r>
              <a:rPr lang="it-IT" sz="2400" dirty="0" smtClean="0"/>
              <a:t>:   </a:t>
            </a:r>
            <a:r>
              <a:rPr lang="en-US" sz="2400" dirty="0" smtClean="0"/>
              <a:t>μ </a:t>
            </a:r>
            <a:r>
              <a:rPr lang="it-IT" sz="2400" dirty="0" smtClean="0"/>
              <a:t>1</a:t>
            </a:r>
            <a:r>
              <a:rPr lang="en-US" sz="2400" dirty="0" smtClean="0"/>
              <a:t> </a:t>
            </a:r>
            <a:r>
              <a:rPr lang="it-IT" sz="2400" dirty="0" smtClean="0"/>
              <a:t>=</a:t>
            </a:r>
            <a:r>
              <a:rPr lang="en-US" sz="2400" dirty="0" smtClean="0"/>
              <a:t> μ</a:t>
            </a:r>
            <a:r>
              <a:rPr lang="it-IT" sz="2400" dirty="0" smtClean="0"/>
              <a:t>2         →      </a:t>
            </a:r>
            <a:r>
              <a:rPr lang="en-US" sz="2400" dirty="0" smtClean="0"/>
              <a:t>μ </a:t>
            </a:r>
            <a:r>
              <a:rPr lang="it-IT" sz="2400" baseline="-18000" dirty="0" smtClean="0"/>
              <a:t>1</a:t>
            </a:r>
            <a:r>
              <a:rPr lang="en-US" sz="2400" dirty="0" smtClean="0"/>
              <a:t> </a:t>
            </a:r>
            <a:r>
              <a:rPr lang="it-IT" sz="2400" dirty="0" smtClean="0"/>
              <a:t>- </a:t>
            </a:r>
            <a:r>
              <a:rPr lang="en-US" sz="2400" dirty="0" smtClean="0"/>
              <a:t>μ</a:t>
            </a:r>
            <a:r>
              <a:rPr lang="it-IT" sz="2400" baseline="-18000" dirty="0" smtClean="0"/>
              <a:t>2</a:t>
            </a:r>
            <a:r>
              <a:rPr lang="ar-SA" sz="2400" baseline="-18000" dirty="0" smtClean="0"/>
              <a:t>     </a:t>
            </a:r>
            <a:r>
              <a:rPr lang="en-US" sz="2400" dirty="0" smtClean="0"/>
              <a:t>=  0</a:t>
            </a:r>
            <a:r>
              <a:rPr lang="ar-SA" sz="2400" baseline="-18000" dirty="0" smtClean="0"/>
              <a:t> </a:t>
            </a:r>
            <a:endParaRPr lang="ar-SA" sz="2400" dirty="0" smtClean="0"/>
          </a:p>
          <a:p>
            <a:pPr algn="l" rtl="0" eaLnBrk="1" hangingPunct="1">
              <a:buNone/>
              <a:defRPr/>
            </a:pPr>
            <a:r>
              <a:rPr lang="it-IT" sz="2400" dirty="0" smtClean="0"/>
              <a:t> H</a:t>
            </a:r>
            <a:r>
              <a:rPr lang="it-IT" sz="2400" baseline="-18000" dirty="0" smtClean="0"/>
              <a:t>A</a:t>
            </a:r>
            <a:r>
              <a:rPr lang="it-IT" sz="2400" dirty="0" smtClean="0"/>
              <a:t>:  </a:t>
            </a:r>
            <a:r>
              <a:rPr lang="en-US" sz="2400" dirty="0" smtClean="0"/>
              <a:t>μ </a:t>
            </a:r>
            <a:r>
              <a:rPr lang="it-IT" sz="2400" baseline="-18000" dirty="0" smtClean="0"/>
              <a:t>1  </a:t>
            </a:r>
            <a:r>
              <a:rPr lang="it-IT" baseline="-18000" dirty="0" smtClean="0"/>
              <a:t> ≠</a:t>
            </a:r>
            <a:r>
              <a:rPr lang="it-IT" sz="2400" baseline="-18000" dirty="0" smtClean="0"/>
              <a:t>   </a:t>
            </a:r>
            <a:r>
              <a:rPr lang="en-US" sz="2400" dirty="0" smtClean="0"/>
              <a:t> μ </a:t>
            </a:r>
            <a:r>
              <a:rPr lang="it-IT" sz="2400" baseline="-18000" dirty="0" smtClean="0"/>
              <a:t>2           </a:t>
            </a:r>
            <a:r>
              <a:rPr lang="it-IT" sz="2400" dirty="0" smtClean="0"/>
              <a:t>→     </a:t>
            </a:r>
            <a:r>
              <a:rPr lang="it-IT" sz="2400" baseline="-18000" dirty="0" smtClean="0"/>
              <a:t> </a:t>
            </a:r>
            <a:r>
              <a:rPr lang="en-US" sz="2400" dirty="0" smtClean="0"/>
              <a:t>μ </a:t>
            </a:r>
            <a:r>
              <a:rPr lang="it-IT" sz="2400" baseline="-18000" dirty="0" smtClean="0"/>
              <a:t>1   </a:t>
            </a:r>
            <a:r>
              <a:rPr lang="it-IT" sz="2400" dirty="0" smtClean="0"/>
              <a:t>-</a:t>
            </a:r>
            <a:r>
              <a:rPr lang="it-IT" sz="2400" baseline="-18000" dirty="0" smtClean="0"/>
              <a:t>   </a:t>
            </a:r>
            <a:r>
              <a:rPr lang="en-US" sz="2400" dirty="0" smtClean="0"/>
              <a:t> μ </a:t>
            </a:r>
            <a:r>
              <a:rPr lang="it-IT" sz="2400" baseline="-18000" dirty="0" smtClean="0"/>
              <a:t>2      </a:t>
            </a:r>
            <a:r>
              <a:rPr lang="it-IT" baseline="-18000" dirty="0" smtClean="0"/>
              <a:t>≠   0</a:t>
            </a:r>
            <a:endParaRPr lang="en-US" sz="2800" dirty="0" smtClean="0"/>
          </a:p>
          <a:p>
            <a:pPr algn="l" rtl="0" eaLnBrk="1" hangingPunct="1">
              <a:buFont typeface="Wingdings" pitchFamily="2" charset="2"/>
              <a:buNone/>
              <a:defRPr/>
            </a:pPr>
            <a:r>
              <a:rPr lang="en-US" sz="2800" b="1" dirty="0" smtClean="0"/>
              <a:t>4.Test Statistic:</a:t>
            </a:r>
          </a:p>
          <a:p>
            <a:pPr algn="l" rtl="0" eaLnBrk="1" hangingPunct="1">
              <a:defRPr/>
            </a:pPr>
            <a:r>
              <a:rPr lang="en-US" sz="2800" dirty="0" smtClean="0"/>
              <a:t>                          </a:t>
            </a:r>
          </a:p>
          <a:p>
            <a:pPr algn="l" rtl="0" eaLnBrk="1" hangingPunct="1">
              <a:defRPr/>
            </a:pPr>
            <a:r>
              <a:rPr lang="en-US" sz="2800" dirty="0" smtClean="0"/>
              <a:t>                            =                        = 2.57</a:t>
            </a:r>
          </a:p>
        </p:txBody>
      </p:sp>
      <p:graphicFrame>
        <p:nvGraphicFramePr>
          <p:cNvPr id="417795" name="Object 3"/>
          <p:cNvGraphicFramePr>
            <a:graphicFrameLocks noChangeAspect="1"/>
          </p:cNvGraphicFramePr>
          <p:nvPr>
            <p:ph sz="quarter" idx="2"/>
          </p:nvPr>
        </p:nvGraphicFramePr>
        <p:xfrm>
          <a:off x="755576" y="4293096"/>
          <a:ext cx="2448272" cy="1114549"/>
        </p:xfrm>
        <a:graphic>
          <a:graphicData uri="http://schemas.openxmlformats.org/presentationml/2006/ole">
            <p:oleObj spid="_x0000_s72706" name="Equation" r:id="rId3" imgW="1511280" imgH="698400" progId="Equation.3">
              <p:embed/>
            </p:oleObj>
          </a:graphicData>
        </a:graphic>
      </p:graphicFrame>
      <p:graphicFrame>
        <p:nvGraphicFramePr>
          <p:cNvPr id="417802" name="Object 10"/>
          <p:cNvGraphicFramePr>
            <a:graphicFrameLocks noChangeAspect="1"/>
          </p:cNvGraphicFramePr>
          <p:nvPr>
            <p:ph sz="quarter" idx="3"/>
          </p:nvPr>
        </p:nvGraphicFramePr>
        <p:xfrm>
          <a:off x="3491880" y="4293096"/>
          <a:ext cx="2160240" cy="1151508"/>
        </p:xfrm>
        <a:graphic>
          <a:graphicData uri="http://schemas.openxmlformats.org/presentationml/2006/ole">
            <p:oleObj spid="_x0000_s72707" name="Equation" r:id="rId4" imgW="1041120" imgH="622080" progId="Equation.3">
              <p:embed/>
            </p:oleObj>
          </a:graphicData>
        </a:graphic>
      </p:graphicFrame>
      <p:sp>
        <p:nvSpPr>
          <p:cNvPr id="12"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3" name="عنصر نائب لرقم الشريحة 7"/>
          <p:cNvSpPr>
            <a:spLocks noGrp="1"/>
          </p:cNvSpPr>
          <p:nvPr>
            <p:ph type="sldNum" sz="quarter" idx="12"/>
          </p:nvPr>
        </p:nvSpPr>
        <p:spPr/>
        <p:txBody>
          <a:bodyPr/>
          <a:lstStyle/>
          <a:p>
            <a:pPr>
              <a:defRPr/>
            </a:pPr>
            <a:fld id="{9150ACD9-5B93-4112-8F77-BD28FD9A2E96}" type="slidenum">
              <a:rPr lang="ar-SA"/>
              <a:pPr>
                <a:defRPr/>
              </a:pPr>
              <a:t>264</a:t>
            </a:fld>
            <a:endParaRPr lang="en-US"/>
          </a:p>
        </p:txBody>
      </p:sp>
      <p:sp>
        <p:nvSpPr>
          <p:cNvPr id="727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2712" name="Rectangle 5"/>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endParaRPr lang="en-US"/>
          </a:p>
        </p:txBody>
      </p:sp>
      <p:sp>
        <p:nvSpPr>
          <p:cNvPr id="7271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2714" name="Rectangle 7"/>
          <p:cNvSpPr>
            <a:spLocks noChangeArrowheads="1"/>
          </p:cNvSpPr>
          <p:nvPr/>
        </p:nvSpPr>
        <p:spPr bwMode="auto">
          <a:xfrm>
            <a:off x="0" y="619125"/>
            <a:ext cx="9144000" cy="0"/>
          </a:xfrm>
          <a:prstGeom prst="rect">
            <a:avLst/>
          </a:prstGeom>
          <a:noFill/>
          <a:ln w="9525">
            <a:noFill/>
            <a:miter lim="800000"/>
            <a:headEnd/>
            <a:tailEnd/>
          </a:ln>
        </p:spPr>
        <p:txBody>
          <a:bodyPr wrap="none" anchor="ctr">
            <a:spAutoFit/>
          </a:bodyPr>
          <a:lstStyle/>
          <a:p>
            <a:endParaRPr lang="en-US"/>
          </a:p>
        </p:txBody>
      </p:sp>
      <p:sp>
        <p:nvSpPr>
          <p:cNvPr id="7271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2716" name="Rectangle 9"/>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7794">
                                            <p:txEl>
                                              <p:pRg st="1" end="1"/>
                                            </p:txEl>
                                          </p:spTgt>
                                        </p:tgtEl>
                                        <p:attrNameLst>
                                          <p:attrName>style.visibility</p:attrName>
                                        </p:attrNameLst>
                                      </p:cBhvr>
                                      <p:to>
                                        <p:strVal val="visible"/>
                                      </p:to>
                                    </p:set>
                                    <p:anim calcmode="lin" valueType="num">
                                      <p:cBhvr additive="base">
                                        <p:cTn id="7" dur="500" fill="hold"/>
                                        <p:tgtEl>
                                          <p:spTgt spid="4177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7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7794">
                                            <p:txEl>
                                              <p:pRg st="3" end="3"/>
                                            </p:txEl>
                                          </p:spTgt>
                                        </p:tgtEl>
                                        <p:attrNameLst>
                                          <p:attrName>style.visibility</p:attrName>
                                        </p:attrNameLst>
                                      </p:cBhvr>
                                      <p:to>
                                        <p:strVal val="visible"/>
                                      </p:to>
                                    </p:set>
                                    <p:anim calcmode="lin" valueType="num">
                                      <p:cBhvr additive="base">
                                        <p:cTn id="13" dur="500" fill="hold"/>
                                        <p:tgtEl>
                                          <p:spTgt spid="41779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77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7794">
                                            <p:txEl>
                                              <p:pRg st="4" end="4"/>
                                            </p:txEl>
                                          </p:spTgt>
                                        </p:tgtEl>
                                        <p:attrNameLst>
                                          <p:attrName>style.visibility</p:attrName>
                                        </p:attrNameLst>
                                      </p:cBhvr>
                                      <p:to>
                                        <p:strVal val="visible"/>
                                      </p:to>
                                    </p:set>
                                    <p:anim calcmode="lin" valueType="num">
                                      <p:cBhvr additive="base">
                                        <p:cTn id="19" dur="500" fill="hold"/>
                                        <p:tgtEl>
                                          <p:spTgt spid="41779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77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7794">
                                            <p:txEl>
                                              <p:pRg st="5" end="5"/>
                                            </p:txEl>
                                          </p:spTgt>
                                        </p:tgtEl>
                                        <p:attrNameLst>
                                          <p:attrName>style.visibility</p:attrName>
                                        </p:attrNameLst>
                                      </p:cBhvr>
                                      <p:to>
                                        <p:strVal val="visible"/>
                                      </p:to>
                                    </p:set>
                                    <p:anim calcmode="lin" valueType="num">
                                      <p:cBhvr additive="base">
                                        <p:cTn id="25" dur="500" fill="hold"/>
                                        <p:tgtEl>
                                          <p:spTgt spid="4177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77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7794">
                                            <p:txEl>
                                              <p:pRg st="6" end="6"/>
                                            </p:txEl>
                                          </p:spTgt>
                                        </p:tgtEl>
                                        <p:attrNameLst>
                                          <p:attrName>style.visibility</p:attrName>
                                        </p:attrNameLst>
                                      </p:cBhvr>
                                      <p:to>
                                        <p:strVal val="visible"/>
                                      </p:to>
                                    </p:set>
                                    <p:anim calcmode="lin" valueType="num">
                                      <p:cBhvr additive="base">
                                        <p:cTn id="31" dur="500" fill="hold"/>
                                        <p:tgtEl>
                                          <p:spTgt spid="41779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779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7795"/>
                                        </p:tgtEl>
                                        <p:attrNameLst>
                                          <p:attrName>style.visibility</p:attrName>
                                        </p:attrNameLst>
                                      </p:cBhvr>
                                      <p:to>
                                        <p:strVal val="visible"/>
                                      </p:to>
                                    </p:set>
                                    <p:anim calcmode="lin" valueType="num">
                                      <p:cBhvr additive="base">
                                        <p:cTn id="37" dur="500" fill="hold"/>
                                        <p:tgtEl>
                                          <p:spTgt spid="417795"/>
                                        </p:tgtEl>
                                        <p:attrNameLst>
                                          <p:attrName>ppt_x</p:attrName>
                                        </p:attrNameLst>
                                      </p:cBhvr>
                                      <p:tavLst>
                                        <p:tav tm="0">
                                          <p:val>
                                            <p:strVal val="#ppt_x"/>
                                          </p:val>
                                        </p:tav>
                                        <p:tav tm="100000">
                                          <p:val>
                                            <p:strVal val="#ppt_x"/>
                                          </p:val>
                                        </p:tav>
                                      </p:tavLst>
                                    </p:anim>
                                    <p:anim calcmode="lin" valueType="num">
                                      <p:cBhvr additive="base">
                                        <p:cTn id="38" dur="500" fill="hold"/>
                                        <p:tgtEl>
                                          <p:spTgt spid="41779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7802"/>
                                        </p:tgtEl>
                                        <p:attrNameLst>
                                          <p:attrName>style.visibility</p:attrName>
                                        </p:attrNameLst>
                                      </p:cBhvr>
                                      <p:to>
                                        <p:strVal val="visible"/>
                                      </p:to>
                                    </p:set>
                                    <p:anim calcmode="lin" valueType="num">
                                      <p:cBhvr additive="base">
                                        <p:cTn id="43" dur="500" fill="hold"/>
                                        <p:tgtEl>
                                          <p:spTgt spid="417802"/>
                                        </p:tgtEl>
                                        <p:attrNameLst>
                                          <p:attrName>ppt_x</p:attrName>
                                        </p:attrNameLst>
                                      </p:cBhvr>
                                      <p:tavLst>
                                        <p:tav tm="0">
                                          <p:val>
                                            <p:strVal val="#ppt_x"/>
                                          </p:val>
                                        </p:tav>
                                        <p:tav tm="100000">
                                          <p:val>
                                            <p:strVal val="#ppt_x"/>
                                          </p:val>
                                        </p:tav>
                                      </p:tavLst>
                                    </p:anim>
                                    <p:anim calcmode="lin" valueType="num">
                                      <p:cBhvr additive="base">
                                        <p:cTn id="44" dur="500" fill="hold"/>
                                        <p:tgtEl>
                                          <p:spTgt spid="41780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7794">
                                            <p:txEl>
                                              <p:pRg st="7" end="7"/>
                                            </p:txEl>
                                          </p:spTgt>
                                        </p:tgtEl>
                                        <p:attrNameLst>
                                          <p:attrName>style.visibility</p:attrName>
                                        </p:attrNameLst>
                                      </p:cBhvr>
                                      <p:to>
                                        <p:strVal val="visible"/>
                                      </p:to>
                                    </p:set>
                                    <p:anim calcmode="lin" valueType="num">
                                      <p:cBhvr additive="base">
                                        <p:cTn id="49" dur="500" fill="hold"/>
                                        <p:tgtEl>
                                          <p:spTgt spid="41779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779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7794">
                                            <p:txEl>
                                              <p:pRg st="8" end="8"/>
                                            </p:txEl>
                                          </p:spTgt>
                                        </p:tgtEl>
                                        <p:attrNameLst>
                                          <p:attrName>style.visibility</p:attrName>
                                        </p:attrNameLst>
                                      </p:cBhvr>
                                      <p:to>
                                        <p:strVal val="visible"/>
                                      </p:to>
                                    </p:set>
                                    <p:anim calcmode="lin" valueType="num">
                                      <p:cBhvr additive="base">
                                        <p:cTn id="55" dur="500" fill="hold"/>
                                        <p:tgtEl>
                                          <p:spTgt spid="41779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779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43099"/>
            <a:ext cx="8229600" cy="5222205"/>
          </a:xfrm>
        </p:spPr>
        <p:txBody>
          <a:bodyPr/>
          <a:lstStyle/>
          <a:p>
            <a:pPr algn="l" rtl="0" eaLnBrk="1" hangingPunct="1">
              <a:buNone/>
              <a:defRPr/>
            </a:pPr>
            <a:r>
              <a:rPr lang="en-US" b="1" dirty="0" smtClean="0"/>
              <a:t>5. Decision Rule:</a:t>
            </a:r>
            <a:r>
              <a:rPr lang="en-US" dirty="0" smtClean="0"/>
              <a:t> </a:t>
            </a:r>
          </a:p>
          <a:p>
            <a:pPr algn="l" rtl="0" eaLnBrk="1" hangingPunct="1">
              <a:buNone/>
              <a:defRPr/>
            </a:pPr>
            <a:r>
              <a:rPr lang="ar-SA" dirty="0" smtClean="0"/>
              <a:t> </a:t>
            </a:r>
            <a:r>
              <a:rPr lang="en-US" dirty="0" smtClean="0"/>
              <a:t>Reject H </a:t>
            </a:r>
            <a:r>
              <a:rPr lang="it-IT" baseline="-18000" dirty="0" smtClean="0"/>
              <a:t>0</a:t>
            </a:r>
            <a:r>
              <a:rPr lang="en-US" dirty="0" smtClean="0"/>
              <a:t> if Z &gt;Z</a:t>
            </a:r>
            <a:r>
              <a:rPr lang="en-US" baseline="-18000" dirty="0" smtClean="0"/>
              <a:t>1-α/2  </a:t>
            </a:r>
            <a:r>
              <a:rPr lang="en-US" dirty="0" smtClean="0"/>
              <a:t>or Z&lt; - Z</a:t>
            </a:r>
            <a:r>
              <a:rPr lang="en-US" baseline="-18000" dirty="0" smtClean="0"/>
              <a:t>1-α/2</a:t>
            </a:r>
            <a:endParaRPr lang="en-US" dirty="0" smtClean="0"/>
          </a:p>
          <a:p>
            <a:pPr algn="l" rtl="0" eaLnBrk="1" hangingPunct="1">
              <a:buNone/>
              <a:defRPr/>
            </a:pPr>
            <a:r>
              <a:rPr lang="en-US" dirty="0" smtClean="0"/>
              <a:t>Z</a:t>
            </a:r>
            <a:r>
              <a:rPr lang="en-US" baseline="-18000" dirty="0" smtClean="0"/>
              <a:t>1-α/2= </a:t>
            </a:r>
            <a:r>
              <a:rPr lang="en-US" dirty="0" smtClean="0"/>
              <a:t>Z</a:t>
            </a:r>
            <a:r>
              <a:rPr lang="en-US" baseline="-18000" dirty="0" smtClean="0"/>
              <a:t>1-0.05/2= </a:t>
            </a:r>
            <a:r>
              <a:rPr lang="en-US" dirty="0" smtClean="0"/>
              <a:t>Z</a:t>
            </a:r>
            <a:r>
              <a:rPr lang="en-US" baseline="-18000" dirty="0" smtClean="0"/>
              <a:t>0.975=</a:t>
            </a:r>
            <a:r>
              <a:rPr lang="en-US" dirty="0" smtClean="0"/>
              <a:t>1.96    (from table D)</a:t>
            </a:r>
          </a:p>
          <a:p>
            <a:pPr algn="l" rtl="0" eaLnBrk="1" hangingPunct="1">
              <a:buNone/>
              <a:defRPr/>
            </a:pPr>
            <a:r>
              <a:rPr lang="en-US" dirty="0" smtClean="0"/>
              <a:t>6-</a:t>
            </a:r>
            <a:r>
              <a:rPr lang="en-US" b="1" dirty="0" smtClean="0"/>
              <a:t>Conclusion: </a:t>
            </a:r>
            <a:r>
              <a:rPr lang="en-US" dirty="0" smtClean="0"/>
              <a:t>Reject </a:t>
            </a:r>
            <a:r>
              <a:rPr lang="it-IT" sz="2800" dirty="0" smtClean="0"/>
              <a:t>H</a:t>
            </a:r>
            <a:r>
              <a:rPr lang="it-IT" sz="2800" baseline="-18000" dirty="0" smtClean="0"/>
              <a:t>0 </a:t>
            </a:r>
            <a:r>
              <a:rPr lang="ar-SA" sz="2800" baseline="-18000" dirty="0" smtClean="0"/>
              <a:t> </a:t>
            </a:r>
            <a:r>
              <a:rPr lang="it-IT" sz="2800" dirty="0" smtClean="0"/>
              <a:t>since</a:t>
            </a:r>
            <a:r>
              <a:rPr lang="ar-SA" sz="2800" dirty="0" smtClean="0"/>
              <a:t> </a:t>
            </a:r>
            <a:r>
              <a:rPr lang="en-US" sz="2800" dirty="0" smtClean="0"/>
              <a:t>2.57 &gt; 1.96</a:t>
            </a:r>
          </a:p>
          <a:p>
            <a:pPr algn="l" rtl="0" eaLnBrk="1" hangingPunct="1">
              <a:buNone/>
              <a:defRPr/>
            </a:pPr>
            <a:r>
              <a:rPr lang="en-US" sz="2800" dirty="0" smtClean="0"/>
              <a:t>Or if p-value =0.102→ reject </a:t>
            </a:r>
            <a:r>
              <a:rPr lang="it-IT" sz="2800" dirty="0" smtClean="0"/>
              <a:t>H</a:t>
            </a:r>
            <a:r>
              <a:rPr lang="it-IT" sz="2800" baseline="-18000" dirty="0" smtClean="0"/>
              <a:t>0 </a:t>
            </a:r>
            <a:r>
              <a:rPr lang="it-IT" sz="2800" dirty="0" smtClean="0"/>
              <a:t>if</a:t>
            </a:r>
          </a:p>
          <a:p>
            <a:pPr algn="l" rtl="0" eaLnBrk="1" hangingPunct="1">
              <a:buNone/>
              <a:defRPr/>
            </a:pPr>
            <a:r>
              <a:rPr lang="it-IT" sz="2800" dirty="0" smtClean="0"/>
              <a:t> p</a:t>
            </a:r>
            <a:r>
              <a:rPr lang="ar-SA" sz="2800" dirty="0" smtClean="0"/>
              <a:t> </a:t>
            </a:r>
            <a:r>
              <a:rPr lang="it-IT" sz="2800" dirty="0" smtClean="0"/>
              <a:t>&lt;</a:t>
            </a:r>
            <a:r>
              <a:rPr lang="ar-SA" sz="2800" dirty="0" smtClean="0"/>
              <a:t> </a:t>
            </a:r>
            <a:r>
              <a:rPr lang="el-GR" sz="2800" dirty="0" smtClean="0">
                <a:cs typeface="Times New Roman" pitchFamily="18" charset="0"/>
              </a:rPr>
              <a:t>α</a:t>
            </a:r>
            <a:r>
              <a:rPr lang="it-IT" sz="2800" dirty="0" smtClean="0"/>
              <a:t> </a:t>
            </a:r>
            <a:r>
              <a:rPr lang="en-US" sz="2800" dirty="0" smtClean="0"/>
              <a:t>→ then reject </a:t>
            </a:r>
            <a:r>
              <a:rPr lang="it-IT" dirty="0" smtClean="0"/>
              <a:t>H</a:t>
            </a:r>
            <a:r>
              <a:rPr lang="it-IT" baseline="-18000" dirty="0" smtClean="0"/>
              <a:t>0</a:t>
            </a:r>
            <a:endParaRPr lang="ar-SA"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C19468A6-8EF2-4C70-B938-26B3CA733B76}" type="slidenum">
              <a:rPr lang="ar-SA" smtClean="0"/>
              <a:pPr>
                <a:defRPr/>
              </a:pPr>
              <a:t>265</a:t>
            </a:fld>
            <a:endParaRPr 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457200" y="277813"/>
            <a:ext cx="8229600" cy="630237"/>
          </a:xfrm>
        </p:spPr>
        <p:txBody>
          <a:bodyPr>
            <a:normAutofit fontScale="90000"/>
          </a:bodyPr>
          <a:lstStyle/>
          <a:p>
            <a:pPr algn="l" eaLnBrk="1" hangingPunct="1">
              <a:defRPr/>
            </a:pPr>
            <a:r>
              <a:rPr lang="en-US" sz="4000" smtClean="0"/>
              <a:t>Example7.3.2   page 240</a:t>
            </a:r>
          </a:p>
        </p:txBody>
      </p:sp>
      <p:sp>
        <p:nvSpPr>
          <p:cNvPr id="418819" name="Rectangle 3"/>
          <p:cNvSpPr>
            <a:spLocks noGrp="1" noChangeArrowheads="1"/>
          </p:cNvSpPr>
          <p:nvPr>
            <p:ph type="body" sz="half" idx="1"/>
          </p:nvPr>
        </p:nvSpPr>
        <p:spPr>
          <a:xfrm>
            <a:off x="0" y="836613"/>
            <a:ext cx="9144000" cy="3384550"/>
          </a:xfrm>
        </p:spPr>
        <p:txBody>
          <a:bodyPr/>
          <a:lstStyle/>
          <a:p>
            <a:pPr algn="l" rtl="0" eaLnBrk="1" hangingPunct="1">
              <a:buFont typeface="Wingdings" pitchFamily="2" charset="2"/>
              <a:buNone/>
              <a:defRPr/>
            </a:pPr>
            <a:r>
              <a:rPr lang="en-US" sz="2400" smtClean="0">
                <a:latin typeface="Arial" pitchFamily="34" charset="0"/>
              </a:rPr>
              <a:t>The purpose of a study by Tam, was to investigate wheelchair</a:t>
            </a:r>
          </a:p>
          <a:p>
            <a:pPr algn="l" rtl="0" eaLnBrk="1" hangingPunct="1">
              <a:buFont typeface="Wingdings" pitchFamily="2" charset="2"/>
              <a:buNone/>
              <a:defRPr/>
            </a:pPr>
            <a:r>
              <a:rPr lang="en-US" sz="2400" smtClean="0">
                <a:latin typeface="Arial" pitchFamily="34" charset="0"/>
              </a:rPr>
              <a:t>Maneuvering in individuals with over-level spinal cord injury (SCI)</a:t>
            </a:r>
          </a:p>
          <a:p>
            <a:pPr algn="l" rtl="0" eaLnBrk="1" hangingPunct="1">
              <a:buFont typeface="Wingdings" pitchFamily="2" charset="2"/>
              <a:buNone/>
              <a:defRPr/>
            </a:pPr>
            <a:r>
              <a:rPr lang="en-US" sz="2400" smtClean="0">
                <a:latin typeface="Arial" pitchFamily="34" charset="0"/>
              </a:rPr>
              <a:t>And healthy control (C). Subjects used a modified a wheelchair to</a:t>
            </a:r>
          </a:p>
          <a:p>
            <a:pPr algn="l" rtl="0" eaLnBrk="1" hangingPunct="1">
              <a:buFont typeface="Wingdings" pitchFamily="2" charset="2"/>
              <a:buNone/>
              <a:defRPr/>
            </a:pPr>
            <a:r>
              <a:rPr lang="en-US" sz="2400" smtClean="0">
                <a:latin typeface="Arial" pitchFamily="34" charset="0"/>
              </a:rPr>
              <a:t>incorporate a rigid seat surface to facilitate the specified</a:t>
            </a:r>
          </a:p>
          <a:p>
            <a:pPr algn="l" rtl="0" eaLnBrk="1" hangingPunct="1">
              <a:buFont typeface="Wingdings" pitchFamily="2" charset="2"/>
              <a:buNone/>
              <a:defRPr/>
            </a:pPr>
            <a:r>
              <a:rPr lang="en-US" sz="2400" smtClean="0">
                <a:latin typeface="Arial" pitchFamily="34" charset="0"/>
              </a:rPr>
              <a:t>experimental measurements. The data for measurements of the</a:t>
            </a:r>
          </a:p>
          <a:p>
            <a:pPr algn="l" rtl="0" eaLnBrk="1" hangingPunct="1">
              <a:buFont typeface="Wingdings" pitchFamily="2" charset="2"/>
              <a:buNone/>
              <a:defRPr/>
            </a:pPr>
            <a:r>
              <a:rPr lang="en-US" sz="2400" smtClean="0">
                <a:latin typeface="Arial" pitchFamily="34" charset="0"/>
              </a:rPr>
              <a:t>left ischial tuerosity </a:t>
            </a:r>
            <a:r>
              <a:rPr lang="ar-SA" sz="2400" smtClean="0">
                <a:latin typeface="Arial" pitchFamily="34" charset="0"/>
              </a:rPr>
              <a:t>  (عظام الفخذ وتأثيرها من الكرسي المتحرك) </a:t>
            </a:r>
            <a:r>
              <a:rPr lang="en-US" sz="2400" smtClean="0">
                <a:latin typeface="Arial" pitchFamily="34" charset="0"/>
              </a:rPr>
              <a:t>for SCI and control C are shown below</a:t>
            </a:r>
            <a:endParaRPr lang="en-US" sz="2400" b="1" u="sng" smtClean="0">
              <a:solidFill>
                <a:schemeClr val="tx2"/>
              </a:solidFill>
              <a:latin typeface="Arial" pitchFamily="34" charset="0"/>
            </a:endParaRPr>
          </a:p>
        </p:txBody>
      </p:sp>
      <p:sp>
        <p:nvSpPr>
          <p:cNvPr id="43"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44" name="عنصر نائب لرقم الشريحة 7"/>
          <p:cNvSpPr>
            <a:spLocks noGrp="1"/>
          </p:cNvSpPr>
          <p:nvPr>
            <p:ph type="sldNum" sz="quarter" idx="12"/>
          </p:nvPr>
        </p:nvSpPr>
        <p:spPr/>
        <p:txBody>
          <a:bodyPr/>
          <a:lstStyle/>
          <a:p>
            <a:pPr>
              <a:defRPr/>
            </a:pPr>
            <a:fld id="{8223735E-6F87-4320-91AA-3082A77C343E}" type="slidenum">
              <a:rPr lang="ar-SA"/>
              <a:pPr>
                <a:defRPr/>
              </a:pPr>
              <a:t>266</a:t>
            </a:fld>
            <a:endParaRPr lang="en-US"/>
          </a:p>
        </p:txBody>
      </p:sp>
      <p:graphicFrame>
        <p:nvGraphicFramePr>
          <p:cNvPr id="418921" name="Group 105"/>
          <p:cNvGraphicFramePr>
            <a:graphicFrameLocks noGrp="1"/>
          </p:cNvGraphicFramePr>
          <p:nvPr/>
        </p:nvGraphicFramePr>
        <p:xfrm>
          <a:off x="-107950" y="4437063"/>
          <a:ext cx="9144000" cy="1152526"/>
        </p:xfrm>
        <a:graphic>
          <a:graphicData uri="http://schemas.openxmlformats.org/drawingml/2006/table">
            <a:tbl>
              <a:tblPr rtl="1"/>
              <a:tblGrid>
                <a:gridCol w="889000"/>
                <a:gridCol w="782637"/>
                <a:gridCol w="852488"/>
                <a:gridCol w="784225"/>
                <a:gridCol w="852487"/>
                <a:gridCol w="782638"/>
                <a:gridCol w="927100"/>
                <a:gridCol w="852487"/>
                <a:gridCol w="854075"/>
                <a:gridCol w="782638"/>
                <a:gridCol w="784225"/>
              </a:tblGrid>
              <a:tr h="5762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169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143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cs typeface="Arial" pitchFamily="34" charset="0"/>
                        </a:rPr>
                        <a:t>SCI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8819"/>
                                        </p:tgtEl>
                                        <p:attrNameLst>
                                          <p:attrName>style.visibility</p:attrName>
                                        </p:attrNameLst>
                                      </p:cBhvr>
                                      <p:to>
                                        <p:strVal val="visible"/>
                                      </p:to>
                                    </p:set>
                                    <p:anim calcmode="lin" valueType="num">
                                      <p:cBhvr additive="base">
                                        <p:cTn id="7" dur="500" fill="hold"/>
                                        <p:tgtEl>
                                          <p:spTgt spid="418819"/>
                                        </p:tgtEl>
                                        <p:attrNameLst>
                                          <p:attrName>ppt_x</p:attrName>
                                        </p:attrNameLst>
                                      </p:cBhvr>
                                      <p:tavLst>
                                        <p:tav tm="0">
                                          <p:val>
                                            <p:strVal val="#ppt_x"/>
                                          </p:val>
                                        </p:tav>
                                        <p:tav tm="100000">
                                          <p:val>
                                            <p:strVal val="#ppt_x"/>
                                          </p:val>
                                        </p:tav>
                                      </p:tavLst>
                                    </p:anim>
                                    <p:anim calcmode="lin" valueType="num">
                                      <p:cBhvr additive="base">
                                        <p:cTn id="8" dur="500" fill="hold"/>
                                        <p:tgtEl>
                                          <p:spTgt spid="4188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8921"/>
                                        </p:tgtEl>
                                        <p:attrNameLst>
                                          <p:attrName>style.visibility</p:attrName>
                                        </p:attrNameLst>
                                      </p:cBhvr>
                                      <p:to>
                                        <p:strVal val="visible"/>
                                      </p:to>
                                    </p:set>
                                    <p:anim calcmode="lin" valueType="num">
                                      <p:cBhvr additive="base">
                                        <p:cTn id="13" dur="500" fill="hold"/>
                                        <p:tgtEl>
                                          <p:spTgt spid="418921"/>
                                        </p:tgtEl>
                                        <p:attrNameLst>
                                          <p:attrName>ppt_x</p:attrName>
                                        </p:attrNameLst>
                                      </p:cBhvr>
                                      <p:tavLst>
                                        <p:tav tm="0">
                                          <p:val>
                                            <p:strVal val="#ppt_x"/>
                                          </p:val>
                                        </p:tav>
                                        <p:tav tm="100000">
                                          <p:val>
                                            <p:strVal val="#ppt_x"/>
                                          </p:val>
                                        </p:tav>
                                      </p:tavLst>
                                    </p:anim>
                                    <p:anim calcmode="lin" valueType="num">
                                      <p:cBhvr additive="base">
                                        <p:cTn id="14" dur="500" fill="hold"/>
                                        <p:tgtEl>
                                          <p:spTgt spid="4189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autoUpdateAnimBg="0"/>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Rectangle 3"/>
          <p:cNvSpPr>
            <a:spLocks noGrp="1" noChangeArrowheads="1"/>
          </p:cNvSpPr>
          <p:nvPr>
            <p:ph idx="1"/>
          </p:nvPr>
        </p:nvSpPr>
        <p:spPr>
          <a:xfrm>
            <a:off x="457200" y="908051"/>
            <a:ext cx="8229600" cy="4609181"/>
          </a:xfrm>
        </p:spPr>
        <p:txBody>
          <a:bodyPr>
            <a:normAutofit/>
          </a:bodyPr>
          <a:lstStyle/>
          <a:p>
            <a:pPr algn="l" eaLnBrk="1" hangingPunct="1">
              <a:lnSpc>
                <a:spcPct val="90000"/>
              </a:lnSpc>
              <a:defRPr/>
            </a:pPr>
            <a:endParaRPr lang="en-US" dirty="0" smtClean="0"/>
          </a:p>
          <a:p>
            <a:pPr algn="l" eaLnBrk="1" hangingPunct="1">
              <a:lnSpc>
                <a:spcPct val="90000"/>
              </a:lnSpc>
              <a:defRPr/>
            </a:pPr>
            <a:endParaRPr lang="en-US" dirty="0" smtClean="0"/>
          </a:p>
          <a:p>
            <a:pPr algn="l" eaLnBrk="1" hangingPunct="1">
              <a:lnSpc>
                <a:spcPct val="90000"/>
              </a:lnSpc>
              <a:defRPr/>
            </a:pPr>
            <a:endParaRPr lang="en-US" dirty="0" smtClean="0"/>
          </a:p>
          <a:p>
            <a:pPr algn="l" eaLnBrk="1" hangingPunct="1">
              <a:lnSpc>
                <a:spcPct val="90000"/>
              </a:lnSpc>
              <a:buFont typeface="Wingdings" pitchFamily="2" charset="2"/>
              <a:buNone/>
              <a:defRPr/>
            </a:pPr>
            <a:r>
              <a:rPr lang="en-US" dirty="0" smtClean="0">
                <a:latin typeface="Arial" pitchFamily="34" charset="0"/>
              </a:rPr>
              <a:t>We wish to know if we can conclude, on the basis of the above data that the mean of left </a:t>
            </a:r>
            <a:r>
              <a:rPr lang="en-US" dirty="0" err="1" smtClean="0">
                <a:latin typeface="Arial" pitchFamily="34" charset="0"/>
              </a:rPr>
              <a:t>ischial</a:t>
            </a:r>
            <a:r>
              <a:rPr lang="en-US" dirty="0" smtClean="0">
                <a:latin typeface="Arial" pitchFamily="34" charset="0"/>
              </a:rPr>
              <a:t> </a:t>
            </a:r>
            <a:r>
              <a:rPr lang="en-US" dirty="0" err="1" smtClean="0">
                <a:latin typeface="Arial" pitchFamily="34" charset="0"/>
              </a:rPr>
              <a:t>tuberosity</a:t>
            </a:r>
            <a:r>
              <a:rPr lang="en-US" dirty="0" smtClean="0">
                <a:latin typeface="Arial" pitchFamily="34" charset="0"/>
              </a:rPr>
              <a:t> for control C lower than mean of left </a:t>
            </a:r>
            <a:r>
              <a:rPr lang="en-US" dirty="0" err="1" smtClean="0">
                <a:latin typeface="Arial" pitchFamily="34" charset="0"/>
              </a:rPr>
              <a:t>ischial</a:t>
            </a:r>
            <a:r>
              <a:rPr lang="en-US" dirty="0" smtClean="0">
                <a:latin typeface="Arial" pitchFamily="34" charset="0"/>
              </a:rPr>
              <a:t> </a:t>
            </a:r>
            <a:r>
              <a:rPr lang="en-US" dirty="0" err="1" smtClean="0">
                <a:latin typeface="Arial" pitchFamily="34" charset="0"/>
              </a:rPr>
              <a:t>tuerosity</a:t>
            </a:r>
            <a:r>
              <a:rPr lang="en-US" dirty="0" smtClean="0">
                <a:latin typeface="Arial" pitchFamily="34" charset="0"/>
              </a:rPr>
              <a:t> for SCI, Assume normal populations </a:t>
            </a:r>
            <a:r>
              <a:rPr lang="en-US" u="sng" dirty="0" smtClean="0">
                <a:latin typeface="Arial" pitchFamily="34" charset="0"/>
              </a:rPr>
              <a:t>equal</a:t>
            </a:r>
            <a:r>
              <a:rPr lang="en-US" dirty="0" smtClean="0">
                <a:latin typeface="Arial" pitchFamily="34" charset="0"/>
              </a:rPr>
              <a:t> </a:t>
            </a:r>
            <a:r>
              <a:rPr lang="en-US" u="sng" dirty="0" smtClean="0">
                <a:latin typeface="Arial" pitchFamily="34" charset="0"/>
              </a:rPr>
              <a:t>variances</a:t>
            </a:r>
            <a:r>
              <a:rPr lang="en-US" dirty="0" smtClean="0">
                <a:latin typeface="Arial" pitchFamily="34" charset="0"/>
              </a:rPr>
              <a:t>. </a:t>
            </a:r>
            <a:r>
              <a:rPr lang="el-GR" dirty="0" smtClean="0">
                <a:latin typeface="Arial" pitchFamily="34" charset="0"/>
              </a:rPr>
              <a:t>α</a:t>
            </a:r>
            <a:r>
              <a:rPr lang="en-US" dirty="0" smtClean="0">
                <a:latin typeface="Arial" pitchFamily="34" charset="0"/>
              </a:rPr>
              <a:t>=0.05, p-value = -1.33</a:t>
            </a:r>
            <a:endParaRPr lang="en-US" dirty="0" smtClean="0"/>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2012E14D-1F46-4D83-833F-B4CE559218ED}" type="slidenum">
              <a:rPr lang="ar-SA"/>
              <a:pPr>
                <a:defRPr/>
              </a:pPr>
              <a:t>267</a:t>
            </a:fld>
            <a:endParaRPr lang="en-US"/>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body" sz="half" idx="1"/>
          </p:nvPr>
        </p:nvSpPr>
        <p:spPr>
          <a:xfrm>
            <a:off x="250825" y="333375"/>
            <a:ext cx="8497888" cy="6191250"/>
          </a:xfrm>
        </p:spPr>
        <p:txBody>
          <a:bodyPr/>
          <a:lstStyle/>
          <a:p>
            <a:pPr algn="l" rtl="0" eaLnBrk="1" hangingPunct="1">
              <a:buFont typeface="Wingdings" pitchFamily="2" charset="2"/>
              <a:buNone/>
              <a:defRPr/>
            </a:pPr>
            <a:r>
              <a:rPr lang="en-US" sz="2800" b="1" u="sng" dirty="0" smtClean="0">
                <a:solidFill>
                  <a:schemeClr val="tx2"/>
                </a:solidFill>
                <a:latin typeface="Arial" pitchFamily="34" charset="0"/>
              </a:rPr>
              <a:t>Solution:</a:t>
            </a:r>
            <a:endParaRPr lang="ar-SA" sz="2800" b="1" u="sng" dirty="0" smtClean="0">
              <a:solidFill>
                <a:schemeClr val="tx2"/>
              </a:solidFill>
              <a:latin typeface="Arial" pitchFamily="34" charset="0"/>
            </a:endParaRPr>
          </a:p>
          <a:p>
            <a:pPr algn="l" rtl="0" eaLnBrk="1" hangingPunct="1">
              <a:buFont typeface="Wingdings" pitchFamily="2" charset="2"/>
              <a:buNone/>
              <a:defRPr/>
            </a:pPr>
            <a:r>
              <a:rPr lang="en-US" sz="2800" b="1" dirty="0" smtClean="0"/>
              <a:t>1. </a:t>
            </a:r>
            <a:r>
              <a:rPr lang="en-US" sz="2800" b="1" dirty="0" smtClean="0">
                <a:solidFill>
                  <a:schemeClr val="tx2"/>
                </a:solidFill>
              </a:rPr>
              <a:t>Data:</a:t>
            </a:r>
            <a:r>
              <a:rPr lang="en-US" sz="2800" dirty="0" smtClean="0"/>
              <a:t>, </a:t>
            </a:r>
            <a:r>
              <a:rPr lang="en-US" sz="2800" dirty="0" err="1" smtClean="0"/>
              <a:t>n</a:t>
            </a:r>
            <a:r>
              <a:rPr lang="en-US" sz="2800" baseline="-25000" dirty="0" err="1" smtClean="0"/>
              <a:t>C</a:t>
            </a:r>
            <a:r>
              <a:rPr lang="en-US" sz="2800" dirty="0" smtClean="0"/>
              <a:t>=10 , </a:t>
            </a:r>
            <a:r>
              <a:rPr lang="en-US" sz="2800" dirty="0" err="1" smtClean="0"/>
              <a:t>n</a:t>
            </a:r>
            <a:r>
              <a:rPr lang="en-US" sz="2800" baseline="-25000" dirty="0" err="1" smtClean="0"/>
              <a:t>SCI</a:t>
            </a:r>
            <a:r>
              <a:rPr lang="en-US" sz="2800" dirty="0" smtClean="0"/>
              <a:t>=10, S</a:t>
            </a:r>
            <a:r>
              <a:rPr lang="en-US" sz="2800" baseline="-25000" dirty="0" smtClean="0"/>
              <a:t>C</a:t>
            </a:r>
            <a:r>
              <a:rPr lang="en-US" sz="2800" dirty="0" smtClean="0"/>
              <a:t>=21.8, S</a:t>
            </a:r>
            <a:r>
              <a:rPr lang="en-US" sz="2800" baseline="-25000" dirty="0" smtClean="0"/>
              <a:t>SCI</a:t>
            </a:r>
            <a:r>
              <a:rPr lang="en-US" sz="2800" dirty="0" smtClean="0"/>
              <a:t>=133.1  ,α=0.05.</a:t>
            </a:r>
          </a:p>
          <a:p>
            <a:pPr algn="l" rtl="0" eaLnBrk="1" hangingPunct="1">
              <a:defRPr/>
            </a:pPr>
            <a:r>
              <a:rPr lang="en-US" sz="2800" dirty="0" smtClean="0"/>
              <a:t>               </a:t>
            </a:r>
            <a:r>
              <a:rPr lang="ar-SA" sz="2800" dirty="0" smtClean="0"/>
              <a:t>                     </a:t>
            </a:r>
            <a:endParaRPr lang="en-US" sz="2800" dirty="0" smtClean="0"/>
          </a:p>
          <a:p>
            <a:pPr algn="l" rtl="0" eaLnBrk="1" hangingPunct="1">
              <a:defRPr/>
            </a:pPr>
            <a:r>
              <a:rPr lang="en-US" sz="2800" dirty="0" smtClean="0"/>
              <a:t>(calculated from data)</a:t>
            </a:r>
          </a:p>
          <a:p>
            <a:pPr algn="l" rtl="0" eaLnBrk="1" hangingPunct="1">
              <a:buFont typeface="Wingdings" pitchFamily="2" charset="2"/>
              <a:buNone/>
              <a:defRPr/>
            </a:pPr>
            <a:r>
              <a:rPr lang="en-US" sz="2800" b="1" dirty="0" smtClean="0"/>
              <a:t>2.</a:t>
            </a:r>
            <a:r>
              <a:rPr lang="en-US" sz="2800" b="1" dirty="0" smtClean="0">
                <a:solidFill>
                  <a:schemeClr val="tx2"/>
                </a:solidFill>
              </a:rPr>
              <a:t>Assumption:</a:t>
            </a:r>
            <a:r>
              <a:rPr lang="en-US" sz="2800" dirty="0" smtClean="0"/>
              <a:t> Two population are normal, σ</a:t>
            </a:r>
            <a:r>
              <a:rPr lang="en-US" sz="2800" baseline="30000" dirty="0" smtClean="0"/>
              <a:t>2</a:t>
            </a:r>
            <a:r>
              <a:rPr lang="en-US" sz="2800" baseline="-30000" dirty="0" smtClean="0"/>
              <a:t>1 </a:t>
            </a:r>
            <a:r>
              <a:rPr lang="en-US" sz="2800" dirty="0" smtClean="0"/>
              <a:t>, σ</a:t>
            </a:r>
            <a:r>
              <a:rPr lang="en-US" sz="2800" baseline="30000" dirty="0" smtClean="0"/>
              <a:t>2</a:t>
            </a:r>
            <a:r>
              <a:rPr lang="en-US" sz="2800" baseline="-26000" dirty="0" smtClean="0"/>
              <a:t>2</a:t>
            </a:r>
            <a:r>
              <a:rPr lang="en-US" sz="2800" dirty="0" smtClean="0"/>
              <a:t> are unknown but </a:t>
            </a:r>
            <a:r>
              <a:rPr lang="en-US" sz="2800" u="sng" dirty="0" smtClean="0"/>
              <a:t>equal</a:t>
            </a:r>
          </a:p>
          <a:p>
            <a:pPr algn="l" rtl="0" eaLnBrk="1" hangingPunct="1">
              <a:buFont typeface="Wingdings" pitchFamily="2" charset="2"/>
              <a:buNone/>
              <a:defRPr/>
            </a:pPr>
            <a:r>
              <a:rPr lang="en-US" sz="2800" b="1" dirty="0" smtClean="0"/>
              <a:t>3. </a:t>
            </a:r>
            <a:r>
              <a:rPr lang="en-US" sz="2800" b="1" dirty="0" smtClean="0">
                <a:solidFill>
                  <a:schemeClr val="tx2"/>
                </a:solidFill>
              </a:rPr>
              <a:t>Hypotheses:</a:t>
            </a:r>
            <a:r>
              <a:rPr lang="en-US" sz="2800" b="1" dirty="0" smtClean="0"/>
              <a:t>  </a:t>
            </a:r>
          </a:p>
          <a:p>
            <a:pPr algn="l" rtl="0" eaLnBrk="1" hangingPunct="1">
              <a:buFont typeface="Wingdings" pitchFamily="2" charset="2"/>
              <a:buNone/>
              <a:defRPr/>
            </a:pPr>
            <a:r>
              <a:rPr lang="it-IT" sz="2400" dirty="0" smtClean="0"/>
              <a:t>H</a:t>
            </a:r>
            <a:r>
              <a:rPr lang="it-IT" sz="2400" baseline="-18000" dirty="0" smtClean="0"/>
              <a:t>0</a:t>
            </a:r>
            <a:r>
              <a:rPr lang="it-IT" sz="2400" dirty="0" smtClean="0"/>
              <a:t>:   </a:t>
            </a:r>
            <a:r>
              <a:rPr lang="en-US" sz="2400" dirty="0" smtClean="0"/>
              <a:t>μ </a:t>
            </a:r>
            <a:r>
              <a:rPr lang="it-IT" sz="2400" baseline="-18000" dirty="0" smtClean="0"/>
              <a:t>C</a:t>
            </a:r>
            <a:r>
              <a:rPr lang="en-US" sz="2400" dirty="0" smtClean="0"/>
              <a:t> </a:t>
            </a:r>
            <a:r>
              <a:rPr lang="it-IT" sz="2400" dirty="0" smtClean="0"/>
              <a:t>=</a:t>
            </a:r>
            <a:r>
              <a:rPr lang="en-US" sz="2400" dirty="0" smtClean="0"/>
              <a:t> μ </a:t>
            </a:r>
            <a:r>
              <a:rPr lang="it-IT" sz="2400" baseline="-18000" dirty="0" smtClean="0"/>
              <a:t>SCI</a:t>
            </a:r>
            <a:r>
              <a:rPr lang="it-IT" sz="2400" dirty="0" smtClean="0"/>
              <a:t> →      </a:t>
            </a:r>
            <a:r>
              <a:rPr lang="en-US" sz="2400" dirty="0" smtClean="0"/>
              <a:t>μ </a:t>
            </a:r>
            <a:r>
              <a:rPr lang="it-IT" sz="2400" baseline="-18000" dirty="0" smtClean="0"/>
              <a:t>C</a:t>
            </a:r>
            <a:r>
              <a:rPr lang="en-US" sz="2400" dirty="0" smtClean="0"/>
              <a:t> </a:t>
            </a:r>
            <a:r>
              <a:rPr lang="it-IT" sz="2400" dirty="0" smtClean="0"/>
              <a:t>- </a:t>
            </a:r>
            <a:r>
              <a:rPr lang="en-US" sz="2400" dirty="0" smtClean="0"/>
              <a:t>μ </a:t>
            </a:r>
            <a:r>
              <a:rPr lang="it-IT" sz="2400" baseline="-18000" dirty="0" smtClean="0"/>
              <a:t>SCI</a:t>
            </a:r>
            <a:r>
              <a:rPr lang="ar-SA" sz="2400" baseline="-18000" dirty="0" smtClean="0"/>
              <a:t> </a:t>
            </a:r>
            <a:r>
              <a:rPr lang="en-US" sz="2400" dirty="0" smtClean="0"/>
              <a:t>=  0</a:t>
            </a:r>
            <a:r>
              <a:rPr lang="ar-SA" sz="2400" baseline="-18000" dirty="0" smtClean="0"/>
              <a:t> </a:t>
            </a:r>
            <a:endParaRPr lang="ar-SA" sz="2400" dirty="0" smtClean="0"/>
          </a:p>
          <a:p>
            <a:pPr algn="l" rtl="0" eaLnBrk="1" hangingPunct="1">
              <a:buFont typeface="Wingdings" pitchFamily="2" charset="2"/>
              <a:buNone/>
              <a:defRPr/>
            </a:pPr>
            <a:r>
              <a:rPr lang="it-IT" sz="2400" dirty="0" smtClean="0"/>
              <a:t>H</a:t>
            </a:r>
            <a:r>
              <a:rPr lang="it-IT" sz="2400" baseline="-18000" dirty="0" smtClean="0"/>
              <a:t>A</a:t>
            </a:r>
            <a:r>
              <a:rPr lang="it-IT" sz="2400" dirty="0" smtClean="0"/>
              <a:t>:  </a:t>
            </a:r>
            <a:r>
              <a:rPr lang="en-US" sz="2400" dirty="0" smtClean="0"/>
              <a:t>μ </a:t>
            </a:r>
            <a:r>
              <a:rPr lang="it-IT" sz="2400" baseline="-18000" dirty="0" smtClean="0"/>
              <a:t>C  </a:t>
            </a:r>
            <a:r>
              <a:rPr lang="it-IT" baseline="-18000" dirty="0" smtClean="0"/>
              <a:t> &lt;</a:t>
            </a:r>
            <a:r>
              <a:rPr lang="it-IT" sz="2400" baseline="-18000" dirty="0" smtClean="0"/>
              <a:t>  </a:t>
            </a:r>
            <a:r>
              <a:rPr lang="en-US" sz="2400" dirty="0" smtClean="0"/>
              <a:t> μ </a:t>
            </a:r>
            <a:r>
              <a:rPr lang="it-IT" sz="2400" baseline="-18000" dirty="0" smtClean="0"/>
              <a:t>SCI    </a:t>
            </a:r>
            <a:r>
              <a:rPr lang="it-IT" sz="2400" dirty="0" smtClean="0"/>
              <a:t>→     </a:t>
            </a:r>
            <a:r>
              <a:rPr lang="it-IT" sz="2400" baseline="-18000" dirty="0" smtClean="0"/>
              <a:t> </a:t>
            </a:r>
            <a:r>
              <a:rPr lang="en-US" sz="2400" dirty="0" smtClean="0"/>
              <a:t>μ </a:t>
            </a:r>
            <a:r>
              <a:rPr lang="it-IT" sz="2400" baseline="-18000" dirty="0" smtClean="0"/>
              <a:t>C </a:t>
            </a:r>
            <a:r>
              <a:rPr lang="it-IT" sz="2400" dirty="0" smtClean="0"/>
              <a:t>-</a:t>
            </a:r>
            <a:r>
              <a:rPr lang="en-US" sz="2400" dirty="0" smtClean="0"/>
              <a:t> μ </a:t>
            </a:r>
            <a:r>
              <a:rPr lang="it-IT" sz="2400" baseline="-18000" dirty="0" smtClean="0"/>
              <a:t>SCI </a:t>
            </a:r>
            <a:r>
              <a:rPr lang="it-IT" baseline="-18000" dirty="0" smtClean="0"/>
              <a:t>&lt;  0</a:t>
            </a:r>
          </a:p>
          <a:p>
            <a:pPr algn="l" rtl="0" eaLnBrk="1" hangingPunct="1">
              <a:defRPr/>
            </a:pPr>
            <a:r>
              <a:rPr lang="en-US" sz="2800" dirty="0" smtClean="0"/>
              <a:t>                           </a:t>
            </a:r>
          </a:p>
          <a:p>
            <a:pPr algn="l" rtl="0" eaLnBrk="1" hangingPunct="1">
              <a:buFont typeface="Wingdings" pitchFamily="2" charset="2"/>
              <a:buNone/>
              <a:defRPr/>
            </a:pPr>
            <a:endParaRPr lang="en-US" sz="2800" dirty="0" smtClean="0"/>
          </a:p>
          <a:p>
            <a:pPr algn="l" rtl="0" eaLnBrk="1" hangingPunct="1">
              <a:defRPr/>
            </a:pPr>
            <a:endParaRPr lang="en-US" sz="2800" dirty="0" smtClean="0"/>
          </a:p>
        </p:txBody>
      </p:sp>
      <p:graphicFrame>
        <p:nvGraphicFramePr>
          <p:cNvPr id="419843" name="Object 3"/>
          <p:cNvGraphicFramePr>
            <a:graphicFrameLocks noChangeAspect="1"/>
          </p:cNvGraphicFramePr>
          <p:nvPr>
            <p:ph sz="quarter" idx="2"/>
          </p:nvPr>
        </p:nvGraphicFramePr>
        <p:xfrm>
          <a:off x="971600" y="1484784"/>
          <a:ext cx="1147763" cy="382588"/>
        </p:xfrm>
        <a:graphic>
          <a:graphicData uri="http://schemas.openxmlformats.org/presentationml/2006/ole">
            <p:oleObj spid="_x0000_s73730" name="Equation" r:id="rId3" imgW="723600" imgH="241200" progId="Equation.3">
              <p:embed/>
            </p:oleObj>
          </a:graphicData>
        </a:graphic>
      </p:graphicFrame>
      <p:graphicFrame>
        <p:nvGraphicFramePr>
          <p:cNvPr id="419844" name="Object 4"/>
          <p:cNvGraphicFramePr>
            <a:graphicFrameLocks noChangeAspect="1"/>
          </p:cNvGraphicFramePr>
          <p:nvPr>
            <p:ph sz="quarter" idx="3"/>
          </p:nvPr>
        </p:nvGraphicFramePr>
        <p:xfrm>
          <a:off x="2699792" y="1412776"/>
          <a:ext cx="1363663" cy="411162"/>
        </p:xfrm>
        <a:graphic>
          <a:graphicData uri="http://schemas.openxmlformats.org/presentationml/2006/ole">
            <p:oleObj spid="_x0000_s73731" name="Equation" r:id="rId4" imgW="799920" imgH="241200" progId="Equation.3">
              <p:embed/>
            </p:oleObj>
          </a:graphicData>
        </a:graphic>
      </p:graphicFrame>
      <p:sp>
        <p:nvSpPr>
          <p:cNvPr id="8"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9" name="عنصر نائب لرقم الشريحة 7"/>
          <p:cNvSpPr>
            <a:spLocks noGrp="1"/>
          </p:cNvSpPr>
          <p:nvPr>
            <p:ph type="sldNum" sz="quarter" idx="12"/>
          </p:nvPr>
        </p:nvSpPr>
        <p:spPr/>
        <p:txBody>
          <a:bodyPr/>
          <a:lstStyle/>
          <a:p>
            <a:pPr>
              <a:defRPr/>
            </a:pPr>
            <a:fld id="{12D1E49F-156D-47B1-AEFC-B45CD391266E}" type="slidenum">
              <a:rPr lang="ar-SA"/>
              <a:pPr>
                <a:defRPr/>
              </a:pPr>
              <a:t>268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42">
                                            <p:txEl>
                                              <p:pRg st="1" end="1"/>
                                            </p:txEl>
                                          </p:spTgt>
                                        </p:tgtEl>
                                        <p:attrNameLst>
                                          <p:attrName>style.visibility</p:attrName>
                                        </p:attrNameLst>
                                      </p:cBhvr>
                                      <p:to>
                                        <p:strVal val="visible"/>
                                      </p:to>
                                    </p:set>
                                    <p:anim calcmode="lin" valueType="num">
                                      <p:cBhvr additive="base">
                                        <p:cTn id="7" dur="500" fill="hold"/>
                                        <p:tgtEl>
                                          <p:spTgt spid="4198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43"/>
                                        </p:tgtEl>
                                        <p:attrNameLst>
                                          <p:attrName>style.visibility</p:attrName>
                                        </p:attrNameLst>
                                      </p:cBhvr>
                                      <p:to>
                                        <p:strVal val="visible"/>
                                      </p:to>
                                    </p:set>
                                    <p:anim calcmode="lin" valueType="num">
                                      <p:cBhvr additive="base">
                                        <p:cTn id="13" dur="500" fill="hold"/>
                                        <p:tgtEl>
                                          <p:spTgt spid="419843"/>
                                        </p:tgtEl>
                                        <p:attrNameLst>
                                          <p:attrName>ppt_x</p:attrName>
                                        </p:attrNameLst>
                                      </p:cBhvr>
                                      <p:tavLst>
                                        <p:tav tm="0">
                                          <p:val>
                                            <p:strVal val="#ppt_x"/>
                                          </p:val>
                                        </p:tav>
                                        <p:tav tm="100000">
                                          <p:val>
                                            <p:strVal val="#ppt_x"/>
                                          </p:val>
                                        </p:tav>
                                      </p:tavLst>
                                    </p:anim>
                                    <p:anim calcmode="lin" valueType="num">
                                      <p:cBhvr additive="base">
                                        <p:cTn id="14" dur="500" fill="hold"/>
                                        <p:tgtEl>
                                          <p:spTgt spid="4198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44"/>
                                        </p:tgtEl>
                                        <p:attrNameLst>
                                          <p:attrName>style.visibility</p:attrName>
                                        </p:attrNameLst>
                                      </p:cBhvr>
                                      <p:to>
                                        <p:strVal val="visible"/>
                                      </p:to>
                                    </p:set>
                                    <p:anim calcmode="lin" valueType="num">
                                      <p:cBhvr additive="base">
                                        <p:cTn id="19" dur="500" fill="hold"/>
                                        <p:tgtEl>
                                          <p:spTgt spid="419844"/>
                                        </p:tgtEl>
                                        <p:attrNameLst>
                                          <p:attrName>ppt_x</p:attrName>
                                        </p:attrNameLst>
                                      </p:cBhvr>
                                      <p:tavLst>
                                        <p:tav tm="0">
                                          <p:val>
                                            <p:strVal val="#ppt_x"/>
                                          </p:val>
                                        </p:tav>
                                        <p:tav tm="100000">
                                          <p:val>
                                            <p:strVal val="#ppt_x"/>
                                          </p:val>
                                        </p:tav>
                                      </p:tavLst>
                                    </p:anim>
                                    <p:anim calcmode="lin" valueType="num">
                                      <p:cBhvr additive="base">
                                        <p:cTn id="20" dur="500" fill="hold"/>
                                        <p:tgtEl>
                                          <p:spTgt spid="4198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42">
                                            <p:txEl>
                                              <p:pRg st="2" end="2"/>
                                            </p:txEl>
                                          </p:spTgt>
                                        </p:tgtEl>
                                        <p:attrNameLst>
                                          <p:attrName>style.visibility</p:attrName>
                                        </p:attrNameLst>
                                      </p:cBhvr>
                                      <p:to>
                                        <p:strVal val="visible"/>
                                      </p:to>
                                    </p:set>
                                    <p:anim calcmode="lin" valueType="num">
                                      <p:cBhvr additive="base">
                                        <p:cTn id="25" dur="500" fill="hold"/>
                                        <p:tgtEl>
                                          <p:spTgt spid="41984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842">
                                            <p:txEl>
                                              <p:pRg st="3" end="3"/>
                                            </p:txEl>
                                          </p:spTgt>
                                        </p:tgtEl>
                                        <p:attrNameLst>
                                          <p:attrName>style.visibility</p:attrName>
                                        </p:attrNameLst>
                                      </p:cBhvr>
                                      <p:to>
                                        <p:strVal val="visible"/>
                                      </p:to>
                                    </p:set>
                                    <p:anim calcmode="lin" valueType="num">
                                      <p:cBhvr additive="base">
                                        <p:cTn id="31" dur="500" fill="hold"/>
                                        <p:tgtEl>
                                          <p:spTgt spid="41984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9842">
                                            <p:txEl>
                                              <p:pRg st="4" end="4"/>
                                            </p:txEl>
                                          </p:spTgt>
                                        </p:tgtEl>
                                        <p:attrNameLst>
                                          <p:attrName>style.visibility</p:attrName>
                                        </p:attrNameLst>
                                      </p:cBhvr>
                                      <p:to>
                                        <p:strVal val="visible"/>
                                      </p:to>
                                    </p:set>
                                    <p:anim calcmode="lin" valueType="num">
                                      <p:cBhvr additive="base">
                                        <p:cTn id="37" dur="500" fill="hold"/>
                                        <p:tgtEl>
                                          <p:spTgt spid="41984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9842">
                                            <p:txEl>
                                              <p:pRg st="5" end="5"/>
                                            </p:txEl>
                                          </p:spTgt>
                                        </p:tgtEl>
                                        <p:attrNameLst>
                                          <p:attrName>style.visibility</p:attrName>
                                        </p:attrNameLst>
                                      </p:cBhvr>
                                      <p:to>
                                        <p:strVal val="visible"/>
                                      </p:to>
                                    </p:set>
                                    <p:anim calcmode="lin" valueType="num">
                                      <p:cBhvr additive="base">
                                        <p:cTn id="43" dur="500" fill="hold"/>
                                        <p:tgtEl>
                                          <p:spTgt spid="41984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4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9842">
                                            <p:txEl>
                                              <p:pRg st="6" end="6"/>
                                            </p:txEl>
                                          </p:spTgt>
                                        </p:tgtEl>
                                        <p:attrNameLst>
                                          <p:attrName>style.visibility</p:attrName>
                                        </p:attrNameLst>
                                      </p:cBhvr>
                                      <p:to>
                                        <p:strVal val="visible"/>
                                      </p:to>
                                    </p:set>
                                    <p:anim calcmode="lin" valueType="num">
                                      <p:cBhvr additive="base">
                                        <p:cTn id="49" dur="500" fill="hold"/>
                                        <p:tgtEl>
                                          <p:spTgt spid="41984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9842">
                                            <p:txEl>
                                              <p:pRg st="7" end="7"/>
                                            </p:txEl>
                                          </p:spTgt>
                                        </p:tgtEl>
                                        <p:attrNameLst>
                                          <p:attrName>style.visibility</p:attrName>
                                        </p:attrNameLst>
                                      </p:cBhvr>
                                      <p:to>
                                        <p:strVal val="visible"/>
                                      </p:to>
                                    </p:set>
                                    <p:anim calcmode="lin" valueType="num">
                                      <p:cBhvr additive="base">
                                        <p:cTn id="55" dur="500" fill="hold"/>
                                        <p:tgtEl>
                                          <p:spTgt spid="41984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984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en-US" b="1" dirty="0" smtClean="0"/>
              <a:t/>
            </a:r>
            <a:br>
              <a:rPr lang="en-US"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en-US" b="1" dirty="0" smtClean="0"/>
              <a:t/>
            </a:r>
            <a:br>
              <a:rPr lang="en-US" b="1" dirty="0" smtClean="0"/>
            </a:br>
            <a:endParaRPr lang="ar-SA" dirty="0"/>
          </a:p>
        </p:txBody>
      </p:sp>
      <p:sp>
        <p:nvSpPr>
          <p:cNvPr id="3" name="عنصر نائب للمحتوى 2"/>
          <p:cNvSpPr>
            <a:spLocks noGrp="1"/>
          </p:cNvSpPr>
          <p:nvPr>
            <p:ph idx="1"/>
          </p:nvPr>
        </p:nvSpPr>
        <p:spPr>
          <a:xfrm>
            <a:off x="457200" y="260648"/>
            <a:ext cx="8229600" cy="5870277"/>
          </a:xfrm>
        </p:spPr>
        <p:txBody>
          <a:bodyPr/>
          <a:lstStyle/>
          <a:p>
            <a:pPr algn="l"/>
            <a:r>
              <a:rPr lang="en-US" b="1" dirty="0" smtClean="0"/>
              <a:t>4.Test Statistic:</a:t>
            </a:r>
          </a:p>
          <a:p>
            <a:pPr algn="l"/>
            <a:endParaRPr lang="en-US" b="1" dirty="0" smtClean="0"/>
          </a:p>
          <a:p>
            <a:pPr algn="l"/>
            <a:endParaRPr lang="en-US" b="1" dirty="0" smtClean="0"/>
          </a:p>
          <a:p>
            <a:pPr algn="l"/>
            <a:endParaRPr lang="en-US" b="1" dirty="0" smtClean="0"/>
          </a:p>
          <a:p>
            <a:pPr algn="l"/>
            <a:r>
              <a:rPr lang="en-US" dirty="0" smtClean="0"/>
              <a:t>Where,</a:t>
            </a:r>
          </a:p>
          <a:p>
            <a:pPr algn="l"/>
            <a:endParaRPr lang="ar-SA"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C19468A6-8EF2-4C70-B938-26B3CA733B76}" type="slidenum">
              <a:rPr lang="ar-SA" smtClean="0"/>
              <a:pPr>
                <a:defRPr/>
              </a:pPr>
              <a:t>269</a:t>
            </a:fld>
            <a:endParaRPr lang="en-US"/>
          </a:p>
        </p:txBody>
      </p:sp>
      <p:graphicFrame>
        <p:nvGraphicFramePr>
          <p:cNvPr id="419845" name="Object 5"/>
          <p:cNvGraphicFramePr>
            <a:graphicFrameLocks noChangeAspect="1"/>
          </p:cNvGraphicFramePr>
          <p:nvPr/>
        </p:nvGraphicFramePr>
        <p:xfrm>
          <a:off x="827584" y="1340768"/>
          <a:ext cx="7345486" cy="1327845"/>
        </p:xfrm>
        <a:graphic>
          <a:graphicData uri="http://schemas.openxmlformats.org/presentationml/2006/ole">
            <p:oleObj spid="_x0000_s1046530" name="Equation" r:id="rId3" imgW="3365280" imgH="672840" progId="Equation.3">
              <p:embed/>
            </p:oleObj>
          </a:graphicData>
        </a:graphic>
      </p:graphicFrame>
      <p:graphicFrame>
        <p:nvGraphicFramePr>
          <p:cNvPr id="419846" name="Object 6"/>
          <p:cNvGraphicFramePr>
            <a:graphicFrameLocks noChangeAspect="1"/>
          </p:cNvGraphicFramePr>
          <p:nvPr/>
        </p:nvGraphicFramePr>
        <p:xfrm>
          <a:off x="1043608" y="3140968"/>
          <a:ext cx="7488832" cy="1224136"/>
        </p:xfrm>
        <a:graphic>
          <a:graphicData uri="http://schemas.openxmlformats.org/presentationml/2006/ole">
            <p:oleObj spid="_x0000_s1046531" name="Equation" r:id="rId4" imgW="359388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45"/>
                                        </p:tgtEl>
                                        <p:attrNameLst>
                                          <p:attrName>style.visibility</p:attrName>
                                        </p:attrNameLst>
                                      </p:cBhvr>
                                      <p:to>
                                        <p:strVal val="visible"/>
                                      </p:to>
                                    </p:set>
                                    <p:anim calcmode="lin" valueType="num">
                                      <p:cBhvr additive="base">
                                        <p:cTn id="7" dur="500" fill="hold"/>
                                        <p:tgtEl>
                                          <p:spTgt spid="419845"/>
                                        </p:tgtEl>
                                        <p:attrNameLst>
                                          <p:attrName>ppt_x</p:attrName>
                                        </p:attrNameLst>
                                      </p:cBhvr>
                                      <p:tavLst>
                                        <p:tav tm="0">
                                          <p:val>
                                            <p:strVal val="#ppt_x"/>
                                          </p:val>
                                        </p:tav>
                                        <p:tav tm="100000">
                                          <p:val>
                                            <p:strVal val="#ppt_x"/>
                                          </p:val>
                                        </p:tav>
                                      </p:tavLst>
                                    </p:anim>
                                    <p:anim calcmode="lin" valueType="num">
                                      <p:cBhvr additive="base">
                                        <p:cTn id="8" dur="500" fill="hold"/>
                                        <p:tgtEl>
                                          <p:spTgt spid="4198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46"/>
                                        </p:tgtEl>
                                        <p:attrNameLst>
                                          <p:attrName>style.visibility</p:attrName>
                                        </p:attrNameLst>
                                      </p:cBhvr>
                                      <p:to>
                                        <p:strVal val="visible"/>
                                      </p:to>
                                    </p:set>
                                    <p:anim calcmode="lin" valueType="num">
                                      <p:cBhvr additive="base">
                                        <p:cTn id="13" dur="500" fill="hold"/>
                                        <p:tgtEl>
                                          <p:spTgt spid="419846"/>
                                        </p:tgtEl>
                                        <p:attrNameLst>
                                          <p:attrName>ppt_x</p:attrName>
                                        </p:attrNameLst>
                                      </p:cBhvr>
                                      <p:tavLst>
                                        <p:tav tm="0">
                                          <p:val>
                                            <p:strVal val="#ppt_x"/>
                                          </p:val>
                                        </p:tav>
                                        <p:tav tm="100000">
                                          <p:val>
                                            <p:strVal val="#ppt_x"/>
                                          </p:val>
                                        </p:tav>
                                      </p:tavLst>
                                    </p:anim>
                                    <p:anim calcmode="lin" valueType="num">
                                      <p:cBhvr additive="base">
                                        <p:cTn id="14" dur="500" fill="hold"/>
                                        <p:tgtEl>
                                          <p:spTgt spid="419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idx="1"/>
          </p:nvPr>
        </p:nvSpPr>
        <p:spPr/>
        <p:txBody>
          <a:bodyPr/>
          <a:lstStyle/>
          <a:p>
            <a:pPr algn="l" rtl="0" eaLnBrk="1" hangingPunct="1">
              <a:defRPr/>
            </a:pPr>
            <a:r>
              <a:rPr lang="en-US" smtClean="0">
                <a:solidFill>
                  <a:srgbClr val="FF6600"/>
                </a:solidFill>
              </a:rPr>
              <a:t>Key words</a:t>
            </a:r>
          </a:p>
          <a:p>
            <a:pPr algn="l" rtl="0" eaLnBrk="1" hangingPunct="1">
              <a:defRPr/>
            </a:pPr>
            <a:endParaRPr lang="en-US" smtClean="0">
              <a:solidFill>
                <a:srgbClr val="FF6600"/>
              </a:solidFill>
            </a:endParaRPr>
          </a:p>
          <a:p>
            <a:pPr algn="l" rtl="0" eaLnBrk="1" hangingPunct="1">
              <a:buFont typeface="Wingdings" pitchFamily="2" charset="2"/>
              <a:buNone/>
              <a:defRPr/>
            </a:pPr>
            <a:r>
              <a:rPr lang="en-US" smtClean="0"/>
              <a:t> frequency table, bar chart ,range</a:t>
            </a:r>
          </a:p>
          <a:p>
            <a:pPr algn="l" rtl="0" eaLnBrk="1" hangingPunct="1">
              <a:buFont typeface="Wingdings" pitchFamily="2" charset="2"/>
              <a:buNone/>
              <a:defRPr/>
            </a:pPr>
            <a:r>
              <a:rPr lang="en-US" smtClean="0"/>
              <a:t> width of interval ,</a:t>
            </a:r>
            <a:r>
              <a:rPr lang="ar-SA" smtClean="0"/>
              <a:t> </a:t>
            </a:r>
            <a:r>
              <a:rPr lang="en-US" smtClean="0"/>
              <a:t>mid-interval</a:t>
            </a:r>
          </a:p>
          <a:p>
            <a:pPr algn="l" rtl="0" eaLnBrk="1" hangingPunct="1">
              <a:buFont typeface="Wingdings" pitchFamily="2" charset="2"/>
              <a:buNone/>
              <a:defRPr/>
            </a:pPr>
            <a:r>
              <a:rPr lang="en-US" smtClean="0"/>
              <a:t> Histogram , Polygon</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74BC16C7-F34B-458B-B16C-475DF35B82CE}" type="slidenum">
              <a:rPr lang="ar-SA"/>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anim calcmode="lin" valueType="num">
                                      <p:cBhvr additive="base">
                                        <p:cTn id="7" dur="500" fill="hold"/>
                                        <p:tgtEl>
                                          <p:spTgt spid="156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56674">
                                            <p:txEl>
                                              <p:pRg st="2" end="2"/>
                                            </p:txEl>
                                          </p:spTgt>
                                        </p:tgtEl>
                                        <p:attrNameLst>
                                          <p:attrName>style.visibility</p:attrName>
                                        </p:attrNameLst>
                                      </p:cBhvr>
                                      <p:to>
                                        <p:strVal val="visible"/>
                                      </p:to>
                                    </p:set>
                                    <p:animEffect transition="in" filter="box(in)">
                                      <p:cBhvr>
                                        <p:cTn id="13" dur="500"/>
                                        <p:tgtEl>
                                          <p:spTgt spid="156674">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56674">
                                            <p:txEl>
                                              <p:pRg st="3" end="3"/>
                                            </p:txEl>
                                          </p:spTgt>
                                        </p:tgtEl>
                                        <p:attrNameLst>
                                          <p:attrName>style.visibility</p:attrName>
                                        </p:attrNameLst>
                                      </p:cBhvr>
                                      <p:to>
                                        <p:strVal val="visible"/>
                                      </p:to>
                                    </p:set>
                                    <p:animEffect transition="in" filter="box(in)">
                                      <p:cBhvr>
                                        <p:cTn id="16" dur="500"/>
                                        <p:tgtEl>
                                          <p:spTgt spid="156674">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56674">
                                            <p:txEl>
                                              <p:pRg st="4" end="4"/>
                                            </p:txEl>
                                          </p:spTgt>
                                        </p:tgtEl>
                                        <p:attrNameLst>
                                          <p:attrName>style.visibility</p:attrName>
                                        </p:attrNameLst>
                                      </p:cBhvr>
                                      <p:to>
                                        <p:strVal val="visible"/>
                                      </p:to>
                                    </p:set>
                                    <p:animEffect transition="in" filter="box(in)">
                                      <p:cBhvr>
                                        <p:cTn id="19" dur="500"/>
                                        <p:tgtEl>
                                          <p:spTgt spid="1566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body" sz="half" idx="1"/>
          </p:nvPr>
        </p:nvSpPr>
        <p:spPr>
          <a:xfrm>
            <a:off x="457200" y="188913"/>
            <a:ext cx="8075613" cy="6335712"/>
          </a:xfrm>
        </p:spPr>
        <p:txBody>
          <a:bodyPr/>
          <a:lstStyle/>
          <a:p>
            <a:pPr algn="l" rtl="0" eaLnBrk="1" hangingPunct="1">
              <a:buFont typeface="Wingdings" pitchFamily="2" charset="2"/>
              <a:buNone/>
              <a:defRPr/>
            </a:pPr>
            <a:endParaRPr lang="en-US" sz="2800" dirty="0" smtClean="0"/>
          </a:p>
          <a:p>
            <a:pPr algn="l" rtl="0" eaLnBrk="1" hangingPunct="1">
              <a:buFont typeface="Wingdings" pitchFamily="2" charset="2"/>
              <a:buNone/>
              <a:defRPr/>
            </a:pPr>
            <a:r>
              <a:rPr lang="en-US" sz="2800" b="1" dirty="0" smtClean="0"/>
              <a:t>5. Decision Rule:</a:t>
            </a:r>
            <a:r>
              <a:rPr lang="en-US" sz="2800" dirty="0" smtClean="0"/>
              <a:t> </a:t>
            </a:r>
          </a:p>
          <a:p>
            <a:pPr algn="l" rtl="0" eaLnBrk="1" hangingPunct="1">
              <a:buFont typeface="Wingdings" pitchFamily="2" charset="2"/>
              <a:buNone/>
              <a:defRPr/>
            </a:pPr>
            <a:r>
              <a:rPr lang="ar-SA" sz="2800" dirty="0" smtClean="0"/>
              <a:t> </a:t>
            </a:r>
            <a:r>
              <a:rPr lang="en-US" sz="2800" dirty="0" smtClean="0"/>
              <a:t>Reject H </a:t>
            </a:r>
            <a:r>
              <a:rPr lang="it-IT" sz="2800" baseline="-18000" dirty="0" smtClean="0"/>
              <a:t>0</a:t>
            </a:r>
            <a:r>
              <a:rPr lang="en-US" sz="2800" dirty="0" smtClean="0"/>
              <a:t> if   T&lt; - T</a:t>
            </a:r>
            <a:r>
              <a:rPr lang="en-US" sz="2800" baseline="-18000" dirty="0" smtClean="0"/>
              <a:t>1-α,(n</a:t>
            </a:r>
            <a:r>
              <a:rPr lang="en-US" sz="2800" baseline="-34000" dirty="0" smtClean="0"/>
              <a:t>1</a:t>
            </a:r>
            <a:r>
              <a:rPr lang="en-US" sz="2800" baseline="-18000" dirty="0" smtClean="0"/>
              <a:t>+n</a:t>
            </a:r>
            <a:r>
              <a:rPr lang="en-US" sz="2800" baseline="-34000" dirty="0" smtClean="0"/>
              <a:t>2</a:t>
            </a:r>
            <a:r>
              <a:rPr lang="en-US" sz="2800" baseline="-18000" dirty="0" smtClean="0"/>
              <a:t> -2) </a:t>
            </a:r>
            <a:endParaRPr lang="en-US" sz="2800" dirty="0" smtClean="0"/>
          </a:p>
          <a:p>
            <a:pPr algn="l" rtl="0" eaLnBrk="1" hangingPunct="1">
              <a:buFont typeface="Wingdings" pitchFamily="2" charset="2"/>
              <a:buNone/>
              <a:defRPr/>
            </a:pPr>
            <a:r>
              <a:rPr lang="en-US" sz="2800" dirty="0" smtClean="0"/>
              <a:t>T</a:t>
            </a:r>
            <a:r>
              <a:rPr lang="en-US" sz="2800" baseline="-18000" dirty="0" smtClean="0"/>
              <a:t>1-α,(n</a:t>
            </a:r>
            <a:r>
              <a:rPr lang="en-US" sz="2800" baseline="-34000" dirty="0" smtClean="0"/>
              <a:t>1</a:t>
            </a:r>
            <a:r>
              <a:rPr lang="en-US" sz="2800" baseline="-18000" dirty="0" smtClean="0"/>
              <a:t>+n</a:t>
            </a:r>
            <a:r>
              <a:rPr lang="en-US" sz="2800" baseline="-34000" dirty="0" smtClean="0"/>
              <a:t>2</a:t>
            </a:r>
            <a:r>
              <a:rPr lang="en-US" sz="2800" baseline="-18000" dirty="0" smtClean="0"/>
              <a:t> -2) = </a:t>
            </a:r>
            <a:r>
              <a:rPr lang="en-US" sz="2800" dirty="0" smtClean="0"/>
              <a:t>T</a:t>
            </a:r>
            <a:r>
              <a:rPr lang="en-US" sz="2800" baseline="-18000" dirty="0" smtClean="0"/>
              <a:t>0.95,18 =</a:t>
            </a:r>
            <a:r>
              <a:rPr lang="en-US" sz="2800" dirty="0" smtClean="0"/>
              <a:t> 1.7341   </a:t>
            </a:r>
          </a:p>
          <a:p>
            <a:pPr algn="l" rtl="0" eaLnBrk="1" hangingPunct="1">
              <a:buFont typeface="Wingdings" pitchFamily="2" charset="2"/>
              <a:buNone/>
              <a:defRPr/>
            </a:pPr>
            <a:r>
              <a:rPr lang="en-US" sz="2800" dirty="0" smtClean="0"/>
              <a:t>(from table E)</a:t>
            </a:r>
          </a:p>
          <a:p>
            <a:pPr algn="l" rtl="0" eaLnBrk="1" hangingPunct="1">
              <a:buFont typeface="Wingdings" pitchFamily="2" charset="2"/>
              <a:buNone/>
              <a:defRPr/>
            </a:pPr>
            <a:endParaRPr lang="en-US" sz="2800" dirty="0" smtClean="0"/>
          </a:p>
          <a:p>
            <a:pPr algn="l" rtl="0" eaLnBrk="1" hangingPunct="1">
              <a:buFont typeface="Wingdings" pitchFamily="2" charset="2"/>
              <a:buNone/>
              <a:defRPr/>
            </a:pPr>
            <a:r>
              <a:rPr lang="en-US" sz="2800" dirty="0" smtClean="0"/>
              <a:t>6-</a:t>
            </a:r>
            <a:r>
              <a:rPr lang="en-US" sz="2800" b="1" dirty="0" smtClean="0"/>
              <a:t>Conclusion: </a:t>
            </a:r>
            <a:r>
              <a:rPr lang="en-US" sz="2800" dirty="0" smtClean="0"/>
              <a:t>Fail to</a:t>
            </a:r>
            <a:r>
              <a:rPr lang="en-US" sz="2800" b="1" dirty="0" smtClean="0"/>
              <a:t> </a:t>
            </a:r>
            <a:r>
              <a:rPr lang="en-US" sz="2800" dirty="0" smtClean="0"/>
              <a:t>reject </a:t>
            </a:r>
            <a:r>
              <a:rPr lang="it-IT" sz="2400" dirty="0" smtClean="0"/>
              <a:t>H</a:t>
            </a:r>
            <a:r>
              <a:rPr lang="it-IT" sz="2400" baseline="-18000" dirty="0" smtClean="0"/>
              <a:t>0 </a:t>
            </a:r>
            <a:r>
              <a:rPr lang="ar-SA" sz="2400" baseline="-18000" dirty="0" smtClean="0"/>
              <a:t> </a:t>
            </a:r>
            <a:endParaRPr lang="en-US" sz="2400" baseline="-18000" dirty="0" smtClean="0"/>
          </a:p>
          <a:p>
            <a:pPr algn="l" rtl="0" eaLnBrk="1" hangingPunct="1">
              <a:buFont typeface="Wingdings" pitchFamily="2" charset="2"/>
              <a:buNone/>
              <a:defRPr/>
            </a:pPr>
            <a:r>
              <a:rPr lang="it-IT" sz="2400" dirty="0" smtClean="0"/>
              <a:t>since</a:t>
            </a:r>
            <a:r>
              <a:rPr lang="ar-SA" sz="2400" dirty="0" smtClean="0"/>
              <a:t> </a:t>
            </a:r>
            <a:r>
              <a:rPr lang="en-US" sz="2400" dirty="0" smtClean="0"/>
              <a:t>  -0.569 &lt; - </a:t>
            </a:r>
            <a:r>
              <a:rPr lang="en-US" sz="2800" dirty="0" smtClean="0"/>
              <a:t>1.7341</a:t>
            </a:r>
            <a:endParaRPr lang="en-US" sz="2400" dirty="0" smtClean="0"/>
          </a:p>
          <a:p>
            <a:pPr algn="l" rtl="0" eaLnBrk="1" hangingPunct="1">
              <a:buFont typeface="Wingdings" pitchFamily="2" charset="2"/>
              <a:buNone/>
              <a:defRPr/>
            </a:pPr>
            <a:r>
              <a:rPr lang="en-US" sz="2400" dirty="0" smtClean="0"/>
              <a:t>Or</a:t>
            </a:r>
          </a:p>
          <a:p>
            <a:pPr algn="l" rtl="0" eaLnBrk="1" hangingPunct="1">
              <a:buFont typeface="Wingdings" pitchFamily="2" charset="2"/>
              <a:buNone/>
              <a:defRPr/>
            </a:pPr>
            <a:r>
              <a:rPr lang="en-US" sz="2400" dirty="0" smtClean="0"/>
              <a:t>Fail to reject </a:t>
            </a:r>
            <a:r>
              <a:rPr lang="it-IT" sz="2400" dirty="0" smtClean="0"/>
              <a:t>H</a:t>
            </a:r>
            <a:r>
              <a:rPr lang="it-IT" sz="2400" baseline="-18000" dirty="0" smtClean="0"/>
              <a:t>0 </a:t>
            </a:r>
            <a:r>
              <a:rPr lang="it-IT" sz="2400" dirty="0" smtClean="0"/>
              <a:t>   since    p = -1.33 </a:t>
            </a:r>
            <a:r>
              <a:rPr lang="en-US" sz="2400" dirty="0" smtClean="0"/>
              <a:t>&gt;</a:t>
            </a:r>
            <a:r>
              <a:rPr lang="ar-SA" sz="2400" dirty="0" smtClean="0"/>
              <a:t> </a:t>
            </a:r>
            <a:r>
              <a:rPr lang="el-GR" sz="2400" dirty="0" smtClean="0">
                <a:cs typeface="Times New Roman" pitchFamily="18" charset="0"/>
              </a:rPr>
              <a:t>α</a:t>
            </a:r>
            <a:r>
              <a:rPr lang="en-US" sz="2400" dirty="0" smtClean="0">
                <a:cs typeface="Times New Roman" pitchFamily="18" charset="0"/>
              </a:rPr>
              <a:t>  =0.05</a:t>
            </a:r>
            <a:endParaRPr lang="en-US" sz="2400" baseline="-18000" dirty="0" smtClean="0"/>
          </a:p>
        </p:txBody>
      </p:sp>
      <p:sp>
        <p:nvSpPr>
          <p:cNvPr id="11"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2" name="عنصر نائب لرقم الشريحة 7"/>
          <p:cNvSpPr>
            <a:spLocks noGrp="1"/>
          </p:cNvSpPr>
          <p:nvPr>
            <p:ph type="sldNum" sz="quarter" idx="12"/>
          </p:nvPr>
        </p:nvSpPr>
        <p:spPr/>
        <p:txBody>
          <a:bodyPr/>
          <a:lstStyle/>
          <a:p>
            <a:pPr>
              <a:defRPr/>
            </a:pPr>
            <a:fld id="{70866643-B743-4B77-9A9B-070F0B27C7A1}" type="slidenum">
              <a:rPr lang="ar-SA"/>
              <a:pPr>
                <a:defRPr/>
              </a:pPr>
              <a:t>270</a:t>
            </a:fld>
            <a:endParaRPr lang="en-US"/>
          </a:p>
        </p:txBody>
      </p:sp>
      <p:sp>
        <p:nvSpPr>
          <p:cNvPr id="32051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0518" name="Rectangle 4"/>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endParaRPr lang="en-US"/>
          </a:p>
        </p:txBody>
      </p:sp>
      <p:sp>
        <p:nvSpPr>
          <p:cNvPr id="32051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0520" name="Rectangle 6"/>
          <p:cNvSpPr>
            <a:spLocks noChangeArrowheads="1"/>
          </p:cNvSpPr>
          <p:nvPr/>
        </p:nvSpPr>
        <p:spPr bwMode="auto">
          <a:xfrm>
            <a:off x="0" y="619125"/>
            <a:ext cx="9144000" cy="0"/>
          </a:xfrm>
          <a:prstGeom prst="rect">
            <a:avLst/>
          </a:prstGeom>
          <a:noFill/>
          <a:ln w="9525">
            <a:noFill/>
            <a:miter lim="800000"/>
            <a:headEnd/>
            <a:tailEnd/>
          </a:ln>
        </p:spPr>
        <p:txBody>
          <a:bodyPr wrap="none" anchor="ctr">
            <a:spAutoFit/>
          </a:bodyPr>
          <a:lstStyle/>
          <a:p>
            <a:endParaRPr lang="en-US"/>
          </a:p>
        </p:txBody>
      </p:sp>
      <p:sp>
        <p:nvSpPr>
          <p:cNvPr id="32052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0522" name="Rectangle 8"/>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en-US"/>
          </a:p>
        </p:txBody>
      </p:sp>
      <p:sp>
        <p:nvSpPr>
          <p:cNvPr id="420873" name="Line 9"/>
          <p:cNvSpPr>
            <a:spLocks noChangeShapeType="1"/>
          </p:cNvSpPr>
          <p:nvPr/>
        </p:nvSpPr>
        <p:spPr bwMode="auto">
          <a:xfrm>
            <a:off x="6877050" y="2924175"/>
            <a:ext cx="0" cy="217488"/>
          </a:xfrm>
          <a:prstGeom prst="line">
            <a:avLst/>
          </a:prstGeom>
          <a:noFill/>
          <a:ln w="9525">
            <a:solidFill>
              <a:schemeClr val="tx1"/>
            </a:solidFill>
            <a:round/>
            <a:headEnd/>
            <a:tailEnd/>
          </a:ln>
        </p:spPr>
        <p:txBody>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0866">
                                            <p:txEl>
                                              <p:pRg st="1" end="1"/>
                                            </p:txEl>
                                          </p:spTgt>
                                        </p:tgtEl>
                                        <p:attrNameLst>
                                          <p:attrName>style.visibility</p:attrName>
                                        </p:attrNameLst>
                                      </p:cBhvr>
                                      <p:to>
                                        <p:strVal val="visible"/>
                                      </p:to>
                                    </p:set>
                                    <p:anim calcmode="lin" valueType="num">
                                      <p:cBhvr additive="base">
                                        <p:cTn id="7" dur="500" fill="hold"/>
                                        <p:tgtEl>
                                          <p:spTgt spid="4208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08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0866">
                                            <p:txEl>
                                              <p:pRg st="2" end="2"/>
                                            </p:txEl>
                                          </p:spTgt>
                                        </p:tgtEl>
                                        <p:attrNameLst>
                                          <p:attrName>style.visibility</p:attrName>
                                        </p:attrNameLst>
                                      </p:cBhvr>
                                      <p:to>
                                        <p:strVal val="visible"/>
                                      </p:to>
                                    </p:set>
                                    <p:anim calcmode="lin" valueType="num">
                                      <p:cBhvr additive="base">
                                        <p:cTn id="13" dur="500" fill="hold"/>
                                        <p:tgtEl>
                                          <p:spTgt spid="4208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08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0866">
                                            <p:txEl>
                                              <p:pRg st="3" end="3"/>
                                            </p:txEl>
                                          </p:spTgt>
                                        </p:tgtEl>
                                        <p:attrNameLst>
                                          <p:attrName>style.visibility</p:attrName>
                                        </p:attrNameLst>
                                      </p:cBhvr>
                                      <p:to>
                                        <p:strVal val="visible"/>
                                      </p:to>
                                    </p:set>
                                    <p:anim calcmode="lin" valueType="num">
                                      <p:cBhvr additive="base">
                                        <p:cTn id="19" dur="500" fill="hold"/>
                                        <p:tgtEl>
                                          <p:spTgt spid="4208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08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0866">
                                            <p:txEl>
                                              <p:pRg st="4" end="4"/>
                                            </p:txEl>
                                          </p:spTgt>
                                        </p:tgtEl>
                                        <p:attrNameLst>
                                          <p:attrName>style.visibility</p:attrName>
                                        </p:attrNameLst>
                                      </p:cBhvr>
                                      <p:to>
                                        <p:strVal val="visible"/>
                                      </p:to>
                                    </p:set>
                                    <p:anim calcmode="lin" valueType="num">
                                      <p:cBhvr additive="base">
                                        <p:cTn id="25" dur="500" fill="hold"/>
                                        <p:tgtEl>
                                          <p:spTgt spid="4208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08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0866">
                                            <p:txEl>
                                              <p:pRg st="6" end="6"/>
                                            </p:txEl>
                                          </p:spTgt>
                                        </p:tgtEl>
                                        <p:attrNameLst>
                                          <p:attrName>style.visibility</p:attrName>
                                        </p:attrNameLst>
                                      </p:cBhvr>
                                      <p:to>
                                        <p:strVal val="visible"/>
                                      </p:to>
                                    </p:set>
                                    <p:anim calcmode="lin" valueType="num">
                                      <p:cBhvr additive="base">
                                        <p:cTn id="31" dur="500" fill="hold"/>
                                        <p:tgtEl>
                                          <p:spTgt spid="42086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08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20866">
                                            <p:txEl>
                                              <p:pRg st="7" end="7"/>
                                            </p:txEl>
                                          </p:spTgt>
                                        </p:tgtEl>
                                        <p:attrNameLst>
                                          <p:attrName>style.visibility</p:attrName>
                                        </p:attrNameLst>
                                      </p:cBhvr>
                                      <p:to>
                                        <p:strVal val="visible"/>
                                      </p:to>
                                    </p:set>
                                    <p:anim calcmode="lin" valueType="num">
                                      <p:cBhvr additive="base">
                                        <p:cTn id="37" dur="500" fill="hold"/>
                                        <p:tgtEl>
                                          <p:spTgt spid="42086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208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0873"/>
                                        </p:tgtEl>
                                        <p:attrNameLst>
                                          <p:attrName>style.visibility</p:attrName>
                                        </p:attrNameLst>
                                      </p:cBhvr>
                                      <p:to>
                                        <p:strVal val="visible"/>
                                      </p:to>
                                    </p:set>
                                    <p:anim calcmode="lin" valueType="num">
                                      <p:cBhvr additive="base">
                                        <p:cTn id="43" dur="500" fill="hold"/>
                                        <p:tgtEl>
                                          <p:spTgt spid="420873"/>
                                        </p:tgtEl>
                                        <p:attrNameLst>
                                          <p:attrName>ppt_x</p:attrName>
                                        </p:attrNameLst>
                                      </p:cBhvr>
                                      <p:tavLst>
                                        <p:tav tm="0">
                                          <p:val>
                                            <p:strVal val="#ppt_x"/>
                                          </p:val>
                                        </p:tav>
                                        <p:tav tm="100000">
                                          <p:val>
                                            <p:strVal val="#ppt_x"/>
                                          </p:val>
                                        </p:tav>
                                      </p:tavLst>
                                    </p:anim>
                                    <p:anim calcmode="lin" valueType="num">
                                      <p:cBhvr additive="base">
                                        <p:cTn id="44" dur="500" fill="hold"/>
                                        <p:tgtEl>
                                          <p:spTgt spid="42087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20866">
                                            <p:txEl>
                                              <p:pRg st="8" end="8"/>
                                            </p:txEl>
                                          </p:spTgt>
                                        </p:tgtEl>
                                        <p:attrNameLst>
                                          <p:attrName>style.visibility</p:attrName>
                                        </p:attrNameLst>
                                      </p:cBhvr>
                                      <p:to>
                                        <p:strVal val="visible"/>
                                      </p:to>
                                    </p:set>
                                    <p:anim calcmode="lin" valueType="num">
                                      <p:cBhvr additive="base">
                                        <p:cTn id="49" dur="500" fill="hold"/>
                                        <p:tgtEl>
                                          <p:spTgt spid="42086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208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20866">
                                            <p:txEl>
                                              <p:pRg st="9" end="9"/>
                                            </p:txEl>
                                          </p:spTgt>
                                        </p:tgtEl>
                                        <p:attrNameLst>
                                          <p:attrName>style.visibility</p:attrName>
                                        </p:attrNameLst>
                                      </p:cBhvr>
                                      <p:to>
                                        <p:strVal val="visible"/>
                                      </p:to>
                                    </p:set>
                                    <p:anim calcmode="lin" valueType="num">
                                      <p:cBhvr additive="base">
                                        <p:cTn id="55" dur="500" fill="hold"/>
                                        <p:tgtEl>
                                          <p:spTgt spid="42086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2086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3" grpId="0" animBg="1"/>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8892479"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323528" y="0"/>
            <a:ext cx="8496944"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95536" y="0"/>
            <a:ext cx="8424935" cy="6453336"/>
          </a:xfrm>
          <a:prstGeom prst="rect">
            <a:avLst/>
          </a:prstGeom>
          <a:noFill/>
          <a:ln w="9525">
            <a:noFill/>
            <a:miter lim="800000"/>
            <a:headEnd/>
            <a:tailEnd/>
          </a:ln>
        </p:spPr>
      </p:pic>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23528" y="260648"/>
            <a:ext cx="8496943" cy="6264696"/>
          </a:xfrm>
          <a:prstGeom prst="rect">
            <a:avLst/>
          </a:prstGeom>
          <a:noFill/>
          <a:ln w="9525">
            <a:noFill/>
            <a:miter lim="800000"/>
            <a:headEnd/>
            <a:tailEnd/>
          </a:ln>
        </p:spPr>
      </p:pic>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395536" y="404664"/>
            <a:ext cx="8496944" cy="6453336"/>
          </a:xfrm>
          <a:prstGeom prst="rect">
            <a:avLst/>
          </a:prstGeom>
          <a:noFill/>
          <a:ln w="9525">
            <a:noFill/>
            <a:miter lim="800000"/>
            <a:headEnd/>
            <a:tailEnd/>
          </a:ln>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83568" y="908719"/>
            <a:ext cx="7920879" cy="5400601"/>
          </a:xfrm>
          <a:prstGeom prst="rect">
            <a:avLst/>
          </a:prstGeom>
          <a:noFill/>
          <a:ln w="9525">
            <a:noFill/>
            <a:miter lim="800000"/>
            <a:headEnd/>
            <a:tailEnd/>
          </a:ln>
        </p:spPr>
      </p:pic>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23528" y="548680"/>
            <a:ext cx="8820471" cy="6048672"/>
          </a:xfrm>
          <a:prstGeom prst="rect">
            <a:avLst/>
          </a:prstGeom>
          <a:noFill/>
          <a:ln w="9525">
            <a:noFill/>
            <a:miter lim="800000"/>
            <a:headEnd/>
            <a:tailEnd/>
          </a:ln>
        </p:spPr>
      </p:pic>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8750"/>
            <a:ext cx="8229600" cy="533946"/>
          </a:xfrm>
        </p:spPr>
        <p:txBody>
          <a:bodyPr>
            <a:normAutofit fontScale="90000"/>
          </a:bodyPr>
          <a:lstStyle/>
          <a:p>
            <a:pPr algn="l"/>
            <a:r>
              <a:rPr lang="en-US" dirty="0" smtClean="0"/>
              <a:t>Solution:</a:t>
            </a:r>
            <a:endParaRPr lang="ar-SA" dirty="0"/>
          </a:p>
        </p:txBody>
      </p:sp>
      <p:pic>
        <p:nvPicPr>
          <p:cNvPr id="12290" name="Picture 2"/>
          <p:cNvPicPr>
            <a:picLocks noChangeAspect="1" noChangeArrowheads="1"/>
          </p:cNvPicPr>
          <p:nvPr/>
        </p:nvPicPr>
        <p:blipFill>
          <a:blip r:embed="rId2" cstate="print"/>
          <a:srcRect/>
          <a:stretch>
            <a:fillRect/>
          </a:stretch>
        </p:blipFill>
        <p:spPr bwMode="auto">
          <a:xfrm>
            <a:off x="323528" y="692696"/>
            <a:ext cx="8568952"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467544" y="404664"/>
            <a:ext cx="8352928"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0" y="0"/>
            <a:ext cx="9144000" cy="1700213"/>
          </a:xfrm>
        </p:spPr>
        <p:txBody>
          <a:bodyPr>
            <a:normAutofit fontScale="90000"/>
          </a:bodyPr>
          <a:lstStyle/>
          <a:p>
            <a:pPr algn="ctr" rtl="0" eaLnBrk="1" hangingPunct="1">
              <a:defRPr/>
            </a:pPr>
            <a:r>
              <a:rPr lang="en-US" sz="4800" b="1" dirty="0" smtClean="0">
                <a:solidFill>
                  <a:srgbClr val="FF6600"/>
                </a:solidFill>
                <a:latin typeface="Monotype Corsiva" pitchFamily="66" charset="0"/>
              </a:rPr>
              <a:t>Descriptive Statistics</a:t>
            </a:r>
            <a:br>
              <a:rPr lang="en-US" sz="4800" b="1" dirty="0" smtClean="0">
                <a:solidFill>
                  <a:srgbClr val="FF6600"/>
                </a:solidFill>
                <a:latin typeface="Monotype Corsiva" pitchFamily="66" charset="0"/>
              </a:rPr>
            </a:br>
            <a:r>
              <a:rPr lang="en-US" sz="3200" b="1" u="sng" dirty="0" smtClean="0">
                <a:solidFill>
                  <a:srgbClr val="FF6600"/>
                </a:solidFill>
              </a:rPr>
              <a:t>Frequency Distribution </a:t>
            </a:r>
            <a:br>
              <a:rPr lang="en-US" sz="3200" b="1" u="sng" dirty="0" smtClean="0">
                <a:solidFill>
                  <a:srgbClr val="FF6600"/>
                </a:solidFill>
              </a:rPr>
            </a:br>
            <a:r>
              <a:rPr lang="en-US" sz="3200" b="1" u="sng" dirty="0" smtClean="0">
                <a:solidFill>
                  <a:srgbClr val="FF6600"/>
                </a:solidFill>
              </a:rPr>
              <a:t>for Discrete Random Variables</a:t>
            </a:r>
          </a:p>
        </p:txBody>
      </p:sp>
      <p:sp>
        <p:nvSpPr>
          <p:cNvPr id="157699" name="Rectangle 3"/>
          <p:cNvSpPr>
            <a:spLocks noGrp="1" noChangeArrowheads="1"/>
          </p:cNvSpPr>
          <p:nvPr>
            <p:ph type="subTitle" idx="1"/>
          </p:nvPr>
        </p:nvSpPr>
        <p:spPr>
          <a:xfrm>
            <a:off x="0" y="1628775"/>
            <a:ext cx="4355976" cy="5229225"/>
          </a:xfrm>
        </p:spPr>
        <p:txBody>
          <a:bodyPr/>
          <a:lstStyle/>
          <a:p>
            <a:pPr algn="l" rtl="0" eaLnBrk="1" hangingPunct="1">
              <a:lnSpc>
                <a:spcPct val="90000"/>
              </a:lnSpc>
              <a:defRPr/>
            </a:pPr>
            <a:r>
              <a:rPr lang="en-US" sz="3000" b="1" u="sng" dirty="0" smtClean="0">
                <a:solidFill>
                  <a:srgbClr val="FF9933"/>
                </a:solidFill>
                <a:latin typeface="Monotype Corsiva" pitchFamily="66" charset="0"/>
              </a:rPr>
              <a:t>Example:</a:t>
            </a:r>
          </a:p>
          <a:p>
            <a:pPr algn="l" rtl="0" eaLnBrk="1" hangingPunct="1">
              <a:lnSpc>
                <a:spcPct val="90000"/>
              </a:lnSpc>
              <a:defRPr/>
            </a:pPr>
            <a:r>
              <a:rPr lang="en-US" sz="2200" b="1" dirty="0" smtClean="0">
                <a:solidFill>
                  <a:schemeClr val="tx2"/>
                </a:solidFill>
                <a:latin typeface="Arial" pitchFamily="34" charset="0"/>
              </a:rPr>
              <a:t>Suppose that we take </a:t>
            </a:r>
            <a:r>
              <a:rPr lang="en-US" sz="2200" b="1" dirty="0" smtClean="0">
                <a:solidFill>
                  <a:srgbClr val="FFCC00"/>
                </a:solidFill>
                <a:latin typeface="Arial" pitchFamily="34" charset="0"/>
              </a:rPr>
              <a:t>sample</a:t>
            </a:r>
            <a:r>
              <a:rPr lang="en-US" sz="2200" b="1" dirty="0" smtClean="0">
                <a:solidFill>
                  <a:schemeClr val="tx2"/>
                </a:solidFill>
                <a:latin typeface="Arial" pitchFamily="34" charset="0"/>
              </a:rPr>
              <a:t> of size 16 from children in a primary school and get the following data about the number of their decayed teeth,</a:t>
            </a:r>
          </a:p>
          <a:p>
            <a:pPr algn="l" rtl="0" eaLnBrk="1" hangingPunct="1">
              <a:lnSpc>
                <a:spcPct val="90000"/>
              </a:lnSpc>
              <a:defRPr/>
            </a:pPr>
            <a:r>
              <a:rPr lang="en-US" sz="2200" b="1" dirty="0" smtClean="0">
                <a:solidFill>
                  <a:schemeClr val="tx2"/>
                </a:solidFill>
                <a:latin typeface="Arial" pitchFamily="34" charset="0"/>
              </a:rPr>
              <a:t>3,5,2,4,0,1,3,5,2,3,2,3,3,2,4,1</a:t>
            </a:r>
          </a:p>
          <a:p>
            <a:pPr algn="l" rtl="0" eaLnBrk="1" hangingPunct="1">
              <a:lnSpc>
                <a:spcPct val="90000"/>
              </a:lnSpc>
              <a:defRPr/>
            </a:pPr>
            <a:r>
              <a:rPr lang="en-US" sz="2200" b="1" dirty="0" smtClean="0">
                <a:solidFill>
                  <a:schemeClr val="tx2"/>
                </a:solidFill>
                <a:latin typeface="Arial" pitchFamily="34" charset="0"/>
              </a:rPr>
              <a:t>To construct a </a:t>
            </a:r>
            <a:r>
              <a:rPr lang="en-US" sz="2200" b="1" dirty="0" smtClean="0">
                <a:solidFill>
                  <a:srgbClr val="FFCC00"/>
                </a:solidFill>
                <a:latin typeface="Arial" pitchFamily="34" charset="0"/>
              </a:rPr>
              <a:t>frequency table</a:t>
            </a:r>
          </a:p>
          <a:p>
            <a:pPr algn="l" rtl="0" eaLnBrk="1" hangingPunct="1">
              <a:lnSpc>
                <a:spcPct val="90000"/>
              </a:lnSpc>
              <a:defRPr/>
            </a:pPr>
            <a:r>
              <a:rPr lang="en-US" sz="2200" b="1" dirty="0" smtClean="0">
                <a:solidFill>
                  <a:schemeClr val="tx1"/>
                </a:solidFill>
                <a:latin typeface="Arial" pitchFamily="34" charset="0"/>
              </a:rPr>
              <a:t>We need </a:t>
            </a:r>
            <a:r>
              <a:rPr lang="en-US" sz="2200" b="1" dirty="0" smtClean="0">
                <a:solidFill>
                  <a:srgbClr val="FFFFFF"/>
                </a:solidFill>
                <a:latin typeface="Arial" pitchFamily="34" charset="0"/>
              </a:rPr>
              <a:t>three columns:</a:t>
            </a:r>
          </a:p>
          <a:p>
            <a:pPr algn="l" rtl="0" eaLnBrk="1" hangingPunct="1">
              <a:lnSpc>
                <a:spcPct val="90000"/>
              </a:lnSpc>
              <a:defRPr/>
            </a:pPr>
            <a:r>
              <a:rPr lang="en-US" sz="2200" b="1" dirty="0" smtClean="0">
                <a:solidFill>
                  <a:srgbClr val="FFCC00"/>
                </a:solidFill>
                <a:latin typeface="Arial" pitchFamily="34" charset="0"/>
              </a:rPr>
              <a:t>1.Variable name</a:t>
            </a:r>
          </a:p>
          <a:p>
            <a:pPr algn="l" rtl="0" eaLnBrk="1" hangingPunct="1">
              <a:lnSpc>
                <a:spcPct val="90000"/>
              </a:lnSpc>
              <a:defRPr/>
            </a:pPr>
            <a:r>
              <a:rPr lang="en-US" sz="2200" b="1" dirty="0" smtClean="0">
                <a:solidFill>
                  <a:srgbClr val="FFCC00"/>
                </a:solidFill>
                <a:latin typeface="Arial" pitchFamily="34" charset="0"/>
              </a:rPr>
              <a:t>2.Frequency (f):</a:t>
            </a:r>
            <a:r>
              <a:rPr lang="en-US" sz="2200" b="1" dirty="0" smtClean="0">
                <a:solidFill>
                  <a:srgbClr val="FFFFFF"/>
                </a:solidFill>
                <a:latin typeface="Arial" pitchFamily="34" charset="0"/>
              </a:rPr>
              <a:t>how </a:t>
            </a:r>
            <a:r>
              <a:rPr lang="en-US" sz="2200" b="1" dirty="0" err="1" smtClean="0">
                <a:solidFill>
                  <a:srgbClr val="FFFFFF"/>
                </a:solidFill>
                <a:latin typeface="Arial" pitchFamily="34" charset="0"/>
              </a:rPr>
              <a:t>manmber</a:t>
            </a:r>
            <a:r>
              <a:rPr lang="en-US" sz="2200" b="1" dirty="0" smtClean="0">
                <a:solidFill>
                  <a:srgbClr val="FFFFFF"/>
                </a:solidFill>
                <a:latin typeface="Arial" pitchFamily="34" charset="0"/>
              </a:rPr>
              <a:t> </a:t>
            </a:r>
            <a:r>
              <a:rPr lang="en-US" sz="2200" b="1" dirty="0" smtClean="0">
                <a:solidFill>
                  <a:srgbClr val="FFCC00"/>
                </a:solidFill>
                <a:latin typeface="Arial" pitchFamily="34" charset="0"/>
              </a:rPr>
              <a:t>3.Relative frequency(</a:t>
            </a:r>
            <a:r>
              <a:rPr lang="en-US" sz="2200" b="1" dirty="0" err="1" smtClean="0">
                <a:solidFill>
                  <a:srgbClr val="FFCC00"/>
                </a:solidFill>
                <a:latin typeface="Arial" pitchFamily="34" charset="0"/>
              </a:rPr>
              <a:t>R.f</a:t>
            </a:r>
            <a:r>
              <a:rPr lang="en-US" sz="2200" b="1" dirty="0" smtClean="0">
                <a:solidFill>
                  <a:srgbClr val="FFCC00"/>
                </a:solidFill>
                <a:latin typeface="Arial" pitchFamily="34" charset="0"/>
              </a:rPr>
              <a:t>)= </a:t>
            </a:r>
          </a:p>
          <a:p>
            <a:pPr algn="l" rtl="0" eaLnBrk="1" hangingPunct="1">
              <a:lnSpc>
                <a:spcPct val="90000"/>
              </a:lnSpc>
              <a:defRPr/>
            </a:pPr>
            <a:r>
              <a:rPr lang="en-US" sz="2200" b="1" dirty="0" smtClean="0">
                <a:solidFill>
                  <a:schemeClr val="tx1"/>
                </a:solidFill>
                <a:latin typeface="Arial" pitchFamily="34" charset="0"/>
              </a:rPr>
              <a:t>Frequency / n</a:t>
            </a:r>
          </a:p>
          <a:p>
            <a:pPr algn="l" rtl="0" eaLnBrk="1" hangingPunct="1">
              <a:lnSpc>
                <a:spcPct val="90000"/>
              </a:lnSpc>
              <a:defRPr/>
            </a:pPr>
            <a:endParaRPr lang="en-US" sz="2200" b="1" dirty="0" smtClean="0">
              <a:solidFill>
                <a:schemeClr val="tx2"/>
              </a:solidFill>
              <a:latin typeface="Arial" pitchFamily="34" charset="0"/>
            </a:endParaRPr>
          </a:p>
        </p:txBody>
      </p:sp>
      <p:graphicFrame>
        <p:nvGraphicFramePr>
          <p:cNvPr id="157700" name="Group 4"/>
          <p:cNvGraphicFramePr>
            <a:graphicFrameLocks noGrp="1"/>
          </p:cNvGraphicFramePr>
          <p:nvPr/>
        </p:nvGraphicFramePr>
        <p:xfrm>
          <a:off x="4355976" y="1916832"/>
          <a:ext cx="4788024" cy="4302025"/>
        </p:xfrm>
        <a:graphic>
          <a:graphicData uri="http://schemas.openxmlformats.org/drawingml/2006/table">
            <a:tbl>
              <a:tblPr rtl="1"/>
              <a:tblGrid>
                <a:gridCol w="1573862"/>
                <a:gridCol w="1606343"/>
                <a:gridCol w="1607819"/>
              </a:tblGrid>
              <a:tr h="1349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CC00"/>
                          </a:solidFill>
                          <a:effectLst/>
                          <a:latin typeface="Arial" pitchFamily="34" charset="0"/>
                          <a:cs typeface="Arial" pitchFamily="34" charset="0"/>
                        </a:rPr>
                        <a:t>Relative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CC00"/>
                          </a:solidFill>
                          <a:effectLst/>
                          <a:latin typeface="Arial" pitchFamily="34" charset="0"/>
                          <a:cs typeface="Arial" pitchFamily="34" charset="0"/>
                        </a:rPr>
                        <a:t>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No. of decayed teeth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0.0625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0.125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0.25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0.3125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0.125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0.125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2</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4</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2</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2</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3</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4</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 16</a:t>
                      </a:r>
                      <a:r>
                        <a:rPr kumimoji="0" lang="ar-SA" sz="2400" b="1" i="0" u="none" strike="noStrike" cap="none" normalizeH="0" baseline="0" dirty="0" err="1" smtClean="0">
                          <a:ln>
                            <a:noFill/>
                          </a:ln>
                          <a:solidFill>
                            <a:srgbClr val="FFCC00"/>
                          </a:solidFill>
                          <a:effectLst/>
                          <a:latin typeface="Arial" pitchFamily="34" charset="0"/>
                          <a:cs typeface="Arial" pitchFamily="34" charset="0"/>
                        </a:rPr>
                        <a:t>=</a:t>
                      </a:r>
                      <a:r>
                        <a:rPr kumimoji="0" lang="en-US" sz="2400" b="1" i="0" u="none" strike="noStrike" cap="none" normalizeH="0" baseline="0" dirty="0" smtClean="0">
                          <a:ln>
                            <a:noFill/>
                          </a:ln>
                          <a:solidFill>
                            <a:srgbClr val="FFCC00"/>
                          </a:solidFill>
                          <a:effectLst/>
                          <a:latin typeface="Arial" pitchFamily="34" charset="0"/>
                          <a:cs typeface="Arial" pitchFamily="34" charset="0"/>
                        </a:rPr>
                        <a:t>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barn(inHorizontal)">
                                      <p:cBhvr>
                                        <p:cTn id="7" dur="500"/>
                                        <p:tgtEl>
                                          <p:spTgt spid="1576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57699">
                                            <p:txEl>
                                              <p:pRg st="0" end="0"/>
                                            </p:txEl>
                                          </p:spTgt>
                                        </p:tgtEl>
                                        <p:attrNameLst>
                                          <p:attrName>style.visibility</p:attrName>
                                        </p:attrNameLst>
                                      </p:cBhvr>
                                      <p:to>
                                        <p:strVal val="visible"/>
                                      </p:to>
                                    </p:set>
                                    <p:animEffect transition="in" filter="barn(inHorizontal)">
                                      <p:cBhvr>
                                        <p:cTn id="12" dur="500"/>
                                        <p:tgtEl>
                                          <p:spTgt spid="157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57699">
                                            <p:txEl>
                                              <p:pRg st="1" end="1"/>
                                            </p:txEl>
                                          </p:spTgt>
                                        </p:tgtEl>
                                        <p:attrNameLst>
                                          <p:attrName>style.visibility</p:attrName>
                                        </p:attrNameLst>
                                      </p:cBhvr>
                                      <p:to>
                                        <p:strVal val="visible"/>
                                      </p:to>
                                    </p:set>
                                    <p:animEffect transition="in" filter="barn(inHorizontal)">
                                      <p:cBhvr>
                                        <p:cTn id="17" dur="500"/>
                                        <p:tgtEl>
                                          <p:spTgt spid="157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57699">
                                            <p:txEl>
                                              <p:pRg st="2" end="2"/>
                                            </p:txEl>
                                          </p:spTgt>
                                        </p:tgtEl>
                                        <p:attrNameLst>
                                          <p:attrName>style.visibility</p:attrName>
                                        </p:attrNameLst>
                                      </p:cBhvr>
                                      <p:to>
                                        <p:strVal val="visible"/>
                                      </p:to>
                                    </p:set>
                                    <p:animEffect transition="in" filter="barn(inHorizontal)">
                                      <p:cBhvr>
                                        <p:cTn id="22" dur="500"/>
                                        <p:tgtEl>
                                          <p:spTgt spid="1576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57699">
                                            <p:txEl>
                                              <p:pRg st="3" end="3"/>
                                            </p:txEl>
                                          </p:spTgt>
                                        </p:tgtEl>
                                        <p:attrNameLst>
                                          <p:attrName>style.visibility</p:attrName>
                                        </p:attrNameLst>
                                      </p:cBhvr>
                                      <p:to>
                                        <p:strVal val="visible"/>
                                      </p:to>
                                    </p:set>
                                    <p:animEffect transition="in" filter="barn(inHorizontal)">
                                      <p:cBhvr>
                                        <p:cTn id="27" dur="500"/>
                                        <p:tgtEl>
                                          <p:spTgt spid="1576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57699">
                                            <p:txEl>
                                              <p:pRg st="4" end="4"/>
                                            </p:txEl>
                                          </p:spTgt>
                                        </p:tgtEl>
                                        <p:attrNameLst>
                                          <p:attrName>style.visibility</p:attrName>
                                        </p:attrNameLst>
                                      </p:cBhvr>
                                      <p:to>
                                        <p:strVal val="visible"/>
                                      </p:to>
                                    </p:set>
                                    <p:animEffect transition="in" filter="barn(inHorizontal)">
                                      <p:cBhvr>
                                        <p:cTn id="32" dur="500"/>
                                        <p:tgtEl>
                                          <p:spTgt spid="1576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57699">
                                            <p:txEl>
                                              <p:pRg st="5" end="5"/>
                                            </p:txEl>
                                          </p:spTgt>
                                        </p:tgtEl>
                                        <p:attrNameLst>
                                          <p:attrName>style.visibility</p:attrName>
                                        </p:attrNameLst>
                                      </p:cBhvr>
                                      <p:to>
                                        <p:strVal val="visible"/>
                                      </p:to>
                                    </p:set>
                                    <p:animEffect transition="in" filter="barn(inHorizontal)">
                                      <p:cBhvr>
                                        <p:cTn id="37" dur="500"/>
                                        <p:tgtEl>
                                          <p:spTgt spid="1576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157699">
                                            <p:txEl>
                                              <p:pRg st="6" end="6"/>
                                            </p:txEl>
                                          </p:spTgt>
                                        </p:tgtEl>
                                        <p:attrNameLst>
                                          <p:attrName>style.visibility</p:attrName>
                                        </p:attrNameLst>
                                      </p:cBhvr>
                                      <p:to>
                                        <p:strVal val="visible"/>
                                      </p:to>
                                    </p:set>
                                    <p:animEffect transition="in" filter="barn(inHorizontal)">
                                      <p:cBhvr>
                                        <p:cTn id="42" dur="500"/>
                                        <p:tgtEl>
                                          <p:spTgt spid="1576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157699">
                                            <p:txEl>
                                              <p:pRg st="7" end="7"/>
                                            </p:txEl>
                                          </p:spTgt>
                                        </p:tgtEl>
                                        <p:attrNameLst>
                                          <p:attrName>style.visibility</p:attrName>
                                        </p:attrNameLst>
                                      </p:cBhvr>
                                      <p:to>
                                        <p:strVal val="visible"/>
                                      </p:to>
                                    </p:set>
                                    <p:animEffect transition="in" filter="barn(inHorizontal)">
                                      <p:cBhvr>
                                        <p:cTn id="47" dur="500"/>
                                        <p:tgtEl>
                                          <p:spTgt spid="1576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157700"/>
                                        </p:tgtEl>
                                        <p:attrNameLst>
                                          <p:attrName>style.visibility</p:attrName>
                                        </p:attrNameLst>
                                      </p:cBhvr>
                                      <p:to>
                                        <p:strVal val="visible"/>
                                      </p:to>
                                    </p:set>
                                    <p:animEffect transition="in" filter="barn(inHorizontal)">
                                      <p:cBhvr>
                                        <p:cTn id="52" dur="500"/>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utoUpdateAnimBg="0"/>
      <p:bldP spid="157699" grpId="0" build="p" autoUpdateAnimBg="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395536" y="332656"/>
            <a:ext cx="8496943" cy="6192688"/>
          </a:xfrm>
          <a:prstGeom prst="rect">
            <a:avLst/>
          </a:prstGeom>
          <a:noFill/>
          <a:ln w="9525">
            <a:noFill/>
            <a:miter lim="800000"/>
            <a:headEnd/>
            <a:tailEnd/>
          </a:ln>
        </p:spPr>
      </p:pic>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8750"/>
            <a:ext cx="8229600" cy="677962"/>
          </a:xfrm>
        </p:spPr>
        <p:txBody>
          <a:bodyPr>
            <a:normAutofit fontScale="90000"/>
          </a:bodyPr>
          <a:lstStyle/>
          <a:p>
            <a:r>
              <a:rPr lang="en-US" dirty="0" smtClean="0"/>
              <a:t>Test statistic is</a:t>
            </a:r>
            <a:endParaRPr lang="ar-SA"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395536" y="908720"/>
            <a:ext cx="8352927"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467544" y="476672"/>
            <a:ext cx="8352927"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Grp="1" noChangeAspect="1" noChangeArrowheads="1"/>
          </p:cNvPicPr>
          <p:nvPr>
            <p:ph idx="1"/>
          </p:nvPr>
        </p:nvPicPr>
        <p:blipFill>
          <a:blip r:embed="rId2" cstate="print"/>
          <a:srcRect/>
          <a:stretch>
            <a:fillRect/>
          </a:stretch>
        </p:blipFill>
        <p:spPr bwMode="auto">
          <a:xfrm>
            <a:off x="539552" y="1988840"/>
            <a:ext cx="7488832" cy="1152128"/>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a:stretch>
            <a:fillRect/>
          </a:stretch>
        </p:blipFill>
        <p:spPr bwMode="auto">
          <a:xfrm>
            <a:off x="539552" y="260648"/>
            <a:ext cx="7488832" cy="1584176"/>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539552" y="3429000"/>
            <a:ext cx="7488832" cy="2664296"/>
          </a:xfrm>
          <a:prstGeom prst="rect">
            <a:avLst/>
          </a:prstGeom>
          <a:noFill/>
          <a:ln w="9525">
            <a:noFill/>
            <a:miter lim="800000"/>
            <a:headEnd/>
            <a:tailEnd/>
          </a:ln>
        </p:spPr>
      </p:pic>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539552" y="332656"/>
            <a:ext cx="8136904" cy="5832647"/>
          </a:xfrm>
          <a:prstGeom prst="rect">
            <a:avLst/>
          </a:prstGeom>
          <a:noFill/>
          <a:ln w="9525">
            <a:noFill/>
            <a:miter lim="800000"/>
            <a:headEnd/>
            <a:tailEnd/>
          </a:ln>
        </p:spPr>
      </p:pic>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eaLnBrk="1" hangingPunct="1">
              <a:defRPr/>
            </a:pPr>
            <a:r>
              <a:rPr lang="en-US" sz="4000" u="sng" smtClean="0"/>
              <a:t>7.5 Hypothesis Testing A single  population proportion</a:t>
            </a:r>
            <a:r>
              <a:rPr lang="en-US" sz="4000" smtClean="0"/>
              <a:t>:	</a:t>
            </a:r>
          </a:p>
        </p:txBody>
      </p:sp>
      <p:sp>
        <p:nvSpPr>
          <p:cNvPr id="424963" name="Rectangle 3"/>
          <p:cNvSpPr>
            <a:spLocks noGrp="1" noChangeArrowheads="1"/>
          </p:cNvSpPr>
          <p:nvPr>
            <p:ph type="body" sz="half" idx="1"/>
          </p:nvPr>
        </p:nvSpPr>
        <p:spPr>
          <a:xfrm>
            <a:off x="179388" y="1484313"/>
            <a:ext cx="8713787" cy="4646612"/>
          </a:xfrm>
        </p:spPr>
        <p:txBody>
          <a:bodyPr/>
          <a:lstStyle/>
          <a:p>
            <a:pPr algn="l" rtl="0" eaLnBrk="1" hangingPunct="1">
              <a:defRPr/>
            </a:pPr>
            <a:r>
              <a:rPr lang="en-US" sz="2400" dirty="0" smtClean="0"/>
              <a:t>Testing hypothesis about population proportion (P) is carried out </a:t>
            </a:r>
          </a:p>
          <a:p>
            <a:pPr algn="l" rtl="0" eaLnBrk="1" hangingPunct="1">
              <a:buFont typeface="Wingdings" pitchFamily="2" charset="2"/>
              <a:buNone/>
              <a:defRPr/>
            </a:pPr>
            <a:r>
              <a:rPr lang="en-US" sz="2400" dirty="0" smtClean="0"/>
              <a:t>in much the same way as for mean when condition is necessary for</a:t>
            </a:r>
          </a:p>
          <a:p>
            <a:pPr algn="l" rtl="0" eaLnBrk="1" hangingPunct="1">
              <a:buFont typeface="Wingdings" pitchFamily="2" charset="2"/>
              <a:buNone/>
              <a:defRPr/>
            </a:pPr>
            <a:r>
              <a:rPr lang="en-US" sz="2400" dirty="0" smtClean="0"/>
              <a:t>using normal curve are met</a:t>
            </a:r>
          </a:p>
          <a:p>
            <a:pPr algn="l" rtl="0" eaLnBrk="1" hangingPunct="1">
              <a:defRPr/>
            </a:pPr>
            <a:r>
              <a:rPr lang="en-US" sz="2400" dirty="0" smtClean="0"/>
              <a:t>We have the following steps:</a:t>
            </a:r>
          </a:p>
          <a:p>
            <a:pPr algn="l" rtl="0" eaLnBrk="1" hangingPunct="1">
              <a:buFont typeface="Wingdings" pitchFamily="2" charset="2"/>
              <a:buNone/>
              <a:defRPr/>
            </a:pPr>
            <a:r>
              <a:rPr lang="en-US" sz="2400" b="1" dirty="0" smtClean="0"/>
              <a:t>1.</a:t>
            </a:r>
            <a:r>
              <a:rPr lang="en-US" sz="2400" b="1" dirty="0" smtClean="0">
                <a:solidFill>
                  <a:schemeClr val="tx2"/>
                </a:solidFill>
              </a:rPr>
              <a:t>Data</a:t>
            </a:r>
            <a:r>
              <a:rPr lang="en-US" sz="2400" dirty="0" smtClean="0">
                <a:solidFill>
                  <a:schemeClr val="tx2"/>
                </a:solidFill>
              </a:rPr>
              <a:t>:</a:t>
            </a:r>
            <a:r>
              <a:rPr lang="en-US" sz="2400" dirty="0" smtClean="0"/>
              <a:t> sample size (n), sample proportion(       ) , P</a:t>
            </a:r>
            <a:r>
              <a:rPr lang="en-US" sz="2400" baseline="-25000" dirty="0" smtClean="0"/>
              <a:t>0</a:t>
            </a:r>
            <a:endParaRPr lang="en-US" sz="2400" dirty="0" smtClean="0"/>
          </a:p>
          <a:p>
            <a:pPr algn="l" rtl="0" eaLnBrk="1" hangingPunct="1">
              <a:buFont typeface="Wingdings" pitchFamily="2" charset="2"/>
              <a:buNone/>
              <a:defRPr/>
            </a:pPr>
            <a:r>
              <a:rPr lang="en-US" sz="2400" baseline="-25000" dirty="0" smtClean="0"/>
              <a:t> </a:t>
            </a:r>
          </a:p>
          <a:p>
            <a:pPr algn="l" rtl="0" eaLnBrk="1" hangingPunct="1">
              <a:buFont typeface="Wingdings" pitchFamily="2" charset="2"/>
              <a:buNone/>
              <a:defRPr/>
            </a:pPr>
            <a:endParaRPr lang="en-US" sz="2400" baseline="-25000" dirty="0" smtClean="0"/>
          </a:p>
          <a:p>
            <a:pPr algn="l" rtl="0" eaLnBrk="1" hangingPunct="1">
              <a:buFont typeface="Wingdings" pitchFamily="2" charset="2"/>
              <a:buNone/>
              <a:defRPr/>
            </a:pPr>
            <a:endParaRPr lang="en-US" sz="2400" b="1" dirty="0" smtClean="0"/>
          </a:p>
          <a:p>
            <a:pPr algn="l" rtl="0" eaLnBrk="1" hangingPunct="1">
              <a:buFont typeface="Wingdings" pitchFamily="2" charset="2"/>
              <a:buNone/>
              <a:defRPr/>
            </a:pPr>
            <a:endParaRPr lang="en-US" sz="2400" b="1" dirty="0" smtClean="0"/>
          </a:p>
          <a:p>
            <a:pPr algn="l" rtl="0" eaLnBrk="1" hangingPunct="1">
              <a:buFont typeface="Wingdings" pitchFamily="2" charset="2"/>
              <a:buNone/>
              <a:defRPr/>
            </a:pPr>
            <a:r>
              <a:rPr lang="en-US" sz="2400" b="1" dirty="0" smtClean="0"/>
              <a:t>2. </a:t>
            </a:r>
            <a:r>
              <a:rPr lang="en-US" sz="2400" b="1" dirty="0" smtClean="0">
                <a:solidFill>
                  <a:schemeClr val="tx2"/>
                </a:solidFill>
              </a:rPr>
              <a:t>Assumptions :</a:t>
            </a:r>
            <a:r>
              <a:rPr lang="en-US" sz="2400" dirty="0" smtClean="0"/>
              <a:t>normal distribution</a:t>
            </a:r>
            <a:r>
              <a:rPr lang="en-US" sz="2400" b="1" dirty="0" smtClean="0">
                <a:solidFill>
                  <a:schemeClr val="tx2"/>
                </a:solidFill>
              </a:rPr>
              <a:t> , </a:t>
            </a:r>
          </a:p>
        </p:txBody>
      </p:sp>
      <p:graphicFrame>
        <p:nvGraphicFramePr>
          <p:cNvPr id="424964" name="Object 4"/>
          <p:cNvGraphicFramePr>
            <a:graphicFrameLocks noChangeAspect="1"/>
          </p:cNvGraphicFramePr>
          <p:nvPr>
            <p:ph sz="quarter" idx="2"/>
          </p:nvPr>
        </p:nvGraphicFramePr>
        <p:xfrm>
          <a:off x="5868144" y="3284984"/>
          <a:ext cx="406424" cy="400993"/>
        </p:xfrm>
        <a:graphic>
          <a:graphicData uri="http://schemas.openxmlformats.org/presentationml/2006/ole">
            <p:oleObj spid="_x0000_s75778" name="Equation" r:id="rId3" imgW="152280" imgH="203040" progId="Equation.3">
              <p:embed/>
            </p:oleObj>
          </a:graphicData>
        </a:graphic>
      </p:graphicFrame>
      <p:sp>
        <p:nvSpPr>
          <p:cNvPr id="13"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4" name="عنصر نائب لرقم الشريحة 7"/>
          <p:cNvSpPr>
            <a:spLocks noGrp="1"/>
          </p:cNvSpPr>
          <p:nvPr>
            <p:ph type="sldNum" sz="quarter" idx="12"/>
          </p:nvPr>
        </p:nvSpPr>
        <p:spPr/>
        <p:txBody>
          <a:bodyPr/>
          <a:lstStyle/>
          <a:p>
            <a:pPr>
              <a:defRPr/>
            </a:pPr>
            <a:fld id="{8E3CC80B-4DD1-4C0A-97EB-76D2575550DA}" type="slidenum">
              <a:rPr lang="ar-SA"/>
              <a:pPr>
                <a:defRPr/>
              </a:pPr>
              <a:t>285</a:t>
            </a:fld>
            <a:endParaRPr lang="en-US"/>
          </a:p>
        </p:txBody>
      </p:sp>
      <p:graphicFrame>
        <p:nvGraphicFramePr>
          <p:cNvPr id="424965" name="Object 5"/>
          <p:cNvGraphicFramePr>
            <a:graphicFrameLocks noChangeAspect="1"/>
          </p:cNvGraphicFramePr>
          <p:nvPr/>
        </p:nvGraphicFramePr>
        <p:xfrm>
          <a:off x="683568" y="4005064"/>
          <a:ext cx="7704856" cy="936749"/>
        </p:xfrm>
        <a:graphic>
          <a:graphicData uri="http://schemas.openxmlformats.org/presentationml/2006/ole">
            <p:oleObj spid="_x0000_s75779" name="Equation" r:id="rId4" imgW="2349360" imgH="266400" progId="Equation.3">
              <p:embed/>
            </p:oleObj>
          </a:graphicData>
        </a:graphic>
      </p:graphicFrame>
      <p:graphicFrame>
        <p:nvGraphicFramePr>
          <p:cNvPr id="424966" name="Group 6"/>
          <p:cNvGraphicFramePr>
            <a:graphicFrameLocks noGrp="1"/>
          </p:cNvGraphicFramePr>
          <p:nvPr/>
        </p:nvGraphicFramePr>
        <p:xfrm>
          <a:off x="755576" y="4005064"/>
          <a:ext cx="7632700" cy="1081658"/>
        </p:xfrm>
        <a:graphic>
          <a:graphicData uri="http://schemas.openxmlformats.org/drawingml/2006/table">
            <a:tbl>
              <a:tblPr rtl="1"/>
              <a:tblGrid>
                <a:gridCol w="7632700"/>
              </a:tblGrid>
              <a:tr h="1081658">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4962"/>
                                        </p:tgtEl>
                                        <p:attrNameLst>
                                          <p:attrName>style.visibility</p:attrName>
                                        </p:attrNameLst>
                                      </p:cBhvr>
                                      <p:to>
                                        <p:strVal val="visible"/>
                                      </p:to>
                                    </p:set>
                                    <p:anim calcmode="lin" valueType="num">
                                      <p:cBhvr additive="base">
                                        <p:cTn id="7" dur="500" fill="hold"/>
                                        <p:tgtEl>
                                          <p:spTgt spid="424962"/>
                                        </p:tgtEl>
                                        <p:attrNameLst>
                                          <p:attrName>ppt_x</p:attrName>
                                        </p:attrNameLst>
                                      </p:cBhvr>
                                      <p:tavLst>
                                        <p:tav tm="0">
                                          <p:val>
                                            <p:strVal val="#ppt_x"/>
                                          </p:val>
                                        </p:tav>
                                        <p:tav tm="100000">
                                          <p:val>
                                            <p:strVal val="#ppt_x"/>
                                          </p:val>
                                        </p:tav>
                                      </p:tavLst>
                                    </p:anim>
                                    <p:anim calcmode="lin" valueType="num">
                                      <p:cBhvr additive="base">
                                        <p:cTn id="8" dur="500" fill="hold"/>
                                        <p:tgtEl>
                                          <p:spTgt spid="424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24963">
                                            <p:txEl>
                                              <p:pRg st="0" end="0"/>
                                            </p:txEl>
                                          </p:spTgt>
                                        </p:tgtEl>
                                        <p:attrNameLst>
                                          <p:attrName>style.visibility</p:attrName>
                                        </p:attrNameLst>
                                      </p:cBhvr>
                                      <p:to>
                                        <p:strVal val="visible"/>
                                      </p:to>
                                    </p:set>
                                    <p:animEffect transition="in" filter="box(in)">
                                      <p:cBhvr>
                                        <p:cTn id="13" dur="500"/>
                                        <p:tgtEl>
                                          <p:spTgt spid="4249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24963">
                                            <p:txEl>
                                              <p:pRg st="1" end="1"/>
                                            </p:txEl>
                                          </p:spTgt>
                                        </p:tgtEl>
                                        <p:attrNameLst>
                                          <p:attrName>style.visibility</p:attrName>
                                        </p:attrNameLst>
                                      </p:cBhvr>
                                      <p:to>
                                        <p:strVal val="visible"/>
                                      </p:to>
                                    </p:set>
                                    <p:animEffect transition="in" filter="box(in)">
                                      <p:cBhvr>
                                        <p:cTn id="18" dur="500"/>
                                        <p:tgtEl>
                                          <p:spTgt spid="4249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24963">
                                            <p:txEl>
                                              <p:pRg st="2" end="2"/>
                                            </p:txEl>
                                          </p:spTgt>
                                        </p:tgtEl>
                                        <p:attrNameLst>
                                          <p:attrName>style.visibility</p:attrName>
                                        </p:attrNameLst>
                                      </p:cBhvr>
                                      <p:to>
                                        <p:strVal val="visible"/>
                                      </p:to>
                                    </p:set>
                                    <p:animEffect transition="in" filter="box(in)">
                                      <p:cBhvr>
                                        <p:cTn id="23" dur="500"/>
                                        <p:tgtEl>
                                          <p:spTgt spid="42496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24963">
                                            <p:txEl>
                                              <p:pRg st="3" end="3"/>
                                            </p:txEl>
                                          </p:spTgt>
                                        </p:tgtEl>
                                        <p:attrNameLst>
                                          <p:attrName>style.visibility</p:attrName>
                                        </p:attrNameLst>
                                      </p:cBhvr>
                                      <p:to>
                                        <p:strVal val="visible"/>
                                      </p:to>
                                    </p:set>
                                    <p:animEffect transition="in" filter="box(in)">
                                      <p:cBhvr>
                                        <p:cTn id="28" dur="500"/>
                                        <p:tgtEl>
                                          <p:spTgt spid="42496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24963">
                                            <p:txEl>
                                              <p:pRg st="4" end="4"/>
                                            </p:txEl>
                                          </p:spTgt>
                                        </p:tgtEl>
                                        <p:attrNameLst>
                                          <p:attrName>style.visibility</p:attrName>
                                        </p:attrNameLst>
                                      </p:cBhvr>
                                      <p:to>
                                        <p:strVal val="visible"/>
                                      </p:to>
                                    </p:set>
                                    <p:anim calcmode="lin" valueType="num">
                                      <p:cBhvr additive="base">
                                        <p:cTn id="33" dur="500" fill="hold"/>
                                        <p:tgtEl>
                                          <p:spTgt spid="42496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24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24963">
                                            <p:txEl>
                                              <p:pRg st="5" end="5"/>
                                            </p:txEl>
                                          </p:spTgt>
                                        </p:tgtEl>
                                        <p:attrNameLst>
                                          <p:attrName>style.visibility</p:attrName>
                                        </p:attrNameLst>
                                      </p:cBhvr>
                                      <p:to>
                                        <p:strVal val="visible"/>
                                      </p:to>
                                    </p:set>
                                    <p:anim calcmode="lin" valueType="num">
                                      <p:cBhvr additive="base">
                                        <p:cTn id="39" dur="500" fill="hold"/>
                                        <p:tgtEl>
                                          <p:spTgt spid="42496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4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424964"/>
                                        </p:tgtEl>
                                        <p:attrNameLst>
                                          <p:attrName>style.visibility</p:attrName>
                                        </p:attrNameLst>
                                      </p:cBhvr>
                                      <p:to>
                                        <p:strVal val="visible"/>
                                      </p:to>
                                    </p:set>
                                    <p:animEffect transition="in" filter="box(in)">
                                      <p:cBhvr>
                                        <p:cTn id="45" dur="500"/>
                                        <p:tgtEl>
                                          <p:spTgt spid="42496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424966"/>
                                        </p:tgtEl>
                                        <p:attrNameLst>
                                          <p:attrName>style.visibility</p:attrName>
                                        </p:attrNameLst>
                                      </p:cBhvr>
                                      <p:to>
                                        <p:strVal val="visible"/>
                                      </p:to>
                                    </p:set>
                                    <p:animEffect transition="in" filter="box(in)">
                                      <p:cBhvr>
                                        <p:cTn id="50" dur="500"/>
                                        <p:tgtEl>
                                          <p:spTgt spid="424966"/>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424965"/>
                                        </p:tgtEl>
                                        <p:attrNameLst>
                                          <p:attrName>style.visibility</p:attrName>
                                        </p:attrNameLst>
                                      </p:cBhvr>
                                      <p:to>
                                        <p:strVal val="visible"/>
                                      </p:to>
                                    </p:set>
                                    <p:animEffect transition="in" filter="box(in)">
                                      <p:cBhvr>
                                        <p:cTn id="55" dur="500"/>
                                        <p:tgtEl>
                                          <p:spTgt spid="42496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24963">
                                            <p:txEl>
                                              <p:pRg st="9" end="9"/>
                                            </p:txEl>
                                          </p:spTgt>
                                        </p:tgtEl>
                                        <p:attrNameLst>
                                          <p:attrName>style.visibility</p:attrName>
                                        </p:attrNameLst>
                                      </p:cBhvr>
                                      <p:to>
                                        <p:strVal val="visible"/>
                                      </p:to>
                                    </p:set>
                                    <p:anim calcmode="lin" valueType="num">
                                      <p:cBhvr additive="base">
                                        <p:cTn id="60" dur="500" fill="hold"/>
                                        <p:tgtEl>
                                          <p:spTgt spid="42496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2496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body" sz="half" idx="1"/>
          </p:nvPr>
        </p:nvSpPr>
        <p:spPr>
          <a:xfrm>
            <a:off x="179388" y="333375"/>
            <a:ext cx="8713787" cy="6048375"/>
          </a:xfrm>
        </p:spPr>
        <p:txBody>
          <a:bodyPr/>
          <a:lstStyle/>
          <a:p>
            <a:pPr algn="l" rtl="0" eaLnBrk="1" hangingPunct="1">
              <a:lnSpc>
                <a:spcPct val="90000"/>
              </a:lnSpc>
              <a:defRPr/>
            </a:pPr>
            <a:r>
              <a:rPr lang="en-US" sz="2800" dirty="0" smtClean="0">
                <a:solidFill>
                  <a:schemeClr val="tx2"/>
                </a:solidFill>
                <a:latin typeface="Tahoma" pitchFamily="34" charset="0"/>
                <a:cs typeface="Tahoma" pitchFamily="34" charset="0"/>
              </a:rPr>
              <a:t>3.Hypotheses:</a:t>
            </a:r>
          </a:p>
          <a:p>
            <a:pPr algn="l" rtl="0" eaLnBrk="1" hangingPunct="1">
              <a:lnSpc>
                <a:spcPct val="90000"/>
              </a:lnSpc>
              <a:defRPr/>
            </a:pPr>
            <a:r>
              <a:rPr lang="en-US" sz="2800" dirty="0" smtClean="0">
                <a:latin typeface="Tahoma" pitchFamily="34" charset="0"/>
                <a:cs typeface="Tahoma" pitchFamily="34" charset="0"/>
              </a:rPr>
              <a:t>we have three cases</a:t>
            </a:r>
            <a:r>
              <a:rPr lang="en-US" sz="2400" dirty="0" smtClean="0">
                <a:latin typeface="Tahoma" pitchFamily="34" charset="0"/>
                <a:cs typeface="Tahoma" pitchFamily="34" charset="0"/>
              </a:rPr>
              <a:t> </a:t>
            </a:r>
          </a:p>
          <a:p>
            <a:pPr algn="l" rtl="0" eaLnBrk="1" hangingPunct="1">
              <a:lnSpc>
                <a:spcPct val="90000"/>
              </a:lnSpc>
              <a:defRPr/>
            </a:pPr>
            <a:r>
              <a:rPr lang="it-IT" sz="2800" dirty="0" smtClean="0">
                <a:solidFill>
                  <a:schemeClr val="tx2"/>
                </a:solidFill>
                <a:latin typeface="Tahoma" pitchFamily="34" charset="0"/>
                <a:cs typeface="Tahoma" pitchFamily="34" charset="0"/>
              </a:rPr>
              <a:t>Case I</a:t>
            </a:r>
            <a:r>
              <a:rPr lang="it-IT" sz="2400" dirty="0" smtClean="0">
                <a:solidFill>
                  <a:schemeClr val="tx2"/>
                </a:solidFill>
              </a:rPr>
              <a:t> :</a:t>
            </a:r>
            <a:r>
              <a:rPr lang="it-IT" sz="2400" dirty="0" smtClean="0"/>
              <a:t> H</a:t>
            </a:r>
            <a:r>
              <a:rPr lang="it-IT" sz="2400" baseline="-18000" dirty="0" smtClean="0"/>
              <a:t>0</a:t>
            </a:r>
            <a:r>
              <a:rPr lang="it-IT" sz="2400" dirty="0" smtClean="0"/>
              <a:t>:  P   =  P</a:t>
            </a:r>
            <a:r>
              <a:rPr lang="it-IT" sz="2400" baseline="-18000" dirty="0" smtClean="0"/>
              <a:t>0</a:t>
            </a:r>
            <a:endParaRPr lang="ar-SA" sz="2400" baseline="-18000" dirty="0" smtClean="0"/>
          </a:p>
          <a:p>
            <a:pPr algn="l" rtl="0" eaLnBrk="1" hangingPunct="1">
              <a:lnSpc>
                <a:spcPct val="90000"/>
              </a:lnSpc>
              <a:buFont typeface="Wingdings" pitchFamily="2" charset="2"/>
              <a:buNone/>
              <a:defRPr/>
            </a:pPr>
            <a:r>
              <a:rPr lang="ar-SA" sz="2400" dirty="0" smtClean="0"/>
              <a:t>                </a:t>
            </a:r>
            <a:r>
              <a:rPr lang="it-IT" sz="2400" dirty="0" smtClean="0"/>
              <a:t>H</a:t>
            </a:r>
            <a:r>
              <a:rPr lang="it-IT" sz="2400" baseline="-18000" dirty="0" smtClean="0"/>
              <a:t>A</a:t>
            </a:r>
            <a:r>
              <a:rPr lang="it-IT" sz="2400" dirty="0" smtClean="0"/>
              <a:t>:  </a:t>
            </a:r>
            <a:r>
              <a:rPr lang="en-US" sz="2400" dirty="0" smtClean="0"/>
              <a:t>P  ≠   P</a:t>
            </a:r>
            <a:r>
              <a:rPr lang="it-IT" sz="2400" baseline="-18000" dirty="0" smtClean="0"/>
              <a:t>0</a:t>
            </a:r>
            <a:endParaRPr lang="ar-SA" sz="2400" dirty="0" smtClean="0"/>
          </a:p>
          <a:p>
            <a:pPr algn="l" rtl="0" eaLnBrk="1" hangingPunct="1">
              <a:lnSpc>
                <a:spcPct val="90000"/>
              </a:lnSpc>
              <a:defRPr/>
            </a:pPr>
            <a:r>
              <a:rPr lang="it-IT" sz="2400" dirty="0" smtClean="0">
                <a:solidFill>
                  <a:schemeClr val="tx2"/>
                </a:solidFill>
                <a:latin typeface="Tahoma" pitchFamily="34" charset="0"/>
                <a:cs typeface="Tahoma" pitchFamily="34" charset="0"/>
              </a:rPr>
              <a:t>Case II</a:t>
            </a:r>
            <a:r>
              <a:rPr lang="it-IT" sz="2400" dirty="0" smtClean="0">
                <a:solidFill>
                  <a:schemeClr val="tx2"/>
                </a:solidFill>
              </a:rPr>
              <a:t> :</a:t>
            </a:r>
            <a:r>
              <a:rPr lang="it-IT" sz="2400" dirty="0" smtClean="0"/>
              <a:t> H</a:t>
            </a:r>
            <a:r>
              <a:rPr lang="it-IT" sz="2400" baseline="-18000" dirty="0" smtClean="0"/>
              <a:t>0</a:t>
            </a:r>
            <a:r>
              <a:rPr lang="it-IT" sz="2400" dirty="0" smtClean="0"/>
              <a:t>:  P   =  P</a:t>
            </a:r>
            <a:r>
              <a:rPr lang="it-IT" sz="2400" baseline="-18000" dirty="0" smtClean="0"/>
              <a:t>0</a:t>
            </a:r>
            <a:endParaRPr lang="it-IT" sz="2400" dirty="0" smtClean="0"/>
          </a:p>
          <a:p>
            <a:pPr algn="l" rtl="0" eaLnBrk="1" hangingPunct="1">
              <a:lnSpc>
                <a:spcPct val="90000"/>
              </a:lnSpc>
              <a:buFont typeface="Wingdings" pitchFamily="2" charset="2"/>
              <a:buNone/>
              <a:defRPr/>
            </a:pPr>
            <a:r>
              <a:rPr lang="it-IT" sz="2400" dirty="0" smtClean="0"/>
              <a:t>                     H</a:t>
            </a:r>
            <a:r>
              <a:rPr lang="it-IT" sz="2400" baseline="-18000" dirty="0" smtClean="0"/>
              <a:t>A</a:t>
            </a:r>
            <a:r>
              <a:rPr lang="it-IT" sz="2400" dirty="0" smtClean="0"/>
              <a:t>:  </a:t>
            </a:r>
            <a:r>
              <a:rPr lang="en-US" sz="2400" dirty="0" smtClean="0"/>
              <a:t>P</a:t>
            </a:r>
            <a:r>
              <a:rPr lang="it-IT" sz="2400" dirty="0" smtClean="0"/>
              <a:t> &gt; </a:t>
            </a:r>
            <a:r>
              <a:rPr lang="en-US" sz="2400" dirty="0" smtClean="0"/>
              <a:t>P</a:t>
            </a:r>
            <a:r>
              <a:rPr lang="it-IT" sz="2400" baseline="-18000" dirty="0" smtClean="0"/>
              <a:t>0</a:t>
            </a:r>
            <a:endParaRPr lang="ar-SA" sz="2400" dirty="0" smtClean="0"/>
          </a:p>
          <a:p>
            <a:pPr algn="l" rtl="0" eaLnBrk="1" hangingPunct="1">
              <a:lnSpc>
                <a:spcPct val="90000"/>
              </a:lnSpc>
              <a:defRPr/>
            </a:pPr>
            <a:r>
              <a:rPr lang="en-US" sz="2800" dirty="0" smtClean="0">
                <a:solidFill>
                  <a:schemeClr val="tx2"/>
                </a:solidFill>
                <a:latin typeface="Tahoma" pitchFamily="34" charset="0"/>
                <a:cs typeface="Tahoma" pitchFamily="34" charset="0"/>
              </a:rPr>
              <a:t>Case III</a:t>
            </a:r>
            <a:r>
              <a:rPr lang="en-US" sz="2400" dirty="0" smtClean="0">
                <a:solidFill>
                  <a:schemeClr val="tx2"/>
                </a:solidFill>
              </a:rPr>
              <a:t> :</a:t>
            </a:r>
            <a:r>
              <a:rPr lang="en-US" sz="2400" dirty="0" smtClean="0"/>
              <a:t> </a:t>
            </a:r>
            <a:r>
              <a:rPr lang="it-IT" sz="2400" dirty="0" smtClean="0"/>
              <a:t>H</a:t>
            </a:r>
            <a:r>
              <a:rPr lang="it-IT" sz="2400" baseline="-18000" dirty="0" smtClean="0"/>
              <a:t>0</a:t>
            </a:r>
            <a:r>
              <a:rPr lang="it-IT" sz="2400" dirty="0" smtClean="0"/>
              <a:t>:  P   =  P</a:t>
            </a:r>
            <a:r>
              <a:rPr lang="it-IT" sz="2400" baseline="-18000" dirty="0" smtClean="0"/>
              <a:t>0</a:t>
            </a:r>
            <a:endParaRPr lang="it-IT" sz="2400" dirty="0" smtClean="0"/>
          </a:p>
          <a:p>
            <a:pPr algn="l" rtl="0" eaLnBrk="1" hangingPunct="1">
              <a:lnSpc>
                <a:spcPct val="90000"/>
              </a:lnSpc>
              <a:buFont typeface="Wingdings" pitchFamily="2" charset="2"/>
              <a:buNone/>
              <a:defRPr/>
            </a:pPr>
            <a:r>
              <a:rPr lang="it-IT" sz="2400" dirty="0" smtClean="0"/>
              <a:t>                    H</a:t>
            </a:r>
            <a:r>
              <a:rPr lang="it-IT" sz="2400" baseline="-18000" dirty="0" smtClean="0"/>
              <a:t>A</a:t>
            </a:r>
            <a:r>
              <a:rPr lang="it-IT" sz="2400" dirty="0" smtClean="0"/>
              <a:t>:  </a:t>
            </a:r>
            <a:r>
              <a:rPr lang="en-US" sz="2400" dirty="0" smtClean="0"/>
              <a:t>P </a:t>
            </a:r>
            <a:r>
              <a:rPr lang="it-IT" sz="2400" dirty="0" smtClean="0"/>
              <a:t>&lt; </a:t>
            </a:r>
            <a:r>
              <a:rPr lang="en-US" sz="2400" dirty="0" smtClean="0"/>
              <a:t>P</a:t>
            </a:r>
            <a:r>
              <a:rPr lang="it-IT" sz="2400" baseline="-18000" dirty="0" smtClean="0"/>
              <a:t>0</a:t>
            </a:r>
            <a:endParaRPr lang="en-US" sz="2400" dirty="0" smtClean="0"/>
          </a:p>
          <a:p>
            <a:pPr algn="l" rtl="0" eaLnBrk="1" hangingPunct="1">
              <a:lnSpc>
                <a:spcPct val="90000"/>
              </a:lnSpc>
              <a:buFont typeface="Wingdings" pitchFamily="2" charset="2"/>
              <a:buNone/>
              <a:defRPr/>
            </a:pPr>
            <a:r>
              <a:rPr lang="en-US" sz="2400" dirty="0" smtClean="0"/>
              <a:t> </a:t>
            </a:r>
            <a:r>
              <a:rPr lang="en-US" sz="2800" dirty="0" smtClean="0">
                <a:solidFill>
                  <a:schemeClr val="tx2"/>
                </a:solidFill>
                <a:latin typeface="Tahoma" pitchFamily="34" charset="0"/>
                <a:cs typeface="Tahoma" pitchFamily="34" charset="0"/>
              </a:rPr>
              <a:t>4.Test Statistic</a:t>
            </a:r>
            <a:r>
              <a:rPr lang="ar-SA" sz="2800" dirty="0" err="1" smtClean="0">
                <a:solidFill>
                  <a:schemeClr val="tx2"/>
                </a:solidFill>
                <a:latin typeface="Tahoma" pitchFamily="34" charset="0"/>
                <a:cs typeface="Tahoma" pitchFamily="34" charset="0"/>
              </a:rPr>
              <a:t>:</a:t>
            </a:r>
            <a:endParaRPr lang="ar-SA" sz="2800" dirty="0" smtClean="0">
              <a:solidFill>
                <a:schemeClr val="tx2"/>
              </a:solidFill>
              <a:latin typeface="Tahoma" pitchFamily="34" charset="0"/>
              <a:cs typeface="Tahoma" pitchFamily="34" charset="0"/>
            </a:endParaRPr>
          </a:p>
          <a:p>
            <a:pPr algn="l" rtl="0" eaLnBrk="1" hangingPunct="1">
              <a:lnSpc>
                <a:spcPct val="90000"/>
              </a:lnSpc>
              <a:buFont typeface="Wingdings" pitchFamily="2" charset="2"/>
              <a:buNone/>
              <a:defRPr/>
            </a:pPr>
            <a:endParaRPr lang="ar-SA" sz="2800" dirty="0" smtClean="0">
              <a:solidFill>
                <a:schemeClr val="tx2"/>
              </a:solidFill>
              <a:latin typeface="Tahoma" pitchFamily="34" charset="0"/>
              <a:cs typeface="Tahoma" pitchFamily="34" charset="0"/>
            </a:endParaRPr>
          </a:p>
          <a:p>
            <a:pPr algn="l" rtl="0" eaLnBrk="1" hangingPunct="1">
              <a:lnSpc>
                <a:spcPct val="90000"/>
              </a:lnSpc>
              <a:buFont typeface="Wingdings" pitchFamily="2" charset="2"/>
              <a:buNone/>
              <a:defRPr/>
            </a:pPr>
            <a:endParaRPr lang="ar-SA" sz="2800" dirty="0" smtClean="0">
              <a:solidFill>
                <a:schemeClr val="tx2"/>
              </a:solidFill>
              <a:latin typeface="Tahoma" pitchFamily="34" charset="0"/>
              <a:cs typeface="Tahoma" pitchFamily="34" charset="0"/>
            </a:endParaRPr>
          </a:p>
          <a:p>
            <a:pPr algn="l" rtl="0" eaLnBrk="1" hangingPunct="1">
              <a:lnSpc>
                <a:spcPct val="90000"/>
              </a:lnSpc>
              <a:buFont typeface="Wingdings" pitchFamily="2" charset="2"/>
              <a:buNone/>
              <a:defRPr/>
            </a:pPr>
            <a:r>
              <a:rPr lang="en-US" sz="2400" dirty="0" smtClean="0">
                <a:latin typeface="Tahoma" pitchFamily="34" charset="0"/>
                <a:cs typeface="Tahoma" pitchFamily="34" charset="0"/>
              </a:rPr>
              <a:t>Where </a:t>
            </a:r>
            <a:r>
              <a:rPr lang="it-IT" sz="2400" dirty="0" smtClean="0"/>
              <a:t>H</a:t>
            </a:r>
            <a:r>
              <a:rPr lang="it-IT" sz="2400" baseline="-18000" dirty="0" smtClean="0"/>
              <a:t>0</a:t>
            </a:r>
            <a:r>
              <a:rPr lang="en-US" sz="2400" dirty="0" smtClean="0">
                <a:latin typeface="Tahoma" pitchFamily="34" charset="0"/>
                <a:cs typeface="Tahoma" pitchFamily="34" charset="0"/>
              </a:rPr>
              <a:t> is true ,is distributed approximately as the standard normal</a:t>
            </a:r>
            <a:endParaRPr lang="ar-SA" sz="2400" dirty="0" smtClean="0">
              <a:latin typeface="Tahoma" pitchFamily="34" charset="0"/>
              <a:cs typeface="Tahoma" pitchFamily="34" charset="0"/>
            </a:endParaRPr>
          </a:p>
          <a:p>
            <a:pPr algn="l" rtl="0" eaLnBrk="1" hangingPunct="1">
              <a:lnSpc>
                <a:spcPct val="90000"/>
              </a:lnSpc>
              <a:buFont typeface="Wingdings" pitchFamily="2" charset="2"/>
              <a:buNone/>
              <a:defRPr/>
            </a:pPr>
            <a:endParaRPr lang="en-US" sz="2400" dirty="0" smtClean="0">
              <a:latin typeface="Tahoma" pitchFamily="34" charset="0"/>
              <a:cs typeface="Tahoma" pitchFamily="34" charset="0"/>
            </a:endParaRPr>
          </a:p>
        </p:txBody>
      </p:sp>
      <p:graphicFrame>
        <p:nvGraphicFramePr>
          <p:cNvPr id="425987" name="Object 3"/>
          <p:cNvGraphicFramePr>
            <a:graphicFrameLocks noChangeAspect="1"/>
          </p:cNvGraphicFramePr>
          <p:nvPr>
            <p:ph sz="half" idx="2"/>
          </p:nvPr>
        </p:nvGraphicFramePr>
        <p:xfrm>
          <a:off x="3500438" y="4005065"/>
          <a:ext cx="1935658" cy="1011436"/>
        </p:xfrm>
        <a:graphic>
          <a:graphicData uri="http://schemas.openxmlformats.org/presentationml/2006/ole">
            <p:oleObj spid="_x0000_s76802" name="Equation" r:id="rId3" imgW="761760" imgH="622080" progId="Equation.3">
              <p:embed/>
            </p:oleObj>
          </a:graphicData>
        </a:graphic>
      </p:graphicFrame>
      <p:sp>
        <p:nvSpPr>
          <p:cNvPr id="11" name="عنصر نائب للتذييل 5"/>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2" name="عنصر نائب لرقم الشريحة 6"/>
          <p:cNvSpPr>
            <a:spLocks noGrp="1"/>
          </p:cNvSpPr>
          <p:nvPr>
            <p:ph type="sldNum" sz="quarter" idx="12"/>
          </p:nvPr>
        </p:nvSpPr>
        <p:spPr/>
        <p:txBody>
          <a:bodyPr/>
          <a:lstStyle/>
          <a:p>
            <a:pPr>
              <a:defRPr/>
            </a:pPr>
            <a:fld id="{E67E9F37-6D52-4A0A-B640-EA7E17F344D3}" type="slidenum">
              <a:rPr lang="ar-SA"/>
              <a:pPr>
                <a:defRPr/>
              </a:pPr>
              <a:t>286</a:t>
            </a:fld>
            <a:endParaRPr lang="en-US"/>
          </a:p>
        </p:txBody>
      </p:sp>
      <p:graphicFrame>
        <p:nvGraphicFramePr>
          <p:cNvPr id="425988" name="Group 4"/>
          <p:cNvGraphicFramePr>
            <a:graphicFrameLocks noGrp="1"/>
          </p:cNvGraphicFramePr>
          <p:nvPr/>
        </p:nvGraphicFramePr>
        <p:xfrm>
          <a:off x="2987824" y="3933056"/>
          <a:ext cx="2809031" cy="1079500"/>
        </p:xfrm>
        <a:graphic>
          <a:graphicData uri="http://schemas.openxmlformats.org/drawingml/2006/table">
            <a:tbl>
              <a:tblPr rtl="1"/>
              <a:tblGrid>
                <a:gridCol w="2809031"/>
              </a:tblGrid>
              <a:tr h="1079500">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5986">
                                            <p:txEl>
                                              <p:pRg st="0" end="0"/>
                                            </p:txEl>
                                          </p:spTgt>
                                        </p:tgtEl>
                                        <p:attrNameLst>
                                          <p:attrName>style.visibility</p:attrName>
                                        </p:attrNameLst>
                                      </p:cBhvr>
                                      <p:to>
                                        <p:strVal val="visible"/>
                                      </p:to>
                                    </p:set>
                                    <p:anim calcmode="lin" valueType="num">
                                      <p:cBhvr additive="base">
                                        <p:cTn id="7" dur="500" fill="hold"/>
                                        <p:tgtEl>
                                          <p:spTgt spid="425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5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5986">
                                            <p:txEl>
                                              <p:pRg st="1" end="1"/>
                                            </p:txEl>
                                          </p:spTgt>
                                        </p:tgtEl>
                                        <p:attrNameLst>
                                          <p:attrName>style.visibility</p:attrName>
                                        </p:attrNameLst>
                                      </p:cBhvr>
                                      <p:to>
                                        <p:strVal val="visible"/>
                                      </p:to>
                                    </p:set>
                                    <p:anim calcmode="lin" valueType="num">
                                      <p:cBhvr additive="base">
                                        <p:cTn id="13" dur="500" fill="hold"/>
                                        <p:tgtEl>
                                          <p:spTgt spid="425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5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5986">
                                            <p:txEl>
                                              <p:pRg st="2" end="2"/>
                                            </p:txEl>
                                          </p:spTgt>
                                        </p:tgtEl>
                                        <p:attrNameLst>
                                          <p:attrName>style.visibility</p:attrName>
                                        </p:attrNameLst>
                                      </p:cBhvr>
                                      <p:to>
                                        <p:strVal val="visible"/>
                                      </p:to>
                                    </p:set>
                                    <p:anim calcmode="lin" valueType="num">
                                      <p:cBhvr additive="base">
                                        <p:cTn id="19" dur="500" fill="hold"/>
                                        <p:tgtEl>
                                          <p:spTgt spid="4259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59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5986">
                                            <p:txEl>
                                              <p:pRg st="3" end="3"/>
                                            </p:txEl>
                                          </p:spTgt>
                                        </p:tgtEl>
                                        <p:attrNameLst>
                                          <p:attrName>style.visibility</p:attrName>
                                        </p:attrNameLst>
                                      </p:cBhvr>
                                      <p:to>
                                        <p:strVal val="visible"/>
                                      </p:to>
                                    </p:set>
                                    <p:anim calcmode="lin" valueType="num">
                                      <p:cBhvr additive="base">
                                        <p:cTn id="25" dur="500" fill="hold"/>
                                        <p:tgtEl>
                                          <p:spTgt spid="4259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59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5986">
                                            <p:txEl>
                                              <p:pRg st="4" end="4"/>
                                            </p:txEl>
                                          </p:spTgt>
                                        </p:tgtEl>
                                        <p:attrNameLst>
                                          <p:attrName>style.visibility</p:attrName>
                                        </p:attrNameLst>
                                      </p:cBhvr>
                                      <p:to>
                                        <p:strVal val="visible"/>
                                      </p:to>
                                    </p:set>
                                    <p:anim calcmode="lin" valueType="num">
                                      <p:cBhvr additive="base">
                                        <p:cTn id="31" dur="500" fill="hold"/>
                                        <p:tgtEl>
                                          <p:spTgt spid="4259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59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25986">
                                            <p:txEl>
                                              <p:pRg st="5" end="5"/>
                                            </p:txEl>
                                          </p:spTgt>
                                        </p:tgtEl>
                                        <p:attrNameLst>
                                          <p:attrName>style.visibility</p:attrName>
                                        </p:attrNameLst>
                                      </p:cBhvr>
                                      <p:to>
                                        <p:strVal val="visible"/>
                                      </p:to>
                                    </p:set>
                                    <p:anim calcmode="lin" valueType="num">
                                      <p:cBhvr additive="base">
                                        <p:cTn id="37" dur="500" fill="hold"/>
                                        <p:tgtEl>
                                          <p:spTgt spid="42598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259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25986">
                                            <p:txEl>
                                              <p:pRg st="6" end="6"/>
                                            </p:txEl>
                                          </p:spTgt>
                                        </p:tgtEl>
                                        <p:attrNameLst>
                                          <p:attrName>style.visibility</p:attrName>
                                        </p:attrNameLst>
                                      </p:cBhvr>
                                      <p:to>
                                        <p:strVal val="visible"/>
                                      </p:to>
                                    </p:set>
                                    <p:anim calcmode="lin" valueType="num">
                                      <p:cBhvr additive="base">
                                        <p:cTn id="43" dur="500" fill="hold"/>
                                        <p:tgtEl>
                                          <p:spTgt spid="42598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259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25986">
                                            <p:txEl>
                                              <p:pRg st="7" end="7"/>
                                            </p:txEl>
                                          </p:spTgt>
                                        </p:tgtEl>
                                        <p:attrNameLst>
                                          <p:attrName>style.visibility</p:attrName>
                                        </p:attrNameLst>
                                      </p:cBhvr>
                                      <p:to>
                                        <p:strVal val="visible"/>
                                      </p:to>
                                    </p:set>
                                    <p:anim calcmode="lin" valueType="num">
                                      <p:cBhvr additive="base">
                                        <p:cTn id="49" dur="500" fill="hold"/>
                                        <p:tgtEl>
                                          <p:spTgt spid="42598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2598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25986">
                                            <p:txEl>
                                              <p:pRg st="8" end="8"/>
                                            </p:txEl>
                                          </p:spTgt>
                                        </p:tgtEl>
                                        <p:attrNameLst>
                                          <p:attrName>style.visibility</p:attrName>
                                        </p:attrNameLst>
                                      </p:cBhvr>
                                      <p:to>
                                        <p:strVal val="visible"/>
                                      </p:to>
                                    </p:set>
                                    <p:anim calcmode="lin" valueType="num">
                                      <p:cBhvr additive="base">
                                        <p:cTn id="55" dur="500" fill="hold"/>
                                        <p:tgtEl>
                                          <p:spTgt spid="42598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2598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425988"/>
                                        </p:tgtEl>
                                        <p:attrNameLst>
                                          <p:attrName>style.visibility</p:attrName>
                                        </p:attrNameLst>
                                      </p:cBhvr>
                                      <p:to>
                                        <p:strVal val="visible"/>
                                      </p:to>
                                    </p:set>
                                    <p:animEffect transition="in" filter="box(in)">
                                      <p:cBhvr>
                                        <p:cTn id="61" dur="500"/>
                                        <p:tgtEl>
                                          <p:spTgt spid="425988"/>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425987"/>
                                        </p:tgtEl>
                                        <p:attrNameLst>
                                          <p:attrName>style.visibility</p:attrName>
                                        </p:attrNameLst>
                                      </p:cBhvr>
                                      <p:to>
                                        <p:strVal val="visible"/>
                                      </p:to>
                                    </p:set>
                                    <p:animEffect transition="in" filter="box(in)">
                                      <p:cBhvr>
                                        <p:cTn id="66" dur="500"/>
                                        <p:tgtEl>
                                          <p:spTgt spid="425987"/>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25986">
                                            <p:txEl>
                                              <p:pRg st="11" end="11"/>
                                            </p:txEl>
                                          </p:spTgt>
                                        </p:tgtEl>
                                        <p:attrNameLst>
                                          <p:attrName>style.visibility</p:attrName>
                                        </p:attrNameLst>
                                      </p:cBhvr>
                                      <p:to>
                                        <p:strVal val="visible"/>
                                      </p:to>
                                    </p:set>
                                    <p:anim calcmode="lin" valueType="num">
                                      <p:cBhvr additive="base">
                                        <p:cTn id="71" dur="500" fill="hold"/>
                                        <p:tgtEl>
                                          <p:spTgt spid="425986">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2598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3" name="عنصر نائب لرقم الشريحة 2"/>
          <p:cNvSpPr>
            <a:spLocks noGrp="1"/>
          </p:cNvSpPr>
          <p:nvPr>
            <p:ph type="sldNum" sz="quarter" idx="12"/>
          </p:nvPr>
        </p:nvSpPr>
        <p:spPr/>
        <p:txBody>
          <a:bodyPr/>
          <a:lstStyle/>
          <a:p>
            <a:pPr>
              <a:defRPr/>
            </a:pPr>
            <a:fld id="{AC3D6BA0-CE0D-426B-8C69-24C1CBD2B835}" type="slidenum">
              <a:rPr lang="ar-SA" smtClean="0"/>
              <a:pPr>
                <a:defRPr/>
              </a:pPr>
              <a:t>287</a:t>
            </a:fld>
            <a:endParaRPr lang="en-US"/>
          </a:p>
        </p:txBody>
      </p:sp>
      <p:pic>
        <p:nvPicPr>
          <p:cNvPr id="1074178" name="Picture 2"/>
          <p:cNvPicPr>
            <a:picLocks noChangeAspect="1" noChangeArrowheads="1"/>
          </p:cNvPicPr>
          <p:nvPr/>
        </p:nvPicPr>
        <p:blipFill>
          <a:blip r:embed="rId2" cstate="print"/>
          <a:srcRect/>
          <a:stretch>
            <a:fillRect/>
          </a:stretch>
        </p:blipFill>
        <p:spPr bwMode="auto">
          <a:xfrm>
            <a:off x="395536" y="0"/>
            <a:ext cx="8424936" cy="6381328"/>
          </a:xfrm>
          <a:prstGeom prst="rect">
            <a:avLst/>
          </a:prstGeom>
          <a:noFill/>
          <a:ln w="9525">
            <a:noFill/>
            <a:miter lim="800000"/>
            <a:headEnd/>
            <a:tailEnd/>
          </a:ln>
        </p:spPr>
      </p:pic>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algn="l" eaLnBrk="1" hangingPunct="1">
              <a:defRPr/>
            </a:pPr>
            <a:r>
              <a:rPr lang="en-US" smtClean="0"/>
              <a:t>Example7.5.1 page 259</a:t>
            </a:r>
          </a:p>
        </p:txBody>
      </p:sp>
      <p:sp>
        <p:nvSpPr>
          <p:cNvPr id="430083" name="Rectangle 3"/>
          <p:cNvSpPr>
            <a:spLocks noGrp="1" noChangeArrowheads="1"/>
          </p:cNvSpPr>
          <p:nvPr>
            <p:ph type="body" sz="half" idx="1"/>
          </p:nvPr>
        </p:nvSpPr>
        <p:spPr>
          <a:xfrm>
            <a:off x="250825" y="1196975"/>
            <a:ext cx="8580438" cy="5294313"/>
          </a:xfrm>
        </p:spPr>
        <p:txBody>
          <a:bodyPr/>
          <a:lstStyle/>
          <a:p>
            <a:pPr algn="l" rtl="0" eaLnBrk="1" hangingPunct="1">
              <a:buFont typeface="Wingdings" pitchFamily="2" charset="2"/>
              <a:buNone/>
              <a:defRPr/>
            </a:pPr>
            <a:r>
              <a:rPr lang="en-US" sz="2400" dirty="0" err="1" smtClean="0">
                <a:latin typeface="Arial" pitchFamily="34" charset="0"/>
              </a:rPr>
              <a:t>Wagen</a:t>
            </a:r>
            <a:r>
              <a:rPr lang="en-US" sz="2400" dirty="0" smtClean="0">
                <a:latin typeface="Arial" pitchFamily="34" charset="0"/>
              </a:rPr>
              <a:t> collected data on a sample of 301 Hispanic women</a:t>
            </a:r>
          </a:p>
          <a:p>
            <a:pPr algn="l" rtl="0" eaLnBrk="1" hangingPunct="1">
              <a:buFont typeface="Wingdings" pitchFamily="2" charset="2"/>
              <a:buNone/>
              <a:defRPr/>
            </a:pPr>
            <a:r>
              <a:rPr lang="en-US" sz="2400" dirty="0" smtClean="0">
                <a:latin typeface="Arial" pitchFamily="34" charset="0"/>
              </a:rPr>
              <a:t>Living in Texas .One variable of interest was the percentage</a:t>
            </a:r>
          </a:p>
          <a:p>
            <a:pPr algn="l" rtl="0" eaLnBrk="1" hangingPunct="1">
              <a:buFont typeface="Wingdings" pitchFamily="2" charset="2"/>
              <a:buNone/>
              <a:defRPr/>
            </a:pPr>
            <a:r>
              <a:rPr lang="en-US" sz="2400" dirty="0" smtClean="0">
                <a:latin typeface="Arial" pitchFamily="34" charset="0"/>
              </a:rPr>
              <a:t>of subjects with impaired fasting glucose (IFG). In the</a:t>
            </a:r>
          </a:p>
          <a:p>
            <a:pPr algn="l" rtl="0" eaLnBrk="1" hangingPunct="1">
              <a:buFont typeface="Wingdings" pitchFamily="2" charset="2"/>
              <a:buNone/>
              <a:defRPr/>
            </a:pPr>
            <a:r>
              <a:rPr lang="en-US" sz="2400" dirty="0" smtClean="0">
                <a:latin typeface="Arial" pitchFamily="34" charset="0"/>
              </a:rPr>
              <a:t>study,24 women were classified in the (IFG) stage .The article</a:t>
            </a:r>
          </a:p>
          <a:p>
            <a:pPr algn="l" rtl="0" eaLnBrk="1" hangingPunct="1">
              <a:buFont typeface="Wingdings" pitchFamily="2" charset="2"/>
              <a:buNone/>
              <a:defRPr/>
            </a:pPr>
            <a:r>
              <a:rPr lang="en-US" sz="2400" dirty="0" smtClean="0">
                <a:latin typeface="Arial" pitchFamily="34" charset="0"/>
              </a:rPr>
              <a:t>cites population estimates for (IFG) among Hispanic women</a:t>
            </a:r>
          </a:p>
          <a:p>
            <a:pPr algn="l" rtl="0" eaLnBrk="1" hangingPunct="1">
              <a:buFont typeface="Wingdings" pitchFamily="2" charset="2"/>
              <a:buNone/>
              <a:defRPr/>
            </a:pPr>
            <a:r>
              <a:rPr lang="en-US" sz="2400" dirty="0" smtClean="0">
                <a:latin typeface="Arial" pitchFamily="34" charset="0"/>
              </a:rPr>
              <a:t>in Texas as 6.3 percent .Is there sufficient evidence to</a:t>
            </a:r>
          </a:p>
          <a:p>
            <a:pPr algn="l" rtl="0" eaLnBrk="1" hangingPunct="1">
              <a:buFont typeface="Wingdings" pitchFamily="2" charset="2"/>
              <a:buNone/>
              <a:defRPr/>
            </a:pPr>
            <a:r>
              <a:rPr lang="en-US" sz="2400" dirty="0" smtClean="0">
                <a:latin typeface="Arial" pitchFamily="34" charset="0"/>
              </a:rPr>
              <a:t>indicate that the population Hispanic women in Texas has a</a:t>
            </a:r>
          </a:p>
          <a:p>
            <a:pPr algn="l" rtl="0" eaLnBrk="1" hangingPunct="1">
              <a:buFont typeface="Wingdings" pitchFamily="2" charset="2"/>
              <a:buNone/>
              <a:defRPr/>
            </a:pPr>
            <a:r>
              <a:rPr lang="en-US" sz="2400" dirty="0" smtClean="0">
                <a:latin typeface="Arial" pitchFamily="34" charset="0"/>
              </a:rPr>
              <a:t>prevalence of IFG higher than 6.3 percent ,let </a:t>
            </a:r>
            <a:r>
              <a:rPr lang="el-GR" sz="2400" dirty="0" smtClean="0">
                <a:latin typeface="Arial" pitchFamily="34" charset="0"/>
              </a:rPr>
              <a:t>α</a:t>
            </a:r>
            <a:r>
              <a:rPr lang="en-US" sz="2400" dirty="0" smtClean="0">
                <a:latin typeface="Arial" pitchFamily="34" charset="0"/>
              </a:rPr>
              <a:t>=0.05</a:t>
            </a:r>
            <a:endParaRPr lang="el-GR" sz="2400" dirty="0" smtClean="0">
              <a:latin typeface="Arial" pitchFamily="34" charset="0"/>
            </a:endParaRPr>
          </a:p>
          <a:p>
            <a:pPr algn="l" rtl="0" eaLnBrk="1" hangingPunct="1">
              <a:buFont typeface="Wingdings" pitchFamily="2" charset="2"/>
              <a:buNone/>
              <a:defRPr/>
            </a:pPr>
            <a:r>
              <a:rPr lang="en-US" sz="2400" u="sng" dirty="0" smtClean="0">
                <a:solidFill>
                  <a:schemeClr val="tx2"/>
                </a:solidFill>
                <a:latin typeface="Arial" pitchFamily="34" charset="0"/>
              </a:rPr>
              <a:t>Solution:</a:t>
            </a:r>
          </a:p>
          <a:p>
            <a:pPr algn="l" rtl="0" eaLnBrk="1" hangingPunct="1">
              <a:buFont typeface="Wingdings" pitchFamily="2" charset="2"/>
              <a:buNone/>
              <a:defRPr/>
            </a:pPr>
            <a:r>
              <a:rPr lang="en-US" sz="2400" dirty="0" smtClean="0">
                <a:solidFill>
                  <a:schemeClr val="tx2"/>
                </a:solidFill>
                <a:latin typeface="Arial" pitchFamily="34" charset="0"/>
              </a:rPr>
              <a:t>1.Data:</a:t>
            </a:r>
            <a:r>
              <a:rPr lang="en-US" sz="2400" dirty="0" smtClean="0">
                <a:latin typeface="Arial" pitchFamily="34" charset="0"/>
              </a:rPr>
              <a:t> n = 301, p</a:t>
            </a:r>
            <a:r>
              <a:rPr lang="en-US" sz="2400" baseline="-25000" dirty="0" smtClean="0">
                <a:latin typeface="Arial" pitchFamily="34" charset="0"/>
              </a:rPr>
              <a:t>0</a:t>
            </a:r>
            <a:r>
              <a:rPr lang="ar-SA" sz="2400" baseline="-25000" dirty="0" smtClean="0">
                <a:latin typeface="Arial" pitchFamily="34" charset="0"/>
              </a:rPr>
              <a:t>  </a:t>
            </a:r>
            <a:r>
              <a:rPr lang="en-US" sz="2400" dirty="0" smtClean="0">
                <a:latin typeface="Arial" pitchFamily="34" charset="0"/>
              </a:rPr>
              <a:t>= 6.3/100=0.063 ,a=24,</a:t>
            </a:r>
          </a:p>
          <a:p>
            <a:pPr algn="l" rtl="0" eaLnBrk="1" hangingPunct="1">
              <a:buFont typeface="Wingdings" pitchFamily="2" charset="2"/>
              <a:buNone/>
              <a:defRPr/>
            </a:pPr>
            <a:r>
              <a:rPr lang="en-US" sz="2400" dirty="0" smtClean="0">
                <a:latin typeface="Arial" pitchFamily="34" charset="0"/>
              </a:rPr>
              <a:t>q</a:t>
            </a:r>
            <a:r>
              <a:rPr lang="en-US" sz="2400" baseline="-25000" dirty="0" smtClean="0">
                <a:latin typeface="Arial" pitchFamily="34" charset="0"/>
              </a:rPr>
              <a:t>0</a:t>
            </a:r>
            <a:r>
              <a:rPr lang="ar-SA" sz="2400" baseline="-25000" dirty="0" smtClean="0">
                <a:latin typeface="Arial" pitchFamily="34" charset="0"/>
              </a:rPr>
              <a:t>  </a:t>
            </a:r>
            <a:r>
              <a:rPr lang="en-US" sz="2400" dirty="0" smtClean="0">
                <a:latin typeface="Arial" pitchFamily="34" charset="0"/>
              </a:rPr>
              <a:t>=1- p</a:t>
            </a:r>
            <a:r>
              <a:rPr lang="en-US" sz="2400" baseline="-25000" dirty="0" smtClean="0">
                <a:latin typeface="Arial" pitchFamily="34" charset="0"/>
              </a:rPr>
              <a:t>0</a:t>
            </a:r>
            <a:r>
              <a:rPr lang="en-US" sz="2400" dirty="0" smtClean="0">
                <a:latin typeface="Arial" pitchFamily="34" charset="0"/>
              </a:rPr>
              <a:t> = 1- 0.063 =0.937, </a:t>
            </a:r>
            <a:r>
              <a:rPr lang="el-GR" sz="2400" dirty="0" smtClean="0">
                <a:latin typeface="Arial" pitchFamily="34" charset="0"/>
              </a:rPr>
              <a:t>α</a:t>
            </a:r>
            <a:r>
              <a:rPr lang="en-US" sz="2400" dirty="0" smtClean="0">
                <a:latin typeface="Arial" pitchFamily="34" charset="0"/>
              </a:rPr>
              <a:t>=0.05</a:t>
            </a:r>
          </a:p>
        </p:txBody>
      </p:sp>
      <p:graphicFrame>
        <p:nvGraphicFramePr>
          <p:cNvPr id="430084" name="Object 4"/>
          <p:cNvGraphicFramePr>
            <a:graphicFrameLocks noChangeAspect="1"/>
          </p:cNvGraphicFramePr>
          <p:nvPr>
            <p:ph sz="half" idx="2"/>
          </p:nvPr>
        </p:nvGraphicFramePr>
        <p:xfrm>
          <a:off x="6228184" y="5301208"/>
          <a:ext cx="2232248" cy="825624"/>
        </p:xfrm>
        <a:graphic>
          <a:graphicData uri="http://schemas.openxmlformats.org/presentationml/2006/ole">
            <p:oleObj spid="_x0000_s77826" name="Equation" r:id="rId3" imgW="1206360" imgH="393480" progId="Equation.3">
              <p:embed/>
            </p:oleObj>
          </a:graphicData>
        </a:graphic>
      </p:graphicFrame>
      <p:sp>
        <p:nvSpPr>
          <p:cNvPr id="6" name="عنصر نائب للتذييل 5"/>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6"/>
          <p:cNvSpPr>
            <a:spLocks noGrp="1"/>
          </p:cNvSpPr>
          <p:nvPr>
            <p:ph type="sldNum" sz="quarter" idx="12"/>
          </p:nvPr>
        </p:nvSpPr>
        <p:spPr/>
        <p:txBody>
          <a:bodyPr/>
          <a:lstStyle/>
          <a:p>
            <a:pPr>
              <a:defRPr/>
            </a:pPr>
            <a:fld id="{9D5F6261-7CB2-4CC4-A940-413C3E0BB9F1}" type="slidenum">
              <a:rPr lang="ar-SA"/>
              <a:pPr>
                <a:defRPr/>
              </a:pPr>
              <a:t>288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082"/>
                                        </p:tgtEl>
                                        <p:attrNameLst>
                                          <p:attrName>style.visibility</p:attrName>
                                        </p:attrNameLst>
                                      </p:cBhvr>
                                      <p:to>
                                        <p:strVal val="visible"/>
                                      </p:to>
                                    </p:set>
                                    <p:anim calcmode="lin" valueType="num">
                                      <p:cBhvr additive="base">
                                        <p:cTn id="7" dur="500" fill="hold"/>
                                        <p:tgtEl>
                                          <p:spTgt spid="430082"/>
                                        </p:tgtEl>
                                        <p:attrNameLst>
                                          <p:attrName>ppt_x</p:attrName>
                                        </p:attrNameLst>
                                      </p:cBhvr>
                                      <p:tavLst>
                                        <p:tav tm="0">
                                          <p:val>
                                            <p:strVal val="#ppt_x"/>
                                          </p:val>
                                        </p:tav>
                                        <p:tav tm="100000">
                                          <p:val>
                                            <p:strVal val="#ppt_x"/>
                                          </p:val>
                                        </p:tav>
                                      </p:tavLst>
                                    </p:anim>
                                    <p:anim calcmode="lin" valueType="num">
                                      <p:cBhvr additive="base">
                                        <p:cTn id="8" dur="500" fill="hold"/>
                                        <p:tgtEl>
                                          <p:spTgt spid="430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083">
                                            <p:txEl>
                                              <p:pRg st="0" end="0"/>
                                            </p:txEl>
                                          </p:spTgt>
                                        </p:tgtEl>
                                        <p:attrNameLst>
                                          <p:attrName>style.visibility</p:attrName>
                                        </p:attrNameLst>
                                      </p:cBhvr>
                                      <p:to>
                                        <p:strVal val="visible"/>
                                      </p:to>
                                    </p:set>
                                    <p:anim calcmode="lin" valueType="num">
                                      <p:cBhvr additive="base">
                                        <p:cTn id="13" dur="500" fill="hold"/>
                                        <p:tgtEl>
                                          <p:spTgt spid="4300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083">
                                            <p:txEl>
                                              <p:pRg st="1" end="1"/>
                                            </p:txEl>
                                          </p:spTgt>
                                        </p:tgtEl>
                                        <p:attrNameLst>
                                          <p:attrName>style.visibility</p:attrName>
                                        </p:attrNameLst>
                                      </p:cBhvr>
                                      <p:to>
                                        <p:strVal val="visible"/>
                                      </p:to>
                                    </p:set>
                                    <p:anim calcmode="lin" valueType="num">
                                      <p:cBhvr additive="base">
                                        <p:cTn id="19" dur="500" fill="hold"/>
                                        <p:tgtEl>
                                          <p:spTgt spid="43008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0083">
                                            <p:txEl>
                                              <p:pRg st="2" end="2"/>
                                            </p:txEl>
                                          </p:spTgt>
                                        </p:tgtEl>
                                        <p:attrNameLst>
                                          <p:attrName>style.visibility</p:attrName>
                                        </p:attrNameLst>
                                      </p:cBhvr>
                                      <p:to>
                                        <p:strVal val="visible"/>
                                      </p:to>
                                    </p:set>
                                    <p:anim calcmode="lin" valueType="num">
                                      <p:cBhvr additive="base">
                                        <p:cTn id="25" dur="500" fill="hold"/>
                                        <p:tgtEl>
                                          <p:spTgt spid="43008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0083">
                                            <p:txEl>
                                              <p:pRg st="3" end="3"/>
                                            </p:txEl>
                                          </p:spTgt>
                                        </p:tgtEl>
                                        <p:attrNameLst>
                                          <p:attrName>style.visibility</p:attrName>
                                        </p:attrNameLst>
                                      </p:cBhvr>
                                      <p:to>
                                        <p:strVal val="visible"/>
                                      </p:to>
                                    </p:set>
                                    <p:anim calcmode="lin" valueType="num">
                                      <p:cBhvr additive="base">
                                        <p:cTn id="31" dur="500" fill="hold"/>
                                        <p:tgtEl>
                                          <p:spTgt spid="43008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0083">
                                            <p:txEl>
                                              <p:pRg st="4" end="4"/>
                                            </p:txEl>
                                          </p:spTgt>
                                        </p:tgtEl>
                                        <p:attrNameLst>
                                          <p:attrName>style.visibility</p:attrName>
                                        </p:attrNameLst>
                                      </p:cBhvr>
                                      <p:to>
                                        <p:strVal val="visible"/>
                                      </p:to>
                                    </p:set>
                                    <p:anim calcmode="lin" valueType="num">
                                      <p:cBhvr additive="base">
                                        <p:cTn id="37" dur="500" fill="hold"/>
                                        <p:tgtEl>
                                          <p:spTgt spid="43008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30083">
                                            <p:txEl>
                                              <p:pRg st="5" end="5"/>
                                            </p:txEl>
                                          </p:spTgt>
                                        </p:tgtEl>
                                        <p:attrNameLst>
                                          <p:attrName>style.visibility</p:attrName>
                                        </p:attrNameLst>
                                      </p:cBhvr>
                                      <p:to>
                                        <p:strVal val="visible"/>
                                      </p:to>
                                    </p:set>
                                    <p:anim calcmode="lin" valueType="num">
                                      <p:cBhvr additive="base">
                                        <p:cTn id="43" dur="500" fill="hold"/>
                                        <p:tgtEl>
                                          <p:spTgt spid="43008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00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30083">
                                            <p:txEl>
                                              <p:pRg st="6" end="6"/>
                                            </p:txEl>
                                          </p:spTgt>
                                        </p:tgtEl>
                                        <p:attrNameLst>
                                          <p:attrName>style.visibility</p:attrName>
                                        </p:attrNameLst>
                                      </p:cBhvr>
                                      <p:to>
                                        <p:strVal val="visible"/>
                                      </p:to>
                                    </p:set>
                                    <p:anim calcmode="lin" valueType="num">
                                      <p:cBhvr additive="base">
                                        <p:cTn id="49" dur="500" fill="hold"/>
                                        <p:tgtEl>
                                          <p:spTgt spid="43008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300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0083">
                                            <p:txEl>
                                              <p:pRg st="7" end="7"/>
                                            </p:txEl>
                                          </p:spTgt>
                                        </p:tgtEl>
                                        <p:attrNameLst>
                                          <p:attrName>style.visibility</p:attrName>
                                        </p:attrNameLst>
                                      </p:cBhvr>
                                      <p:to>
                                        <p:strVal val="visible"/>
                                      </p:to>
                                    </p:set>
                                    <p:anim calcmode="lin" valueType="num">
                                      <p:cBhvr additive="base">
                                        <p:cTn id="55" dur="500" fill="hold"/>
                                        <p:tgtEl>
                                          <p:spTgt spid="43008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300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430083">
                                            <p:txEl>
                                              <p:pRg st="8" end="8"/>
                                            </p:txEl>
                                          </p:spTgt>
                                        </p:tgtEl>
                                        <p:attrNameLst>
                                          <p:attrName>style.visibility</p:attrName>
                                        </p:attrNameLst>
                                      </p:cBhvr>
                                      <p:to>
                                        <p:strVal val="visible"/>
                                      </p:to>
                                    </p:set>
                                    <p:animEffect transition="in" filter="box(in)">
                                      <p:cBhvr>
                                        <p:cTn id="61" dur="500"/>
                                        <p:tgtEl>
                                          <p:spTgt spid="43008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30083">
                                            <p:txEl>
                                              <p:pRg st="9" end="9"/>
                                            </p:txEl>
                                          </p:spTgt>
                                        </p:tgtEl>
                                        <p:attrNameLst>
                                          <p:attrName>style.visibility</p:attrName>
                                        </p:attrNameLst>
                                      </p:cBhvr>
                                      <p:to>
                                        <p:strVal val="visible"/>
                                      </p:to>
                                    </p:set>
                                    <p:anim calcmode="lin" valueType="num">
                                      <p:cBhvr additive="base">
                                        <p:cTn id="66" dur="500" fill="hold"/>
                                        <p:tgtEl>
                                          <p:spTgt spid="43008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300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30083">
                                            <p:txEl>
                                              <p:pRg st="10" end="10"/>
                                            </p:txEl>
                                          </p:spTgt>
                                        </p:tgtEl>
                                        <p:attrNameLst>
                                          <p:attrName>style.visibility</p:attrName>
                                        </p:attrNameLst>
                                      </p:cBhvr>
                                      <p:to>
                                        <p:strVal val="visible"/>
                                      </p:to>
                                    </p:set>
                                    <p:anim calcmode="lin" valueType="num">
                                      <p:cBhvr additive="base">
                                        <p:cTn id="72" dur="500" fill="hold"/>
                                        <p:tgtEl>
                                          <p:spTgt spid="43008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300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nodeType="clickEffect">
                                  <p:stCondLst>
                                    <p:cond delay="0"/>
                                  </p:stCondLst>
                                  <p:childTnLst>
                                    <p:set>
                                      <p:cBhvr>
                                        <p:cTn id="77" dur="1" fill="hold">
                                          <p:stCondLst>
                                            <p:cond delay="0"/>
                                          </p:stCondLst>
                                        </p:cTn>
                                        <p:tgtEl>
                                          <p:spTgt spid="430084"/>
                                        </p:tgtEl>
                                        <p:attrNameLst>
                                          <p:attrName>style.visibility</p:attrName>
                                        </p:attrNameLst>
                                      </p:cBhvr>
                                      <p:to>
                                        <p:strVal val="visible"/>
                                      </p:to>
                                    </p:set>
                                    <p:animEffect transition="in" filter="box(in)">
                                      <p:cBhvr>
                                        <p:cTn id="78" dur="500"/>
                                        <p:tgtEl>
                                          <p:spTgt spid="430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body" sz="half" idx="1"/>
          </p:nvPr>
        </p:nvSpPr>
        <p:spPr>
          <a:xfrm>
            <a:off x="179388" y="260350"/>
            <a:ext cx="8640762" cy="5870575"/>
          </a:xfrm>
        </p:spPr>
        <p:txBody>
          <a:bodyPr/>
          <a:lstStyle/>
          <a:p>
            <a:pPr algn="l" rtl="0" eaLnBrk="1" hangingPunct="1">
              <a:buFont typeface="Wingdings" pitchFamily="2" charset="2"/>
              <a:buNone/>
              <a:defRPr/>
            </a:pPr>
            <a:r>
              <a:rPr lang="en-US" sz="2800" b="1" dirty="0" smtClean="0">
                <a:solidFill>
                  <a:schemeClr val="tx2"/>
                </a:solidFill>
              </a:rPr>
              <a:t>2.</a:t>
            </a:r>
            <a:r>
              <a:rPr lang="en-US" sz="2800" b="1" dirty="0" smtClean="0"/>
              <a:t> </a:t>
            </a:r>
            <a:r>
              <a:rPr lang="en-US" sz="2800" b="1" dirty="0" smtClean="0">
                <a:solidFill>
                  <a:schemeClr val="tx2"/>
                </a:solidFill>
              </a:rPr>
              <a:t>Assumptions :    </a:t>
            </a:r>
            <a:r>
              <a:rPr lang="en-US" sz="2800" dirty="0" smtClean="0"/>
              <a:t>is approximately</a:t>
            </a:r>
            <a:r>
              <a:rPr lang="en-US" sz="2800" b="1" dirty="0" smtClean="0">
                <a:solidFill>
                  <a:schemeClr val="tx2"/>
                </a:solidFill>
              </a:rPr>
              <a:t> </a:t>
            </a:r>
            <a:r>
              <a:rPr lang="en-US" sz="2800" dirty="0" err="1" smtClean="0"/>
              <a:t>normaly</a:t>
            </a:r>
            <a:r>
              <a:rPr lang="en-US" sz="2800" dirty="0" smtClean="0"/>
              <a:t> distributed</a:t>
            </a:r>
            <a:endParaRPr lang="en-US" sz="2800" b="1" dirty="0" smtClean="0">
              <a:solidFill>
                <a:schemeClr val="tx2"/>
              </a:solidFill>
            </a:endParaRPr>
          </a:p>
          <a:p>
            <a:pPr algn="l" rtl="0" eaLnBrk="1" hangingPunct="1">
              <a:buFont typeface="Wingdings" pitchFamily="2" charset="2"/>
              <a:buNone/>
              <a:defRPr/>
            </a:pPr>
            <a:r>
              <a:rPr lang="en-US" sz="2800" dirty="0" smtClean="0">
                <a:solidFill>
                  <a:schemeClr val="tx2"/>
                </a:solidFill>
                <a:latin typeface="Tahoma" pitchFamily="34" charset="0"/>
                <a:cs typeface="Tahoma" pitchFamily="34" charset="0"/>
              </a:rPr>
              <a:t>3.Hypotheses:</a:t>
            </a:r>
          </a:p>
          <a:p>
            <a:pPr algn="l" rtl="0" eaLnBrk="1" hangingPunct="1">
              <a:defRPr/>
            </a:pPr>
            <a:r>
              <a:rPr lang="en-US" sz="2800" dirty="0" smtClean="0">
                <a:latin typeface="Tahoma" pitchFamily="34" charset="0"/>
                <a:cs typeface="Tahoma" pitchFamily="34" charset="0"/>
              </a:rPr>
              <a:t>we have three cases</a:t>
            </a:r>
            <a:r>
              <a:rPr lang="en-US" sz="2400" dirty="0" smtClean="0">
                <a:latin typeface="Tahoma" pitchFamily="34" charset="0"/>
                <a:cs typeface="Tahoma" pitchFamily="34" charset="0"/>
              </a:rPr>
              <a:t> </a:t>
            </a:r>
          </a:p>
          <a:p>
            <a:pPr algn="l" rtl="0" eaLnBrk="1" hangingPunct="1">
              <a:defRPr/>
            </a:pPr>
            <a:r>
              <a:rPr lang="it-IT" sz="2400" dirty="0" smtClean="0"/>
              <a:t>H</a:t>
            </a:r>
            <a:r>
              <a:rPr lang="it-IT" sz="2400" baseline="-18000" dirty="0" smtClean="0"/>
              <a:t>0</a:t>
            </a:r>
            <a:r>
              <a:rPr lang="it-IT" sz="2400" dirty="0" smtClean="0"/>
              <a:t>:  P   =  0.063</a:t>
            </a:r>
          </a:p>
          <a:p>
            <a:pPr algn="l" rtl="0" eaLnBrk="1" hangingPunct="1">
              <a:buFont typeface="Wingdings" pitchFamily="2" charset="2"/>
              <a:buNone/>
              <a:defRPr/>
            </a:pPr>
            <a:r>
              <a:rPr lang="it-IT" sz="2400" dirty="0" smtClean="0"/>
              <a:t>        H</a:t>
            </a:r>
            <a:r>
              <a:rPr lang="it-IT" sz="2400" baseline="-18000" dirty="0" smtClean="0"/>
              <a:t>A</a:t>
            </a:r>
            <a:r>
              <a:rPr lang="it-IT" sz="2400" dirty="0" smtClean="0"/>
              <a:t>:  </a:t>
            </a:r>
            <a:r>
              <a:rPr lang="en-US" sz="2400" dirty="0" smtClean="0"/>
              <a:t>P</a:t>
            </a:r>
            <a:r>
              <a:rPr lang="it-IT" sz="2400" dirty="0" smtClean="0"/>
              <a:t> &gt; 0.063</a:t>
            </a:r>
            <a:endParaRPr lang="ar-SA" sz="2400" dirty="0" smtClean="0"/>
          </a:p>
          <a:p>
            <a:pPr algn="l" rtl="0" eaLnBrk="1" hangingPunct="1">
              <a:defRPr/>
            </a:pPr>
            <a:r>
              <a:rPr lang="en-US" sz="2800" dirty="0" smtClean="0">
                <a:solidFill>
                  <a:schemeClr val="tx2"/>
                </a:solidFill>
                <a:latin typeface="Tahoma" pitchFamily="34" charset="0"/>
                <a:cs typeface="Tahoma" pitchFamily="34" charset="0"/>
              </a:rPr>
              <a:t>4.Test Statistic </a:t>
            </a:r>
            <a:r>
              <a:rPr lang="ar-SA" sz="2800" dirty="0" err="1" smtClean="0">
                <a:solidFill>
                  <a:schemeClr val="tx2"/>
                </a:solidFill>
                <a:latin typeface="Tahoma" pitchFamily="34" charset="0"/>
                <a:cs typeface="Tahoma" pitchFamily="34" charset="0"/>
              </a:rPr>
              <a:t>:</a:t>
            </a:r>
            <a:endParaRPr lang="ar-SA" sz="2800" dirty="0" smtClean="0">
              <a:solidFill>
                <a:schemeClr val="tx2"/>
              </a:solidFill>
              <a:latin typeface="Tahoma" pitchFamily="34" charset="0"/>
              <a:cs typeface="Tahoma" pitchFamily="34" charset="0"/>
            </a:endParaRPr>
          </a:p>
          <a:p>
            <a:pPr algn="l" rtl="0" eaLnBrk="1" hangingPunct="1">
              <a:defRPr/>
            </a:pPr>
            <a:endParaRPr lang="ar-SA" sz="2800" dirty="0" smtClean="0">
              <a:solidFill>
                <a:schemeClr val="tx2"/>
              </a:solidFill>
              <a:latin typeface="Tahoma" pitchFamily="34" charset="0"/>
              <a:cs typeface="Tahoma" pitchFamily="34" charset="0"/>
            </a:endParaRPr>
          </a:p>
          <a:p>
            <a:pPr algn="l" rtl="0" eaLnBrk="1" hangingPunct="1">
              <a:defRPr/>
            </a:pPr>
            <a:endParaRPr lang="ar-SA" sz="2800" dirty="0" smtClean="0">
              <a:solidFill>
                <a:schemeClr val="tx2"/>
              </a:solidFill>
              <a:latin typeface="Tahoma" pitchFamily="34" charset="0"/>
              <a:cs typeface="Tahoma" pitchFamily="34" charset="0"/>
            </a:endParaRPr>
          </a:p>
          <a:p>
            <a:pPr algn="l" rtl="0" eaLnBrk="1" hangingPunct="1">
              <a:buFont typeface="Wingdings" pitchFamily="2" charset="2"/>
              <a:buNone/>
              <a:defRPr/>
            </a:pPr>
            <a:r>
              <a:rPr lang="en-US" sz="2800" b="1" u="sng" dirty="0" smtClean="0">
                <a:solidFill>
                  <a:schemeClr val="tx2"/>
                </a:solidFill>
              </a:rPr>
              <a:t>5.Decision Rule:   </a:t>
            </a:r>
            <a:r>
              <a:rPr lang="en-US" sz="2800" dirty="0" smtClean="0"/>
              <a:t>Reject  H</a:t>
            </a:r>
            <a:r>
              <a:rPr lang="en-US" sz="2800" baseline="-18000" dirty="0" smtClean="0"/>
              <a:t>0</a:t>
            </a:r>
            <a:r>
              <a:rPr lang="en-US" sz="2800" dirty="0" smtClean="0"/>
              <a:t> if  Z&gt;Z</a:t>
            </a:r>
            <a:r>
              <a:rPr lang="en-US" sz="2800" baseline="-18000" dirty="0" smtClean="0"/>
              <a:t>1-α</a:t>
            </a:r>
          </a:p>
          <a:p>
            <a:pPr algn="l" rtl="0" eaLnBrk="1" hangingPunct="1">
              <a:buFont typeface="Wingdings" pitchFamily="2" charset="2"/>
              <a:buNone/>
              <a:defRPr/>
            </a:pPr>
            <a:r>
              <a:rPr lang="en-US" sz="2800" dirty="0" smtClean="0"/>
              <a:t>Where   </a:t>
            </a:r>
            <a:r>
              <a:rPr lang="en-US" sz="2800" baseline="-18000" dirty="0" smtClean="0"/>
              <a:t> </a:t>
            </a:r>
            <a:r>
              <a:rPr lang="en-US" sz="2800" dirty="0" smtClean="0"/>
              <a:t>Z</a:t>
            </a:r>
            <a:r>
              <a:rPr lang="en-US" sz="2800" baseline="-18000" dirty="0" smtClean="0"/>
              <a:t>1-α </a:t>
            </a:r>
            <a:r>
              <a:rPr lang="en-US" sz="2800" dirty="0" smtClean="0"/>
              <a:t>= Z</a:t>
            </a:r>
            <a:r>
              <a:rPr lang="en-US" sz="2800" baseline="-18000" dirty="0" smtClean="0"/>
              <a:t>1-0.05</a:t>
            </a:r>
            <a:r>
              <a:rPr lang="en-US" sz="2800" dirty="0" smtClean="0"/>
              <a:t> =Z</a:t>
            </a:r>
            <a:r>
              <a:rPr lang="en-US" sz="2800" baseline="-18000" dirty="0" smtClean="0"/>
              <a:t>0.95</a:t>
            </a:r>
            <a:r>
              <a:rPr lang="en-US" sz="2800" dirty="0" smtClean="0"/>
              <a:t>=</a:t>
            </a:r>
            <a:r>
              <a:rPr lang="ar-SA" sz="2800" dirty="0" smtClean="0"/>
              <a:t> </a:t>
            </a:r>
            <a:r>
              <a:rPr lang="en-US" sz="2800" dirty="0" smtClean="0"/>
              <a:t>1.645</a:t>
            </a:r>
          </a:p>
          <a:p>
            <a:pPr algn="l" rtl="0" eaLnBrk="1" hangingPunct="1">
              <a:buFont typeface="Wingdings" pitchFamily="2" charset="2"/>
              <a:buNone/>
              <a:defRPr/>
            </a:pPr>
            <a:r>
              <a:rPr lang="en-US" sz="2800" b="1" u="sng" dirty="0" smtClean="0">
                <a:solidFill>
                  <a:schemeClr val="tx2"/>
                </a:solidFill>
              </a:rPr>
              <a:t> </a:t>
            </a:r>
          </a:p>
          <a:p>
            <a:pPr algn="l" rtl="0" eaLnBrk="1" hangingPunct="1">
              <a:defRPr/>
            </a:pPr>
            <a:endParaRPr lang="ar-SA" sz="2800" dirty="0" smtClean="0">
              <a:solidFill>
                <a:schemeClr val="tx2"/>
              </a:solidFill>
              <a:latin typeface="Tahoma" pitchFamily="34" charset="0"/>
              <a:cs typeface="Tahoma" pitchFamily="34" charset="0"/>
            </a:endParaRPr>
          </a:p>
          <a:p>
            <a:pPr algn="l" rtl="0" eaLnBrk="1" hangingPunct="1">
              <a:buFont typeface="Wingdings" pitchFamily="2" charset="2"/>
              <a:buNone/>
              <a:defRPr/>
            </a:pPr>
            <a:endParaRPr lang="ar-SA" sz="2800" dirty="0" smtClean="0">
              <a:solidFill>
                <a:schemeClr val="tx2"/>
              </a:solidFill>
              <a:latin typeface="Tahoma" pitchFamily="34" charset="0"/>
              <a:cs typeface="Tahoma" pitchFamily="34" charset="0"/>
            </a:endParaRPr>
          </a:p>
          <a:p>
            <a:pPr algn="l" rtl="0" eaLnBrk="1" hangingPunct="1">
              <a:buFont typeface="Wingdings" pitchFamily="2" charset="2"/>
              <a:buNone/>
              <a:defRPr/>
            </a:pPr>
            <a:endParaRPr lang="ar-SA" sz="2800" dirty="0" smtClean="0">
              <a:solidFill>
                <a:schemeClr val="tx2"/>
              </a:solidFill>
              <a:latin typeface="Tahoma" pitchFamily="34" charset="0"/>
              <a:cs typeface="Tahoma" pitchFamily="34" charset="0"/>
            </a:endParaRPr>
          </a:p>
        </p:txBody>
      </p:sp>
      <p:graphicFrame>
        <p:nvGraphicFramePr>
          <p:cNvPr id="428035" name="Object 3"/>
          <p:cNvGraphicFramePr>
            <a:graphicFrameLocks noChangeAspect="1"/>
          </p:cNvGraphicFramePr>
          <p:nvPr>
            <p:ph sz="quarter" idx="2"/>
          </p:nvPr>
        </p:nvGraphicFramePr>
        <p:xfrm>
          <a:off x="3491880" y="2996952"/>
          <a:ext cx="4320480" cy="1079500"/>
        </p:xfrm>
        <a:graphic>
          <a:graphicData uri="http://schemas.openxmlformats.org/presentationml/2006/ole">
            <p:oleObj spid="_x0000_s78850" name="Equation" r:id="rId3" imgW="2247840" imgH="622080" progId="Equation.3">
              <p:embed/>
            </p:oleObj>
          </a:graphicData>
        </a:graphic>
      </p:graphicFrame>
      <p:graphicFrame>
        <p:nvGraphicFramePr>
          <p:cNvPr id="428036" name="Object 4"/>
          <p:cNvGraphicFramePr>
            <a:graphicFrameLocks noChangeAspect="1"/>
          </p:cNvGraphicFramePr>
          <p:nvPr>
            <p:ph sz="quarter" idx="3"/>
          </p:nvPr>
        </p:nvGraphicFramePr>
        <p:xfrm>
          <a:off x="2843213" y="333375"/>
          <a:ext cx="269875" cy="360363"/>
        </p:xfrm>
        <a:graphic>
          <a:graphicData uri="http://schemas.openxmlformats.org/presentationml/2006/ole">
            <p:oleObj spid="_x0000_s78851" name="Equation" r:id="rId4" imgW="152280" imgH="203040" progId="Equation.3">
              <p:embed/>
            </p:oleObj>
          </a:graphicData>
        </a:graphic>
      </p:graphicFrame>
      <p:sp>
        <p:nvSpPr>
          <p:cNvPr id="6"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7"/>
          <p:cNvSpPr>
            <a:spLocks noGrp="1"/>
          </p:cNvSpPr>
          <p:nvPr>
            <p:ph type="sldNum" sz="quarter" idx="12"/>
          </p:nvPr>
        </p:nvSpPr>
        <p:spPr/>
        <p:txBody>
          <a:bodyPr/>
          <a:lstStyle/>
          <a:p>
            <a:pPr>
              <a:defRPr/>
            </a:pPr>
            <a:fld id="{4F41A377-4A94-4E6B-BB50-1CDAD1528E53}" type="slidenum">
              <a:rPr lang="ar-SA"/>
              <a:pPr>
                <a:defRPr/>
              </a:pPr>
              <a:t>289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8034">
                                            <p:txEl>
                                              <p:pRg st="0" end="0"/>
                                            </p:txEl>
                                          </p:spTgt>
                                        </p:tgtEl>
                                        <p:attrNameLst>
                                          <p:attrName>style.visibility</p:attrName>
                                        </p:attrNameLst>
                                      </p:cBhvr>
                                      <p:to>
                                        <p:strVal val="visible"/>
                                      </p:to>
                                    </p:set>
                                    <p:anim calcmode="lin" valueType="num">
                                      <p:cBhvr additive="base">
                                        <p:cTn id="7" dur="500" fill="hold"/>
                                        <p:tgtEl>
                                          <p:spTgt spid="428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8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28036"/>
                                        </p:tgtEl>
                                        <p:attrNameLst>
                                          <p:attrName>style.visibility</p:attrName>
                                        </p:attrNameLst>
                                      </p:cBhvr>
                                      <p:to>
                                        <p:strVal val="visible"/>
                                      </p:to>
                                    </p:set>
                                    <p:animEffect transition="in" filter="box(in)">
                                      <p:cBhvr>
                                        <p:cTn id="13" dur="500"/>
                                        <p:tgtEl>
                                          <p:spTgt spid="42803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28034">
                                            <p:txEl>
                                              <p:pRg st="1" end="1"/>
                                            </p:txEl>
                                          </p:spTgt>
                                        </p:tgtEl>
                                        <p:attrNameLst>
                                          <p:attrName>style.visibility</p:attrName>
                                        </p:attrNameLst>
                                      </p:cBhvr>
                                      <p:to>
                                        <p:strVal val="visible"/>
                                      </p:to>
                                    </p:set>
                                    <p:anim calcmode="lin" valueType="num">
                                      <p:cBhvr additive="base">
                                        <p:cTn id="18" dur="500" fill="hold"/>
                                        <p:tgtEl>
                                          <p:spTgt spid="42803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280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28034">
                                            <p:txEl>
                                              <p:pRg st="2" end="2"/>
                                            </p:txEl>
                                          </p:spTgt>
                                        </p:tgtEl>
                                        <p:attrNameLst>
                                          <p:attrName>style.visibility</p:attrName>
                                        </p:attrNameLst>
                                      </p:cBhvr>
                                      <p:to>
                                        <p:strVal val="visible"/>
                                      </p:to>
                                    </p:set>
                                    <p:anim calcmode="lin" valueType="num">
                                      <p:cBhvr additive="base">
                                        <p:cTn id="24" dur="500" fill="hold"/>
                                        <p:tgtEl>
                                          <p:spTgt spid="42803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280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28034">
                                            <p:txEl>
                                              <p:pRg st="3" end="3"/>
                                            </p:txEl>
                                          </p:spTgt>
                                        </p:tgtEl>
                                        <p:attrNameLst>
                                          <p:attrName>style.visibility</p:attrName>
                                        </p:attrNameLst>
                                      </p:cBhvr>
                                      <p:to>
                                        <p:strVal val="visible"/>
                                      </p:to>
                                    </p:set>
                                    <p:anim calcmode="lin" valueType="num">
                                      <p:cBhvr additive="base">
                                        <p:cTn id="30" dur="500" fill="hold"/>
                                        <p:tgtEl>
                                          <p:spTgt spid="42803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280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28034">
                                            <p:txEl>
                                              <p:pRg st="4" end="4"/>
                                            </p:txEl>
                                          </p:spTgt>
                                        </p:tgtEl>
                                        <p:attrNameLst>
                                          <p:attrName>style.visibility</p:attrName>
                                        </p:attrNameLst>
                                      </p:cBhvr>
                                      <p:to>
                                        <p:strVal val="visible"/>
                                      </p:to>
                                    </p:set>
                                    <p:anim calcmode="lin" valueType="num">
                                      <p:cBhvr additive="base">
                                        <p:cTn id="36" dur="500" fill="hold"/>
                                        <p:tgtEl>
                                          <p:spTgt spid="42803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280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28034">
                                            <p:txEl>
                                              <p:pRg st="5" end="5"/>
                                            </p:txEl>
                                          </p:spTgt>
                                        </p:tgtEl>
                                        <p:attrNameLst>
                                          <p:attrName>style.visibility</p:attrName>
                                        </p:attrNameLst>
                                      </p:cBhvr>
                                      <p:to>
                                        <p:strVal val="visible"/>
                                      </p:to>
                                    </p:set>
                                    <p:anim calcmode="lin" valueType="num">
                                      <p:cBhvr additive="base">
                                        <p:cTn id="42" dur="500" fill="hold"/>
                                        <p:tgtEl>
                                          <p:spTgt spid="42803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280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28034">
                                            <p:txEl>
                                              <p:pRg st="8" end="8"/>
                                            </p:txEl>
                                          </p:spTgt>
                                        </p:tgtEl>
                                        <p:attrNameLst>
                                          <p:attrName>style.visibility</p:attrName>
                                        </p:attrNameLst>
                                      </p:cBhvr>
                                      <p:to>
                                        <p:strVal val="visible"/>
                                      </p:to>
                                    </p:set>
                                    <p:anim calcmode="lin" valueType="num">
                                      <p:cBhvr additive="base">
                                        <p:cTn id="48" dur="500" fill="hold"/>
                                        <p:tgtEl>
                                          <p:spTgt spid="428034">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2803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28034">
                                            <p:txEl>
                                              <p:pRg st="9" end="9"/>
                                            </p:txEl>
                                          </p:spTgt>
                                        </p:tgtEl>
                                        <p:attrNameLst>
                                          <p:attrName>style.visibility</p:attrName>
                                        </p:attrNameLst>
                                      </p:cBhvr>
                                      <p:to>
                                        <p:strVal val="visible"/>
                                      </p:to>
                                    </p:set>
                                    <p:anim calcmode="lin" valueType="num">
                                      <p:cBhvr additive="base">
                                        <p:cTn id="54" dur="500" fill="hold"/>
                                        <p:tgtEl>
                                          <p:spTgt spid="428034">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2803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28034">
                                            <p:txEl>
                                              <p:pRg st="10" end="10"/>
                                            </p:txEl>
                                          </p:spTgt>
                                        </p:tgtEl>
                                        <p:attrNameLst>
                                          <p:attrName>style.visibility</p:attrName>
                                        </p:attrNameLst>
                                      </p:cBhvr>
                                      <p:to>
                                        <p:strVal val="visible"/>
                                      </p:to>
                                    </p:set>
                                    <p:anim calcmode="lin" valueType="num">
                                      <p:cBhvr additive="base">
                                        <p:cTn id="60" dur="500" fill="hold"/>
                                        <p:tgtEl>
                                          <p:spTgt spid="428034">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2803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428035"/>
                                        </p:tgtEl>
                                        <p:attrNameLst>
                                          <p:attrName>style.visibility</p:attrName>
                                        </p:attrNameLst>
                                      </p:cBhvr>
                                      <p:to>
                                        <p:strVal val="visible"/>
                                      </p:to>
                                    </p:set>
                                    <p:animEffect transition="in" filter="box(in)">
                                      <p:cBhvr>
                                        <p:cTn id="66" dur="500"/>
                                        <p:tgtEl>
                                          <p:spTgt spid="428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95288" y="0"/>
            <a:ext cx="8291512" cy="1412776"/>
          </a:xfrm>
        </p:spPr>
        <p:txBody>
          <a:bodyPr>
            <a:normAutofit fontScale="90000"/>
          </a:bodyPr>
          <a:lstStyle/>
          <a:p>
            <a:pPr rtl="0" eaLnBrk="1" hangingPunct="1">
              <a:defRPr/>
            </a:pPr>
            <a:r>
              <a:rPr lang="en-US" sz="1600" b="1" dirty="0" smtClean="0">
                <a:solidFill>
                  <a:srgbClr val="FF6600"/>
                </a:solidFill>
                <a:latin typeface="Monotype Corsiva" pitchFamily="66" charset="0"/>
              </a:rPr>
              <a:t/>
            </a:r>
            <a:br>
              <a:rPr lang="en-US" sz="1600" b="1" dirty="0" smtClean="0">
                <a:solidFill>
                  <a:srgbClr val="FF6600"/>
                </a:solidFill>
                <a:latin typeface="Monotype Corsiva" pitchFamily="66" charset="0"/>
              </a:rPr>
            </a:br>
            <a:r>
              <a:rPr lang="en-US" sz="4800" b="1" dirty="0" smtClean="0">
                <a:solidFill>
                  <a:srgbClr val="FF6600"/>
                </a:solidFill>
                <a:latin typeface="Monotype Corsiva" pitchFamily="66" charset="0"/>
              </a:rPr>
              <a:t>Representing the simple frequency table using the bar chart</a:t>
            </a:r>
          </a:p>
        </p:txBody>
      </p:sp>
      <p:sp>
        <p:nvSpPr>
          <p:cNvPr id="159747" name="Rectangle 3"/>
          <p:cNvSpPr>
            <a:spLocks noGrp="1" noChangeArrowheads="1"/>
          </p:cNvSpPr>
          <p:nvPr>
            <p:ph type="body" sz="half" idx="1"/>
          </p:nvPr>
        </p:nvSpPr>
        <p:spPr/>
        <p:txBody>
          <a:bodyPr/>
          <a:lstStyle/>
          <a:p>
            <a:pPr algn="l" rtl="0" eaLnBrk="1" hangingPunct="1">
              <a:buFont typeface="Wingdings" pitchFamily="2" charset="2"/>
              <a:buNone/>
              <a:defRPr/>
            </a:pPr>
            <a:endParaRPr lang="en-US" sz="2800" b="1" dirty="0" smtClean="0">
              <a:cs typeface="System" charset="-78"/>
            </a:endParaRPr>
          </a:p>
          <a:p>
            <a:pPr algn="l" rtl="0" eaLnBrk="1" hangingPunct="1">
              <a:buFont typeface="Wingdings" pitchFamily="2" charset="2"/>
              <a:buNone/>
              <a:defRPr/>
            </a:pPr>
            <a:endParaRPr lang="en-US" sz="2800" b="1" dirty="0" smtClean="0">
              <a:cs typeface="System" charset="-78"/>
            </a:endParaRPr>
          </a:p>
          <a:p>
            <a:pPr algn="l" rtl="0" eaLnBrk="1" hangingPunct="1">
              <a:buFont typeface="Wingdings" pitchFamily="2" charset="2"/>
              <a:buNone/>
              <a:defRPr/>
            </a:pPr>
            <a:endParaRPr lang="en-US" sz="2800" dirty="0" smtClean="0"/>
          </a:p>
        </p:txBody>
      </p:sp>
      <p:graphicFrame>
        <p:nvGraphicFramePr>
          <p:cNvPr id="159750" name="Object 6"/>
          <p:cNvGraphicFramePr>
            <a:graphicFrameLocks noChangeAspect="1"/>
          </p:cNvGraphicFramePr>
          <p:nvPr>
            <p:ph sz="half" idx="2"/>
          </p:nvPr>
        </p:nvGraphicFramePr>
        <p:xfrm>
          <a:off x="3635375" y="2098675"/>
          <a:ext cx="5327650" cy="4262438"/>
        </p:xfrm>
        <a:graphic>
          <a:graphicData uri="http://schemas.openxmlformats.org/presentationml/2006/ole">
            <p:oleObj spid="_x0000_s3074" name="صورة" r:id="rId4" imgW="6912000" imgH="5529600" progId="StaticMetafile">
              <p:embed/>
            </p:oleObj>
          </a:graphicData>
        </a:graphic>
      </p:graphicFrame>
      <p:sp>
        <p:nvSpPr>
          <p:cNvPr id="9" name="عنصر نائب للتذييل 5"/>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0" name="عنصر نائب لرقم الشريحة 6"/>
          <p:cNvSpPr>
            <a:spLocks noGrp="1"/>
          </p:cNvSpPr>
          <p:nvPr>
            <p:ph type="sldNum" sz="quarter" idx="12"/>
          </p:nvPr>
        </p:nvSpPr>
        <p:spPr/>
        <p:txBody>
          <a:bodyPr/>
          <a:lstStyle/>
          <a:p>
            <a:pPr>
              <a:defRPr/>
            </a:pPr>
            <a:fld id="{CC0D87E4-3553-4CE3-B72E-5EEE4DDDABA5}" type="slidenum">
              <a:rPr lang="ar-SA"/>
              <a:pPr>
                <a:defRPr/>
              </a:pPr>
              <a:t>29</a:t>
            </a:fld>
            <a:endParaRPr lang="en-US"/>
          </a:p>
        </p:txBody>
      </p:sp>
      <p:sp>
        <p:nvSpPr>
          <p:cNvPr id="3079" name="Rectangle 4"/>
          <p:cNvSpPr>
            <a:spLocks noChangeArrowheads="1"/>
          </p:cNvSpPr>
          <p:nvPr/>
        </p:nvSpPr>
        <p:spPr bwMode="auto">
          <a:xfrm>
            <a:off x="1908175" y="1773238"/>
            <a:ext cx="2665413" cy="779462"/>
          </a:xfrm>
          <a:prstGeom prst="rect">
            <a:avLst/>
          </a:prstGeom>
          <a:noFill/>
          <a:ln w="9525">
            <a:noFill/>
            <a:miter lim="800000"/>
            <a:headEnd/>
            <a:tailEnd/>
          </a:ln>
        </p:spPr>
        <p:txBody>
          <a:bodyPr>
            <a:spAutoFit/>
          </a:bodyPr>
          <a:lstStyle/>
          <a:p>
            <a:pPr rtl="0">
              <a:spcBef>
                <a:spcPct val="50000"/>
              </a:spcBef>
            </a:pPr>
            <a:endParaRPr lang="en-US" b="1">
              <a:latin typeface="Verdana" pitchFamily="34" charset="0"/>
            </a:endParaRPr>
          </a:p>
          <a:p>
            <a:pPr rtl="0">
              <a:spcBef>
                <a:spcPct val="50000"/>
              </a:spcBef>
            </a:pPr>
            <a:endParaRPr lang="en-US" b="1">
              <a:latin typeface="Verdana" pitchFamily="34" charset="0"/>
              <a:cs typeface="System" charset="-78"/>
            </a:endParaRPr>
          </a:p>
        </p:txBody>
      </p:sp>
      <p:sp>
        <p:nvSpPr>
          <p:cNvPr id="3080" name="Rectangle 5"/>
          <p:cNvSpPr>
            <a:spLocks noChangeArrowheads="1"/>
          </p:cNvSpPr>
          <p:nvPr/>
        </p:nvSpPr>
        <p:spPr bwMode="auto">
          <a:xfrm>
            <a:off x="1403350" y="1484313"/>
            <a:ext cx="5616575" cy="779462"/>
          </a:xfrm>
          <a:prstGeom prst="rect">
            <a:avLst/>
          </a:prstGeom>
          <a:noFill/>
          <a:ln w="9525">
            <a:noFill/>
            <a:miter lim="800000"/>
            <a:headEnd/>
            <a:tailEnd/>
          </a:ln>
        </p:spPr>
        <p:txBody>
          <a:bodyPr>
            <a:spAutoFit/>
          </a:bodyPr>
          <a:lstStyle/>
          <a:p>
            <a:pPr rtl="0">
              <a:spcBef>
                <a:spcPct val="50000"/>
              </a:spcBef>
            </a:pPr>
            <a:endParaRPr lang="en-US" b="1">
              <a:latin typeface="Verdana" pitchFamily="34" charset="0"/>
              <a:cs typeface="System" charset="-78"/>
            </a:endParaRPr>
          </a:p>
          <a:p>
            <a:pPr rtl="0">
              <a:spcBef>
                <a:spcPct val="50000"/>
              </a:spcBef>
            </a:pPr>
            <a:endParaRPr lang="en-US" b="1">
              <a:latin typeface="Verdana" pitchFamily="34" charset="0"/>
              <a:cs typeface="System" charset="-78"/>
            </a:endParaRPr>
          </a:p>
        </p:txBody>
      </p:sp>
      <p:sp>
        <p:nvSpPr>
          <p:cNvPr id="159751" name="Text Box 7"/>
          <p:cNvSpPr txBox="1">
            <a:spLocks noChangeArrowheads="1"/>
          </p:cNvSpPr>
          <p:nvPr/>
        </p:nvSpPr>
        <p:spPr bwMode="auto">
          <a:xfrm>
            <a:off x="0" y="1484313"/>
            <a:ext cx="3492500" cy="4401205"/>
          </a:xfrm>
          <a:prstGeom prst="rect">
            <a:avLst/>
          </a:prstGeom>
          <a:noFill/>
          <a:ln w="9525">
            <a:noFill/>
            <a:miter lim="800000"/>
            <a:headEnd/>
            <a:tailEnd/>
          </a:ln>
        </p:spPr>
        <p:txBody>
          <a:bodyPr>
            <a:spAutoFit/>
          </a:bodyPr>
          <a:lstStyle/>
          <a:p>
            <a:pPr algn="l" rtl="0">
              <a:spcBef>
                <a:spcPct val="50000"/>
              </a:spcBef>
            </a:pPr>
            <a:r>
              <a:rPr lang="en-US" sz="2000" b="1" dirty="0">
                <a:solidFill>
                  <a:schemeClr val="tx2"/>
                </a:solidFill>
                <a:latin typeface="Verdana" pitchFamily="34" charset="0"/>
              </a:rPr>
              <a:t>We can represent the above simple frequency table using the bar chart</a:t>
            </a:r>
            <a:r>
              <a:rPr lang="en-US" sz="2000" b="1" dirty="0" smtClean="0">
                <a:solidFill>
                  <a:schemeClr val="tx2"/>
                </a:solidFill>
                <a:latin typeface="Verdana" pitchFamily="34" charset="0"/>
              </a:rPr>
              <a:t>.</a:t>
            </a:r>
          </a:p>
          <a:p>
            <a:pPr algn="l" rtl="0">
              <a:spcBef>
                <a:spcPct val="50000"/>
              </a:spcBef>
            </a:pPr>
            <a:r>
              <a:rPr lang="en-US" sz="2000" b="1" dirty="0" smtClean="0">
                <a:solidFill>
                  <a:schemeClr val="tx2"/>
                </a:solidFill>
                <a:latin typeface="Verdana" pitchFamily="34" charset="0"/>
              </a:rPr>
              <a:t>We can get :</a:t>
            </a:r>
          </a:p>
          <a:p>
            <a:pPr marL="457200" indent="-457200" algn="l" rtl="0">
              <a:spcBef>
                <a:spcPct val="50000"/>
              </a:spcBef>
              <a:buAutoNum type="arabicPeriod"/>
            </a:pPr>
            <a:r>
              <a:rPr lang="en-US" sz="2000" b="1" dirty="0" smtClean="0">
                <a:solidFill>
                  <a:schemeClr val="tx2"/>
                </a:solidFill>
                <a:latin typeface="Verdana" pitchFamily="34" charset="0"/>
              </a:rPr>
              <a:t>The sample size?</a:t>
            </a:r>
          </a:p>
          <a:p>
            <a:pPr marL="457200" indent="-457200" algn="l" rtl="0">
              <a:spcBef>
                <a:spcPct val="50000"/>
              </a:spcBef>
              <a:buAutoNum type="arabicPeriod"/>
            </a:pPr>
            <a:r>
              <a:rPr lang="en-US" sz="2000" b="1" dirty="0" smtClean="0">
                <a:solidFill>
                  <a:schemeClr val="tx2"/>
                </a:solidFill>
                <a:latin typeface="Verdana" pitchFamily="34" charset="0"/>
              </a:rPr>
              <a:t>Number of children with decayed teeth=2?</a:t>
            </a:r>
          </a:p>
          <a:p>
            <a:pPr marL="457200" indent="-457200" algn="l" rtl="0">
              <a:spcBef>
                <a:spcPct val="50000"/>
              </a:spcBef>
              <a:buAutoNum type="arabicPeriod"/>
            </a:pPr>
            <a:r>
              <a:rPr lang="en-US" sz="2000" b="1" dirty="0" smtClean="0">
                <a:solidFill>
                  <a:schemeClr val="tx2"/>
                </a:solidFill>
                <a:latin typeface="Verdana" pitchFamily="34" charset="0"/>
              </a:rPr>
              <a:t>Relative frequency of children with decayed teeth =4?</a:t>
            </a:r>
            <a:endParaRPr lang="en-US" sz="2000" b="1" dirty="0">
              <a:solidFill>
                <a:schemeClr val="tx2"/>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diamond(in)">
                                      <p:cBhvr>
                                        <p:cTn id="7" dur="2000"/>
                                        <p:tgtEl>
                                          <p:spTgt spid="15974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59751">
                                            <p:txEl>
                                              <p:pRg st="0" end="0"/>
                                            </p:txEl>
                                          </p:spTgt>
                                        </p:tgtEl>
                                        <p:attrNameLst>
                                          <p:attrName>style.visibility</p:attrName>
                                        </p:attrNameLst>
                                      </p:cBhvr>
                                      <p:to>
                                        <p:strVal val="visible"/>
                                      </p:to>
                                    </p:set>
                                    <p:animEffect transition="in" filter="wedge">
                                      <p:cBhvr>
                                        <p:cTn id="12" dur="2000"/>
                                        <p:tgtEl>
                                          <p:spTgt spid="1597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59751">
                                            <p:txEl>
                                              <p:pRg st="1" end="1"/>
                                            </p:txEl>
                                          </p:spTgt>
                                        </p:tgtEl>
                                        <p:attrNameLst>
                                          <p:attrName>style.visibility</p:attrName>
                                        </p:attrNameLst>
                                      </p:cBhvr>
                                      <p:to>
                                        <p:strVal val="visible"/>
                                      </p:to>
                                    </p:set>
                                    <p:animEffect transition="in" filter="wedge">
                                      <p:cBhvr>
                                        <p:cTn id="17" dur="2000"/>
                                        <p:tgtEl>
                                          <p:spTgt spid="1597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59751">
                                            <p:txEl>
                                              <p:pRg st="2" end="2"/>
                                            </p:txEl>
                                          </p:spTgt>
                                        </p:tgtEl>
                                        <p:attrNameLst>
                                          <p:attrName>style.visibility</p:attrName>
                                        </p:attrNameLst>
                                      </p:cBhvr>
                                      <p:to>
                                        <p:strVal val="visible"/>
                                      </p:to>
                                    </p:set>
                                    <p:animEffect transition="in" filter="wedge">
                                      <p:cBhvr>
                                        <p:cTn id="22" dur="2000"/>
                                        <p:tgtEl>
                                          <p:spTgt spid="1597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59751">
                                            <p:txEl>
                                              <p:pRg st="3" end="3"/>
                                            </p:txEl>
                                          </p:spTgt>
                                        </p:tgtEl>
                                        <p:attrNameLst>
                                          <p:attrName>style.visibility</p:attrName>
                                        </p:attrNameLst>
                                      </p:cBhvr>
                                      <p:to>
                                        <p:strVal val="visible"/>
                                      </p:to>
                                    </p:set>
                                    <p:animEffect transition="in" filter="wedge">
                                      <p:cBhvr>
                                        <p:cTn id="27" dur="2000"/>
                                        <p:tgtEl>
                                          <p:spTgt spid="1597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59751">
                                            <p:txEl>
                                              <p:pRg st="4" end="4"/>
                                            </p:txEl>
                                          </p:spTgt>
                                        </p:tgtEl>
                                        <p:attrNameLst>
                                          <p:attrName>style.visibility</p:attrName>
                                        </p:attrNameLst>
                                      </p:cBhvr>
                                      <p:to>
                                        <p:strVal val="visible"/>
                                      </p:to>
                                    </p:set>
                                    <p:animEffect transition="in" filter="wedge">
                                      <p:cBhvr>
                                        <p:cTn id="32" dur="2000"/>
                                        <p:tgtEl>
                                          <p:spTgt spid="1597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59750"/>
                                        </p:tgtEl>
                                        <p:attrNameLst>
                                          <p:attrName>style.visibility</p:attrName>
                                        </p:attrNameLst>
                                      </p:cBhvr>
                                      <p:to>
                                        <p:strVal val="visible"/>
                                      </p:to>
                                    </p:set>
                                    <p:animEffect transition="in" filter="wedge">
                                      <p:cBhvr>
                                        <p:cTn id="37" dur="2000"/>
                                        <p:tgtEl>
                                          <p:spTgt spid="159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body" sz="half" idx="1"/>
          </p:nvPr>
        </p:nvSpPr>
        <p:spPr>
          <a:xfrm>
            <a:off x="179388" y="260350"/>
            <a:ext cx="8785225" cy="5870575"/>
          </a:xfrm>
        </p:spPr>
        <p:txBody>
          <a:bodyPr/>
          <a:lstStyle/>
          <a:p>
            <a:pPr algn="l" rtl="0" eaLnBrk="1" hangingPunct="1">
              <a:buFont typeface="Wingdings" pitchFamily="2" charset="2"/>
              <a:buNone/>
              <a:defRPr/>
            </a:pPr>
            <a:r>
              <a:rPr lang="en-US" sz="2800" smtClean="0">
                <a:solidFill>
                  <a:schemeClr val="tx2"/>
                </a:solidFill>
              </a:rPr>
              <a:t>6.</a:t>
            </a:r>
            <a:r>
              <a:rPr lang="en-US" sz="2800" smtClean="0"/>
              <a:t> </a:t>
            </a:r>
            <a:r>
              <a:rPr lang="en-US" sz="2800" smtClean="0">
                <a:solidFill>
                  <a:schemeClr val="tx2"/>
                </a:solidFill>
              </a:rPr>
              <a:t>Conclusion:  </a:t>
            </a:r>
            <a:r>
              <a:rPr lang="en-US" sz="2800" smtClean="0"/>
              <a:t>Fail to reject H</a:t>
            </a:r>
            <a:r>
              <a:rPr lang="en-US" sz="2800" baseline="-18000" smtClean="0"/>
              <a:t>0</a:t>
            </a:r>
          </a:p>
          <a:p>
            <a:pPr algn="l" rtl="0" eaLnBrk="1" hangingPunct="1">
              <a:buFont typeface="Wingdings" pitchFamily="2" charset="2"/>
              <a:buNone/>
              <a:defRPr/>
            </a:pPr>
            <a:r>
              <a:rPr lang="en-US" sz="2800" smtClean="0"/>
              <a:t>Since</a:t>
            </a:r>
          </a:p>
          <a:p>
            <a:pPr algn="l" rtl="0" eaLnBrk="1" hangingPunct="1">
              <a:buFont typeface="Wingdings" pitchFamily="2" charset="2"/>
              <a:buNone/>
              <a:defRPr/>
            </a:pPr>
            <a:r>
              <a:rPr lang="en-US" sz="2800" smtClean="0"/>
              <a:t>                Z =1.21 &gt; Z</a:t>
            </a:r>
            <a:r>
              <a:rPr lang="en-US" sz="2800" baseline="-18000" smtClean="0"/>
              <a:t>1-α=</a:t>
            </a:r>
            <a:r>
              <a:rPr lang="en-US" sz="2800" smtClean="0"/>
              <a:t>1.645</a:t>
            </a:r>
          </a:p>
          <a:p>
            <a:pPr algn="l" rtl="0" eaLnBrk="1" hangingPunct="1">
              <a:buFont typeface="Wingdings" pitchFamily="2" charset="2"/>
              <a:buNone/>
              <a:defRPr/>
            </a:pPr>
            <a:r>
              <a:rPr lang="en-US" sz="2800" smtClean="0"/>
              <a:t>Or , </a:t>
            </a:r>
          </a:p>
          <a:p>
            <a:pPr algn="l" rtl="0" eaLnBrk="1" hangingPunct="1">
              <a:buFont typeface="Wingdings" pitchFamily="2" charset="2"/>
              <a:buNone/>
              <a:defRPr/>
            </a:pPr>
            <a:r>
              <a:rPr lang="en-US" sz="2800" smtClean="0"/>
              <a:t>      If  P-value = 0.1131,</a:t>
            </a:r>
          </a:p>
          <a:p>
            <a:pPr algn="l" rtl="0" eaLnBrk="1" hangingPunct="1">
              <a:buFont typeface="Wingdings" pitchFamily="2" charset="2"/>
              <a:buNone/>
              <a:defRPr/>
            </a:pPr>
            <a:r>
              <a:rPr lang="en-US" sz="2800" smtClean="0"/>
              <a:t>             fail to reject H</a:t>
            </a:r>
            <a:r>
              <a:rPr lang="en-US" sz="2800" baseline="-18000" smtClean="0"/>
              <a:t>0   </a:t>
            </a:r>
            <a:r>
              <a:rPr lang="en-US" sz="2800" smtClean="0"/>
              <a:t>→ P &gt; </a:t>
            </a:r>
            <a:r>
              <a:rPr lang="el-GR" sz="2800" smtClean="0">
                <a:cs typeface="Times New Roman" pitchFamily="18" charset="0"/>
              </a:rPr>
              <a:t>α</a:t>
            </a:r>
          </a:p>
          <a:p>
            <a:pPr algn="l" rtl="0" eaLnBrk="1" hangingPunct="1">
              <a:buFont typeface="Wingdings" pitchFamily="2" charset="2"/>
              <a:buNone/>
              <a:defRPr/>
            </a:pPr>
            <a:endParaRPr lang="en-US" sz="2800" smtClean="0"/>
          </a:p>
        </p:txBody>
      </p:sp>
      <p:sp>
        <p:nvSpPr>
          <p:cNvPr id="5" name="عنصر نائب للتذييل 5"/>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6"/>
          <p:cNvSpPr>
            <a:spLocks noGrp="1"/>
          </p:cNvSpPr>
          <p:nvPr>
            <p:ph type="sldNum" sz="quarter" idx="12"/>
          </p:nvPr>
        </p:nvSpPr>
        <p:spPr/>
        <p:txBody>
          <a:bodyPr/>
          <a:lstStyle/>
          <a:p>
            <a:pPr>
              <a:defRPr/>
            </a:pPr>
            <a:fld id="{651989C6-F257-410C-81B1-9839EAF44D74}" type="slidenum">
              <a:rPr lang="ar-SA"/>
              <a:pPr>
                <a:defRPr/>
              </a:pPr>
              <a:t>290</a:t>
            </a:fld>
            <a:endParaRPr lang="en-US"/>
          </a:p>
        </p:txBody>
      </p:sp>
      <p:sp>
        <p:nvSpPr>
          <p:cNvPr id="429059" name="Line 3"/>
          <p:cNvSpPr>
            <a:spLocks noChangeShapeType="1"/>
          </p:cNvSpPr>
          <p:nvPr/>
        </p:nvSpPr>
        <p:spPr bwMode="auto">
          <a:xfrm>
            <a:off x="2987675" y="1412875"/>
            <a:ext cx="0" cy="215900"/>
          </a:xfrm>
          <a:prstGeom prst="line">
            <a:avLst/>
          </a:prstGeom>
          <a:noFill/>
          <a:ln w="9525">
            <a:solidFill>
              <a:schemeClr val="tx1"/>
            </a:solidFill>
            <a:round/>
            <a:headEnd/>
            <a:tailEnd/>
          </a:ln>
        </p:spPr>
        <p:txBody>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anim calcmode="lin" valueType="num">
                                      <p:cBhvr additive="base">
                                        <p:cTn id="7" dur="500" fill="hold"/>
                                        <p:tgtEl>
                                          <p:spTgt spid="429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90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9058">
                                            <p:txEl>
                                              <p:pRg st="1" end="1"/>
                                            </p:txEl>
                                          </p:spTgt>
                                        </p:tgtEl>
                                        <p:attrNameLst>
                                          <p:attrName>style.visibility</p:attrName>
                                        </p:attrNameLst>
                                      </p:cBhvr>
                                      <p:to>
                                        <p:strVal val="visible"/>
                                      </p:to>
                                    </p:set>
                                    <p:anim calcmode="lin" valueType="num">
                                      <p:cBhvr additive="base">
                                        <p:cTn id="13" dur="500" fill="hold"/>
                                        <p:tgtEl>
                                          <p:spTgt spid="429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90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9058">
                                            <p:txEl>
                                              <p:pRg st="2" end="2"/>
                                            </p:txEl>
                                          </p:spTgt>
                                        </p:tgtEl>
                                        <p:attrNameLst>
                                          <p:attrName>style.visibility</p:attrName>
                                        </p:attrNameLst>
                                      </p:cBhvr>
                                      <p:to>
                                        <p:strVal val="visible"/>
                                      </p:to>
                                    </p:set>
                                    <p:anim calcmode="lin" valueType="num">
                                      <p:cBhvr additive="base">
                                        <p:cTn id="19" dur="500" fill="hold"/>
                                        <p:tgtEl>
                                          <p:spTgt spid="4290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90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29059"/>
                                        </p:tgtEl>
                                        <p:attrNameLst>
                                          <p:attrName>style.visibility</p:attrName>
                                        </p:attrNameLst>
                                      </p:cBhvr>
                                      <p:to>
                                        <p:strVal val="visible"/>
                                      </p:to>
                                    </p:set>
                                    <p:animEffect transition="in" filter="box(in)">
                                      <p:cBhvr>
                                        <p:cTn id="25" dur="500"/>
                                        <p:tgtEl>
                                          <p:spTgt spid="42905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29058">
                                            <p:txEl>
                                              <p:pRg st="3" end="3"/>
                                            </p:txEl>
                                          </p:spTgt>
                                        </p:tgtEl>
                                        <p:attrNameLst>
                                          <p:attrName>style.visibility</p:attrName>
                                        </p:attrNameLst>
                                      </p:cBhvr>
                                      <p:to>
                                        <p:strVal val="visible"/>
                                      </p:to>
                                    </p:set>
                                    <p:anim calcmode="lin" valueType="num">
                                      <p:cBhvr additive="base">
                                        <p:cTn id="30" dur="500" fill="hold"/>
                                        <p:tgtEl>
                                          <p:spTgt spid="42905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290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29058">
                                            <p:txEl>
                                              <p:pRg st="4" end="4"/>
                                            </p:txEl>
                                          </p:spTgt>
                                        </p:tgtEl>
                                        <p:attrNameLst>
                                          <p:attrName>style.visibility</p:attrName>
                                        </p:attrNameLst>
                                      </p:cBhvr>
                                      <p:to>
                                        <p:strVal val="visible"/>
                                      </p:to>
                                    </p:set>
                                    <p:anim calcmode="lin" valueType="num">
                                      <p:cBhvr additive="base">
                                        <p:cTn id="36" dur="500" fill="hold"/>
                                        <p:tgtEl>
                                          <p:spTgt spid="42905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290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29058">
                                            <p:txEl>
                                              <p:pRg st="5" end="5"/>
                                            </p:txEl>
                                          </p:spTgt>
                                        </p:tgtEl>
                                        <p:attrNameLst>
                                          <p:attrName>style.visibility</p:attrName>
                                        </p:attrNameLst>
                                      </p:cBhvr>
                                      <p:to>
                                        <p:strVal val="visible"/>
                                      </p:to>
                                    </p:set>
                                    <p:anim calcmode="lin" valueType="num">
                                      <p:cBhvr additive="base">
                                        <p:cTn id="42" dur="500" fill="hold"/>
                                        <p:tgtEl>
                                          <p:spTgt spid="42905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290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animBg="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idx="1"/>
          </p:nvPr>
        </p:nvSpPr>
        <p:spPr>
          <a:xfrm>
            <a:off x="457200" y="908050"/>
            <a:ext cx="8229600" cy="4608513"/>
          </a:xfrm>
        </p:spPr>
        <p:txBody>
          <a:bodyPr/>
          <a:lstStyle/>
          <a:p>
            <a:pPr algn="l" rtl="0" eaLnBrk="1" hangingPunct="1">
              <a:defRPr/>
            </a:pPr>
            <a:r>
              <a:rPr lang="en-US" u="sng" smtClean="0">
                <a:solidFill>
                  <a:schemeClr val="tx2"/>
                </a:solidFill>
              </a:rPr>
              <a:t>Exercises:</a:t>
            </a:r>
          </a:p>
          <a:p>
            <a:pPr algn="l" rtl="0" eaLnBrk="1" hangingPunct="1">
              <a:defRPr/>
            </a:pPr>
            <a:r>
              <a:rPr lang="en-US" sz="2800" u="sng" smtClean="0">
                <a:solidFill>
                  <a:schemeClr val="tx2"/>
                </a:solidFill>
              </a:rPr>
              <a:t>Questions </a:t>
            </a:r>
            <a:r>
              <a:rPr lang="en-US" sz="2800" smtClean="0">
                <a:solidFill>
                  <a:schemeClr val="tx2"/>
                </a:solidFill>
              </a:rPr>
              <a:t>: Page 234 -237</a:t>
            </a:r>
          </a:p>
          <a:p>
            <a:pPr algn="l" rtl="0" eaLnBrk="1" hangingPunct="1">
              <a:defRPr/>
            </a:pPr>
            <a:r>
              <a:rPr lang="en-US" sz="2800" smtClean="0"/>
              <a:t>7.2.1,7.8.2 ,7.3.1,7.3.6 ,7.5.2 ,,7.6.1</a:t>
            </a:r>
          </a:p>
          <a:p>
            <a:pPr algn="l" rtl="0" eaLnBrk="1" hangingPunct="1">
              <a:buFont typeface="Wingdings" pitchFamily="2" charset="2"/>
              <a:buNone/>
              <a:defRPr/>
            </a:pPr>
            <a:endParaRPr lang="en-US" sz="2800" smtClean="0"/>
          </a:p>
          <a:p>
            <a:pPr algn="l" rtl="0" eaLnBrk="1" hangingPunct="1">
              <a:defRPr/>
            </a:pPr>
            <a:r>
              <a:rPr lang="en-US" sz="2800" u="sng" smtClean="0">
                <a:solidFill>
                  <a:schemeClr val="tx2"/>
                </a:solidFill>
              </a:rPr>
              <a:t>H.W</a:t>
            </a:r>
            <a:r>
              <a:rPr lang="en-US" sz="2800" smtClean="0"/>
              <a:t>: </a:t>
            </a:r>
          </a:p>
          <a:p>
            <a:pPr algn="l" rtl="0" eaLnBrk="1" hangingPunct="1">
              <a:defRPr/>
            </a:pPr>
            <a:r>
              <a:rPr lang="en-US" sz="2800" smtClean="0"/>
              <a:t>      7.2.8,7.2.9, 7.2.11, 7.2.15,7.3.7,7.3.8,7.3.10</a:t>
            </a:r>
          </a:p>
          <a:p>
            <a:pPr algn="l" rtl="0" eaLnBrk="1" hangingPunct="1">
              <a:defRPr/>
            </a:pPr>
            <a:r>
              <a:rPr lang="en-US" sz="2800" smtClean="0"/>
              <a:t>     7.5.3,7.6.4</a:t>
            </a:r>
          </a:p>
          <a:p>
            <a:pPr algn="l" rtl="0" eaLnBrk="1" hangingPunct="1">
              <a:defRPr/>
            </a:pPr>
            <a:endParaRPr lang="en-US" sz="2800" smtClean="0"/>
          </a:p>
          <a:p>
            <a:pPr algn="l" rtl="0" eaLnBrk="1" hangingPunct="1">
              <a:defRPr/>
            </a:pPr>
            <a:endParaRPr lang="en-US" sz="2800" smtClean="0"/>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1E40A40D-BEEF-4FBF-9C1A-7FD005CEB53A}" type="slidenum">
              <a:rPr lang="ar-SA"/>
              <a:pPr>
                <a:defRPr/>
              </a:pPr>
              <a:t>291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6226">
                                            <p:txEl>
                                              <p:pRg st="0" end="0"/>
                                            </p:txEl>
                                          </p:spTgt>
                                        </p:tgtEl>
                                        <p:attrNameLst>
                                          <p:attrName>style.visibility</p:attrName>
                                        </p:attrNameLst>
                                      </p:cBhvr>
                                      <p:to>
                                        <p:strVal val="visible"/>
                                      </p:to>
                                    </p:set>
                                    <p:animEffect transition="in" filter="box(in)">
                                      <p:cBhvr>
                                        <p:cTn id="7" dur="500"/>
                                        <p:tgtEl>
                                          <p:spTgt spid="436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6226">
                                            <p:txEl>
                                              <p:pRg st="1" end="1"/>
                                            </p:txEl>
                                          </p:spTgt>
                                        </p:tgtEl>
                                        <p:attrNameLst>
                                          <p:attrName>style.visibility</p:attrName>
                                        </p:attrNameLst>
                                      </p:cBhvr>
                                      <p:to>
                                        <p:strVal val="visible"/>
                                      </p:to>
                                    </p:set>
                                    <p:animEffect transition="in" filter="box(in)">
                                      <p:cBhvr>
                                        <p:cTn id="12" dur="500"/>
                                        <p:tgtEl>
                                          <p:spTgt spid="436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36226">
                                            <p:txEl>
                                              <p:pRg st="2" end="2"/>
                                            </p:txEl>
                                          </p:spTgt>
                                        </p:tgtEl>
                                        <p:attrNameLst>
                                          <p:attrName>style.visibility</p:attrName>
                                        </p:attrNameLst>
                                      </p:cBhvr>
                                      <p:to>
                                        <p:strVal val="visible"/>
                                      </p:to>
                                    </p:set>
                                    <p:animEffect transition="in" filter="box(in)">
                                      <p:cBhvr>
                                        <p:cTn id="17" dur="500"/>
                                        <p:tgtEl>
                                          <p:spTgt spid="436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36226">
                                            <p:txEl>
                                              <p:pRg st="4" end="4"/>
                                            </p:txEl>
                                          </p:spTgt>
                                        </p:tgtEl>
                                        <p:attrNameLst>
                                          <p:attrName>style.visibility</p:attrName>
                                        </p:attrNameLst>
                                      </p:cBhvr>
                                      <p:to>
                                        <p:strVal val="visible"/>
                                      </p:to>
                                    </p:set>
                                    <p:animEffect transition="in" filter="box(in)">
                                      <p:cBhvr>
                                        <p:cTn id="22" dur="500"/>
                                        <p:tgtEl>
                                          <p:spTgt spid="43622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36226">
                                            <p:txEl>
                                              <p:pRg st="5" end="5"/>
                                            </p:txEl>
                                          </p:spTgt>
                                        </p:tgtEl>
                                        <p:attrNameLst>
                                          <p:attrName>style.visibility</p:attrName>
                                        </p:attrNameLst>
                                      </p:cBhvr>
                                      <p:to>
                                        <p:strVal val="visible"/>
                                      </p:to>
                                    </p:set>
                                    <p:animEffect transition="in" filter="box(in)">
                                      <p:cBhvr>
                                        <p:cTn id="27" dur="500"/>
                                        <p:tgtEl>
                                          <p:spTgt spid="43622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36226">
                                            <p:txEl>
                                              <p:pRg st="6" end="6"/>
                                            </p:txEl>
                                          </p:spTgt>
                                        </p:tgtEl>
                                        <p:attrNameLst>
                                          <p:attrName>style.visibility</p:attrName>
                                        </p:attrNameLst>
                                      </p:cBhvr>
                                      <p:to>
                                        <p:strVal val="visible"/>
                                      </p:to>
                                    </p:set>
                                    <p:animEffect transition="in" filter="box(in)">
                                      <p:cBhvr>
                                        <p:cTn id="32" dur="500"/>
                                        <p:tgtEl>
                                          <p:spTgt spid="4362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dirty="0" smtClean="0"/>
              <a:t>Exercises</a:t>
            </a:r>
            <a:endParaRPr lang="en-US" dirty="0"/>
          </a:p>
        </p:txBody>
      </p:sp>
      <p:sp>
        <p:nvSpPr>
          <p:cNvPr id="3" name="عنصر نائب للمحتوى 2"/>
          <p:cNvSpPr>
            <a:spLocks noGrp="1"/>
          </p:cNvSpPr>
          <p:nvPr>
            <p:ph idx="1"/>
          </p:nvPr>
        </p:nvSpPr>
        <p:spPr>
          <a:xfrm>
            <a:off x="214313" y="1214438"/>
            <a:ext cx="8715375" cy="5143500"/>
          </a:xfrm>
        </p:spPr>
        <p:txBody>
          <a:bodyPr/>
          <a:lstStyle/>
          <a:p>
            <a:pPr algn="l">
              <a:buFont typeface="Wingdings" pitchFamily="2" charset="2"/>
              <a:buNone/>
              <a:defRPr/>
            </a:pPr>
            <a:r>
              <a:rPr lang="en-US" u="sng" dirty="0" smtClean="0">
                <a:solidFill>
                  <a:srgbClr val="FFFF00"/>
                </a:solidFill>
              </a:rPr>
              <a:t>Q7.5.2:</a:t>
            </a:r>
          </a:p>
          <a:p>
            <a:pPr algn="l">
              <a:buFont typeface="Wingdings" pitchFamily="2" charset="2"/>
              <a:buNone/>
              <a:defRPr/>
            </a:pPr>
            <a:r>
              <a:rPr lang="en-US" dirty="0" smtClean="0"/>
              <a:t> In an article in the journal Health and Place, found that among 2428 boys aged from 7 to 12 years, 461 were over weight or obese. On the basis of this study ,can we conclude that more than 15  percent of boys aged from 7 to 12 years in the sampled population are over weight or obese?</a:t>
            </a:r>
          </a:p>
          <a:p>
            <a:pPr algn="l">
              <a:buFont typeface="Wingdings" pitchFamily="2" charset="2"/>
              <a:buNone/>
              <a:defRPr/>
            </a:pPr>
            <a:r>
              <a:rPr lang="en-US" sz="2800" dirty="0" smtClean="0"/>
              <a:t>Let </a:t>
            </a:r>
            <a:r>
              <a:rPr lang="el-GR" sz="2800" dirty="0" smtClean="0"/>
              <a:t>α</a:t>
            </a:r>
            <a:r>
              <a:rPr lang="en-US" sz="2800" dirty="0" smtClean="0"/>
              <a:t> =0.1 </a:t>
            </a:r>
            <a:endParaRPr lang="en-US" sz="2800" dirty="0"/>
          </a:p>
        </p:txBody>
      </p:sp>
      <p:sp>
        <p:nvSpPr>
          <p:cNvPr id="4" name="عنصر نائب للتذييل 3"/>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5" name="عنصر نائب لرقم الشريحة 4"/>
          <p:cNvSpPr>
            <a:spLocks noGrp="1"/>
          </p:cNvSpPr>
          <p:nvPr>
            <p:ph type="sldNum" sz="quarter" idx="12"/>
          </p:nvPr>
        </p:nvSpPr>
        <p:spPr/>
        <p:txBody>
          <a:bodyPr/>
          <a:lstStyle/>
          <a:p>
            <a:pPr>
              <a:defRPr/>
            </a:pPr>
            <a:fld id="{4F913783-BA68-4B3A-8C9E-0B82B3599FEF}" type="slidenum">
              <a:rPr lang="ar-SA" smtClean="0"/>
              <a:pPr>
                <a:defRPr/>
              </a:pPr>
              <a:t>292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936625"/>
          </a:xfrm>
        </p:spPr>
        <p:txBody>
          <a:bodyPr/>
          <a:lstStyle/>
          <a:p>
            <a:pPr>
              <a:defRPr/>
            </a:pPr>
            <a:r>
              <a:rPr lang="en-US" dirty="0" smtClean="0"/>
              <a:t>Solution :                                </a:t>
            </a:r>
            <a:endParaRPr lang="en-US" dirty="0"/>
          </a:p>
        </p:txBody>
      </p:sp>
      <p:sp>
        <p:nvSpPr>
          <p:cNvPr id="3" name="عنصر نائب للمحتوى 2"/>
          <p:cNvSpPr>
            <a:spLocks noGrp="1"/>
          </p:cNvSpPr>
          <p:nvPr>
            <p:ph idx="1"/>
          </p:nvPr>
        </p:nvSpPr>
        <p:spPr>
          <a:xfrm>
            <a:off x="457200" y="1071563"/>
            <a:ext cx="8229600" cy="5059362"/>
          </a:xfrm>
        </p:spPr>
        <p:txBody>
          <a:bodyPr/>
          <a:lstStyle/>
          <a:p>
            <a:pPr algn="l">
              <a:buFont typeface="Wingdings" pitchFamily="2" charset="2"/>
              <a:buNone/>
              <a:defRPr/>
            </a:pPr>
            <a:r>
              <a:rPr lang="en-US" dirty="0" smtClean="0"/>
              <a:t>1.Data :</a:t>
            </a:r>
          </a:p>
          <a:p>
            <a:pPr algn="l">
              <a:buFont typeface="Wingdings" pitchFamily="2" charset="2"/>
              <a:buNone/>
              <a:defRPr/>
            </a:pPr>
            <a:endParaRPr lang="en-US" dirty="0" smtClean="0"/>
          </a:p>
          <a:p>
            <a:pPr algn="l">
              <a:buFont typeface="Wingdings" pitchFamily="2" charset="2"/>
              <a:buNone/>
              <a:defRPr/>
            </a:pPr>
            <a:r>
              <a:rPr lang="en-US" dirty="0" smtClean="0"/>
              <a:t>2. Assumption :</a:t>
            </a:r>
          </a:p>
          <a:p>
            <a:pPr algn="l">
              <a:buFont typeface="Wingdings" pitchFamily="2" charset="2"/>
              <a:buNone/>
              <a:defRPr/>
            </a:pPr>
            <a:endParaRPr lang="en-US" dirty="0" smtClean="0"/>
          </a:p>
          <a:p>
            <a:pPr algn="l">
              <a:buFont typeface="Wingdings" pitchFamily="2" charset="2"/>
              <a:buNone/>
              <a:defRPr/>
            </a:pPr>
            <a:r>
              <a:rPr lang="en-US" dirty="0" smtClean="0"/>
              <a:t>3. Hypothesis :</a:t>
            </a:r>
          </a:p>
          <a:p>
            <a:pPr algn="l">
              <a:buFont typeface="Wingdings" pitchFamily="2" charset="2"/>
              <a:buNone/>
              <a:defRPr/>
            </a:pPr>
            <a:endParaRPr lang="en-US" dirty="0" smtClean="0"/>
          </a:p>
          <a:p>
            <a:pPr algn="l">
              <a:buFont typeface="Wingdings" pitchFamily="2" charset="2"/>
              <a:buNone/>
              <a:defRPr/>
            </a:pPr>
            <a:r>
              <a:rPr lang="en-US" dirty="0" smtClean="0"/>
              <a:t>4.Test statistic :</a:t>
            </a:r>
          </a:p>
        </p:txBody>
      </p:sp>
      <p:sp>
        <p:nvSpPr>
          <p:cNvPr id="4" name="عنصر نائب للتذييل 3"/>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5" name="عنصر نائب لرقم الشريحة 4"/>
          <p:cNvSpPr>
            <a:spLocks noGrp="1"/>
          </p:cNvSpPr>
          <p:nvPr>
            <p:ph type="sldNum" sz="quarter" idx="12"/>
          </p:nvPr>
        </p:nvSpPr>
        <p:spPr/>
        <p:txBody>
          <a:bodyPr/>
          <a:lstStyle/>
          <a:p>
            <a:pPr>
              <a:defRPr/>
            </a:pPr>
            <a:fld id="{DA33BD9A-3ABC-429D-84BE-96683D4154F7}" type="slidenum">
              <a:rPr lang="ar-SA" smtClean="0"/>
              <a:pPr>
                <a:defRPr/>
              </a:pPr>
              <a:t>293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63"/>
            <a:ext cx="8229600" cy="5630862"/>
          </a:xfrm>
        </p:spPr>
        <p:txBody>
          <a:bodyPr/>
          <a:lstStyle/>
          <a:p>
            <a:pPr algn="l">
              <a:buFont typeface="Wingdings" pitchFamily="2" charset="2"/>
              <a:buNone/>
              <a:defRPr/>
            </a:pPr>
            <a:endParaRPr lang="en-US" dirty="0" smtClean="0"/>
          </a:p>
          <a:p>
            <a:pPr algn="l">
              <a:buFont typeface="Wingdings" pitchFamily="2" charset="2"/>
              <a:buNone/>
              <a:defRPr/>
            </a:pPr>
            <a:r>
              <a:rPr lang="en-US" dirty="0" smtClean="0"/>
              <a:t>5.Decision Rule </a:t>
            </a:r>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endParaRPr lang="en-US" dirty="0" smtClean="0"/>
          </a:p>
          <a:p>
            <a:pPr algn="l">
              <a:buFont typeface="Wingdings" pitchFamily="2" charset="2"/>
              <a:buNone/>
              <a:defRPr/>
            </a:pPr>
            <a:r>
              <a:rPr lang="en-US" dirty="0" smtClean="0"/>
              <a:t>6. Decision : </a:t>
            </a:r>
            <a:endParaRPr lang="en-US"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2C360E0F-037D-46F9-BF08-12F75F122B7B}" type="slidenum">
              <a:rPr lang="ar-SA" smtClean="0"/>
              <a:pPr>
                <a:defRPr/>
              </a:pPr>
              <a:t>294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1150938" y="214313"/>
            <a:ext cx="7793037" cy="1054447"/>
          </a:xfrm>
        </p:spPr>
        <p:txBody>
          <a:bodyPr>
            <a:normAutofit fontScale="90000"/>
          </a:bodyPr>
          <a:lstStyle/>
          <a:p>
            <a:pPr eaLnBrk="1" hangingPunct="1">
              <a:defRPr/>
            </a:pPr>
            <a:r>
              <a:rPr lang="ar-SA" u="sng" dirty="0" smtClean="0"/>
              <a:t/>
            </a:r>
            <a:br>
              <a:rPr lang="ar-SA" u="sng" dirty="0" smtClean="0"/>
            </a:br>
            <a:r>
              <a:rPr lang="en-US" sz="3600" u="sng" dirty="0" smtClean="0"/>
              <a:t>7.6 Hypothesis Testing :The</a:t>
            </a:r>
            <a:r>
              <a:rPr lang="en-US" sz="3600" b="0" dirty="0" smtClean="0"/>
              <a:t> </a:t>
            </a:r>
            <a:r>
              <a:rPr lang="en-US" sz="3600" u="sng" dirty="0" smtClean="0"/>
              <a:t>Difference between two  population proportion</a:t>
            </a:r>
            <a:r>
              <a:rPr lang="en-US" sz="3600" dirty="0" smtClean="0"/>
              <a:t>:</a:t>
            </a:r>
            <a:r>
              <a:rPr lang="en-US" sz="3600" u="sng" dirty="0" smtClean="0"/>
              <a:t> </a:t>
            </a:r>
          </a:p>
        </p:txBody>
      </p:sp>
      <p:sp>
        <p:nvSpPr>
          <p:cNvPr id="431107" name="Rectangle 3"/>
          <p:cNvSpPr>
            <a:spLocks noGrp="1" noChangeArrowheads="1"/>
          </p:cNvSpPr>
          <p:nvPr>
            <p:ph type="body" sz="half" idx="1"/>
          </p:nvPr>
        </p:nvSpPr>
        <p:spPr>
          <a:xfrm>
            <a:off x="457200" y="1700808"/>
            <a:ext cx="8218488" cy="4536504"/>
          </a:xfrm>
        </p:spPr>
        <p:txBody>
          <a:bodyPr>
            <a:normAutofit lnSpcReduction="10000"/>
          </a:bodyPr>
          <a:lstStyle/>
          <a:p>
            <a:pPr algn="l" rtl="0" eaLnBrk="1" hangingPunct="1">
              <a:lnSpc>
                <a:spcPct val="90000"/>
              </a:lnSpc>
              <a:defRPr/>
            </a:pPr>
            <a:r>
              <a:rPr lang="en-US" sz="2000" dirty="0" smtClean="0"/>
              <a:t>Testing hypothesis about two population proportion (P</a:t>
            </a:r>
            <a:r>
              <a:rPr lang="en-US" sz="2000" baseline="-25000" dirty="0" smtClean="0"/>
              <a:t>1,, </a:t>
            </a:r>
            <a:r>
              <a:rPr lang="en-US" sz="2000" dirty="0" smtClean="0"/>
              <a:t>P</a:t>
            </a:r>
            <a:r>
              <a:rPr lang="en-US" sz="2000" baseline="-25000" dirty="0" smtClean="0"/>
              <a:t>2 </a:t>
            </a:r>
            <a:r>
              <a:rPr lang="en-US" sz="2000" dirty="0" smtClean="0"/>
              <a:t>) is</a:t>
            </a:r>
          </a:p>
          <a:p>
            <a:pPr algn="l" rtl="0" eaLnBrk="1" hangingPunct="1">
              <a:lnSpc>
                <a:spcPct val="90000"/>
              </a:lnSpc>
              <a:buFont typeface="Wingdings" pitchFamily="2" charset="2"/>
              <a:buNone/>
              <a:defRPr/>
            </a:pPr>
            <a:r>
              <a:rPr lang="en-US" sz="2000" dirty="0" smtClean="0"/>
              <a:t>carried out in much the same way as for  difference between two</a:t>
            </a:r>
          </a:p>
          <a:p>
            <a:pPr algn="l" rtl="0" eaLnBrk="1" hangingPunct="1">
              <a:lnSpc>
                <a:spcPct val="90000"/>
              </a:lnSpc>
              <a:buFont typeface="Wingdings" pitchFamily="2" charset="2"/>
              <a:buNone/>
              <a:defRPr/>
            </a:pPr>
            <a:r>
              <a:rPr lang="en-US" sz="2000" dirty="0" smtClean="0"/>
              <a:t>means when condition is necessary for using normal curve are met</a:t>
            </a:r>
          </a:p>
          <a:p>
            <a:pPr algn="l" rtl="0" eaLnBrk="1" hangingPunct="1">
              <a:lnSpc>
                <a:spcPct val="90000"/>
              </a:lnSpc>
              <a:defRPr/>
            </a:pPr>
            <a:r>
              <a:rPr lang="en-US" sz="2000" dirty="0" smtClean="0"/>
              <a:t>We have the following steps:</a:t>
            </a:r>
          </a:p>
          <a:p>
            <a:pPr algn="l" rtl="0" eaLnBrk="1" hangingPunct="1">
              <a:lnSpc>
                <a:spcPct val="90000"/>
              </a:lnSpc>
              <a:buFont typeface="Wingdings" pitchFamily="2" charset="2"/>
              <a:buNone/>
              <a:defRPr/>
            </a:pPr>
            <a:r>
              <a:rPr lang="en-US" sz="2000" b="1" dirty="0" smtClean="0">
                <a:solidFill>
                  <a:schemeClr val="tx2"/>
                </a:solidFill>
              </a:rPr>
              <a:t>1.Data</a:t>
            </a:r>
            <a:r>
              <a:rPr lang="en-US" sz="2000" dirty="0" smtClean="0">
                <a:solidFill>
                  <a:schemeClr val="tx2"/>
                </a:solidFill>
              </a:rPr>
              <a:t>:</a:t>
            </a:r>
            <a:r>
              <a:rPr lang="en-US" sz="2000" dirty="0" smtClean="0"/>
              <a:t> sample size (n</a:t>
            </a:r>
            <a:r>
              <a:rPr lang="en-US" sz="2000" baseline="-25000" dirty="0" smtClean="0"/>
              <a:t>1 </a:t>
            </a:r>
            <a:r>
              <a:rPr lang="ar-SA" sz="2000" baseline="-25000" dirty="0" smtClean="0"/>
              <a:t>و</a:t>
            </a:r>
            <a:r>
              <a:rPr lang="en-US" sz="2000" dirty="0" smtClean="0"/>
              <a:t>n</a:t>
            </a:r>
            <a:r>
              <a:rPr lang="en-US" sz="2000" baseline="-25000" dirty="0" smtClean="0"/>
              <a:t>2</a:t>
            </a:r>
            <a:r>
              <a:rPr lang="en-US" sz="2000" dirty="0" smtClean="0"/>
              <a:t>), sample proportions(                ), </a:t>
            </a:r>
          </a:p>
          <a:p>
            <a:pPr algn="l" rtl="0" eaLnBrk="1" hangingPunct="1">
              <a:lnSpc>
                <a:spcPct val="90000"/>
              </a:lnSpc>
              <a:buFont typeface="Wingdings" pitchFamily="2" charset="2"/>
              <a:buNone/>
              <a:defRPr/>
            </a:pPr>
            <a:r>
              <a:rPr lang="en-US" sz="2000" dirty="0" smtClean="0"/>
              <a:t>Characteristic in two samples (x</a:t>
            </a:r>
            <a:r>
              <a:rPr lang="en-US" sz="2000" baseline="-25000" dirty="0" smtClean="0"/>
              <a:t>1</a:t>
            </a:r>
            <a:r>
              <a:rPr lang="en-US" sz="2000" dirty="0" smtClean="0"/>
              <a:t> , x</a:t>
            </a:r>
            <a:r>
              <a:rPr lang="en-US" sz="2000" baseline="-25000" dirty="0" smtClean="0"/>
              <a:t>2</a:t>
            </a:r>
            <a:r>
              <a:rPr lang="en-US" sz="2000" dirty="0" smtClean="0"/>
              <a:t>),</a:t>
            </a:r>
          </a:p>
          <a:p>
            <a:pPr algn="l" rtl="0" eaLnBrk="1" hangingPunct="1">
              <a:lnSpc>
                <a:spcPct val="90000"/>
              </a:lnSpc>
              <a:buFont typeface="Wingdings" pitchFamily="2" charset="2"/>
              <a:buNone/>
              <a:defRPr/>
            </a:pPr>
            <a:endParaRPr lang="en-US" sz="2000" dirty="0" smtClean="0"/>
          </a:p>
          <a:p>
            <a:pPr algn="l" rtl="0" eaLnBrk="1" hangingPunct="1">
              <a:lnSpc>
                <a:spcPct val="90000"/>
              </a:lnSpc>
              <a:buFont typeface="Wingdings" pitchFamily="2" charset="2"/>
              <a:buNone/>
              <a:defRPr/>
            </a:pPr>
            <a:endParaRPr lang="en-US" sz="2000" dirty="0" smtClean="0">
              <a:solidFill>
                <a:schemeClr val="tx2"/>
              </a:solidFill>
            </a:endParaRPr>
          </a:p>
          <a:p>
            <a:pPr algn="l" rtl="0" eaLnBrk="1" hangingPunct="1">
              <a:lnSpc>
                <a:spcPct val="90000"/>
              </a:lnSpc>
              <a:buFont typeface="Wingdings" pitchFamily="2" charset="2"/>
              <a:buNone/>
              <a:defRPr/>
            </a:pPr>
            <a:endParaRPr lang="en-US" sz="2000" dirty="0" smtClean="0">
              <a:solidFill>
                <a:schemeClr val="tx2"/>
              </a:solidFill>
            </a:endParaRPr>
          </a:p>
          <a:p>
            <a:pPr algn="l" rtl="0" eaLnBrk="1" hangingPunct="1">
              <a:lnSpc>
                <a:spcPct val="90000"/>
              </a:lnSpc>
              <a:buFont typeface="Wingdings" pitchFamily="2" charset="2"/>
              <a:buNone/>
              <a:defRPr/>
            </a:pPr>
            <a:r>
              <a:rPr lang="en-US" sz="2000" dirty="0" smtClean="0">
                <a:solidFill>
                  <a:schemeClr val="tx2"/>
                </a:solidFill>
              </a:rPr>
              <a:t>2- Assumption :</a:t>
            </a:r>
            <a:r>
              <a:rPr lang="en-US" sz="2000" dirty="0" smtClean="0"/>
              <a:t> Two populations are independent</a:t>
            </a:r>
            <a:r>
              <a:rPr lang="en-US" sz="2400" dirty="0" smtClean="0"/>
              <a:t> .</a:t>
            </a:r>
          </a:p>
          <a:p>
            <a:pPr algn="l" rtl="0" eaLnBrk="1" hangingPunct="1">
              <a:lnSpc>
                <a:spcPct val="90000"/>
              </a:lnSpc>
              <a:buFont typeface="Wingdings" pitchFamily="2" charset="2"/>
              <a:buNone/>
              <a:defRPr/>
            </a:pPr>
            <a:endParaRPr lang="en-US" sz="2400" dirty="0" smtClean="0"/>
          </a:p>
          <a:p>
            <a:pPr algn="l" rtl="0" eaLnBrk="1" hangingPunct="1">
              <a:lnSpc>
                <a:spcPct val="90000"/>
              </a:lnSpc>
              <a:buFont typeface="Wingdings" pitchFamily="2" charset="2"/>
              <a:buNone/>
              <a:defRPr/>
            </a:pPr>
            <a:endParaRPr lang="en-US" sz="2400" dirty="0" smtClean="0"/>
          </a:p>
          <a:p>
            <a:pPr algn="l" rtl="0" eaLnBrk="1" hangingPunct="1">
              <a:lnSpc>
                <a:spcPct val="90000"/>
              </a:lnSpc>
              <a:buFont typeface="Wingdings" pitchFamily="2" charset="2"/>
              <a:buNone/>
              <a:defRPr/>
            </a:pPr>
            <a:r>
              <a:rPr lang="en-US" sz="2400" dirty="0" smtClean="0"/>
              <a:t> </a:t>
            </a:r>
          </a:p>
        </p:txBody>
      </p:sp>
      <p:graphicFrame>
        <p:nvGraphicFramePr>
          <p:cNvPr id="431108" name="Object 4"/>
          <p:cNvGraphicFramePr>
            <a:graphicFrameLocks noChangeAspect="1"/>
          </p:cNvGraphicFramePr>
          <p:nvPr>
            <p:ph sz="quarter" idx="2"/>
          </p:nvPr>
        </p:nvGraphicFramePr>
        <p:xfrm>
          <a:off x="5724128" y="2852936"/>
          <a:ext cx="936104" cy="648072"/>
        </p:xfrm>
        <a:graphic>
          <a:graphicData uri="http://schemas.openxmlformats.org/presentationml/2006/ole">
            <p:oleObj spid="_x0000_s79874" name="Equation" r:id="rId3" imgW="342720" imgH="241200" progId="Equation.3">
              <p:embed/>
            </p:oleObj>
          </a:graphicData>
        </a:graphic>
      </p:graphicFrame>
      <p:graphicFrame>
        <p:nvGraphicFramePr>
          <p:cNvPr id="431109" name="Object 5"/>
          <p:cNvGraphicFramePr>
            <a:graphicFrameLocks noChangeAspect="1"/>
          </p:cNvGraphicFramePr>
          <p:nvPr>
            <p:ph sz="quarter" idx="3"/>
          </p:nvPr>
        </p:nvGraphicFramePr>
        <p:xfrm>
          <a:off x="1979712" y="3717032"/>
          <a:ext cx="1328738" cy="792162"/>
        </p:xfrm>
        <a:graphic>
          <a:graphicData uri="http://schemas.openxmlformats.org/presentationml/2006/ole">
            <p:oleObj spid="_x0000_s79875" name="Equation" r:id="rId4" imgW="723600" imgH="431640" progId="Equation.3">
              <p:embed/>
            </p:oleObj>
          </a:graphicData>
        </a:graphic>
      </p:graphicFrame>
      <p:sp>
        <p:nvSpPr>
          <p:cNvPr id="7" name="عنصر نائب للتذييل 6"/>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8" name="عنصر نائب لرقم الشريحة 7"/>
          <p:cNvSpPr>
            <a:spLocks noGrp="1"/>
          </p:cNvSpPr>
          <p:nvPr>
            <p:ph type="sldNum" sz="quarter" idx="12"/>
          </p:nvPr>
        </p:nvSpPr>
        <p:spPr/>
        <p:txBody>
          <a:bodyPr/>
          <a:lstStyle/>
          <a:p>
            <a:pPr>
              <a:defRPr/>
            </a:pPr>
            <a:fld id="{54A76D2C-ED25-4EFE-8BDA-E27D40626658}" type="slidenum">
              <a:rPr lang="ar-SA"/>
              <a:pPr>
                <a:defRPr/>
              </a:pPr>
              <a:t>295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1106"/>
                                        </p:tgtEl>
                                        <p:attrNameLst>
                                          <p:attrName>style.visibility</p:attrName>
                                        </p:attrNameLst>
                                      </p:cBhvr>
                                      <p:to>
                                        <p:strVal val="visible"/>
                                      </p:to>
                                    </p:set>
                                    <p:anim calcmode="lin" valueType="num">
                                      <p:cBhvr additive="base">
                                        <p:cTn id="7" dur="500" fill="hold"/>
                                        <p:tgtEl>
                                          <p:spTgt spid="431106"/>
                                        </p:tgtEl>
                                        <p:attrNameLst>
                                          <p:attrName>ppt_x</p:attrName>
                                        </p:attrNameLst>
                                      </p:cBhvr>
                                      <p:tavLst>
                                        <p:tav tm="0">
                                          <p:val>
                                            <p:strVal val="#ppt_x"/>
                                          </p:val>
                                        </p:tav>
                                        <p:tav tm="100000">
                                          <p:val>
                                            <p:strVal val="#ppt_x"/>
                                          </p:val>
                                        </p:tav>
                                      </p:tavLst>
                                    </p:anim>
                                    <p:anim calcmode="lin" valueType="num">
                                      <p:cBhvr additive="base">
                                        <p:cTn id="8" dur="500" fill="hold"/>
                                        <p:tgtEl>
                                          <p:spTgt spid="431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31107">
                                            <p:txEl>
                                              <p:pRg st="0" end="0"/>
                                            </p:txEl>
                                          </p:spTgt>
                                        </p:tgtEl>
                                        <p:attrNameLst>
                                          <p:attrName>style.visibility</p:attrName>
                                        </p:attrNameLst>
                                      </p:cBhvr>
                                      <p:to>
                                        <p:strVal val="visible"/>
                                      </p:to>
                                    </p:set>
                                    <p:animEffect transition="in" filter="box(in)">
                                      <p:cBhvr>
                                        <p:cTn id="13" dur="500"/>
                                        <p:tgtEl>
                                          <p:spTgt spid="4311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31107">
                                            <p:txEl>
                                              <p:pRg st="1" end="1"/>
                                            </p:txEl>
                                          </p:spTgt>
                                        </p:tgtEl>
                                        <p:attrNameLst>
                                          <p:attrName>style.visibility</p:attrName>
                                        </p:attrNameLst>
                                      </p:cBhvr>
                                      <p:to>
                                        <p:strVal val="visible"/>
                                      </p:to>
                                    </p:set>
                                    <p:animEffect transition="in" filter="box(in)">
                                      <p:cBhvr>
                                        <p:cTn id="18" dur="500"/>
                                        <p:tgtEl>
                                          <p:spTgt spid="43110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31107">
                                            <p:txEl>
                                              <p:pRg st="2" end="2"/>
                                            </p:txEl>
                                          </p:spTgt>
                                        </p:tgtEl>
                                        <p:attrNameLst>
                                          <p:attrName>style.visibility</p:attrName>
                                        </p:attrNameLst>
                                      </p:cBhvr>
                                      <p:to>
                                        <p:strVal val="visible"/>
                                      </p:to>
                                    </p:set>
                                    <p:animEffect transition="in" filter="box(in)">
                                      <p:cBhvr>
                                        <p:cTn id="23" dur="500"/>
                                        <p:tgtEl>
                                          <p:spTgt spid="43110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31107">
                                            <p:txEl>
                                              <p:pRg st="3" end="3"/>
                                            </p:txEl>
                                          </p:spTgt>
                                        </p:tgtEl>
                                        <p:attrNameLst>
                                          <p:attrName>style.visibility</p:attrName>
                                        </p:attrNameLst>
                                      </p:cBhvr>
                                      <p:to>
                                        <p:strVal val="visible"/>
                                      </p:to>
                                    </p:set>
                                    <p:animEffect transition="in" filter="box(in)">
                                      <p:cBhvr>
                                        <p:cTn id="28" dur="500"/>
                                        <p:tgtEl>
                                          <p:spTgt spid="43110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31107">
                                            <p:txEl>
                                              <p:pRg st="4" end="4"/>
                                            </p:txEl>
                                          </p:spTgt>
                                        </p:tgtEl>
                                        <p:attrNameLst>
                                          <p:attrName>style.visibility</p:attrName>
                                        </p:attrNameLst>
                                      </p:cBhvr>
                                      <p:to>
                                        <p:strVal val="visible"/>
                                      </p:to>
                                    </p:set>
                                    <p:anim calcmode="lin" valueType="num">
                                      <p:cBhvr additive="base">
                                        <p:cTn id="33" dur="500" fill="hold"/>
                                        <p:tgtEl>
                                          <p:spTgt spid="43110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31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431108"/>
                                        </p:tgtEl>
                                        <p:attrNameLst>
                                          <p:attrName>style.visibility</p:attrName>
                                        </p:attrNameLst>
                                      </p:cBhvr>
                                      <p:to>
                                        <p:strVal val="visible"/>
                                      </p:to>
                                    </p:set>
                                    <p:animEffect transition="in" filter="box(in)">
                                      <p:cBhvr>
                                        <p:cTn id="39" dur="500"/>
                                        <p:tgtEl>
                                          <p:spTgt spid="43110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31107">
                                            <p:txEl>
                                              <p:pRg st="5" end="5"/>
                                            </p:txEl>
                                          </p:spTgt>
                                        </p:tgtEl>
                                        <p:attrNameLst>
                                          <p:attrName>style.visibility</p:attrName>
                                        </p:attrNameLst>
                                      </p:cBhvr>
                                      <p:to>
                                        <p:strVal val="visible"/>
                                      </p:to>
                                    </p:set>
                                    <p:anim calcmode="lin" valueType="num">
                                      <p:cBhvr additive="base">
                                        <p:cTn id="44" dur="500" fill="hold"/>
                                        <p:tgtEl>
                                          <p:spTgt spid="431107">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11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431109"/>
                                        </p:tgtEl>
                                        <p:attrNameLst>
                                          <p:attrName>style.visibility</p:attrName>
                                        </p:attrNameLst>
                                      </p:cBhvr>
                                      <p:to>
                                        <p:strVal val="visible"/>
                                      </p:to>
                                    </p:set>
                                    <p:animEffect transition="in" filter="box(in)">
                                      <p:cBhvr>
                                        <p:cTn id="50" dur="500"/>
                                        <p:tgtEl>
                                          <p:spTgt spid="43110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1107">
                                            <p:txEl>
                                              <p:pRg st="9" end="9"/>
                                            </p:txEl>
                                          </p:spTgt>
                                        </p:tgtEl>
                                        <p:attrNameLst>
                                          <p:attrName>style.visibility</p:attrName>
                                        </p:attrNameLst>
                                      </p:cBhvr>
                                      <p:to>
                                        <p:strVal val="visible"/>
                                      </p:to>
                                    </p:set>
                                    <p:anim calcmode="lin" valueType="num">
                                      <p:cBhvr additive="base">
                                        <p:cTn id="55" dur="500" fill="hold"/>
                                        <p:tgtEl>
                                          <p:spTgt spid="43110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3110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31107">
                                            <p:txEl>
                                              <p:pRg st="12" end="12"/>
                                            </p:txEl>
                                          </p:spTgt>
                                        </p:tgtEl>
                                        <p:attrNameLst>
                                          <p:attrName>style.visibility</p:attrName>
                                        </p:attrNameLst>
                                      </p:cBhvr>
                                      <p:to>
                                        <p:strVal val="visible"/>
                                      </p:to>
                                    </p:set>
                                    <p:anim calcmode="lin" valueType="num">
                                      <p:cBhvr additive="base">
                                        <p:cTn id="61" dur="500" fill="hold"/>
                                        <p:tgtEl>
                                          <p:spTgt spid="431107">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3110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body" sz="half" idx="1"/>
          </p:nvPr>
        </p:nvSpPr>
        <p:spPr>
          <a:xfrm>
            <a:off x="179388" y="333375"/>
            <a:ext cx="8713787" cy="6048375"/>
          </a:xfrm>
        </p:spPr>
        <p:txBody>
          <a:bodyPr/>
          <a:lstStyle/>
          <a:p>
            <a:pPr algn="l" rtl="0" eaLnBrk="1" hangingPunct="1">
              <a:lnSpc>
                <a:spcPct val="90000"/>
              </a:lnSpc>
              <a:defRPr/>
            </a:pPr>
            <a:r>
              <a:rPr lang="en-US" sz="2800" dirty="0" smtClean="0">
                <a:solidFill>
                  <a:schemeClr val="tx2"/>
                </a:solidFill>
                <a:latin typeface="Tahoma" pitchFamily="34" charset="0"/>
                <a:cs typeface="Tahoma" pitchFamily="34" charset="0"/>
              </a:rPr>
              <a:t>3.Hypotheses:</a:t>
            </a:r>
          </a:p>
          <a:p>
            <a:pPr algn="l" rtl="0" eaLnBrk="1" hangingPunct="1">
              <a:lnSpc>
                <a:spcPct val="90000"/>
              </a:lnSpc>
              <a:defRPr/>
            </a:pPr>
            <a:r>
              <a:rPr lang="en-US" sz="2800" dirty="0" smtClean="0">
                <a:latin typeface="Tahoma" pitchFamily="34" charset="0"/>
                <a:cs typeface="Tahoma" pitchFamily="34" charset="0"/>
              </a:rPr>
              <a:t>we have three cases</a:t>
            </a:r>
            <a:r>
              <a:rPr lang="en-US" sz="2400" dirty="0" smtClean="0">
                <a:latin typeface="Tahoma" pitchFamily="34" charset="0"/>
                <a:cs typeface="Tahoma" pitchFamily="34" charset="0"/>
              </a:rPr>
              <a:t> </a:t>
            </a:r>
          </a:p>
          <a:p>
            <a:pPr algn="l" rtl="0" eaLnBrk="1" hangingPunct="1">
              <a:lnSpc>
                <a:spcPct val="90000"/>
              </a:lnSpc>
              <a:defRPr/>
            </a:pPr>
            <a:r>
              <a:rPr lang="it-IT" sz="2800" smtClean="0">
                <a:solidFill>
                  <a:schemeClr val="tx2"/>
                </a:solidFill>
                <a:latin typeface="Tahoma" pitchFamily="34" charset="0"/>
                <a:cs typeface="Tahoma" pitchFamily="34" charset="0"/>
              </a:rPr>
              <a:t>Case I</a:t>
            </a:r>
            <a:r>
              <a:rPr lang="it-IT" sz="2400" smtClean="0">
                <a:solidFill>
                  <a:schemeClr val="tx2"/>
                </a:solidFill>
              </a:rPr>
              <a:t> :</a:t>
            </a:r>
            <a:r>
              <a:rPr lang="it-IT" sz="2400" smtClean="0"/>
              <a:t> H</a:t>
            </a:r>
            <a:r>
              <a:rPr lang="it-IT" sz="2400" baseline="-18000" smtClean="0"/>
              <a:t>0</a:t>
            </a:r>
            <a:r>
              <a:rPr lang="it-IT" sz="2400" smtClean="0"/>
              <a:t>:  P</a:t>
            </a:r>
            <a:r>
              <a:rPr lang="en-US" sz="2400" baseline="-22000" dirty="0" smtClean="0"/>
              <a:t>1</a:t>
            </a:r>
            <a:r>
              <a:rPr lang="it-IT" sz="2400" smtClean="0"/>
              <a:t>   =  P</a:t>
            </a:r>
            <a:r>
              <a:rPr lang="en-US" sz="2400" baseline="-22000" dirty="0" smtClean="0"/>
              <a:t>2</a:t>
            </a:r>
            <a:r>
              <a:rPr lang="en-US" sz="2400" dirty="0" smtClean="0"/>
              <a:t>  → </a:t>
            </a:r>
            <a:r>
              <a:rPr lang="it-IT" sz="2400" smtClean="0"/>
              <a:t>P</a:t>
            </a:r>
            <a:r>
              <a:rPr lang="en-US" sz="2400" baseline="-22000" dirty="0" smtClean="0"/>
              <a:t>1</a:t>
            </a:r>
            <a:r>
              <a:rPr lang="it-IT" sz="2400" smtClean="0"/>
              <a:t> -  P</a:t>
            </a:r>
            <a:r>
              <a:rPr lang="en-US" sz="2400" baseline="-22000" dirty="0" smtClean="0"/>
              <a:t>2</a:t>
            </a:r>
            <a:r>
              <a:rPr lang="en-US" sz="2400" dirty="0" smtClean="0"/>
              <a:t> = 0</a:t>
            </a:r>
          </a:p>
          <a:p>
            <a:pPr algn="l" rtl="0" eaLnBrk="1" hangingPunct="1">
              <a:lnSpc>
                <a:spcPct val="90000"/>
              </a:lnSpc>
              <a:buFont typeface="Wingdings" pitchFamily="2" charset="2"/>
              <a:buNone/>
              <a:defRPr/>
            </a:pPr>
            <a:r>
              <a:rPr lang="ar-SA" sz="2400" dirty="0" smtClean="0"/>
              <a:t>                   </a:t>
            </a:r>
            <a:r>
              <a:rPr lang="it-IT" sz="2400" smtClean="0"/>
              <a:t>H</a:t>
            </a:r>
            <a:r>
              <a:rPr lang="it-IT" sz="2400" baseline="-18000" smtClean="0"/>
              <a:t>A</a:t>
            </a:r>
            <a:r>
              <a:rPr lang="it-IT" sz="2400" smtClean="0"/>
              <a:t>: P</a:t>
            </a:r>
            <a:r>
              <a:rPr lang="en-US" sz="2400" baseline="-22000" dirty="0" smtClean="0"/>
              <a:t>1   </a:t>
            </a:r>
            <a:r>
              <a:rPr lang="en-US" sz="2400" dirty="0" smtClean="0"/>
              <a:t> ≠   </a:t>
            </a:r>
            <a:r>
              <a:rPr lang="it-IT" sz="2400" smtClean="0"/>
              <a:t>P</a:t>
            </a:r>
            <a:r>
              <a:rPr lang="en-US" sz="2400" baseline="-22000" dirty="0" smtClean="0"/>
              <a:t>2  </a:t>
            </a:r>
            <a:r>
              <a:rPr lang="en-US" sz="2400" dirty="0" smtClean="0"/>
              <a:t>→ </a:t>
            </a:r>
            <a:r>
              <a:rPr lang="it-IT" sz="2400" smtClean="0"/>
              <a:t>P</a:t>
            </a:r>
            <a:r>
              <a:rPr lang="en-US" sz="2400" baseline="-22000" dirty="0" smtClean="0"/>
              <a:t>1</a:t>
            </a:r>
            <a:r>
              <a:rPr lang="it-IT" sz="2400" smtClean="0"/>
              <a:t> -  P</a:t>
            </a:r>
            <a:r>
              <a:rPr lang="en-US" sz="2400" baseline="-22000" dirty="0" smtClean="0"/>
              <a:t>2</a:t>
            </a:r>
            <a:r>
              <a:rPr lang="en-US" sz="2400" dirty="0" smtClean="0"/>
              <a:t> ≠ 0</a:t>
            </a:r>
            <a:endParaRPr lang="ar-SA" sz="2400" dirty="0" smtClean="0"/>
          </a:p>
          <a:p>
            <a:pPr algn="l" rtl="0" eaLnBrk="1" hangingPunct="1">
              <a:lnSpc>
                <a:spcPct val="90000"/>
              </a:lnSpc>
              <a:defRPr/>
            </a:pPr>
            <a:r>
              <a:rPr lang="it-IT" sz="2400" smtClean="0">
                <a:solidFill>
                  <a:schemeClr val="tx2"/>
                </a:solidFill>
                <a:latin typeface="Tahoma" pitchFamily="34" charset="0"/>
                <a:cs typeface="Tahoma" pitchFamily="34" charset="0"/>
              </a:rPr>
              <a:t>Case II</a:t>
            </a:r>
            <a:r>
              <a:rPr lang="it-IT" sz="2400" smtClean="0">
                <a:solidFill>
                  <a:schemeClr val="tx2"/>
                </a:solidFill>
              </a:rPr>
              <a:t> : </a:t>
            </a:r>
            <a:r>
              <a:rPr lang="it-IT" sz="2400" smtClean="0"/>
              <a:t> H</a:t>
            </a:r>
            <a:r>
              <a:rPr lang="it-IT" sz="2400" baseline="-18000" smtClean="0"/>
              <a:t>0</a:t>
            </a:r>
            <a:r>
              <a:rPr lang="it-IT" sz="2400" smtClean="0"/>
              <a:t>: P</a:t>
            </a:r>
            <a:r>
              <a:rPr lang="en-US" sz="2400" baseline="-22000" dirty="0" smtClean="0"/>
              <a:t>1   </a:t>
            </a:r>
            <a:r>
              <a:rPr lang="it-IT" sz="2400" smtClean="0"/>
              <a:t> =   P</a:t>
            </a:r>
            <a:r>
              <a:rPr lang="en-US" sz="2400" baseline="-22000" dirty="0" smtClean="0"/>
              <a:t>2  </a:t>
            </a:r>
            <a:r>
              <a:rPr lang="en-US" sz="2400" dirty="0" smtClean="0"/>
              <a:t>→ </a:t>
            </a:r>
            <a:r>
              <a:rPr lang="it-IT" sz="2400" smtClean="0"/>
              <a:t>P</a:t>
            </a:r>
            <a:r>
              <a:rPr lang="en-US" sz="2400" baseline="-22000" dirty="0" smtClean="0"/>
              <a:t>1</a:t>
            </a:r>
            <a:r>
              <a:rPr lang="it-IT" sz="2400" smtClean="0"/>
              <a:t> -  P</a:t>
            </a:r>
            <a:r>
              <a:rPr lang="en-US" sz="2400" baseline="-22000" dirty="0" smtClean="0"/>
              <a:t>2</a:t>
            </a:r>
            <a:r>
              <a:rPr lang="en-US" sz="2400" dirty="0" smtClean="0"/>
              <a:t> = 0</a:t>
            </a:r>
            <a:endParaRPr lang="it-IT" sz="2400" smtClean="0"/>
          </a:p>
          <a:p>
            <a:pPr algn="l" rtl="0" eaLnBrk="1" hangingPunct="1">
              <a:lnSpc>
                <a:spcPct val="90000"/>
              </a:lnSpc>
              <a:buFont typeface="Wingdings" pitchFamily="2" charset="2"/>
              <a:buNone/>
              <a:defRPr/>
            </a:pPr>
            <a:r>
              <a:rPr lang="it-IT" sz="2400" smtClean="0"/>
              <a:t>                      H</a:t>
            </a:r>
            <a:r>
              <a:rPr lang="it-IT" sz="2400" baseline="-18000" smtClean="0"/>
              <a:t>A</a:t>
            </a:r>
            <a:r>
              <a:rPr lang="it-IT" sz="2400" smtClean="0"/>
              <a:t>: P</a:t>
            </a:r>
            <a:r>
              <a:rPr lang="en-US" sz="2400" baseline="-22000" dirty="0" smtClean="0"/>
              <a:t>1  </a:t>
            </a:r>
            <a:r>
              <a:rPr lang="it-IT" sz="2400" smtClean="0"/>
              <a:t> &gt;  P</a:t>
            </a:r>
            <a:r>
              <a:rPr lang="en-US" sz="2400" baseline="-22000" dirty="0" smtClean="0"/>
              <a:t>2  </a:t>
            </a:r>
            <a:r>
              <a:rPr lang="en-US" sz="2400" dirty="0" smtClean="0"/>
              <a:t>→ </a:t>
            </a:r>
            <a:r>
              <a:rPr lang="it-IT" sz="2400" smtClean="0"/>
              <a:t>P</a:t>
            </a:r>
            <a:r>
              <a:rPr lang="en-US" sz="2400" baseline="-22000" dirty="0" smtClean="0"/>
              <a:t>1</a:t>
            </a:r>
            <a:r>
              <a:rPr lang="it-IT" sz="2400" smtClean="0"/>
              <a:t> -  P</a:t>
            </a:r>
            <a:r>
              <a:rPr lang="en-US" sz="2400" baseline="-22000" dirty="0" smtClean="0"/>
              <a:t>2</a:t>
            </a:r>
            <a:r>
              <a:rPr lang="en-US" sz="2400" dirty="0" smtClean="0"/>
              <a:t> &gt; 0</a:t>
            </a:r>
            <a:endParaRPr lang="ar-SA" sz="2400" baseline="-22000" dirty="0" smtClean="0"/>
          </a:p>
          <a:p>
            <a:pPr algn="l" rtl="0" eaLnBrk="1" hangingPunct="1">
              <a:lnSpc>
                <a:spcPct val="90000"/>
              </a:lnSpc>
              <a:defRPr/>
            </a:pPr>
            <a:r>
              <a:rPr lang="en-US" sz="2800" dirty="0" smtClean="0">
                <a:solidFill>
                  <a:schemeClr val="tx2"/>
                </a:solidFill>
                <a:latin typeface="Tahoma" pitchFamily="34" charset="0"/>
                <a:cs typeface="Tahoma" pitchFamily="34" charset="0"/>
              </a:rPr>
              <a:t>Case III</a:t>
            </a:r>
            <a:r>
              <a:rPr lang="en-US" sz="2400" dirty="0" smtClean="0">
                <a:solidFill>
                  <a:schemeClr val="tx2"/>
                </a:solidFill>
              </a:rPr>
              <a:t> :</a:t>
            </a:r>
            <a:r>
              <a:rPr lang="en-US" sz="2400" dirty="0" smtClean="0"/>
              <a:t> </a:t>
            </a:r>
            <a:r>
              <a:rPr lang="it-IT" sz="2400" smtClean="0"/>
              <a:t>H</a:t>
            </a:r>
            <a:r>
              <a:rPr lang="it-IT" sz="2400" baseline="-18000" smtClean="0"/>
              <a:t>0</a:t>
            </a:r>
            <a:r>
              <a:rPr lang="it-IT" sz="2400" smtClean="0"/>
              <a:t>: P</a:t>
            </a:r>
            <a:r>
              <a:rPr lang="en-US" sz="2400" baseline="-22000" dirty="0" smtClean="0"/>
              <a:t>1</a:t>
            </a:r>
            <a:r>
              <a:rPr lang="it-IT" sz="2400" smtClean="0"/>
              <a:t> =  P</a:t>
            </a:r>
            <a:r>
              <a:rPr lang="en-US" sz="2400" baseline="-22000" dirty="0" smtClean="0"/>
              <a:t>2  </a:t>
            </a:r>
            <a:r>
              <a:rPr lang="en-US" sz="2400" dirty="0" smtClean="0"/>
              <a:t>→ </a:t>
            </a:r>
            <a:r>
              <a:rPr lang="it-IT" sz="2400" smtClean="0"/>
              <a:t>P</a:t>
            </a:r>
            <a:r>
              <a:rPr lang="en-US" sz="2400" baseline="-22000" dirty="0" smtClean="0"/>
              <a:t>1</a:t>
            </a:r>
            <a:r>
              <a:rPr lang="it-IT" sz="2400" smtClean="0"/>
              <a:t> -  P</a:t>
            </a:r>
            <a:r>
              <a:rPr lang="en-US" sz="2400" baseline="-22000" dirty="0" smtClean="0"/>
              <a:t>2</a:t>
            </a:r>
            <a:r>
              <a:rPr lang="en-US" sz="2400" dirty="0" smtClean="0"/>
              <a:t> = 0</a:t>
            </a:r>
            <a:endParaRPr lang="it-IT" sz="2400" smtClean="0"/>
          </a:p>
          <a:p>
            <a:pPr algn="l" rtl="0" eaLnBrk="1" hangingPunct="1">
              <a:lnSpc>
                <a:spcPct val="90000"/>
              </a:lnSpc>
              <a:buFont typeface="Wingdings" pitchFamily="2" charset="2"/>
              <a:buNone/>
              <a:defRPr/>
            </a:pPr>
            <a:r>
              <a:rPr lang="it-IT" sz="2400" smtClean="0"/>
              <a:t>                        H</a:t>
            </a:r>
            <a:r>
              <a:rPr lang="it-IT" sz="2400" baseline="-18000" smtClean="0"/>
              <a:t>A</a:t>
            </a:r>
            <a:r>
              <a:rPr lang="it-IT" sz="2400" smtClean="0"/>
              <a:t>: P</a:t>
            </a:r>
            <a:r>
              <a:rPr lang="en-US" sz="2400" baseline="-22000" dirty="0" smtClean="0"/>
              <a:t>1</a:t>
            </a:r>
            <a:r>
              <a:rPr lang="en-US" sz="2400" dirty="0" smtClean="0"/>
              <a:t> </a:t>
            </a:r>
            <a:r>
              <a:rPr lang="it-IT" sz="2400" smtClean="0"/>
              <a:t>&lt;  P</a:t>
            </a:r>
            <a:r>
              <a:rPr lang="en-US" sz="2400" baseline="-22000" dirty="0" smtClean="0"/>
              <a:t>2  </a:t>
            </a:r>
            <a:r>
              <a:rPr lang="en-US" sz="2400" dirty="0" smtClean="0"/>
              <a:t>→ </a:t>
            </a:r>
            <a:r>
              <a:rPr lang="it-IT" sz="2400" smtClean="0"/>
              <a:t>P</a:t>
            </a:r>
            <a:r>
              <a:rPr lang="en-US" sz="2400" baseline="-22000" dirty="0" smtClean="0"/>
              <a:t>1</a:t>
            </a:r>
            <a:r>
              <a:rPr lang="it-IT" sz="2400" smtClean="0"/>
              <a:t> -  P</a:t>
            </a:r>
            <a:r>
              <a:rPr lang="en-US" sz="2400" baseline="-22000" dirty="0" smtClean="0"/>
              <a:t>2</a:t>
            </a:r>
            <a:r>
              <a:rPr lang="en-US" sz="2400" dirty="0" smtClean="0"/>
              <a:t> &lt; 0</a:t>
            </a:r>
          </a:p>
          <a:p>
            <a:pPr algn="l" rtl="0" eaLnBrk="1" hangingPunct="1">
              <a:lnSpc>
                <a:spcPct val="90000"/>
              </a:lnSpc>
              <a:buFont typeface="Wingdings" pitchFamily="2" charset="2"/>
              <a:buNone/>
              <a:defRPr/>
            </a:pPr>
            <a:r>
              <a:rPr lang="en-US" sz="2400" dirty="0" smtClean="0"/>
              <a:t> </a:t>
            </a:r>
            <a:r>
              <a:rPr lang="en-US" sz="2800" dirty="0" smtClean="0">
                <a:solidFill>
                  <a:schemeClr val="tx2"/>
                </a:solidFill>
                <a:latin typeface="Tahoma" pitchFamily="34" charset="0"/>
                <a:cs typeface="Tahoma" pitchFamily="34" charset="0"/>
              </a:rPr>
              <a:t>4.Test Statistic</a:t>
            </a:r>
            <a:r>
              <a:rPr lang="ar-SA" sz="2800" dirty="0" smtClean="0">
                <a:solidFill>
                  <a:schemeClr val="tx2"/>
                </a:solidFill>
                <a:latin typeface="Tahoma" pitchFamily="34" charset="0"/>
                <a:cs typeface="Tahoma" pitchFamily="34" charset="0"/>
              </a:rPr>
              <a:t>:</a:t>
            </a:r>
          </a:p>
          <a:p>
            <a:pPr algn="l" rtl="0" eaLnBrk="1" hangingPunct="1">
              <a:lnSpc>
                <a:spcPct val="90000"/>
              </a:lnSpc>
              <a:buFont typeface="Wingdings" pitchFamily="2" charset="2"/>
              <a:buNone/>
              <a:defRPr/>
            </a:pPr>
            <a:endParaRPr lang="ar-SA" sz="2800" dirty="0" smtClean="0">
              <a:solidFill>
                <a:schemeClr val="tx2"/>
              </a:solidFill>
              <a:latin typeface="Tahoma" pitchFamily="34" charset="0"/>
              <a:cs typeface="Tahoma" pitchFamily="34" charset="0"/>
            </a:endParaRPr>
          </a:p>
          <a:p>
            <a:pPr algn="l" rtl="0" eaLnBrk="1" hangingPunct="1">
              <a:lnSpc>
                <a:spcPct val="90000"/>
              </a:lnSpc>
              <a:buFont typeface="Wingdings" pitchFamily="2" charset="2"/>
              <a:buNone/>
              <a:defRPr/>
            </a:pPr>
            <a:endParaRPr lang="ar-SA" sz="2800" dirty="0" smtClean="0">
              <a:solidFill>
                <a:schemeClr val="tx2"/>
              </a:solidFill>
              <a:latin typeface="Tahoma" pitchFamily="34" charset="0"/>
              <a:cs typeface="Tahoma" pitchFamily="34" charset="0"/>
            </a:endParaRPr>
          </a:p>
          <a:p>
            <a:pPr algn="l" rtl="0" eaLnBrk="1" hangingPunct="1">
              <a:lnSpc>
                <a:spcPct val="90000"/>
              </a:lnSpc>
              <a:buFont typeface="Wingdings" pitchFamily="2" charset="2"/>
              <a:buNone/>
              <a:defRPr/>
            </a:pPr>
            <a:r>
              <a:rPr lang="en-US" sz="2400" dirty="0" smtClean="0">
                <a:latin typeface="Tahoma" pitchFamily="34" charset="0"/>
                <a:cs typeface="Tahoma" pitchFamily="34" charset="0"/>
              </a:rPr>
              <a:t>Where </a:t>
            </a:r>
            <a:r>
              <a:rPr lang="it-IT" sz="2400" smtClean="0"/>
              <a:t>H</a:t>
            </a:r>
            <a:r>
              <a:rPr lang="it-IT" sz="2400" baseline="-18000" smtClean="0"/>
              <a:t>0</a:t>
            </a:r>
            <a:r>
              <a:rPr lang="en-US" sz="2400" dirty="0" smtClean="0">
                <a:latin typeface="Tahoma" pitchFamily="34" charset="0"/>
                <a:cs typeface="Tahoma" pitchFamily="34" charset="0"/>
              </a:rPr>
              <a:t> is true ,is distributed approximately as the standard normal</a:t>
            </a:r>
            <a:endParaRPr lang="ar-SA" sz="2400" dirty="0" smtClean="0">
              <a:latin typeface="Tahoma" pitchFamily="34" charset="0"/>
              <a:cs typeface="Tahoma" pitchFamily="34" charset="0"/>
            </a:endParaRPr>
          </a:p>
          <a:p>
            <a:pPr algn="l" rtl="0" eaLnBrk="1" hangingPunct="1">
              <a:lnSpc>
                <a:spcPct val="90000"/>
              </a:lnSpc>
              <a:buFont typeface="Wingdings" pitchFamily="2" charset="2"/>
              <a:buNone/>
              <a:defRPr/>
            </a:pPr>
            <a:endParaRPr lang="en-US" sz="2400" dirty="0" smtClean="0">
              <a:latin typeface="Tahoma" pitchFamily="34" charset="0"/>
              <a:cs typeface="Tahoma" pitchFamily="34" charset="0"/>
            </a:endParaRPr>
          </a:p>
        </p:txBody>
      </p:sp>
      <p:graphicFrame>
        <p:nvGraphicFramePr>
          <p:cNvPr id="432131" name="Object 3"/>
          <p:cNvGraphicFramePr>
            <a:graphicFrameLocks noChangeAspect="1"/>
          </p:cNvGraphicFramePr>
          <p:nvPr>
            <p:ph sz="half" idx="2"/>
          </p:nvPr>
        </p:nvGraphicFramePr>
        <p:xfrm>
          <a:off x="3200400" y="4005065"/>
          <a:ext cx="2955776" cy="1152724"/>
        </p:xfrm>
        <a:graphic>
          <a:graphicData uri="http://schemas.openxmlformats.org/presentationml/2006/ole">
            <p:oleObj spid="_x0000_s80898" name="Equation" r:id="rId3" imgW="1612800" imgH="660240" progId="Equation.3">
              <p:embed/>
            </p:oleObj>
          </a:graphicData>
        </a:graphic>
      </p:graphicFrame>
      <p:sp>
        <p:nvSpPr>
          <p:cNvPr id="5" name="عنصر نائب للتذييل 5"/>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6" name="عنصر نائب لرقم الشريحة 6"/>
          <p:cNvSpPr>
            <a:spLocks noGrp="1"/>
          </p:cNvSpPr>
          <p:nvPr>
            <p:ph type="sldNum" sz="quarter" idx="12"/>
          </p:nvPr>
        </p:nvSpPr>
        <p:spPr/>
        <p:txBody>
          <a:bodyPr/>
          <a:lstStyle/>
          <a:p>
            <a:pPr>
              <a:defRPr/>
            </a:pPr>
            <a:fld id="{0C004D7F-F610-49DA-B333-00616EE546CF}" type="slidenum">
              <a:rPr lang="ar-SA"/>
              <a:pPr>
                <a:defRPr/>
              </a:pPr>
              <a:t>296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2130">
                                            <p:txEl>
                                              <p:pRg st="0" end="0"/>
                                            </p:txEl>
                                          </p:spTgt>
                                        </p:tgtEl>
                                        <p:attrNameLst>
                                          <p:attrName>style.visibility</p:attrName>
                                        </p:attrNameLst>
                                      </p:cBhvr>
                                      <p:to>
                                        <p:strVal val="visible"/>
                                      </p:to>
                                    </p:set>
                                    <p:anim calcmode="lin" valueType="num">
                                      <p:cBhvr additive="base">
                                        <p:cTn id="7" dur="500" fill="hold"/>
                                        <p:tgtEl>
                                          <p:spTgt spid="432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2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2130">
                                            <p:txEl>
                                              <p:pRg st="1" end="1"/>
                                            </p:txEl>
                                          </p:spTgt>
                                        </p:tgtEl>
                                        <p:attrNameLst>
                                          <p:attrName>style.visibility</p:attrName>
                                        </p:attrNameLst>
                                      </p:cBhvr>
                                      <p:to>
                                        <p:strVal val="visible"/>
                                      </p:to>
                                    </p:set>
                                    <p:anim calcmode="lin" valueType="num">
                                      <p:cBhvr additive="base">
                                        <p:cTn id="13" dur="500" fill="hold"/>
                                        <p:tgtEl>
                                          <p:spTgt spid="4321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21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2130">
                                            <p:txEl>
                                              <p:pRg st="2" end="2"/>
                                            </p:txEl>
                                          </p:spTgt>
                                        </p:tgtEl>
                                        <p:attrNameLst>
                                          <p:attrName>style.visibility</p:attrName>
                                        </p:attrNameLst>
                                      </p:cBhvr>
                                      <p:to>
                                        <p:strVal val="visible"/>
                                      </p:to>
                                    </p:set>
                                    <p:anim calcmode="lin" valueType="num">
                                      <p:cBhvr additive="base">
                                        <p:cTn id="19" dur="500" fill="hold"/>
                                        <p:tgtEl>
                                          <p:spTgt spid="4321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21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2130">
                                            <p:txEl>
                                              <p:pRg st="3" end="3"/>
                                            </p:txEl>
                                          </p:spTgt>
                                        </p:tgtEl>
                                        <p:attrNameLst>
                                          <p:attrName>style.visibility</p:attrName>
                                        </p:attrNameLst>
                                      </p:cBhvr>
                                      <p:to>
                                        <p:strVal val="visible"/>
                                      </p:to>
                                    </p:set>
                                    <p:anim calcmode="lin" valueType="num">
                                      <p:cBhvr additive="base">
                                        <p:cTn id="25" dur="500" fill="hold"/>
                                        <p:tgtEl>
                                          <p:spTgt spid="4321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21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2130">
                                            <p:txEl>
                                              <p:pRg st="4" end="4"/>
                                            </p:txEl>
                                          </p:spTgt>
                                        </p:tgtEl>
                                        <p:attrNameLst>
                                          <p:attrName>style.visibility</p:attrName>
                                        </p:attrNameLst>
                                      </p:cBhvr>
                                      <p:to>
                                        <p:strVal val="visible"/>
                                      </p:to>
                                    </p:set>
                                    <p:anim calcmode="lin" valueType="num">
                                      <p:cBhvr additive="base">
                                        <p:cTn id="31" dur="500" fill="hold"/>
                                        <p:tgtEl>
                                          <p:spTgt spid="4321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21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2130">
                                            <p:txEl>
                                              <p:pRg st="5" end="5"/>
                                            </p:txEl>
                                          </p:spTgt>
                                        </p:tgtEl>
                                        <p:attrNameLst>
                                          <p:attrName>style.visibility</p:attrName>
                                        </p:attrNameLst>
                                      </p:cBhvr>
                                      <p:to>
                                        <p:strVal val="visible"/>
                                      </p:to>
                                    </p:set>
                                    <p:anim calcmode="lin" valueType="num">
                                      <p:cBhvr additive="base">
                                        <p:cTn id="37" dur="500" fill="hold"/>
                                        <p:tgtEl>
                                          <p:spTgt spid="4321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21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32130">
                                            <p:txEl>
                                              <p:pRg st="6" end="6"/>
                                            </p:txEl>
                                          </p:spTgt>
                                        </p:tgtEl>
                                        <p:attrNameLst>
                                          <p:attrName>style.visibility</p:attrName>
                                        </p:attrNameLst>
                                      </p:cBhvr>
                                      <p:to>
                                        <p:strVal val="visible"/>
                                      </p:to>
                                    </p:set>
                                    <p:anim calcmode="lin" valueType="num">
                                      <p:cBhvr additive="base">
                                        <p:cTn id="43" dur="500" fill="hold"/>
                                        <p:tgtEl>
                                          <p:spTgt spid="43213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21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32130">
                                            <p:txEl>
                                              <p:pRg st="7" end="7"/>
                                            </p:txEl>
                                          </p:spTgt>
                                        </p:tgtEl>
                                        <p:attrNameLst>
                                          <p:attrName>style.visibility</p:attrName>
                                        </p:attrNameLst>
                                      </p:cBhvr>
                                      <p:to>
                                        <p:strVal val="visible"/>
                                      </p:to>
                                    </p:set>
                                    <p:anim calcmode="lin" valueType="num">
                                      <p:cBhvr additive="base">
                                        <p:cTn id="49" dur="500" fill="hold"/>
                                        <p:tgtEl>
                                          <p:spTgt spid="43213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3213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2130">
                                            <p:txEl>
                                              <p:pRg st="8" end="8"/>
                                            </p:txEl>
                                          </p:spTgt>
                                        </p:tgtEl>
                                        <p:attrNameLst>
                                          <p:attrName>style.visibility</p:attrName>
                                        </p:attrNameLst>
                                      </p:cBhvr>
                                      <p:to>
                                        <p:strVal val="visible"/>
                                      </p:to>
                                    </p:set>
                                    <p:anim calcmode="lin" valueType="num">
                                      <p:cBhvr additive="base">
                                        <p:cTn id="55" dur="500" fill="hold"/>
                                        <p:tgtEl>
                                          <p:spTgt spid="43213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3213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432131"/>
                                        </p:tgtEl>
                                        <p:attrNameLst>
                                          <p:attrName>style.visibility</p:attrName>
                                        </p:attrNameLst>
                                      </p:cBhvr>
                                      <p:to>
                                        <p:strVal val="visible"/>
                                      </p:to>
                                    </p:set>
                                    <p:animEffect transition="in" filter="box(in)">
                                      <p:cBhvr>
                                        <p:cTn id="61" dur="500"/>
                                        <p:tgtEl>
                                          <p:spTgt spid="43213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32130">
                                            <p:txEl>
                                              <p:pRg st="11" end="11"/>
                                            </p:txEl>
                                          </p:spTgt>
                                        </p:tgtEl>
                                        <p:attrNameLst>
                                          <p:attrName>style.visibility</p:attrName>
                                        </p:attrNameLst>
                                      </p:cBhvr>
                                      <p:to>
                                        <p:strVal val="visible"/>
                                      </p:to>
                                    </p:set>
                                    <p:anim calcmode="lin" valueType="num">
                                      <p:cBhvr additive="base">
                                        <p:cTn id="66" dur="500" fill="hold"/>
                                        <p:tgtEl>
                                          <p:spTgt spid="432130">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3213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3" name="عنصر نائب لرقم الشريحة 2"/>
          <p:cNvSpPr>
            <a:spLocks noGrp="1"/>
          </p:cNvSpPr>
          <p:nvPr>
            <p:ph type="sldNum" sz="quarter" idx="12"/>
          </p:nvPr>
        </p:nvSpPr>
        <p:spPr/>
        <p:txBody>
          <a:bodyPr/>
          <a:lstStyle/>
          <a:p>
            <a:pPr>
              <a:defRPr/>
            </a:pPr>
            <a:fld id="{AC3D6BA0-CE0D-426B-8C69-24C1CBD2B835}" type="slidenum">
              <a:rPr lang="ar-SA" smtClean="0"/>
              <a:pPr>
                <a:defRPr/>
              </a:pPr>
              <a:t>297</a:t>
            </a:fld>
            <a:endParaRPr lang="en-US"/>
          </a:p>
        </p:txBody>
      </p:sp>
      <p:pic>
        <p:nvPicPr>
          <p:cNvPr id="1073154" name="Picture 2"/>
          <p:cNvPicPr>
            <a:picLocks noChangeAspect="1" noChangeArrowheads="1"/>
          </p:cNvPicPr>
          <p:nvPr/>
        </p:nvPicPr>
        <p:blipFill>
          <a:blip r:embed="rId2" cstate="print"/>
          <a:srcRect/>
          <a:stretch>
            <a:fillRect/>
          </a:stretch>
        </p:blipFill>
        <p:spPr bwMode="auto">
          <a:xfrm>
            <a:off x="395536" y="0"/>
            <a:ext cx="8496944" cy="6165304"/>
          </a:xfrm>
          <a:prstGeom prst="rect">
            <a:avLst/>
          </a:prstGeom>
          <a:noFill/>
          <a:ln w="9525">
            <a:noFill/>
            <a:miter lim="800000"/>
            <a:headEnd/>
            <a:tailEnd/>
          </a:ln>
        </p:spPr>
      </p:pic>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457200" y="0"/>
            <a:ext cx="8229600" cy="1052513"/>
          </a:xfrm>
        </p:spPr>
        <p:txBody>
          <a:bodyPr/>
          <a:lstStyle/>
          <a:p>
            <a:pPr algn="l" eaLnBrk="1" hangingPunct="1">
              <a:defRPr/>
            </a:pPr>
            <a:r>
              <a:rPr lang="en-US" smtClean="0"/>
              <a:t>Example7.6.1 page 262</a:t>
            </a:r>
          </a:p>
        </p:txBody>
      </p:sp>
      <p:sp>
        <p:nvSpPr>
          <p:cNvPr id="434179" name="Rectangle 3"/>
          <p:cNvSpPr>
            <a:spLocks noGrp="1" noChangeArrowheads="1"/>
          </p:cNvSpPr>
          <p:nvPr>
            <p:ph type="body" sz="half" idx="1"/>
          </p:nvPr>
        </p:nvSpPr>
        <p:spPr>
          <a:xfrm>
            <a:off x="250825" y="836613"/>
            <a:ext cx="8642350" cy="5400675"/>
          </a:xfrm>
        </p:spPr>
        <p:txBody>
          <a:bodyPr/>
          <a:lstStyle/>
          <a:p>
            <a:pPr algn="l" rtl="0" eaLnBrk="1" hangingPunct="1">
              <a:buFont typeface="Wingdings" pitchFamily="2" charset="2"/>
              <a:buNone/>
              <a:defRPr/>
            </a:pPr>
            <a:r>
              <a:rPr lang="en-US" sz="2000" smtClean="0">
                <a:latin typeface="Arial" pitchFamily="34" charset="0"/>
              </a:rPr>
              <a:t>Noonan is a genetic condition that can affect the heart growth,</a:t>
            </a:r>
          </a:p>
          <a:p>
            <a:pPr algn="l" rtl="0" eaLnBrk="1" hangingPunct="1">
              <a:buFont typeface="Wingdings" pitchFamily="2" charset="2"/>
              <a:buNone/>
              <a:defRPr/>
            </a:pPr>
            <a:r>
              <a:rPr lang="en-US" sz="2000" smtClean="0">
                <a:latin typeface="Arial" pitchFamily="34" charset="0"/>
              </a:rPr>
              <a:t>blood clotting and mental and physical development. Noonan examined</a:t>
            </a:r>
          </a:p>
          <a:p>
            <a:pPr algn="l" rtl="0" eaLnBrk="1" hangingPunct="1">
              <a:buFont typeface="Wingdings" pitchFamily="2" charset="2"/>
              <a:buNone/>
              <a:defRPr/>
            </a:pPr>
            <a:r>
              <a:rPr lang="en-US" sz="2000" smtClean="0">
                <a:latin typeface="Arial" pitchFamily="34" charset="0"/>
              </a:rPr>
              <a:t>the stature of men and women with Noonan. The study contained 29</a:t>
            </a:r>
          </a:p>
          <a:p>
            <a:pPr algn="l" rtl="0" eaLnBrk="1" hangingPunct="1">
              <a:buFont typeface="Wingdings" pitchFamily="2" charset="2"/>
              <a:buNone/>
              <a:defRPr/>
            </a:pPr>
            <a:r>
              <a:rPr lang="en-US" sz="2000" smtClean="0">
                <a:latin typeface="Arial" pitchFamily="34" charset="0"/>
              </a:rPr>
              <a:t>Male and 44 female adults. One of the cut-off values used to assess</a:t>
            </a:r>
          </a:p>
          <a:p>
            <a:pPr algn="l" rtl="0" eaLnBrk="1" hangingPunct="1">
              <a:buFont typeface="Wingdings" pitchFamily="2" charset="2"/>
              <a:buNone/>
              <a:defRPr/>
            </a:pPr>
            <a:r>
              <a:rPr lang="en-US" sz="2000" smtClean="0">
                <a:latin typeface="Arial" pitchFamily="34" charset="0"/>
              </a:rPr>
              <a:t>stature was the third percentile of adult height .Eleven of the males fell</a:t>
            </a:r>
          </a:p>
          <a:p>
            <a:pPr algn="l" rtl="0" eaLnBrk="1" hangingPunct="1">
              <a:buFont typeface="Wingdings" pitchFamily="2" charset="2"/>
              <a:buNone/>
              <a:defRPr/>
            </a:pPr>
            <a:r>
              <a:rPr lang="en-US" sz="2000" smtClean="0">
                <a:latin typeface="Arial" pitchFamily="34" charset="0"/>
              </a:rPr>
              <a:t>below the third percentile of adult  male height ,while 24 of the female</a:t>
            </a:r>
          </a:p>
          <a:p>
            <a:pPr algn="l" rtl="0" eaLnBrk="1" hangingPunct="1">
              <a:buFont typeface="Wingdings" pitchFamily="2" charset="2"/>
              <a:buNone/>
              <a:defRPr/>
            </a:pPr>
            <a:r>
              <a:rPr lang="en-US" sz="2000" smtClean="0">
                <a:latin typeface="Arial" pitchFamily="34" charset="0"/>
              </a:rPr>
              <a:t>fell below the third percentile of female adult height .Does this study </a:t>
            </a:r>
          </a:p>
          <a:p>
            <a:pPr algn="l" rtl="0" eaLnBrk="1" hangingPunct="1">
              <a:buFont typeface="Wingdings" pitchFamily="2" charset="2"/>
              <a:buNone/>
              <a:defRPr/>
            </a:pPr>
            <a:r>
              <a:rPr lang="en-US" sz="2000" smtClean="0">
                <a:latin typeface="Arial" pitchFamily="34" charset="0"/>
              </a:rPr>
              <a:t>provide sufficient evidence for us to conclude that among subjects with </a:t>
            </a:r>
          </a:p>
          <a:p>
            <a:pPr algn="l" rtl="0" eaLnBrk="1" hangingPunct="1">
              <a:buFont typeface="Wingdings" pitchFamily="2" charset="2"/>
              <a:buNone/>
              <a:defRPr/>
            </a:pPr>
            <a:r>
              <a:rPr lang="en-US" sz="2000" smtClean="0">
                <a:latin typeface="Arial" pitchFamily="34" charset="0"/>
              </a:rPr>
              <a:t>Noonan ,females are more likely than males to fall below the respective</a:t>
            </a:r>
          </a:p>
          <a:p>
            <a:pPr algn="l" rtl="0" eaLnBrk="1" hangingPunct="1">
              <a:buFont typeface="Wingdings" pitchFamily="2" charset="2"/>
              <a:buNone/>
              <a:defRPr/>
            </a:pPr>
            <a:r>
              <a:rPr lang="en-US" sz="2000" smtClean="0">
                <a:latin typeface="Arial" pitchFamily="34" charset="0"/>
              </a:rPr>
              <a:t>of adult height?  Let </a:t>
            </a:r>
            <a:r>
              <a:rPr lang="el-GR" sz="2000" smtClean="0">
                <a:latin typeface="Arial" pitchFamily="34" charset="0"/>
              </a:rPr>
              <a:t>α</a:t>
            </a:r>
            <a:r>
              <a:rPr lang="en-US" sz="2000" smtClean="0">
                <a:latin typeface="Arial" pitchFamily="34" charset="0"/>
              </a:rPr>
              <a:t>=0.05</a:t>
            </a:r>
            <a:endParaRPr lang="el-GR" sz="2000" smtClean="0">
              <a:latin typeface="Arial" pitchFamily="34" charset="0"/>
            </a:endParaRPr>
          </a:p>
          <a:p>
            <a:pPr algn="l" rtl="0" eaLnBrk="1" hangingPunct="1">
              <a:buFont typeface="Wingdings" pitchFamily="2" charset="2"/>
              <a:buNone/>
              <a:defRPr/>
            </a:pPr>
            <a:r>
              <a:rPr lang="en-US" sz="2000" u="sng" smtClean="0">
                <a:solidFill>
                  <a:schemeClr val="tx2"/>
                </a:solidFill>
                <a:latin typeface="Arial" pitchFamily="34" charset="0"/>
              </a:rPr>
              <a:t>Solution:</a:t>
            </a:r>
          </a:p>
          <a:p>
            <a:pPr algn="l" rtl="0" eaLnBrk="1" hangingPunct="1">
              <a:buFont typeface="Wingdings" pitchFamily="2" charset="2"/>
              <a:buNone/>
              <a:defRPr/>
            </a:pPr>
            <a:r>
              <a:rPr lang="en-US" sz="2000" smtClean="0">
                <a:solidFill>
                  <a:schemeClr val="tx2"/>
                </a:solidFill>
                <a:latin typeface="Arial" pitchFamily="34" charset="0"/>
              </a:rPr>
              <a:t>1.Data:</a:t>
            </a:r>
            <a:r>
              <a:rPr lang="en-US" sz="2000" smtClean="0">
                <a:latin typeface="Arial" pitchFamily="34" charset="0"/>
              </a:rPr>
              <a:t>  n </a:t>
            </a:r>
            <a:r>
              <a:rPr lang="en-US" sz="2000" baseline="-25000" smtClean="0">
                <a:latin typeface="Arial" pitchFamily="34" charset="0"/>
              </a:rPr>
              <a:t>M</a:t>
            </a:r>
            <a:r>
              <a:rPr lang="en-US" sz="2000" smtClean="0">
                <a:latin typeface="Arial" pitchFamily="34" charset="0"/>
              </a:rPr>
              <a:t> = 29, n </a:t>
            </a:r>
            <a:r>
              <a:rPr lang="en-US" sz="2000" baseline="-25000" smtClean="0">
                <a:latin typeface="Arial" pitchFamily="34" charset="0"/>
              </a:rPr>
              <a:t>F</a:t>
            </a:r>
            <a:r>
              <a:rPr lang="en-US" sz="2000" smtClean="0">
                <a:latin typeface="Arial" pitchFamily="34" charset="0"/>
              </a:rPr>
              <a:t> = 44 , x </a:t>
            </a:r>
            <a:r>
              <a:rPr lang="en-US" sz="2000" baseline="-25000" smtClean="0">
                <a:latin typeface="Arial" pitchFamily="34" charset="0"/>
              </a:rPr>
              <a:t>M</a:t>
            </a:r>
            <a:r>
              <a:rPr lang="en-US" sz="2000" smtClean="0">
                <a:latin typeface="Arial" pitchFamily="34" charset="0"/>
              </a:rPr>
              <a:t>= 11 , x </a:t>
            </a:r>
            <a:r>
              <a:rPr lang="en-US" sz="2000" baseline="-25000" smtClean="0">
                <a:latin typeface="Arial" pitchFamily="34" charset="0"/>
              </a:rPr>
              <a:t>F</a:t>
            </a:r>
            <a:r>
              <a:rPr lang="en-US" sz="2000" smtClean="0">
                <a:latin typeface="Arial" pitchFamily="34" charset="0"/>
              </a:rPr>
              <a:t>= 24, </a:t>
            </a:r>
            <a:r>
              <a:rPr lang="el-GR" sz="2000" smtClean="0">
                <a:latin typeface="Arial" pitchFamily="34" charset="0"/>
              </a:rPr>
              <a:t>α</a:t>
            </a:r>
            <a:r>
              <a:rPr lang="en-US" sz="2000" smtClean="0">
                <a:latin typeface="Arial" pitchFamily="34" charset="0"/>
              </a:rPr>
              <a:t>=0.05</a:t>
            </a:r>
          </a:p>
        </p:txBody>
      </p:sp>
      <p:graphicFrame>
        <p:nvGraphicFramePr>
          <p:cNvPr id="434181" name="Object 5"/>
          <p:cNvGraphicFramePr>
            <a:graphicFrameLocks noChangeAspect="1"/>
          </p:cNvGraphicFramePr>
          <p:nvPr>
            <p:ph sz="quarter" idx="2"/>
          </p:nvPr>
        </p:nvGraphicFramePr>
        <p:xfrm>
          <a:off x="4572000" y="5445224"/>
          <a:ext cx="4128244" cy="792088"/>
        </p:xfrm>
        <a:graphic>
          <a:graphicData uri="http://schemas.openxmlformats.org/presentationml/2006/ole">
            <p:oleObj spid="_x0000_s81923" name="Equation" r:id="rId3" imgW="2831760" imgH="431640" progId="Equation.3">
              <p:embed/>
            </p:oleObj>
          </a:graphicData>
        </a:graphic>
      </p:graphicFrame>
      <p:graphicFrame>
        <p:nvGraphicFramePr>
          <p:cNvPr id="434180" name="Object 4"/>
          <p:cNvGraphicFramePr>
            <a:graphicFrameLocks noChangeAspect="1"/>
          </p:cNvGraphicFramePr>
          <p:nvPr>
            <p:ph sz="quarter" idx="3"/>
          </p:nvPr>
        </p:nvGraphicFramePr>
        <p:xfrm>
          <a:off x="727075" y="5300663"/>
          <a:ext cx="3511550" cy="790575"/>
        </p:xfrm>
        <a:graphic>
          <a:graphicData uri="http://schemas.openxmlformats.org/presentationml/2006/ole">
            <p:oleObj spid="_x0000_s81922" name="Equation" r:id="rId4" imgW="1917360" imgH="431640" progId="Equation.3">
              <p:embed/>
            </p:oleObj>
          </a:graphicData>
        </a:graphic>
      </p:graphicFrame>
      <p:sp>
        <p:nvSpPr>
          <p:cNvPr id="7"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7"/>
          <p:cNvSpPr>
            <a:spLocks noGrp="1"/>
          </p:cNvSpPr>
          <p:nvPr>
            <p:ph type="sldNum" sz="quarter" idx="12"/>
          </p:nvPr>
        </p:nvSpPr>
        <p:spPr/>
        <p:txBody>
          <a:bodyPr/>
          <a:lstStyle/>
          <a:p>
            <a:pPr>
              <a:defRPr/>
            </a:pPr>
            <a:fld id="{70D2A850-72FA-475C-AFDA-EFA8F4287B56}" type="slidenum">
              <a:rPr lang="ar-SA"/>
              <a:pPr>
                <a:defRPr/>
              </a:pPr>
              <a:t>298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4178"/>
                                        </p:tgtEl>
                                        <p:attrNameLst>
                                          <p:attrName>style.visibility</p:attrName>
                                        </p:attrNameLst>
                                      </p:cBhvr>
                                      <p:to>
                                        <p:strVal val="visible"/>
                                      </p:to>
                                    </p:set>
                                    <p:anim calcmode="lin" valueType="num">
                                      <p:cBhvr additive="base">
                                        <p:cTn id="7" dur="500" fill="hold"/>
                                        <p:tgtEl>
                                          <p:spTgt spid="434178"/>
                                        </p:tgtEl>
                                        <p:attrNameLst>
                                          <p:attrName>ppt_x</p:attrName>
                                        </p:attrNameLst>
                                      </p:cBhvr>
                                      <p:tavLst>
                                        <p:tav tm="0">
                                          <p:val>
                                            <p:strVal val="#ppt_x"/>
                                          </p:val>
                                        </p:tav>
                                        <p:tav tm="100000">
                                          <p:val>
                                            <p:strVal val="#ppt_x"/>
                                          </p:val>
                                        </p:tav>
                                      </p:tavLst>
                                    </p:anim>
                                    <p:anim calcmode="lin" valueType="num">
                                      <p:cBhvr additive="base">
                                        <p:cTn id="8" dur="500" fill="hold"/>
                                        <p:tgtEl>
                                          <p:spTgt spid="434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4179">
                                            <p:txEl>
                                              <p:pRg st="0" end="0"/>
                                            </p:txEl>
                                          </p:spTgt>
                                        </p:tgtEl>
                                        <p:attrNameLst>
                                          <p:attrName>style.visibility</p:attrName>
                                        </p:attrNameLst>
                                      </p:cBhvr>
                                      <p:to>
                                        <p:strVal val="visible"/>
                                      </p:to>
                                    </p:set>
                                    <p:anim calcmode="lin" valueType="num">
                                      <p:cBhvr additive="base">
                                        <p:cTn id="13" dur="500" fill="hold"/>
                                        <p:tgtEl>
                                          <p:spTgt spid="4341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4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4179">
                                            <p:txEl>
                                              <p:pRg st="1" end="1"/>
                                            </p:txEl>
                                          </p:spTgt>
                                        </p:tgtEl>
                                        <p:attrNameLst>
                                          <p:attrName>style.visibility</p:attrName>
                                        </p:attrNameLst>
                                      </p:cBhvr>
                                      <p:to>
                                        <p:strVal val="visible"/>
                                      </p:to>
                                    </p:set>
                                    <p:anim calcmode="lin" valueType="num">
                                      <p:cBhvr additive="base">
                                        <p:cTn id="19" dur="500" fill="hold"/>
                                        <p:tgtEl>
                                          <p:spTgt spid="4341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4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4179">
                                            <p:txEl>
                                              <p:pRg st="2" end="2"/>
                                            </p:txEl>
                                          </p:spTgt>
                                        </p:tgtEl>
                                        <p:attrNameLst>
                                          <p:attrName>style.visibility</p:attrName>
                                        </p:attrNameLst>
                                      </p:cBhvr>
                                      <p:to>
                                        <p:strVal val="visible"/>
                                      </p:to>
                                    </p:set>
                                    <p:anim calcmode="lin" valueType="num">
                                      <p:cBhvr additive="base">
                                        <p:cTn id="25" dur="500" fill="hold"/>
                                        <p:tgtEl>
                                          <p:spTgt spid="43417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4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4179">
                                            <p:txEl>
                                              <p:pRg st="3" end="3"/>
                                            </p:txEl>
                                          </p:spTgt>
                                        </p:tgtEl>
                                        <p:attrNameLst>
                                          <p:attrName>style.visibility</p:attrName>
                                        </p:attrNameLst>
                                      </p:cBhvr>
                                      <p:to>
                                        <p:strVal val="visible"/>
                                      </p:to>
                                    </p:set>
                                    <p:anim calcmode="lin" valueType="num">
                                      <p:cBhvr additive="base">
                                        <p:cTn id="31" dur="500" fill="hold"/>
                                        <p:tgtEl>
                                          <p:spTgt spid="43417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4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4179">
                                            <p:txEl>
                                              <p:pRg st="4" end="4"/>
                                            </p:txEl>
                                          </p:spTgt>
                                        </p:tgtEl>
                                        <p:attrNameLst>
                                          <p:attrName>style.visibility</p:attrName>
                                        </p:attrNameLst>
                                      </p:cBhvr>
                                      <p:to>
                                        <p:strVal val="visible"/>
                                      </p:to>
                                    </p:set>
                                    <p:anim calcmode="lin" valueType="num">
                                      <p:cBhvr additive="base">
                                        <p:cTn id="37" dur="500" fill="hold"/>
                                        <p:tgtEl>
                                          <p:spTgt spid="43417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4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34179">
                                            <p:txEl>
                                              <p:pRg st="5" end="5"/>
                                            </p:txEl>
                                          </p:spTgt>
                                        </p:tgtEl>
                                        <p:attrNameLst>
                                          <p:attrName>style.visibility</p:attrName>
                                        </p:attrNameLst>
                                      </p:cBhvr>
                                      <p:to>
                                        <p:strVal val="visible"/>
                                      </p:to>
                                    </p:set>
                                    <p:anim calcmode="lin" valueType="num">
                                      <p:cBhvr additive="base">
                                        <p:cTn id="43" dur="500" fill="hold"/>
                                        <p:tgtEl>
                                          <p:spTgt spid="43417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41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34179">
                                            <p:txEl>
                                              <p:pRg st="6" end="6"/>
                                            </p:txEl>
                                          </p:spTgt>
                                        </p:tgtEl>
                                        <p:attrNameLst>
                                          <p:attrName>style.visibility</p:attrName>
                                        </p:attrNameLst>
                                      </p:cBhvr>
                                      <p:to>
                                        <p:strVal val="visible"/>
                                      </p:to>
                                    </p:set>
                                    <p:anim calcmode="lin" valueType="num">
                                      <p:cBhvr additive="base">
                                        <p:cTn id="49" dur="500" fill="hold"/>
                                        <p:tgtEl>
                                          <p:spTgt spid="43417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341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4179">
                                            <p:txEl>
                                              <p:pRg st="7" end="7"/>
                                            </p:txEl>
                                          </p:spTgt>
                                        </p:tgtEl>
                                        <p:attrNameLst>
                                          <p:attrName>style.visibility</p:attrName>
                                        </p:attrNameLst>
                                      </p:cBhvr>
                                      <p:to>
                                        <p:strVal val="visible"/>
                                      </p:to>
                                    </p:set>
                                    <p:anim calcmode="lin" valueType="num">
                                      <p:cBhvr additive="base">
                                        <p:cTn id="55" dur="500" fill="hold"/>
                                        <p:tgtEl>
                                          <p:spTgt spid="43417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341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34179">
                                            <p:txEl>
                                              <p:pRg st="8" end="8"/>
                                            </p:txEl>
                                          </p:spTgt>
                                        </p:tgtEl>
                                        <p:attrNameLst>
                                          <p:attrName>style.visibility</p:attrName>
                                        </p:attrNameLst>
                                      </p:cBhvr>
                                      <p:to>
                                        <p:strVal val="visible"/>
                                      </p:to>
                                    </p:set>
                                    <p:anim calcmode="lin" valueType="num">
                                      <p:cBhvr additive="base">
                                        <p:cTn id="61" dur="500" fill="hold"/>
                                        <p:tgtEl>
                                          <p:spTgt spid="43417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341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34179">
                                            <p:txEl>
                                              <p:pRg st="9" end="9"/>
                                            </p:txEl>
                                          </p:spTgt>
                                        </p:tgtEl>
                                        <p:attrNameLst>
                                          <p:attrName>style.visibility</p:attrName>
                                        </p:attrNameLst>
                                      </p:cBhvr>
                                      <p:to>
                                        <p:strVal val="visible"/>
                                      </p:to>
                                    </p:set>
                                    <p:anim calcmode="lin" valueType="num">
                                      <p:cBhvr additive="base">
                                        <p:cTn id="67" dur="500" fill="hold"/>
                                        <p:tgtEl>
                                          <p:spTgt spid="434179">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341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434179">
                                            <p:txEl>
                                              <p:pRg st="10" end="10"/>
                                            </p:txEl>
                                          </p:spTgt>
                                        </p:tgtEl>
                                        <p:attrNameLst>
                                          <p:attrName>style.visibility</p:attrName>
                                        </p:attrNameLst>
                                      </p:cBhvr>
                                      <p:to>
                                        <p:strVal val="visible"/>
                                      </p:to>
                                    </p:set>
                                    <p:animEffect transition="in" filter="box(in)">
                                      <p:cBhvr>
                                        <p:cTn id="73" dur="500"/>
                                        <p:tgtEl>
                                          <p:spTgt spid="434179">
                                            <p:txEl>
                                              <p:pRg st="10" end="1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34179">
                                            <p:txEl>
                                              <p:pRg st="11" end="11"/>
                                            </p:txEl>
                                          </p:spTgt>
                                        </p:tgtEl>
                                        <p:attrNameLst>
                                          <p:attrName>style.visibility</p:attrName>
                                        </p:attrNameLst>
                                      </p:cBhvr>
                                      <p:to>
                                        <p:strVal val="visible"/>
                                      </p:to>
                                    </p:set>
                                    <p:anim calcmode="lin" valueType="num">
                                      <p:cBhvr additive="base">
                                        <p:cTn id="78" dur="500" fill="hold"/>
                                        <p:tgtEl>
                                          <p:spTgt spid="434179">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3417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434180"/>
                                        </p:tgtEl>
                                        <p:attrNameLst>
                                          <p:attrName>style.visibility</p:attrName>
                                        </p:attrNameLst>
                                      </p:cBhvr>
                                      <p:to>
                                        <p:strVal val="visible"/>
                                      </p:to>
                                    </p:set>
                                    <p:animEffect transition="in" filter="box(in)">
                                      <p:cBhvr>
                                        <p:cTn id="84" dur="500"/>
                                        <p:tgtEl>
                                          <p:spTgt spid="434180"/>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nodeType="clickEffect">
                                  <p:stCondLst>
                                    <p:cond delay="0"/>
                                  </p:stCondLst>
                                  <p:childTnLst>
                                    <p:set>
                                      <p:cBhvr>
                                        <p:cTn id="88" dur="1" fill="hold">
                                          <p:stCondLst>
                                            <p:cond delay="0"/>
                                          </p:stCondLst>
                                        </p:cTn>
                                        <p:tgtEl>
                                          <p:spTgt spid="434181"/>
                                        </p:tgtEl>
                                        <p:attrNameLst>
                                          <p:attrName>style.visibility</p:attrName>
                                        </p:attrNameLst>
                                      </p:cBhvr>
                                      <p:to>
                                        <p:strVal val="visible"/>
                                      </p:to>
                                    </p:set>
                                    <p:animEffect transition="in" filter="box(in)">
                                      <p:cBhvr>
                                        <p:cTn id="89" dur="500"/>
                                        <p:tgtEl>
                                          <p:spTgt spid="434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8"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body" sz="half" idx="1"/>
          </p:nvPr>
        </p:nvSpPr>
        <p:spPr>
          <a:xfrm>
            <a:off x="179388" y="333375"/>
            <a:ext cx="8713787" cy="6048375"/>
          </a:xfrm>
        </p:spPr>
        <p:txBody>
          <a:bodyPr/>
          <a:lstStyle/>
          <a:p>
            <a:pPr algn="l" rtl="0" eaLnBrk="1" hangingPunct="1">
              <a:lnSpc>
                <a:spcPct val="90000"/>
              </a:lnSpc>
              <a:buFont typeface="Wingdings" pitchFamily="2" charset="2"/>
              <a:buNone/>
              <a:defRPr/>
            </a:pPr>
            <a:endParaRPr lang="en-US" sz="2400" dirty="0" smtClean="0">
              <a:solidFill>
                <a:schemeClr val="tx2"/>
              </a:solidFill>
            </a:endParaRPr>
          </a:p>
          <a:p>
            <a:pPr algn="l" rtl="0" eaLnBrk="1" hangingPunct="1">
              <a:lnSpc>
                <a:spcPct val="90000"/>
              </a:lnSpc>
              <a:buFont typeface="Wingdings" pitchFamily="2" charset="2"/>
              <a:buNone/>
              <a:defRPr/>
            </a:pPr>
            <a:r>
              <a:rPr lang="en-US" sz="2400" dirty="0" smtClean="0">
                <a:solidFill>
                  <a:schemeClr val="tx2"/>
                </a:solidFill>
              </a:rPr>
              <a:t>2- Assumption :</a:t>
            </a:r>
            <a:r>
              <a:rPr lang="en-US" sz="2400" dirty="0" smtClean="0"/>
              <a:t> Two populations are independent .</a:t>
            </a:r>
          </a:p>
          <a:p>
            <a:pPr algn="l" rtl="0" eaLnBrk="1" hangingPunct="1">
              <a:lnSpc>
                <a:spcPct val="90000"/>
              </a:lnSpc>
              <a:buFont typeface="Wingdings" pitchFamily="2" charset="2"/>
              <a:buNone/>
              <a:defRPr/>
            </a:pPr>
            <a:r>
              <a:rPr lang="en-US" sz="2400" dirty="0" smtClean="0">
                <a:solidFill>
                  <a:schemeClr val="tx2"/>
                </a:solidFill>
                <a:latin typeface="Tahoma" pitchFamily="34" charset="0"/>
                <a:cs typeface="Tahoma" pitchFamily="34" charset="0"/>
              </a:rPr>
              <a:t>3.Hypotheses:</a:t>
            </a:r>
          </a:p>
          <a:p>
            <a:pPr algn="l" rtl="0" eaLnBrk="1" hangingPunct="1">
              <a:lnSpc>
                <a:spcPct val="90000"/>
              </a:lnSpc>
              <a:defRPr/>
            </a:pPr>
            <a:r>
              <a:rPr lang="it-IT" sz="2400" dirty="0" smtClean="0">
                <a:solidFill>
                  <a:schemeClr val="tx2"/>
                </a:solidFill>
                <a:latin typeface="Tahoma" pitchFamily="34" charset="0"/>
                <a:cs typeface="Tahoma" pitchFamily="34" charset="0"/>
              </a:rPr>
              <a:t>Case II</a:t>
            </a:r>
            <a:r>
              <a:rPr lang="it-IT" sz="2400" dirty="0" smtClean="0">
                <a:solidFill>
                  <a:schemeClr val="tx2"/>
                </a:solidFill>
              </a:rPr>
              <a:t> : </a:t>
            </a:r>
            <a:r>
              <a:rPr lang="it-IT" sz="2400" dirty="0" smtClean="0"/>
              <a:t> H</a:t>
            </a:r>
            <a:r>
              <a:rPr lang="it-IT" sz="2400" baseline="-18000" dirty="0" smtClean="0"/>
              <a:t>0</a:t>
            </a:r>
            <a:r>
              <a:rPr lang="it-IT" sz="2400" dirty="0" smtClean="0"/>
              <a:t>: P</a:t>
            </a:r>
            <a:r>
              <a:rPr lang="en-US" sz="2400" baseline="-22000" dirty="0" smtClean="0"/>
              <a:t>F   </a:t>
            </a:r>
            <a:r>
              <a:rPr lang="it-IT" sz="2400" dirty="0" smtClean="0"/>
              <a:t> =   P</a:t>
            </a:r>
            <a:r>
              <a:rPr lang="en-US" sz="2400" baseline="-22000" dirty="0" smtClean="0"/>
              <a:t>M  </a:t>
            </a:r>
            <a:r>
              <a:rPr lang="en-US" sz="2400" dirty="0" smtClean="0"/>
              <a:t>→ </a:t>
            </a:r>
            <a:r>
              <a:rPr lang="it-IT" sz="2400" dirty="0" smtClean="0"/>
              <a:t>P</a:t>
            </a:r>
            <a:r>
              <a:rPr lang="en-US" sz="2400" baseline="-22000" dirty="0" smtClean="0"/>
              <a:t>F</a:t>
            </a:r>
            <a:r>
              <a:rPr lang="it-IT" sz="2400" dirty="0" smtClean="0"/>
              <a:t> -  P</a:t>
            </a:r>
            <a:r>
              <a:rPr lang="en-US" sz="2400" baseline="-22000" dirty="0" smtClean="0"/>
              <a:t>M</a:t>
            </a:r>
            <a:r>
              <a:rPr lang="en-US" sz="2400" dirty="0" smtClean="0"/>
              <a:t> = 0</a:t>
            </a:r>
            <a:endParaRPr lang="it-IT" sz="2400" dirty="0" smtClean="0"/>
          </a:p>
          <a:p>
            <a:pPr algn="l" rtl="0" eaLnBrk="1" hangingPunct="1">
              <a:lnSpc>
                <a:spcPct val="90000"/>
              </a:lnSpc>
              <a:buFont typeface="Wingdings" pitchFamily="2" charset="2"/>
              <a:buNone/>
              <a:defRPr/>
            </a:pPr>
            <a:r>
              <a:rPr lang="it-IT" sz="2400" dirty="0" smtClean="0"/>
              <a:t>                      H</a:t>
            </a:r>
            <a:r>
              <a:rPr lang="it-IT" sz="2400" baseline="-18000" dirty="0" smtClean="0"/>
              <a:t>A</a:t>
            </a:r>
            <a:r>
              <a:rPr lang="it-IT" sz="2400" dirty="0" smtClean="0"/>
              <a:t>: P</a:t>
            </a:r>
            <a:r>
              <a:rPr lang="en-US" sz="2400" baseline="-22000" dirty="0" smtClean="0"/>
              <a:t>F  </a:t>
            </a:r>
            <a:r>
              <a:rPr lang="it-IT" sz="2400" dirty="0" smtClean="0"/>
              <a:t> &gt;  P</a:t>
            </a:r>
            <a:r>
              <a:rPr lang="en-US" sz="2400" baseline="-22000" dirty="0" smtClean="0"/>
              <a:t>M  </a:t>
            </a:r>
            <a:r>
              <a:rPr lang="en-US" sz="2400" dirty="0" smtClean="0"/>
              <a:t>→ </a:t>
            </a:r>
            <a:r>
              <a:rPr lang="it-IT" sz="2400" dirty="0" smtClean="0"/>
              <a:t>P</a:t>
            </a:r>
            <a:r>
              <a:rPr lang="en-US" sz="2400" baseline="-22000" dirty="0" smtClean="0"/>
              <a:t>F</a:t>
            </a:r>
            <a:r>
              <a:rPr lang="it-IT" sz="2400" dirty="0" smtClean="0"/>
              <a:t> -  P</a:t>
            </a:r>
            <a:r>
              <a:rPr lang="en-US" sz="2400" baseline="-22000" dirty="0" smtClean="0"/>
              <a:t>M</a:t>
            </a:r>
            <a:r>
              <a:rPr lang="en-US" sz="2400" dirty="0" smtClean="0"/>
              <a:t> &gt; 0</a:t>
            </a:r>
            <a:endParaRPr lang="ar-SA" sz="2400" baseline="-22000" dirty="0" smtClean="0"/>
          </a:p>
          <a:p>
            <a:pPr algn="l" rtl="0" eaLnBrk="1" hangingPunct="1">
              <a:lnSpc>
                <a:spcPct val="90000"/>
              </a:lnSpc>
              <a:defRPr/>
            </a:pPr>
            <a:r>
              <a:rPr lang="en-US" sz="2400" dirty="0" smtClean="0">
                <a:solidFill>
                  <a:schemeClr val="tx2"/>
                </a:solidFill>
                <a:latin typeface="Tahoma" pitchFamily="34" charset="0"/>
                <a:cs typeface="Tahoma" pitchFamily="34" charset="0"/>
              </a:rPr>
              <a:t>4.Test Statistic</a:t>
            </a:r>
            <a:r>
              <a:rPr lang="ar-SA" sz="2400" dirty="0" err="1" smtClean="0">
                <a:solidFill>
                  <a:schemeClr val="tx2"/>
                </a:solidFill>
                <a:latin typeface="Tahoma" pitchFamily="34" charset="0"/>
                <a:cs typeface="Tahoma" pitchFamily="34" charset="0"/>
              </a:rPr>
              <a:t>:</a:t>
            </a:r>
            <a:endParaRPr lang="ar-SA" sz="2400" dirty="0" smtClean="0">
              <a:solidFill>
                <a:schemeClr val="tx2"/>
              </a:solidFill>
              <a:latin typeface="Tahoma" pitchFamily="34" charset="0"/>
              <a:cs typeface="Tahoma" pitchFamily="34" charset="0"/>
            </a:endParaRPr>
          </a:p>
          <a:p>
            <a:pPr algn="l" rtl="0" eaLnBrk="1" hangingPunct="1">
              <a:lnSpc>
                <a:spcPct val="90000"/>
              </a:lnSpc>
              <a:defRPr/>
            </a:pPr>
            <a:endParaRPr lang="ar-SA" sz="2400" dirty="0" smtClean="0">
              <a:solidFill>
                <a:schemeClr val="tx2"/>
              </a:solidFill>
              <a:latin typeface="Tahoma" pitchFamily="34" charset="0"/>
              <a:cs typeface="Tahoma" pitchFamily="34" charset="0"/>
            </a:endParaRPr>
          </a:p>
          <a:p>
            <a:pPr algn="l" rtl="0" eaLnBrk="1" hangingPunct="1">
              <a:lnSpc>
                <a:spcPct val="90000"/>
              </a:lnSpc>
              <a:defRPr/>
            </a:pPr>
            <a:endParaRPr lang="ar-SA" sz="2400" dirty="0" smtClean="0">
              <a:solidFill>
                <a:schemeClr val="tx2"/>
              </a:solidFill>
              <a:latin typeface="Tahoma" pitchFamily="34" charset="0"/>
              <a:cs typeface="Tahoma" pitchFamily="34" charset="0"/>
            </a:endParaRPr>
          </a:p>
          <a:p>
            <a:pPr algn="l" rtl="0" eaLnBrk="1" hangingPunct="1">
              <a:lnSpc>
                <a:spcPct val="90000"/>
              </a:lnSpc>
              <a:buFont typeface="Wingdings" pitchFamily="2" charset="2"/>
              <a:buNone/>
              <a:defRPr/>
            </a:pPr>
            <a:endParaRPr lang="en-US" sz="2400" b="1" u="sng" dirty="0" smtClean="0">
              <a:solidFill>
                <a:schemeClr val="tx2"/>
              </a:solidFill>
            </a:endParaRPr>
          </a:p>
          <a:p>
            <a:pPr algn="l" rtl="0" eaLnBrk="1" hangingPunct="1">
              <a:lnSpc>
                <a:spcPct val="90000"/>
              </a:lnSpc>
              <a:buFont typeface="Wingdings" pitchFamily="2" charset="2"/>
              <a:buNone/>
              <a:defRPr/>
            </a:pPr>
            <a:r>
              <a:rPr lang="en-US" sz="2400" b="1" u="sng" dirty="0" smtClean="0">
                <a:solidFill>
                  <a:schemeClr val="tx2"/>
                </a:solidFill>
              </a:rPr>
              <a:t>5.Decision Rule:</a:t>
            </a:r>
          </a:p>
          <a:p>
            <a:pPr algn="l" rtl="0" eaLnBrk="1" hangingPunct="1">
              <a:lnSpc>
                <a:spcPct val="90000"/>
              </a:lnSpc>
              <a:buFont typeface="Wingdings" pitchFamily="2" charset="2"/>
              <a:buNone/>
              <a:defRPr/>
            </a:pPr>
            <a:r>
              <a:rPr lang="en-US" sz="2400" dirty="0" smtClean="0"/>
              <a:t>Reject  H</a:t>
            </a:r>
            <a:r>
              <a:rPr lang="en-US" sz="2400" baseline="-18000" dirty="0" smtClean="0"/>
              <a:t>0</a:t>
            </a:r>
            <a:r>
              <a:rPr lang="en-US" sz="2400" dirty="0" smtClean="0"/>
              <a:t> if  Z &gt;Z</a:t>
            </a:r>
            <a:r>
              <a:rPr lang="en-US" sz="2400" baseline="-18000" dirty="0" smtClean="0"/>
              <a:t>1-α</a:t>
            </a:r>
            <a:r>
              <a:rPr lang="en-US" sz="2400" dirty="0" smtClean="0"/>
              <a:t> , Where   Z</a:t>
            </a:r>
            <a:r>
              <a:rPr lang="en-US" sz="2400" baseline="-18000" dirty="0" smtClean="0"/>
              <a:t>1-α </a:t>
            </a:r>
            <a:r>
              <a:rPr lang="en-US" sz="2400" dirty="0" smtClean="0"/>
              <a:t>= Z</a:t>
            </a:r>
            <a:r>
              <a:rPr lang="en-US" sz="2400" baseline="-18000" dirty="0" smtClean="0"/>
              <a:t>1-0.05</a:t>
            </a:r>
            <a:r>
              <a:rPr lang="en-US" sz="2400" dirty="0" smtClean="0"/>
              <a:t> =Z</a:t>
            </a:r>
            <a:r>
              <a:rPr lang="en-US" sz="2400" baseline="-18000" dirty="0" smtClean="0"/>
              <a:t>0.95</a:t>
            </a:r>
            <a:r>
              <a:rPr lang="en-US" sz="2400" dirty="0" smtClean="0"/>
              <a:t>=</a:t>
            </a:r>
            <a:r>
              <a:rPr lang="ar-SA" sz="2400" dirty="0" smtClean="0"/>
              <a:t> </a:t>
            </a:r>
            <a:r>
              <a:rPr lang="en-US" sz="2400" dirty="0" smtClean="0"/>
              <a:t>1.645</a:t>
            </a:r>
          </a:p>
          <a:p>
            <a:pPr algn="l" rtl="0" eaLnBrk="1" hangingPunct="1">
              <a:lnSpc>
                <a:spcPct val="90000"/>
              </a:lnSpc>
              <a:buFont typeface="Wingdings" pitchFamily="2" charset="2"/>
              <a:buNone/>
              <a:defRPr/>
            </a:pPr>
            <a:r>
              <a:rPr lang="en-US" sz="2400" b="1" u="sng" dirty="0" smtClean="0">
                <a:solidFill>
                  <a:schemeClr val="tx2"/>
                </a:solidFill>
              </a:rPr>
              <a:t> </a:t>
            </a:r>
            <a:r>
              <a:rPr lang="en-US" sz="2400" dirty="0" smtClean="0">
                <a:solidFill>
                  <a:schemeClr val="tx2"/>
                </a:solidFill>
              </a:rPr>
              <a:t>6.</a:t>
            </a:r>
            <a:r>
              <a:rPr lang="en-US" sz="2400" dirty="0" smtClean="0"/>
              <a:t> </a:t>
            </a:r>
            <a:r>
              <a:rPr lang="en-US" sz="2400" dirty="0" smtClean="0">
                <a:solidFill>
                  <a:schemeClr val="tx2"/>
                </a:solidFill>
              </a:rPr>
              <a:t>Conclusion:  </a:t>
            </a:r>
            <a:r>
              <a:rPr lang="en-US" sz="2400" dirty="0" smtClean="0"/>
              <a:t>Fail to reject H</a:t>
            </a:r>
            <a:r>
              <a:rPr lang="en-US" sz="2400" baseline="-18000" dirty="0" smtClean="0"/>
              <a:t>0</a:t>
            </a:r>
          </a:p>
          <a:p>
            <a:pPr algn="l" rtl="0" eaLnBrk="1" hangingPunct="1">
              <a:lnSpc>
                <a:spcPct val="90000"/>
              </a:lnSpc>
              <a:buFont typeface="Wingdings" pitchFamily="2" charset="2"/>
              <a:buNone/>
              <a:defRPr/>
            </a:pPr>
            <a:r>
              <a:rPr lang="en-US" sz="2400" dirty="0" smtClean="0"/>
              <a:t>Since  Z =1.39 &gt; Z</a:t>
            </a:r>
            <a:r>
              <a:rPr lang="en-US" sz="2400" baseline="-18000" dirty="0" smtClean="0"/>
              <a:t>1-α=</a:t>
            </a:r>
            <a:r>
              <a:rPr lang="en-US" sz="2400" dirty="0" smtClean="0"/>
              <a:t>1.645</a:t>
            </a:r>
          </a:p>
          <a:p>
            <a:pPr algn="l" rtl="0" eaLnBrk="1" hangingPunct="1">
              <a:lnSpc>
                <a:spcPct val="90000"/>
              </a:lnSpc>
              <a:buFont typeface="Wingdings" pitchFamily="2" charset="2"/>
              <a:buNone/>
              <a:defRPr/>
            </a:pPr>
            <a:r>
              <a:rPr lang="en-US" sz="2400" dirty="0" smtClean="0"/>
              <a:t>Or , If  P-value = 0.0823 → fail to reject H</a:t>
            </a:r>
            <a:r>
              <a:rPr lang="en-US" sz="2400" baseline="-18000" dirty="0" smtClean="0"/>
              <a:t>0   </a:t>
            </a:r>
            <a:r>
              <a:rPr lang="en-US" sz="2400" dirty="0" smtClean="0"/>
              <a:t>→ P &gt; </a:t>
            </a:r>
            <a:r>
              <a:rPr lang="el-GR" sz="2400" dirty="0" smtClean="0">
                <a:cs typeface="Times New Roman" pitchFamily="18" charset="0"/>
              </a:rPr>
              <a:t>α</a:t>
            </a:r>
            <a:endParaRPr lang="ar-SA" sz="2400" dirty="0" smtClean="0">
              <a:solidFill>
                <a:schemeClr val="tx2"/>
              </a:solidFill>
              <a:latin typeface="Tahoma" pitchFamily="34" charset="0"/>
              <a:cs typeface="Tahoma" pitchFamily="34" charset="0"/>
            </a:endParaRPr>
          </a:p>
        </p:txBody>
      </p:sp>
      <p:graphicFrame>
        <p:nvGraphicFramePr>
          <p:cNvPr id="435203" name="Object 3"/>
          <p:cNvGraphicFramePr>
            <a:graphicFrameLocks noChangeAspect="1"/>
          </p:cNvGraphicFramePr>
          <p:nvPr>
            <p:ph sz="half" idx="2"/>
          </p:nvPr>
        </p:nvGraphicFramePr>
        <p:xfrm>
          <a:off x="1181100" y="2852936"/>
          <a:ext cx="6703268" cy="1007864"/>
        </p:xfrm>
        <a:graphic>
          <a:graphicData uri="http://schemas.openxmlformats.org/presentationml/2006/ole">
            <p:oleObj spid="_x0000_s82946" name="Equation" r:id="rId3" imgW="4254480" imgH="660240" progId="Equation.3">
              <p:embed/>
            </p:oleObj>
          </a:graphicData>
        </a:graphic>
      </p:graphicFrame>
      <p:sp>
        <p:nvSpPr>
          <p:cNvPr id="5" name="عنصر نائب للتذييل 5"/>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6"/>
          <p:cNvSpPr>
            <a:spLocks noGrp="1"/>
          </p:cNvSpPr>
          <p:nvPr>
            <p:ph type="sldNum" sz="quarter" idx="12"/>
          </p:nvPr>
        </p:nvSpPr>
        <p:spPr/>
        <p:txBody>
          <a:bodyPr/>
          <a:lstStyle/>
          <a:p>
            <a:pPr>
              <a:defRPr/>
            </a:pPr>
            <a:fld id="{E4DB8E9C-BBFF-4F78-8F60-BEF9FF2CEE02}" type="slidenum">
              <a:rPr lang="ar-SA"/>
              <a:pPr>
                <a:defRPr/>
              </a:pPr>
              <a:t>299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5202">
                                            <p:txEl>
                                              <p:pRg st="1" end="1"/>
                                            </p:txEl>
                                          </p:spTgt>
                                        </p:tgtEl>
                                        <p:attrNameLst>
                                          <p:attrName>style.visibility</p:attrName>
                                        </p:attrNameLst>
                                      </p:cBhvr>
                                      <p:to>
                                        <p:strVal val="visible"/>
                                      </p:to>
                                    </p:set>
                                    <p:anim calcmode="lin" valueType="num">
                                      <p:cBhvr additive="base">
                                        <p:cTn id="7" dur="500" fill="hold"/>
                                        <p:tgtEl>
                                          <p:spTgt spid="435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52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5202">
                                            <p:txEl>
                                              <p:pRg st="2" end="2"/>
                                            </p:txEl>
                                          </p:spTgt>
                                        </p:tgtEl>
                                        <p:attrNameLst>
                                          <p:attrName>style.visibility</p:attrName>
                                        </p:attrNameLst>
                                      </p:cBhvr>
                                      <p:to>
                                        <p:strVal val="visible"/>
                                      </p:to>
                                    </p:set>
                                    <p:anim calcmode="lin" valueType="num">
                                      <p:cBhvr additive="base">
                                        <p:cTn id="13" dur="500" fill="hold"/>
                                        <p:tgtEl>
                                          <p:spTgt spid="4352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52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5202">
                                            <p:txEl>
                                              <p:pRg st="3" end="3"/>
                                            </p:txEl>
                                          </p:spTgt>
                                        </p:tgtEl>
                                        <p:attrNameLst>
                                          <p:attrName>style.visibility</p:attrName>
                                        </p:attrNameLst>
                                      </p:cBhvr>
                                      <p:to>
                                        <p:strVal val="visible"/>
                                      </p:to>
                                    </p:set>
                                    <p:anim calcmode="lin" valueType="num">
                                      <p:cBhvr additive="base">
                                        <p:cTn id="19" dur="500" fill="hold"/>
                                        <p:tgtEl>
                                          <p:spTgt spid="4352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52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5202">
                                            <p:txEl>
                                              <p:pRg st="4" end="4"/>
                                            </p:txEl>
                                          </p:spTgt>
                                        </p:tgtEl>
                                        <p:attrNameLst>
                                          <p:attrName>style.visibility</p:attrName>
                                        </p:attrNameLst>
                                      </p:cBhvr>
                                      <p:to>
                                        <p:strVal val="visible"/>
                                      </p:to>
                                    </p:set>
                                    <p:anim calcmode="lin" valueType="num">
                                      <p:cBhvr additive="base">
                                        <p:cTn id="25" dur="500" fill="hold"/>
                                        <p:tgtEl>
                                          <p:spTgt spid="4352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52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5202">
                                            <p:txEl>
                                              <p:pRg st="5" end="5"/>
                                            </p:txEl>
                                          </p:spTgt>
                                        </p:tgtEl>
                                        <p:attrNameLst>
                                          <p:attrName>style.visibility</p:attrName>
                                        </p:attrNameLst>
                                      </p:cBhvr>
                                      <p:to>
                                        <p:strVal val="visible"/>
                                      </p:to>
                                    </p:set>
                                    <p:anim calcmode="lin" valueType="num">
                                      <p:cBhvr additive="base">
                                        <p:cTn id="31" dur="500" fill="hold"/>
                                        <p:tgtEl>
                                          <p:spTgt spid="43520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52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35203"/>
                                        </p:tgtEl>
                                        <p:attrNameLst>
                                          <p:attrName>style.visibility</p:attrName>
                                        </p:attrNameLst>
                                      </p:cBhvr>
                                      <p:to>
                                        <p:strVal val="visible"/>
                                      </p:to>
                                    </p:set>
                                    <p:animEffect transition="in" filter="box(in)">
                                      <p:cBhvr>
                                        <p:cTn id="37" dur="500"/>
                                        <p:tgtEl>
                                          <p:spTgt spid="43520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35202">
                                            <p:txEl>
                                              <p:pRg st="9" end="9"/>
                                            </p:txEl>
                                          </p:spTgt>
                                        </p:tgtEl>
                                        <p:attrNameLst>
                                          <p:attrName>style.visibility</p:attrName>
                                        </p:attrNameLst>
                                      </p:cBhvr>
                                      <p:to>
                                        <p:strVal val="visible"/>
                                      </p:to>
                                    </p:set>
                                    <p:anim calcmode="lin" valueType="num">
                                      <p:cBhvr additive="base">
                                        <p:cTn id="42" dur="500" fill="hold"/>
                                        <p:tgtEl>
                                          <p:spTgt spid="435202">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3520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35202">
                                            <p:txEl>
                                              <p:pRg st="10" end="10"/>
                                            </p:txEl>
                                          </p:spTgt>
                                        </p:tgtEl>
                                        <p:attrNameLst>
                                          <p:attrName>style.visibility</p:attrName>
                                        </p:attrNameLst>
                                      </p:cBhvr>
                                      <p:to>
                                        <p:strVal val="visible"/>
                                      </p:to>
                                    </p:set>
                                    <p:anim calcmode="lin" valueType="num">
                                      <p:cBhvr additive="base">
                                        <p:cTn id="48" dur="500" fill="hold"/>
                                        <p:tgtEl>
                                          <p:spTgt spid="435202">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3520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35202">
                                            <p:txEl>
                                              <p:pRg st="11" end="11"/>
                                            </p:txEl>
                                          </p:spTgt>
                                        </p:tgtEl>
                                        <p:attrNameLst>
                                          <p:attrName>style.visibility</p:attrName>
                                        </p:attrNameLst>
                                      </p:cBhvr>
                                      <p:to>
                                        <p:strVal val="visible"/>
                                      </p:to>
                                    </p:set>
                                    <p:anim calcmode="lin" valueType="num">
                                      <p:cBhvr additive="base">
                                        <p:cTn id="54" dur="500" fill="hold"/>
                                        <p:tgtEl>
                                          <p:spTgt spid="435202">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3520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35202">
                                            <p:txEl>
                                              <p:pRg st="12" end="12"/>
                                            </p:txEl>
                                          </p:spTgt>
                                        </p:tgtEl>
                                        <p:attrNameLst>
                                          <p:attrName>style.visibility</p:attrName>
                                        </p:attrNameLst>
                                      </p:cBhvr>
                                      <p:to>
                                        <p:strVal val="visible"/>
                                      </p:to>
                                    </p:set>
                                    <p:anim calcmode="lin" valueType="num">
                                      <p:cBhvr additive="base">
                                        <p:cTn id="60" dur="500" fill="hold"/>
                                        <p:tgtEl>
                                          <p:spTgt spid="435202">
                                            <p:txEl>
                                              <p:pRg st="12" end="1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3520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35202">
                                            <p:txEl>
                                              <p:pRg st="13" end="13"/>
                                            </p:txEl>
                                          </p:spTgt>
                                        </p:tgtEl>
                                        <p:attrNameLst>
                                          <p:attrName>style.visibility</p:attrName>
                                        </p:attrNameLst>
                                      </p:cBhvr>
                                      <p:to>
                                        <p:strVal val="visible"/>
                                      </p:to>
                                    </p:set>
                                    <p:anim calcmode="lin" valueType="num">
                                      <p:cBhvr additive="base">
                                        <p:cTn id="66" dur="500" fill="hold"/>
                                        <p:tgtEl>
                                          <p:spTgt spid="435202">
                                            <p:txEl>
                                              <p:pRg st="13" end="1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3520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a:xfrm>
            <a:off x="827088" y="620713"/>
            <a:ext cx="8128000" cy="5511800"/>
          </a:xfrm>
        </p:spPr>
        <p:txBody>
          <a:bodyPr/>
          <a:lstStyle/>
          <a:p>
            <a:pPr algn="l" rtl="0" eaLnBrk="1" hangingPunct="1"/>
            <a:endParaRPr lang="en-US" b="1" i="1" u="sng" smtClean="0">
              <a:solidFill>
                <a:schemeClr val="folHlink"/>
              </a:solidFill>
            </a:endParaRPr>
          </a:p>
          <a:p>
            <a:pPr algn="l" rtl="0" eaLnBrk="1" hangingPunct="1"/>
            <a:endParaRPr lang="en-US" b="1" i="1" u="sng" smtClean="0">
              <a:solidFill>
                <a:schemeClr val="folHlink"/>
              </a:solidFill>
            </a:endParaRPr>
          </a:p>
          <a:p>
            <a:pPr algn="l" rtl="0" eaLnBrk="1" hangingPunct="1"/>
            <a:r>
              <a:rPr lang="en-US" b="1" i="1" u="sng" smtClean="0">
                <a:solidFill>
                  <a:schemeClr val="folHlink"/>
                </a:solidFill>
              </a:rPr>
              <a:t>Key words :</a:t>
            </a:r>
          </a:p>
          <a:p>
            <a:pPr algn="l" rtl="0" eaLnBrk="1" hangingPunct="1"/>
            <a:endParaRPr lang="ar-SA" i="1" u="sng" smtClean="0">
              <a:solidFill>
                <a:schemeClr val="folHlink"/>
              </a:solidFill>
            </a:endParaRPr>
          </a:p>
          <a:p>
            <a:pPr lvl="1" algn="l" rtl="0" eaLnBrk="1" hangingPunct="1"/>
            <a:r>
              <a:rPr lang="en-US" i="1" smtClean="0">
                <a:solidFill>
                  <a:schemeClr val="folHlink"/>
                </a:solidFill>
              </a:rPr>
              <a:t>Statistics , data , Biostatistics,</a:t>
            </a:r>
          </a:p>
          <a:p>
            <a:pPr lvl="1" algn="l" rtl="0" eaLnBrk="1" hangingPunct="1"/>
            <a:r>
              <a:rPr lang="en-US" i="1" smtClean="0">
                <a:solidFill>
                  <a:schemeClr val="folHlink"/>
                </a:solidFill>
              </a:rPr>
              <a:t>Variable ,Population ,Sample</a:t>
            </a:r>
            <a:endParaRPr lang="ar-SA" i="1" smtClean="0">
              <a:solidFill>
                <a:schemeClr val="folHlink"/>
              </a:solidFill>
            </a:endParaRPr>
          </a:p>
          <a:p>
            <a:pPr algn="l" rtl="0" eaLnBrk="1" hangingPunct="1"/>
            <a:endParaRPr lang="en-US" i="1" smtClean="0"/>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18C019D3-8598-4902-A3B0-2DA2A65F9472}" type="slidenum">
              <a:rPr lang="ar-SA"/>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531">
                                            <p:txEl>
                                              <p:pRg st="2" end="2"/>
                                            </p:txEl>
                                          </p:spTgt>
                                        </p:tgtEl>
                                        <p:attrNameLst>
                                          <p:attrName>style.visibility</p:attrName>
                                        </p:attrNameLst>
                                      </p:cBhvr>
                                      <p:to>
                                        <p:strVal val="visible"/>
                                      </p:to>
                                    </p:set>
                                    <p:anim calcmode="lin" valueType="num">
                                      <p:cBhvr additive="base">
                                        <p:cTn id="7" dur="5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50531">
                                            <p:txEl>
                                              <p:pRg st="4" end="4"/>
                                            </p:txEl>
                                          </p:spTgt>
                                        </p:tgtEl>
                                        <p:attrNameLst>
                                          <p:attrName>style.visibility</p:attrName>
                                        </p:attrNameLst>
                                      </p:cBhvr>
                                      <p:to>
                                        <p:strVal val="visible"/>
                                      </p:to>
                                    </p:set>
                                    <p:animEffect transition="in" filter="box(in)">
                                      <p:cBhvr>
                                        <p:cTn id="13" dur="500"/>
                                        <p:tgtEl>
                                          <p:spTgt spid="15053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0531">
                                            <p:txEl>
                                              <p:pRg st="5" end="5"/>
                                            </p:txEl>
                                          </p:spTgt>
                                        </p:tgtEl>
                                        <p:attrNameLst>
                                          <p:attrName>style.visibility</p:attrName>
                                        </p:attrNameLst>
                                      </p:cBhvr>
                                      <p:to>
                                        <p:strVal val="visible"/>
                                      </p:to>
                                    </p:set>
                                    <p:anim calcmode="lin" valueType="num">
                                      <p:cBhvr additive="base">
                                        <p:cTn id="18" dur="500" fill="hold"/>
                                        <p:tgtEl>
                                          <p:spTgt spid="150531">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0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0"/>
            <a:ext cx="8229600" cy="1196975"/>
          </a:xfrm>
        </p:spPr>
        <p:txBody>
          <a:bodyPr/>
          <a:lstStyle/>
          <a:p>
            <a:pPr rtl="0" eaLnBrk="1" hangingPunct="1">
              <a:defRPr/>
            </a:pPr>
            <a:r>
              <a:rPr lang="en-US" sz="3200" b="1" u="sng" smtClean="0">
                <a:solidFill>
                  <a:srgbClr val="FF6600"/>
                </a:solidFill>
              </a:rPr>
              <a:t>2.3 Frequency Distribution </a:t>
            </a:r>
            <a:br>
              <a:rPr lang="en-US" sz="3200" b="1" u="sng" smtClean="0">
                <a:solidFill>
                  <a:srgbClr val="FF6600"/>
                </a:solidFill>
              </a:rPr>
            </a:br>
            <a:r>
              <a:rPr lang="en-US" sz="3200" b="1" u="sng" smtClean="0">
                <a:solidFill>
                  <a:srgbClr val="FF6600"/>
                </a:solidFill>
              </a:rPr>
              <a:t>for Continuous Random Variables</a:t>
            </a:r>
            <a:endParaRPr lang="en-US" sz="3200" smtClean="0"/>
          </a:p>
        </p:txBody>
      </p:sp>
      <p:sp>
        <p:nvSpPr>
          <p:cNvPr id="161795" name="Rectangle 3"/>
          <p:cNvSpPr>
            <a:spLocks noGrp="1" noChangeArrowheads="1"/>
          </p:cNvSpPr>
          <p:nvPr>
            <p:ph idx="1"/>
          </p:nvPr>
        </p:nvSpPr>
        <p:spPr>
          <a:xfrm>
            <a:off x="0" y="1196975"/>
            <a:ext cx="9144000" cy="5040313"/>
          </a:xfrm>
        </p:spPr>
        <p:txBody>
          <a:bodyPr/>
          <a:lstStyle/>
          <a:p>
            <a:pPr algn="l" rtl="0" eaLnBrk="1" hangingPunct="1">
              <a:lnSpc>
                <a:spcPct val="90000"/>
              </a:lnSpc>
              <a:buFont typeface="Wingdings" pitchFamily="2" charset="2"/>
              <a:buNone/>
              <a:defRPr/>
            </a:pPr>
            <a:r>
              <a:rPr lang="en-US" sz="2400" b="1" dirty="0" smtClean="0">
                <a:latin typeface="Arial" pitchFamily="34" charset="0"/>
              </a:rPr>
              <a:t>For </a:t>
            </a:r>
            <a:r>
              <a:rPr lang="en-US" sz="2400" b="1" dirty="0" smtClean="0">
                <a:solidFill>
                  <a:srgbClr val="FFCC00"/>
                </a:solidFill>
                <a:latin typeface="Arial" pitchFamily="34" charset="0"/>
              </a:rPr>
              <a:t>large samples</a:t>
            </a:r>
            <a:r>
              <a:rPr lang="en-US" sz="2400" b="1" dirty="0" smtClean="0">
                <a:latin typeface="Arial" pitchFamily="34" charset="0"/>
              </a:rPr>
              <a:t>, we can’t use the simple frequency table to represent the data.</a:t>
            </a:r>
          </a:p>
          <a:p>
            <a:pPr algn="l" rtl="0" eaLnBrk="1" hangingPunct="1">
              <a:lnSpc>
                <a:spcPct val="90000"/>
              </a:lnSpc>
              <a:buFont typeface="Wingdings" pitchFamily="2" charset="2"/>
              <a:buNone/>
              <a:defRPr/>
            </a:pPr>
            <a:r>
              <a:rPr lang="en-US" sz="2400" b="1" dirty="0" smtClean="0">
                <a:latin typeface="Arial" pitchFamily="34" charset="0"/>
              </a:rPr>
              <a:t>We need to </a:t>
            </a:r>
            <a:r>
              <a:rPr lang="en-US" sz="2400" b="1" dirty="0" smtClean="0">
                <a:solidFill>
                  <a:srgbClr val="FFCC00"/>
                </a:solidFill>
                <a:latin typeface="Arial" pitchFamily="34" charset="0"/>
              </a:rPr>
              <a:t>divide</a:t>
            </a:r>
            <a:r>
              <a:rPr lang="en-US" sz="2400" b="1" dirty="0" smtClean="0">
                <a:latin typeface="Arial" pitchFamily="34" charset="0"/>
              </a:rPr>
              <a:t> the data into </a:t>
            </a:r>
            <a:r>
              <a:rPr lang="en-US" sz="2400" b="1" dirty="0" smtClean="0">
                <a:solidFill>
                  <a:schemeClr val="hlink"/>
                </a:solidFill>
                <a:latin typeface="Arial" pitchFamily="34" charset="0"/>
              </a:rPr>
              <a:t>groups</a:t>
            </a:r>
            <a:r>
              <a:rPr lang="en-US" sz="2400" b="1" dirty="0" smtClean="0">
                <a:latin typeface="Arial" pitchFamily="34" charset="0"/>
              </a:rPr>
              <a:t> or </a:t>
            </a:r>
            <a:r>
              <a:rPr lang="en-US" sz="2400" b="1" dirty="0" smtClean="0">
                <a:solidFill>
                  <a:srgbClr val="FFCC00"/>
                </a:solidFill>
                <a:latin typeface="Arial" pitchFamily="34" charset="0"/>
              </a:rPr>
              <a:t>intervals </a:t>
            </a:r>
            <a:r>
              <a:rPr lang="en-US" sz="2400" b="1" dirty="0" smtClean="0">
                <a:latin typeface="Arial" pitchFamily="34" charset="0"/>
              </a:rPr>
              <a:t>or</a:t>
            </a:r>
            <a:r>
              <a:rPr lang="en-US" sz="2400" b="1" dirty="0" smtClean="0">
                <a:solidFill>
                  <a:srgbClr val="FFCC00"/>
                </a:solidFill>
                <a:latin typeface="Arial" pitchFamily="34" charset="0"/>
              </a:rPr>
              <a:t> classes.</a:t>
            </a:r>
          </a:p>
          <a:p>
            <a:pPr algn="l" rtl="0" eaLnBrk="1" hangingPunct="1">
              <a:lnSpc>
                <a:spcPct val="90000"/>
              </a:lnSpc>
              <a:buFont typeface="Wingdings" pitchFamily="2" charset="2"/>
              <a:buNone/>
              <a:defRPr/>
            </a:pPr>
            <a:r>
              <a:rPr lang="en-US" sz="2400" b="1" dirty="0" smtClean="0">
                <a:latin typeface="Arial" pitchFamily="34" charset="0"/>
              </a:rPr>
              <a:t>So, we need to determine:</a:t>
            </a:r>
          </a:p>
          <a:p>
            <a:pPr algn="l" rtl="0">
              <a:buNone/>
              <a:defRPr/>
            </a:pPr>
            <a:endParaRPr lang="en-US" sz="2400" b="1" i="1" u="sng" dirty="0" smtClean="0">
              <a:solidFill>
                <a:srgbClr val="FF9933"/>
              </a:solidFill>
            </a:endParaRPr>
          </a:p>
          <a:p>
            <a:pPr algn="l" rtl="0">
              <a:buNone/>
              <a:defRPr/>
            </a:pPr>
            <a:r>
              <a:rPr lang="en-US" sz="2400" b="1" i="1" u="sng" dirty="0" smtClean="0">
                <a:solidFill>
                  <a:srgbClr val="FF9933"/>
                </a:solidFill>
              </a:rPr>
              <a:t>The range (R).</a:t>
            </a:r>
          </a:p>
          <a:p>
            <a:pPr algn="l" rtl="0">
              <a:buNone/>
              <a:defRPr/>
            </a:pPr>
            <a:r>
              <a:rPr lang="en-US" sz="2400" b="1" dirty="0" smtClean="0"/>
              <a:t>	It is the difference between the largest and the smallest observation in the data set.[R=Max –Min]</a:t>
            </a:r>
          </a:p>
          <a:p>
            <a:pPr algn="l" rtl="0" eaLnBrk="1" hangingPunct="1">
              <a:lnSpc>
                <a:spcPct val="90000"/>
              </a:lnSpc>
              <a:buFont typeface="Wingdings" pitchFamily="2" charset="2"/>
              <a:buNone/>
              <a:defRPr/>
            </a:pPr>
            <a:endParaRPr lang="en-US" sz="2400" b="1" dirty="0" smtClean="0">
              <a:latin typeface="Arial" pitchFamily="34" charset="0"/>
            </a:endParaRPr>
          </a:p>
          <a:p>
            <a:pPr algn="l" rtl="0" eaLnBrk="1" hangingPunct="1">
              <a:lnSpc>
                <a:spcPct val="90000"/>
              </a:lnSpc>
              <a:buFont typeface="Wingdings" pitchFamily="2" charset="2"/>
              <a:buNone/>
              <a:defRPr/>
            </a:pPr>
            <a:endParaRPr lang="en-US" sz="800" b="1" dirty="0" smtClean="0">
              <a:latin typeface="Arial" pitchFamily="34" charset="0"/>
            </a:endParaRPr>
          </a:p>
          <a:p>
            <a:pPr algn="l" rtl="0" eaLnBrk="1" hangingPunct="1">
              <a:lnSpc>
                <a:spcPct val="90000"/>
              </a:lnSpc>
              <a:buFont typeface="Wingdings" pitchFamily="2" charset="2"/>
              <a:buNone/>
              <a:defRPr/>
            </a:pPr>
            <a:endParaRPr lang="en-US" sz="2400" b="1" dirty="0" smtClean="0">
              <a:latin typeface="Arial" pitchFamily="34" charset="0"/>
            </a:endParaRP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71DE66B2-4D63-4557-8087-1150A8271416}" type="slidenum">
              <a:rPr lang="ar-SA"/>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p:cTn id="7" dur="1000" fill="hold"/>
                                        <p:tgtEl>
                                          <p:spTgt spid="161794"/>
                                        </p:tgtEl>
                                        <p:attrNameLst>
                                          <p:attrName>ppt_w</p:attrName>
                                        </p:attrNameLst>
                                      </p:cBhvr>
                                      <p:tavLst>
                                        <p:tav tm="0">
                                          <p:val>
                                            <p:fltVal val="0"/>
                                          </p:val>
                                        </p:tav>
                                        <p:tav tm="100000">
                                          <p:val>
                                            <p:strVal val="#ppt_w"/>
                                          </p:val>
                                        </p:tav>
                                      </p:tavLst>
                                    </p:anim>
                                    <p:anim calcmode="lin" valueType="num">
                                      <p:cBhvr>
                                        <p:cTn id="8" dur="1000" fill="hold"/>
                                        <p:tgtEl>
                                          <p:spTgt spid="161794"/>
                                        </p:tgtEl>
                                        <p:attrNameLst>
                                          <p:attrName>ppt_h</p:attrName>
                                        </p:attrNameLst>
                                      </p:cBhvr>
                                      <p:tavLst>
                                        <p:tav tm="0">
                                          <p:val>
                                            <p:fltVal val="0"/>
                                          </p:val>
                                        </p:tav>
                                        <p:tav tm="100000">
                                          <p:val>
                                            <p:strVal val="#ppt_h"/>
                                          </p:val>
                                        </p:tav>
                                      </p:tavLst>
                                    </p:anim>
                                    <p:anim calcmode="lin" valueType="num">
                                      <p:cBhvr>
                                        <p:cTn id="9" dur="1000" fill="hold"/>
                                        <p:tgtEl>
                                          <p:spTgt spid="1617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17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61795">
                                            <p:txEl>
                                              <p:pRg st="0" end="0"/>
                                            </p:txEl>
                                          </p:spTgt>
                                        </p:tgtEl>
                                        <p:attrNameLst>
                                          <p:attrName>style.visibility</p:attrName>
                                        </p:attrNameLst>
                                      </p:cBhvr>
                                      <p:to>
                                        <p:strVal val="visible"/>
                                      </p:to>
                                    </p:set>
                                    <p:animEffect transition="in" filter="barn(inHorizontal)">
                                      <p:cBhvr>
                                        <p:cTn id="15" dur="500"/>
                                        <p:tgtEl>
                                          <p:spTgt spid="16179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61795">
                                            <p:txEl>
                                              <p:pRg st="1" end="1"/>
                                            </p:txEl>
                                          </p:spTgt>
                                        </p:tgtEl>
                                        <p:attrNameLst>
                                          <p:attrName>style.visibility</p:attrName>
                                        </p:attrNameLst>
                                      </p:cBhvr>
                                      <p:to>
                                        <p:strVal val="visible"/>
                                      </p:to>
                                    </p:set>
                                    <p:animEffect transition="in" filter="barn(inHorizontal)">
                                      <p:cBhvr>
                                        <p:cTn id="20" dur="500"/>
                                        <p:tgtEl>
                                          <p:spTgt spid="1617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61795">
                                            <p:txEl>
                                              <p:pRg st="2" end="2"/>
                                            </p:txEl>
                                          </p:spTgt>
                                        </p:tgtEl>
                                        <p:attrNameLst>
                                          <p:attrName>style.visibility</p:attrName>
                                        </p:attrNameLst>
                                      </p:cBhvr>
                                      <p:to>
                                        <p:strVal val="visible"/>
                                      </p:to>
                                    </p:set>
                                    <p:animEffect transition="in" filter="barn(inHorizontal)">
                                      <p:cBhvr>
                                        <p:cTn id="25" dur="500"/>
                                        <p:tgtEl>
                                          <p:spTgt spid="16179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161795">
                                            <p:txEl>
                                              <p:pRg st="4" end="4"/>
                                            </p:txEl>
                                          </p:spTgt>
                                        </p:tgtEl>
                                        <p:attrNameLst>
                                          <p:attrName>style.visibility</p:attrName>
                                        </p:attrNameLst>
                                      </p:cBhvr>
                                      <p:to>
                                        <p:strVal val="visible"/>
                                      </p:to>
                                    </p:set>
                                    <p:animEffect transition="in" filter="barn(inHorizontal)">
                                      <p:cBhvr>
                                        <p:cTn id="30" dur="500"/>
                                        <p:tgtEl>
                                          <p:spTgt spid="16179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161795">
                                            <p:txEl>
                                              <p:pRg st="5" end="5"/>
                                            </p:txEl>
                                          </p:spTgt>
                                        </p:tgtEl>
                                        <p:attrNameLst>
                                          <p:attrName>style.visibility</p:attrName>
                                        </p:attrNameLst>
                                      </p:cBhvr>
                                      <p:to>
                                        <p:strVal val="visible"/>
                                      </p:to>
                                    </p:set>
                                    <p:animEffect transition="in" filter="barn(inHorizontal)">
                                      <p:cBhvr>
                                        <p:cTn id="35" dur="500"/>
                                        <p:tgtEl>
                                          <p:spTgt spid="161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utoUpdateAnimBg="0"/>
      <p:bldP spid="161795" grpId="0" build="p" autoUpdateAnimBg="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idx="1"/>
          </p:nvPr>
        </p:nvSpPr>
        <p:spPr>
          <a:xfrm>
            <a:off x="457200" y="908050"/>
            <a:ext cx="8229600" cy="4608513"/>
          </a:xfrm>
        </p:spPr>
        <p:txBody>
          <a:bodyPr/>
          <a:lstStyle/>
          <a:p>
            <a:pPr algn="l" rtl="0" eaLnBrk="1" hangingPunct="1">
              <a:defRPr/>
            </a:pPr>
            <a:r>
              <a:rPr lang="en-US" u="sng" smtClean="0">
                <a:solidFill>
                  <a:schemeClr val="tx2"/>
                </a:solidFill>
              </a:rPr>
              <a:t>Exercises:</a:t>
            </a:r>
          </a:p>
          <a:p>
            <a:pPr algn="l" rtl="0" eaLnBrk="1" hangingPunct="1">
              <a:defRPr/>
            </a:pPr>
            <a:r>
              <a:rPr lang="en-US" sz="2800" u="sng" smtClean="0">
                <a:solidFill>
                  <a:schemeClr val="tx2"/>
                </a:solidFill>
              </a:rPr>
              <a:t>Questions </a:t>
            </a:r>
            <a:r>
              <a:rPr lang="en-US" sz="2800" smtClean="0">
                <a:solidFill>
                  <a:schemeClr val="tx2"/>
                </a:solidFill>
              </a:rPr>
              <a:t>: Page 234 -237</a:t>
            </a:r>
          </a:p>
          <a:p>
            <a:pPr algn="l" rtl="0" eaLnBrk="1" hangingPunct="1">
              <a:defRPr/>
            </a:pPr>
            <a:r>
              <a:rPr lang="en-US" sz="2800" smtClean="0"/>
              <a:t>7.2.1,7.8.2 ,7.3.1,7.3.6 ,7.5.2 ,,7.6.1</a:t>
            </a:r>
          </a:p>
          <a:p>
            <a:pPr algn="l" rtl="0" eaLnBrk="1" hangingPunct="1">
              <a:buFont typeface="Wingdings" pitchFamily="2" charset="2"/>
              <a:buNone/>
              <a:defRPr/>
            </a:pPr>
            <a:endParaRPr lang="en-US" sz="2800" smtClean="0"/>
          </a:p>
          <a:p>
            <a:pPr algn="l" rtl="0" eaLnBrk="1" hangingPunct="1">
              <a:defRPr/>
            </a:pPr>
            <a:r>
              <a:rPr lang="en-US" sz="2800" u="sng" smtClean="0">
                <a:solidFill>
                  <a:schemeClr val="tx2"/>
                </a:solidFill>
              </a:rPr>
              <a:t>H.W</a:t>
            </a:r>
            <a:r>
              <a:rPr lang="en-US" sz="2800" smtClean="0"/>
              <a:t>: </a:t>
            </a:r>
          </a:p>
          <a:p>
            <a:pPr algn="l" rtl="0" eaLnBrk="1" hangingPunct="1">
              <a:defRPr/>
            </a:pPr>
            <a:r>
              <a:rPr lang="en-US" sz="2800" smtClean="0"/>
              <a:t>      7.2.8,7.2.9, 7.2.11, 7.2.15,7.3.7,7.3.8,7.3.10</a:t>
            </a:r>
          </a:p>
          <a:p>
            <a:pPr algn="l" rtl="0" eaLnBrk="1" hangingPunct="1">
              <a:defRPr/>
            </a:pPr>
            <a:r>
              <a:rPr lang="en-US" sz="2800" smtClean="0"/>
              <a:t>     7.5.3,7.6.4</a:t>
            </a:r>
          </a:p>
          <a:p>
            <a:pPr algn="l" rtl="0" eaLnBrk="1" hangingPunct="1">
              <a:defRPr/>
            </a:pPr>
            <a:endParaRPr lang="en-US" sz="2800" smtClean="0"/>
          </a:p>
          <a:p>
            <a:pPr algn="l" rtl="0" eaLnBrk="1" hangingPunct="1">
              <a:defRPr/>
            </a:pPr>
            <a:endParaRPr lang="en-US" sz="2800" smtClean="0"/>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505E2FFE-7C48-44E9-BC08-64C280D17BD7}" type="slidenum">
              <a:rPr lang="ar-SA"/>
              <a:pPr>
                <a:defRPr/>
              </a:pPr>
              <a:t>300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6226">
                                            <p:txEl>
                                              <p:pRg st="0" end="0"/>
                                            </p:txEl>
                                          </p:spTgt>
                                        </p:tgtEl>
                                        <p:attrNameLst>
                                          <p:attrName>style.visibility</p:attrName>
                                        </p:attrNameLst>
                                      </p:cBhvr>
                                      <p:to>
                                        <p:strVal val="visible"/>
                                      </p:to>
                                    </p:set>
                                    <p:animEffect transition="in" filter="box(in)">
                                      <p:cBhvr>
                                        <p:cTn id="7" dur="500"/>
                                        <p:tgtEl>
                                          <p:spTgt spid="436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6226">
                                            <p:txEl>
                                              <p:pRg st="1" end="1"/>
                                            </p:txEl>
                                          </p:spTgt>
                                        </p:tgtEl>
                                        <p:attrNameLst>
                                          <p:attrName>style.visibility</p:attrName>
                                        </p:attrNameLst>
                                      </p:cBhvr>
                                      <p:to>
                                        <p:strVal val="visible"/>
                                      </p:to>
                                    </p:set>
                                    <p:animEffect transition="in" filter="box(in)">
                                      <p:cBhvr>
                                        <p:cTn id="12" dur="500"/>
                                        <p:tgtEl>
                                          <p:spTgt spid="436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36226">
                                            <p:txEl>
                                              <p:pRg st="2" end="2"/>
                                            </p:txEl>
                                          </p:spTgt>
                                        </p:tgtEl>
                                        <p:attrNameLst>
                                          <p:attrName>style.visibility</p:attrName>
                                        </p:attrNameLst>
                                      </p:cBhvr>
                                      <p:to>
                                        <p:strVal val="visible"/>
                                      </p:to>
                                    </p:set>
                                    <p:animEffect transition="in" filter="box(in)">
                                      <p:cBhvr>
                                        <p:cTn id="17" dur="500"/>
                                        <p:tgtEl>
                                          <p:spTgt spid="436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36226">
                                            <p:txEl>
                                              <p:pRg st="4" end="4"/>
                                            </p:txEl>
                                          </p:spTgt>
                                        </p:tgtEl>
                                        <p:attrNameLst>
                                          <p:attrName>style.visibility</p:attrName>
                                        </p:attrNameLst>
                                      </p:cBhvr>
                                      <p:to>
                                        <p:strVal val="visible"/>
                                      </p:to>
                                    </p:set>
                                    <p:animEffect transition="in" filter="box(in)">
                                      <p:cBhvr>
                                        <p:cTn id="22" dur="500"/>
                                        <p:tgtEl>
                                          <p:spTgt spid="43622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36226">
                                            <p:txEl>
                                              <p:pRg st="5" end="5"/>
                                            </p:txEl>
                                          </p:spTgt>
                                        </p:tgtEl>
                                        <p:attrNameLst>
                                          <p:attrName>style.visibility</p:attrName>
                                        </p:attrNameLst>
                                      </p:cBhvr>
                                      <p:to>
                                        <p:strVal val="visible"/>
                                      </p:to>
                                    </p:set>
                                    <p:animEffect transition="in" filter="box(in)">
                                      <p:cBhvr>
                                        <p:cTn id="27" dur="500"/>
                                        <p:tgtEl>
                                          <p:spTgt spid="43622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36226">
                                            <p:txEl>
                                              <p:pRg st="6" end="6"/>
                                            </p:txEl>
                                          </p:spTgt>
                                        </p:tgtEl>
                                        <p:attrNameLst>
                                          <p:attrName>style.visibility</p:attrName>
                                        </p:attrNameLst>
                                      </p:cBhvr>
                                      <p:to>
                                        <p:strVal val="visible"/>
                                      </p:to>
                                    </p:set>
                                    <p:animEffect transition="in" filter="box(in)">
                                      <p:cBhvr>
                                        <p:cTn id="32" dur="500"/>
                                        <p:tgtEl>
                                          <p:spTgt spid="4362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idx="1"/>
          </p:nvPr>
        </p:nvSpPr>
        <p:spPr>
          <a:xfrm>
            <a:off x="1115616" y="1268760"/>
            <a:ext cx="7498080" cy="4800600"/>
          </a:xfrm>
        </p:spPr>
        <p:txBody>
          <a:bodyPr/>
          <a:lstStyle/>
          <a:p>
            <a:pPr algn="l" rtl="0" eaLnBrk="1" hangingPunct="1">
              <a:lnSpc>
                <a:spcPct val="90000"/>
              </a:lnSpc>
              <a:defRPr/>
            </a:pPr>
            <a:endParaRPr lang="en-US" sz="2400" dirty="0" smtClean="0"/>
          </a:p>
          <a:p>
            <a:pPr algn="l" rtl="0" eaLnBrk="1" hangingPunct="1">
              <a:lnSpc>
                <a:spcPct val="90000"/>
              </a:lnSpc>
              <a:defRPr/>
            </a:pPr>
            <a:endParaRPr lang="en-US" sz="2400" dirty="0" smtClean="0"/>
          </a:p>
          <a:p>
            <a:pPr algn="ctr" rtl="0" eaLnBrk="1" hangingPunct="1">
              <a:lnSpc>
                <a:spcPct val="90000"/>
              </a:lnSpc>
              <a:buFontTx/>
              <a:buNone/>
              <a:defRPr/>
            </a:pPr>
            <a:r>
              <a:rPr lang="en-US" sz="2400" dirty="0" smtClean="0"/>
              <a:t>   </a:t>
            </a:r>
            <a:r>
              <a:rPr lang="en-US" sz="4400" dirty="0" smtClean="0"/>
              <a:t>Chapter 9</a:t>
            </a:r>
          </a:p>
          <a:p>
            <a:pPr algn="ctr" rtl="0" eaLnBrk="1" hangingPunct="1">
              <a:lnSpc>
                <a:spcPct val="90000"/>
              </a:lnSpc>
              <a:buFontTx/>
              <a:buNone/>
              <a:defRPr/>
            </a:pPr>
            <a:r>
              <a:rPr lang="en-US" sz="4400" dirty="0" smtClean="0"/>
              <a:t>    Statistical Inference and The</a:t>
            </a:r>
          </a:p>
          <a:p>
            <a:pPr algn="ctr" rtl="0" eaLnBrk="1" hangingPunct="1">
              <a:lnSpc>
                <a:spcPct val="90000"/>
              </a:lnSpc>
              <a:buFontTx/>
              <a:buNone/>
              <a:defRPr/>
            </a:pPr>
            <a:r>
              <a:rPr lang="en-US" sz="4400" dirty="0" smtClean="0"/>
              <a:t>Relationship between two variables</a:t>
            </a:r>
          </a:p>
          <a:p>
            <a:pPr algn="l" rtl="0" eaLnBrk="1" hangingPunct="1">
              <a:lnSpc>
                <a:spcPct val="90000"/>
              </a:lnSpc>
              <a:buFontTx/>
              <a:buNone/>
              <a:defRPr/>
            </a:pPr>
            <a:endParaRPr lang="en-US" sz="1800" dirty="0" smtClean="0"/>
          </a:p>
          <a:p>
            <a:pPr algn="l" rtl="0" eaLnBrk="1" hangingPunct="1">
              <a:lnSpc>
                <a:spcPct val="90000"/>
              </a:lnSpc>
              <a:buFontTx/>
              <a:buNone/>
              <a:defRPr/>
            </a:pPr>
            <a:endParaRPr lang="en-US" sz="1800" dirty="0" smtClean="0"/>
          </a:p>
          <a:p>
            <a:pPr algn="l" rtl="0" eaLnBrk="1" hangingPunct="1">
              <a:lnSpc>
                <a:spcPct val="90000"/>
              </a:lnSpc>
              <a:buFontTx/>
              <a:buNone/>
              <a:defRPr/>
            </a:pPr>
            <a:r>
              <a:rPr lang="en-US" sz="1800" dirty="0" smtClean="0"/>
              <a:t>Prepared By : Dr. </a:t>
            </a:r>
            <a:r>
              <a:rPr lang="en-US" sz="1800" dirty="0" err="1" smtClean="0"/>
              <a:t>Shuhrat</a:t>
            </a:r>
            <a:r>
              <a:rPr lang="en-US" sz="1800" dirty="0" smtClean="0"/>
              <a:t> Khan</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4CF6C165-85A2-4C8F-BBEE-E3A05023CE7B}" type="slidenum">
              <a:rPr lang="ar-SA"/>
              <a:pPr>
                <a:defRPr/>
              </a:pPr>
              <a:t>301</a:t>
            </a:fld>
            <a:endParaRPr lang="en-US"/>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3"/>
          <p:cNvSpPr>
            <a:spLocks noGrp="1"/>
          </p:cNvSpPr>
          <p:nvPr>
            <p:ph type="sldNum" sz="quarter" idx="12"/>
          </p:nvPr>
        </p:nvSpPr>
        <p:spPr/>
        <p:txBody>
          <a:bodyPr/>
          <a:lstStyle/>
          <a:p>
            <a:pPr>
              <a:defRPr/>
            </a:pPr>
            <a:fld id="{6D1579BA-0781-488B-AA1F-F32FA6A83669}" type="slidenum">
              <a:rPr lang="ar-SA"/>
              <a:pPr>
                <a:defRPr/>
              </a:pPr>
              <a:t>302</a:t>
            </a:fld>
            <a:endParaRPr lang="en-US"/>
          </a:p>
        </p:txBody>
      </p:sp>
      <p:sp>
        <p:nvSpPr>
          <p:cNvPr id="4" name="Title 3"/>
          <p:cNvSpPr>
            <a:spLocks noGrp="1"/>
          </p:cNvSpPr>
          <p:nvPr>
            <p:ph type="title" idx="4294967295"/>
          </p:nvPr>
        </p:nvSpPr>
        <p:spPr>
          <a:xfrm>
            <a:off x="0" y="273050"/>
            <a:ext cx="3008313" cy="1162050"/>
          </a:xfrm>
        </p:spPr>
        <p:txBody>
          <a:bodyPr anchor="b" anchorCtr="0">
            <a:normAutofit fontScale="90000"/>
          </a:bodyPr>
          <a:lstStyle/>
          <a:p>
            <a:pPr algn="l" eaLnBrk="1" hangingPunct="1">
              <a:defRPr/>
            </a:pPr>
            <a:r>
              <a:rPr lang="en-US" sz="1800" b="0" smtClean="0"/>
              <a:t>REGRESSION </a:t>
            </a:r>
            <a:br>
              <a:rPr lang="en-US" sz="1800" b="0" smtClean="0"/>
            </a:br>
            <a:r>
              <a:rPr lang="en-US" sz="1800" b="0" smtClean="0"/>
              <a:t>CORRELATION</a:t>
            </a:r>
            <a:br>
              <a:rPr lang="en-US" sz="1800" b="0" smtClean="0"/>
            </a:br>
            <a:r>
              <a:rPr lang="en-US" sz="1800" b="0" smtClean="0"/>
              <a:t>ANALYSIS OF VARIANCE</a:t>
            </a:r>
            <a:br>
              <a:rPr lang="en-US" sz="1800" b="0" smtClean="0"/>
            </a:br>
            <a:endParaRPr lang="en-US" sz="1800" b="0" smtClean="0"/>
          </a:p>
        </p:txBody>
      </p:sp>
      <p:sp>
        <p:nvSpPr>
          <p:cNvPr id="5" name="Content Placeholder 4"/>
          <p:cNvSpPr>
            <a:spLocks noGrp="1"/>
          </p:cNvSpPr>
          <p:nvPr>
            <p:ph idx="4294967295"/>
          </p:nvPr>
        </p:nvSpPr>
        <p:spPr>
          <a:xfrm>
            <a:off x="4032250" y="273050"/>
            <a:ext cx="5111750" cy="5853113"/>
          </a:xfrm>
        </p:spPr>
        <p:txBody>
          <a:bodyPr>
            <a:normAutofit/>
          </a:bodyPr>
          <a:lstStyle/>
          <a:p>
            <a:pPr eaLnBrk="1" hangingPunct="1">
              <a:lnSpc>
                <a:spcPct val="80000"/>
              </a:lnSpc>
              <a:defRPr/>
            </a:pPr>
            <a:r>
              <a:rPr lang="en-US" sz="2000" smtClean="0"/>
              <a:t>Regression, Correlation and Analysis of Covariance are all statistical techniques that use the idea that one variable say, may be related to one or more variables through an equation. Here we consider the relationship of two variables only in a linear form, which is called linear regression and linear correlation; or simple regression and correlation. The relationships between more than two variables, called multiple regression and correlation will be considered later.</a:t>
            </a:r>
          </a:p>
          <a:p>
            <a:pPr eaLnBrk="1" hangingPunct="1">
              <a:lnSpc>
                <a:spcPct val="80000"/>
              </a:lnSpc>
              <a:defRPr/>
            </a:pPr>
            <a:r>
              <a:rPr lang="en-US" sz="2000" smtClean="0"/>
              <a:t>Simple regression uses the relationship between the two variables to obtain information about one variable by knowing the values of the other. The equation showing this type of relationship is called simple linear regression equation. The related method of correlation is used to measure how strong the relationship is between the two variables is.</a:t>
            </a:r>
          </a:p>
          <a:p>
            <a:pPr eaLnBrk="1" hangingPunct="1">
              <a:lnSpc>
                <a:spcPct val="80000"/>
              </a:lnSpc>
              <a:buFontTx/>
              <a:buNone/>
              <a:defRPr/>
            </a:pPr>
            <a:fld id="{392AA87E-E6E8-416C-B295-984898866465}" type="slidenum">
              <a:rPr lang="ar-SA" sz="2000" smtClean="0"/>
              <a:pPr eaLnBrk="1" hangingPunct="1">
                <a:lnSpc>
                  <a:spcPct val="80000"/>
                </a:lnSpc>
                <a:buFontTx/>
                <a:buNone/>
                <a:defRPr/>
              </a:pPr>
              <a:t>302</a:t>
            </a:fld>
            <a:endParaRPr lang="en-US" sz="2000" smtClean="0"/>
          </a:p>
          <a:p>
            <a:pPr eaLnBrk="1" hangingPunct="1">
              <a:lnSpc>
                <a:spcPct val="80000"/>
              </a:lnSpc>
              <a:buFontTx/>
              <a:buNone/>
              <a:defRPr/>
            </a:pPr>
            <a:endParaRPr lang="en-US" sz="2000" smtClean="0"/>
          </a:p>
          <a:p>
            <a:pPr eaLnBrk="1" hangingPunct="1">
              <a:lnSpc>
                <a:spcPct val="80000"/>
              </a:lnSpc>
              <a:buFontTx/>
              <a:buNone/>
              <a:defRPr/>
            </a:pPr>
            <a:endParaRPr lang="en-US" sz="2000" smtClean="0"/>
          </a:p>
          <a:p>
            <a:pPr eaLnBrk="1" hangingPunct="1">
              <a:lnSpc>
                <a:spcPct val="80000"/>
              </a:lnSpc>
              <a:buFontTx/>
              <a:buNone/>
              <a:defRPr/>
            </a:pPr>
            <a:endParaRPr lang="en-US" sz="2000" smtClean="0"/>
          </a:p>
          <a:p>
            <a:pPr eaLnBrk="1" hangingPunct="1">
              <a:lnSpc>
                <a:spcPct val="80000"/>
              </a:lnSpc>
              <a:buFontTx/>
              <a:buNone/>
              <a:defRPr/>
            </a:pPr>
            <a:endParaRPr lang="en-US" sz="2000" smtClean="0"/>
          </a:p>
          <a:p>
            <a:pPr eaLnBrk="1" hangingPunct="1">
              <a:lnSpc>
                <a:spcPct val="80000"/>
              </a:lnSpc>
              <a:buFontTx/>
              <a:buNone/>
              <a:defRPr/>
            </a:pPr>
            <a:endParaRPr lang="en-US" sz="2000" smtClean="0"/>
          </a:p>
        </p:txBody>
      </p:sp>
      <p:sp>
        <p:nvSpPr>
          <p:cNvPr id="441348" name="Text Placeholder 5"/>
          <p:cNvSpPr>
            <a:spLocks noGrp="1"/>
          </p:cNvSpPr>
          <p:nvPr>
            <p:ph type="body" sz="half" idx="4294967295"/>
          </p:nvPr>
        </p:nvSpPr>
        <p:spPr>
          <a:xfrm>
            <a:off x="0" y="1435100"/>
            <a:ext cx="3008313" cy="4691063"/>
          </a:xfrm>
        </p:spPr>
        <p:txBody>
          <a:bodyPr/>
          <a:lstStyle/>
          <a:p>
            <a:pPr marL="0" indent="0" eaLnBrk="1" hangingPunct="1">
              <a:buFontTx/>
              <a:buNone/>
              <a:defRPr/>
            </a:pPr>
            <a:endParaRPr lang="en-US" sz="1400" smtClean="0"/>
          </a:p>
          <a:p>
            <a:pPr marL="0" indent="0" eaLnBrk="1" hangingPunct="1">
              <a:buFontTx/>
              <a:buNone/>
              <a:defRPr/>
            </a:pPr>
            <a:r>
              <a:rPr lang="en-US" sz="1400" smtClean="0"/>
              <a:t>EQUATION OF REGRESSION</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993F4084-9B7F-4675-B219-424E27C222FC}" type="slidenum">
              <a:rPr lang="ar-SA"/>
              <a:pPr>
                <a:defRPr/>
              </a:pPr>
              <a:t>303</a:t>
            </a:fld>
            <a:endParaRPr lang="en-US"/>
          </a:p>
        </p:txBody>
      </p:sp>
      <p:sp>
        <p:nvSpPr>
          <p:cNvPr id="442370" name="Title 1"/>
          <p:cNvSpPr>
            <a:spLocks noGrp="1"/>
          </p:cNvSpPr>
          <p:nvPr>
            <p:ph type="title" idx="4294967295"/>
          </p:nvPr>
        </p:nvSpPr>
        <p:spPr>
          <a:xfrm>
            <a:off x="0" y="273050"/>
            <a:ext cx="3008313" cy="1162050"/>
          </a:xfrm>
        </p:spPr>
        <p:txBody>
          <a:bodyPr anchor="b" anchorCtr="0"/>
          <a:lstStyle/>
          <a:p>
            <a:pPr algn="l" eaLnBrk="1" hangingPunct="1">
              <a:defRPr/>
            </a:pPr>
            <a:r>
              <a:rPr lang="en-US" sz="2000" b="0" smtClean="0"/>
              <a:t>Line of Regression</a:t>
            </a:r>
          </a:p>
        </p:txBody>
      </p:sp>
      <p:sp>
        <p:nvSpPr>
          <p:cNvPr id="3" name="Content Placeholder 2"/>
          <p:cNvSpPr>
            <a:spLocks noGrp="1"/>
          </p:cNvSpPr>
          <p:nvPr>
            <p:ph idx="4294967295"/>
          </p:nvPr>
        </p:nvSpPr>
        <p:spPr>
          <a:xfrm>
            <a:off x="4032250" y="273050"/>
            <a:ext cx="5111750" cy="5853113"/>
          </a:xfrm>
        </p:spPr>
        <p:txBody>
          <a:bodyPr>
            <a:normAutofit/>
          </a:bodyPr>
          <a:lstStyle/>
          <a:p>
            <a:pPr eaLnBrk="1" hangingPunct="1">
              <a:lnSpc>
                <a:spcPct val="80000"/>
              </a:lnSpc>
              <a:defRPr/>
            </a:pPr>
            <a:r>
              <a:rPr lang="en-US" sz="1500" b="1" smtClean="0"/>
              <a:t>Simple Linear Regression:</a:t>
            </a:r>
            <a:endParaRPr lang="en-US" sz="1500" smtClean="0"/>
          </a:p>
          <a:p>
            <a:pPr eaLnBrk="1" hangingPunct="1">
              <a:lnSpc>
                <a:spcPct val="80000"/>
              </a:lnSpc>
              <a:defRPr/>
            </a:pPr>
            <a:r>
              <a:rPr lang="en-US" sz="1500" smtClean="0"/>
              <a:t>Suppose that we are interested in a variable Y, but we want to know about its relationship to another variable X or we want to use X to predict (or estimate) the value of Y that might be obtained without actually measuring it, provided the relationship between the two can be expressed by a line.</a:t>
            </a:r>
            <a:r>
              <a:rPr lang="en-US" sz="1500" smtClean="0">
                <a:latin typeface="Arial"/>
              </a:rPr>
              <a:t>’</a:t>
            </a:r>
            <a:r>
              <a:rPr lang="en-US" sz="1500" smtClean="0"/>
              <a:t> X</a:t>
            </a:r>
            <a:r>
              <a:rPr lang="en-US" sz="1500" smtClean="0">
                <a:latin typeface="Arial"/>
              </a:rPr>
              <a:t>’</a:t>
            </a:r>
            <a:r>
              <a:rPr lang="en-US" sz="1500" smtClean="0"/>
              <a:t> is usually called the</a:t>
            </a:r>
            <a:r>
              <a:rPr lang="en-US" sz="1500" b="1" smtClean="0"/>
              <a:t> independent variable</a:t>
            </a:r>
            <a:r>
              <a:rPr lang="en-US" sz="1500" smtClean="0"/>
              <a:t> and </a:t>
            </a:r>
            <a:r>
              <a:rPr lang="en-US" sz="1500" smtClean="0">
                <a:latin typeface="Arial"/>
              </a:rPr>
              <a:t>‘</a:t>
            </a:r>
            <a:r>
              <a:rPr lang="en-US" sz="1500" smtClean="0"/>
              <a:t>Y</a:t>
            </a:r>
            <a:r>
              <a:rPr lang="en-US" sz="1500" smtClean="0">
                <a:latin typeface="Arial"/>
              </a:rPr>
              <a:t>’</a:t>
            </a:r>
            <a:r>
              <a:rPr lang="en-US" sz="1500" smtClean="0"/>
              <a:t> is called the </a:t>
            </a:r>
            <a:r>
              <a:rPr lang="en-US" sz="1500" b="1" smtClean="0"/>
              <a:t>dependent variable.</a:t>
            </a:r>
            <a:endParaRPr lang="en-US" sz="1500" smtClean="0"/>
          </a:p>
          <a:p>
            <a:pPr eaLnBrk="1" hangingPunct="1">
              <a:lnSpc>
                <a:spcPct val="80000"/>
              </a:lnSpc>
              <a:defRPr/>
            </a:pPr>
            <a:r>
              <a:rPr lang="en-US" sz="1500" smtClean="0">
                <a:latin typeface="Arial"/>
              </a:rPr>
              <a:t> </a:t>
            </a:r>
            <a:endParaRPr lang="en-US" sz="1500" smtClean="0"/>
          </a:p>
          <a:p>
            <a:pPr eaLnBrk="1" hangingPunct="1">
              <a:lnSpc>
                <a:spcPct val="80000"/>
              </a:lnSpc>
              <a:defRPr/>
            </a:pPr>
            <a:r>
              <a:rPr lang="en-US" sz="1500" smtClean="0"/>
              <a:t>We assume that the values of variable X are either fixed or random. By fixed, we mean that the values are chosen by researcher--- either an experimental unit (patient) is given this value of X (such as the dosage of drug or a unit (patient) is chosen which is known to have this value of X. </a:t>
            </a:r>
          </a:p>
          <a:p>
            <a:pPr eaLnBrk="1" hangingPunct="1">
              <a:lnSpc>
                <a:spcPct val="80000"/>
              </a:lnSpc>
              <a:defRPr/>
            </a:pPr>
            <a:r>
              <a:rPr lang="en-US" sz="1500" smtClean="0"/>
              <a:t>By random, we mean that units (patients)  are chosen at random from all the possible units,, and both variables X and Y are measured.</a:t>
            </a:r>
          </a:p>
          <a:p>
            <a:pPr eaLnBrk="1" hangingPunct="1">
              <a:lnSpc>
                <a:spcPct val="80000"/>
              </a:lnSpc>
              <a:defRPr/>
            </a:pPr>
            <a:r>
              <a:rPr lang="en-US" sz="1500" smtClean="0"/>
              <a:t>We also assume that for each value of x of X, there is a whole range or population of possible Y values and that the mean of the Y population at X = x, denoted by </a:t>
            </a:r>
            <a:r>
              <a:rPr lang="en-US" sz="1500" b="1" smtClean="0">
                <a:latin typeface="Arial"/>
              </a:rPr>
              <a:t>µ</a:t>
            </a:r>
            <a:r>
              <a:rPr lang="en-US" sz="1500" b="1" baseline="-25000" smtClean="0"/>
              <a:t>y/x</a:t>
            </a:r>
            <a:r>
              <a:rPr lang="en-US" sz="1500" smtClean="0"/>
              <a:t> , is a linear function of x. That is,</a:t>
            </a:r>
          </a:p>
          <a:p>
            <a:pPr eaLnBrk="1" hangingPunct="1">
              <a:lnSpc>
                <a:spcPct val="80000"/>
              </a:lnSpc>
              <a:defRPr/>
            </a:pPr>
            <a:r>
              <a:rPr lang="en-US" sz="1500" smtClean="0">
                <a:latin typeface="Arial"/>
              </a:rPr>
              <a:t> </a:t>
            </a:r>
            <a:endParaRPr lang="en-US" sz="1500" smtClean="0"/>
          </a:p>
          <a:p>
            <a:pPr eaLnBrk="1" hangingPunct="1">
              <a:lnSpc>
                <a:spcPct val="80000"/>
              </a:lnSpc>
              <a:defRPr/>
            </a:pPr>
            <a:r>
              <a:rPr lang="en-US" sz="1500" b="1" smtClean="0">
                <a:latin typeface="Arial"/>
              </a:rPr>
              <a:t>µ</a:t>
            </a:r>
            <a:r>
              <a:rPr lang="en-US" sz="1500" b="1" baseline="-25000" smtClean="0"/>
              <a:t>y/x</a:t>
            </a:r>
            <a:r>
              <a:rPr lang="en-US" sz="1500" b="1" smtClean="0"/>
              <a:t> = α +βx</a:t>
            </a:r>
            <a:endParaRPr lang="en-US" sz="1500" smtClean="0"/>
          </a:p>
          <a:p>
            <a:pPr eaLnBrk="1" hangingPunct="1">
              <a:lnSpc>
                <a:spcPct val="80000"/>
              </a:lnSpc>
              <a:defRPr/>
            </a:pPr>
            <a:endParaRPr lang="en-US" sz="1500" smtClean="0"/>
          </a:p>
        </p:txBody>
      </p:sp>
      <p:sp>
        <p:nvSpPr>
          <p:cNvPr id="442372" name="Text Placeholder 3"/>
          <p:cNvSpPr>
            <a:spLocks noGrp="1"/>
          </p:cNvSpPr>
          <p:nvPr>
            <p:ph type="body" sz="half" idx="4294967295"/>
          </p:nvPr>
        </p:nvSpPr>
        <p:spPr>
          <a:xfrm>
            <a:off x="0" y="1435100"/>
            <a:ext cx="3008313" cy="4691063"/>
          </a:xfrm>
        </p:spPr>
        <p:txBody>
          <a:bodyPr/>
          <a:lstStyle/>
          <a:p>
            <a:pPr marL="0" indent="0" eaLnBrk="1" hangingPunct="1">
              <a:buFontTx/>
              <a:buNone/>
              <a:defRPr/>
            </a:pPr>
            <a:r>
              <a:rPr lang="en-US" sz="1400" smtClean="0"/>
              <a:t>DEPENDENT VARIABLE</a:t>
            </a:r>
          </a:p>
          <a:p>
            <a:pPr marL="0" indent="0" eaLnBrk="1" hangingPunct="1">
              <a:buFontTx/>
              <a:buNone/>
              <a:defRPr/>
            </a:pPr>
            <a:r>
              <a:rPr lang="en-US" sz="1400" smtClean="0"/>
              <a:t>INDEPENDENT VARIABLE</a:t>
            </a:r>
          </a:p>
          <a:p>
            <a:pPr marL="0" indent="0" eaLnBrk="1" hangingPunct="1">
              <a:buFontTx/>
              <a:buNone/>
              <a:defRPr/>
            </a:pPr>
            <a:endParaRPr lang="en-US" sz="1400" smtClean="0"/>
          </a:p>
          <a:p>
            <a:pPr marL="0" indent="0" eaLnBrk="1" hangingPunct="1">
              <a:buFontTx/>
              <a:buNone/>
              <a:defRPr/>
            </a:pPr>
            <a:r>
              <a:rPr lang="en-US" sz="1400" smtClean="0"/>
              <a:t>TWO RANDOM VARIABLE</a:t>
            </a:r>
          </a:p>
          <a:p>
            <a:pPr marL="0" indent="0" eaLnBrk="1" hangingPunct="1">
              <a:buFontTx/>
              <a:buNone/>
              <a:defRPr/>
            </a:pPr>
            <a:r>
              <a:rPr lang="en-US" sz="1400" smtClean="0"/>
              <a:t>OR</a:t>
            </a:r>
          </a:p>
          <a:p>
            <a:pPr marL="0" indent="0" eaLnBrk="1" hangingPunct="1">
              <a:buFontTx/>
              <a:buNone/>
              <a:defRPr/>
            </a:pPr>
            <a:r>
              <a:rPr lang="en-US" sz="1400" smtClean="0"/>
              <a:t>BIVARIATE</a:t>
            </a:r>
          </a:p>
          <a:p>
            <a:pPr marL="0" indent="0" eaLnBrk="1" hangingPunct="1">
              <a:buFontTx/>
              <a:buNone/>
              <a:defRPr/>
            </a:pPr>
            <a:r>
              <a:rPr lang="en-US" sz="1400" smtClean="0"/>
              <a:t>RANDOM</a:t>
            </a:r>
          </a:p>
          <a:p>
            <a:pPr marL="0" indent="0" eaLnBrk="1" hangingPunct="1">
              <a:buFontTx/>
              <a:buNone/>
              <a:defRPr/>
            </a:pPr>
            <a:r>
              <a:rPr lang="en-US" sz="1400" smtClean="0"/>
              <a:t>VARIABLE</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9424067E-DBEE-4B93-90A0-8F76180E85EE}" type="slidenum">
              <a:rPr lang="ar-SA"/>
              <a:pPr>
                <a:defRPr/>
              </a:pPr>
              <a:t>304</a:t>
            </a:fld>
            <a:endParaRPr lang="en-US"/>
          </a:p>
        </p:txBody>
      </p:sp>
      <p:sp>
        <p:nvSpPr>
          <p:cNvPr id="443394" name="Title 1"/>
          <p:cNvSpPr>
            <a:spLocks noGrp="1"/>
          </p:cNvSpPr>
          <p:nvPr>
            <p:ph type="title" idx="4294967295"/>
          </p:nvPr>
        </p:nvSpPr>
        <p:spPr>
          <a:xfrm>
            <a:off x="0" y="273050"/>
            <a:ext cx="3008313" cy="1162050"/>
          </a:xfrm>
        </p:spPr>
        <p:txBody>
          <a:bodyPr anchor="b" anchorCtr="0"/>
          <a:lstStyle/>
          <a:p>
            <a:pPr algn="l" eaLnBrk="1" hangingPunct="1">
              <a:defRPr/>
            </a:pPr>
            <a:r>
              <a:rPr lang="en-US" sz="2000" b="0" smtClean="0"/>
              <a:t>ESTIMATION</a:t>
            </a:r>
          </a:p>
        </p:txBody>
      </p:sp>
      <p:sp>
        <p:nvSpPr>
          <p:cNvPr id="3" name="Content Placeholder 2"/>
          <p:cNvSpPr>
            <a:spLocks noGrp="1"/>
          </p:cNvSpPr>
          <p:nvPr>
            <p:ph idx="4294967295"/>
          </p:nvPr>
        </p:nvSpPr>
        <p:spPr>
          <a:xfrm>
            <a:off x="4032250" y="273050"/>
            <a:ext cx="5111750" cy="5853113"/>
          </a:xfrm>
        </p:spPr>
        <p:txBody>
          <a:bodyPr>
            <a:normAutofit/>
          </a:bodyPr>
          <a:lstStyle/>
          <a:p>
            <a:pPr eaLnBrk="1" hangingPunct="1">
              <a:lnSpc>
                <a:spcPct val="80000"/>
              </a:lnSpc>
              <a:defRPr/>
            </a:pPr>
            <a:r>
              <a:rPr lang="en-US" sz="3000" smtClean="0"/>
              <a:t>Estimate α and β.</a:t>
            </a:r>
          </a:p>
          <a:p>
            <a:pPr eaLnBrk="1" hangingPunct="1">
              <a:lnSpc>
                <a:spcPct val="80000"/>
              </a:lnSpc>
              <a:defRPr/>
            </a:pPr>
            <a:r>
              <a:rPr lang="en-US" sz="3000" smtClean="0"/>
              <a:t>Predict the value of Y at a given value x of X.</a:t>
            </a:r>
          </a:p>
          <a:p>
            <a:pPr eaLnBrk="1" hangingPunct="1">
              <a:lnSpc>
                <a:spcPct val="80000"/>
              </a:lnSpc>
              <a:defRPr/>
            </a:pPr>
            <a:r>
              <a:rPr lang="en-US" sz="3000" smtClean="0"/>
              <a:t>Make tests to draw conclusions about the model and its usefulness.</a:t>
            </a:r>
          </a:p>
          <a:p>
            <a:pPr eaLnBrk="1" hangingPunct="1">
              <a:lnSpc>
                <a:spcPct val="80000"/>
              </a:lnSpc>
              <a:buFontTx/>
              <a:buNone/>
              <a:defRPr/>
            </a:pPr>
            <a:r>
              <a:rPr lang="en-US" sz="3000" smtClean="0">
                <a:latin typeface="Arial"/>
              </a:rPr>
              <a:t> </a:t>
            </a:r>
            <a:endParaRPr lang="en-US" sz="3000" smtClean="0"/>
          </a:p>
          <a:p>
            <a:pPr eaLnBrk="1" hangingPunct="1">
              <a:lnSpc>
                <a:spcPct val="80000"/>
              </a:lnSpc>
              <a:defRPr/>
            </a:pPr>
            <a:r>
              <a:rPr lang="en-US" sz="3000" smtClean="0"/>
              <a:t>We estimate the parameters α and β by </a:t>
            </a:r>
            <a:r>
              <a:rPr lang="en-US" sz="3000" smtClean="0">
                <a:latin typeface="Arial"/>
              </a:rPr>
              <a:t>‘</a:t>
            </a:r>
            <a:r>
              <a:rPr lang="en-US" sz="3000" smtClean="0"/>
              <a:t>a</a:t>
            </a:r>
            <a:r>
              <a:rPr lang="en-US" sz="3000" smtClean="0">
                <a:latin typeface="Arial"/>
              </a:rPr>
              <a:t>’</a:t>
            </a:r>
            <a:r>
              <a:rPr lang="en-US" sz="3000" smtClean="0"/>
              <a:t> and </a:t>
            </a:r>
            <a:r>
              <a:rPr lang="en-US" sz="3000" smtClean="0">
                <a:latin typeface="Arial"/>
              </a:rPr>
              <a:t>‘</a:t>
            </a:r>
            <a:r>
              <a:rPr lang="en-US" sz="3000" smtClean="0"/>
              <a:t>b</a:t>
            </a:r>
            <a:r>
              <a:rPr lang="en-US" sz="3000" smtClean="0">
                <a:latin typeface="Arial"/>
              </a:rPr>
              <a:t>’</a:t>
            </a:r>
            <a:r>
              <a:rPr lang="en-US" sz="3000" smtClean="0"/>
              <a:t> respectively by using sample regression line:</a:t>
            </a:r>
          </a:p>
          <a:p>
            <a:pPr eaLnBrk="1" hangingPunct="1">
              <a:lnSpc>
                <a:spcPct val="80000"/>
              </a:lnSpc>
              <a:defRPr/>
            </a:pPr>
            <a:r>
              <a:rPr lang="en-US" sz="3000" smtClean="0"/>
              <a:t>Ŷ = a+ bx</a:t>
            </a:r>
          </a:p>
          <a:p>
            <a:pPr eaLnBrk="1" hangingPunct="1">
              <a:lnSpc>
                <a:spcPct val="80000"/>
              </a:lnSpc>
              <a:defRPr/>
            </a:pPr>
            <a:r>
              <a:rPr lang="en-US" sz="3000" smtClean="0"/>
              <a:t>Where we calculate</a:t>
            </a:r>
          </a:p>
          <a:p>
            <a:pPr eaLnBrk="1" hangingPunct="1">
              <a:lnSpc>
                <a:spcPct val="80000"/>
              </a:lnSpc>
              <a:defRPr/>
            </a:pPr>
            <a:r>
              <a:rPr lang="en-US" sz="3000" smtClean="0"/>
              <a:t>                       </a:t>
            </a:r>
          </a:p>
        </p:txBody>
      </p:sp>
      <p:sp>
        <p:nvSpPr>
          <p:cNvPr id="443396" name="Text Placeholder 3"/>
          <p:cNvSpPr>
            <a:spLocks noGrp="1"/>
          </p:cNvSpPr>
          <p:nvPr>
            <p:ph type="body" sz="half" idx="4294967295"/>
          </p:nvPr>
        </p:nvSpPr>
        <p:spPr>
          <a:xfrm>
            <a:off x="0" y="1435100"/>
            <a:ext cx="3008313" cy="4691063"/>
          </a:xfrm>
        </p:spPr>
        <p:txBody>
          <a:bodyPr/>
          <a:lstStyle/>
          <a:p>
            <a:pPr marL="0" indent="0" eaLnBrk="1" hangingPunct="1">
              <a:buFontTx/>
              <a:buNone/>
              <a:defRPr/>
            </a:pPr>
            <a:r>
              <a:rPr lang="en-US" sz="1400" smtClean="0"/>
              <a:t>We select a sample of</a:t>
            </a:r>
          </a:p>
          <a:p>
            <a:pPr marL="0" indent="0" eaLnBrk="1" hangingPunct="1">
              <a:buFontTx/>
              <a:buNone/>
              <a:defRPr/>
            </a:pPr>
            <a:r>
              <a:rPr lang="en-US" sz="1400" smtClean="0"/>
              <a:t>  n observations </a:t>
            </a:r>
            <a:r>
              <a:rPr lang="en-US" sz="1400" b="1" smtClean="0"/>
              <a:t>(x</a:t>
            </a:r>
            <a:r>
              <a:rPr lang="en-US" sz="1400" b="1" baseline="-25000" smtClean="0"/>
              <a:t>i</a:t>
            </a:r>
            <a:r>
              <a:rPr lang="en-US" sz="1400" b="1" smtClean="0"/>
              <a:t>,y</a:t>
            </a:r>
            <a:r>
              <a:rPr lang="en-US" sz="1400" b="1" baseline="-25000" smtClean="0"/>
              <a:t>i</a:t>
            </a:r>
            <a:r>
              <a:rPr lang="en-US" sz="1400" b="1" smtClean="0"/>
              <a:t>)</a:t>
            </a:r>
            <a:r>
              <a:rPr lang="en-US" sz="1400" smtClean="0"/>
              <a:t> </a:t>
            </a:r>
          </a:p>
          <a:p>
            <a:pPr marL="0" indent="0" eaLnBrk="1" hangingPunct="1">
              <a:buFontTx/>
              <a:buNone/>
              <a:defRPr/>
            </a:pPr>
            <a:r>
              <a:rPr lang="en-US" sz="1400" smtClean="0"/>
              <a:t>from the population, </a:t>
            </a:r>
          </a:p>
          <a:p>
            <a:pPr marL="0" indent="0" eaLnBrk="1" hangingPunct="1">
              <a:buFontTx/>
              <a:buNone/>
              <a:defRPr/>
            </a:pPr>
            <a:r>
              <a:rPr lang="en-US" sz="1400" smtClean="0"/>
              <a:t>WITH </a:t>
            </a:r>
          </a:p>
          <a:p>
            <a:pPr marL="0" indent="0" eaLnBrk="1" hangingPunct="1">
              <a:buFontTx/>
              <a:buNone/>
              <a:defRPr/>
            </a:pPr>
            <a:r>
              <a:rPr lang="en-US" sz="1400" smtClean="0"/>
              <a:t>the goals </a:t>
            </a:r>
          </a:p>
          <a:p>
            <a:pPr marL="0" indent="0" eaLnBrk="1" hangingPunct="1">
              <a:buFontTx/>
              <a:buNone/>
              <a:defRPr/>
            </a:pPr>
            <a:endParaRPr lang="en-US" sz="1400" smtClean="0"/>
          </a:p>
          <a:p>
            <a:pPr marL="0" indent="0" eaLnBrk="1" hangingPunct="1">
              <a:buFontTx/>
              <a:buNone/>
              <a:defRPr/>
            </a:pPr>
            <a:endParaRPr lang="en-US" sz="1400" smtClean="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8" name="عنصر نائب لرقم الشريحة 3"/>
          <p:cNvSpPr>
            <a:spLocks noGrp="1"/>
          </p:cNvSpPr>
          <p:nvPr>
            <p:ph type="sldNum" sz="quarter" idx="12"/>
          </p:nvPr>
        </p:nvSpPr>
        <p:spPr/>
        <p:txBody>
          <a:bodyPr/>
          <a:lstStyle/>
          <a:p>
            <a:pPr>
              <a:defRPr/>
            </a:pPr>
            <a:fld id="{1FE9BF75-1DE6-41EE-9678-DD3170D8F171}" type="slidenum">
              <a:rPr lang="ar-SA"/>
              <a:pPr>
                <a:defRPr/>
              </a:pPr>
              <a:t>305</a:t>
            </a:fld>
            <a:endParaRPr lang="en-US"/>
          </a:p>
        </p:txBody>
      </p:sp>
      <p:sp>
        <p:nvSpPr>
          <p:cNvPr id="2" name="Title 1"/>
          <p:cNvSpPr>
            <a:spLocks noGrp="1"/>
          </p:cNvSpPr>
          <p:nvPr>
            <p:ph type="title" idx="4294967295"/>
          </p:nvPr>
        </p:nvSpPr>
        <p:spPr>
          <a:xfrm>
            <a:off x="0" y="3200400"/>
            <a:ext cx="7772400" cy="1447800"/>
          </a:xfrm>
        </p:spPr>
        <p:txBody>
          <a:bodyPr anchor="t" anchorCtr="0">
            <a:normAutofit/>
          </a:bodyPr>
          <a:lstStyle/>
          <a:p>
            <a:pPr algn="l" eaLnBrk="1" hangingPunct="1">
              <a:defRPr/>
            </a:pPr>
            <a:r>
              <a:rPr lang="en-US" sz="4000" b="0" smtClean="0"/>
              <a:t/>
            </a:r>
            <a:br>
              <a:rPr lang="en-US" sz="4000" b="0" smtClean="0"/>
            </a:br>
            <a:r>
              <a:rPr lang="en-US" sz="4000" b="0" smtClean="0"/>
              <a:t>                     B =</a:t>
            </a:r>
          </a:p>
        </p:txBody>
      </p:sp>
      <p:sp>
        <p:nvSpPr>
          <p:cNvPr id="3" name="Text Placeholder 2"/>
          <p:cNvSpPr>
            <a:spLocks noGrp="1"/>
          </p:cNvSpPr>
          <p:nvPr>
            <p:ph type="body" idx="4294967295"/>
          </p:nvPr>
        </p:nvSpPr>
        <p:spPr>
          <a:xfrm>
            <a:off x="0" y="2962275"/>
            <a:ext cx="7772400" cy="1741488"/>
          </a:xfrm>
        </p:spPr>
        <p:txBody>
          <a:bodyPr anchor="b">
            <a:normAutofit/>
          </a:bodyPr>
          <a:lstStyle/>
          <a:p>
            <a:pPr marL="0" indent="0" eaLnBrk="1" hangingPunct="1">
              <a:buFontTx/>
              <a:buNone/>
              <a:defRPr/>
            </a:pPr>
            <a:r>
              <a:rPr lang="en-US" sz="2000" smtClean="0">
                <a:solidFill>
                  <a:srgbClr val="898989"/>
                </a:solidFill>
                <a:effectLst>
                  <a:outerShdw blurRad="38100" dist="38100" dir="2700000" algn="tl">
                    <a:srgbClr val="000000"/>
                  </a:outerShdw>
                </a:effectLst>
              </a:rPr>
              <a:t> </a:t>
            </a:r>
          </a:p>
          <a:p>
            <a:pPr marL="0" indent="0" eaLnBrk="1" hangingPunct="1">
              <a:buFontTx/>
              <a:buNone/>
              <a:defRPr/>
            </a:pPr>
            <a:endParaRPr lang="en-US" sz="2000" smtClean="0">
              <a:solidFill>
                <a:srgbClr val="898989"/>
              </a:solidFill>
              <a:effectLst>
                <a:outerShdw blurRad="38100" dist="38100" dir="2700000" algn="tl">
                  <a:srgbClr val="000000"/>
                </a:outerShdw>
              </a:effectLst>
            </a:endParaRPr>
          </a:p>
        </p:txBody>
      </p:sp>
      <p:sp>
        <p:nvSpPr>
          <p:cNvPr id="3358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3587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8600" y="3505200"/>
            <a:ext cx="3657600" cy="1371600"/>
          </a:xfrm>
          <a:prstGeom prst="rect">
            <a:avLst/>
          </a:prstGeom>
          <a:noFill/>
          <a:ln w="9525">
            <a:noFill/>
            <a:miter lim="800000"/>
            <a:headEnd/>
            <a:tailEnd/>
          </a:ln>
        </p:spPr>
      </p:pic>
      <p:sp>
        <p:nvSpPr>
          <p:cNvPr id="3358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sp>
        <p:nvSpPr>
          <p:cNvPr id="33588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sp>
        <p:nvSpPr>
          <p:cNvPr id="33588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sp>
        <p:nvSpPr>
          <p:cNvPr id="33588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sp>
        <p:nvSpPr>
          <p:cNvPr id="33588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sp>
        <p:nvSpPr>
          <p:cNvPr id="33588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sp>
        <p:nvSpPr>
          <p:cNvPr id="335886"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35887"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00200" y="1600200"/>
            <a:ext cx="5029200" cy="609600"/>
          </a:xfrm>
          <a:prstGeom prst="rect">
            <a:avLst/>
          </a:prstGeom>
          <a:noFill/>
          <a:ln w="9525">
            <a:noFill/>
            <a:miter lim="800000"/>
            <a:headEnd/>
            <a:tailEnd/>
          </a:ln>
        </p:spPr>
      </p:pic>
      <p:sp>
        <p:nvSpPr>
          <p:cNvPr id="335888" name="Rectangle 17"/>
          <p:cNvSpPr>
            <a:spLocks noChangeArrowheads="1"/>
          </p:cNvSpPr>
          <p:nvPr/>
        </p:nvSpPr>
        <p:spPr bwMode="auto">
          <a:xfrm>
            <a:off x="0" y="666750"/>
            <a:ext cx="9144000" cy="0"/>
          </a:xfrm>
          <a:prstGeom prst="rect">
            <a:avLst/>
          </a:prstGeom>
          <a:noFill/>
          <a:ln w="9525">
            <a:noFill/>
            <a:miter lim="800000"/>
            <a:headEnd/>
            <a:tailEnd/>
          </a:ln>
        </p:spPr>
        <p:txBody>
          <a:bodyPr wrap="none" anchor="ctr">
            <a:spAutoFit/>
          </a:bodyPr>
          <a:lstStyle/>
          <a:p>
            <a:pPr algn="l" rtl="0"/>
            <a:endParaRPr lang="en-US">
              <a:latin typeface="Arial" pitchFamily="34" charset="0"/>
            </a:endParaRPr>
          </a:p>
        </p:txBody>
      </p:sp>
      <p:sp>
        <p:nvSpPr>
          <p:cNvPr id="335889" name="TextBox 20"/>
          <p:cNvSpPr txBox="1">
            <a:spLocks noChangeArrowheads="1"/>
          </p:cNvSpPr>
          <p:nvPr/>
        </p:nvSpPr>
        <p:spPr bwMode="auto">
          <a:xfrm>
            <a:off x="228600" y="533400"/>
            <a:ext cx="8686800" cy="461963"/>
          </a:xfrm>
          <a:prstGeom prst="rect">
            <a:avLst/>
          </a:prstGeom>
          <a:noFill/>
          <a:ln w="9525">
            <a:noFill/>
            <a:miter lim="800000"/>
            <a:headEnd/>
            <a:tailEnd/>
          </a:ln>
        </p:spPr>
        <p:txBody>
          <a:bodyPr>
            <a:spAutoFit/>
          </a:bodyPr>
          <a:lstStyle/>
          <a:p>
            <a:pPr algn="l" rtl="0"/>
            <a:r>
              <a:rPr lang="en-US" sz="2400" b="1">
                <a:latin typeface="Calibri" pitchFamily="34" charset="0"/>
              </a:rPr>
              <a:t>ESTIMATION AND CALCULATION OF  CONSTANTS , ‘’a’’ AND ‘’b’’</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3E057B47-0BA9-44CC-80D9-26E089BC8D76}" type="slidenum">
              <a:rPr lang="ar-SA"/>
              <a:pPr>
                <a:defRPr/>
              </a:pPr>
              <a:t>306</a:t>
            </a:fld>
            <a:endParaRPr lang="en-US"/>
          </a:p>
        </p:txBody>
      </p:sp>
      <p:sp>
        <p:nvSpPr>
          <p:cNvPr id="445442" name="Title 3"/>
          <p:cNvSpPr>
            <a:spLocks noGrp="1"/>
          </p:cNvSpPr>
          <p:nvPr>
            <p:ph type="title" idx="4294967295"/>
          </p:nvPr>
        </p:nvSpPr>
        <p:spPr>
          <a:xfrm>
            <a:off x="0" y="274638"/>
            <a:ext cx="8229600" cy="1143000"/>
          </a:xfrm>
        </p:spPr>
        <p:txBody>
          <a:bodyPr anchorCtr="0"/>
          <a:lstStyle/>
          <a:p>
            <a:pPr eaLnBrk="1" hangingPunct="1">
              <a:defRPr/>
            </a:pPr>
            <a:r>
              <a:rPr lang="en-US" smtClean="0"/>
              <a:t>EXAMPLE</a:t>
            </a:r>
          </a:p>
        </p:txBody>
      </p:sp>
      <p:sp>
        <p:nvSpPr>
          <p:cNvPr id="445443" name="Content Placeholder 4"/>
          <p:cNvSpPr>
            <a:spLocks noGrp="1"/>
          </p:cNvSpPr>
          <p:nvPr>
            <p:ph idx="4294967295"/>
          </p:nvPr>
        </p:nvSpPr>
        <p:spPr>
          <a:xfrm>
            <a:off x="0" y="1600200"/>
            <a:ext cx="8229600" cy="4495800"/>
          </a:xfrm>
        </p:spPr>
        <p:txBody>
          <a:bodyPr/>
          <a:lstStyle/>
          <a:p>
            <a:pPr eaLnBrk="1" hangingPunct="1">
              <a:defRPr/>
            </a:pPr>
            <a:r>
              <a:rPr lang="en-US" smtClean="0"/>
              <a:t>investigators at a sports health centre are interested in the relationship between oxygen consumption and exercise time in athletes recovering from injury. Appropriate mechanics for exercising and measuring oxygen consumption are set up, and the results are presented below:  </a:t>
            </a:r>
          </a:p>
          <a:p>
            <a:pPr lvl="1" eaLnBrk="1" hangingPunct="1">
              <a:defRPr/>
            </a:pPr>
            <a:r>
              <a:rPr lang="en-US" smtClean="0"/>
              <a:t>x variable</a:t>
            </a:r>
          </a:p>
          <a:p>
            <a:pPr eaLnBrk="1" hangingPunct="1">
              <a:defRPr/>
            </a:pPr>
            <a:endParaRPr lang="en-US" smtClean="0"/>
          </a:p>
          <a:p>
            <a:pPr eaLnBrk="1" hangingPunct="1">
              <a:defRPr/>
            </a:pPr>
            <a:endParaRPr lang="en-US" smtClean="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6466" name="Group 2"/>
          <p:cNvGraphicFramePr>
            <a:graphicFrameLocks noGrp="1"/>
          </p:cNvGraphicFramePr>
          <p:nvPr>
            <p:ph type="tbl" idx="1"/>
          </p:nvPr>
        </p:nvGraphicFramePr>
        <p:xfrm>
          <a:off x="457200" y="685800"/>
          <a:ext cx="4343400" cy="5440363"/>
        </p:xfrm>
        <a:graphic>
          <a:graphicData uri="http://schemas.openxmlformats.org/drawingml/2006/table">
            <a:tbl>
              <a:tblPr/>
              <a:tblGrid>
                <a:gridCol w="1600200"/>
                <a:gridCol w="2743200"/>
              </a:tblGrid>
              <a:tr h="54403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exercise time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 (min)</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0.5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1.0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1.5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2.0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2.5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3.0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3.5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4.0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4.5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y  variable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oxygen consumption</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620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630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800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840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840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870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1010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940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950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1130</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7CCD2304-D2C7-4996-A667-C1549FCBEB93}" type="slidenum">
              <a:rPr lang="ar-SA"/>
              <a:pPr>
                <a:defRPr/>
              </a:pPr>
              <a:t>307</a:t>
            </a:fld>
            <a:endParaRPr lang="en-US"/>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41" name="عنصر نائب لرقم الشريحة 3"/>
          <p:cNvSpPr>
            <a:spLocks noGrp="1"/>
          </p:cNvSpPr>
          <p:nvPr>
            <p:ph type="sldNum" sz="quarter" idx="12"/>
          </p:nvPr>
        </p:nvSpPr>
        <p:spPr/>
        <p:txBody>
          <a:bodyPr/>
          <a:lstStyle/>
          <a:p>
            <a:pPr>
              <a:defRPr/>
            </a:pPr>
            <a:fld id="{DA31B28F-ABFE-4CD3-835C-023BB8EEDC00}" type="slidenum">
              <a:rPr lang="ar-SA"/>
              <a:pPr>
                <a:defRPr/>
              </a:pPr>
              <a:t>308</a:t>
            </a:fld>
            <a:endParaRPr lang="en-US"/>
          </a:p>
        </p:txBody>
      </p:sp>
      <p:sp>
        <p:nvSpPr>
          <p:cNvPr id="2" name="Title 1"/>
          <p:cNvSpPr>
            <a:spLocks noGrp="1"/>
          </p:cNvSpPr>
          <p:nvPr>
            <p:ph type="title" idx="4294967295"/>
          </p:nvPr>
        </p:nvSpPr>
        <p:spPr>
          <a:xfrm>
            <a:off x="0" y="274638"/>
            <a:ext cx="8229600" cy="1143000"/>
          </a:xfrm>
        </p:spPr>
        <p:txBody>
          <a:bodyPr anchorCtr="0">
            <a:normAutofit fontScale="90000"/>
          </a:bodyPr>
          <a:lstStyle/>
          <a:p>
            <a:pPr eaLnBrk="1" hangingPunct="1">
              <a:defRPr/>
            </a:pPr>
            <a:r>
              <a:rPr lang="en-US" sz="4000" smtClean="0"/>
              <a:t/>
            </a:r>
            <a:br>
              <a:rPr lang="en-US" sz="4000" smtClean="0"/>
            </a:br>
            <a:r>
              <a:rPr lang="en-US" sz="4000" smtClean="0"/>
              <a:t> calculations</a:t>
            </a:r>
          </a:p>
        </p:txBody>
      </p:sp>
      <p:sp>
        <p:nvSpPr>
          <p:cNvPr id="447491" name="Content Placeholder 2"/>
          <p:cNvSpPr>
            <a:spLocks noGrp="1"/>
          </p:cNvSpPr>
          <p:nvPr>
            <p:ph idx="4294967295"/>
          </p:nvPr>
        </p:nvSpPr>
        <p:spPr>
          <a:xfrm>
            <a:off x="0" y="1600200"/>
            <a:ext cx="8229600" cy="4495800"/>
          </a:xfrm>
        </p:spPr>
        <p:txBody>
          <a:bodyPr/>
          <a:lstStyle/>
          <a:p>
            <a:pPr algn="l" rtl="0" eaLnBrk="1" hangingPunct="1">
              <a:defRPr/>
            </a:pPr>
            <a:r>
              <a:rPr lang="en-US" smtClean="0"/>
              <a:t>     </a:t>
            </a:r>
          </a:p>
        </p:txBody>
      </p:sp>
      <p:sp>
        <p:nvSpPr>
          <p:cNvPr id="33895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sp>
        <p:nvSpPr>
          <p:cNvPr id="3389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3895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90600" y="1752600"/>
            <a:ext cx="742950" cy="238125"/>
          </a:xfrm>
          <a:prstGeom prst="rect">
            <a:avLst/>
          </a:prstGeom>
          <a:noFill/>
          <a:ln w="9525">
            <a:noFill/>
            <a:miter lim="800000"/>
            <a:headEnd/>
            <a:tailEnd/>
          </a:ln>
        </p:spPr>
      </p:pic>
      <p:sp>
        <p:nvSpPr>
          <p:cNvPr id="33895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38954"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1752600"/>
            <a:ext cx="2247900" cy="238125"/>
          </a:xfrm>
          <a:prstGeom prst="rect">
            <a:avLst/>
          </a:prstGeom>
          <a:noFill/>
          <a:ln w="9525">
            <a:noFill/>
            <a:miter lim="800000"/>
            <a:headEnd/>
            <a:tailEnd/>
          </a:ln>
        </p:spPr>
      </p:pic>
      <p:sp>
        <p:nvSpPr>
          <p:cNvPr id="338955" name="Rectangle 7"/>
          <p:cNvSpPr>
            <a:spLocks noChangeArrowheads="1"/>
          </p:cNvSpPr>
          <p:nvPr/>
        </p:nvSpPr>
        <p:spPr bwMode="auto">
          <a:xfrm>
            <a:off x="0" y="238125"/>
            <a:ext cx="9144000" cy="0"/>
          </a:xfrm>
          <a:prstGeom prst="rect">
            <a:avLst/>
          </a:prstGeom>
          <a:noFill/>
          <a:ln w="9525">
            <a:noFill/>
            <a:miter lim="800000"/>
            <a:headEnd/>
            <a:tailEnd/>
          </a:ln>
        </p:spPr>
        <p:txBody>
          <a:bodyPr wrap="none" anchor="ctr">
            <a:spAutoFit/>
          </a:bodyPr>
          <a:lstStyle/>
          <a:p>
            <a:pPr algn="l" rtl="0"/>
            <a:r>
              <a:rPr lang="en-US" sz="1400">
                <a:latin typeface="Calibri" pitchFamily="34" charset="0"/>
                <a:cs typeface="Times New Roman" pitchFamily="18" charset="0"/>
              </a:rPr>
              <a:t>  </a:t>
            </a:r>
            <a:r>
              <a:rPr lang="en-US" sz="900">
                <a:latin typeface="Arial" pitchFamily="34" charset="0"/>
              </a:rPr>
              <a:t> </a:t>
            </a:r>
            <a:endParaRPr lang="en-US">
              <a:latin typeface="Arial" pitchFamily="34" charset="0"/>
            </a:endParaRPr>
          </a:p>
        </p:txBody>
      </p:sp>
      <p:pic>
        <p:nvPicPr>
          <p:cNvPr id="338956"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0600" y="2286000"/>
            <a:ext cx="819150" cy="209550"/>
          </a:xfrm>
          <a:prstGeom prst="rect">
            <a:avLst/>
          </a:prstGeom>
          <a:noFill/>
          <a:ln w="9525">
            <a:noFill/>
            <a:miter lim="800000"/>
            <a:headEnd/>
            <a:tailEnd/>
          </a:ln>
        </p:spPr>
      </p:pic>
      <p:pic>
        <p:nvPicPr>
          <p:cNvPr id="338957"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38400" y="2286000"/>
            <a:ext cx="885825" cy="209550"/>
          </a:xfrm>
          <a:prstGeom prst="rect">
            <a:avLst/>
          </a:prstGeom>
          <a:noFill/>
          <a:ln w="9525">
            <a:noFill/>
            <a:miter lim="800000"/>
            <a:headEnd/>
            <a:tailEnd/>
          </a:ln>
        </p:spPr>
      </p:pic>
      <p:sp>
        <p:nvSpPr>
          <p:cNvPr id="33895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sp>
        <p:nvSpPr>
          <p:cNvPr id="338959" name="Rectangle 11"/>
          <p:cNvSpPr>
            <a:spLocks noChangeArrowheads="1"/>
          </p:cNvSpPr>
          <p:nvPr/>
        </p:nvSpPr>
        <p:spPr bwMode="auto">
          <a:xfrm>
            <a:off x="0" y="666750"/>
            <a:ext cx="9144000" cy="0"/>
          </a:xfrm>
          <a:prstGeom prst="rect">
            <a:avLst/>
          </a:prstGeom>
          <a:noFill/>
          <a:ln w="9525">
            <a:noFill/>
            <a:miter lim="800000"/>
            <a:headEnd/>
            <a:tailEnd/>
          </a:ln>
        </p:spPr>
        <p:txBody>
          <a:bodyPr wrap="none" anchor="ctr">
            <a:spAutoFit/>
          </a:bodyPr>
          <a:lstStyle/>
          <a:p>
            <a:pPr algn="justLow" rtl="0"/>
            <a:r>
              <a:rPr lang="en-US" sz="1400">
                <a:latin typeface="Calibri" pitchFamily="34" charset="0"/>
                <a:cs typeface="Times New Roman" pitchFamily="18" charset="0"/>
              </a:rPr>
              <a:t> 			</a:t>
            </a:r>
            <a:endParaRPr lang="en-US">
              <a:latin typeface="Arial" pitchFamily="34" charset="0"/>
            </a:endParaRPr>
          </a:p>
        </p:txBody>
      </p:sp>
      <p:sp>
        <p:nvSpPr>
          <p:cNvPr id="338960" name="Rectangle 12"/>
          <p:cNvSpPr>
            <a:spLocks noChangeArrowheads="1"/>
          </p:cNvSpPr>
          <p:nvPr/>
        </p:nvSpPr>
        <p:spPr bwMode="auto">
          <a:xfrm>
            <a:off x="0" y="876300"/>
            <a:ext cx="9144000" cy="0"/>
          </a:xfrm>
          <a:prstGeom prst="rect">
            <a:avLst/>
          </a:prstGeom>
          <a:noFill/>
          <a:ln w="9525">
            <a:noFill/>
            <a:miter lim="800000"/>
            <a:headEnd/>
            <a:tailEnd/>
          </a:ln>
        </p:spPr>
        <p:txBody>
          <a:bodyPr wrap="none" anchor="ctr">
            <a:spAutoFit/>
          </a:bodyPr>
          <a:lstStyle/>
          <a:p>
            <a:pPr algn="l" rtl="0"/>
            <a:endParaRPr lang="en-US">
              <a:latin typeface="Arial" pitchFamily="34" charset="0"/>
            </a:endParaRPr>
          </a:p>
        </p:txBody>
      </p:sp>
      <p:sp>
        <p:nvSpPr>
          <p:cNvPr id="33896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38962"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10000" y="2133600"/>
            <a:ext cx="1352550" cy="400050"/>
          </a:xfrm>
          <a:prstGeom prst="rect">
            <a:avLst/>
          </a:prstGeom>
          <a:noFill/>
          <a:ln w="9525">
            <a:noFill/>
            <a:miter lim="800000"/>
            <a:headEnd/>
            <a:tailEnd/>
          </a:ln>
        </p:spPr>
      </p:pic>
      <p:pic>
        <p:nvPicPr>
          <p:cNvPr id="338963"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62600" y="2209800"/>
            <a:ext cx="1504950" cy="238125"/>
          </a:xfrm>
          <a:prstGeom prst="rect">
            <a:avLst/>
          </a:prstGeom>
          <a:noFill/>
          <a:ln w="9525">
            <a:noFill/>
            <a:miter lim="800000"/>
            <a:headEnd/>
            <a:tailEnd/>
          </a:ln>
        </p:spPr>
      </p:pic>
      <p:pic>
        <p:nvPicPr>
          <p:cNvPr id="338964"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543800" y="2209800"/>
            <a:ext cx="1076325" cy="238125"/>
          </a:xfrm>
          <a:prstGeom prst="rect">
            <a:avLst/>
          </a:prstGeom>
          <a:noFill/>
          <a:ln w="9525">
            <a:noFill/>
            <a:miter lim="800000"/>
            <a:headEnd/>
            <a:tailEnd/>
          </a:ln>
        </p:spPr>
      </p:pic>
      <p:sp>
        <p:nvSpPr>
          <p:cNvPr id="338965"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sp>
        <p:nvSpPr>
          <p:cNvPr id="338966" name="Rectangle 18"/>
          <p:cNvSpPr>
            <a:spLocks noChangeArrowheads="1"/>
          </p:cNvSpPr>
          <p:nvPr/>
        </p:nvSpPr>
        <p:spPr bwMode="auto">
          <a:xfrm>
            <a:off x="0" y="238125"/>
            <a:ext cx="9144000" cy="0"/>
          </a:xfrm>
          <a:prstGeom prst="rect">
            <a:avLst/>
          </a:prstGeom>
          <a:noFill/>
          <a:ln w="9525">
            <a:noFill/>
            <a:miter lim="800000"/>
            <a:headEnd/>
            <a:tailEnd/>
          </a:ln>
        </p:spPr>
        <p:txBody>
          <a:bodyPr wrap="none" anchor="ctr">
            <a:spAutoFit/>
          </a:bodyPr>
          <a:lstStyle/>
          <a:p>
            <a:pPr algn="l" rtl="0"/>
            <a:r>
              <a:rPr lang="en-US" sz="1400">
                <a:latin typeface="Calibri" pitchFamily="34" charset="0"/>
                <a:cs typeface="Times New Roman" pitchFamily="18" charset="0"/>
              </a:rPr>
              <a:t>  	</a:t>
            </a:r>
            <a:endParaRPr lang="en-US">
              <a:latin typeface="Arial" pitchFamily="34" charset="0"/>
            </a:endParaRPr>
          </a:p>
        </p:txBody>
      </p:sp>
      <p:sp>
        <p:nvSpPr>
          <p:cNvPr id="338967" name="Rectangle 19"/>
          <p:cNvSpPr>
            <a:spLocks noChangeArrowheads="1"/>
          </p:cNvSpPr>
          <p:nvPr/>
        </p:nvSpPr>
        <p:spPr bwMode="auto">
          <a:xfrm>
            <a:off x="0" y="476250"/>
            <a:ext cx="9144000" cy="0"/>
          </a:xfrm>
          <a:prstGeom prst="rect">
            <a:avLst/>
          </a:prstGeom>
          <a:noFill/>
          <a:ln w="9525">
            <a:noFill/>
            <a:miter lim="800000"/>
            <a:headEnd/>
            <a:tailEnd/>
          </a:ln>
        </p:spPr>
        <p:txBody>
          <a:bodyPr wrap="none" anchor="ctr">
            <a:spAutoFit/>
          </a:bodyPr>
          <a:lstStyle/>
          <a:p>
            <a:pPr algn="l" rtl="0"/>
            <a:r>
              <a:rPr lang="en-US" sz="1400">
                <a:latin typeface="Calibri" pitchFamily="34" charset="0"/>
                <a:cs typeface="Times New Roman" pitchFamily="18" charset="0"/>
              </a:rPr>
              <a:t> 	</a:t>
            </a:r>
            <a:r>
              <a:rPr lang="en-US" sz="900">
                <a:latin typeface="Arial" pitchFamily="34" charset="0"/>
              </a:rPr>
              <a:t> </a:t>
            </a:r>
            <a:endParaRPr lang="en-US">
              <a:latin typeface="Arial" pitchFamily="34" charset="0"/>
            </a:endParaRPr>
          </a:p>
        </p:txBody>
      </p:sp>
      <p:pic>
        <p:nvPicPr>
          <p:cNvPr id="338968" name="Picture 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71600" y="2895600"/>
            <a:ext cx="1000125" cy="209550"/>
          </a:xfrm>
          <a:prstGeom prst="rect">
            <a:avLst/>
          </a:prstGeom>
          <a:noFill/>
          <a:ln w="9525">
            <a:noFill/>
            <a:miter lim="800000"/>
            <a:headEnd/>
            <a:tailEnd/>
          </a:ln>
        </p:spPr>
      </p:pic>
      <p:pic>
        <p:nvPicPr>
          <p:cNvPr id="338969"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733800" y="2819400"/>
            <a:ext cx="1266825" cy="209550"/>
          </a:xfrm>
          <a:prstGeom prst="rect">
            <a:avLst/>
          </a:prstGeom>
          <a:noFill/>
          <a:ln w="9525">
            <a:noFill/>
            <a:miter lim="800000"/>
            <a:headEnd/>
            <a:tailEnd/>
          </a:ln>
        </p:spPr>
      </p:pic>
      <p:sp>
        <p:nvSpPr>
          <p:cNvPr id="338970"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sp>
        <p:nvSpPr>
          <p:cNvPr id="338971" name="Rectangle 23"/>
          <p:cNvSpPr>
            <a:spLocks noChangeArrowheads="1"/>
          </p:cNvSpPr>
          <p:nvPr/>
        </p:nvSpPr>
        <p:spPr bwMode="auto">
          <a:xfrm>
            <a:off x="0" y="666750"/>
            <a:ext cx="9144000" cy="0"/>
          </a:xfrm>
          <a:prstGeom prst="rect">
            <a:avLst/>
          </a:prstGeom>
          <a:noFill/>
          <a:ln w="9525">
            <a:noFill/>
            <a:miter lim="800000"/>
            <a:headEnd/>
            <a:tailEnd/>
          </a:ln>
        </p:spPr>
        <p:txBody>
          <a:bodyPr wrap="none" anchor="ctr">
            <a:spAutoFit/>
          </a:bodyPr>
          <a:lstStyle/>
          <a:p>
            <a:pPr algn="justLow" rtl="0"/>
            <a:r>
              <a:rPr lang="en-US" sz="1400">
                <a:latin typeface="Calibri" pitchFamily="34" charset="0"/>
                <a:cs typeface="Times New Roman" pitchFamily="18" charset="0"/>
              </a:rPr>
              <a:t> 		</a:t>
            </a:r>
            <a:endParaRPr lang="en-US">
              <a:latin typeface="Arial" pitchFamily="34" charset="0"/>
            </a:endParaRPr>
          </a:p>
        </p:txBody>
      </p:sp>
      <p:sp>
        <p:nvSpPr>
          <p:cNvPr id="338972" name="Rectangle 24"/>
          <p:cNvSpPr>
            <a:spLocks noChangeArrowheads="1"/>
          </p:cNvSpPr>
          <p:nvPr/>
        </p:nvSpPr>
        <p:spPr bwMode="auto">
          <a:xfrm>
            <a:off x="0" y="876300"/>
            <a:ext cx="9144000" cy="0"/>
          </a:xfrm>
          <a:prstGeom prst="rect">
            <a:avLst/>
          </a:prstGeom>
          <a:noFill/>
          <a:ln w="9525">
            <a:noFill/>
            <a:miter lim="800000"/>
            <a:headEnd/>
            <a:tailEnd/>
          </a:ln>
        </p:spPr>
        <p:txBody>
          <a:bodyPr wrap="none" anchor="ctr">
            <a:spAutoFit/>
          </a:bodyPr>
          <a:lstStyle/>
          <a:p>
            <a:pPr algn="justLow" rtl="0"/>
            <a:r>
              <a:rPr lang="en-US" sz="1400">
                <a:latin typeface="Calibri" pitchFamily="34" charset="0"/>
                <a:cs typeface="Times New Roman" pitchFamily="18" charset="0"/>
              </a:rPr>
              <a:t>	</a:t>
            </a:r>
            <a:endParaRPr lang="en-US">
              <a:latin typeface="Arial" pitchFamily="34" charset="0"/>
            </a:endParaRPr>
          </a:p>
        </p:txBody>
      </p:sp>
      <p:sp>
        <p:nvSpPr>
          <p:cNvPr id="338973" name="Rectangle 2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38974" name="Picture 2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743200" y="3581400"/>
            <a:ext cx="3800475" cy="571500"/>
          </a:xfrm>
          <a:prstGeom prst="rect">
            <a:avLst/>
          </a:prstGeom>
          <a:noFill/>
          <a:ln w="9525">
            <a:noFill/>
            <a:miter lim="800000"/>
            <a:headEnd/>
            <a:tailEnd/>
          </a:ln>
        </p:spPr>
      </p:pic>
      <p:sp>
        <p:nvSpPr>
          <p:cNvPr id="338975" name="Rectangle 30"/>
          <p:cNvSpPr>
            <a:spLocks noChangeArrowheads="1"/>
          </p:cNvSpPr>
          <p:nvPr/>
        </p:nvSpPr>
        <p:spPr bwMode="auto">
          <a:xfrm>
            <a:off x="0" y="1028700"/>
            <a:ext cx="9144000" cy="0"/>
          </a:xfrm>
          <a:prstGeom prst="rect">
            <a:avLst/>
          </a:prstGeom>
          <a:noFill/>
          <a:ln w="9525">
            <a:noFill/>
            <a:miter lim="800000"/>
            <a:headEnd/>
            <a:tailEnd/>
          </a:ln>
        </p:spPr>
        <p:txBody>
          <a:bodyPr wrap="none" anchor="ctr">
            <a:spAutoFit/>
          </a:bodyPr>
          <a:lstStyle/>
          <a:p>
            <a:pPr algn="l" rtl="0"/>
            <a:endParaRPr lang="en-US">
              <a:latin typeface="Arial" pitchFamily="34" charset="0"/>
            </a:endParaRPr>
          </a:p>
        </p:txBody>
      </p:sp>
      <p:sp>
        <p:nvSpPr>
          <p:cNvPr id="338976"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r>
              <a:rPr lang="en-US" sz="1400">
                <a:latin typeface="Calibri" pitchFamily="34" charset="0"/>
                <a:cs typeface="Times New Roman" pitchFamily="18" charset="0"/>
              </a:rPr>
              <a:t> </a:t>
            </a:r>
            <a:endParaRPr lang="en-US">
              <a:latin typeface="Arial" pitchFamily="34" charset="0"/>
            </a:endParaRPr>
          </a:p>
        </p:txBody>
      </p:sp>
      <p:pic>
        <p:nvPicPr>
          <p:cNvPr id="338977" name="Picture 3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286000" y="4419600"/>
            <a:ext cx="847725" cy="238125"/>
          </a:xfrm>
          <a:prstGeom prst="rect">
            <a:avLst/>
          </a:prstGeom>
          <a:noFill/>
          <a:ln w="9525">
            <a:noFill/>
            <a:miter lim="800000"/>
            <a:headEnd/>
            <a:tailEnd/>
          </a:ln>
        </p:spPr>
      </p:pic>
      <p:sp>
        <p:nvSpPr>
          <p:cNvPr id="338978" name="Rectangle 33"/>
          <p:cNvSpPr>
            <a:spLocks noChangeArrowheads="1"/>
          </p:cNvSpPr>
          <p:nvPr/>
        </p:nvSpPr>
        <p:spPr bwMode="auto">
          <a:xfrm>
            <a:off x="0" y="238125"/>
            <a:ext cx="9144000" cy="0"/>
          </a:xfrm>
          <a:prstGeom prst="rect">
            <a:avLst/>
          </a:prstGeom>
          <a:noFill/>
          <a:ln w="9525">
            <a:noFill/>
            <a:miter lim="800000"/>
            <a:headEnd/>
            <a:tailEnd/>
          </a:ln>
        </p:spPr>
        <p:txBody>
          <a:bodyPr wrap="none" anchor="ctr">
            <a:spAutoFit/>
          </a:bodyPr>
          <a:lstStyle/>
          <a:p>
            <a:pPr algn="l" rtl="0"/>
            <a:r>
              <a:rPr lang="en-US" sz="900">
                <a:latin typeface="Arial" pitchFamily="34" charset="0"/>
              </a:rPr>
              <a:t> </a:t>
            </a:r>
            <a:endParaRPr lang="en-US">
              <a:latin typeface="Arial" pitchFamily="34" charset="0"/>
            </a:endParaRPr>
          </a:p>
        </p:txBody>
      </p:sp>
      <p:sp>
        <p:nvSpPr>
          <p:cNvPr id="338979" name="Rectangle 3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38980" name="Picture 3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724400" y="4419600"/>
            <a:ext cx="2476500" cy="238125"/>
          </a:xfrm>
          <a:prstGeom prst="rect">
            <a:avLst/>
          </a:prstGeom>
          <a:noFill/>
          <a:ln w="9525">
            <a:noFill/>
            <a:miter lim="800000"/>
            <a:headEnd/>
            <a:tailEnd/>
          </a:ln>
        </p:spPr>
      </p:pic>
      <p:sp>
        <p:nvSpPr>
          <p:cNvPr id="338981" name="TextBox 39"/>
          <p:cNvSpPr txBox="1">
            <a:spLocks noChangeArrowheads="1"/>
          </p:cNvSpPr>
          <p:nvPr/>
        </p:nvSpPr>
        <p:spPr bwMode="auto">
          <a:xfrm>
            <a:off x="3657600" y="4267200"/>
            <a:ext cx="260350" cy="646113"/>
          </a:xfrm>
          <a:prstGeom prst="rect">
            <a:avLst/>
          </a:prstGeom>
          <a:noFill/>
          <a:ln w="9525">
            <a:noFill/>
            <a:miter lim="800000"/>
            <a:headEnd/>
            <a:tailEnd/>
          </a:ln>
        </p:spPr>
        <p:txBody>
          <a:bodyPr>
            <a:spAutoFit/>
          </a:bodyPr>
          <a:lstStyle/>
          <a:p>
            <a:pPr algn="l" rtl="0"/>
            <a:r>
              <a:rPr lang="en-US">
                <a:latin typeface="Calibri" pitchFamily="34" charset="0"/>
              </a:rPr>
              <a:t>or</a:t>
            </a:r>
          </a:p>
        </p:txBody>
      </p:sp>
      <p:sp>
        <p:nvSpPr>
          <p:cNvPr id="338982" name="Rectangle 3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r>
              <a:rPr lang="en-US" sz="1400">
                <a:latin typeface="Calibri" pitchFamily="34" charset="0"/>
                <a:cs typeface="Times New Roman" pitchFamily="18" charset="0"/>
              </a:rPr>
              <a:t> </a:t>
            </a:r>
            <a:endParaRPr lang="en-US">
              <a:latin typeface="Arial" pitchFamily="34" charset="0"/>
            </a:endParaRPr>
          </a:p>
        </p:txBody>
      </p:sp>
      <p:pic>
        <p:nvPicPr>
          <p:cNvPr id="338983" name="Picture 3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057400" y="4953000"/>
            <a:ext cx="4457700" cy="238125"/>
          </a:xfrm>
          <a:prstGeom prst="rect">
            <a:avLst/>
          </a:prstGeom>
          <a:noFill/>
          <a:ln w="9525">
            <a:noFill/>
            <a:miter lim="800000"/>
            <a:headEnd/>
            <a:tailEnd/>
          </a:ln>
        </p:spPr>
      </p:pic>
      <p:sp>
        <p:nvSpPr>
          <p:cNvPr id="338984" name="Rectangle 38"/>
          <p:cNvSpPr>
            <a:spLocks noChangeArrowheads="1"/>
          </p:cNvSpPr>
          <p:nvPr/>
        </p:nvSpPr>
        <p:spPr bwMode="auto">
          <a:xfrm>
            <a:off x="0" y="238125"/>
            <a:ext cx="9144000" cy="0"/>
          </a:xfrm>
          <a:prstGeom prst="rect">
            <a:avLst/>
          </a:prstGeom>
          <a:noFill/>
          <a:ln w="9525">
            <a:noFill/>
            <a:miter lim="800000"/>
            <a:headEnd/>
            <a:tailEnd/>
          </a:ln>
        </p:spPr>
        <p:txBody>
          <a:bodyPr wrap="none" anchor="ctr">
            <a:spAutoFit/>
          </a:bodyPr>
          <a:lstStyle/>
          <a:p>
            <a:pPr algn="l" rtl="0"/>
            <a:r>
              <a:rPr lang="en-US" sz="900">
                <a:latin typeface="Arial" pitchFamily="34" charset="0"/>
              </a:rPr>
              <a:t> </a:t>
            </a:r>
            <a:endParaRPr lang="en-US">
              <a:latin typeface="Arial" pitchFamily="34" charset="0"/>
            </a:endParaRP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C3E86E68-B3C7-46A5-B4F6-64FC872FB1CA}" type="slidenum">
              <a:rPr lang="ar-SA"/>
              <a:pPr>
                <a:defRPr/>
              </a:pPr>
              <a:t>309</a:t>
            </a:fld>
            <a:endParaRPr lang="en-US"/>
          </a:p>
        </p:txBody>
      </p:sp>
      <p:sp>
        <p:nvSpPr>
          <p:cNvPr id="2" name="Title 1"/>
          <p:cNvSpPr>
            <a:spLocks noGrp="1"/>
          </p:cNvSpPr>
          <p:nvPr>
            <p:ph type="title" idx="4294967295"/>
          </p:nvPr>
        </p:nvSpPr>
        <p:spPr>
          <a:xfrm>
            <a:off x="0" y="274638"/>
            <a:ext cx="8229600" cy="1143000"/>
          </a:xfrm>
        </p:spPr>
        <p:txBody>
          <a:bodyPr anchorCtr="0">
            <a:normAutofit fontScale="90000"/>
          </a:bodyPr>
          <a:lstStyle/>
          <a:p>
            <a:pPr eaLnBrk="1" hangingPunct="1">
              <a:defRPr/>
            </a:pPr>
            <a:r>
              <a:rPr lang="en-US" sz="4000" b="0" smtClean="0"/>
              <a:t>Pearson</a:t>
            </a:r>
            <a:r>
              <a:rPr lang="en-US" sz="4000" b="0" smtClean="0">
                <a:latin typeface="Arial"/>
              </a:rPr>
              <a:t>’</a:t>
            </a:r>
            <a:r>
              <a:rPr lang="en-US" sz="4000" b="0" smtClean="0"/>
              <a:t>s Correlation Coefficient </a:t>
            </a:r>
            <a:r>
              <a:rPr lang="en-US" sz="4000" smtClean="0"/>
              <a:t/>
            </a:r>
            <a:br>
              <a:rPr lang="en-US" sz="4000" smtClean="0"/>
            </a:br>
            <a:endParaRPr lang="en-US" sz="4000" smtClean="0"/>
          </a:p>
        </p:txBody>
      </p:sp>
      <p:sp>
        <p:nvSpPr>
          <p:cNvPr id="3" name="Content Placeholder 2"/>
          <p:cNvSpPr>
            <a:spLocks noGrp="1"/>
          </p:cNvSpPr>
          <p:nvPr>
            <p:ph idx="4294967295"/>
          </p:nvPr>
        </p:nvSpPr>
        <p:spPr>
          <a:xfrm>
            <a:off x="0" y="1600200"/>
            <a:ext cx="8229600" cy="4495800"/>
          </a:xfrm>
        </p:spPr>
        <p:txBody>
          <a:bodyPr>
            <a:normAutofit/>
          </a:bodyPr>
          <a:lstStyle/>
          <a:p>
            <a:pPr algn="l" rtl="0" eaLnBrk="1" hangingPunct="1">
              <a:defRPr/>
            </a:pPr>
            <a:r>
              <a:rPr lang="en-US" sz="3000" smtClean="0"/>
              <a:t>With the aid of Pearson</a:t>
            </a:r>
            <a:r>
              <a:rPr lang="en-US" sz="3000" smtClean="0">
                <a:latin typeface="Arial"/>
              </a:rPr>
              <a:t>’</a:t>
            </a:r>
            <a:r>
              <a:rPr lang="en-US" sz="3000" smtClean="0"/>
              <a:t>s correlation coefficient (</a:t>
            </a:r>
            <a:r>
              <a:rPr lang="en-US" sz="3000" i="1" smtClean="0"/>
              <a:t>r</a:t>
            </a:r>
            <a:r>
              <a:rPr lang="en-US" sz="3000" smtClean="0"/>
              <a:t>), we can determine the strength and the direction of the relationship between </a:t>
            </a:r>
            <a:r>
              <a:rPr lang="en-US" sz="3000" i="1" smtClean="0"/>
              <a:t>X</a:t>
            </a:r>
            <a:r>
              <a:rPr lang="en-US" sz="3000" smtClean="0"/>
              <a:t> and </a:t>
            </a:r>
            <a:r>
              <a:rPr lang="en-US" sz="3000" i="1" smtClean="0"/>
              <a:t>Y</a:t>
            </a:r>
            <a:r>
              <a:rPr lang="en-US" sz="3000" smtClean="0"/>
              <a:t> variables,</a:t>
            </a:r>
          </a:p>
          <a:p>
            <a:pPr algn="l" rtl="0" eaLnBrk="1" hangingPunct="1">
              <a:defRPr/>
            </a:pPr>
            <a:r>
              <a:rPr lang="en-US" sz="3000" smtClean="0"/>
              <a:t> both of which have been measured and they must be quantitative. </a:t>
            </a:r>
          </a:p>
          <a:p>
            <a:pPr algn="l" rtl="0" eaLnBrk="1" hangingPunct="1">
              <a:defRPr/>
            </a:pPr>
            <a:r>
              <a:rPr lang="en-US" sz="3000" smtClean="0"/>
              <a:t> For example, we might be interested in examining the association between height and weight for the following sample of eight children: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9003" name="Group 43"/>
          <p:cNvGraphicFramePr>
            <a:graphicFrameLocks noGrp="1"/>
          </p:cNvGraphicFramePr>
          <p:nvPr>
            <p:ph type="tbl" idx="1"/>
          </p:nvPr>
        </p:nvGraphicFramePr>
        <p:xfrm>
          <a:off x="250825" y="765175"/>
          <a:ext cx="6192838" cy="4720908"/>
        </p:xfrm>
        <a:graphic>
          <a:graphicData uri="http://schemas.openxmlformats.org/drawingml/2006/table">
            <a:tbl>
              <a:tblPr rtl="1"/>
              <a:tblGrid>
                <a:gridCol w="3035300"/>
                <a:gridCol w="3157538"/>
              </a:tblGrid>
              <a:tr h="8001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Frequency</a:t>
                      </a:r>
                      <a:endParaRPr kumimoji="0" lang="ar-SA" sz="2400" b="1" i="0" u="none" strike="noStrike" cap="none" normalizeH="0" baseline="0" dirty="0" smtClean="0">
                        <a:ln>
                          <a:noFill/>
                        </a:ln>
                        <a:solidFill>
                          <a:srgbClr val="FFCC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00"/>
                          </a:solidFill>
                          <a:effectLst/>
                          <a:latin typeface="Arial" pitchFamily="34" charset="0"/>
                          <a:cs typeface="Arial"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Class interval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30 – 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46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40 – 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50 – 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60 – 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16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CC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70 – 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80 – 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189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00"/>
                          </a:solidFill>
                          <a:effectLst/>
                          <a:latin typeface="Arial" pitchFamily="34" charset="0"/>
                          <a:cs typeface="Arial"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36" name="عنصر نائب لرقم الشريحة 5"/>
          <p:cNvSpPr>
            <a:spLocks noGrp="1"/>
          </p:cNvSpPr>
          <p:nvPr>
            <p:ph type="sldNum" sz="quarter" idx="12"/>
          </p:nvPr>
        </p:nvSpPr>
        <p:spPr/>
        <p:txBody>
          <a:bodyPr/>
          <a:lstStyle/>
          <a:p>
            <a:pPr>
              <a:defRPr/>
            </a:pPr>
            <a:fld id="{E7FF4660-1394-459D-9A18-6DE700C0D986}" type="slidenum">
              <a:rPr lang="ar-SA"/>
              <a:pPr>
                <a:defRPr/>
              </a:pPr>
              <a:t>31</a:t>
            </a:fld>
            <a:endParaRPr lang="en-US"/>
          </a:p>
        </p:txBody>
      </p:sp>
      <p:sp>
        <p:nvSpPr>
          <p:cNvPr id="168992" name="Line 32"/>
          <p:cNvSpPr>
            <a:spLocks noChangeShapeType="1"/>
          </p:cNvSpPr>
          <p:nvPr/>
        </p:nvSpPr>
        <p:spPr bwMode="auto">
          <a:xfrm>
            <a:off x="5292725" y="5373688"/>
            <a:ext cx="1081088" cy="936625"/>
          </a:xfrm>
          <a:prstGeom prst="line">
            <a:avLst/>
          </a:prstGeom>
          <a:noFill/>
          <a:ln w="9525">
            <a:solidFill>
              <a:schemeClr val="tx1"/>
            </a:solidFill>
            <a:round/>
            <a:headEnd/>
            <a:tailEnd type="triangle" w="med" len="med"/>
          </a:ln>
        </p:spPr>
        <p:txBody>
          <a:bodyPr/>
          <a:lstStyle/>
          <a:p>
            <a:endParaRPr lang="ar-SA"/>
          </a:p>
        </p:txBody>
      </p:sp>
      <p:sp>
        <p:nvSpPr>
          <p:cNvPr id="168993" name="Oval 33"/>
          <p:cNvSpPr>
            <a:spLocks noChangeArrowheads="1"/>
          </p:cNvSpPr>
          <p:nvPr/>
        </p:nvSpPr>
        <p:spPr bwMode="auto">
          <a:xfrm rot="10800000" flipV="1">
            <a:off x="5868144" y="5589240"/>
            <a:ext cx="2916238" cy="795337"/>
          </a:xfrm>
          <a:prstGeom prst="ellipse">
            <a:avLst/>
          </a:prstGeom>
          <a:noFill/>
          <a:ln w="9525">
            <a:solidFill>
              <a:schemeClr val="tx1"/>
            </a:solidFill>
            <a:round/>
            <a:headEnd/>
            <a:tailEnd/>
          </a:ln>
        </p:spPr>
        <p:txBody>
          <a:bodyPr wrap="none" anchor="ctr"/>
          <a:lstStyle/>
          <a:p>
            <a:pPr algn="ctr"/>
            <a:r>
              <a:rPr lang="en-US" dirty="0">
                <a:latin typeface="Verdana" pitchFamily="34" charset="0"/>
              </a:rPr>
              <a:t>Sum of frequency</a:t>
            </a:r>
          </a:p>
          <a:p>
            <a:pPr algn="ctr"/>
            <a:r>
              <a:rPr lang="en-US" dirty="0">
                <a:latin typeface="Verdana" pitchFamily="34" charset="0"/>
              </a:rPr>
              <a:t>=sample size=n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69003"/>
                                        </p:tgtEl>
                                        <p:attrNameLst>
                                          <p:attrName>style.visibility</p:attrName>
                                        </p:attrNameLst>
                                      </p:cBhvr>
                                      <p:to>
                                        <p:strVal val="visible"/>
                                      </p:to>
                                    </p:set>
                                    <p:animEffect transition="in" filter="barn(inHorizontal)">
                                      <p:cBhvr>
                                        <p:cTn id="7" dur="500"/>
                                        <p:tgtEl>
                                          <p:spTgt spid="16900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992"/>
                                        </p:tgtEl>
                                        <p:attrNameLst>
                                          <p:attrName>style.visibility</p:attrName>
                                        </p:attrNameLst>
                                      </p:cBhvr>
                                      <p:to>
                                        <p:strVal val="visible"/>
                                      </p:to>
                                    </p:set>
                                    <p:animEffect transition="in" filter="box(in)">
                                      <p:cBhvr>
                                        <p:cTn id="12" dur="500"/>
                                        <p:tgtEl>
                                          <p:spTgt spid="16899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8993"/>
                                        </p:tgtEl>
                                        <p:attrNameLst>
                                          <p:attrName>style.visibility</p:attrName>
                                        </p:attrNameLst>
                                      </p:cBhvr>
                                      <p:to>
                                        <p:strVal val="visible"/>
                                      </p:to>
                                    </p:set>
                                    <p:animEffect transition="in" filter="box(in)">
                                      <p:cBhvr>
                                        <p:cTn id="17" dur="500"/>
                                        <p:tgtEl>
                                          <p:spTgt spid="168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92" grpId="0" animBg="1"/>
      <p:bldP spid="168993" grpId="0" animBg="1" autoUpdateAnimBg="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2BD1B9E7-7425-4AAB-9CC5-2CCB4ECDA697}" type="slidenum">
              <a:rPr lang="ar-SA"/>
              <a:pPr>
                <a:defRPr/>
              </a:pPr>
              <a:t>310</a:t>
            </a:fld>
            <a:endParaRPr lang="en-US"/>
          </a:p>
        </p:txBody>
      </p:sp>
      <p:sp>
        <p:nvSpPr>
          <p:cNvPr id="449538" name="Title 1"/>
          <p:cNvSpPr>
            <a:spLocks noGrp="1"/>
          </p:cNvSpPr>
          <p:nvPr>
            <p:ph type="title" idx="4294967295"/>
          </p:nvPr>
        </p:nvSpPr>
        <p:spPr>
          <a:xfrm>
            <a:off x="0" y="274638"/>
            <a:ext cx="8229600" cy="1143000"/>
          </a:xfrm>
        </p:spPr>
        <p:txBody>
          <a:bodyPr anchorCtr="0"/>
          <a:lstStyle/>
          <a:p>
            <a:pPr eaLnBrk="1" hangingPunct="1">
              <a:defRPr/>
            </a:pPr>
            <a:r>
              <a:rPr lang="en-US" smtClean="0"/>
              <a:t>Height and weights of 8 children</a:t>
            </a:r>
          </a:p>
        </p:txBody>
      </p:sp>
      <p:graphicFrame>
        <p:nvGraphicFramePr>
          <p:cNvPr id="449539" name="Group 3"/>
          <p:cNvGraphicFramePr>
            <a:graphicFrameLocks noGrp="1"/>
          </p:cNvGraphicFramePr>
          <p:nvPr>
            <p:ph idx="4294967295"/>
          </p:nvPr>
        </p:nvGraphicFramePr>
        <p:xfrm>
          <a:off x="0" y="1447800"/>
          <a:ext cx="8229600" cy="4510092"/>
        </p:xfrm>
        <a:graphic>
          <a:graphicData uri="http://schemas.openxmlformats.org/drawingml/2006/table">
            <a:tbl>
              <a:tblPr/>
              <a:tblGrid>
                <a:gridCol w="2743200"/>
                <a:gridCol w="2743200"/>
                <a:gridCol w="2743200"/>
              </a:tblGrid>
              <a:tr h="4572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Times New Roman" pitchFamily="18" charset="0"/>
                        </a:rPr>
                        <a:t>Child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Times New Roman" pitchFamily="18" charset="0"/>
                        </a:rPr>
                        <a:t>Height(inches)X</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Times New Roman" pitchFamily="18" charset="0"/>
                        </a:rPr>
                        <a:t>Weight(pounds)Y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38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A</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49</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81</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5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B</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50</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88</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38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C</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53</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87</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5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D</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55</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99</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38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E</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60</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91</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5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F</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55</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89</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5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G</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60</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95</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38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H</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50</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90</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5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Average</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 = 54 inches)</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 = 90 pounds)</a:t>
                      </a: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8925">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90513">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0513">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90513">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8925">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90513">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0513">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613FE95E-8197-4CDE-8C44-A56525D74378}" type="slidenum">
              <a:rPr lang="ar-SA"/>
              <a:pPr>
                <a:defRPr/>
              </a:pPr>
              <a:t>311</a:t>
            </a:fld>
            <a:endParaRPr lang="en-US"/>
          </a:p>
        </p:txBody>
      </p:sp>
      <p:sp>
        <p:nvSpPr>
          <p:cNvPr id="450562" name="Title 1"/>
          <p:cNvSpPr>
            <a:spLocks noGrp="1"/>
          </p:cNvSpPr>
          <p:nvPr>
            <p:ph type="title" idx="4294967295"/>
          </p:nvPr>
        </p:nvSpPr>
        <p:spPr>
          <a:xfrm>
            <a:off x="0" y="274638"/>
            <a:ext cx="8229600" cy="1143000"/>
          </a:xfrm>
        </p:spPr>
        <p:txBody>
          <a:bodyPr anchorCtr="0"/>
          <a:lstStyle/>
          <a:p>
            <a:pPr eaLnBrk="1" hangingPunct="1">
              <a:defRPr/>
            </a:pPr>
            <a:r>
              <a:rPr lang="en-US" smtClean="0"/>
              <a:t>Scatter plot for 8 babies</a:t>
            </a:r>
          </a:p>
        </p:txBody>
      </p:sp>
      <p:graphicFrame>
        <p:nvGraphicFramePr>
          <p:cNvPr id="83970" name="Content Placeholder 3"/>
          <p:cNvGraphicFramePr>
            <a:graphicFrameLocks noChangeAspect="1"/>
          </p:cNvGraphicFramePr>
          <p:nvPr>
            <p:ph idx="4294967295"/>
          </p:nvPr>
        </p:nvGraphicFramePr>
        <p:xfrm>
          <a:off x="0" y="1846263"/>
          <a:ext cx="6024563" cy="3817937"/>
        </p:xfrm>
        <a:graphic>
          <a:graphicData uri="http://schemas.openxmlformats.org/presentationml/2006/ole">
            <p:oleObj spid="_x0000_s83970" name="Worksheet" r:id="rId3" imgW="6867618" imgH="4381553" progId="Excel.Sheet.8">
              <p:embed/>
            </p:oleObj>
          </a:graphicData>
        </a:graphic>
      </p:graphicFrame>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7CE1E2B9-4F15-4F4A-A135-2F944C7499F2}" type="slidenum">
              <a:rPr lang="ar-SA"/>
              <a:pPr>
                <a:defRPr/>
              </a:pPr>
              <a:t>312</a:t>
            </a:fld>
            <a:endParaRPr lang="en-US"/>
          </a:p>
        </p:txBody>
      </p:sp>
      <p:sp>
        <p:nvSpPr>
          <p:cNvPr id="2" name="Title 1"/>
          <p:cNvSpPr>
            <a:spLocks noGrp="1"/>
          </p:cNvSpPr>
          <p:nvPr>
            <p:ph type="title" idx="4294967295"/>
          </p:nvPr>
        </p:nvSpPr>
        <p:spPr>
          <a:xfrm>
            <a:off x="0" y="304800"/>
            <a:ext cx="8229600" cy="1143000"/>
          </a:xfrm>
        </p:spPr>
        <p:txBody>
          <a:bodyPr anchorCtr="0">
            <a:normAutofit fontScale="90000"/>
          </a:bodyPr>
          <a:lstStyle/>
          <a:p>
            <a:pPr eaLnBrk="1" hangingPunct="1">
              <a:defRPr/>
            </a:pPr>
            <a:r>
              <a:rPr lang="en-US" sz="4000" b="0" smtClean="0"/>
              <a:t>Table : The Strength of a Correlation</a:t>
            </a:r>
            <a:r>
              <a:rPr lang="en-US" sz="4000" smtClean="0"/>
              <a:t/>
            </a:r>
            <a:br>
              <a:rPr lang="en-US" sz="4000" smtClean="0"/>
            </a:br>
            <a:r>
              <a:rPr lang="en-US" sz="4000" b="0" smtClean="0"/>
              <a:t>                                      </a:t>
            </a:r>
            <a:endParaRPr lang="en-US" sz="4000" smtClean="0"/>
          </a:p>
        </p:txBody>
      </p:sp>
      <p:sp>
        <p:nvSpPr>
          <p:cNvPr id="3" name="Content Placeholder 2"/>
          <p:cNvSpPr>
            <a:spLocks noGrp="1"/>
          </p:cNvSpPr>
          <p:nvPr>
            <p:ph idx="4294967295"/>
          </p:nvPr>
        </p:nvSpPr>
        <p:spPr>
          <a:xfrm>
            <a:off x="0" y="1600200"/>
            <a:ext cx="8229600" cy="4495800"/>
          </a:xfrm>
        </p:spPr>
        <p:txBody>
          <a:bodyPr>
            <a:normAutofit/>
          </a:bodyPr>
          <a:lstStyle/>
          <a:p>
            <a:pPr algn="l" rtl="0" eaLnBrk="1" hangingPunct="1">
              <a:lnSpc>
                <a:spcPct val="80000"/>
              </a:lnSpc>
              <a:defRPr/>
            </a:pPr>
            <a:r>
              <a:rPr lang="en-US" sz="2200" b="1" smtClean="0">
                <a:latin typeface="Arial"/>
              </a:rPr>
              <a:t> </a:t>
            </a:r>
            <a:endParaRPr lang="en-US" sz="2200" smtClean="0"/>
          </a:p>
          <a:p>
            <a:pPr algn="l" rtl="0" eaLnBrk="1" hangingPunct="1">
              <a:lnSpc>
                <a:spcPct val="80000"/>
              </a:lnSpc>
              <a:defRPr/>
            </a:pPr>
            <a:r>
              <a:rPr lang="en-US" sz="2200" b="1" smtClean="0"/>
              <a:t>Value of r (positive or negative)                          Meaning</a:t>
            </a:r>
            <a:endParaRPr lang="en-US" sz="2200" smtClean="0"/>
          </a:p>
          <a:p>
            <a:pPr algn="l" rtl="0" eaLnBrk="1" hangingPunct="1">
              <a:lnSpc>
                <a:spcPct val="80000"/>
              </a:lnSpc>
              <a:defRPr/>
            </a:pPr>
            <a:r>
              <a:rPr lang="en-US" sz="2200" smtClean="0"/>
              <a:t>_______________________________________________________</a:t>
            </a:r>
          </a:p>
          <a:p>
            <a:pPr algn="l" rtl="0" eaLnBrk="1" hangingPunct="1">
              <a:lnSpc>
                <a:spcPct val="80000"/>
              </a:lnSpc>
              <a:defRPr/>
            </a:pPr>
            <a:r>
              <a:rPr lang="en-US" sz="2200" b="1" smtClean="0">
                <a:latin typeface="Arial"/>
              </a:rPr>
              <a:t> </a:t>
            </a:r>
            <a:endParaRPr lang="en-US" sz="2200" smtClean="0"/>
          </a:p>
          <a:p>
            <a:pPr algn="l" rtl="0" eaLnBrk="1" hangingPunct="1">
              <a:lnSpc>
                <a:spcPct val="80000"/>
              </a:lnSpc>
              <a:defRPr/>
            </a:pPr>
            <a:r>
              <a:rPr lang="en-US" sz="2200" b="1" smtClean="0"/>
              <a:t>0.00 to 0.19		               A very weak correlation</a:t>
            </a:r>
            <a:endParaRPr lang="en-US" sz="2200" smtClean="0"/>
          </a:p>
          <a:p>
            <a:pPr algn="l" rtl="0" eaLnBrk="1" hangingPunct="1">
              <a:lnSpc>
                <a:spcPct val="80000"/>
              </a:lnSpc>
              <a:defRPr/>
            </a:pPr>
            <a:r>
              <a:rPr lang="en-US" sz="2200" b="1" smtClean="0"/>
              <a:t>0.20 to 0.39		               A  weak correlation</a:t>
            </a:r>
            <a:endParaRPr lang="en-US" sz="2200" smtClean="0"/>
          </a:p>
          <a:p>
            <a:pPr algn="l" rtl="0" eaLnBrk="1" hangingPunct="1">
              <a:lnSpc>
                <a:spcPct val="80000"/>
              </a:lnSpc>
              <a:defRPr/>
            </a:pPr>
            <a:r>
              <a:rPr lang="en-US" sz="2200" b="1" smtClean="0"/>
              <a:t>0.40 to 0.69		               A modest correlation</a:t>
            </a:r>
            <a:endParaRPr lang="en-US" sz="2200" smtClean="0"/>
          </a:p>
          <a:p>
            <a:pPr algn="l" rtl="0" eaLnBrk="1" hangingPunct="1">
              <a:lnSpc>
                <a:spcPct val="80000"/>
              </a:lnSpc>
              <a:defRPr/>
            </a:pPr>
            <a:r>
              <a:rPr lang="en-US" sz="2200" b="1" smtClean="0"/>
              <a:t>0.70 to 0.89		               A strong  correlation</a:t>
            </a:r>
            <a:endParaRPr lang="en-US" sz="2200" smtClean="0"/>
          </a:p>
          <a:p>
            <a:pPr algn="l" rtl="0" eaLnBrk="1" hangingPunct="1">
              <a:lnSpc>
                <a:spcPct val="80000"/>
              </a:lnSpc>
              <a:defRPr/>
            </a:pPr>
            <a:r>
              <a:rPr lang="en-US" sz="2200" b="1" smtClean="0"/>
              <a:t>0.90 to  1.00		  	A very strong correlation</a:t>
            </a:r>
            <a:endParaRPr lang="en-US" sz="2200" smtClean="0"/>
          </a:p>
          <a:p>
            <a:pPr algn="l" rtl="0" eaLnBrk="1" hangingPunct="1">
              <a:lnSpc>
                <a:spcPct val="80000"/>
              </a:lnSpc>
              <a:defRPr/>
            </a:pPr>
            <a:r>
              <a:rPr lang="en-US" sz="2200" b="1" smtClean="0"/>
              <a:t>________________________________________________________</a:t>
            </a:r>
            <a:endParaRPr lang="en-US" sz="2200" smtClean="0"/>
          </a:p>
          <a:p>
            <a:pPr algn="l" rtl="0" eaLnBrk="1" hangingPunct="1">
              <a:lnSpc>
                <a:spcPct val="80000"/>
              </a:lnSpc>
              <a:defRPr/>
            </a:pPr>
            <a:endParaRPr lang="en-US" sz="2200" smtClean="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0" name="عنصر نائب لرقم الشريحة 3"/>
          <p:cNvSpPr>
            <a:spLocks noGrp="1"/>
          </p:cNvSpPr>
          <p:nvPr>
            <p:ph type="sldNum" sz="quarter" idx="12"/>
          </p:nvPr>
        </p:nvSpPr>
        <p:spPr/>
        <p:txBody>
          <a:bodyPr/>
          <a:lstStyle/>
          <a:p>
            <a:pPr>
              <a:defRPr/>
            </a:pPr>
            <a:fld id="{7C864970-6B7E-4F6D-80B7-8A4C2BBFC342}" type="slidenum">
              <a:rPr lang="ar-SA"/>
              <a:pPr>
                <a:defRPr/>
              </a:pPr>
              <a:t>313</a:t>
            </a:fld>
            <a:endParaRPr lang="en-US"/>
          </a:p>
        </p:txBody>
      </p:sp>
      <p:sp>
        <p:nvSpPr>
          <p:cNvPr id="2" name="Title 1"/>
          <p:cNvSpPr>
            <a:spLocks noGrp="1"/>
          </p:cNvSpPr>
          <p:nvPr>
            <p:ph type="title" idx="4294967295"/>
          </p:nvPr>
        </p:nvSpPr>
        <p:spPr>
          <a:xfrm>
            <a:off x="0" y="274638"/>
            <a:ext cx="8229600" cy="1143000"/>
          </a:xfrm>
        </p:spPr>
        <p:txBody>
          <a:bodyPr anchorCtr="0">
            <a:normAutofit fontScale="90000"/>
          </a:bodyPr>
          <a:lstStyle/>
          <a:p>
            <a:pPr eaLnBrk="1" hangingPunct="1">
              <a:defRPr/>
            </a:pPr>
            <a:r>
              <a:rPr lang="en-US" sz="4000" smtClean="0"/>
              <a:t>FORMULA FOR CORRELATION COEFFECIENT ( r )</a:t>
            </a:r>
          </a:p>
        </p:txBody>
      </p:sp>
      <p:sp>
        <p:nvSpPr>
          <p:cNvPr id="3" name="Content Placeholder 2"/>
          <p:cNvSpPr>
            <a:spLocks noGrp="1"/>
          </p:cNvSpPr>
          <p:nvPr>
            <p:ph idx="4294967295"/>
          </p:nvPr>
        </p:nvSpPr>
        <p:spPr>
          <a:xfrm>
            <a:off x="0" y="1600200"/>
            <a:ext cx="8229600" cy="4495800"/>
          </a:xfrm>
        </p:spPr>
        <p:txBody>
          <a:bodyPr>
            <a:normAutofit/>
          </a:bodyPr>
          <a:lstStyle/>
          <a:p>
            <a:pPr eaLnBrk="1" hangingPunct="1">
              <a:lnSpc>
                <a:spcPct val="80000"/>
              </a:lnSpc>
              <a:defRPr/>
            </a:pPr>
            <a:endParaRPr lang="en-US" sz="2000" smtClean="0"/>
          </a:p>
          <a:p>
            <a:pPr eaLnBrk="1" hangingPunct="1">
              <a:lnSpc>
                <a:spcPct val="80000"/>
              </a:lnSpc>
              <a:defRPr/>
            </a:pPr>
            <a:endParaRPr lang="en-US" sz="2000" smtClean="0"/>
          </a:p>
          <a:p>
            <a:pPr algn="l" rtl="0" eaLnBrk="1" hangingPunct="1">
              <a:lnSpc>
                <a:spcPct val="80000"/>
              </a:lnSpc>
              <a:defRPr/>
            </a:pPr>
            <a:endParaRPr lang="en-US" sz="2000" smtClean="0"/>
          </a:p>
          <a:p>
            <a:pPr algn="l" rtl="0" eaLnBrk="1" hangingPunct="1">
              <a:lnSpc>
                <a:spcPct val="80000"/>
              </a:lnSpc>
              <a:defRPr/>
            </a:pPr>
            <a:endParaRPr lang="en-US" sz="2000" smtClean="0"/>
          </a:p>
          <a:p>
            <a:pPr algn="l" rtl="0" eaLnBrk="1" hangingPunct="1">
              <a:lnSpc>
                <a:spcPct val="80000"/>
              </a:lnSpc>
              <a:defRPr/>
            </a:pPr>
            <a:r>
              <a:rPr lang="en-US" sz="2000" b="1" smtClean="0">
                <a:latin typeface="Arial"/>
              </a:rPr>
              <a:t> </a:t>
            </a:r>
            <a:r>
              <a:rPr lang="en-US" sz="2000" smtClean="0">
                <a:cs typeface="Times New Roman" pitchFamily="18" charset="0"/>
              </a:rPr>
              <a:t>With Pearson</a:t>
            </a:r>
            <a:r>
              <a:rPr lang="en-US" sz="2000" smtClean="0">
                <a:latin typeface="Arial"/>
                <a:cs typeface="Times New Roman" pitchFamily="18" charset="0"/>
              </a:rPr>
              <a:t>’</a:t>
            </a:r>
            <a:r>
              <a:rPr lang="en-US" sz="2000" smtClean="0">
                <a:cs typeface="Times New Roman" pitchFamily="18" charset="0"/>
              </a:rPr>
              <a:t>s </a:t>
            </a:r>
            <a:r>
              <a:rPr lang="en-US" sz="2000" i="1" smtClean="0">
                <a:cs typeface="Times New Roman" pitchFamily="18" charset="0"/>
              </a:rPr>
              <a:t>r</a:t>
            </a:r>
            <a:r>
              <a:rPr lang="en-US" sz="2000" smtClean="0">
                <a:cs typeface="Times New Roman" pitchFamily="18" charset="0"/>
              </a:rPr>
              <a:t>,   </a:t>
            </a:r>
            <a:endParaRPr lang="en-US" sz="2500" smtClean="0">
              <a:latin typeface="Arial" pitchFamily="34" charset="0"/>
            </a:endParaRPr>
          </a:p>
          <a:p>
            <a:pPr algn="l" rtl="0" eaLnBrk="1" hangingPunct="1">
              <a:lnSpc>
                <a:spcPct val="80000"/>
              </a:lnSpc>
              <a:defRPr/>
            </a:pPr>
            <a:r>
              <a:rPr lang="en-US" sz="2000" smtClean="0">
                <a:cs typeface="Times New Roman" pitchFamily="18" charset="0"/>
              </a:rPr>
              <a:t>means that we add the products of the deviations to see if the positive products or negative products are more abundant and sizable. Positive products indicate cases in which the variables go in the same direction (that is, both taller or heavier than average or both shorter and lighter than average); </a:t>
            </a:r>
          </a:p>
          <a:p>
            <a:pPr algn="l" rtl="0" eaLnBrk="1" hangingPunct="1">
              <a:lnSpc>
                <a:spcPct val="80000"/>
              </a:lnSpc>
              <a:defRPr/>
            </a:pPr>
            <a:r>
              <a:rPr lang="en-US" sz="2000" smtClean="0">
                <a:cs typeface="Times New Roman" pitchFamily="18" charset="0"/>
              </a:rPr>
              <a:t>negative products indicate cases in which the variables go in opposite directions (that is, taller but lighter than average or shorter but heavier than average).</a:t>
            </a:r>
            <a:endParaRPr lang="en-US" sz="2500" smtClean="0">
              <a:latin typeface="Arial" pitchFamily="34" charset="0"/>
            </a:endParaRPr>
          </a:p>
          <a:p>
            <a:pPr algn="l" rtl="0" eaLnBrk="1" hangingPunct="1">
              <a:lnSpc>
                <a:spcPct val="80000"/>
              </a:lnSpc>
              <a:defRPr/>
            </a:pPr>
            <a:endParaRPr lang="en-US" sz="2000" smtClean="0"/>
          </a:p>
          <a:p>
            <a:pPr algn="l" rtl="0" eaLnBrk="1" hangingPunct="1">
              <a:lnSpc>
                <a:spcPct val="80000"/>
              </a:lnSpc>
              <a:defRPr/>
            </a:pPr>
            <a:r>
              <a:rPr lang="en-US" sz="2000" b="1" smtClean="0">
                <a:latin typeface="Arial"/>
              </a:rPr>
              <a:t> </a:t>
            </a:r>
            <a:endParaRPr lang="en-US" sz="2000" smtClean="0"/>
          </a:p>
          <a:p>
            <a:pPr eaLnBrk="1" hangingPunct="1">
              <a:lnSpc>
                <a:spcPct val="80000"/>
              </a:lnSpc>
              <a:defRPr/>
            </a:pPr>
            <a:endParaRPr lang="en-US" sz="2000" smtClean="0"/>
          </a:p>
        </p:txBody>
      </p:sp>
      <p:sp>
        <p:nvSpPr>
          <p:cNvPr id="34304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4304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2057400"/>
            <a:ext cx="3914775" cy="257175"/>
          </a:xfrm>
          <a:prstGeom prst="rect">
            <a:avLst/>
          </a:prstGeom>
          <a:noFill/>
          <a:ln w="9525">
            <a:noFill/>
            <a:miter lim="800000"/>
            <a:headEnd/>
            <a:tailEnd/>
          </a:ln>
        </p:spPr>
      </p:pic>
      <p:sp>
        <p:nvSpPr>
          <p:cNvPr id="343048" name="Rectangle 3"/>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algn="l" rtl="0"/>
            <a:endParaRPr lang="en-US">
              <a:latin typeface="Arial" pitchFamily="34" charset="0"/>
            </a:endParaRPr>
          </a:p>
        </p:txBody>
      </p:sp>
      <p:pic>
        <p:nvPicPr>
          <p:cNvPr id="343049"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819400"/>
            <a:ext cx="1419225" cy="209550"/>
          </a:xfrm>
          <a:prstGeom prst="rect">
            <a:avLst/>
          </a:prstGeom>
          <a:noFill/>
          <a:ln w="9525">
            <a:noFill/>
            <a:miter lim="800000"/>
            <a:headEnd/>
            <a:tailEnd/>
          </a:ln>
        </p:spPr>
      </p:pic>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9" name="عنصر نائب لرقم الشريحة 3"/>
          <p:cNvSpPr>
            <a:spLocks noGrp="1"/>
          </p:cNvSpPr>
          <p:nvPr>
            <p:ph type="sldNum" sz="quarter" idx="12"/>
          </p:nvPr>
        </p:nvSpPr>
        <p:spPr/>
        <p:txBody>
          <a:bodyPr/>
          <a:lstStyle/>
          <a:p>
            <a:pPr>
              <a:defRPr/>
            </a:pPr>
            <a:fld id="{66A1F383-57BC-4026-B1EC-28E603CBDF5A}" type="slidenum">
              <a:rPr lang="ar-SA"/>
              <a:pPr>
                <a:defRPr/>
              </a:pPr>
              <a:t>314</a:t>
            </a:fld>
            <a:endParaRPr lang="en-US"/>
          </a:p>
        </p:txBody>
      </p:sp>
      <p:sp>
        <p:nvSpPr>
          <p:cNvPr id="2" name="Title 1"/>
          <p:cNvSpPr>
            <a:spLocks noGrp="1"/>
          </p:cNvSpPr>
          <p:nvPr>
            <p:ph type="title" idx="4294967295"/>
          </p:nvPr>
        </p:nvSpPr>
        <p:spPr>
          <a:xfrm>
            <a:off x="0" y="274638"/>
            <a:ext cx="8229600" cy="1143000"/>
          </a:xfrm>
        </p:spPr>
        <p:txBody>
          <a:bodyPr anchorCtr="0">
            <a:normAutofit fontScale="90000"/>
          </a:bodyPr>
          <a:lstStyle/>
          <a:p>
            <a:pPr eaLnBrk="1" hangingPunct="1">
              <a:defRPr/>
            </a:pPr>
            <a:r>
              <a:rPr lang="en-US" sz="2400" b="0" smtClean="0"/>
              <a:t/>
            </a:r>
            <a:br>
              <a:rPr lang="en-US" sz="2400" b="0" smtClean="0"/>
            </a:br>
            <a:r>
              <a:rPr lang="en-US" sz="2400" b="0" smtClean="0"/>
              <a:t>Computational Formula for Pearsons</a:t>
            </a:r>
            <a:r>
              <a:rPr lang="en-US" sz="2400" b="0" smtClean="0">
                <a:latin typeface="Arial"/>
              </a:rPr>
              <a:t>’</a:t>
            </a:r>
            <a:r>
              <a:rPr lang="en-US" sz="2400" b="0" smtClean="0"/>
              <a:t>s  Correlation Coefficient  r</a:t>
            </a:r>
            <a:r>
              <a:rPr lang="en-US" sz="2400" smtClean="0"/>
              <a:t/>
            </a:r>
            <a:br>
              <a:rPr lang="en-US" sz="2400" smtClean="0"/>
            </a:br>
            <a:endParaRPr lang="en-US" sz="2400" smtClean="0"/>
          </a:p>
        </p:txBody>
      </p:sp>
      <p:sp>
        <p:nvSpPr>
          <p:cNvPr id="453635" name="Content Placeholder 2"/>
          <p:cNvSpPr>
            <a:spLocks noGrp="1"/>
          </p:cNvSpPr>
          <p:nvPr>
            <p:ph idx="4294967295"/>
          </p:nvPr>
        </p:nvSpPr>
        <p:spPr>
          <a:xfrm>
            <a:off x="0" y="457200"/>
            <a:ext cx="8229600" cy="4525963"/>
          </a:xfrm>
        </p:spPr>
        <p:txBody>
          <a:bodyPr/>
          <a:lstStyle/>
          <a:p>
            <a:pPr eaLnBrk="1" hangingPunct="1">
              <a:defRPr/>
            </a:pPr>
            <a:r>
              <a:rPr lang="en-US" smtClean="0"/>
              <a:t>   </a:t>
            </a:r>
          </a:p>
        </p:txBody>
      </p:sp>
      <p:sp>
        <p:nvSpPr>
          <p:cNvPr id="3440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4407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2819400"/>
            <a:ext cx="3286125" cy="400050"/>
          </a:xfrm>
          <a:prstGeom prst="rect">
            <a:avLst/>
          </a:prstGeom>
          <a:noFill/>
          <a:ln w="9525">
            <a:noFill/>
            <a:miter lim="800000"/>
            <a:headEnd/>
            <a:tailEnd/>
          </a:ln>
        </p:spPr>
      </p:pic>
      <p:sp>
        <p:nvSpPr>
          <p:cNvPr id="34407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4407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3276600"/>
            <a:ext cx="2800350" cy="400050"/>
          </a:xfrm>
          <a:prstGeom prst="rect">
            <a:avLst/>
          </a:prstGeom>
          <a:noFill/>
          <a:ln w="9525">
            <a:noFill/>
            <a:miter lim="800000"/>
            <a:headEnd/>
            <a:tailEnd/>
          </a:ln>
        </p:spPr>
      </p:pic>
      <p:sp>
        <p:nvSpPr>
          <p:cNvPr id="34407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4407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0" y="3810000"/>
            <a:ext cx="2743200" cy="400050"/>
          </a:xfrm>
          <a:prstGeom prst="rect">
            <a:avLst/>
          </a:prstGeom>
          <a:noFill/>
          <a:ln w="9525">
            <a:noFill/>
            <a:miter lim="800000"/>
            <a:headEnd/>
            <a:tailEnd/>
          </a:ln>
        </p:spPr>
      </p:pic>
      <p:sp>
        <p:nvSpPr>
          <p:cNvPr id="34407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4407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4419600"/>
            <a:ext cx="3371850" cy="523875"/>
          </a:xfrm>
          <a:prstGeom prst="rect">
            <a:avLst/>
          </a:prstGeom>
          <a:noFill/>
          <a:ln w="9525">
            <a:noFill/>
            <a:miter lim="800000"/>
            <a:headEnd/>
            <a:tailEnd/>
          </a:ln>
        </p:spPr>
      </p:pic>
      <p:sp>
        <p:nvSpPr>
          <p:cNvPr id="34407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44079"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62200" y="5105400"/>
            <a:ext cx="2686050" cy="514350"/>
          </a:xfrm>
          <a:prstGeom prst="rect">
            <a:avLst/>
          </a:prstGeom>
          <a:noFill/>
          <a:ln w="9525">
            <a:noFill/>
            <a:miter lim="800000"/>
            <a:headEnd/>
            <a:tailEnd/>
          </a:ln>
        </p:spPr>
      </p:pic>
      <p:sp>
        <p:nvSpPr>
          <p:cNvPr id="344080" name="Rectangle 11"/>
          <p:cNvSpPr>
            <a:spLocks noChangeArrowheads="1"/>
          </p:cNvSpPr>
          <p:nvPr/>
        </p:nvSpPr>
        <p:spPr bwMode="auto">
          <a:xfrm>
            <a:off x="0" y="971550"/>
            <a:ext cx="9144000" cy="0"/>
          </a:xfrm>
          <a:prstGeom prst="rect">
            <a:avLst/>
          </a:prstGeom>
          <a:noFill/>
          <a:ln w="9525">
            <a:noFill/>
            <a:miter lim="800000"/>
            <a:headEnd/>
            <a:tailEnd/>
          </a:ln>
        </p:spPr>
        <p:txBody>
          <a:bodyPr wrap="none" anchor="ctr">
            <a:spAutoFit/>
          </a:bodyPr>
          <a:lstStyle/>
          <a:p>
            <a:pPr algn="l" rtl="0"/>
            <a:endParaRPr lang="en-US">
              <a:latin typeface="Arial" pitchFamily="34" charset="0"/>
            </a:endParaRPr>
          </a:p>
        </p:txBody>
      </p:sp>
      <p:sp>
        <p:nvSpPr>
          <p:cNvPr id="344081" name="TextBox 14"/>
          <p:cNvSpPr txBox="1">
            <a:spLocks noChangeArrowheads="1"/>
          </p:cNvSpPr>
          <p:nvPr/>
        </p:nvSpPr>
        <p:spPr bwMode="auto">
          <a:xfrm>
            <a:off x="2895600" y="5410200"/>
            <a:ext cx="76200" cy="369888"/>
          </a:xfrm>
          <a:prstGeom prst="rect">
            <a:avLst/>
          </a:prstGeom>
          <a:noFill/>
          <a:ln w="9525">
            <a:noFill/>
            <a:miter lim="800000"/>
            <a:headEnd/>
            <a:tailEnd/>
          </a:ln>
        </p:spPr>
        <p:txBody>
          <a:bodyPr>
            <a:spAutoFit/>
          </a:bodyPr>
          <a:lstStyle/>
          <a:p>
            <a:pPr algn="l" rtl="0"/>
            <a:endParaRPr lang="en-US">
              <a:latin typeface="Calibri" pitchFamily="34" charset="0"/>
            </a:endParaRPr>
          </a:p>
        </p:txBody>
      </p:sp>
      <p:sp>
        <p:nvSpPr>
          <p:cNvPr id="344082" name="Rectangle 16"/>
          <p:cNvSpPr>
            <a:spLocks noChangeArrowheads="1"/>
          </p:cNvSpPr>
          <p:nvPr/>
        </p:nvSpPr>
        <p:spPr bwMode="auto">
          <a:xfrm>
            <a:off x="2057400" y="1371600"/>
            <a:ext cx="4495800" cy="923925"/>
          </a:xfrm>
          <a:prstGeom prst="rect">
            <a:avLst/>
          </a:prstGeom>
          <a:noFill/>
          <a:ln w="9525">
            <a:noFill/>
            <a:miter lim="800000"/>
            <a:headEnd/>
            <a:tailEnd/>
          </a:ln>
        </p:spPr>
        <p:txBody>
          <a:bodyPr>
            <a:spAutoFit/>
          </a:bodyPr>
          <a:lstStyle/>
          <a:p>
            <a:pPr algn="l" rtl="0"/>
            <a:r>
              <a:rPr lang="en-US">
                <a:latin typeface="Calibri" pitchFamily="34" charset="0"/>
                <a:cs typeface="Times New Roman" pitchFamily="18" charset="0"/>
              </a:rPr>
              <a:t>Where SP (sum of the product), SSx (Sum of the squares for x) and SSy (sum of the </a:t>
            </a:r>
            <a:r>
              <a:rPr lang="en-US" b="1">
                <a:latin typeface="Calibri" pitchFamily="34" charset="0"/>
                <a:cs typeface="Times New Roman" pitchFamily="18" charset="0"/>
              </a:rPr>
              <a:t>squares for y) can be computed as follows:</a:t>
            </a:r>
            <a:endParaRPr lang="en-US" sz="2400" b="1">
              <a:latin typeface="Arial" pitchFamily="34" charset="0"/>
              <a:cs typeface="Times New Roman" pitchFamily="18" charset="0"/>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3" name="عنصر نائب لرقم الشريحة 3"/>
          <p:cNvSpPr>
            <a:spLocks noGrp="1"/>
          </p:cNvSpPr>
          <p:nvPr>
            <p:ph type="sldNum" sz="quarter" idx="12"/>
          </p:nvPr>
        </p:nvSpPr>
        <p:spPr/>
        <p:txBody>
          <a:bodyPr/>
          <a:lstStyle/>
          <a:p>
            <a:pPr>
              <a:defRPr/>
            </a:pPr>
            <a:fld id="{4A75FB2D-0FC6-4322-89B8-1CC4BADDBD84}" type="slidenum">
              <a:rPr lang="ar-SA"/>
              <a:pPr>
                <a:defRPr/>
              </a:pPr>
              <a:t>315</a:t>
            </a:fld>
            <a:endParaRPr lang="en-US"/>
          </a:p>
        </p:txBody>
      </p:sp>
      <p:sp>
        <p:nvSpPr>
          <p:cNvPr id="454658" name="Title 1"/>
          <p:cNvSpPr>
            <a:spLocks noGrp="1"/>
          </p:cNvSpPr>
          <p:nvPr>
            <p:ph type="title" idx="4294967295"/>
          </p:nvPr>
        </p:nvSpPr>
        <p:spPr>
          <a:xfrm>
            <a:off x="0" y="0"/>
            <a:ext cx="8229600" cy="1143000"/>
          </a:xfrm>
        </p:spPr>
        <p:txBody>
          <a:bodyPr anchorCtr="0"/>
          <a:lstStyle/>
          <a:p>
            <a:pPr eaLnBrk="1" hangingPunct="1">
              <a:defRPr/>
            </a:pPr>
            <a:r>
              <a:rPr lang="en-US" smtClean="0"/>
              <a:t>    </a:t>
            </a:r>
          </a:p>
        </p:txBody>
      </p:sp>
      <p:graphicFrame>
        <p:nvGraphicFramePr>
          <p:cNvPr id="454659" name="Group 3"/>
          <p:cNvGraphicFramePr>
            <a:graphicFrameLocks noGrp="1"/>
          </p:cNvGraphicFramePr>
          <p:nvPr>
            <p:ph idx="4294967295"/>
          </p:nvPr>
        </p:nvGraphicFramePr>
        <p:xfrm>
          <a:off x="0" y="1600200"/>
          <a:ext cx="8229600" cy="3840480"/>
        </p:xfrm>
        <a:graphic>
          <a:graphicData uri="http://schemas.openxmlformats.org/drawingml/2006/table">
            <a:tbl>
              <a:tblPr/>
              <a:tblGrid>
                <a:gridCol w="8229600"/>
              </a:tblGrid>
              <a:tr h="6096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Child	X	Y	X</a:t>
                      </a:r>
                      <a:r>
                        <a:rPr kumimoji="0" lang="en-US" sz="1800" b="1" i="0" u="none" strike="noStrike" cap="none" normalizeH="0" baseline="30000" smtClean="0">
                          <a:ln>
                            <a:noFill/>
                          </a:ln>
                          <a:solidFill>
                            <a:srgbClr val="FFFFFF"/>
                          </a:solidFill>
                          <a:effectLst/>
                          <a:latin typeface="Arial" pitchFamily="34" charset="0"/>
                          <a:cs typeface="Arial" pitchFamily="34" charset="0"/>
                        </a:rPr>
                        <a:t>2</a:t>
                      </a:r>
                      <a:r>
                        <a:rPr kumimoji="0" lang="en-US" sz="1800" b="1" i="0" u="none" strike="noStrike" cap="none" normalizeH="0" baseline="0" smtClean="0">
                          <a:ln>
                            <a:noFill/>
                          </a:ln>
                          <a:solidFill>
                            <a:srgbClr val="FFFFFF"/>
                          </a:solidFill>
                          <a:effectLst/>
                          <a:latin typeface="Arial" pitchFamily="34" charset="0"/>
                          <a:cs typeface="Arial" pitchFamily="34" charset="0"/>
                        </a:rPr>
                        <a:t>	Y</a:t>
                      </a:r>
                      <a:r>
                        <a:rPr kumimoji="0" lang="en-US" sz="1800" b="1" i="0" u="none" strike="noStrike" cap="none" normalizeH="0" baseline="30000" smtClean="0">
                          <a:ln>
                            <a:noFill/>
                          </a:ln>
                          <a:solidFill>
                            <a:srgbClr val="FFFFFF"/>
                          </a:solidFill>
                          <a:effectLst/>
                          <a:latin typeface="Arial" pitchFamily="34" charset="0"/>
                          <a:cs typeface="Arial" pitchFamily="34" charset="0"/>
                        </a:rPr>
                        <a:t>2</a:t>
                      </a:r>
                      <a:r>
                        <a:rPr kumimoji="0" lang="en-US" sz="1800" b="1" i="0" u="none" strike="noStrike" cap="none" normalizeH="0" baseline="0" smtClean="0">
                          <a:ln>
                            <a:noFill/>
                          </a:ln>
                          <a:solidFill>
                            <a:srgbClr val="FFFFFF"/>
                          </a:solidFill>
                          <a:effectLst/>
                          <a:latin typeface="Arial" pitchFamily="34" charset="0"/>
                          <a:cs typeface="Arial" pitchFamily="34" charset="0"/>
                        </a:rPr>
                        <a:t>	XY</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              12	12          144	144	144</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B	  10	 8	100	 64	 80</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C	   6	12	 36	144	72</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D	  16	11	256	121	176</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E           	8	10	 64        100	 80</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F	   9	 8	 81	64	 72</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G	  12	16	144	256	192</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H	  11	15	121	225	165</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            84           92          946       1118         981</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4510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4510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 y="228600"/>
            <a:ext cx="2743200" cy="552450"/>
          </a:xfrm>
          <a:prstGeom prst="rect">
            <a:avLst/>
          </a:prstGeom>
          <a:noFill/>
          <a:ln w="9525">
            <a:noFill/>
            <a:miter lim="800000"/>
            <a:headEnd/>
            <a:tailEnd/>
          </a:ln>
        </p:spPr>
      </p:pic>
      <p:sp>
        <p:nvSpPr>
          <p:cNvPr id="34510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4510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2800" y="228600"/>
            <a:ext cx="2800350" cy="504825"/>
          </a:xfrm>
          <a:prstGeom prst="rect">
            <a:avLst/>
          </a:prstGeom>
          <a:noFill/>
          <a:ln w="9525">
            <a:noFill/>
            <a:miter lim="800000"/>
            <a:headEnd/>
            <a:tailEnd/>
          </a:ln>
        </p:spPr>
      </p:pic>
      <p:sp>
        <p:nvSpPr>
          <p:cNvPr id="345107" name="Rectangle 5"/>
          <p:cNvSpPr>
            <a:spLocks noChangeArrowheads="1"/>
          </p:cNvSpPr>
          <p:nvPr/>
        </p:nvSpPr>
        <p:spPr bwMode="auto">
          <a:xfrm>
            <a:off x="0" y="962025"/>
            <a:ext cx="9144000" cy="0"/>
          </a:xfrm>
          <a:prstGeom prst="rect">
            <a:avLst/>
          </a:prstGeom>
          <a:noFill/>
          <a:ln w="9525">
            <a:noFill/>
            <a:miter lim="800000"/>
            <a:headEnd/>
            <a:tailEnd/>
          </a:ln>
        </p:spPr>
        <p:txBody>
          <a:bodyPr wrap="none" anchor="ctr">
            <a:spAutoFit/>
          </a:bodyPr>
          <a:lstStyle/>
          <a:p>
            <a:pPr algn="l" rtl="0"/>
            <a:endParaRPr lang="en-US">
              <a:latin typeface="Arial" pitchFamily="34" charset="0"/>
            </a:endParaRPr>
          </a:p>
        </p:txBody>
      </p:sp>
      <p:sp>
        <p:nvSpPr>
          <p:cNvPr id="34510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45109"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62200" y="762000"/>
            <a:ext cx="2895600" cy="523875"/>
          </a:xfrm>
          <a:prstGeom prst="rect">
            <a:avLst/>
          </a:prstGeom>
          <a:noFill/>
          <a:ln w="9525">
            <a:noFill/>
            <a:miter lim="800000"/>
            <a:headEnd/>
            <a:tailEnd/>
          </a:ln>
        </p:spPr>
      </p:pic>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C149400C-AB7A-4952-BC75-919C0D06EF14}" type="slidenum">
              <a:rPr lang="ar-SA"/>
              <a:pPr>
                <a:defRPr/>
              </a:pPr>
              <a:t>316</a:t>
            </a:fld>
            <a:endParaRPr lang="en-US"/>
          </a:p>
        </p:txBody>
      </p:sp>
      <p:sp>
        <p:nvSpPr>
          <p:cNvPr id="2" name="Title 1"/>
          <p:cNvSpPr>
            <a:spLocks noGrp="1"/>
          </p:cNvSpPr>
          <p:nvPr>
            <p:ph type="title" idx="4294967295"/>
          </p:nvPr>
        </p:nvSpPr>
        <p:spPr>
          <a:xfrm>
            <a:off x="0" y="274638"/>
            <a:ext cx="8229600" cy="1143000"/>
          </a:xfrm>
        </p:spPr>
        <p:txBody>
          <a:bodyPr anchorCtr="0">
            <a:normAutofit fontScale="90000"/>
          </a:bodyPr>
          <a:lstStyle/>
          <a:p>
            <a:pPr eaLnBrk="1" hangingPunct="1">
              <a:defRPr/>
            </a:pPr>
            <a:r>
              <a:rPr lang="en-US" sz="4000" b="0" smtClean="0"/>
              <a:t>Table 2 : Chest circumference and Birth Weight of 10 babies</a:t>
            </a:r>
            <a:r>
              <a:rPr lang="en-US" sz="4000" smtClean="0"/>
              <a:t/>
            </a:r>
            <a:br>
              <a:rPr lang="en-US" sz="4000" smtClean="0"/>
            </a:br>
            <a:endParaRPr lang="en-US" sz="4000" smtClean="0"/>
          </a:p>
        </p:txBody>
      </p:sp>
      <p:sp>
        <p:nvSpPr>
          <p:cNvPr id="3" name="Content Placeholder 2"/>
          <p:cNvSpPr>
            <a:spLocks noGrp="1"/>
          </p:cNvSpPr>
          <p:nvPr>
            <p:ph idx="4294967295"/>
          </p:nvPr>
        </p:nvSpPr>
        <p:spPr>
          <a:xfrm>
            <a:off x="0" y="1676400"/>
            <a:ext cx="8229600" cy="4525963"/>
          </a:xfrm>
        </p:spPr>
        <p:txBody>
          <a:bodyPr>
            <a:normAutofit/>
          </a:bodyPr>
          <a:lstStyle/>
          <a:p>
            <a:pPr algn="l" rtl="0" eaLnBrk="1" hangingPunct="1">
              <a:lnSpc>
                <a:spcPct val="80000"/>
              </a:lnSpc>
              <a:defRPr/>
            </a:pPr>
            <a:r>
              <a:rPr lang="en-US" sz="2000" b="1" smtClean="0"/>
              <a:t>X(cm)	y(kg)		x</a:t>
            </a:r>
            <a:r>
              <a:rPr lang="en-US" sz="2000" b="1" baseline="30000" smtClean="0"/>
              <a:t>2</a:t>
            </a:r>
            <a:r>
              <a:rPr lang="en-US" sz="2000" b="1" smtClean="0"/>
              <a:t>		y</a:t>
            </a:r>
            <a:r>
              <a:rPr lang="en-US" sz="2000" b="1" baseline="30000" smtClean="0"/>
              <a:t>2</a:t>
            </a:r>
            <a:r>
              <a:rPr lang="en-US" sz="2000" b="1" smtClean="0"/>
              <a:t>	     xy</a:t>
            </a:r>
            <a:endParaRPr lang="en-US" sz="2000" smtClean="0"/>
          </a:p>
          <a:p>
            <a:pPr algn="l" rtl="0" eaLnBrk="1" hangingPunct="1">
              <a:lnSpc>
                <a:spcPct val="80000"/>
              </a:lnSpc>
              <a:defRPr/>
            </a:pPr>
            <a:r>
              <a:rPr lang="en-US" sz="2000" b="1" smtClean="0"/>
              <a:t>___________________________________________________</a:t>
            </a:r>
            <a:endParaRPr lang="en-US" sz="2000" smtClean="0"/>
          </a:p>
          <a:p>
            <a:pPr algn="l" rtl="0" eaLnBrk="1" hangingPunct="1">
              <a:lnSpc>
                <a:spcPct val="80000"/>
              </a:lnSpc>
              <a:defRPr/>
            </a:pPr>
            <a:r>
              <a:rPr lang="en-US" sz="2000" b="1" smtClean="0"/>
              <a:t>22.4		2.00		501.76		4.00	     44.8</a:t>
            </a:r>
            <a:endParaRPr lang="en-US" sz="2000" smtClean="0"/>
          </a:p>
          <a:p>
            <a:pPr algn="l" rtl="0" eaLnBrk="1" hangingPunct="1">
              <a:lnSpc>
                <a:spcPct val="80000"/>
              </a:lnSpc>
              <a:defRPr/>
            </a:pPr>
            <a:r>
              <a:rPr lang="en-US" sz="2000" b="1" smtClean="0"/>
              <a:t>27.5		2.25		756.25		5.06	    61.88</a:t>
            </a:r>
            <a:endParaRPr lang="en-US" sz="2000" smtClean="0"/>
          </a:p>
          <a:p>
            <a:pPr algn="l" rtl="0" eaLnBrk="1" hangingPunct="1">
              <a:lnSpc>
                <a:spcPct val="80000"/>
              </a:lnSpc>
              <a:defRPr/>
            </a:pPr>
            <a:r>
              <a:rPr lang="en-US" sz="2000" b="1" smtClean="0"/>
              <a:t>28.5		2.10		812.25		4.41           59.85</a:t>
            </a:r>
            <a:endParaRPr lang="en-US" sz="2000" smtClean="0"/>
          </a:p>
          <a:p>
            <a:pPr algn="l" rtl="0" eaLnBrk="1" hangingPunct="1">
              <a:lnSpc>
                <a:spcPct val="80000"/>
              </a:lnSpc>
              <a:defRPr/>
            </a:pPr>
            <a:r>
              <a:rPr lang="en-US" sz="2000" b="1" smtClean="0"/>
              <a:t>28.5		2.35		812.25		5.52	    66.98</a:t>
            </a:r>
            <a:endParaRPr lang="en-US" sz="2000" smtClean="0"/>
          </a:p>
          <a:p>
            <a:pPr algn="l" rtl="0" eaLnBrk="1" hangingPunct="1">
              <a:lnSpc>
                <a:spcPct val="80000"/>
              </a:lnSpc>
              <a:defRPr/>
            </a:pPr>
            <a:r>
              <a:rPr lang="en-US" sz="2000" b="1" smtClean="0"/>
              <a:t>29.4		2.45		864.36		6.00	    72.03</a:t>
            </a:r>
            <a:endParaRPr lang="en-US" sz="2000" smtClean="0"/>
          </a:p>
          <a:p>
            <a:pPr algn="l" rtl="0" eaLnBrk="1" hangingPunct="1">
              <a:lnSpc>
                <a:spcPct val="80000"/>
              </a:lnSpc>
              <a:defRPr/>
            </a:pPr>
            <a:r>
              <a:rPr lang="en-US" sz="2000" b="1" smtClean="0"/>
              <a:t>29.4		2.50		864.36		6.25	    73.5</a:t>
            </a:r>
            <a:endParaRPr lang="en-US" sz="2000" smtClean="0"/>
          </a:p>
          <a:p>
            <a:pPr algn="l" rtl="0" eaLnBrk="1" hangingPunct="1">
              <a:lnSpc>
                <a:spcPct val="80000"/>
              </a:lnSpc>
              <a:defRPr/>
            </a:pPr>
            <a:r>
              <a:rPr lang="en-US" sz="2000" b="1" smtClean="0"/>
              <a:t>30.5		2.80		930.25		7.84	     85.4</a:t>
            </a:r>
            <a:endParaRPr lang="en-US" sz="2000" smtClean="0"/>
          </a:p>
          <a:p>
            <a:pPr algn="l" rtl="0" eaLnBrk="1" hangingPunct="1">
              <a:lnSpc>
                <a:spcPct val="80000"/>
              </a:lnSpc>
              <a:defRPr/>
            </a:pPr>
            <a:r>
              <a:rPr lang="en-US" sz="2000" b="1" smtClean="0"/>
              <a:t>32.0		2.80		1024.0		7.84	    89.6</a:t>
            </a:r>
            <a:endParaRPr lang="en-US" sz="2000" smtClean="0"/>
          </a:p>
          <a:p>
            <a:pPr algn="l" rtl="0" eaLnBrk="1" hangingPunct="1">
              <a:lnSpc>
                <a:spcPct val="80000"/>
              </a:lnSpc>
              <a:defRPr/>
            </a:pPr>
            <a:r>
              <a:rPr lang="en-US" sz="2000" b="1" smtClean="0"/>
              <a:t>31.4		2.55		985.96		6.50	   80.07</a:t>
            </a:r>
            <a:endParaRPr lang="en-US" sz="2000" smtClean="0"/>
          </a:p>
          <a:p>
            <a:pPr algn="l" rtl="0" eaLnBrk="1" hangingPunct="1">
              <a:lnSpc>
                <a:spcPct val="80000"/>
              </a:lnSpc>
              <a:defRPr/>
            </a:pPr>
            <a:r>
              <a:rPr lang="en-US" sz="2000" b="1" smtClean="0"/>
              <a:t>32.5		3.00		1056.25             9.00	    97.5</a:t>
            </a:r>
          </a:p>
          <a:p>
            <a:pPr algn="l" rtl="0" eaLnBrk="1" hangingPunct="1">
              <a:lnSpc>
                <a:spcPct val="80000"/>
              </a:lnSpc>
              <a:defRPr/>
            </a:pPr>
            <a:r>
              <a:rPr lang="en-US" sz="2000" b="1" smtClean="0"/>
              <a:t>TOTAL</a:t>
            </a:r>
          </a:p>
          <a:p>
            <a:pPr algn="l" rtl="0" eaLnBrk="1" hangingPunct="1">
              <a:lnSpc>
                <a:spcPct val="80000"/>
              </a:lnSpc>
              <a:defRPr/>
            </a:pPr>
            <a:r>
              <a:rPr lang="en-US" sz="2000" b="1" smtClean="0"/>
              <a:t>292.1	24.8	            8607.69              62.42	  731.61</a:t>
            </a:r>
            <a:endParaRPr lang="en-US" sz="2000" smtClean="0"/>
          </a:p>
          <a:p>
            <a:pPr eaLnBrk="1" hangingPunct="1">
              <a:lnSpc>
                <a:spcPct val="80000"/>
              </a:lnSpc>
              <a:defRPr/>
            </a:pPr>
            <a:endParaRPr lang="en-US" sz="2000" smtClean="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3"/>
          <p:cNvSpPr>
            <a:spLocks noGrp="1"/>
          </p:cNvSpPr>
          <p:nvPr>
            <p:ph type="sldNum" sz="quarter" idx="12"/>
          </p:nvPr>
        </p:nvSpPr>
        <p:spPr/>
        <p:txBody>
          <a:bodyPr/>
          <a:lstStyle/>
          <a:p>
            <a:pPr>
              <a:defRPr/>
            </a:pPr>
            <a:fld id="{A5B16133-3333-4827-A0E2-3B3975DE6888}" type="slidenum">
              <a:rPr lang="ar-SA"/>
              <a:pPr>
                <a:defRPr/>
              </a:pPr>
              <a:t>317</a:t>
            </a:fld>
            <a:endParaRPr lang="en-US"/>
          </a:p>
        </p:txBody>
      </p:sp>
      <p:sp>
        <p:nvSpPr>
          <p:cNvPr id="456706" name="Title 1"/>
          <p:cNvSpPr>
            <a:spLocks noGrp="1"/>
          </p:cNvSpPr>
          <p:nvPr>
            <p:ph type="title" idx="4294967295"/>
          </p:nvPr>
        </p:nvSpPr>
        <p:spPr>
          <a:xfrm>
            <a:off x="0" y="274638"/>
            <a:ext cx="8229600" cy="1143000"/>
          </a:xfrm>
        </p:spPr>
        <p:txBody>
          <a:bodyPr anchorCtr="0"/>
          <a:lstStyle/>
          <a:p>
            <a:pPr eaLnBrk="1" hangingPunct="1">
              <a:defRPr/>
            </a:pPr>
            <a:r>
              <a:rPr lang="en-US" smtClean="0"/>
              <a:t>Checking for significance </a:t>
            </a:r>
          </a:p>
        </p:txBody>
      </p:sp>
      <p:sp>
        <p:nvSpPr>
          <p:cNvPr id="3" name="Content Placeholder 2"/>
          <p:cNvSpPr>
            <a:spLocks noGrp="1"/>
          </p:cNvSpPr>
          <p:nvPr>
            <p:ph idx="4294967295"/>
          </p:nvPr>
        </p:nvSpPr>
        <p:spPr>
          <a:xfrm>
            <a:off x="0" y="1600200"/>
            <a:ext cx="8229600" cy="4495800"/>
          </a:xfrm>
        </p:spPr>
        <p:txBody>
          <a:bodyPr>
            <a:normAutofit/>
          </a:bodyPr>
          <a:lstStyle/>
          <a:p>
            <a:pPr eaLnBrk="1" hangingPunct="1">
              <a:lnSpc>
                <a:spcPct val="80000"/>
              </a:lnSpc>
              <a:defRPr/>
            </a:pPr>
            <a:endParaRPr lang="en-US" sz="2200" smtClean="0"/>
          </a:p>
          <a:p>
            <a:pPr algn="l" rtl="0" eaLnBrk="1" hangingPunct="1">
              <a:lnSpc>
                <a:spcPct val="80000"/>
              </a:lnSpc>
              <a:defRPr/>
            </a:pPr>
            <a:endParaRPr lang="en-US" sz="2200" smtClean="0"/>
          </a:p>
          <a:p>
            <a:pPr algn="l" rtl="0" eaLnBrk="1" hangingPunct="1">
              <a:lnSpc>
                <a:spcPct val="80000"/>
              </a:lnSpc>
              <a:defRPr/>
            </a:pPr>
            <a:r>
              <a:rPr lang="en-US" sz="2200" smtClean="0"/>
              <a:t>There appears to be a strong between chest circumference and birth weight in babies.</a:t>
            </a:r>
          </a:p>
          <a:p>
            <a:pPr algn="l" rtl="0" eaLnBrk="1" hangingPunct="1">
              <a:lnSpc>
                <a:spcPct val="80000"/>
              </a:lnSpc>
              <a:defRPr/>
            </a:pPr>
            <a:r>
              <a:rPr lang="en-US" sz="2200" smtClean="0"/>
              <a:t> We need to check that such a correlation is unlikely to have arisen by in a sample of ten babies. </a:t>
            </a:r>
          </a:p>
          <a:p>
            <a:pPr algn="l" rtl="0" eaLnBrk="1" hangingPunct="1">
              <a:lnSpc>
                <a:spcPct val="80000"/>
              </a:lnSpc>
              <a:defRPr/>
            </a:pPr>
            <a:r>
              <a:rPr lang="en-US" sz="2200" smtClean="0"/>
              <a:t>Tables are available that gives the significant values of this correlation ratio at two probability levels.</a:t>
            </a:r>
          </a:p>
          <a:p>
            <a:pPr algn="l" rtl="0" eaLnBrk="1" hangingPunct="1">
              <a:lnSpc>
                <a:spcPct val="80000"/>
              </a:lnSpc>
              <a:defRPr/>
            </a:pPr>
            <a:r>
              <a:rPr lang="en-US" sz="2200" smtClean="0"/>
              <a:t> First we need to work out degrees of freedom.  They are the number of pair of observations less two, that is (n </a:t>
            </a:r>
            <a:r>
              <a:rPr lang="en-US" sz="2200" smtClean="0">
                <a:latin typeface="Arial"/>
              </a:rPr>
              <a:t>–</a:t>
            </a:r>
            <a:r>
              <a:rPr lang="en-US" sz="2200" smtClean="0"/>
              <a:t> 2)= 8. </a:t>
            </a:r>
          </a:p>
          <a:p>
            <a:pPr algn="l" rtl="0" eaLnBrk="1" hangingPunct="1">
              <a:lnSpc>
                <a:spcPct val="80000"/>
              </a:lnSpc>
              <a:defRPr/>
            </a:pPr>
            <a:r>
              <a:rPr lang="en-US" sz="2200" smtClean="0"/>
              <a:t> Looking at the table we find that our calculated value of 0.86 exceeds the tabulated value at 8 df of 0.765 at p= 0.01. Our correlation is therefore statistically highly significant.</a:t>
            </a:r>
          </a:p>
          <a:p>
            <a:pPr algn="l" rtl="0" eaLnBrk="1" hangingPunct="1">
              <a:lnSpc>
                <a:spcPct val="80000"/>
              </a:lnSpc>
              <a:defRPr/>
            </a:pPr>
            <a:endParaRPr lang="en-US" sz="2200" smtClean="0"/>
          </a:p>
        </p:txBody>
      </p:sp>
      <p:sp>
        <p:nvSpPr>
          <p:cNvPr id="3471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rtl="0"/>
            <a:endParaRPr lang="en-US">
              <a:latin typeface="Calibri" pitchFamily="34" charset="0"/>
            </a:endParaRPr>
          </a:p>
        </p:txBody>
      </p:sp>
      <p:pic>
        <p:nvPicPr>
          <p:cNvPr id="34714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67000" y="1600200"/>
            <a:ext cx="275272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ctrTitle"/>
          </p:nvPr>
        </p:nvSpPr>
        <p:spPr>
          <a:xfrm>
            <a:off x="685800" y="1295400"/>
            <a:ext cx="7772400" cy="2057400"/>
          </a:xfrm>
        </p:spPr>
        <p:txBody>
          <a:bodyPr/>
          <a:lstStyle/>
          <a:p>
            <a:pPr eaLnBrk="1" hangingPunct="1">
              <a:defRPr/>
            </a:pPr>
            <a:r>
              <a:rPr lang="en-US" sz="6000" smtClean="0"/>
              <a:t>Chapter 12</a:t>
            </a:r>
          </a:p>
        </p:txBody>
      </p:sp>
      <p:sp>
        <p:nvSpPr>
          <p:cNvPr id="461827" name="Rectangle 3"/>
          <p:cNvSpPr>
            <a:spLocks noGrp="1" noChangeArrowheads="1"/>
          </p:cNvSpPr>
          <p:nvPr>
            <p:ph type="subTitle" idx="1"/>
          </p:nvPr>
        </p:nvSpPr>
        <p:spPr>
          <a:xfrm>
            <a:off x="395288" y="3200400"/>
            <a:ext cx="7993062" cy="3397250"/>
          </a:xfrm>
        </p:spPr>
        <p:txBody>
          <a:bodyPr/>
          <a:lstStyle/>
          <a:p>
            <a:pPr eaLnBrk="1" hangingPunct="1">
              <a:defRPr/>
            </a:pPr>
            <a:r>
              <a:rPr lang="en-US" sz="4000" smtClean="0"/>
              <a:t>Analysis of Frequency Data</a:t>
            </a:r>
          </a:p>
          <a:p>
            <a:pPr eaLnBrk="1" hangingPunct="1">
              <a:defRPr/>
            </a:pPr>
            <a:r>
              <a:rPr lang="en-US" sz="4000" smtClean="0"/>
              <a:t>An Introduction to the Chi-Square</a:t>
            </a:r>
          </a:p>
          <a:p>
            <a:pPr eaLnBrk="1" hangingPunct="1">
              <a:defRPr/>
            </a:pPr>
            <a:r>
              <a:rPr lang="en-US" sz="4000" smtClean="0"/>
              <a:t>Distribution</a:t>
            </a:r>
          </a:p>
          <a:p>
            <a:pPr eaLnBrk="1" hangingPunct="1">
              <a:defRPr/>
            </a:pPr>
            <a:endParaRPr lang="en-US" sz="4000" smtClean="0"/>
          </a:p>
          <a:p>
            <a:pPr algn="l" eaLnBrk="1" hangingPunct="1">
              <a:defRPr/>
            </a:pPr>
            <a:r>
              <a:rPr lang="en-US" sz="2400" smtClean="0"/>
              <a:t>Prepared By : Dr. Shuhrat Khan</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2BB0F0C3-B3C8-4F32-85B3-7E875B5E22FD}" type="slidenum">
              <a:rPr lang="ar-SA"/>
              <a:pPr>
                <a:defRPr/>
              </a:pPr>
              <a:t>319</a:t>
            </a:fld>
            <a:endParaRPr lang="en-US"/>
          </a:p>
        </p:txBody>
      </p:sp>
      <p:sp>
        <p:nvSpPr>
          <p:cNvPr id="462850" name="Title 3"/>
          <p:cNvSpPr>
            <a:spLocks noGrp="1"/>
          </p:cNvSpPr>
          <p:nvPr>
            <p:ph type="title" idx="4294967295"/>
          </p:nvPr>
        </p:nvSpPr>
        <p:spPr>
          <a:xfrm>
            <a:off x="0" y="277813"/>
            <a:ext cx="8229600" cy="1143000"/>
          </a:xfrm>
        </p:spPr>
        <p:txBody>
          <a:bodyPr/>
          <a:lstStyle/>
          <a:p>
            <a:pPr eaLnBrk="1" hangingPunct="1">
              <a:defRPr/>
            </a:pPr>
            <a:r>
              <a:rPr lang="en-US" smtClean="0"/>
              <a:t>TESTS OF INDEPENDENCE</a:t>
            </a:r>
          </a:p>
        </p:txBody>
      </p:sp>
      <p:sp>
        <p:nvSpPr>
          <p:cNvPr id="462851" name="Content Placeholder 4"/>
          <p:cNvSpPr>
            <a:spLocks noGrp="1"/>
          </p:cNvSpPr>
          <p:nvPr>
            <p:ph idx="4294967295"/>
          </p:nvPr>
        </p:nvSpPr>
        <p:spPr>
          <a:xfrm>
            <a:off x="0" y="1600200"/>
            <a:ext cx="8458200" cy="5257800"/>
          </a:xfrm>
        </p:spPr>
        <p:txBody>
          <a:bodyPr/>
          <a:lstStyle/>
          <a:p>
            <a:pPr marL="1371600" lvl="2" indent="-457200" algn="l" rtl="0" eaLnBrk="1" hangingPunct="1">
              <a:defRPr/>
            </a:pPr>
            <a:r>
              <a:rPr lang="en-US" smtClean="0"/>
              <a:t>To test whether two criteria of classification are independent . For example socioeconomic status and area of residence of people in a city are independent.</a:t>
            </a:r>
          </a:p>
          <a:p>
            <a:pPr marL="1371600" lvl="2" indent="-457200" algn="l" rtl="0" eaLnBrk="1" hangingPunct="1">
              <a:defRPr/>
            </a:pPr>
            <a:r>
              <a:rPr lang="en-US" smtClean="0"/>
              <a:t>We divide our sample according to status, low, medium and high incomes etc. and the same samples is categorized according to urban, rural or suburban and slums etc. </a:t>
            </a:r>
          </a:p>
          <a:p>
            <a:pPr marL="1371600" lvl="2" indent="-457200" algn="l" rtl="0" eaLnBrk="1" hangingPunct="1">
              <a:defRPr/>
            </a:pPr>
            <a:r>
              <a:rPr lang="en-US" smtClean="0"/>
              <a:t>Put the first criterion in columns equal in number to classification of 1</a:t>
            </a:r>
            <a:r>
              <a:rPr lang="en-US" baseline="30000" smtClean="0"/>
              <a:t>st</a:t>
            </a:r>
            <a:r>
              <a:rPr lang="en-US" smtClean="0"/>
              <a:t> criteria ( Socioeconomic status) and the 2</a:t>
            </a:r>
            <a:r>
              <a:rPr lang="en-US" baseline="30000" smtClean="0"/>
              <a:t>nd</a:t>
            </a:r>
            <a:r>
              <a:rPr lang="en-US" smtClean="0"/>
              <a:t> in rows, where the no. of rows equal to the no. of categories of 2</a:t>
            </a:r>
            <a:r>
              <a:rPr lang="en-US" baseline="30000" smtClean="0"/>
              <a:t>nd</a:t>
            </a:r>
            <a:r>
              <a:rPr lang="en-US" smtClean="0"/>
              <a:t> criteria (areas of cities).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عنصر نائب للتذييل 5"/>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6"/>
          <p:cNvSpPr>
            <a:spLocks noGrp="1"/>
          </p:cNvSpPr>
          <p:nvPr>
            <p:ph type="sldNum" sz="quarter" idx="12"/>
          </p:nvPr>
        </p:nvSpPr>
        <p:spPr/>
        <p:txBody>
          <a:bodyPr/>
          <a:lstStyle/>
          <a:p>
            <a:pPr>
              <a:defRPr/>
            </a:pPr>
            <a:fld id="{DE3D3AEE-2B7D-4D4B-AEC1-FDE02537E544}" type="slidenum">
              <a:rPr lang="ar-SA"/>
              <a:pPr>
                <a:defRPr/>
              </a:pPr>
              <a:t>32</a:t>
            </a:fld>
            <a:endParaRPr lang="en-US"/>
          </a:p>
        </p:txBody>
      </p:sp>
      <p:sp>
        <p:nvSpPr>
          <p:cNvPr id="171011" name="Text Box 3"/>
          <p:cNvSpPr txBox="1">
            <a:spLocks noChangeArrowheads="1"/>
          </p:cNvSpPr>
          <p:nvPr/>
        </p:nvSpPr>
        <p:spPr bwMode="auto">
          <a:xfrm>
            <a:off x="0" y="3633788"/>
            <a:ext cx="9144000" cy="1192212"/>
          </a:xfrm>
          <a:prstGeom prst="rect">
            <a:avLst/>
          </a:prstGeom>
          <a:noFill/>
          <a:ln w="9525">
            <a:noFill/>
            <a:miter lim="800000"/>
            <a:headEnd/>
            <a:tailEnd/>
          </a:ln>
          <a:effectLst/>
        </p:spPr>
        <p:txBody>
          <a:bodyPr>
            <a:spAutoFit/>
          </a:bodyPr>
          <a:lstStyle/>
          <a:p>
            <a:pPr algn="l">
              <a:spcBef>
                <a:spcPct val="50000"/>
              </a:spcBef>
              <a:defRPr/>
            </a:pPr>
            <a:endParaRPr lang="en-US" b="1">
              <a:solidFill>
                <a:srgbClr val="FF6600"/>
              </a:solidFill>
              <a:effectLst>
                <a:outerShdw blurRad="38100" dist="38100" dir="2700000" algn="tl">
                  <a:srgbClr val="000000"/>
                </a:outerShdw>
              </a:effectLst>
              <a:latin typeface="Verdana" pitchFamily="34" charset="0"/>
            </a:endParaRPr>
          </a:p>
          <a:p>
            <a:pPr algn="l">
              <a:spcBef>
                <a:spcPct val="50000"/>
              </a:spcBef>
              <a:defRPr/>
            </a:pPr>
            <a:endParaRPr lang="en-US" b="1">
              <a:solidFill>
                <a:srgbClr val="FF6600"/>
              </a:solidFill>
              <a:effectLst>
                <a:outerShdw blurRad="38100" dist="38100" dir="2700000" algn="tl">
                  <a:srgbClr val="000000"/>
                </a:outerShdw>
              </a:effectLst>
              <a:latin typeface="Verdana" pitchFamily="34" charset="0"/>
            </a:endParaRPr>
          </a:p>
          <a:p>
            <a:pPr algn="l">
              <a:spcBef>
                <a:spcPct val="50000"/>
              </a:spcBef>
              <a:defRPr/>
            </a:pPr>
            <a:endParaRPr lang="en-US" b="1">
              <a:solidFill>
                <a:srgbClr val="FF6600"/>
              </a:solidFill>
              <a:effectLst>
                <a:outerShdw blurRad="38100" dist="38100" dir="2700000" algn="tl">
                  <a:srgbClr val="000000"/>
                </a:outerShdw>
              </a:effectLst>
              <a:latin typeface="Verdana" pitchFamily="34" charset="0"/>
            </a:endParaRPr>
          </a:p>
        </p:txBody>
      </p:sp>
      <p:sp>
        <p:nvSpPr>
          <p:cNvPr id="171012" name="Text Box 4"/>
          <p:cNvSpPr txBox="1">
            <a:spLocks noChangeArrowheads="1"/>
          </p:cNvSpPr>
          <p:nvPr/>
        </p:nvSpPr>
        <p:spPr bwMode="auto">
          <a:xfrm>
            <a:off x="0" y="0"/>
            <a:ext cx="9144000" cy="4493538"/>
          </a:xfrm>
          <a:prstGeom prst="rect">
            <a:avLst/>
          </a:prstGeom>
          <a:noFill/>
          <a:ln w="9525">
            <a:noFill/>
            <a:miter lim="800000"/>
            <a:headEnd/>
            <a:tailEnd/>
          </a:ln>
          <a:effectLst/>
        </p:spPr>
        <p:txBody>
          <a:bodyPr>
            <a:spAutoFit/>
          </a:bodyPr>
          <a:lstStyle/>
          <a:p>
            <a:pPr algn="l">
              <a:spcBef>
                <a:spcPct val="50000"/>
              </a:spcBef>
              <a:defRPr/>
            </a:pPr>
            <a:endParaRPr lang="ar-SA" sz="2800" b="1" i="1" u="sng" dirty="0" smtClean="0">
              <a:solidFill>
                <a:srgbClr val="FF6600"/>
              </a:solidFill>
              <a:effectLst>
                <a:outerShdw blurRad="38100" dist="38100" dir="2700000" algn="tl">
                  <a:srgbClr val="000000"/>
                </a:outerShdw>
              </a:effectLst>
              <a:latin typeface="Verdana" pitchFamily="34" charset="0"/>
            </a:endParaRPr>
          </a:p>
          <a:p>
            <a:pPr algn="l">
              <a:spcBef>
                <a:spcPct val="50000"/>
              </a:spcBef>
              <a:defRPr/>
            </a:pPr>
            <a:r>
              <a:rPr lang="en-US" sz="2800" b="1" i="1" u="sng" dirty="0" smtClean="0">
                <a:solidFill>
                  <a:srgbClr val="FF6600"/>
                </a:solidFill>
                <a:effectLst>
                  <a:outerShdw blurRad="38100" dist="38100" dir="2700000" algn="tl">
                    <a:srgbClr val="000000"/>
                  </a:outerShdw>
                </a:effectLst>
                <a:latin typeface="Verdana" pitchFamily="34" charset="0"/>
              </a:rPr>
              <a:t>The </a:t>
            </a:r>
            <a:r>
              <a:rPr lang="en-US" sz="2800" b="1" i="1" u="sng" dirty="0">
                <a:solidFill>
                  <a:srgbClr val="FF6600"/>
                </a:solidFill>
                <a:effectLst>
                  <a:outerShdw blurRad="38100" dist="38100" dir="2700000" algn="tl">
                    <a:srgbClr val="000000"/>
                  </a:outerShdw>
                </a:effectLst>
                <a:latin typeface="Verdana" pitchFamily="34" charset="0"/>
              </a:rPr>
              <a:t>Cumulative  Frequency:</a:t>
            </a:r>
          </a:p>
          <a:p>
            <a:pPr algn="l">
              <a:spcBef>
                <a:spcPct val="50000"/>
              </a:spcBef>
              <a:defRPr/>
            </a:pPr>
            <a:r>
              <a:rPr lang="en-US" sz="2400" b="1" dirty="0">
                <a:effectLst>
                  <a:outerShdw blurRad="38100" dist="38100" dir="2700000" algn="tl">
                    <a:srgbClr val="000000"/>
                  </a:outerShdw>
                </a:effectLst>
                <a:latin typeface="Verdana" pitchFamily="34" charset="0"/>
              </a:rPr>
              <a:t>It can be computed by adding successive frequencies.</a:t>
            </a:r>
          </a:p>
          <a:p>
            <a:pPr algn="l">
              <a:spcBef>
                <a:spcPct val="50000"/>
              </a:spcBef>
              <a:defRPr/>
            </a:pPr>
            <a:endParaRPr lang="en-US" sz="800" b="1" dirty="0">
              <a:solidFill>
                <a:srgbClr val="D5E468"/>
              </a:solidFill>
              <a:effectLst>
                <a:outerShdw blurRad="38100" dist="38100" dir="2700000" algn="tl">
                  <a:srgbClr val="000000"/>
                </a:outerShdw>
              </a:effectLst>
              <a:latin typeface="Verdana" pitchFamily="34" charset="0"/>
            </a:endParaRPr>
          </a:p>
          <a:p>
            <a:pPr algn="l">
              <a:spcBef>
                <a:spcPct val="50000"/>
              </a:spcBef>
              <a:defRPr/>
            </a:pPr>
            <a:r>
              <a:rPr lang="en-US" sz="2800" b="1" u="sng" dirty="0">
                <a:solidFill>
                  <a:srgbClr val="FF6600"/>
                </a:solidFill>
                <a:effectLst>
                  <a:outerShdw blurRad="38100" dist="38100" dir="2700000" algn="tl">
                    <a:srgbClr val="000000"/>
                  </a:outerShdw>
                </a:effectLst>
                <a:latin typeface="Verdana" pitchFamily="34" charset="0"/>
              </a:rPr>
              <a:t>The Cumulative Relative Frequency:</a:t>
            </a:r>
            <a:endParaRPr lang="en-US" sz="2800" b="1" u="sng" dirty="0">
              <a:solidFill>
                <a:srgbClr val="D5E468"/>
              </a:solidFill>
              <a:effectLst>
                <a:outerShdw blurRad="38100" dist="38100" dir="2700000" algn="tl">
                  <a:srgbClr val="000000"/>
                </a:outerShdw>
              </a:effectLst>
              <a:latin typeface="Arial" pitchFamily="34" charset="0"/>
            </a:endParaRPr>
          </a:p>
          <a:p>
            <a:pPr algn="l">
              <a:spcBef>
                <a:spcPct val="50000"/>
              </a:spcBef>
              <a:defRPr/>
            </a:pPr>
            <a:r>
              <a:rPr lang="en-US" sz="2400" b="1" dirty="0">
                <a:effectLst>
                  <a:outerShdw blurRad="38100" dist="38100" dir="2700000" algn="tl">
                    <a:srgbClr val="000000"/>
                  </a:outerShdw>
                </a:effectLst>
                <a:latin typeface="Verdana" pitchFamily="34" charset="0"/>
              </a:rPr>
              <a:t>It can be computed by adding successive relative frequencies.</a:t>
            </a:r>
          </a:p>
          <a:p>
            <a:pPr>
              <a:defRPr/>
            </a:pPr>
            <a:endParaRPr lang="en-US" b="1" dirty="0">
              <a:solidFill>
                <a:srgbClr val="D5E468"/>
              </a:solidFill>
              <a:effectLst>
                <a:outerShdw blurRad="38100" dist="38100" dir="2700000" algn="tl">
                  <a:srgbClr val="000000"/>
                </a:outerShdw>
              </a:effectLst>
              <a:latin typeface="Verdana" pitchFamily="34" charset="0"/>
            </a:endParaRPr>
          </a:p>
          <a:p>
            <a:pPr algn="l">
              <a:defRPr/>
            </a:pPr>
            <a:endParaRPr lang="en-US" sz="2400" b="1" dirty="0">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71012">
                                            <p:txEl>
                                              <p:pRg st="1" end="1"/>
                                            </p:txEl>
                                          </p:spTgt>
                                        </p:tgtEl>
                                        <p:attrNameLst>
                                          <p:attrName>style.visibility</p:attrName>
                                        </p:attrNameLst>
                                      </p:cBhvr>
                                      <p:to>
                                        <p:strVal val="visible"/>
                                      </p:to>
                                    </p:set>
                                    <p:animEffect transition="in" filter="wheel(4)">
                                      <p:cBhvr>
                                        <p:cTn id="7" dur="2000"/>
                                        <p:tgtEl>
                                          <p:spTgt spid="1710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1012">
                                            <p:txEl>
                                              <p:pRg st="2" end="2"/>
                                            </p:txEl>
                                          </p:spTgt>
                                        </p:tgtEl>
                                        <p:attrNameLst>
                                          <p:attrName>style.visibility</p:attrName>
                                        </p:attrNameLst>
                                      </p:cBhvr>
                                      <p:to>
                                        <p:strVal val="visible"/>
                                      </p:to>
                                    </p:set>
                                    <p:animEffect transition="in" filter="circle(in)">
                                      <p:cBhvr>
                                        <p:cTn id="12" dur="2000"/>
                                        <p:tgtEl>
                                          <p:spTgt spid="1710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71012">
                                            <p:txEl>
                                              <p:pRg st="4" end="4"/>
                                            </p:txEl>
                                          </p:spTgt>
                                        </p:tgtEl>
                                        <p:attrNameLst>
                                          <p:attrName>style.visibility</p:attrName>
                                        </p:attrNameLst>
                                      </p:cBhvr>
                                      <p:to>
                                        <p:strVal val="visible"/>
                                      </p:to>
                                    </p:set>
                                    <p:animEffect transition="in" filter="wheel(4)">
                                      <p:cBhvr>
                                        <p:cTn id="17" dur="2000"/>
                                        <p:tgtEl>
                                          <p:spTgt spid="1710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1012">
                                            <p:txEl>
                                              <p:pRg st="5" end="5"/>
                                            </p:txEl>
                                          </p:spTgt>
                                        </p:tgtEl>
                                        <p:attrNameLst>
                                          <p:attrName>style.visibility</p:attrName>
                                        </p:attrNameLst>
                                      </p:cBhvr>
                                      <p:to>
                                        <p:strVal val="visible"/>
                                      </p:to>
                                    </p:set>
                                    <p:animEffect transition="in" filter="circle(in)">
                                      <p:cBhvr>
                                        <p:cTn id="22" dur="2000"/>
                                        <p:tgtEl>
                                          <p:spTgt spid="1710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D51533FD-9A6C-4113-AC7F-710BAEDEBF00}" type="slidenum">
              <a:rPr lang="ar-SA"/>
              <a:pPr>
                <a:defRPr/>
              </a:pPr>
              <a:t>320</a:t>
            </a:fld>
            <a:endParaRPr lang="en-US"/>
          </a:p>
        </p:txBody>
      </p:sp>
      <p:sp>
        <p:nvSpPr>
          <p:cNvPr id="463874" name="Title 1"/>
          <p:cNvSpPr>
            <a:spLocks noGrp="1"/>
          </p:cNvSpPr>
          <p:nvPr>
            <p:ph type="title" idx="4294967295"/>
          </p:nvPr>
        </p:nvSpPr>
        <p:spPr>
          <a:xfrm>
            <a:off x="0" y="277813"/>
            <a:ext cx="8229600" cy="1143000"/>
          </a:xfrm>
        </p:spPr>
        <p:txBody>
          <a:bodyPr/>
          <a:lstStyle/>
          <a:p>
            <a:pPr eaLnBrk="1" hangingPunct="1">
              <a:defRPr/>
            </a:pPr>
            <a:r>
              <a:rPr lang="en-US" smtClean="0"/>
              <a:t>The Contingency Table</a:t>
            </a:r>
          </a:p>
        </p:txBody>
      </p:sp>
      <p:sp>
        <p:nvSpPr>
          <p:cNvPr id="463875" name="Content Placeholder 2"/>
          <p:cNvSpPr>
            <a:spLocks noGrp="1"/>
          </p:cNvSpPr>
          <p:nvPr>
            <p:ph idx="4294967295"/>
          </p:nvPr>
        </p:nvSpPr>
        <p:spPr>
          <a:xfrm>
            <a:off x="0" y="1071563"/>
            <a:ext cx="8401050" cy="6548437"/>
          </a:xfrm>
        </p:spPr>
        <p:txBody>
          <a:bodyPr/>
          <a:lstStyle/>
          <a:p>
            <a:pPr algn="l" rtl="0" eaLnBrk="1" hangingPunct="1">
              <a:defRPr/>
            </a:pPr>
            <a:r>
              <a:rPr lang="en-US" smtClean="0"/>
              <a:t>  </a:t>
            </a:r>
            <a:r>
              <a:rPr lang="en-US" u="sng" smtClean="0"/>
              <a:t>Table Two-Way Classification of sample</a:t>
            </a:r>
          </a:p>
          <a:p>
            <a:pPr algn="l" rtl="0" eaLnBrk="1" hangingPunct="1">
              <a:buFont typeface="Wingdings" pitchFamily="2" charset="2"/>
              <a:buNone/>
              <a:defRPr/>
            </a:pPr>
            <a:r>
              <a:rPr lang="en-US" u="sng" smtClean="0"/>
              <a:t> </a:t>
            </a:r>
            <a:r>
              <a:rPr lang="en-US" smtClean="0"/>
              <a:t>                   </a:t>
            </a:r>
            <a:r>
              <a:rPr lang="en-US" sz="1800" smtClean="0"/>
              <a:t>             First Criterion of Classification →</a:t>
            </a:r>
            <a:r>
              <a:rPr lang="en-US" sz="1800" u="sng" smtClean="0"/>
              <a:t>  </a:t>
            </a:r>
            <a:r>
              <a:rPr lang="en-US" sz="1800" smtClean="0"/>
              <a:t> </a:t>
            </a:r>
          </a:p>
          <a:p>
            <a:pPr algn="l" rtl="0" eaLnBrk="1" hangingPunct="1">
              <a:buFont typeface="Wingdings" pitchFamily="2" charset="2"/>
              <a:buNone/>
              <a:defRPr/>
            </a:pPr>
            <a:endParaRPr lang="en-US" u="sng" smtClean="0"/>
          </a:p>
        </p:txBody>
      </p:sp>
      <p:graphicFrame>
        <p:nvGraphicFramePr>
          <p:cNvPr id="463876" name="Group 4"/>
          <p:cNvGraphicFramePr>
            <a:graphicFrameLocks noGrp="1"/>
          </p:cNvGraphicFramePr>
          <p:nvPr/>
        </p:nvGraphicFramePr>
        <p:xfrm>
          <a:off x="1676400" y="2362200"/>
          <a:ext cx="6858000" cy="4389120"/>
        </p:xfrm>
        <a:graphic>
          <a:graphicData uri="http://schemas.openxmlformats.org/drawingml/2006/table">
            <a:tbl>
              <a:tblPr/>
              <a:tblGrid>
                <a:gridCol w="1668463"/>
                <a:gridCol w="839787"/>
                <a:gridCol w="847725"/>
                <a:gridCol w="744538"/>
                <a:gridCol w="750887"/>
                <a:gridCol w="1003300"/>
                <a:gridCol w="1003300"/>
              </a:tblGrid>
              <a:tr h="1809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Second Criterion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700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11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21</a:t>
                      </a: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100" b="0" i="0" u="none" strike="noStrike" cap="none" normalizeH="0" baseline="0" smtClean="0">
                          <a:ln>
                            <a:noFill/>
                          </a:ln>
                          <a:solidFill>
                            <a:srgbClr val="000000"/>
                          </a:solidFill>
                          <a:effectLst/>
                          <a:latin typeface="Arial" pitchFamily="34" charset="0"/>
                          <a:cs typeface="Arial" pitchFamily="34" charset="0"/>
                        </a:rPr>
                        <a:t>31</a:t>
                      </a: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r1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12</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22</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32</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r2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100" b="0" i="0" u="none" strike="noStrike" cap="none" normalizeH="0" baseline="0" smtClean="0">
                          <a:ln>
                            <a:noFill/>
                          </a:ln>
                          <a:solidFill>
                            <a:srgbClr val="000000"/>
                          </a:solidFill>
                          <a:effectLst/>
                          <a:latin typeface="Arial" pitchFamily="34" charset="0"/>
                          <a:cs typeface="Arial" pitchFamily="34" charset="0"/>
                        </a:rPr>
                        <a:t>13</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100" b="0" i="0" u="none" strike="noStrike" cap="none" normalizeH="0" baseline="0" smtClean="0">
                          <a:ln>
                            <a:noFill/>
                          </a:ln>
                          <a:solidFill>
                            <a:srgbClr val="000000"/>
                          </a:solidFill>
                          <a:effectLst/>
                          <a:latin typeface="Arial" pitchFamily="34" charset="0"/>
                          <a:cs typeface="Arial" pitchFamily="34" charset="0"/>
                        </a:rPr>
                        <a:t> 23</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100" b="0" i="0" u="none" strike="noStrike" cap="none" normalizeH="0" baseline="0" smtClean="0">
                          <a:ln>
                            <a:noFill/>
                          </a:ln>
                          <a:solidFill>
                            <a:srgbClr val="000000"/>
                          </a:solidFill>
                          <a:effectLst/>
                          <a:latin typeface="Arial" pitchFamily="34" charset="0"/>
                          <a:cs typeface="Arial" pitchFamily="34" charset="0"/>
                        </a:rPr>
                        <a:t>33</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r3</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1c</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2c</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3c</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 </a:t>
                      </a:r>
                      <a:r>
                        <a:rPr kumimoji="0" lang="en-US" sz="1000" b="0" i="0" u="none" strike="noStrike" cap="none" normalizeH="0" baseline="0" smtClean="0">
                          <a:ln>
                            <a:noFill/>
                          </a:ln>
                          <a:solidFill>
                            <a:srgbClr val="000000"/>
                          </a:solidFill>
                          <a:effectLst/>
                          <a:latin typeface="Arial" pitchFamily="34" charset="0"/>
                          <a:cs typeface="Arial" pitchFamily="34" charset="0"/>
                        </a:rPr>
                        <a:t>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2.</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3.</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r.</a:t>
                      </a: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128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r>
                        <a:rPr kumimoji="0" lang="en-US" sz="1000" b="0" i="0" u="none" strike="noStrike" cap="none" normalizeH="0" baseline="0" smtClean="0">
                          <a:ln>
                            <a:noFill/>
                          </a:ln>
                          <a:solidFill>
                            <a:srgbClr val="000000"/>
                          </a:solidFill>
                          <a:effectLst/>
                          <a:latin typeface="Arial" pitchFamily="34" charset="0"/>
                          <a:cs typeface="Arial"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C116D75D-16E7-4F41-B360-DD88F7504524}" type="slidenum">
              <a:rPr lang="ar-SA"/>
              <a:pPr>
                <a:defRPr/>
              </a:pPr>
              <a:t>321</a:t>
            </a:fld>
            <a:endParaRPr lang="en-US"/>
          </a:p>
        </p:txBody>
      </p:sp>
      <p:sp>
        <p:nvSpPr>
          <p:cNvPr id="2" name="Title 1"/>
          <p:cNvSpPr>
            <a:spLocks noGrp="1"/>
          </p:cNvSpPr>
          <p:nvPr>
            <p:ph type="title" idx="4294967295"/>
          </p:nvPr>
        </p:nvSpPr>
        <p:spPr>
          <a:xfrm>
            <a:off x="0" y="277813"/>
            <a:ext cx="8229600" cy="1143000"/>
          </a:xfrm>
        </p:spPr>
        <p:txBody>
          <a:bodyPr>
            <a:normAutofit fontScale="90000"/>
          </a:bodyPr>
          <a:lstStyle/>
          <a:p>
            <a:pPr eaLnBrk="1" hangingPunct="1">
              <a:defRPr/>
            </a:pPr>
            <a:r>
              <a:rPr lang="en-US" sz="4000" smtClean="0"/>
              <a:t>Observed versus Expected Frequencies</a:t>
            </a:r>
          </a:p>
        </p:txBody>
      </p:sp>
      <p:sp>
        <p:nvSpPr>
          <p:cNvPr id="464899" name="Content Placeholder 2"/>
          <p:cNvSpPr>
            <a:spLocks noGrp="1"/>
          </p:cNvSpPr>
          <p:nvPr>
            <p:ph idx="4294967295"/>
          </p:nvPr>
        </p:nvSpPr>
        <p:spPr>
          <a:xfrm>
            <a:off x="0" y="1600200"/>
            <a:ext cx="8229600" cy="4530725"/>
          </a:xfrm>
        </p:spPr>
        <p:txBody>
          <a:bodyPr/>
          <a:lstStyle/>
          <a:p>
            <a:pPr eaLnBrk="1" hangingPunct="1">
              <a:buFont typeface="Wingdings" pitchFamily="2" charset="2"/>
              <a:buNone/>
              <a:defRPr/>
            </a:pPr>
            <a:endParaRPr lang="en-US" sz="2400" smtClean="0"/>
          </a:p>
          <a:p>
            <a:pPr algn="l" rtl="0" eaLnBrk="1" hangingPunct="1">
              <a:defRPr/>
            </a:pPr>
            <a:r>
              <a:rPr lang="en-US" smtClean="0"/>
              <a:t>O</a:t>
            </a:r>
            <a:r>
              <a:rPr lang="en-US" sz="1600" smtClean="0"/>
              <a:t>i j</a:t>
            </a:r>
            <a:r>
              <a:rPr lang="en-US" sz="2400" smtClean="0"/>
              <a:t> : The frequencies in ith row and jth column given in any contingency table are called observed frequencies that result form the cross classification according to the two classifications.</a:t>
            </a:r>
          </a:p>
          <a:p>
            <a:pPr algn="l" rtl="0" eaLnBrk="1" hangingPunct="1">
              <a:defRPr/>
            </a:pPr>
            <a:r>
              <a:rPr lang="en-US" sz="3600" smtClean="0"/>
              <a:t>e</a:t>
            </a:r>
            <a:r>
              <a:rPr lang="en-US" sz="1200" smtClean="0"/>
              <a:t>i j</a:t>
            </a:r>
            <a:r>
              <a:rPr lang="en-US" sz="2400" smtClean="0"/>
              <a:t> :Expected frequencies on the assumption of independence of two criterion are calculated   by multiplying the marginal totals of any cell and then dividing by total frequency</a:t>
            </a:r>
          </a:p>
          <a:p>
            <a:pPr algn="l" rtl="0" eaLnBrk="1" hangingPunct="1">
              <a:defRPr/>
            </a:pPr>
            <a:r>
              <a:rPr lang="en-US" sz="2400" smtClean="0"/>
              <a:t>Formula:  </a:t>
            </a:r>
          </a:p>
          <a:p>
            <a:pPr algn="l" rtl="0" eaLnBrk="1" hangingPunct="1">
              <a:defRPr/>
            </a:pPr>
            <a:endParaRPr lang="en-US" sz="2400" smtClean="0"/>
          </a:p>
          <a:p>
            <a:pPr algn="l" rtl="0" eaLnBrk="1" hangingPunct="1">
              <a:defRPr/>
            </a:pPr>
            <a:endParaRPr lang="en-US" sz="2400" smtClean="0"/>
          </a:p>
        </p:txBody>
      </p:sp>
      <p:graphicFrame>
        <p:nvGraphicFramePr>
          <p:cNvPr id="84994" name="Object 2"/>
          <p:cNvGraphicFramePr>
            <a:graphicFrameLocks noChangeAspect="1"/>
          </p:cNvGraphicFramePr>
          <p:nvPr/>
        </p:nvGraphicFramePr>
        <p:xfrm>
          <a:off x="3276600" y="5486400"/>
          <a:ext cx="1925638" cy="1071563"/>
        </p:xfrm>
        <a:graphic>
          <a:graphicData uri="http://schemas.openxmlformats.org/presentationml/2006/ole">
            <p:oleObj spid="_x0000_s84994" name="معادلة" r:id="rId3" imgW="1079280" imgH="444240" progId="Equation.3">
              <p:embed/>
            </p:oleObj>
          </a:graphicData>
        </a:graphic>
      </p:graphicFrame>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E6F238E5-9633-49D8-9033-AA644910019D}" type="slidenum">
              <a:rPr lang="ar-SA"/>
              <a:pPr>
                <a:defRPr/>
              </a:pPr>
              <a:t>322</a:t>
            </a:fld>
            <a:endParaRPr lang="en-US"/>
          </a:p>
        </p:txBody>
      </p:sp>
      <p:sp>
        <p:nvSpPr>
          <p:cNvPr id="465922" name="Title 1"/>
          <p:cNvSpPr>
            <a:spLocks noGrp="1"/>
          </p:cNvSpPr>
          <p:nvPr>
            <p:ph type="title" idx="4294967295"/>
          </p:nvPr>
        </p:nvSpPr>
        <p:spPr>
          <a:xfrm>
            <a:off x="0" y="277813"/>
            <a:ext cx="8229600" cy="1143000"/>
          </a:xfrm>
        </p:spPr>
        <p:txBody>
          <a:bodyPr/>
          <a:lstStyle/>
          <a:p>
            <a:pPr eaLnBrk="1" hangingPunct="1">
              <a:defRPr/>
            </a:pPr>
            <a:r>
              <a:rPr lang="en-US" smtClean="0"/>
              <a:t>Chi-square Test</a:t>
            </a:r>
          </a:p>
        </p:txBody>
      </p:sp>
      <p:sp>
        <p:nvSpPr>
          <p:cNvPr id="465923" name="Content Placeholder 2"/>
          <p:cNvSpPr>
            <a:spLocks noGrp="1"/>
          </p:cNvSpPr>
          <p:nvPr>
            <p:ph idx="4294967295"/>
          </p:nvPr>
        </p:nvSpPr>
        <p:spPr>
          <a:xfrm>
            <a:off x="0" y="1600200"/>
            <a:ext cx="8229600" cy="4530725"/>
          </a:xfrm>
        </p:spPr>
        <p:txBody>
          <a:bodyPr/>
          <a:lstStyle/>
          <a:p>
            <a:pPr algn="l" rtl="0" eaLnBrk="1" hangingPunct="1">
              <a:defRPr/>
            </a:pPr>
            <a:r>
              <a:rPr lang="en-US" sz="2400" smtClean="0"/>
              <a:t>After the calculations of expected frequency,</a:t>
            </a:r>
          </a:p>
          <a:p>
            <a:pPr algn="l" rtl="0" eaLnBrk="1" hangingPunct="1">
              <a:buFont typeface="Wingdings" pitchFamily="2" charset="2"/>
              <a:buNone/>
              <a:defRPr/>
            </a:pPr>
            <a:r>
              <a:rPr lang="en-US" sz="2400" smtClean="0"/>
              <a:t>   Prepare a table for expected frequencies and use  Chi-square</a:t>
            </a:r>
          </a:p>
          <a:p>
            <a:pPr algn="l" rtl="0" eaLnBrk="1" hangingPunct="1">
              <a:buFont typeface="Wingdings" pitchFamily="2" charset="2"/>
              <a:buNone/>
              <a:defRPr/>
            </a:pPr>
            <a:r>
              <a:rPr lang="en-US" sz="2400" smtClean="0"/>
              <a:t>   </a:t>
            </a:r>
          </a:p>
          <a:p>
            <a:pPr algn="l" rtl="0" eaLnBrk="1" hangingPunct="1">
              <a:buFont typeface="Wingdings" pitchFamily="2" charset="2"/>
              <a:buNone/>
              <a:defRPr/>
            </a:pPr>
            <a:r>
              <a:rPr lang="en-US" sz="2400" smtClean="0"/>
              <a:t>  </a:t>
            </a:r>
          </a:p>
          <a:p>
            <a:pPr algn="l" rtl="0" eaLnBrk="1" hangingPunct="1">
              <a:buFont typeface="Wingdings" pitchFamily="2" charset="2"/>
              <a:buNone/>
              <a:defRPr/>
            </a:pPr>
            <a:endParaRPr lang="en-US" sz="2400" smtClean="0"/>
          </a:p>
          <a:p>
            <a:pPr algn="l" rtl="0" eaLnBrk="1" hangingPunct="1">
              <a:buFont typeface="Wingdings" pitchFamily="2" charset="2"/>
              <a:buNone/>
              <a:defRPr/>
            </a:pPr>
            <a:r>
              <a:rPr lang="en-US" sz="2400" smtClean="0"/>
              <a:t>       Where summation is for all values of r xc = k cells.</a:t>
            </a:r>
          </a:p>
          <a:p>
            <a:pPr algn="l" rtl="0" eaLnBrk="1" hangingPunct="1">
              <a:defRPr/>
            </a:pPr>
            <a:r>
              <a:rPr lang="en-US" sz="2400" smtClean="0"/>
              <a:t>D.F.: the degrees of freedom for using the table are (r-1)(c-1) for </a:t>
            </a:r>
            <a:r>
              <a:rPr lang="el-GR" sz="2400" smtClean="0"/>
              <a:t>α</a:t>
            </a:r>
            <a:r>
              <a:rPr lang="en-US" sz="2400" smtClean="0"/>
              <a:t> level of significance</a:t>
            </a:r>
          </a:p>
          <a:p>
            <a:pPr algn="l" rtl="0" eaLnBrk="1" hangingPunct="1">
              <a:defRPr/>
            </a:pPr>
            <a:r>
              <a:rPr lang="en-US" sz="2400" smtClean="0"/>
              <a:t>Note that the test is always one-sided.</a:t>
            </a:r>
          </a:p>
          <a:p>
            <a:pPr algn="l" rtl="0" eaLnBrk="1" hangingPunct="1">
              <a:defRPr/>
            </a:pPr>
            <a:endParaRPr lang="en-US" smtClean="0"/>
          </a:p>
          <a:p>
            <a:pPr algn="l" rtl="0" eaLnBrk="1" hangingPunct="1">
              <a:buFont typeface="Wingdings" pitchFamily="2" charset="2"/>
              <a:buNone/>
              <a:defRPr/>
            </a:pPr>
            <a:endParaRPr lang="en-US" smtClean="0"/>
          </a:p>
          <a:p>
            <a:pPr eaLnBrk="1" hangingPunct="1">
              <a:buFont typeface="Wingdings" pitchFamily="2" charset="2"/>
              <a:buNone/>
              <a:defRPr/>
            </a:pPr>
            <a:endParaRPr lang="en-US" smtClean="0"/>
          </a:p>
        </p:txBody>
      </p:sp>
      <p:graphicFrame>
        <p:nvGraphicFramePr>
          <p:cNvPr id="86018" name="Object 2"/>
          <p:cNvGraphicFramePr>
            <a:graphicFrameLocks noChangeAspect="1"/>
          </p:cNvGraphicFramePr>
          <p:nvPr/>
        </p:nvGraphicFramePr>
        <p:xfrm>
          <a:off x="2362200" y="2590800"/>
          <a:ext cx="3390900" cy="1574800"/>
        </p:xfrm>
        <a:graphic>
          <a:graphicData uri="http://schemas.openxmlformats.org/presentationml/2006/ole">
            <p:oleObj spid="_x0000_s86018" name="معادلة" r:id="rId3" imgW="1562040" imgH="685800" progId="Equation.3">
              <p:embed/>
            </p:oleObj>
          </a:graphicData>
        </a:graphic>
      </p:graphicFrame>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3"/>
          <p:cNvSpPr>
            <a:spLocks noGrp="1"/>
          </p:cNvSpPr>
          <p:nvPr>
            <p:ph type="sldNum" sz="quarter" idx="12"/>
          </p:nvPr>
        </p:nvSpPr>
        <p:spPr/>
        <p:txBody>
          <a:bodyPr/>
          <a:lstStyle/>
          <a:p>
            <a:pPr>
              <a:defRPr/>
            </a:pPr>
            <a:fld id="{7AD2C3D3-278F-4D17-A5F1-544AEE22D72F}" type="slidenum">
              <a:rPr lang="ar-SA"/>
              <a:pPr>
                <a:defRPr/>
              </a:pPr>
              <a:t>323</a:t>
            </a:fld>
            <a:endParaRPr lang="en-US"/>
          </a:p>
        </p:txBody>
      </p:sp>
      <p:sp>
        <p:nvSpPr>
          <p:cNvPr id="466946" name="Title 1"/>
          <p:cNvSpPr>
            <a:spLocks noGrp="1"/>
          </p:cNvSpPr>
          <p:nvPr>
            <p:ph type="title" idx="4294967295"/>
          </p:nvPr>
        </p:nvSpPr>
        <p:spPr>
          <a:xfrm>
            <a:off x="0" y="277813"/>
            <a:ext cx="8229600" cy="1143000"/>
          </a:xfrm>
        </p:spPr>
        <p:txBody>
          <a:bodyPr/>
          <a:lstStyle/>
          <a:p>
            <a:pPr eaLnBrk="1" hangingPunct="1">
              <a:defRPr/>
            </a:pPr>
            <a:r>
              <a:rPr lang="en-US" smtClean="0"/>
              <a:t>Example 12.401(page 613)</a:t>
            </a:r>
          </a:p>
        </p:txBody>
      </p:sp>
      <p:sp>
        <p:nvSpPr>
          <p:cNvPr id="466947" name="Content Placeholder 2"/>
          <p:cNvSpPr>
            <a:spLocks noGrp="1"/>
          </p:cNvSpPr>
          <p:nvPr>
            <p:ph idx="4294967295"/>
          </p:nvPr>
        </p:nvSpPr>
        <p:spPr>
          <a:xfrm>
            <a:off x="0" y="1600200"/>
            <a:ext cx="8229600" cy="4530725"/>
          </a:xfrm>
        </p:spPr>
        <p:txBody>
          <a:bodyPr/>
          <a:lstStyle/>
          <a:p>
            <a:pPr algn="l" rtl="0" eaLnBrk="1" hangingPunct="1">
              <a:buFont typeface="Wingdings" pitchFamily="2" charset="2"/>
              <a:buNone/>
              <a:defRPr/>
            </a:pPr>
            <a:r>
              <a:rPr lang="en-US" sz="2400" smtClean="0"/>
              <a:t> The researcher are interested to determine that preconception use of folic acid and race are independent. The data is:</a:t>
            </a:r>
          </a:p>
          <a:p>
            <a:pPr algn="l" rtl="0" eaLnBrk="1" hangingPunct="1">
              <a:buFont typeface="Wingdings" pitchFamily="2" charset="2"/>
              <a:buNone/>
              <a:defRPr/>
            </a:pPr>
            <a:r>
              <a:rPr lang="en-US" sz="2400" smtClean="0"/>
              <a:t>Observed Frequencies Table                 Expected frequencies Table</a:t>
            </a:r>
          </a:p>
        </p:txBody>
      </p:sp>
      <p:graphicFrame>
        <p:nvGraphicFramePr>
          <p:cNvPr id="466948" name="Group 4"/>
          <p:cNvGraphicFramePr>
            <a:graphicFrameLocks noGrp="1"/>
          </p:cNvGraphicFramePr>
          <p:nvPr/>
        </p:nvGraphicFramePr>
        <p:xfrm>
          <a:off x="0" y="3657600"/>
          <a:ext cx="3643313" cy="2765743"/>
        </p:xfrm>
        <a:graphic>
          <a:graphicData uri="http://schemas.openxmlformats.org/drawingml/2006/table">
            <a:tbl>
              <a:tblPr/>
              <a:tblGrid>
                <a:gridCol w="1000125"/>
                <a:gridCol w="914400"/>
                <a:gridCol w="871538"/>
                <a:gridCol w="857250"/>
              </a:tblGrid>
              <a:tr h="641350">
                <a:tc rowSpan="2">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Use of  Folic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Acid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6238">
                <a:tc vMerge="1">
                  <a:txBody>
                    <a:bodyPr/>
                    <a:lstStyle/>
                    <a:p>
                      <a:endParaRPr lang="en-US"/>
                    </a:p>
                  </a:txBody>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      Yes</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  No</a:t>
                      </a:r>
                    </a:p>
                  </a:txBody>
                  <a:tcP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lang="en-US"/>
                    </a:p>
                  </a:txBody>
                  <a:tcPr/>
                </a:tc>
              </a:tr>
              <a:tr h="91598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White</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Black</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Other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260</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299</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41</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559</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56</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683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466979" name="Group 35"/>
          <p:cNvGraphicFramePr>
            <a:graphicFrameLocks noGrp="1"/>
          </p:cNvGraphicFramePr>
          <p:nvPr/>
        </p:nvGraphicFramePr>
        <p:xfrm>
          <a:off x="3810000" y="3352800"/>
          <a:ext cx="5410200" cy="3870960"/>
        </p:xfrm>
        <a:graphic>
          <a:graphicData uri="http://schemas.openxmlformats.org/drawingml/2006/table">
            <a:tbl>
              <a:tblPr/>
              <a:tblGrid>
                <a:gridCol w="838200"/>
                <a:gridCol w="1981200"/>
                <a:gridCol w="1676400"/>
                <a:gridCol w="914400"/>
              </a:tblGrid>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337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White</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Black</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Others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(282)(559)/636</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                             =247.86</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(282)(56)/636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                             =24.83</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(282)((21)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                             =9.31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(354)(559)/636</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                =311.14</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(354)(559)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                 = 31.17</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21x354/636</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           =11.69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559</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56</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81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9" name="عنصر نائب لرقم الشريحة 3"/>
          <p:cNvSpPr>
            <a:spLocks noGrp="1"/>
          </p:cNvSpPr>
          <p:nvPr>
            <p:ph type="sldNum" sz="quarter" idx="12"/>
          </p:nvPr>
        </p:nvSpPr>
        <p:spPr/>
        <p:txBody>
          <a:bodyPr/>
          <a:lstStyle/>
          <a:p>
            <a:pPr>
              <a:defRPr/>
            </a:pPr>
            <a:fld id="{BD5173C8-F9F7-4697-A823-F5EB17BAED3B}" type="slidenum">
              <a:rPr lang="ar-SA"/>
              <a:pPr>
                <a:defRPr/>
              </a:pPr>
              <a:t>324</a:t>
            </a:fld>
            <a:endParaRPr lang="en-US"/>
          </a:p>
        </p:txBody>
      </p:sp>
      <p:sp>
        <p:nvSpPr>
          <p:cNvPr id="467970" name="Title 1"/>
          <p:cNvSpPr>
            <a:spLocks noGrp="1"/>
          </p:cNvSpPr>
          <p:nvPr>
            <p:ph type="title" idx="4294967295"/>
          </p:nvPr>
        </p:nvSpPr>
        <p:spPr>
          <a:xfrm>
            <a:off x="0" y="0"/>
            <a:ext cx="8229600" cy="1143000"/>
          </a:xfrm>
        </p:spPr>
        <p:txBody>
          <a:bodyPr/>
          <a:lstStyle/>
          <a:p>
            <a:pPr eaLnBrk="1" hangingPunct="1">
              <a:defRPr/>
            </a:pPr>
            <a:r>
              <a:rPr lang="en-US" smtClean="0"/>
              <a:t> Calculations and Testing </a:t>
            </a:r>
          </a:p>
        </p:txBody>
      </p:sp>
      <p:sp>
        <p:nvSpPr>
          <p:cNvPr id="6" name="Content Placeholder 5"/>
          <p:cNvSpPr>
            <a:spLocks noGrp="1"/>
          </p:cNvSpPr>
          <p:nvPr>
            <p:ph idx="4294967295"/>
          </p:nvPr>
        </p:nvSpPr>
        <p:spPr>
          <a:xfrm>
            <a:off x="914400" y="857250"/>
            <a:ext cx="8229600" cy="4525963"/>
          </a:xfrm>
        </p:spPr>
        <p:txBody>
          <a:bodyPr>
            <a:normAutofit lnSpcReduction="10000"/>
          </a:bodyPr>
          <a:lstStyle/>
          <a:p>
            <a:pPr eaLnBrk="1" hangingPunct="1">
              <a:lnSpc>
                <a:spcPct val="90000"/>
              </a:lnSpc>
              <a:defRPr/>
            </a:pPr>
            <a:r>
              <a:rPr lang="en-US" sz="2200" smtClean="0"/>
              <a:t>Data: See the given table</a:t>
            </a:r>
          </a:p>
          <a:p>
            <a:pPr eaLnBrk="1" hangingPunct="1">
              <a:lnSpc>
                <a:spcPct val="90000"/>
              </a:lnSpc>
              <a:defRPr/>
            </a:pPr>
            <a:r>
              <a:rPr lang="en-US" sz="2200" smtClean="0"/>
              <a:t>Assumption: Simple random sample</a:t>
            </a:r>
          </a:p>
          <a:p>
            <a:pPr eaLnBrk="1" hangingPunct="1">
              <a:lnSpc>
                <a:spcPct val="90000"/>
              </a:lnSpc>
              <a:defRPr/>
            </a:pPr>
            <a:r>
              <a:rPr lang="en-US" sz="2200" smtClean="0"/>
              <a:t>Hypothesis: H</a:t>
            </a:r>
            <a:r>
              <a:rPr lang="en-US" sz="1100" smtClean="0"/>
              <a:t>0</a:t>
            </a:r>
            <a:r>
              <a:rPr lang="en-US" sz="2200" smtClean="0"/>
              <a:t>: race and use of folic acid are independent</a:t>
            </a:r>
          </a:p>
          <a:p>
            <a:pPr eaLnBrk="1" hangingPunct="1">
              <a:lnSpc>
                <a:spcPct val="90000"/>
              </a:lnSpc>
              <a:buFont typeface="Wingdings" pitchFamily="2" charset="2"/>
              <a:buNone/>
              <a:defRPr/>
            </a:pPr>
            <a:r>
              <a:rPr lang="en-US" sz="2200" smtClean="0"/>
              <a:t>       HA: the two variables are not independent.          </a:t>
            </a:r>
            <a:r>
              <a:rPr lang="en-US" sz="1900" smtClean="0"/>
              <a:t>Let </a:t>
            </a:r>
            <a:r>
              <a:rPr lang="el-GR" sz="1900" smtClean="0"/>
              <a:t>α</a:t>
            </a:r>
            <a:r>
              <a:rPr lang="en-US" sz="1900" smtClean="0"/>
              <a:t> = 0.05</a:t>
            </a:r>
          </a:p>
          <a:p>
            <a:pPr eaLnBrk="1" hangingPunct="1">
              <a:lnSpc>
                <a:spcPct val="90000"/>
              </a:lnSpc>
              <a:defRPr/>
            </a:pPr>
            <a:r>
              <a:rPr lang="en-US" sz="2200" smtClean="0"/>
              <a:t>The test statistic is Chi Square given earlier</a:t>
            </a:r>
          </a:p>
          <a:p>
            <a:pPr eaLnBrk="1" hangingPunct="1">
              <a:lnSpc>
                <a:spcPct val="90000"/>
              </a:lnSpc>
              <a:defRPr/>
            </a:pPr>
            <a:r>
              <a:rPr lang="en-US" sz="2200" smtClean="0"/>
              <a:t>Distribution  when H</a:t>
            </a:r>
            <a:r>
              <a:rPr lang="en-US" sz="1100" smtClean="0"/>
              <a:t>0</a:t>
            </a:r>
            <a:r>
              <a:rPr lang="en-US" sz="2200" smtClean="0"/>
              <a:t> is true chi-square is valid with (r-1)(c-1) = (3-1)(2-1)= 2 d.f.</a:t>
            </a:r>
          </a:p>
          <a:p>
            <a:pPr eaLnBrk="1" hangingPunct="1">
              <a:lnSpc>
                <a:spcPct val="90000"/>
              </a:lnSpc>
              <a:defRPr/>
            </a:pPr>
            <a:r>
              <a:rPr lang="en-US" sz="2200" smtClean="0"/>
              <a:t>Decision Rule: Reject H0 if value of          is greater than </a:t>
            </a:r>
          </a:p>
          <a:p>
            <a:pPr eaLnBrk="1" hangingPunct="1">
              <a:lnSpc>
                <a:spcPct val="90000"/>
              </a:lnSpc>
              <a:buFont typeface="Wingdings" pitchFamily="2" charset="2"/>
              <a:buNone/>
              <a:defRPr/>
            </a:pPr>
            <a:r>
              <a:rPr lang="en-US" sz="2200" smtClean="0"/>
              <a:t>                                                     </a:t>
            </a:r>
          </a:p>
          <a:p>
            <a:pPr eaLnBrk="1" hangingPunct="1">
              <a:lnSpc>
                <a:spcPct val="90000"/>
              </a:lnSpc>
              <a:buFont typeface="Wingdings" pitchFamily="2" charset="2"/>
              <a:buNone/>
              <a:defRPr/>
            </a:pPr>
            <a:r>
              <a:rPr lang="en-US" sz="2200" smtClean="0"/>
              <a:t>                                                  =  5.991</a:t>
            </a:r>
          </a:p>
          <a:p>
            <a:pPr eaLnBrk="1" hangingPunct="1">
              <a:lnSpc>
                <a:spcPct val="90000"/>
              </a:lnSpc>
              <a:defRPr/>
            </a:pPr>
            <a:endParaRPr lang="en-US" sz="2200" smtClean="0"/>
          </a:p>
          <a:p>
            <a:pPr eaLnBrk="1" hangingPunct="1">
              <a:lnSpc>
                <a:spcPct val="90000"/>
              </a:lnSpc>
              <a:defRPr/>
            </a:pPr>
            <a:r>
              <a:rPr lang="en-US" sz="2200" smtClean="0"/>
              <a:t>Calculations:</a:t>
            </a:r>
          </a:p>
        </p:txBody>
      </p:sp>
      <p:graphicFrame>
        <p:nvGraphicFramePr>
          <p:cNvPr id="87042" name="Content Placeholder 3"/>
          <p:cNvGraphicFramePr>
            <a:graphicFrameLocks noChangeAspect="1"/>
          </p:cNvGraphicFramePr>
          <p:nvPr/>
        </p:nvGraphicFramePr>
        <p:xfrm>
          <a:off x="2428875" y="4786313"/>
          <a:ext cx="6096000" cy="785812"/>
        </p:xfrm>
        <a:graphic>
          <a:graphicData uri="http://schemas.openxmlformats.org/presentationml/2006/ole">
            <p:oleObj spid="_x0000_s87042" name="معادلة" r:id="rId3" imgW="4140000" imgH="660240" progId="Equation.3">
              <p:embed/>
            </p:oleObj>
          </a:graphicData>
        </a:graphic>
      </p:graphicFrame>
      <p:graphicFrame>
        <p:nvGraphicFramePr>
          <p:cNvPr id="87043" name="Object 3"/>
          <p:cNvGraphicFramePr>
            <a:graphicFrameLocks noChangeAspect="1"/>
          </p:cNvGraphicFramePr>
          <p:nvPr/>
        </p:nvGraphicFramePr>
        <p:xfrm>
          <a:off x="4929188" y="3429000"/>
          <a:ext cx="254000" cy="317500"/>
        </p:xfrm>
        <a:graphic>
          <a:graphicData uri="http://schemas.openxmlformats.org/presentationml/2006/ole">
            <p:oleObj spid="_x0000_s87043" name="معادلة" r:id="rId4" imgW="253800" imgH="317160" progId="Equation.3">
              <p:embed/>
            </p:oleObj>
          </a:graphicData>
        </a:graphic>
      </p:graphicFrame>
      <p:graphicFrame>
        <p:nvGraphicFramePr>
          <p:cNvPr id="87044" name="Object 4"/>
          <p:cNvGraphicFramePr>
            <a:graphicFrameLocks noChangeAspect="1"/>
          </p:cNvGraphicFramePr>
          <p:nvPr/>
        </p:nvGraphicFramePr>
        <p:xfrm>
          <a:off x="1214438" y="3786188"/>
          <a:ext cx="2000250" cy="785812"/>
        </p:xfrm>
        <a:graphic>
          <a:graphicData uri="http://schemas.openxmlformats.org/presentationml/2006/ole">
            <p:oleObj spid="_x0000_s87044" name="معادلة" r:id="rId5" imgW="685800" imgH="342720" progId="Equation.3">
              <p:embed/>
            </p:oleObj>
          </a:graphicData>
        </a:graphic>
      </p:graphicFrame>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39918D7E-6F98-4299-B94F-A8BEAD3C9928}" type="slidenum">
              <a:rPr lang="ar-SA"/>
              <a:pPr>
                <a:defRPr/>
              </a:pPr>
              <a:t>325</a:t>
            </a:fld>
            <a:endParaRPr lang="en-US"/>
          </a:p>
        </p:txBody>
      </p:sp>
      <p:sp>
        <p:nvSpPr>
          <p:cNvPr id="468994" name="Title 1"/>
          <p:cNvSpPr>
            <a:spLocks noGrp="1"/>
          </p:cNvSpPr>
          <p:nvPr>
            <p:ph type="title" idx="4294967295"/>
          </p:nvPr>
        </p:nvSpPr>
        <p:spPr>
          <a:xfrm>
            <a:off x="0" y="277813"/>
            <a:ext cx="8229600" cy="1143000"/>
          </a:xfrm>
        </p:spPr>
        <p:txBody>
          <a:bodyPr/>
          <a:lstStyle/>
          <a:p>
            <a:pPr eaLnBrk="1" hangingPunct="1">
              <a:defRPr/>
            </a:pPr>
            <a:r>
              <a:rPr lang="en-US" smtClean="0"/>
              <a:t>Conclusion</a:t>
            </a:r>
          </a:p>
        </p:txBody>
      </p:sp>
      <p:sp>
        <p:nvSpPr>
          <p:cNvPr id="468995" name="Content Placeholder 2"/>
          <p:cNvSpPr>
            <a:spLocks noGrp="1"/>
          </p:cNvSpPr>
          <p:nvPr>
            <p:ph idx="4294967295"/>
          </p:nvPr>
        </p:nvSpPr>
        <p:spPr>
          <a:xfrm>
            <a:off x="0" y="1600200"/>
            <a:ext cx="8229600" cy="4530725"/>
          </a:xfrm>
        </p:spPr>
        <p:txBody>
          <a:bodyPr/>
          <a:lstStyle/>
          <a:p>
            <a:pPr eaLnBrk="1" hangingPunct="1">
              <a:defRPr/>
            </a:pPr>
            <a:r>
              <a:rPr lang="en-US" sz="2400" smtClean="0"/>
              <a:t>Statistical decision. We reject  H</a:t>
            </a:r>
            <a:r>
              <a:rPr lang="en-US" sz="1200" smtClean="0"/>
              <a:t>0</a:t>
            </a:r>
            <a:r>
              <a:rPr lang="en-US" sz="2400" smtClean="0"/>
              <a:t> since 9.08960&gt; 5.991</a:t>
            </a:r>
          </a:p>
          <a:p>
            <a:pPr eaLnBrk="1" hangingPunct="1">
              <a:buFont typeface="Wingdings" pitchFamily="2" charset="2"/>
              <a:buNone/>
              <a:defRPr/>
            </a:pPr>
            <a:endParaRPr lang="en-US" sz="2400" smtClean="0"/>
          </a:p>
          <a:p>
            <a:pPr eaLnBrk="1" hangingPunct="1">
              <a:defRPr/>
            </a:pPr>
            <a:r>
              <a:rPr lang="en-US" sz="2400" smtClean="0"/>
              <a:t>Conclusion: we conclude that H</a:t>
            </a:r>
            <a:r>
              <a:rPr lang="en-US" sz="1200" smtClean="0"/>
              <a:t>0</a:t>
            </a:r>
            <a:r>
              <a:rPr lang="en-US" sz="2400" smtClean="0"/>
              <a:t> is false, and that there is a relationship between race and preconception  use of folic acid.</a:t>
            </a:r>
          </a:p>
          <a:p>
            <a:pPr eaLnBrk="1" hangingPunct="1">
              <a:defRPr/>
            </a:pPr>
            <a:r>
              <a:rPr lang="en-US" sz="2400" smtClean="0"/>
              <a:t>P value. Since   7.378&lt; 9.08960&lt; 9.210,        0.01&lt;p &lt;0.025</a:t>
            </a:r>
          </a:p>
          <a:p>
            <a:pPr eaLnBrk="1" hangingPunct="1">
              <a:defRPr/>
            </a:pPr>
            <a:r>
              <a:rPr lang="en-US" sz="2400" smtClean="0"/>
              <a:t>We also reject the hypothesis at 0.025 level of significance but do not reject it at 0.01 level.</a:t>
            </a:r>
          </a:p>
          <a:p>
            <a:pPr eaLnBrk="1" hangingPunct="1">
              <a:defRPr/>
            </a:pPr>
            <a:r>
              <a:rPr lang="en-US" sz="2400" smtClean="0">
                <a:solidFill>
                  <a:srgbClr val="FF0000"/>
                </a:solidFill>
              </a:rPr>
              <a:t>Solve  Ex12.4.1 and 12.4.5 (p 620 &amp; P 622)</a:t>
            </a:r>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27432CA1-880A-4EA7-AFC4-378090E7F629}" type="slidenum">
              <a:rPr lang="ar-SA"/>
              <a:pPr>
                <a:defRPr/>
              </a:pPr>
              <a:t>326</a:t>
            </a:fld>
            <a:endParaRPr lang="en-US"/>
          </a:p>
        </p:txBody>
      </p:sp>
      <p:sp>
        <p:nvSpPr>
          <p:cNvPr id="470018" name="Title 1"/>
          <p:cNvSpPr>
            <a:spLocks noGrp="1"/>
          </p:cNvSpPr>
          <p:nvPr>
            <p:ph type="title" idx="4294967295"/>
          </p:nvPr>
        </p:nvSpPr>
        <p:spPr>
          <a:xfrm>
            <a:off x="0" y="277813"/>
            <a:ext cx="8229600" cy="1143000"/>
          </a:xfrm>
        </p:spPr>
        <p:txBody>
          <a:bodyPr/>
          <a:lstStyle/>
          <a:p>
            <a:pPr eaLnBrk="1" hangingPunct="1">
              <a:defRPr/>
            </a:pPr>
            <a:r>
              <a:rPr lang="en-US" smtClean="0"/>
              <a:t>ODDS RATIO</a:t>
            </a:r>
          </a:p>
        </p:txBody>
      </p:sp>
      <p:sp>
        <p:nvSpPr>
          <p:cNvPr id="470019" name="Content Placeholder 2"/>
          <p:cNvSpPr>
            <a:spLocks noGrp="1"/>
          </p:cNvSpPr>
          <p:nvPr>
            <p:ph idx="4294967295"/>
          </p:nvPr>
        </p:nvSpPr>
        <p:spPr>
          <a:xfrm>
            <a:off x="0" y="1600200"/>
            <a:ext cx="8229600" cy="4525963"/>
          </a:xfrm>
        </p:spPr>
        <p:txBody>
          <a:bodyPr/>
          <a:lstStyle/>
          <a:p>
            <a:pPr algn="l" rtl="0" eaLnBrk="1" hangingPunct="1">
              <a:defRPr/>
            </a:pPr>
            <a:r>
              <a:rPr lang="en-US" sz="2400" smtClean="0"/>
              <a:t>In a retrospective study, samples are selected from those who have the disease called </a:t>
            </a:r>
            <a:r>
              <a:rPr lang="en-US" sz="2400" smtClean="0">
                <a:latin typeface="Arial"/>
              </a:rPr>
              <a:t>‘</a:t>
            </a:r>
            <a:r>
              <a:rPr lang="en-US" sz="2400" i="1" smtClean="0"/>
              <a:t>cases</a:t>
            </a:r>
            <a:r>
              <a:rPr lang="en-US" sz="2400" i="1" smtClean="0">
                <a:latin typeface="Arial"/>
              </a:rPr>
              <a:t>’</a:t>
            </a:r>
            <a:r>
              <a:rPr lang="en-US" sz="2400" i="1" smtClean="0"/>
              <a:t> </a:t>
            </a:r>
            <a:r>
              <a:rPr lang="en-US" sz="2400" smtClean="0"/>
              <a:t>and those who do not have the disease called </a:t>
            </a:r>
            <a:r>
              <a:rPr lang="en-US" sz="2400" i="1" smtClean="0">
                <a:latin typeface="Arial"/>
              </a:rPr>
              <a:t>‘</a:t>
            </a:r>
            <a:r>
              <a:rPr lang="en-US" sz="2400" i="1" smtClean="0"/>
              <a:t>controls</a:t>
            </a:r>
            <a:r>
              <a:rPr lang="en-US" sz="2400" i="1" smtClean="0">
                <a:latin typeface="Arial"/>
              </a:rPr>
              <a:t>’</a:t>
            </a:r>
            <a:r>
              <a:rPr lang="en-US" sz="2400" i="1" smtClean="0"/>
              <a:t> . </a:t>
            </a:r>
            <a:r>
              <a:rPr lang="en-US" sz="2400" smtClean="0"/>
              <a:t>The investigator looks back (have a </a:t>
            </a:r>
            <a:r>
              <a:rPr lang="en-US" sz="2400" i="1" smtClean="0"/>
              <a:t>retrospective look)</a:t>
            </a:r>
            <a:r>
              <a:rPr lang="en-US" sz="2400" smtClean="0"/>
              <a:t> at the subjects and determines which one have (or had) and which one do not have (or did not have ) the risk factor.</a:t>
            </a:r>
          </a:p>
          <a:p>
            <a:pPr algn="l" rtl="0" eaLnBrk="1" hangingPunct="1">
              <a:defRPr/>
            </a:pPr>
            <a:r>
              <a:rPr lang="en-US" sz="2400" smtClean="0"/>
              <a:t>The data is classified into 2x2 table, for comparing cases and controls for risk factor </a:t>
            </a:r>
            <a:r>
              <a:rPr lang="en-US" sz="2400" i="1" smtClean="0"/>
              <a:t>ODDS RATIO</a:t>
            </a:r>
            <a:r>
              <a:rPr lang="en-US" sz="2400" smtClean="0"/>
              <a:t> IS CALCULATED</a:t>
            </a:r>
          </a:p>
          <a:p>
            <a:pPr algn="l" rtl="0" eaLnBrk="1" hangingPunct="1">
              <a:defRPr/>
            </a:pPr>
            <a:r>
              <a:rPr lang="en-US" sz="2400" smtClean="0"/>
              <a:t> ODDS are defined to be the ratio of probability of success to the probability of failure.</a:t>
            </a:r>
          </a:p>
          <a:p>
            <a:pPr algn="l" rtl="0" eaLnBrk="1" hangingPunct="1">
              <a:defRPr/>
            </a:pPr>
            <a:r>
              <a:rPr lang="en-US" sz="2400" smtClean="0"/>
              <a:t>The estimate of population odds ratio is  </a:t>
            </a:r>
          </a:p>
        </p:txBody>
      </p:sp>
      <p:graphicFrame>
        <p:nvGraphicFramePr>
          <p:cNvPr id="88066" name="Object 2"/>
          <p:cNvGraphicFramePr>
            <a:graphicFrameLocks noChangeAspect="1"/>
          </p:cNvGraphicFramePr>
          <p:nvPr/>
        </p:nvGraphicFramePr>
        <p:xfrm>
          <a:off x="5929313" y="5429250"/>
          <a:ext cx="2357437" cy="893763"/>
        </p:xfrm>
        <a:graphic>
          <a:graphicData uri="http://schemas.openxmlformats.org/presentationml/2006/ole">
            <p:oleObj spid="_x0000_s88066" name="معادلة" r:id="rId3" imgW="1015920" imgH="393480" progId="Equation.3">
              <p:embed/>
            </p:oleObj>
          </a:graphicData>
        </a:graphic>
      </p:graphicFrame>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3"/>
          <p:cNvSpPr>
            <a:spLocks noGrp="1"/>
          </p:cNvSpPr>
          <p:nvPr>
            <p:ph type="sldNum" sz="quarter" idx="12"/>
          </p:nvPr>
        </p:nvSpPr>
        <p:spPr/>
        <p:txBody>
          <a:bodyPr/>
          <a:lstStyle/>
          <a:p>
            <a:pPr>
              <a:defRPr/>
            </a:pPr>
            <a:fld id="{9E7DDD1A-2172-462A-A3A8-32EEB33AFBDB}" type="slidenum">
              <a:rPr lang="ar-SA"/>
              <a:pPr>
                <a:defRPr/>
              </a:pPr>
              <a:t>327</a:t>
            </a:fld>
            <a:endParaRPr lang="en-US"/>
          </a:p>
        </p:txBody>
      </p:sp>
      <p:sp>
        <p:nvSpPr>
          <p:cNvPr id="471042" name="Title 1"/>
          <p:cNvSpPr>
            <a:spLocks noGrp="1"/>
          </p:cNvSpPr>
          <p:nvPr>
            <p:ph type="title" idx="4294967295"/>
          </p:nvPr>
        </p:nvSpPr>
        <p:spPr>
          <a:xfrm>
            <a:off x="0" y="277813"/>
            <a:ext cx="8229600" cy="1143000"/>
          </a:xfrm>
        </p:spPr>
        <p:txBody>
          <a:bodyPr/>
          <a:lstStyle/>
          <a:p>
            <a:pPr eaLnBrk="1" hangingPunct="1">
              <a:defRPr/>
            </a:pPr>
            <a:r>
              <a:rPr lang="en-US" smtClean="0"/>
              <a:t>ODDS RATIO </a:t>
            </a:r>
          </a:p>
        </p:txBody>
      </p:sp>
      <p:sp>
        <p:nvSpPr>
          <p:cNvPr id="471043" name="Content Placeholder 2"/>
          <p:cNvSpPr>
            <a:spLocks noGrp="1"/>
          </p:cNvSpPr>
          <p:nvPr>
            <p:ph idx="4294967295"/>
          </p:nvPr>
        </p:nvSpPr>
        <p:spPr>
          <a:xfrm>
            <a:off x="0" y="1600200"/>
            <a:ext cx="8229600" cy="4530725"/>
          </a:xfrm>
        </p:spPr>
        <p:txBody>
          <a:bodyPr/>
          <a:lstStyle/>
          <a:p>
            <a:pPr algn="l" rtl="0" eaLnBrk="1" hangingPunct="1">
              <a:defRPr/>
            </a:pPr>
            <a:r>
              <a:rPr lang="en-US" sz="2400" smtClean="0"/>
              <a:t>Where a, b, c and d are the numbers given in the following table:</a:t>
            </a:r>
          </a:p>
          <a:p>
            <a:pPr algn="l" rtl="0" eaLnBrk="1" hangingPunct="1">
              <a:defRPr/>
            </a:pPr>
            <a:endParaRPr lang="en-US" sz="2400" smtClean="0"/>
          </a:p>
          <a:p>
            <a:pPr algn="l" rtl="0" eaLnBrk="1" hangingPunct="1">
              <a:defRPr/>
            </a:pPr>
            <a:endParaRPr lang="en-US" sz="2400" smtClean="0"/>
          </a:p>
          <a:p>
            <a:pPr algn="l" rtl="0" eaLnBrk="1" hangingPunct="1">
              <a:defRPr/>
            </a:pPr>
            <a:endParaRPr lang="en-US" sz="2400" smtClean="0"/>
          </a:p>
          <a:p>
            <a:pPr algn="l" rtl="0" eaLnBrk="1" hangingPunct="1">
              <a:buFont typeface="Wingdings" pitchFamily="2" charset="2"/>
              <a:buNone/>
              <a:defRPr/>
            </a:pPr>
            <a:endParaRPr lang="en-US" sz="2400" smtClean="0"/>
          </a:p>
          <a:p>
            <a:pPr algn="l" rtl="0" eaLnBrk="1" hangingPunct="1">
              <a:buFont typeface="Wingdings" pitchFamily="2" charset="2"/>
              <a:buNone/>
              <a:defRPr/>
            </a:pPr>
            <a:endParaRPr lang="en-US" sz="2400" smtClean="0"/>
          </a:p>
          <a:p>
            <a:pPr algn="l" rtl="0" eaLnBrk="1" hangingPunct="1">
              <a:defRPr/>
            </a:pPr>
            <a:r>
              <a:rPr lang="en-US" sz="2400" smtClean="0"/>
              <a:t>We may construct 100(1-</a:t>
            </a:r>
            <a:r>
              <a:rPr lang="el-GR" sz="2400" smtClean="0"/>
              <a:t>α</a:t>
            </a:r>
            <a:r>
              <a:rPr lang="en-US" sz="2400" smtClean="0"/>
              <a:t>)%CI  for OR by formula:</a:t>
            </a:r>
          </a:p>
          <a:p>
            <a:pPr algn="l" rtl="0" eaLnBrk="1" hangingPunct="1">
              <a:defRPr/>
            </a:pPr>
            <a:r>
              <a:rPr lang="en-US" sz="2400" smtClean="0"/>
              <a:t>   </a:t>
            </a:r>
          </a:p>
          <a:p>
            <a:pPr algn="l" rtl="0" eaLnBrk="1" hangingPunct="1">
              <a:defRPr/>
            </a:pPr>
            <a:endParaRPr lang="en-US" sz="2400" smtClean="0"/>
          </a:p>
          <a:p>
            <a:pPr eaLnBrk="1" hangingPunct="1">
              <a:defRPr/>
            </a:pPr>
            <a:endParaRPr lang="en-US" sz="2400" smtClean="0"/>
          </a:p>
        </p:txBody>
      </p:sp>
      <p:graphicFrame>
        <p:nvGraphicFramePr>
          <p:cNvPr id="471044" name="Group 4"/>
          <p:cNvGraphicFramePr>
            <a:graphicFrameLocks noGrp="1"/>
          </p:cNvGraphicFramePr>
          <p:nvPr/>
        </p:nvGraphicFramePr>
        <p:xfrm>
          <a:off x="3500438" y="2143125"/>
          <a:ext cx="4643437" cy="2441576"/>
        </p:xfrm>
        <a:graphic>
          <a:graphicData uri="http://schemas.openxmlformats.org/drawingml/2006/table">
            <a:tbl>
              <a:tblPr/>
              <a:tblGrid>
                <a:gridCol w="965200"/>
                <a:gridCol w="1106487"/>
                <a:gridCol w="1071563"/>
                <a:gridCol w="1500187"/>
              </a:tblGrid>
              <a:tr h="665163">
                <a:tc rowSpan="2">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Risk Factor</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9563">
                <a:tc vMerge="1">
                  <a:txBody>
                    <a:bodyPr/>
                    <a:lstStyle/>
                    <a:p>
                      <a:endParaRPr lang="en-US"/>
                    </a:p>
                  </a:txBody>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Cases</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Control</a:t>
                      </a:r>
                    </a:p>
                  </a:txBody>
                  <a:tcP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lang="en-US"/>
                    </a:p>
                  </a:txBody>
                  <a:tcPr/>
                </a:tc>
              </a:tr>
              <a:tr h="30956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Present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 +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956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Absent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c + 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48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 +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b + 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89090" name="Object 2"/>
          <p:cNvGraphicFramePr>
            <a:graphicFrameLocks noChangeAspect="1"/>
          </p:cNvGraphicFramePr>
          <p:nvPr/>
        </p:nvGraphicFramePr>
        <p:xfrm>
          <a:off x="3000375" y="5143500"/>
          <a:ext cx="3400425" cy="712788"/>
        </p:xfrm>
        <a:graphic>
          <a:graphicData uri="http://schemas.openxmlformats.org/presentationml/2006/ole">
            <p:oleObj spid="_x0000_s89090" name="معادلة" r:id="rId3" imgW="825480" imgH="317160" progId="Equation.3">
              <p:embed/>
            </p:oleObj>
          </a:graphicData>
        </a:graphic>
      </p:graphicFrame>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3"/>
          <p:cNvSpPr>
            <a:spLocks noGrp="1"/>
          </p:cNvSpPr>
          <p:nvPr>
            <p:ph type="sldNum" sz="quarter" idx="12"/>
          </p:nvPr>
        </p:nvSpPr>
        <p:spPr/>
        <p:txBody>
          <a:bodyPr/>
          <a:lstStyle/>
          <a:p>
            <a:pPr>
              <a:defRPr/>
            </a:pPr>
            <a:fld id="{F08D94C7-8E11-4C71-BC9B-51E2EF8368CF}" type="slidenum">
              <a:rPr lang="ar-SA"/>
              <a:pPr>
                <a:defRPr/>
              </a:pPr>
              <a:t>328</a:t>
            </a:fld>
            <a:endParaRPr lang="en-US"/>
          </a:p>
        </p:txBody>
      </p:sp>
      <p:sp>
        <p:nvSpPr>
          <p:cNvPr id="472066" name="Title 1"/>
          <p:cNvSpPr>
            <a:spLocks noGrp="1"/>
          </p:cNvSpPr>
          <p:nvPr>
            <p:ph type="title" idx="4294967295"/>
          </p:nvPr>
        </p:nvSpPr>
        <p:spPr>
          <a:xfrm>
            <a:off x="0" y="277813"/>
            <a:ext cx="8229600" cy="1143000"/>
          </a:xfrm>
        </p:spPr>
        <p:txBody>
          <a:bodyPr/>
          <a:lstStyle/>
          <a:p>
            <a:pPr eaLnBrk="1" hangingPunct="1">
              <a:defRPr/>
            </a:pPr>
            <a:r>
              <a:rPr lang="en-US" smtClean="0"/>
              <a:t>Example 12.7.2 for Odds Ratio</a:t>
            </a:r>
          </a:p>
        </p:txBody>
      </p:sp>
      <p:sp>
        <p:nvSpPr>
          <p:cNvPr id="472067" name="Content Placeholder 2"/>
          <p:cNvSpPr>
            <a:spLocks noGrp="1"/>
          </p:cNvSpPr>
          <p:nvPr>
            <p:ph idx="4294967295"/>
          </p:nvPr>
        </p:nvSpPr>
        <p:spPr>
          <a:xfrm>
            <a:off x="0" y="1600200"/>
            <a:ext cx="8229600" cy="4530725"/>
          </a:xfrm>
        </p:spPr>
        <p:txBody>
          <a:bodyPr/>
          <a:lstStyle/>
          <a:p>
            <a:pPr algn="l" rtl="0" eaLnBrk="1" hangingPunct="1">
              <a:defRPr/>
            </a:pPr>
            <a:r>
              <a:rPr lang="en-US" smtClean="0"/>
              <a:t>Example 12.5.7.2 page 640: Data relates to the obesity status of children aged 5-6 and the smoking status of their mothers during pregnancy</a:t>
            </a:r>
          </a:p>
          <a:p>
            <a:pPr algn="l" rtl="0" eaLnBrk="1" hangingPunct="1">
              <a:defRPr/>
            </a:pPr>
            <a:r>
              <a:rPr lang="en-US" smtClean="0"/>
              <a:t>Hence OR for table </a:t>
            </a:r>
          </a:p>
          <a:p>
            <a:pPr algn="l" rtl="0" eaLnBrk="1" hangingPunct="1">
              <a:defRPr/>
            </a:pPr>
            <a:r>
              <a:rPr lang="en-US" smtClean="0"/>
              <a:t>is : </a:t>
            </a:r>
          </a:p>
          <a:p>
            <a:pPr algn="l" rtl="0" eaLnBrk="1" hangingPunct="1">
              <a:buFont typeface="Wingdings" pitchFamily="2" charset="2"/>
              <a:buNone/>
              <a:defRPr/>
            </a:pPr>
            <a:endParaRPr lang="en-US" smtClean="0"/>
          </a:p>
          <a:p>
            <a:pPr algn="l" rtl="0" eaLnBrk="1" hangingPunct="1">
              <a:buFont typeface="Wingdings" pitchFamily="2" charset="2"/>
              <a:buNone/>
              <a:defRPr/>
            </a:pPr>
            <a:r>
              <a:rPr lang="en-US" smtClean="0"/>
              <a:t>Obesity status</a:t>
            </a:r>
          </a:p>
          <a:p>
            <a:pPr algn="l" rtl="0" eaLnBrk="1" hangingPunct="1">
              <a:defRPr/>
            </a:pPr>
            <a:endParaRPr lang="en-US" smtClean="0"/>
          </a:p>
          <a:p>
            <a:pPr eaLnBrk="1" hangingPunct="1">
              <a:defRPr/>
            </a:pPr>
            <a:endParaRPr lang="en-US" b="1" smtClean="0"/>
          </a:p>
          <a:p>
            <a:pPr eaLnBrk="1" hangingPunct="1">
              <a:defRPr/>
            </a:pPr>
            <a:endParaRPr lang="en-US" smtClean="0"/>
          </a:p>
          <a:p>
            <a:pPr eaLnBrk="1" hangingPunct="1">
              <a:defRPr/>
            </a:pPr>
            <a:endParaRPr lang="en-US" smtClean="0"/>
          </a:p>
          <a:p>
            <a:pPr eaLnBrk="1" hangingPunct="1">
              <a:defRPr/>
            </a:pPr>
            <a:endParaRPr lang="en-US" smtClean="0"/>
          </a:p>
        </p:txBody>
      </p:sp>
      <p:graphicFrame>
        <p:nvGraphicFramePr>
          <p:cNvPr id="472068" name="Group 4"/>
          <p:cNvGraphicFramePr>
            <a:graphicFrameLocks noGrp="1"/>
          </p:cNvGraphicFramePr>
          <p:nvPr/>
        </p:nvGraphicFramePr>
        <p:xfrm>
          <a:off x="4495800" y="3886200"/>
          <a:ext cx="4343400" cy="2364423"/>
        </p:xfrm>
        <a:graphic>
          <a:graphicData uri="http://schemas.openxmlformats.org/drawingml/2006/table">
            <a:tbl>
              <a:tblPr/>
              <a:tblGrid>
                <a:gridCol w="1582738"/>
                <a:gridCol w="920750"/>
                <a:gridCol w="957262"/>
                <a:gridCol w="882650"/>
              </a:tblGrid>
              <a:tr h="9255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Arial" pitchFamily="34" charset="0"/>
                        </a:rPr>
                        <a:t>Smoking status(during  Pregnancy)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Arial" pitchFamily="34" charset="0"/>
                        </a:rPr>
                        <a:t>cases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Arial" pitchFamily="34" charset="0"/>
                        </a:rPr>
                        <a:t>Non-cases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Smoked throughout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342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406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3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Never smoked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3496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3564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572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3838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3970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90114" name="Object 2"/>
          <p:cNvGraphicFramePr>
            <a:graphicFrameLocks noChangeAspect="1"/>
          </p:cNvGraphicFramePr>
          <p:nvPr/>
        </p:nvGraphicFramePr>
        <p:xfrm>
          <a:off x="1371600" y="4648200"/>
          <a:ext cx="2500313" cy="776288"/>
        </p:xfrm>
        <a:graphic>
          <a:graphicData uri="http://schemas.openxmlformats.org/presentationml/2006/ole">
            <p:oleObj spid="_x0000_s90114" name="معادلة" r:id="rId3" imgW="1498320" imgH="419040" progId="Equation.3">
              <p:embed/>
            </p:oleObj>
          </a:graphicData>
        </a:graphic>
      </p:graphicFrame>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1" name="عنصر نائب لرقم الشريحة 3"/>
          <p:cNvSpPr>
            <a:spLocks noGrp="1"/>
          </p:cNvSpPr>
          <p:nvPr>
            <p:ph type="sldNum" sz="quarter" idx="12"/>
          </p:nvPr>
        </p:nvSpPr>
        <p:spPr/>
        <p:txBody>
          <a:bodyPr/>
          <a:lstStyle/>
          <a:p>
            <a:pPr>
              <a:defRPr/>
            </a:pPr>
            <a:fld id="{F1BB8B1C-D0A5-4123-8805-6AE89654B488}" type="slidenum">
              <a:rPr lang="ar-SA"/>
              <a:pPr>
                <a:defRPr/>
              </a:pPr>
              <a:t>329</a:t>
            </a:fld>
            <a:endParaRPr lang="en-US"/>
          </a:p>
        </p:txBody>
      </p:sp>
      <p:sp>
        <p:nvSpPr>
          <p:cNvPr id="473090" name="Title 1"/>
          <p:cNvSpPr>
            <a:spLocks noGrp="1"/>
          </p:cNvSpPr>
          <p:nvPr>
            <p:ph type="title" idx="4294967295"/>
          </p:nvPr>
        </p:nvSpPr>
        <p:spPr>
          <a:xfrm>
            <a:off x="0" y="277813"/>
            <a:ext cx="8229600" cy="1143000"/>
          </a:xfrm>
        </p:spPr>
        <p:txBody>
          <a:bodyPr/>
          <a:lstStyle/>
          <a:p>
            <a:pPr eaLnBrk="1" hangingPunct="1">
              <a:defRPr/>
            </a:pPr>
            <a:r>
              <a:rPr lang="en-US" smtClean="0"/>
              <a:t>Confidence Interval for Odds Ratio</a:t>
            </a:r>
          </a:p>
        </p:txBody>
      </p:sp>
      <p:sp>
        <p:nvSpPr>
          <p:cNvPr id="3" name="Content Placeholder 2"/>
          <p:cNvSpPr>
            <a:spLocks noGrp="1"/>
          </p:cNvSpPr>
          <p:nvPr>
            <p:ph idx="4294967295"/>
          </p:nvPr>
        </p:nvSpPr>
        <p:spPr>
          <a:xfrm>
            <a:off x="0" y="1285875"/>
            <a:ext cx="8229600" cy="4525963"/>
          </a:xfrm>
        </p:spPr>
        <p:txBody>
          <a:bodyPr>
            <a:normAutofit lnSpcReduction="10000"/>
          </a:bodyPr>
          <a:lstStyle/>
          <a:p>
            <a:pPr algn="l" rtl="0" eaLnBrk="1" hangingPunct="1">
              <a:lnSpc>
                <a:spcPct val="80000"/>
              </a:lnSpc>
              <a:buFont typeface="Wingdings" pitchFamily="2" charset="2"/>
              <a:buNone/>
              <a:defRPr/>
            </a:pPr>
            <a:r>
              <a:rPr lang="en-US" sz="2400" smtClean="0"/>
              <a:t>The (1-</a:t>
            </a:r>
            <a:r>
              <a:rPr lang="el-GR" sz="2400" smtClean="0"/>
              <a:t>α</a:t>
            </a:r>
            <a:r>
              <a:rPr lang="en-US" sz="2400" smtClean="0"/>
              <a:t>) 100% Confidence Interval for Odds Ratio is:</a:t>
            </a:r>
          </a:p>
          <a:p>
            <a:pPr algn="l" rtl="0" eaLnBrk="1" hangingPunct="1">
              <a:lnSpc>
                <a:spcPct val="80000"/>
              </a:lnSpc>
              <a:defRPr/>
            </a:pPr>
            <a:endParaRPr lang="en-US" sz="700" smtClean="0"/>
          </a:p>
          <a:p>
            <a:pPr algn="l" rtl="0" eaLnBrk="1" hangingPunct="1">
              <a:lnSpc>
                <a:spcPct val="80000"/>
              </a:lnSpc>
              <a:defRPr/>
            </a:pPr>
            <a:endParaRPr lang="en-US" sz="700" smtClean="0"/>
          </a:p>
          <a:p>
            <a:pPr algn="l" rtl="0" eaLnBrk="1" hangingPunct="1">
              <a:lnSpc>
                <a:spcPct val="80000"/>
              </a:lnSpc>
              <a:defRPr/>
            </a:pPr>
            <a:endParaRPr lang="en-US" sz="700" smtClean="0"/>
          </a:p>
          <a:p>
            <a:pPr algn="l" rtl="0" eaLnBrk="1" hangingPunct="1">
              <a:lnSpc>
                <a:spcPct val="80000"/>
              </a:lnSpc>
              <a:buFont typeface="Wingdings" pitchFamily="2" charset="2"/>
              <a:buNone/>
              <a:defRPr/>
            </a:pPr>
            <a:endParaRPr lang="en-US" sz="1500" smtClean="0"/>
          </a:p>
          <a:p>
            <a:pPr algn="l" rtl="0" eaLnBrk="1" hangingPunct="1">
              <a:lnSpc>
                <a:spcPct val="80000"/>
              </a:lnSpc>
              <a:buFont typeface="Wingdings" pitchFamily="2" charset="2"/>
              <a:buNone/>
              <a:defRPr/>
            </a:pPr>
            <a:r>
              <a:rPr lang="en-US" sz="2400" smtClean="0"/>
              <a:t>Where</a:t>
            </a:r>
          </a:p>
          <a:p>
            <a:pPr algn="l" rtl="0" eaLnBrk="1" hangingPunct="1">
              <a:lnSpc>
                <a:spcPct val="80000"/>
              </a:lnSpc>
              <a:buFont typeface="Wingdings" pitchFamily="2" charset="2"/>
              <a:buNone/>
              <a:defRPr/>
            </a:pPr>
            <a:endParaRPr lang="en-US" sz="1500" smtClean="0"/>
          </a:p>
          <a:p>
            <a:pPr algn="l" rtl="0" eaLnBrk="1" hangingPunct="1">
              <a:lnSpc>
                <a:spcPct val="80000"/>
              </a:lnSpc>
              <a:buFont typeface="Wingdings" pitchFamily="2" charset="2"/>
              <a:buNone/>
              <a:defRPr/>
            </a:pPr>
            <a:endParaRPr lang="en-US" sz="1500" smtClean="0"/>
          </a:p>
          <a:p>
            <a:pPr algn="l" rtl="0" eaLnBrk="1" hangingPunct="1">
              <a:lnSpc>
                <a:spcPct val="80000"/>
              </a:lnSpc>
              <a:buFont typeface="Wingdings" pitchFamily="2" charset="2"/>
              <a:buNone/>
              <a:defRPr/>
            </a:pPr>
            <a:endParaRPr lang="en-US" sz="700" smtClean="0"/>
          </a:p>
          <a:p>
            <a:pPr algn="l" rtl="0" eaLnBrk="1" hangingPunct="1">
              <a:lnSpc>
                <a:spcPct val="80000"/>
              </a:lnSpc>
              <a:buFont typeface="Wingdings" pitchFamily="2" charset="2"/>
              <a:buNone/>
              <a:defRPr/>
            </a:pPr>
            <a:r>
              <a:rPr lang="en-US" sz="2200" smtClean="0"/>
              <a:t>For Example 12.5.7.2 we have:   a=64,    b=342,  c=68,   d=3496 , therefore:</a:t>
            </a:r>
          </a:p>
          <a:p>
            <a:pPr algn="l" rtl="0" eaLnBrk="1" hangingPunct="1">
              <a:lnSpc>
                <a:spcPct val="80000"/>
              </a:lnSpc>
              <a:buFont typeface="Wingdings" pitchFamily="2" charset="2"/>
              <a:buNone/>
              <a:defRPr/>
            </a:pPr>
            <a:endParaRPr lang="en-US" sz="1500" smtClean="0"/>
          </a:p>
          <a:p>
            <a:pPr algn="l" rtl="0" eaLnBrk="1" hangingPunct="1">
              <a:lnSpc>
                <a:spcPct val="80000"/>
              </a:lnSpc>
              <a:defRPr/>
            </a:pPr>
            <a:endParaRPr lang="en-US" sz="700" smtClean="0"/>
          </a:p>
          <a:p>
            <a:pPr algn="l" rtl="0" eaLnBrk="1" hangingPunct="1">
              <a:lnSpc>
                <a:spcPct val="80000"/>
              </a:lnSpc>
              <a:defRPr/>
            </a:pPr>
            <a:endParaRPr lang="en-US" sz="700" smtClean="0"/>
          </a:p>
          <a:p>
            <a:pPr algn="l" rtl="0" eaLnBrk="1" hangingPunct="1">
              <a:lnSpc>
                <a:spcPct val="80000"/>
              </a:lnSpc>
              <a:buFont typeface="Wingdings" pitchFamily="2" charset="2"/>
              <a:buNone/>
              <a:defRPr/>
            </a:pPr>
            <a:endParaRPr lang="en-US" sz="700" smtClean="0"/>
          </a:p>
          <a:p>
            <a:pPr algn="l" rtl="0" eaLnBrk="1" hangingPunct="1">
              <a:lnSpc>
                <a:spcPct val="80000"/>
              </a:lnSpc>
              <a:buFont typeface="Wingdings" pitchFamily="2" charset="2"/>
              <a:buNone/>
              <a:defRPr/>
            </a:pPr>
            <a:endParaRPr lang="en-US" sz="1600" smtClean="0"/>
          </a:p>
          <a:p>
            <a:pPr algn="l" rtl="0" eaLnBrk="1" hangingPunct="1">
              <a:lnSpc>
                <a:spcPct val="80000"/>
              </a:lnSpc>
              <a:buFont typeface="Wingdings" pitchFamily="2" charset="2"/>
              <a:buNone/>
              <a:defRPr/>
            </a:pPr>
            <a:r>
              <a:rPr lang="en-US" sz="1600" smtClean="0"/>
              <a:t> </a:t>
            </a:r>
            <a:r>
              <a:rPr lang="en-US" sz="2400" smtClean="0"/>
              <a:t>Its  95% CI is: </a:t>
            </a:r>
          </a:p>
          <a:p>
            <a:pPr algn="l" rtl="0" eaLnBrk="1" hangingPunct="1">
              <a:lnSpc>
                <a:spcPct val="80000"/>
              </a:lnSpc>
              <a:buFont typeface="Wingdings" pitchFamily="2" charset="2"/>
              <a:buNone/>
              <a:defRPr/>
            </a:pPr>
            <a:r>
              <a:rPr lang="en-US" sz="1600" smtClean="0"/>
              <a:t>                                                   </a:t>
            </a:r>
          </a:p>
          <a:p>
            <a:pPr algn="l" rtl="0" eaLnBrk="1" hangingPunct="1">
              <a:lnSpc>
                <a:spcPct val="80000"/>
              </a:lnSpc>
              <a:defRPr/>
            </a:pPr>
            <a:endParaRPr lang="en-US" sz="1600" smtClean="0"/>
          </a:p>
          <a:p>
            <a:pPr algn="l" rtl="0" eaLnBrk="1" hangingPunct="1">
              <a:lnSpc>
                <a:spcPct val="80000"/>
              </a:lnSpc>
              <a:defRPr/>
            </a:pPr>
            <a:r>
              <a:rPr lang="en-US" smtClean="0"/>
              <a:t>or          (7.12, 13.00)</a:t>
            </a:r>
          </a:p>
          <a:p>
            <a:pPr algn="l" rtl="0" eaLnBrk="1" hangingPunct="1">
              <a:lnSpc>
                <a:spcPct val="80000"/>
              </a:lnSpc>
              <a:defRPr/>
            </a:pPr>
            <a:endParaRPr lang="en-US" sz="800" smtClean="0"/>
          </a:p>
          <a:p>
            <a:pPr algn="l" rtl="0" eaLnBrk="1" hangingPunct="1">
              <a:lnSpc>
                <a:spcPct val="80000"/>
              </a:lnSpc>
              <a:defRPr/>
            </a:pPr>
            <a:endParaRPr lang="en-US" sz="800" smtClean="0"/>
          </a:p>
        </p:txBody>
      </p:sp>
      <p:graphicFrame>
        <p:nvGraphicFramePr>
          <p:cNvPr id="91138" name="Object 2"/>
          <p:cNvGraphicFramePr>
            <a:graphicFrameLocks noChangeAspect="1"/>
          </p:cNvGraphicFramePr>
          <p:nvPr/>
        </p:nvGraphicFramePr>
        <p:xfrm>
          <a:off x="2667000" y="2209800"/>
          <a:ext cx="4002088" cy="1000125"/>
        </p:xfrm>
        <a:graphic>
          <a:graphicData uri="http://schemas.openxmlformats.org/presentationml/2006/ole">
            <p:oleObj spid="_x0000_s91138" name="معادلة" r:id="rId3" imgW="1218960" imgH="304560" progId="Equation.3">
              <p:embed/>
            </p:oleObj>
          </a:graphicData>
        </a:graphic>
      </p:graphicFrame>
      <p:graphicFrame>
        <p:nvGraphicFramePr>
          <p:cNvPr id="91139" name="Object 7"/>
          <p:cNvGraphicFramePr>
            <a:graphicFrameLocks noChangeAspect="1"/>
          </p:cNvGraphicFramePr>
          <p:nvPr/>
        </p:nvGraphicFramePr>
        <p:xfrm>
          <a:off x="2590800" y="4724400"/>
          <a:ext cx="2271713" cy="512763"/>
        </p:xfrm>
        <a:graphic>
          <a:graphicData uri="http://schemas.openxmlformats.org/presentationml/2006/ole">
            <p:oleObj spid="_x0000_s91139" name="معادلة" r:id="rId4" imgW="774360" imgH="228600" progId="Equation.3">
              <p:embed/>
            </p:oleObj>
          </a:graphicData>
        </a:graphic>
      </p:graphicFrame>
      <p:graphicFrame>
        <p:nvGraphicFramePr>
          <p:cNvPr id="91140" name="Object 6"/>
          <p:cNvGraphicFramePr>
            <a:graphicFrameLocks noChangeAspect="1"/>
          </p:cNvGraphicFramePr>
          <p:nvPr/>
        </p:nvGraphicFramePr>
        <p:xfrm>
          <a:off x="1295400" y="3733800"/>
          <a:ext cx="6027738" cy="766763"/>
        </p:xfrm>
        <a:graphic>
          <a:graphicData uri="http://schemas.openxmlformats.org/presentationml/2006/ole">
            <p:oleObj spid="_x0000_s91140" name="معادلة" r:id="rId5" imgW="1117440" imgH="152280" progId="Equation.3">
              <p:embed/>
            </p:oleObj>
          </a:graphicData>
        </a:graphic>
      </p:graphicFrame>
      <p:graphicFrame>
        <p:nvGraphicFramePr>
          <p:cNvPr id="91141" name="Object 5"/>
          <p:cNvGraphicFramePr>
            <a:graphicFrameLocks noChangeAspect="1"/>
          </p:cNvGraphicFramePr>
          <p:nvPr/>
        </p:nvGraphicFramePr>
        <p:xfrm>
          <a:off x="4876800" y="4724400"/>
          <a:ext cx="2928938" cy="485775"/>
        </p:xfrm>
        <a:graphic>
          <a:graphicData uri="http://schemas.openxmlformats.org/presentationml/2006/ole">
            <p:oleObj spid="_x0000_s91141" name="معادلة" r:id="rId6" imgW="1002960" imgH="215640" progId="Equation.3">
              <p:embed/>
            </p:oleObj>
          </a:graphicData>
        </a:graphic>
      </p:graphicFrame>
      <p:graphicFrame>
        <p:nvGraphicFramePr>
          <p:cNvPr id="91142" name="Object 6"/>
          <p:cNvGraphicFramePr>
            <a:graphicFrameLocks noChangeAspect="1"/>
          </p:cNvGraphicFramePr>
          <p:nvPr/>
        </p:nvGraphicFramePr>
        <p:xfrm>
          <a:off x="1752600" y="1676400"/>
          <a:ext cx="2011363" cy="512763"/>
        </p:xfrm>
        <a:graphic>
          <a:graphicData uri="http://schemas.openxmlformats.org/presentationml/2006/ole">
            <p:oleObj spid="_x0000_s91142" name="معادلة" r:id="rId7" imgW="685800" imgH="22860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5095403"/>
          </a:xfrm>
        </p:spPr>
        <p:txBody>
          <a:bodyPr/>
          <a:lstStyle/>
          <a:p>
            <a:r>
              <a:rPr lang="en-US" sz="4400" b="1" dirty="0" smtClean="0"/>
              <a:t>For the above example, the following table represents the cumulative frequency, the relative frequency, and the cumulative relative frequency.</a:t>
            </a:r>
            <a:r>
              <a:rPr lang="en-US" sz="4400" dirty="0" smtClean="0"/>
              <a:t> </a:t>
            </a:r>
            <a:endParaRPr lang="ar-SA"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39977081-9104-4C60-8358-B281BF0B9094}" type="slidenum">
              <a:rPr lang="ar-SA" smtClean="0"/>
              <a:pPr>
                <a:defRPr/>
              </a:pPr>
              <a:t>33</a:t>
            </a:fld>
            <a:endParaRPr lang="en-US"/>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E8383FDF-96BF-4FD6-8D22-94334DB5158B}" type="slidenum">
              <a:rPr lang="ar-SA"/>
              <a:pPr>
                <a:defRPr/>
              </a:pPr>
              <a:t>330</a:t>
            </a:fld>
            <a:endParaRPr lang="en-US"/>
          </a:p>
        </p:txBody>
      </p:sp>
      <p:sp>
        <p:nvSpPr>
          <p:cNvPr id="2" name="Title 1"/>
          <p:cNvSpPr>
            <a:spLocks noGrp="1"/>
          </p:cNvSpPr>
          <p:nvPr>
            <p:ph type="title" idx="4294967295"/>
          </p:nvPr>
        </p:nvSpPr>
        <p:spPr>
          <a:xfrm>
            <a:off x="0" y="277813"/>
            <a:ext cx="8229600" cy="1143000"/>
          </a:xfrm>
        </p:spPr>
        <p:txBody>
          <a:bodyPr>
            <a:normAutofit fontScale="90000"/>
          </a:bodyPr>
          <a:lstStyle/>
          <a:p>
            <a:pPr eaLnBrk="1" hangingPunct="1">
              <a:defRPr/>
            </a:pPr>
            <a:r>
              <a:rPr lang="en-US" sz="4000" smtClean="0"/>
              <a:t>Interpretation of Example 12.7.2 Data</a:t>
            </a:r>
          </a:p>
        </p:txBody>
      </p:sp>
      <p:sp>
        <p:nvSpPr>
          <p:cNvPr id="3" name="Content Placeholder 2"/>
          <p:cNvSpPr>
            <a:spLocks noGrp="1"/>
          </p:cNvSpPr>
          <p:nvPr>
            <p:ph idx="4294967295"/>
          </p:nvPr>
        </p:nvSpPr>
        <p:spPr>
          <a:xfrm>
            <a:off x="0" y="1600200"/>
            <a:ext cx="8229600" cy="4530725"/>
          </a:xfrm>
        </p:spPr>
        <p:txBody>
          <a:bodyPr>
            <a:normAutofit/>
          </a:bodyPr>
          <a:lstStyle/>
          <a:p>
            <a:pPr algn="l" rtl="0" eaLnBrk="1" hangingPunct="1">
              <a:lnSpc>
                <a:spcPct val="80000"/>
              </a:lnSpc>
              <a:defRPr/>
            </a:pPr>
            <a:r>
              <a:rPr lang="en-US" sz="3000" smtClean="0"/>
              <a:t>The 95% confidence interval (7.12, 13.00)</a:t>
            </a:r>
          </a:p>
          <a:p>
            <a:pPr algn="l" rtl="0" eaLnBrk="1" hangingPunct="1">
              <a:lnSpc>
                <a:spcPct val="80000"/>
              </a:lnSpc>
              <a:buFont typeface="Wingdings" pitchFamily="2" charset="2"/>
              <a:buNone/>
              <a:defRPr/>
            </a:pPr>
            <a:r>
              <a:rPr lang="en-US" sz="3000" smtClean="0"/>
              <a:t>     mean that we are 95% confident that the population odds ratio is somewhere between 7.12 and 13.00</a:t>
            </a:r>
          </a:p>
          <a:p>
            <a:pPr algn="l" rtl="0" eaLnBrk="1" hangingPunct="1">
              <a:lnSpc>
                <a:spcPct val="80000"/>
              </a:lnSpc>
              <a:defRPr/>
            </a:pPr>
            <a:r>
              <a:rPr lang="en-US" sz="3000" smtClean="0"/>
              <a:t>Since the interval does not contain 1, in fact contains values larger than one, we conclude that, in Pop. Obese children (cases) are more likely than non-obese children ( non-cases) to have had a mother who smoked throughout the pregnancy.</a:t>
            </a:r>
          </a:p>
          <a:p>
            <a:pPr algn="l" rtl="0" eaLnBrk="1" hangingPunct="1">
              <a:lnSpc>
                <a:spcPct val="80000"/>
              </a:lnSpc>
              <a:defRPr/>
            </a:pPr>
            <a:r>
              <a:rPr lang="en-US" sz="3000" smtClean="0">
                <a:solidFill>
                  <a:srgbClr val="FF0000"/>
                </a:solidFill>
              </a:rPr>
              <a:t>Solve Ex 12.7.4 (page 646)</a:t>
            </a:r>
          </a:p>
          <a:p>
            <a:pPr eaLnBrk="1" hangingPunct="1">
              <a:lnSpc>
                <a:spcPct val="80000"/>
              </a:lnSpc>
              <a:buFont typeface="Wingdings" pitchFamily="2" charset="2"/>
              <a:buNone/>
              <a:defRPr/>
            </a:pPr>
            <a:endParaRPr lang="en-US" sz="3000" smtClean="0"/>
          </a:p>
          <a:p>
            <a:pPr eaLnBrk="1" hangingPunct="1">
              <a:lnSpc>
                <a:spcPct val="80000"/>
              </a:lnSpc>
              <a:buFont typeface="Wingdings" pitchFamily="2" charset="2"/>
              <a:buNone/>
              <a:defRPr/>
            </a:pPr>
            <a:endParaRPr lang="en-US" sz="3000" smtClean="0"/>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5D499603-4E00-4B12-B5A8-2A5152C8EB24}" type="slidenum">
              <a:rPr lang="ar-SA"/>
              <a:pPr>
                <a:defRPr/>
              </a:pPr>
              <a:t>331</a:t>
            </a:fld>
            <a:endParaRPr lang="en-US"/>
          </a:p>
        </p:txBody>
      </p:sp>
      <p:sp>
        <p:nvSpPr>
          <p:cNvPr id="475138" name="Title 1"/>
          <p:cNvSpPr>
            <a:spLocks noGrp="1"/>
          </p:cNvSpPr>
          <p:nvPr>
            <p:ph type="title" idx="4294967295"/>
          </p:nvPr>
        </p:nvSpPr>
        <p:spPr>
          <a:xfrm>
            <a:off x="0" y="277813"/>
            <a:ext cx="8229600" cy="1143000"/>
          </a:xfrm>
        </p:spPr>
        <p:txBody>
          <a:bodyPr/>
          <a:lstStyle/>
          <a:p>
            <a:pPr eaLnBrk="1" hangingPunct="1">
              <a:defRPr/>
            </a:pPr>
            <a:r>
              <a:rPr lang="en-US" smtClean="0"/>
              <a:t>Interpretation of ODDS RATIO</a:t>
            </a:r>
          </a:p>
        </p:txBody>
      </p:sp>
      <p:sp>
        <p:nvSpPr>
          <p:cNvPr id="3" name="Content Placeholder 2"/>
          <p:cNvSpPr>
            <a:spLocks noGrp="1"/>
          </p:cNvSpPr>
          <p:nvPr>
            <p:ph idx="4294967295"/>
          </p:nvPr>
        </p:nvSpPr>
        <p:spPr>
          <a:xfrm>
            <a:off x="0" y="1600200"/>
            <a:ext cx="8229600" cy="4530725"/>
          </a:xfrm>
        </p:spPr>
        <p:txBody>
          <a:bodyPr>
            <a:normAutofit/>
          </a:bodyPr>
          <a:lstStyle/>
          <a:p>
            <a:pPr algn="l" rtl="0" eaLnBrk="1" hangingPunct="1">
              <a:lnSpc>
                <a:spcPct val="90000"/>
              </a:lnSpc>
              <a:defRPr/>
            </a:pPr>
            <a:r>
              <a:rPr lang="en-US" sz="3000" smtClean="0"/>
              <a:t>The sample odds ratio provides an estimate of the relative risk of population in the case of a rare disease.</a:t>
            </a:r>
          </a:p>
          <a:p>
            <a:pPr algn="l" rtl="0" eaLnBrk="1" hangingPunct="1">
              <a:lnSpc>
                <a:spcPct val="90000"/>
              </a:lnSpc>
              <a:defRPr/>
            </a:pPr>
            <a:r>
              <a:rPr lang="en-US" sz="3000" smtClean="0"/>
              <a:t>The odds ratio can assume values between 0 to ∞.</a:t>
            </a:r>
          </a:p>
          <a:p>
            <a:pPr algn="l" rtl="0" eaLnBrk="1" hangingPunct="1">
              <a:lnSpc>
                <a:spcPct val="90000"/>
              </a:lnSpc>
              <a:defRPr/>
            </a:pPr>
            <a:r>
              <a:rPr lang="en-US" sz="3000" smtClean="0"/>
              <a:t>A value of  1 indicate no association between risk factor and disease status.</a:t>
            </a:r>
          </a:p>
          <a:p>
            <a:pPr algn="l" rtl="0" eaLnBrk="1" hangingPunct="1">
              <a:lnSpc>
                <a:spcPct val="90000"/>
              </a:lnSpc>
              <a:defRPr/>
            </a:pPr>
            <a:r>
              <a:rPr lang="en-US" sz="3000" smtClean="0"/>
              <a:t>A value greater than one indicates increased odds of having the disease among subjects in whom the risk factor is present.</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1E1F57F3-2052-4AC9-AA4C-A6DFA0687A15}" type="slidenum">
              <a:rPr lang="ar-SA"/>
              <a:pPr>
                <a:defRPr/>
              </a:pPr>
              <a:t>332</a:t>
            </a:fld>
            <a:endParaRPr lang="en-US"/>
          </a:p>
        </p:txBody>
      </p:sp>
      <p:sp>
        <p:nvSpPr>
          <p:cNvPr id="479234" name="Title 1"/>
          <p:cNvSpPr>
            <a:spLocks noGrp="1"/>
          </p:cNvSpPr>
          <p:nvPr>
            <p:ph type="ctrTitle" idx="4294967295"/>
          </p:nvPr>
        </p:nvSpPr>
        <p:spPr>
          <a:xfrm>
            <a:off x="0" y="1295400"/>
            <a:ext cx="7772400" cy="2305050"/>
          </a:xfrm>
        </p:spPr>
        <p:txBody>
          <a:bodyPr anchor="ctr"/>
          <a:lstStyle/>
          <a:p>
            <a:pPr eaLnBrk="1" hangingPunct="1">
              <a:defRPr/>
            </a:pPr>
            <a:r>
              <a:rPr lang="en-US" sz="4000" smtClean="0"/>
              <a:t>Chapter 13</a:t>
            </a:r>
            <a:r>
              <a:rPr lang="en-US" sz="4000" smtClean="0">
                <a:solidFill>
                  <a:srgbClr val="898989"/>
                </a:solidFill>
              </a:rPr>
              <a:t> </a:t>
            </a:r>
            <a:br>
              <a:rPr lang="en-US" sz="4000" smtClean="0">
                <a:solidFill>
                  <a:srgbClr val="898989"/>
                </a:solidFill>
              </a:rPr>
            </a:br>
            <a:r>
              <a:rPr lang="en-US" sz="4000" b="1" smtClean="0"/>
              <a:t>Special Techniques for use when population parameters and/or population distributions are unknoen</a:t>
            </a:r>
          </a:p>
        </p:txBody>
      </p:sp>
      <p:sp>
        <p:nvSpPr>
          <p:cNvPr id="3" name="Subtitle 2"/>
          <p:cNvSpPr>
            <a:spLocks noGrp="1"/>
          </p:cNvSpPr>
          <p:nvPr>
            <p:ph type="subTitle" idx="4294967295"/>
          </p:nvPr>
        </p:nvSpPr>
        <p:spPr>
          <a:xfrm>
            <a:off x="0" y="3889375"/>
            <a:ext cx="6400800" cy="1754188"/>
          </a:xfrm>
        </p:spPr>
        <p:txBody>
          <a:bodyPr>
            <a:normAutofit/>
          </a:bodyPr>
          <a:lstStyle/>
          <a:p>
            <a:pPr marL="0" indent="0" algn="ctr" eaLnBrk="1" hangingPunct="1">
              <a:buFont typeface="Wingdings" pitchFamily="2" charset="2"/>
              <a:buNone/>
              <a:defRPr/>
            </a:pPr>
            <a:r>
              <a:rPr lang="en-US" smtClean="0">
                <a:solidFill>
                  <a:srgbClr val="898989"/>
                </a:solidFill>
              </a:rPr>
              <a:t>pages 683-689</a:t>
            </a:r>
          </a:p>
          <a:p>
            <a:pPr marL="0" indent="0" algn="ctr" eaLnBrk="1" hangingPunct="1">
              <a:buFont typeface="Wingdings" pitchFamily="2" charset="2"/>
              <a:buNone/>
              <a:defRPr/>
            </a:pPr>
            <a:endParaRPr lang="en-US" smtClean="0">
              <a:solidFill>
                <a:srgbClr val="898989"/>
              </a:solidFill>
            </a:endParaRPr>
          </a:p>
          <a:p>
            <a:pPr marL="0" indent="0" algn="l" eaLnBrk="1" hangingPunct="1">
              <a:buFont typeface="Wingdings" pitchFamily="2" charset="2"/>
              <a:buNone/>
              <a:defRPr/>
            </a:pPr>
            <a:r>
              <a:rPr lang="en-US" sz="2400" smtClean="0"/>
              <a:t>Prepared By : Dr. Shuhrat Khan</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C60D0F7F-2403-4C9D-AE10-7F2E9B975254}" type="slidenum">
              <a:rPr lang="ar-SA"/>
              <a:pPr>
                <a:defRPr/>
              </a:pPr>
              <a:t>333</a:t>
            </a:fld>
            <a:endParaRPr lang="en-US"/>
          </a:p>
        </p:txBody>
      </p:sp>
      <p:sp>
        <p:nvSpPr>
          <p:cNvPr id="480258" name="Title 1"/>
          <p:cNvSpPr>
            <a:spLocks noGrp="1"/>
          </p:cNvSpPr>
          <p:nvPr>
            <p:ph type="title" idx="4294967295"/>
          </p:nvPr>
        </p:nvSpPr>
        <p:spPr>
          <a:xfrm>
            <a:off x="0" y="158750"/>
            <a:ext cx="8229600" cy="1258888"/>
          </a:xfrm>
        </p:spPr>
        <p:txBody>
          <a:bodyPr anchor="ctr"/>
          <a:lstStyle/>
          <a:p>
            <a:pPr eaLnBrk="1" hangingPunct="1">
              <a:defRPr/>
            </a:pPr>
            <a:r>
              <a:rPr lang="en-US" sz="2800" b="1" smtClean="0"/>
              <a:t>NON-PARAMETRIC STATISTICS</a:t>
            </a:r>
          </a:p>
        </p:txBody>
      </p:sp>
      <p:sp>
        <p:nvSpPr>
          <p:cNvPr id="480259" name="Content Placeholder 2"/>
          <p:cNvSpPr>
            <a:spLocks noGrp="1"/>
          </p:cNvSpPr>
          <p:nvPr>
            <p:ph idx="4294967295"/>
          </p:nvPr>
        </p:nvSpPr>
        <p:spPr>
          <a:xfrm>
            <a:off x="0" y="1524000"/>
            <a:ext cx="8229600" cy="4525963"/>
          </a:xfrm>
        </p:spPr>
        <p:txBody>
          <a:bodyPr/>
          <a:lstStyle/>
          <a:p>
            <a:pPr algn="l" rtl="0" eaLnBrk="1" hangingPunct="1">
              <a:defRPr/>
            </a:pPr>
            <a:r>
              <a:rPr lang="en-US" sz="2800" smtClean="0"/>
              <a:t>The t-test, z-test etc. were all parametric tests as they were based n the assumptions of normality or known variances. </a:t>
            </a:r>
          </a:p>
          <a:p>
            <a:pPr eaLnBrk="1" hangingPunct="1">
              <a:buFont typeface="Wingdings" pitchFamily="2" charset="2"/>
              <a:buNone/>
              <a:defRPr/>
            </a:pPr>
            <a:endParaRPr lang="en-US" sz="2800" smtClean="0"/>
          </a:p>
          <a:p>
            <a:pPr algn="l" rtl="0" eaLnBrk="1" hangingPunct="1">
              <a:defRPr/>
            </a:pPr>
            <a:r>
              <a:rPr lang="en-US" sz="2800" smtClean="0"/>
              <a:t>When we make no assumptions about the sample population or about the population parameters the tests are called non-parametric and </a:t>
            </a:r>
            <a:r>
              <a:rPr lang="en-US" sz="2800" i="1" smtClean="0"/>
              <a:t>distribution-free</a:t>
            </a:r>
            <a:r>
              <a:rPr lang="en-US" sz="2800" smtClean="0"/>
              <a:t>. </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A9B97FC0-1894-4009-A202-31A209440EE0}" type="slidenum">
              <a:rPr lang="ar-SA"/>
              <a:pPr>
                <a:defRPr/>
              </a:pPr>
              <a:t>334</a:t>
            </a:fld>
            <a:endParaRPr lang="en-US"/>
          </a:p>
        </p:txBody>
      </p:sp>
      <p:sp>
        <p:nvSpPr>
          <p:cNvPr id="481282" name="Title 1"/>
          <p:cNvSpPr>
            <a:spLocks noGrp="1"/>
          </p:cNvSpPr>
          <p:nvPr>
            <p:ph type="title" idx="4294967295"/>
          </p:nvPr>
        </p:nvSpPr>
        <p:spPr>
          <a:xfrm>
            <a:off x="0" y="158750"/>
            <a:ext cx="8229600" cy="1258888"/>
          </a:xfrm>
        </p:spPr>
        <p:txBody>
          <a:bodyPr anchor="ctr"/>
          <a:lstStyle/>
          <a:p>
            <a:pPr eaLnBrk="1" hangingPunct="1">
              <a:defRPr/>
            </a:pPr>
            <a:r>
              <a:rPr lang="en-US" sz="2800" b="1" smtClean="0"/>
              <a:t>ADVANTAGES OF NON-PARAMETRIC STATISTICS</a:t>
            </a:r>
          </a:p>
        </p:txBody>
      </p:sp>
      <p:sp>
        <p:nvSpPr>
          <p:cNvPr id="481283" name="Content Placeholder 2"/>
          <p:cNvSpPr>
            <a:spLocks noGrp="1"/>
          </p:cNvSpPr>
          <p:nvPr>
            <p:ph idx="4294967295"/>
          </p:nvPr>
        </p:nvSpPr>
        <p:spPr>
          <a:xfrm>
            <a:off x="0" y="1143000"/>
            <a:ext cx="8686800" cy="4906963"/>
          </a:xfrm>
        </p:spPr>
        <p:txBody>
          <a:bodyPr/>
          <a:lstStyle/>
          <a:p>
            <a:pPr algn="l" rtl="0" eaLnBrk="1" hangingPunct="1">
              <a:defRPr/>
            </a:pPr>
            <a:r>
              <a:rPr lang="en-US" sz="2800" smtClean="0"/>
              <a:t>Testing hypothesis about simple statements (not involving parametric values) e.g. </a:t>
            </a:r>
          </a:p>
          <a:p>
            <a:pPr algn="l" rtl="0" eaLnBrk="1" hangingPunct="1">
              <a:buFont typeface="Wingdings" pitchFamily="2" charset="2"/>
              <a:buNone/>
              <a:defRPr/>
            </a:pPr>
            <a:r>
              <a:rPr lang="en-US" sz="2800" smtClean="0"/>
              <a:t>	</a:t>
            </a:r>
            <a:r>
              <a:rPr lang="en-US" sz="2400" smtClean="0"/>
              <a:t>The two criteria are independent (test for independence)</a:t>
            </a:r>
          </a:p>
          <a:p>
            <a:pPr algn="l" rtl="0" eaLnBrk="1" hangingPunct="1">
              <a:buFont typeface="Wingdings" pitchFamily="2" charset="2"/>
              <a:buNone/>
              <a:defRPr/>
            </a:pPr>
            <a:r>
              <a:rPr lang="en-US" sz="2400" smtClean="0"/>
              <a:t>	The data fits well to a given distribution (goodness of fit test)</a:t>
            </a:r>
          </a:p>
          <a:p>
            <a:pPr algn="l" rtl="0" eaLnBrk="1" hangingPunct="1">
              <a:defRPr/>
            </a:pPr>
            <a:r>
              <a:rPr lang="en-US" sz="2800" smtClean="0"/>
              <a:t>Distribution Free: Non-parametric tests may be used when the form of the sampled population is unknown. </a:t>
            </a:r>
          </a:p>
          <a:p>
            <a:pPr algn="l" rtl="0" eaLnBrk="1" hangingPunct="1">
              <a:defRPr/>
            </a:pPr>
            <a:r>
              <a:rPr lang="en-US" sz="2800" smtClean="0"/>
              <a:t>Computationally easy</a:t>
            </a:r>
          </a:p>
          <a:p>
            <a:pPr algn="l" rtl="0" eaLnBrk="1" hangingPunct="1">
              <a:defRPr/>
            </a:pPr>
            <a:r>
              <a:rPr lang="en-US" sz="2800" smtClean="0"/>
              <a:t>Analysis possible for ranking or categorical data (data which is not based on measurement scale )</a:t>
            </a:r>
          </a:p>
          <a:p>
            <a:pPr algn="l" rtl="0" eaLnBrk="1" hangingPunct="1">
              <a:defRPr/>
            </a:pPr>
            <a:endParaRPr lang="en-US" sz="2800" smtClean="0"/>
          </a:p>
          <a:p>
            <a:pPr eaLnBrk="1" hangingPunct="1">
              <a:buFont typeface="Wingdings" pitchFamily="2" charset="2"/>
              <a:buNone/>
              <a:defRPr/>
            </a:pPr>
            <a:endParaRPr lang="en-US" sz="2800" smtClean="0"/>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E28F44F4-F4AD-4686-9A8E-952B6B3E7559}" type="slidenum">
              <a:rPr lang="ar-SA"/>
              <a:pPr>
                <a:defRPr/>
              </a:pPr>
              <a:t>335</a:t>
            </a:fld>
            <a:endParaRPr lang="en-US"/>
          </a:p>
        </p:txBody>
      </p:sp>
      <p:sp>
        <p:nvSpPr>
          <p:cNvPr id="2" name="Title 1"/>
          <p:cNvSpPr>
            <a:spLocks noGrp="1"/>
          </p:cNvSpPr>
          <p:nvPr>
            <p:ph type="title" idx="4294967295"/>
          </p:nvPr>
        </p:nvSpPr>
        <p:spPr>
          <a:xfrm>
            <a:off x="0" y="158750"/>
            <a:ext cx="8229600" cy="1258888"/>
          </a:xfrm>
        </p:spPr>
        <p:txBody>
          <a:bodyPr anchor="ctr">
            <a:normAutofit fontScale="90000"/>
          </a:bodyPr>
          <a:lstStyle/>
          <a:p>
            <a:pPr eaLnBrk="1" hangingPunct="1">
              <a:defRPr/>
            </a:pPr>
            <a:r>
              <a:rPr lang="en-US" sz="4000" smtClean="0"/>
              <a:t>The Sign Test</a:t>
            </a:r>
            <a:br>
              <a:rPr lang="en-US" sz="4000" smtClean="0"/>
            </a:br>
            <a:endParaRPr lang="en-US" sz="4000" smtClean="0"/>
          </a:p>
        </p:txBody>
      </p:sp>
      <p:sp>
        <p:nvSpPr>
          <p:cNvPr id="482307" name="Content Placeholder 2"/>
          <p:cNvSpPr>
            <a:spLocks noGrp="1"/>
          </p:cNvSpPr>
          <p:nvPr>
            <p:ph idx="4294967295"/>
          </p:nvPr>
        </p:nvSpPr>
        <p:spPr>
          <a:xfrm>
            <a:off x="0" y="838200"/>
            <a:ext cx="8229600" cy="6019800"/>
          </a:xfrm>
        </p:spPr>
        <p:txBody>
          <a:bodyPr/>
          <a:lstStyle/>
          <a:p>
            <a:pPr algn="l" rtl="0" eaLnBrk="1" hangingPunct="1">
              <a:defRPr/>
            </a:pPr>
            <a:r>
              <a:rPr lang="en-US" sz="2800" smtClean="0"/>
              <a:t>This test is used as an alternative to t-test, when normality assumption is not met</a:t>
            </a:r>
          </a:p>
          <a:p>
            <a:pPr algn="l" rtl="0" eaLnBrk="1" hangingPunct="1">
              <a:defRPr/>
            </a:pPr>
            <a:r>
              <a:rPr lang="en-US" sz="2800" smtClean="0"/>
              <a:t>The only assumption is that the distribution of the underlying variable (data) is continuous.</a:t>
            </a:r>
          </a:p>
          <a:p>
            <a:pPr algn="l" rtl="0" eaLnBrk="1" hangingPunct="1">
              <a:defRPr/>
            </a:pPr>
            <a:r>
              <a:rPr lang="en-US" sz="2800" smtClean="0"/>
              <a:t>Test focuses on median rather than mean.</a:t>
            </a:r>
          </a:p>
          <a:p>
            <a:pPr algn="l" rtl="0" eaLnBrk="1" hangingPunct="1">
              <a:defRPr/>
            </a:pPr>
            <a:r>
              <a:rPr lang="en-US" sz="2800" smtClean="0"/>
              <a:t>The test is based on signs, plus and minuses</a:t>
            </a:r>
          </a:p>
          <a:p>
            <a:pPr algn="l" rtl="0" eaLnBrk="1" hangingPunct="1">
              <a:defRPr/>
            </a:pPr>
            <a:r>
              <a:rPr lang="en-US" sz="2800" smtClean="0"/>
              <a:t>Test is used for one sample as well as for two samples</a:t>
            </a:r>
          </a:p>
          <a:p>
            <a:pPr algn="l" rtl="0" eaLnBrk="1" hangingPunct="1">
              <a:defRPr/>
            </a:pPr>
            <a:endParaRPr lang="en-US" sz="2800" smtClean="0"/>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0C33AAA8-2F11-43AD-AFB9-F8D753CE190A}" type="slidenum">
              <a:rPr lang="ar-SA"/>
              <a:pPr>
                <a:defRPr/>
              </a:pPr>
              <a:t>336</a:t>
            </a:fld>
            <a:endParaRPr lang="en-US"/>
          </a:p>
        </p:txBody>
      </p:sp>
      <p:sp>
        <p:nvSpPr>
          <p:cNvPr id="483330" name="Title 1"/>
          <p:cNvSpPr>
            <a:spLocks noGrp="1"/>
          </p:cNvSpPr>
          <p:nvPr>
            <p:ph type="title" idx="4294967295"/>
          </p:nvPr>
        </p:nvSpPr>
        <p:spPr>
          <a:xfrm>
            <a:off x="0" y="158750"/>
            <a:ext cx="8229600" cy="1258888"/>
          </a:xfrm>
        </p:spPr>
        <p:txBody>
          <a:bodyPr anchor="ctr"/>
          <a:lstStyle/>
          <a:p>
            <a:pPr eaLnBrk="1" hangingPunct="1">
              <a:defRPr/>
            </a:pPr>
            <a:r>
              <a:rPr lang="en-US" smtClean="0"/>
              <a:t>Example</a:t>
            </a:r>
            <a:br>
              <a:rPr lang="en-US" smtClean="0"/>
            </a:br>
            <a:r>
              <a:rPr lang="en-US" smtClean="0"/>
              <a:t>(One Sample Sign Test) </a:t>
            </a:r>
          </a:p>
        </p:txBody>
      </p:sp>
      <p:sp>
        <p:nvSpPr>
          <p:cNvPr id="483331" name="Content Placeholder 2"/>
          <p:cNvSpPr>
            <a:spLocks noGrp="1"/>
          </p:cNvSpPr>
          <p:nvPr>
            <p:ph idx="4294967295"/>
          </p:nvPr>
        </p:nvSpPr>
        <p:spPr>
          <a:xfrm>
            <a:off x="0" y="1600200"/>
            <a:ext cx="8229600" cy="4530725"/>
          </a:xfrm>
        </p:spPr>
        <p:txBody>
          <a:bodyPr/>
          <a:lstStyle/>
          <a:p>
            <a:pPr algn="l" rtl="0" eaLnBrk="1" hangingPunct="1">
              <a:buFont typeface="Wingdings" pitchFamily="2" charset="2"/>
              <a:buNone/>
              <a:defRPr/>
            </a:pPr>
            <a:r>
              <a:rPr lang="en-US" smtClean="0"/>
              <a:t>                                 </a:t>
            </a:r>
            <a:r>
              <a:rPr lang="en-US" sz="2800" smtClean="0"/>
              <a:t>Score of 10 mentally retarded girls </a:t>
            </a:r>
          </a:p>
          <a:p>
            <a:pPr algn="l" rtl="0" eaLnBrk="1" hangingPunct="1">
              <a:defRPr/>
            </a:pPr>
            <a:endParaRPr lang="en-US" smtClean="0"/>
          </a:p>
          <a:p>
            <a:pPr algn="l" rtl="0" eaLnBrk="1" hangingPunct="1">
              <a:buFont typeface="Wingdings" pitchFamily="2" charset="2"/>
              <a:buNone/>
              <a:defRPr/>
            </a:pPr>
            <a:r>
              <a:rPr lang="en-US" sz="2000" smtClean="0"/>
              <a:t>We wish to know </a:t>
            </a:r>
          </a:p>
          <a:p>
            <a:pPr algn="l" rtl="0" eaLnBrk="1" hangingPunct="1">
              <a:buFont typeface="Wingdings" pitchFamily="2" charset="2"/>
              <a:buNone/>
              <a:defRPr/>
            </a:pPr>
            <a:r>
              <a:rPr lang="en-US" sz="2000" smtClean="0"/>
              <a:t>if Median of population is</a:t>
            </a:r>
          </a:p>
          <a:p>
            <a:pPr algn="l" rtl="0" eaLnBrk="1" hangingPunct="1">
              <a:buFont typeface="Wingdings" pitchFamily="2" charset="2"/>
              <a:buNone/>
              <a:defRPr/>
            </a:pPr>
            <a:r>
              <a:rPr lang="en-US" sz="2000" smtClean="0"/>
              <a:t> different from 5.</a:t>
            </a:r>
          </a:p>
          <a:p>
            <a:pPr algn="l" rtl="0" eaLnBrk="1" hangingPunct="1">
              <a:buFont typeface="Wingdings" pitchFamily="2" charset="2"/>
              <a:buNone/>
              <a:defRPr/>
            </a:pPr>
            <a:r>
              <a:rPr lang="en-US" sz="2000" u="sng" smtClean="0">
                <a:solidFill>
                  <a:schemeClr val="tx2"/>
                </a:solidFill>
              </a:rPr>
              <a:t>Solution:</a:t>
            </a:r>
          </a:p>
          <a:p>
            <a:pPr algn="l" rtl="0" eaLnBrk="1" hangingPunct="1">
              <a:buFont typeface="Wingdings" pitchFamily="2" charset="2"/>
              <a:buNone/>
              <a:defRPr/>
            </a:pPr>
            <a:r>
              <a:rPr lang="en-US" sz="2000" b="1" smtClean="0"/>
              <a:t>Data:</a:t>
            </a:r>
            <a:r>
              <a:rPr lang="en-US" sz="2000" smtClean="0"/>
              <a:t> is about scores of 10</a:t>
            </a:r>
          </a:p>
          <a:p>
            <a:pPr algn="l" rtl="0" eaLnBrk="1" hangingPunct="1">
              <a:buFont typeface="Wingdings" pitchFamily="2" charset="2"/>
              <a:buNone/>
              <a:defRPr/>
            </a:pPr>
            <a:r>
              <a:rPr lang="en-US" sz="2000" smtClean="0"/>
              <a:t> mentally retarded girls</a:t>
            </a:r>
          </a:p>
          <a:p>
            <a:pPr algn="l" rtl="0" eaLnBrk="1" hangingPunct="1">
              <a:buFont typeface="Wingdings" pitchFamily="2" charset="2"/>
              <a:buNone/>
              <a:defRPr/>
            </a:pPr>
            <a:r>
              <a:rPr lang="en-US" sz="2000" b="1" u="sng" smtClean="0"/>
              <a:t>Assumption</a:t>
            </a:r>
            <a:r>
              <a:rPr lang="en-US" sz="2000" b="1" smtClean="0"/>
              <a:t>: </a:t>
            </a:r>
            <a:r>
              <a:rPr lang="en-US" sz="2000" smtClean="0"/>
              <a:t>The measurements are continuous variable.</a:t>
            </a:r>
          </a:p>
          <a:p>
            <a:pPr algn="l" rtl="0" eaLnBrk="1" hangingPunct="1">
              <a:buFont typeface="Wingdings" pitchFamily="2" charset="2"/>
              <a:buNone/>
              <a:defRPr/>
            </a:pPr>
            <a:endParaRPr lang="en-US" sz="2000" smtClean="0"/>
          </a:p>
        </p:txBody>
      </p:sp>
      <p:graphicFrame>
        <p:nvGraphicFramePr>
          <p:cNvPr id="483332" name="Group 4"/>
          <p:cNvGraphicFramePr>
            <a:graphicFrameLocks noGrp="1"/>
          </p:cNvGraphicFramePr>
          <p:nvPr/>
        </p:nvGraphicFramePr>
        <p:xfrm>
          <a:off x="5105400" y="2286000"/>
          <a:ext cx="3124200" cy="2468880"/>
        </p:xfrm>
        <a:graphic>
          <a:graphicData uri="http://schemas.openxmlformats.org/drawingml/2006/table">
            <a:tbl>
              <a:tblPr/>
              <a:tblGrid>
                <a:gridCol w="673100"/>
                <a:gridCol w="774700"/>
                <a:gridCol w="450850"/>
                <a:gridCol w="1225550"/>
              </a:tblGrid>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 Girl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Score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Girl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Score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7</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9</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10</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7</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125">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C8B8708C-F6CA-4FDC-9691-BE1348277E1E}" type="slidenum">
              <a:rPr lang="ar-SA"/>
              <a:pPr>
                <a:defRPr/>
              </a:pPr>
              <a:t>337</a:t>
            </a:fld>
            <a:endParaRPr lang="en-US"/>
          </a:p>
        </p:txBody>
      </p:sp>
      <p:sp>
        <p:nvSpPr>
          <p:cNvPr id="2" name="Title 1"/>
          <p:cNvSpPr>
            <a:spLocks noGrp="1"/>
          </p:cNvSpPr>
          <p:nvPr>
            <p:ph type="title" idx="4294967295"/>
          </p:nvPr>
        </p:nvSpPr>
        <p:spPr>
          <a:xfrm>
            <a:off x="0" y="0"/>
            <a:ext cx="8229600" cy="609600"/>
          </a:xfrm>
        </p:spPr>
        <p:txBody>
          <a:bodyPr anchor="ctr">
            <a:normAutofit/>
          </a:bodyPr>
          <a:lstStyle/>
          <a:p>
            <a:pPr algn="l" eaLnBrk="1" hangingPunct="1">
              <a:defRPr/>
            </a:pPr>
            <a:r>
              <a:rPr lang="en-US" sz="3200" b="1" smtClean="0"/>
              <a:t>Continued…….</a:t>
            </a:r>
          </a:p>
        </p:txBody>
      </p:sp>
      <p:sp>
        <p:nvSpPr>
          <p:cNvPr id="3" name="Content Placeholder 2"/>
          <p:cNvSpPr>
            <a:spLocks noGrp="1"/>
          </p:cNvSpPr>
          <p:nvPr>
            <p:ph idx="4294967295"/>
          </p:nvPr>
        </p:nvSpPr>
        <p:spPr>
          <a:xfrm>
            <a:off x="0" y="838200"/>
            <a:ext cx="8229600" cy="5486400"/>
          </a:xfrm>
        </p:spPr>
        <p:txBody>
          <a:bodyPr>
            <a:normAutofit/>
          </a:bodyPr>
          <a:lstStyle/>
          <a:p>
            <a:pPr algn="l" rtl="0" eaLnBrk="1" hangingPunct="1">
              <a:defRPr/>
            </a:pPr>
            <a:r>
              <a:rPr lang="en-US" sz="2400" b="1" smtClean="0">
                <a:solidFill>
                  <a:schemeClr val="tx2"/>
                </a:solidFill>
              </a:rPr>
              <a:t>Hypotheses:</a:t>
            </a:r>
            <a:r>
              <a:rPr lang="en-US" sz="2400" smtClean="0"/>
              <a:t>  H</a:t>
            </a:r>
            <a:r>
              <a:rPr lang="en-US" sz="1600" smtClean="0"/>
              <a:t>0</a:t>
            </a:r>
            <a:r>
              <a:rPr lang="en-US" sz="2400" smtClean="0"/>
              <a:t>: The population median is 5</a:t>
            </a:r>
          </a:p>
          <a:p>
            <a:pPr lvl="2" algn="l" rtl="0" eaLnBrk="1" hangingPunct="1">
              <a:buFont typeface="Wingdings" pitchFamily="2" charset="2"/>
              <a:buNone/>
              <a:defRPr/>
            </a:pPr>
            <a:r>
              <a:rPr lang="en-US" smtClean="0"/>
              <a:t>                H</a:t>
            </a:r>
            <a:r>
              <a:rPr lang="en-US" sz="1200" smtClean="0"/>
              <a:t>A</a:t>
            </a:r>
            <a:r>
              <a:rPr lang="en-US" smtClean="0"/>
              <a:t>: The population median is not 5</a:t>
            </a:r>
          </a:p>
          <a:p>
            <a:pPr lvl="2" algn="l" rtl="0" eaLnBrk="1" hangingPunct="1">
              <a:buFont typeface="Wingdings" pitchFamily="2" charset="2"/>
              <a:buNone/>
              <a:defRPr/>
            </a:pPr>
            <a:r>
              <a:rPr lang="en-US" smtClean="0"/>
              <a:t>Let </a:t>
            </a:r>
            <a:r>
              <a:rPr lang="el-GR" smtClean="0"/>
              <a:t>α</a:t>
            </a:r>
            <a:r>
              <a:rPr lang="en-US" smtClean="0"/>
              <a:t> = 0.05</a:t>
            </a:r>
          </a:p>
          <a:p>
            <a:pPr algn="l" rtl="0" eaLnBrk="1" hangingPunct="1">
              <a:defRPr/>
            </a:pPr>
            <a:r>
              <a:rPr lang="en-US" sz="2400" smtClean="0"/>
              <a:t> </a:t>
            </a:r>
            <a:r>
              <a:rPr lang="en-US" sz="2400" b="1" smtClean="0">
                <a:solidFill>
                  <a:schemeClr val="tx2"/>
                </a:solidFill>
              </a:rPr>
              <a:t>Test Statistic</a:t>
            </a:r>
            <a:r>
              <a:rPr lang="en-US" sz="2400" b="1" smtClean="0"/>
              <a:t>:  </a:t>
            </a:r>
            <a:r>
              <a:rPr lang="en-US" sz="2400" smtClean="0"/>
              <a:t>The test statistic for the sign test is either the observed number of plus signs or the observed number of minus signs. The nature of the alternative hypothesis determines which of these test statistics is appropriate. In a given test, any one of the following alternative hypotheses is possible: </a:t>
            </a:r>
          </a:p>
          <a:p>
            <a:pPr lvl="2" algn="l" rtl="0" eaLnBrk="1" hangingPunct="1">
              <a:buFont typeface="Wingdings" pitchFamily="2" charset="2"/>
              <a:buNone/>
              <a:defRPr/>
            </a:pPr>
            <a:r>
              <a:rPr lang="en-US" smtClean="0"/>
              <a:t> H</a:t>
            </a:r>
            <a:r>
              <a:rPr lang="en-US" sz="1200" smtClean="0"/>
              <a:t>A</a:t>
            </a:r>
            <a:r>
              <a:rPr lang="en-US" smtClean="0"/>
              <a:t>: </a:t>
            </a:r>
            <a:r>
              <a:rPr lang="en-US" i="1" smtClean="0"/>
              <a:t>P</a:t>
            </a:r>
            <a:r>
              <a:rPr lang="en-US" smtClean="0"/>
              <a:t>(+) &gt; </a:t>
            </a:r>
            <a:r>
              <a:rPr lang="en-US" i="1" smtClean="0"/>
              <a:t>P</a:t>
            </a:r>
            <a:r>
              <a:rPr lang="en-US" smtClean="0"/>
              <a:t>(-)    one-sided alternative</a:t>
            </a:r>
          </a:p>
          <a:p>
            <a:pPr lvl="2" algn="l" rtl="0" eaLnBrk="1" hangingPunct="1">
              <a:buFont typeface="Wingdings" pitchFamily="2" charset="2"/>
              <a:buNone/>
              <a:defRPr/>
            </a:pPr>
            <a:r>
              <a:rPr lang="en-US" smtClean="0"/>
              <a:t> H</a:t>
            </a:r>
            <a:r>
              <a:rPr lang="en-US" sz="1000" smtClean="0"/>
              <a:t>A</a:t>
            </a:r>
            <a:r>
              <a:rPr lang="en-US" smtClean="0"/>
              <a:t>: </a:t>
            </a:r>
            <a:r>
              <a:rPr lang="en-US" i="1" smtClean="0"/>
              <a:t>P</a:t>
            </a:r>
            <a:r>
              <a:rPr lang="en-US" smtClean="0"/>
              <a:t>(+) &lt; </a:t>
            </a:r>
            <a:r>
              <a:rPr lang="en-US" i="1" smtClean="0"/>
              <a:t>P</a:t>
            </a:r>
            <a:r>
              <a:rPr lang="en-US" smtClean="0"/>
              <a:t>(-)    one-sided alternative</a:t>
            </a:r>
          </a:p>
          <a:p>
            <a:pPr lvl="2" algn="l" rtl="0" eaLnBrk="1" hangingPunct="1">
              <a:buFont typeface="Wingdings" pitchFamily="2" charset="2"/>
              <a:buNone/>
              <a:defRPr/>
            </a:pPr>
            <a:r>
              <a:rPr lang="en-US" smtClean="0"/>
              <a:t> H</a:t>
            </a:r>
            <a:r>
              <a:rPr lang="en-US" sz="900" smtClean="0"/>
              <a:t>A</a:t>
            </a:r>
            <a:r>
              <a:rPr lang="en-US" smtClean="0"/>
              <a:t>: </a:t>
            </a:r>
            <a:r>
              <a:rPr lang="en-US" i="1" smtClean="0"/>
              <a:t>P</a:t>
            </a:r>
            <a:r>
              <a:rPr lang="en-US" smtClean="0"/>
              <a:t>(+) ≠ </a:t>
            </a:r>
            <a:r>
              <a:rPr lang="en-US" i="1" smtClean="0"/>
              <a:t>P</a:t>
            </a:r>
            <a:r>
              <a:rPr lang="en-US" smtClean="0"/>
              <a:t>(-)    two-sided alternative</a:t>
            </a:r>
          </a:p>
          <a:p>
            <a:pPr lvl="2" eaLnBrk="1" hangingPunct="1">
              <a:buFont typeface="Wingdings" pitchFamily="2" charset="2"/>
              <a:buNone/>
              <a:defRPr/>
            </a:pPr>
            <a:endParaRPr lang="en-US" smtClean="0"/>
          </a:p>
          <a:p>
            <a:pPr eaLnBrk="1" hangingPunct="1">
              <a:defRPr/>
            </a:pPr>
            <a:endParaRPr lang="en-US" sz="2400" smtClean="0"/>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E55A0268-E92E-4A40-956C-9A4CE27BDC57}" type="slidenum">
              <a:rPr lang="ar-SA"/>
              <a:pPr>
                <a:defRPr/>
              </a:pPr>
              <a:t>338</a:t>
            </a:fld>
            <a:endParaRPr lang="en-US"/>
          </a:p>
        </p:txBody>
      </p:sp>
      <p:sp>
        <p:nvSpPr>
          <p:cNvPr id="2" name="Title 1"/>
          <p:cNvSpPr>
            <a:spLocks noGrp="1"/>
          </p:cNvSpPr>
          <p:nvPr>
            <p:ph type="title" idx="4294967295"/>
          </p:nvPr>
        </p:nvSpPr>
        <p:spPr>
          <a:xfrm>
            <a:off x="0" y="0"/>
            <a:ext cx="8229600" cy="609600"/>
          </a:xfrm>
        </p:spPr>
        <p:txBody>
          <a:bodyPr anchor="ctr">
            <a:normAutofit/>
          </a:bodyPr>
          <a:lstStyle/>
          <a:p>
            <a:pPr algn="l" eaLnBrk="1" hangingPunct="1">
              <a:defRPr/>
            </a:pPr>
            <a:r>
              <a:rPr lang="en-US" sz="3200" b="1" smtClean="0"/>
              <a:t>Continued…….</a:t>
            </a:r>
          </a:p>
        </p:txBody>
      </p:sp>
      <p:sp>
        <p:nvSpPr>
          <p:cNvPr id="485379" name="Content Placeholder 2"/>
          <p:cNvSpPr>
            <a:spLocks noGrp="1"/>
          </p:cNvSpPr>
          <p:nvPr>
            <p:ph idx="4294967295"/>
          </p:nvPr>
        </p:nvSpPr>
        <p:spPr>
          <a:xfrm>
            <a:off x="0" y="685800"/>
            <a:ext cx="8229600" cy="5791200"/>
          </a:xfrm>
        </p:spPr>
        <p:txBody>
          <a:bodyPr/>
          <a:lstStyle/>
          <a:p>
            <a:pPr lvl="2" eaLnBrk="1" hangingPunct="1">
              <a:buFont typeface="Wingdings" pitchFamily="2" charset="2"/>
              <a:buNone/>
              <a:defRPr/>
            </a:pPr>
            <a:endParaRPr lang="en-US" smtClean="0"/>
          </a:p>
          <a:p>
            <a:pPr algn="l" rtl="0" eaLnBrk="1" hangingPunct="1">
              <a:defRPr/>
            </a:pPr>
            <a:r>
              <a:rPr lang="en-US" sz="2400" smtClean="0"/>
              <a:t>If the alternative hypothesis is H</a:t>
            </a:r>
            <a:r>
              <a:rPr lang="en-US" sz="1600" smtClean="0"/>
              <a:t>A</a:t>
            </a:r>
            <a:r>
              <a:rPr lang="en-US" sz="2400" smtClean="0"/>
              <a:t>: </a:t>
            </a:r>
            <a:r>
              <a:rPr lang="en-US" sz="2400" i="1" smtClean="0"/>
              <a:t>P</a:t>
            </a:r>
            <a:r>
              <a:rPr lang="en-US" sz="2400" smtClean="0"/>
              <a:t>(+) &gt; </a:t>
            </a:r>
            <a:r>
              <a:rPr lang="en-US" sz="2400" i="1" smtClean="0"/>
              <a:t>P</a:t>
            </a:r>
            <a:r>
              <a:rPr lang="en-US" sz="2400" smtClean="0"/>
              <a:t>(-) a sufficiently small number of minus signs causes rejection of H</a:t>
            </a:r>
            <a:r>
              <a:rPr lang="en-US" sz="1600" smtClean="0"/>
              <a:t>0. </a:t>
            </a:r>
            <a:r>
              <a:rPr lang="en-US" sz="2400" smtClean="0"/>
              <a:t>The test statistic is the number of minus signs. </a:t>
            </a:r>
          </a:p>
          <a:p>
            <a:pPr algn="l" rtl="0" eaLnBrk="1" hangingPunct="1">
              <a:defRPr/>
            </a:pPr>
            <a:r>
              <a:rPr lang="en-US" sz="2400" smtClean="0"/>
              <a:t>If the alternative hypothesis is H</a:t>
            </a:r>
            <a:r>
              <a:rPr lang="en-US" sz="1600" smtClean="0"/>
              <a:t>A</a:t>
            </a:r>
            <a:r>
              <a:rPr lang="en-US" sz="2400" smtClean="0"/>
              <a:t>: </a:t>
            </a:r>
            <a:r>
              <a:rPr lang="en-US" sz="2400" i="1" smtClean="0"/>
              <a:t>P</a:t>
            </a:r>
            <a:r>
              <a:rPr lang="en-US" sz="2400" smtClean="0"/>
              <a:t>(+) &lt; </a:t>
            </a:r>
            <a:r>
              <a:rPr lang="en-US" sz="2400" i="1" smtClean="0"/>
              <a:t>P</a:t>
            </a:r>
            <a:r>
              <a:rPr lang="en-US" sz="2400" smtClean="0"/>
              <a:t>(-) a sufficiently small number of plus signs causes rejection of H</a:t>
            </a:r>
            <a:r>
              <a:rPr lang="en-US" sz="1600" smtClean="0"/>
              <a:t>0. </a:t>
            </a:r>
            <a:r>
              <a:rPr lang="en-US" sz="2400" smtClean="0"/>
              <a:t>The test statistic is the number of plus signs. </a:t>
            </a:r>
          </a:p>
          <a:p>
            <a:pPr algn="l" rtl="0" eaLnBrk="1" hangingPunct="1">
              <a:defRPr/>
            </a:pPr>
            <a:r>
              <a:rPr lang="en-US" sz="2400" smtClean="0"/>
              <a:t>If the alternative hypothesis is H</a:t>
            </a:r>
            <a:r>
              <a:rPr lang="en-US" sz="800" smtClean="0"/>
              <a:t>A</a:t>
            </a:r>
            <a:r>
              <a:rPr lang="en-US" sz="2400" smtClean="0"/>
              <a:t>: </a:t>
            </a:r>
            <a:r>
              <a:rPr lang="en-US" sz="2400" i="1" smtClean="0"/>
              <a:t>P</a:t>
            </a:r>
            <a:r>
              <a:rPr lang="en-US" sz="2400" smtClean="0"/>
              <a:t>(+) ≠ </a:t>
            </a:r>
            <a:r>
              <a:rPr lang="en-US" sz="2400" i="1" smtClean="0"/>
              <a:t>P</a:t>
            </a:r>
            <a:r>
              <a:rPr lang="en-US" sz="2400" smtClean="0"/>
              <a:t>(-) either a sufficiently small number of plus signs or a sufficiently small number of minus signs causes rejection of the null hypothesis. We may take as the test statistic the less frequently occurring sign. </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B2F3A3C5-F4BE-4924-84CA-64A988F12066}" type="slidenum">
              <a:rPr lang="ar-SA"/>
              <a:pPr>
                <a:defRPr/>
              </a:pPr>
              <a:t>339</a:t>
            </a:fld>
            <a:endParaRPr lang="en-US"/>
          </a:p>
        </p:txBody>
      </p:sp>
      <p:sp>
        <p:nvSpPr>
          <p:cNvPr id="2" name="Title 1"/>
          <p:cNvSpPr>
            <a:spLocks noGrp="1"/>
          </p:cNvSpPr>
          <p:nvPr>
            <p:ph type="title" idx="4294967295"/>
          </p:nvPr>
        </p:nvSpPr>
        <p:spPr>
          <a:xfrm>
            <a:off x="0" y="0"/>
            <a:ext cx="8229600" cy="609600"/>
          </a:xfrm>
        </p:spPr>
        <p:txBody>
          <a:bodyPr anchor="ctr">
            <a:normAutofit/>
          </a:bodyPr>
          <a:lstStyle/>
          <a:p>
            <a:pPr algn="l" eaLnBrk="1" hangingPunct="1">
              <a:defRPr/>
            </a:pPr>
            <a:r>
              <a:rPr lang="en-US" sz="3200" b="1" smtClean="0"/>
              <a:t>Continued…….</a:t>
            </a:r>
          </a:p>
        </p:txBody>
      </p:sp>
      <p:sp>
        <p:nvSpPr>
          <p:cNvPr id="3" name="Content Placeholder 2"/>
          <p:cNvSpPr>
            <a:spLocks noGrp="1"/>
          </p:cNvSpPr>
          <p:nvPr>
            <p:ph idx="4294967295"/>
          </p:nvPr>
        </p:nvSpPr>
        <p:spPr>
          <a:xfrm>
            <a:off x="0" y="838200"/>
            <a:ext cx="8382000" cy="5287963"/>
          </a:xfrm>
        </p:spPr>
        <p:txBody>
          <a:bodyPr>
            <a:normAutofit/>
          </a:bodyPr>
          <a:lstStyle/>
          <a:p>
            <a:pPr lvl="2" algn="l" rtl="0" eaLnBrk="1" hangingPunct="1">
              <a:lnSpc>
                <a:spcPct val="90000"/>
              </a:lnSpc>
              <a:defRPr/>
            </a:pPr>
            <a:r>
              <a:rPr lang="en-US" b="1" smtClean="0"/>
              <a:t>Distribution of test statistic:</a:t>
            </a:r>
            <a:r>
              <a:rPr lang="en-US" smtClean="0"/>
              <a:t>  If we assign a plus sign to those scores that lie above the hypothesized median and a minus to those that fall below. </a:t>
            </a:r>
          </a:p>
          <a:p>
            <a:pPr lvl="2" algn="l" rtl="0" eaLnBrk="1" hangingPunct="1">
              <a:lnSpc>
                <a:spcPct val="90000"/>
              </a:lnSpc>
              <a:buFont typeface="Wingdings" pitchFamily="2" charset="2"/>
              <a:buNone/>
              <a:defRPr/>
            </a:pPr>
            <a:endParaRPr lang="en-US" smtClean="0"/>
          </a:p>
          <a:p>
            <a:pPr lvl="2" algn="l" rtl="0" eaLnBrk="1" hangingPunct="1">
              <a:lnSpc>
                <a:spcPct val="90000"/>
              </a:lnSpc>
              <a:buFont typeface="Wingdings" pitchFamily="2" charset="2"/>
              <a:buNone/>
              <a:defRPr/>
            </a:pPr>
            <a:endParaRPr lang="en-US" smtClean="0"/>
          </a:p>
          <a:p>
            <a:pPr lvl="2" algn="l" rtl="0" eaLnBrk="1" hangingPunct="1">
              <a:lnSpc>
                <a:spcPct val="90000"/>
              </a:lnSpc>
              <a:buFont typeface="Wingdings" pitchFamily="2" charset="2"/>
              <a:buNone/>
              <a:defRPr/>
            </a:pPr>
            <a:endParaRPr lang="en-US" smtClean="0"/>
          </a:p>
          <a:p>
            <a:pPr lvl="2" algn="l" rtl="0" eaLnBrk="1" hangingPunct="1">
              <a:lnSpc>
                <a:spcPct val="90000"/>
              </a:lnSpc>
              <a:buFont typeface="Wingdings" pitchFamily="2" charset="2"/>
              <a:buNone/>
              <a:defRPr/>
            </a:pPr>
            <a:endParaRPr lang="en-US" smtClean="0"/>
          </a:p>
          <a:p>
            <a:pPr lvl="2" algn="l" rtl="0" eaLnBrk="1" hangingPunct="1">
              <a:lnSpc>
                <a:spcPct val="90000"/>
              </a:lnSpc>
              <a:buFont typeface="Wingdings" pitchFamily="2" charset="2"/>
              <a:buNone/>
              <a:defRPr/>
            </a:pPr>
            <a:endParaRPr lang="en-US" smtClean="0"/>
          </a:p>
          <a:p>
            <a:pPr lvl="2" algn="l" rtl="0" eaLnBrk="1" hangingPunct="1">
              <a:lnSpc>
                <a:spcPct val="90000"/>
              </a:lnSpc>
              <a:defRPr/>
            </a:pPr>
            <a:r>
              <a:rPr lang="en-US" b="1" smtClean="0"/>
              <a:t>Decision Rule: </a:t>
            </a:r>
            <a:r>
              <a:rPr lang="en-US" smtClean="0"/>
              <a:t>Let k = minimum of pluses or minuses. Here k = 1, the minus sign. </a:t>
            </a:r>
          </a:p>
          <a:p>
            <a:pPr lvl="2" algn="l" rtl="0" eaLnBrk="1" hangingPunct="1">
              <a:lnSpc>
                <a:spcPct val="90000"/>
              </a:lnSpc>
              <a:buFont typeface="Wingdings" pitchFamily="2" charset="2"/>
              <a:buNone/>
              <a:defRPr/>
            </a:pPr>
            <a:r>
              <a:rPr lang="en-US" smtClean="0"/>
              <a:t>	For H</a:t>
            </a:r>
            <a:r>
              <a:rPr lang="en-US" sz="1000" smtClean="0"/>
              <a:t>A</a:t>
            </a:r>
            <a:r>
              <a:rPr lang="en-US" smtClean="0"/>
              <a:t>: </a:t>
            </a:r>
            <a:r>
              <a:rPr lang="en-US" i="1" smtClean="0"/>
              <a:t>P</a:t>
            </a:r>
            <a:r>
              <a:rPr lang="en-US" smtClean="0"/>
              <a:t>(+) &gt; </a:t>
            </a:r>
            <a:r>
              <a:rPr lang="en-US" i="1" smtClean="0"/>
              <a:t>P</a:t>
            </a:r>
            <a:r>
              <a:rPr lang="en-US" smtClean="0"/>
              <a:t>(-) reject H</a:t>
            </a:r>
            <a:r>
              <a:rPr lang="en-US" sz="1600" smtClean="0"/>
              <a:t>0 </a:t>
            </a:r>
            <a:r>
              <a:rPr lang="en-US" smtClean="0"/>
              <a:t>if, when H</a:t>
            </a:r>
            <a:r>
              <a:rPr lang="en-US" sz="1600" smtClean="0"/>
              <a:t>0 </a:t>
            </a:r>
            <a:r>
              <a:rPr lang="en-US" smtClean="0"/>
              <a:t>if true, the probability of observing k or fewer minus signs is less than or equal to </a:t>
            </a:r>
            <a:r>
              <a:rPr lang="el-GR" smtClean="0"/>
              <a:t>α</a:t>
            </a:r>
            <a:r>
              <a:rPr lang="en-US" smtClean="0"/>
              <a:t>. </a:t>
            </a:r>
          </a:p>
        </p:txBody>
      </p:sp>
      <p:graphicFrame>
        <p:nvGraphicFramePr>
          <p:cNvPr id="486404" name="Group 4"/>
          <p:cNvGraphicFramePr>
            <a:graphicFrameLocks noGrp="1"/>
          </p:cNvGraphicFramePr>
          <p:nvPr/>
        </p:nvGraphicFramePr>
        <p:xfrm>
          <a:off x="1752600" y="2286000"/>
          <a:ext cx="6221413" cy="1287780"/>
        </p:xfrm>
        <a:graphic>
          <a:graphicData uri="http://schemas.openxmlformats.org/drawingml/2006/table">
            <a:tbl>
              <a:tblPr/>
              <a:tblGrid>
                <a:gridCol w="1752600"/>
                <a:gridCol w="381000"/>
                <a:gridCol w="304800"/>
                <a:gridCol w="457200"/>
                <a:gridCol w="457200"/>
                <a:gridCol w="457200"/>
                <a:gridCol w="457200"/>
                <a:gridCol w="533400"/>
                <a:gridCol w="457200"/>
                <a:gridCol w="533400"/>
                <a:gridCol w="430213"/>
              </a:tblGrid>
              <a:tr h="6096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Girl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77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Score relative to median =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3059" name="Group 3"/>
          <p:cNvGraphicFramePr>
            <a:graphicFrameLocks noGrp="1"/>
          </p:cNvGraphicFramePr>
          <p:nvPr>
            <p:ph type="tbl" idx="1"/>
          </p:nvPr>
        </p:nvGraphicFramePr>
        <p:xfrm>
          <a:off x="785786" y="1180286"/>
          <a:ext cx="7847012" cy="5034796"/>
        </p:xfrm>
        <a:graphic>
          <a:graphicData uri="http://schemas.openxmlformats.org/drawingml/2006/table">
            <a:tbl>
              <a:tblPr rtl="1"/>
              <a:tblGrid>
                <a:gridCol w="1692275"/>
                <a:gridCol w="1655762"/>
                <a:gridCol w="1655763"/>
                <a:gridCol w="1439862"/>
                <a:gridCol w="1403350"/>
              </a:tblGrid>
              <a:tr h="13964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Cumulative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Relative Frequency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2060"/>
                          </a:solidFill>
                          <a:effectLst/>
                          <a:latin typeface="Arial" pitchFamily="34" charset="0"/>
                          <a:cs typeface="Arial" pitchFamily="34" charset="0"/>
                        </a:rPr>
                        <a:t>Relative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2060"/>
                          </a:solidFill>
                          <a:effectLst/>
                          <a:latin typeface="Arial" pitchFamily="34" charset="0"/>
                          <a:cs typeface="Arial" pitchFamily="34" charset="0"/>
                        </a:rPr>
                        <a:t>Frequency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2060"/>
                          </a:solidFill>
                          <a:effectLst/>
                          <a:latin typeface="Arial" pitchFamily="34" charset="0"/>
                          <a:cs typeface="Arial" pitchFamily="34" charset="0"/>
                        </a:rPr>
                        <a:t>R.f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2060"/>
                          </a:solidFill>
                          <a:effectLst/>
                          <a:latin typeface="Arial" pitchFamily="34" charset="0"/>
                          <a:cs typeface="Arial" pitchFamily="34" charset="0"/>
                        </a:rPr>
                        <a:t>Cumulative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Frequency</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Freq (f)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Class interval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5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0.0582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0.0582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2060"/>
                          </a:solidFill>
                          <a:effectLst/>
                          <a:latin typeface="Arial" pitchFamily="34" charset="0"/>
                          <a:cs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pitchFamily="34" charset="0"/>
                          <a:cs typeface="Arial" pitchFamily="34" charset="0"/>
                        </a:rPr>
                        <a:t>30 – 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0.2434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2060"/>
                          </a:solidFill>
                          <a:effectLst/>
                          <a:latin typeface="Arial" pitchFamily="34" charset="0"/>
                          <a:cs typeface="Arial" pitchFamily="34"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pitchFamily="34" charset="0"/>
                          <a:cs typeface="Arial" pitchFamily="34" charset="0"/>
                        </a:rPr>
                        <a:t>40 – 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1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0.6720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206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pitchFamily="34" charset="0"/>
                          <a:cs typeface="Arial" pitchFamily="34" charset="0"/>
                        </a:rPr>
                        <a:t>50 – 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1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0.9101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0.2381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2060"/>
                          </a:solidFill>
                          <a:effectLst/>
                          <a:latin typeface="Arial" pitchFamily="34" charset="0"/>
                          <a:cs typeface="Arial" pitchFamily="34"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pitchFamily="34" charset="0"/>
                          <a:cs typeface="Arial" pitchFamily="34" charset="0"/>
                        </a:rPr>
                        <a:t>60 – 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4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0.9948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0.0847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188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2060"/>
                          </a:solidFill>
                          <a:effectLst/>
                          <a:latin typeface="Arial" pitchFamily="34" charset="0"/>
                          <a:cs typeface="Arial" pitchFamily="34" charset="0"/>
                        </a:rPr>
                        <a:t>16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206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pitchFamily="34" charset="0"/>
                          <a:cs typeface="Arial" pitchFamily="34" charset="0"/>
                        </a:rPr>
                        <a:t>70 – 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1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0.0053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189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2060"/>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pitchFamily="34" charset="0"/>
                          <a:cs typeface="Arial" pitchFamily="34" charset="0"/>
                        </a:rPr>
                        <a:t>80 – 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8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206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206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2060"/>
                          </a:solidFill>
                          <a:effectLst/>
                          <a:latin typeface="Arial" pitchFamily="34" charset="0"/>
                          <a:cs typeface="Arial" pitchFamily="34" charset="0"/>
                        </a:rPr>
                        <a:t>189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cs typeface="Arial"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2" name="عنصر نائب لرقم الشريحة 5"/>
          <p:cNvSpPr>
            <a:spLocks noGrp="1"/>
          </p:cNvSpPr>
          <p:nvPr>
            <p:ph type="sldNum" sz="quarter" idx="12"/>
          </p:nvPr>
        </p:nvSpPr>
        <p:spPr/>
        <p:txBody>
          <a:bodyPr/>
          <a:lstStyle/>
          <a:p>
            <a:pPr>
              <a:defRPr/>
            </a:pPr>
            <a:fld id="{8FD4296B-56F9-4E91-838E-021F083A428B}" type="slidenum">
              <a:rPr lang="ar-SA"/>
              <a:pPr>
                <a:defRPr/>
              </a:pPr>
              <a:t>34</a:t>
            </a:fld>
            <a:endParaRPr lang="en-US"/>
          </a:p>
        </p:txBody>
      </p:sp>
      <p:sp>
        <p:nvSpPr>
          <p:cNvPr id="173124" name="Line 68"/>
          <p:cNvSpPr>
            <a:spLocks noChangeShapeType="1"/>
          </p:cNvSpPr>
          <p:nvPr/>
        </p:nvSpPr>
        <p:spPr bwMode="auto">
          <a:xfrm flipV="1">
            <a:off x="6228184" y="476672"/>
            <a:ext cx="719137" cy="647700"/>
          </a:xfrm>
          <a:prstGeom prst="line">
            <a:avLst/>
          </a:prstGeom>
          <a:noFill/>
          <a:ln w="9525">
            <a:solidFill>
              <a:schemeClr val="tx1"/>
            </a:solidFill>
            <a:round/>
            <a:headEnd/>
            <a:tailEnd type="triangle" w="med" len="med"/>
          </a:ln>
        </p:spPr>
        <p:txBody>
          <a:bodyPr/>
          <a:lstStyle/>
          <a:p>
            <a:endParaRPr lang="ar-SA"/>
          </a:p>
        </p:txBody>
      </p:sp>
      <p:sp>
        <p:nvSpPr>
          <p:cNvPr id="173125" name="Oval 69"/>
          <p:cNvSpPr>
            <a:spLocks noChangeArrowheads="1"/>
          </p:cNvSpPr>
          <p:nvPr/>
        </p:nvSpPr>
        <p:spPr bwMode="auto">
          <a:xfrm>
            <a:off x="6804248" y="0"/>
            <a:ext cx="1368425" cy="914400"/>
          </a:xfrm>
          <a:prstGeom prst="ellipse">
            <a:avLst/>
          </a:prstGeom>
          <a:solidFill>
            <a:schemeClr val="accent1"/>
          </a:solidFill>
          <a:ln w="9525">
            <a:solidFill>
              <a:schemeClr val="tx1"/>
            </a:solidFill>
            <a:round/>
            <a:headEnd/>
            <a:tailEnd/>
          </a:ln>
        </p:spPr>
        <p:txBody>
          <a:bodyPr wrap="none" anchor="ctr"/>
          <a:lstStyle/>
          <a:p>
            <a:pPr algn="ctr"/>
            <a:r>
              <a:rPr lang="en-US">
                <a:latin typeface="Verdana" pitchFamily="34" charset="0"/>
              </a:rPr>
              <a:t>R.f= freq/n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73059"/>
                                        </p:tgtEl>
                                        <p:attrNameLst>
                                          <p:attrName>style.visibility</p:attrName>
                                        </p:attrNameLst>
                                      </p:cBhvr>
                                      <p:to>
                                        <p:strVal val="visible"/>
                                      </p:to>
                                    </p:set>
                                    <p:animEffect transition="in" filter="barn(inHorizontal)">
                                      <p:cBhvr>
                                        <p:cTn id="7" dur="2000"/>
                                        <p:tgtEl>
                                          <p:spTgt spid="1730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3124"/>
                                        </p:tgtEl>
                                        <p:attrNameLst>
                                          <p:attrName>style.visibility</p:attrName>
                                        </p:attrNameLst>
                                      </p:cBhvr>
                                      <p:to>
                                        <p:strVal val="visible"/>
                                      </p:to>
                                    </p:set>
                                    <p:anim calcmode="lin" valueType="num">
                                      <p:cBhvr additive="base">
                                        <p:cTn id="12" dur="500" fill="hold"/>
                                        <p:tgtEl>
                                          <p:spTgt spid="173124"/>
                                        </p:tgtEl>
                                        <p:attrNameLst>
                                          <p:attrName>ppt_x</p:attrName>
                                        </p:attrNameLst>
                                      </p:cBhvr>
                                      <p:tavLst>
                                        <p:tav tm="0">
                                          <p:val>
                                            <p:strVal val="#ppt_x"/>
                                          </p:val>
                                        </p:tav>
                                        <p:tav tm="100000">
                                          <p:val>
                                            <p:strVal val="#ppt_x"/>
                                          </p:val>
                                        </p:tav>
                                      </p:tavLst>
                                    </p:anim>
                                    <p:anim calcmode="lin" valueType="num">
                                      <p:cBhvr additive="base">
                                        <p:cTn id="13" dur="500" fill="hold"/>
                                        <p:tgtEl>
                                          <p:spTgt spid="1731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3125"/>
                                        </p:tgtEl>
                                        <p:attrNameLst>
                                          <p:attrName>style.visibility</p:attrName>
                                        </p:attrNameLst>
                                      </p:cBhvr>
                                      <p:to>
                                        <p:strVal val="visible"/>
                                      </p:to>
                                    </p:set>
                                    <p:anim calcmode="lin" valueType="num">
                                      <p:cBhvr additive="base">
                                        <p:cTn id="18" dur="500" fill="hold"/>
                                        <p:tgtEl>
                                          <p:spTgt spid="173125"/>
                                        </p:tgtEl>
                                        <p:attrNameLst>
                                          <p:attrName>ppt_x</p:attrName>
                                        </p:attrNameLst>
                                      </p:cBhvr>
                                      <p:tavLst>
                                        <p:tav tm="0">
                                          <p:val>
                                            <p:strVal val="#ppt_x"/>
                                          </p:val>
                                        </p:tav>
                                        <p:tav tm="100000">
                                          <p:val>
                                            <p:strVal val="#ppt_x"/>
                                          </p:val>
                                        </p:tav>
                                      </p:tavLst>
                                    </p:anim>
                                    <p:anim calcmode="lin" valueType="num">
                                      <p:cBhvr additive="base">
                                        <p:cTn id="19" dur="500" fill="hold"/>
                                        <p:tgtEl>
                                          <p:spTgt spid="173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24" grpId="0" animBg="1"/>
      <p:bldP spid="173125" grpId="0" animBg="1"/>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41FB00CE-74F6-4C4C-9FF5-1B1494E0373A}" type="slidenum">
              <a:rPr lang="ar-SA"/>
              <a:pPr>
                <a:defRPr/>
              </a:pPr>
              <a:t>340</a:t>
            </a:fld>
            <a:endParaRPr lang="en-US"/>
          </a:p>
        </p:txBody>
      </p:sp>
      <p:sp>
        <p:nvSpPr>
          <p:cNvPr id="2" name="Title 1"/>
          <p:cNvSpPr>
            <a:spLocks noGrp="1"/>
          </p:cNvSpPr>
          <p:nvPr>
            <p:ph type="title" idx="4294967295"/>
          </p:nvPr>
        </p:nvSpPr>
        <p:spPr>
          <a:xfrm>
            <a:off x="0" y="0"/>
            <a:ext cx="8229600" cy="609600"/>
          </a:xfrm>
        </p:spPr>
        <p:txBody>
          <a:bodyPr anchor="ctr">
            <a:normAutofit/>
          </a:bodyPr>
          <a:lstStyle/>
          <a:p>
            <a:pPr algn="l" eaLnBrk="1" hangingPunct="1">
              <a:defRPr/>
            </a:pPr>
            <a:r>
              <a:rPr lang="en-US" sz="3200" b="1" smtClean="0"/>
              <a:t>Continued…….</a:t>
            </a:r>
          </a:p>
        </p:txBody>
      </p:sp>
      <p:sp>
        <p:nvSpPr>
          <p:cNvPr id="3" name="Content Placeholder 2"/>
          <p:cNvSpPr>
            <a:spLocks noGrp="1"/>
          </p:cNvSpPr>
          <p:nvPr>
            <p:ph idx="4294967295"/>
          </p:nvPr>
        </p:nvSpPr>
        <p:spPr>
          <a:xfrm>
            <a:off x="0" y="533400"/>
            <a:ext cx="8229600" cy="6019800"/>
          </a:xfrm>
        </p:spPr>
        <p:txBody>
          <a:bodyPr>
            <a:normAutofit lnSpcReduction="10000"/>
          </a:bodyPr>
          <a:lstStyle/>
          <a:p>
            <a:pPr lvl="2" eaLnBrk="1" hangingPunct="1">
              <a:lnSpc>
                <a:spcPct val="90000"/>
              </a:lnSpc>
              <a:buFont typeface="Wingdings" pitchFamily="2" charset="2"/>
              <a:buNone/>
              <a:defRPr/>
            </a:pPr>
            <a:endParaRPr lang="en-US" smtClean="0"/>
          </a:p>
          <a:p>
            <a:pPr algn="l" rtl="0" eaLnBrk="1" hangingPunct="1">
              <a:lnSpc>
                <a:spcPct val="90000"/>
              </a:lnSpc>
              <a:defRPr/>
            </a:pPr>
            <a:r>
              <a:rPr lang="en-US" sz="2400" smtClean="0"/>
              <a:t>For H</a:t>
            </a:r>
            <a:r>
              <a:rPr lang="en-US" sz="900" smtClean="0"/>
              <a:t>A</a:t>
            </a:r>
            <a:r>
              <a:rPr lang="en-US" sz="2400" smtClean="0"/>
              <a:t>: </a:t>
            </a:r>
            <a:r>
              <a:rPr lang="en-US" sz="2400" i="1" smtClean="0"/>
              <a:t>P</a:t>
            </a:r>
            <a:r>
              <a:rPr lang="en-US" sz="2400" smtClean="0"/>
              <a:t>(+) &gt; </a:t>
            </a:r>
            <a:r>
              <a:rPr lang="en-US" sz="2400" i="1" smtClean="0"/>
              <a:t>P</a:t>
            </a:r>
            <a:r>
              <a:rPr lang="en-US" sz="2400" smtClean="0"/>
              <a:t>(-) reject H</a:t>
            </a:r>
            <a:r>
              <a:rPr lang="en-US" sz="1600" smtClean="0"/>
              <a:t>0</a:t>
            </a:r>
            <a:r>
              <a:rPr lang="en-US" sz="1200" smtClean="0"/>
              <a:t> </a:t>
            </a:r>
            <a:r>
              <a:rPr lang="en-US" sz="2400" smtClean="0"/>
              <a:t>if, when H</a:t>
            </a:r>
            <a:r>
              <a:rPr lang="en-US" sz="1200" smtClean="0"/>
              <a:t>0 </a:t>
            </a:r>
            <a:r>
              <a:rPr lang="en-US" sz="2400" smtClean="0"/>
              <a:t>if true, the probability of observing k or fewer minus signs is less than or equal to </a:t>
            </a:r>
            <a:r>
              <a:rPr lang="el-GR" sz="2400" smtClean="0"/>
              <a:t>α</a:t>
            </a:r>
            <a:r>
              <a:rPr lang="en-US" sz="2400" smtClean="0"/>
              <a:t>.</a:t>
            </a:r>
          </a:p>
          <a:p>
            <a:pPr algn="l" rtl="0" eaLnBrk="1" hangingPunct="1">
              <a:lnSpc>
                <a:spcPct val="90000"/>
              </a:lnSpc>
              <a:defRPr/>
            </a:pPr>
            <a:r>
              <a:rPr lang="en-US" sz="2400" smtClean="0"/>
              <a:t>For H</a:t>
            </a:r>
            <a:r>
              <a:rPr lang="en-US" sz="900" smtClean="0"/>
              <a:t>A</a:t>
            </a:r>
            <a:r>
              <a:rPr lang="en-US" sz="2400" smtClean="0"/>
              <a:t>: </a:t>
            </a:r>
            <a:r>
              <a:rPr lang="en-US" sz="2400" i="1" smtClean="0"/>
              <a:t>P</a:t>
            </a:r>
            <a:r>
              <a:rPr lang="en-US" sz="2400" smtClean="0"/>
              <a:t>(+) &lt; </a:t>
            </a:r>
            <a:r>
              <a:rPr lang="en-US" sz="2400" i="1" smtClean="0"/>
              <a:t>P</a:t>
            </a:r>
            <a:r>
              <a:rPr lang="en-US" sz="2400" smtClean="0"/>
              <a:t>(-), reject H</a:t>
            </a:r>
            <a:r>
              <a:rPr lang="en-US" sz="1600" smtClean="0"/>
              <a:t>0 </a:t>
            </a:r>
            <a:r>
              <a:rPr lang="en-US" sz="2400" smtClean="0"/>
              <a:t>if the probability of observing, when H</a:t>
            </a:r>
            <a:r>
              <a:rPr lang="en-US" sz="1600" smtClean="0"/>
              <a:t>0 </a:t>
            </a:r>
            <a:r>
              <a:rPr lang="en-US" sz="2400" smtClean="0"/>
              <a:t>is true, k or fewer plus signs is equal to or less than </a:t>
            </a:r>
            <a:r>
              <a:rPr lang="el-GR" sz="2400" smtClean="0"/>
              <a:t>α</a:t>
            </a:r>
            <a:r>
              <a:rPr lang="en-US" sz="2400" smtClean="0"/>
              <a:t>.</a:t>
            </a:r>
          </a:p>
          <a:p>
            <a:pPr algn="l" rtl="0" eaLnBrk="1" hangingPunct="1">
              <a:lnSpc>
                <a:spcPct val="90000"/>
              </a:lnSpc>
              <a:defRPr/>
            </a:pPr>
            <a:r>
              <a:rPr lang="en-US" sz="2400" smtClean="0"/>
              <a:t>For H</a:t>
            </a:r>
            <a:r>
              <a:rPr lang="en-US" sz="800" smtClean="0"/>
              <a:t>A</a:t>
            </a:r>
            <a:r>
              <a:rPr lang="en-US" sz="2400" smtClean="0"/>
              <a:t>: </a:t>
            </a:r>
            <a:r>
              <a:rPr lang="en-US" sz="2400" i="1" smtClean="0"/>
              <a:t>P</a:t>
            </a:r>
            <a:r>
              <a:rPr lang="en-US" sz="2400" smtClean="0"/>
              <a:t>(+) ≠ </a:t>
            </a:r>
            <a:r>
              <a:rPr lang="en-US" sz="2400" i="1" smtClean="0"/>
              <a:t>P</a:t>
            </a:r>
            <a:r>
              <a:rPr lang="en-US" sz="2400" smtClean="0"/>
              <a:t>(-) , reject H</a:t>
            </a:r>
            <a:r>
              <a:rPr lang="en-US" sz="1600" smtClean="0"/>
              <a:t>0 </a:t>
            </a:r>
            <a:r>
              <a:rPr lang="en-US" sz="2400" smtClean="0"/>
              <a:t>if (given that H</a:t>
            </a:r>
            <a:r>
              <a:rPr lang="en-US" sz="1600" smtClean="0"/>
              <a:t>0</a:t>
            </a:r>
            <a:r>
              <a:rPr lang="en-US" sz="2400" smtClean="0"/>
              <a:t> is true) the probability of obtaining a value of </a:t>
            </a:r>
            <a:r>
              <a:rPr lang="en-US" sz="2400" i="1" smtClean="0"/>
              <a:t>k </a:t>
            </a:r>
            <a:r>
              <a:rPr lang="en-US" sz="2400" smtClean="0"/>
              <a:t>as extreme as or more extreme than was actually computed is equal to or less than </a:t>
            </a:r>
            <a:r>
              <a:rPr lang="el-GR" sz="2400" smtClean="0"/>
              <a:t>α</a:t>
            </a:r>
            <a:r>
              <a:rPr lang="en-US" sz="2400" smtClean="0"/>
              <a:t>/2. </a:t>
            </a:r>
          </a:p>
          <a:p>
            <a:pPr algn="l" rtl="0" eaLnBrk="1" hangingPunct="1">
              <a:lnSpc>
                <a:spcPct val="90000"/>
              </a:lnSpc>
              <a:defRPr/>
            </a:pPr>
            <a:r>
              <a:rPr lang="en-US" sz="2400" b="1" smtClean="0"/>
              <a:t>Calculation of test statistic: </a:t>
            </a:r>
            <a:r>
              <a:rPr lang="en-US" sz="2400" smtClean="0"/>
              <a:t>The probability of observing k or fewer minus signs when given a sample of size n and parameter </a:t>
            </a:r>
            <a:r>
              <a:rPr lang="en-US" sz="2400" i="1" smtClean="0"/>
              <a:t>p </a:t>
            </a:r>
            <a:r>
              <a:rPr lang="en-US" sz="2400" smtClean="0"/>
              <a:t>by evaluating the following expression: </a:t>
            </a:r>
          </a:p>
          <a:p>
            <a:pPr algn="l" rtl="0" eaLnBrk="1" hangingPunct="1">
              <a:lnSpc>
                <a:spcPct val="90000"/>
              </a:lnSpc>
              <a:buFont typeface="Wingdings" pitchFamily="2" charset="2"/>
              <a:buNone/>
              <a:defRPr/>
            </a:pPr>
            <a:r>
              <a:rPr lang="en-US" sz="2400" smtClean="0"/>
              <a:t>		              P (X ≤ k | n, p) = </a:t>
            </a:r>
          </a:p>
          <a:p>
            <a:pPr algn="l" rtl="0" eaLnBrk="1" hangingPunct="1">
              <a:lnSpc>
                <a:spcPct val="90000"/>
              </a:lnSpc>
              <a:buFont typeface="Wingdings" pitchFamily="2" charset="2"/>
              <a:buNone/>
              <a:defRPr/>
            </a:pPr>
            <a:r>
              <a:rPr lang="en-US" sz="2400" smtClean="0"/>
              <a:t> </a:t>
            </a:r>
          </a:p>
        </p:txBody>
      </p:sp>
      <p:graphicFrame>
        <p:nvGraphicFramePr>
          <p:cNvPr id="92162" name="Object 2"/>
          <p:cNvGraphicFramePr>
            <a:graphicFrameLocks noChangeAspect="1"/>
          </p:cNvGraphicFramePr>
          <p:nvPr/>
        </p:nvGraphicFramePr>
        <p:xfrm>
          <a:off x="5715000" y="5638800"/>
          <a:ext cx="2514600" cy="685800"/>
        </p:xfrm>
        <a:graphic>
          <a:graphicData uri="http://schemas.openxmlformats.org/presentationml/2006/ole">
            <p:oleObj spid="_x0000_s92162" name="Equation" r:id="rId3" imgW="1155600" imgH="330120" progId="Equation.3">
              <p:embed/>
            </p:oleObj>
          </a:graphicData>
        </a:graphic>
      </p:graphicFrame>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9" name="عنصر نائب لرقم الشريحة 3"/>
          <p:cNvSpPr>
            <a:spLocks noGrp="1"/>
          </p:cNvSpPr>
          <p:nvPr>
            <p:ph type="sldNum" sz="quarter" idx="12"/>
          </p:nvPr>
        </p:nvSpPr>
        <p:spPr/>
        <p:txBody>
          <a:bodyPr/>
          <a:lstStyle/>
          <a:p>
            <a:pPr>
              <a:defRPr/>
            </a:pPr>
            <a:fld id="{388BBCCC-A254-441C-99FC-3EFE29286C28}" type="slidenum">
              <a:rPr lang="ar-SA"/>
              <a:pPr>
                <a:defRPr/>
              </a:pPr>
              <a:t>341</a:t>
            </a:fld>
            <a:endParaRPr lang="en-US"/>
          </a:p>
        </p:txBody>
      </p:sp>
      <p:sp>
        <p:nvSpPr>
          <p:cNvPr id="2" name="Title 1"/>
          <p:cNvSpPr>
            <a:spLocks noGrp="1"/>
          </p:cNvSpPr>
          <p:nvPr>
            <p:ph type="title" idx="4294967295"/>
          </p:nvPr>
        </p:nvSpPr>
        <p:spPr>
          <a:xfrm>
            <a:off x="0" y="0"/>
            <a:ext cx="8229600" cy="609600"/>
          </a:xfrm>
        </p:spPr>
        <p:txBody>
          <a:bodyPr anchor="ctr">
            <a:normAutofit/>
          </a:bodyPr>
          <a:lstStyle/>
          <a:p>
            <a:pPr algn="l" eaLnBrk="1" hangingPunct="1">
              <a:defRPr/>
            </a:pPr>
            <a:r>
              <a:rPr lang="en-US" sz="3200" b="1" smtClean="0"/>
              <a:t>Continued…….</a:t>
            </a:r>
          </a:p>
        </p:txBody>
      </p:sp>
      <p:sp>
        <p:nvSpPr>
          <p:cNvPr id="3" name="Content Placeholder 2"/>
          <p:cNvSpPr>
            <a:spLocks noGrp="1"/>
          </p:cNvSpPr>
          <p:nvPr>
            <p:ph idx="4294967295"/>
          </p:nvPr>
        </p:nvSpPr>
        <p:spPr>
          <a:xfrm>
            <a:off x="0" y="609600"/>
            <a:ext cx="8229600" cy="5943600"/>
          </a:xfrm>
        </p:spPr>
        <p:txBody>
          <a:bodyPr>
            <a:normAutofit lnSpcReduction="10000"/>
          </a:bodyPr>
          <a:lstStyle/>
          <a:p>
            <a:pPr lvl="2" algn="l" rtl="0" eaLnBrk="1" hangingPunct="1">
              <a:buFont typeface="Wingdings" pitchFamily="2" charset="2"/>
              <a:buNone/>
              <a:defRPr/>
            </a:pPr>
            <a:endParaRPr lang="en-US" smtClean="0"/>
          </a:p>
          <a:p>
            <a:pPr algn="l" rtl="0" eaLnBrk="1" hangingPunct="1">
              <a:buFont typeface="Wingdings" pitchFamily="2" charset="2"/>
              <a:buNone/>
              <a:defRPr/>
            </a:pPr>
            <a:r>
              <a:rPr lang="en-US" sz="2400" smtClean="0"/>
              <a:t>For our example we would compute</a:t>
            </a:r>
          </a:p>
          <a:p>
            <a:pPr algn="l" rtl="0" eaLnBrk="1" hangingPunct="1">
              <a:buFont typeface="Wingdings" pitchFamily="2" charset="2"/>
              <a:buNone/>
              <a:defRPr/>
            </a:pPr>
            <a:endParaRPr lang="en-US" sz="2400" smtClean="0"/>
          </a:p>
          <a:p>
            <a:pPr algn="l" rtl="0" eaLnBrk="1" hangingPunct="1">
              <a:buFont typeface="Wingdings" pitchFamily="2" charset="2"/>
              <a:buNone/>
              <a:defRPr/>
            </a:pPr>
            <a:r>
              <a:rPr lang="en-US" sz="2400" smtClean="0"/>
              <a:t>	</a:t>
            </a:r>
          </a:p>
          <a:p>
            <a:pPr algn="l" rtl="0" eaLnBrk="1" hangingPunct="1">
              <a:defRPr/>
            </a:pPr>
            <a:endParaRPr lang="en-US" sz="2400" b="1" smtClean="0"/>
          </a:p>
          <a:p>
            <a:pPr algn="l" rtl="0" eaLnBrk="1" hangingPunct="1">
              <a:defRPr/>
            </a:pPr>
            <a:r>
              <a:rPr lang="en-US" sz="2400" b="1" smtClean="0"/>
              <a:t>Statistical decision: </a:t>
            </a:r>
            <a:r>
              <a:rPr lang="en-US" sz="2400" smtClean="0"/>
              <a:t>In Appendix Table B we find </a:t>
            </a:r>
          </a:p>
          <a:p>
            <a:pPr lvl="2" algn="l" rtl="0" eaLnBrk="1" hangingPunct="1">
              <a:buFont typeface="Wingdings" pitchFamily="2" charset="2"/>
              <a:buNone/>
              <a:defRPr/>
            </a:pPr>
            <a:r>
              <a:rPr lang="en-US" smtClean="0"/>
              <a:t>				P (k ≤ 1 | 9, 0.5) = 0.0195 </a:t>
            </a:r>
          </a:p>
          <a:p>
            <a:pPr algn="l" rtl="0" eaLnBrk="1" hangingPunct="1">
              <a:defRPr/>
            </a:pPr>
            <a:r>
              <a:rPr lang="en-US" sz="2400" b="1" smtClean="0"/>
              <a:t>Conclusion:  </a:t>
            </a:r>
            <a:r>
              <a:rPr lang="en-US" sz="2400" smtClean="0"/>
              <a:t>Since 0.0195 is less than 0.025, we reject the null hypothesis and conclude that the median score is not 5.</a:t>
            </a:r>
          </a:p>
          <a:p>
            <a:pPr algn="l" rtl="0" eaLnBrk="1" hangingPunct="1">
              <a:defRPr/>
            </a:pPr>
            <a:r>
              <a:rPr lang="en-US" sz="2400" b="1" i="1" smtClean="0"/>
              <a:t>p</a:t>
            </a:r>
            <a:r>
              <a:rPr lang="en-US" sz="2400" b="1" smtClean="0"/>
              <a:t> value: </a:t>
            </a:r>
            <a:r>
              <a:rPr lang="en-US" sz="2400" smtClean="0"/>
              <a:t>The </a:t>
            </a:r>
            <a:r>
              <a:rPr lang="en-US" sz="2400" i="1" smtClean="0"/>
              <a:t>p </a:t>
            </a:r>
            <a:r>
              <a:rPr lang="en-US" sz="2400" smtClean="0"/>
              <a:t>value for this test is 2(0.0195) = 0.0390, because it is two-sided test.</a:t>
            </a:r>
          </a:p>
          <a:p>
            <a:pPr algn="l" rtl="0" eaLnBrk="1" hangingPunct="1">
              <a:buFont typeface="Wingdings" pitchFamily="2" charset="2"/>
              <a:buNone/>
              <a:defRPr/>
            </a:pPr>
            <a:r>
              <a:rPr lang="en-US" sz="2400" smtClean="0"/>
              <a:t> </a:t>
            </a:r>
            <a:r>
              <a:rPr lang="en-US" smtClean="0"/>
              <a:t> </a:t>
            </a:r>
            <a:endParaRPr lang="en-US" sz="2400" b="1" smtClean="0"/>
          </a:p>
          <a:p>
            <a:pPr eaLnBrk="1" hangingPunct="1">
              <a:buFont typeface="Wingdings" pitchFamily="2" charset="2"/>
              <a:buNone/>
              <a:defRPr/>
            </a:pPr>
            <a:endParaRPr lang="en-US" sz="2400" b="1" smtClean="0"/>
          </a:p>
        </p:txBody>
      </p:sp>
      <p:graphicFrame>
        <p:nvGraphicFramePr>
          <p:cNvPr id="93186" name="Object 2"/>
          <p:cNvGraphicFramePr>
            <a:graphicFrameLocks noChangeAspect="1"/>
          </p:cNvGraphicFramePr>
          <p:nvPr/>
        </p:nvGraphicFramePr>
        <p:xfrm>
          <a:off x="2438400" y="1524000"/>
          <a:ext cx="5113338" cy="1054100"/>
        </p:xfrm>
        <a:graphic>
          <a:graphicData uri="http://schemas.openxmlformats.org/presentationml/2006/ole">
            <p:oleObj spid="_x0000_s93186" name="Equation" r:id="rId3" imgW="2692080" imgH="507960" progId="Equation.3">
              <p:embed/>
            </p:oleObj>
          </a:graphicData>
        </a:graphic>
      </p:graphicFrame>
      <p:graphicFrame>
        <p:nvGraphicFramePr>
          <p:cNvPr id="93187" name="Object 3"/>
          <p:cNvGraphicFramePr>
            <a:graphicFrameLocks noChangeAspect="1"/>
          </p:cNvGraphicFramePr>
          <p:nvPr/>
        </p:nvGraphicFramePr>
        <p:xfrm>
          <a:off x="4514850" y="3321050"/>
          <a:ext cx="114300" cy="215900"/>
        </p:xfrm>
        <a:graphic>
          <a:graphicData uri="http://schemas.openxmlformats.org/presentationml/2006/ole">
            <p:oleObj spid="_x0000_s93187" name="Equation" r:id="rId4" imgW="114120" imgH="215640" progId="Equation.3">
              <p:embed/>
            </p:oleObj>
          </a:graphicData>
        </a:graphic>
      </p:graphicFrame>
      <p:graphicFrame>
        <p:nvGraphicFramePr>
          <p:cNvPr id="93188" name="Object 4"/>
          <p:cNvGraphicFramePr>
            <a:graphicFrameLocks noChangeAspect="1"/>
          </p:cNvGraphicFramePr>
          <p:nvPr/>
        </p:nvGraphicFramePr>
        <p:xfrm>
          <a:off x="4629150" y="3306763"/>
          <a:ext cx="4057650" cy="185737"/>
        </p:xfrm>
        <a:graphic>
          <a:graphicData uri="http://schemas.openxmlformats.org/presentationml/2006/ole">
            <p:oleObj spid="_x0000_s93188" name="Equation" r:id="rId5" imgW="114120" imgH="215640" progId="Equation.3">
              <p:embed/>
            </p:oleObj>
          </a:graphicData>
        </a:graphic>
      </p:graphicFrame>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3"/>
          <p:cNvSpPr>
            <a:spLocks noGrp="1"/>
          </p:cNvSpPr>
          <p:nvPr>
            <p:ph type="sldNum" sz="quarter" idx="12"/>
          </p:nvPr>
        </p:nvSpPr>
        <p:spPr/>
        <p:txBody>
          <a:bodyPr/>
          <a:lstStyle/>
          <a:p>
            <a:pPr>
              <a:defRPr/>
            </a:pPr>
            <a:fld id="{21305751-65FC-4AB1-9609-411DA13D1DAF}" type="slidenum">
              <a:rPr lang="ar-SA"/>
              <a:pPr>
                <a:defRPr/>
              </a:pPr>
              <a:t>342</a:t>
            </a:fld>
            <a:endParaRPr lang="en-US"/>
          </a:p>
        </p:txBody>
      </p:sp>
      <p:sp>
        <p:nvSpPr>
          <p:cNvPr id="2" name="Title 1"/>
          <p:cNvSpPr>
            <a:spLocks noGrp="1"/>
          </p:cNvSpPr>
          <p:nvPr>
            <p:ph type="title" idx="4294967295"/>
          </p:nvPr>
        </p:nvSpPr>
        <p:spPr>
          <a:xfrm>
            <a:off x="0" y="0"/>
            <a:ext cx="8229600" cy="609600"/>
          </a:xfrm>
        </p:spPr>
        <p:txBody>
          <a:bodyPr anchor="ctr">
            <a:normAutofit/>
          </a:bodyPr>
          <a:lstStyle/>
          <a:p>
            <a:pPr rtl="0" eaLnBrk="1" hangingPunct="1">
              <a:defRPr/>
            </a:pPr>
            <a:r>
              <a:rPr lang="en-US" sz="3200" b="1" smtClean="0"/>
              <a:t> SIGN TEST----Paired Data  </a:t>
            </a:r>
          </a:p>
        </p:txBody>
      </p:sp>
      <p:sp>
        <p:nvSpPr>
          <p:cNvPr id="3" name="Content Placeholder 2"/>
          <p:cNvSpPr>
            <a:spLocks noGrp="1"/>
          </p:cNvSpPr>
          <p:nvPr>
            <p:ph idx="4294967295"/>
          </p:nvPr>
        </p:nvSpPr>
        <p:spPr>
          <a:xfrm>
            <a:off x="914400" y="914400"/>
            <a:ext cx="8229600" cy="5410200"/>
          </a:xfrm>
        </p:spPr>
        <p:txBody>
          <a:bodyPr>
            <a:normAutofit fontScale="92500" lnSpcReduction="10000"/>
          </a:bodyPr>
          <a:lstStyle/>
          <a:p>
            <a:pPr algn="l" rtl="0" eaLnBrk="1" hangingPunct="1">
              <a:lnSpc>
                <a:spcPct val="80000"/>
              </a:lnSpc>
              <a:buFont typeface="Wingdings" pitchFamily="2" charset="2"/>
              <a:buNone/>
              <a:defRPr/>
            </a:pPr>
            <a:r>
              <a:rPr lang="en-US" sz="2400" smtClean="0"/>
              <a:t>This is used an alternative to t-test for paired observations, when the underlying assumptions of t test are not met.</a:t>
            </a:r>
          </a:p>
          <a:p>
            <a:pPr algn="l" rtl="0" eaLnBrk="1" hangingPunct="1">
              <a:lnSpc>
                <a:spcPct val="80000"/>
              </a:lnSpc>
              <a:buFont typeface="Wingdings" pitchFamily="2" charset="2"/>
              <a:buNone/>
              <a:defRPr/>
            </a:pPr>
            <a:r>
              <a:rPr lang="en-US" sz="2400" b="1" smtClean="0"/>
              <a:t>Null Hypothesis </a:t>
            </a:r>
            <a:r>
              <a:rPr lang="en-US" sz="2400" smtClean="0"/>
              <a:t>to be tested the median difference is zero. </a:t>
            </a:r>
          </a:p>
          <a:p>
            <a:pPr algn="l" rtl="0" eaLnBrk="1" hangingPunct="1">
              <a:lnSpc>
                <a:spcPct val="80000"/>
              </a:lnSpc>
              <a:buFont typeface="Wingdings" pitchFamily="2" charset="2"/>
              <a:buNone/>
              <a:defRPr/>
            </a:pPr>
            <a:r>
              <a:rPr lang="en-US" sz="2400" b="1" smtClean="0"/>
              <a:t>                                             </a:t>
            </a:r>
            <a:r>
              <a:rPr lang="en-US" sz="2400" smtClean="0"/>
              <a:t>OR</a:t>
            </a:r>
          </a:p>
          <a:p>
            <a:pPr algn="l" rtl="0" eaLnBrk="1" hangingPunct="1">
              <a:lnSpc>
                <a:spcPct val="80000"/>
              </a:lnSpc>
              <a:buFont typeface="Wingdings" pitchFamily="2" charset="2"/>
              <a:buNone/>
              <a:defRPr/>
            </a:pPr>
            <a:r>
              <a:rPr lang="en-US" sz="2400" smtClean="0"/>
              <a:t>                P (Xi  &gt; Yi )  = P (Yi  &gt; Xi ) </a:t>
            </a:r>
          </a:p>
          <a:p>
            <a:pPr algn="l" rtl="0" eaLnBrk="1" hangingPunct="1">
              <a:lnSpc>
                <a:spcPct val="80000"/>
              </a:lnSpc>
              <a:buFont typeface="Wingdings" pitchFamily="2" charset="2"/>
              <a:buNone/>
              <a:defRPr/>
            </a:pPr>
            <a:r>
              <a:rPr lang="en-US" sz="2400" smtClean="0"/>
              <a:t>Subtract Yi  from  Xi   , if  Yi  is less than Xi  , the sign of the difference is  (+), if  Yi  is greater than Xi  , the sign of the difference is  ( - ), so that </a:t>
            </a:r>
          </a:p>
          <a:p>
            <a:pPr algn="l" rtl="0" eaLnBrk="1" hangingPunct="1">
              <a:lnSpc>
                <a:spcPct val="80000"/>
              </a:lnSpc>
              <a:buFont typeface="Wingdings" pitchFamily="2" charset="2"/>
              <a:buNone/>
              <a:defRPr/>
            </a:pPr>
            <a:r>
              <a:rPr lang="en-US" sz="2400" smtClean="0"/>
              <a:t>                      H</a:t>
            </a:r>
            <a:r>
              <a:rPr lang="en-US" sz="2400" baseline="-25000" smtClean="0"/>
              <a:t>0</a:t>
            </a:r>
            <a:r>
              <a:rPr lang="en-US" sz="2400" smtClean="0"/>
              <a:t>  : P(+) = P(-) = 0.5 </a:t>
            </a:r>
          </a:p>
          <a:p>
            <a:pPr algn="l" rtl="0" eaLnBrk="1" hangingPunct="1">
              <a:lnSpc>
                <a:spcPct val="80000"/>
              </a:lnSpc>
              <a:buFont typeface="Wingdings" pitchFamily="2" charset="2"/>
              <a:buNone/>
              <a:defRPr/>
            </a:pPr>
            <a:r>
              <a:rPr lang="en-US" sz="2400" smtClean="0"/>
              <a:t>TEST STATISTIC: As before is k, the no of least occurring of Plus or minus signs.  </a:t>
            </a:r>
          </a:p>
          <a:p>
            <a:pPr algn="l" rtl="0" eaLnBrk="1" hangingPunct="1">
              <a:lnSpc>
                <a:spcPct val="80000"/>
              </a:lnSpc>
              <a:buFont typeface="Wingdings" pitchFamily="2" charset="2"/>
              <a:buNone/>
              <a:defRPr/>
            </a:pPr>
            <a:r>
              <a:rPr lang="en-US" sz="2400" smtClean="0"/>
              <a:t> </a:t>
            </a:r>
          </a:p>
          <a:p>
            <a:pPr algn="l" rtl="0" eaLnBrk="1" hangingPunct="1">
              <a:lnSpc>
                <a:spcPct val="80000"/>
              </a:lnSpc>
              <a:buFont typeface="Wingdings" pitchFamily="2" charset="2"/>
              <a:buNone/>
              <a:defRPr/>
            </a:pPr>
            <a:endParaRPr lang="en-US" sz="2400" smtClean="0"/>
          </a:p>
          <a:p>
            <a:pPr eaLnBrk="1" hangingPunct="1">
              <a:lnSpc>
                <a:spcPct val="80000"/>
              </a:lnSpc>
              <a:buFont typeface="Wingdings" pitchFamily="2" charset="2"/>
              <a:buNone/>
              <a:defRPr/>
            </a:pPr>
            <a:endParaRPr lang="en-US" sz="2400" smtClean="0"/>
          </a:p>
          <a:p>
            <a:pPr eaLnBrk="1" hangingPunct="1">
              <a:lnSpc>
                <a:spcPct val="80000"/>
              </a:lnSpc>
              <a:buFont typeface="Wingdings" pitchFamily="2" charset="2"/>
              <a:buNone/>
              <a:defRPr/>
            </a:pPr>
            <a:r>
              <a:rPr lang="en-US" sz="2200" smtClean="0"/>
              <a:t>	</a:t>
            </a:r>
          </a:p>
          <a:p>
            <a:pPr eaLnBrk="1" hangingPunct="1">
              <a:lnSpc>
                <a:spcPct val="80000"/>
              </a:lnSpc>
              <a:defRPr/>
            </a:pPr>
            <a:endParaRPr lang="en-US" sz="2200" b="1" smtClean="0"/>
          </a:p>
          <a:p>
            <a:pPr eaLnBrk="1" hangingPunct="1">
              <a:lnSpc>
                <a:spcPct val="80000"/>
              </a:lnSpc>
              <a:buFont typeface="Wingdings" pitchFamily="2" charset="2"/>
              <a:buNone/>
              <a:defRPr/>
            </a:pPr>
            <a:r>
              <a:rPr lang="en-US" sz="2200" smtClean="0"/>
              <a:t> </a:t>
            </a:r>
            <a:r>
              <a:rPr lang="en-US" sz="3000" smtClean="0"/>
              <a:t> </a:t>
            </a:r>
            <a:endParaRPr lang="en-US" sz="2200" b="1" smtClean="0"/>
          </a:p>
          <a:p>
            <a:pPr eaLnBrk="1" hangingPunct="1">
              <a:lnSpc>
                <a:spcPct val="80000"/>
              </a:lnSpc>
              <a:buFont typeface="Wingdings" pitchFamily="2" charset="2"/>
              <a:buNone/>
              <a:defRPr/>
            </a:pPr>
            <a:endParaRPr lang="en-US" sz="2200" b="1" smtClean="0"/>
          </a:p>
        </p:txBody>
      </p:sp>
      <p:graphicFrame>
        <p:nvGraphicFramePr>
          <p:cNvPr id="94210" name="Object 2"/>
          <p:cNvGraphicFramePr>
            <a:graphicFrameLocks noChangeAspect="1"/>
          </p:cNvGraphicFramePr>
          <p:nvPr/>
        </p:nvGraphicFramePr>
        <p:xfrm>
          <a:off x="4514850" y="3321050"/>
          <a:ext cx="114300" cy="215900"/>
        </p:xfrm>
        <a:graphic>
          <a:graphicData uri="http://schemas.openxmlformats.org/presentationml/2006/ole">
            <p:oleObj spid="_x0000_s94210" name="Equation" r:id="rId3" imgW="114120" imgH="215640" progId="Equation.3">
              <p:embed/>
            </p:oleObj>
          </a:graphicData>
        </a:graphic>
      </p:graphicFrame>
      <p:graphicFrame>
        <p:nvGraphicFramePr>
          <p:cNvPr id="94211" name="Object 3"/>
          <p:cNvGraphicFramePr>
            <a:graphicFrameLocks noChangeAspect="1"/>
          </p:cNvGraphicFramePr>
          <p:nvPr/>
        </p:nvGraphicFramePr>
        <p:xfrm>
          <a:off x="4629150" y="3306763"/>
          <a:ext cx="4057650" cy="185737"/>
        </p:xfrm>
        <a:graphic>
          <a:graphicData uri="http://schemas.openxmlformats.org/presentationml/2006/ole">
            <p:oleObj spid="_x0000_s94211" name="Equation" r:id="rId4" imgW="114120" imgH="215640" progId="Equation.3">
              <p:embed/>
            </p:oleObj>
          </a:graphicData>
        </a:graphic>
      </p:graphicFrame>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9" name="عنصر نائب لرقم الشريحة 3"/>
          <p:cNvSpPr>
            <a:spLocks noGrp="1"/>
          </p:cNvSpPr>
          <p:nvPr>
            <p:ph type="sldNum" sz="quarter" idx="12"/>
          </p:nvPr>
        </p:nvSpPr>
        <p:spPr/>
        <p:txBody>
          <a:bodyPr/>
          <a:lstStyle/>
          <a:p>
            <a:pPr>
              <a:defRPr/>
            </a:pPr>
            <a:fld id="{E9B993F0-659B-4E07-9D47-047C88E8FA9E}" type="slidenum">
              <a:rPr lang="ar-SA"/>
              <a:pPr>
                <a:defRPr/>
              </a:pPr>
              <a:t>343</a:t>
            </a:fld>
            <a:endParaRPr lang="en-US"/>
          </a:p>
        </p:txBody>
      </p:sp>
      <p:sp>
        <p:nvSpPr>
          <p:cNvPr id="2" name="Title 1"/>
          <p:cNvSpPr>
            <a:spLocks noGrp="1"/>
          </p:cNvSpPr>
          <p:nvPr>
            <p:ph type="title" idx="4294967295"/>
          </p:nvPr>
        </p:nvSpPr>
        <p:spPr>
          <a:xfrm>
            <a:off x="0" y="0"/>
            <a:ext cx="8229600" cy="609600"/>
          </a:xfrm>
        </p:spPr>
        <p:txBody>
          <a:bodyPr anchor="ctr">
            <a:normAutofit/>
          </a:bodyPr>
          <a:lstStyle/>
          <a:p>
            <a:pPr eaLnBrk="1" hangingPunct="1">
              <a:defRPr/>
            </a:pPr>
            <a:r>
              <a:rPr lang="en-US" sz="3200" b="1" smtClean="0"/>
              <a:t> SIGN TEST----Example 13.3.2 </a:t>
            </a:r>
          </a:p>
        </p:txBody>
      </p:sp>
      <p:sp>
        <p:nvSpPr>
          <p:cNvPr id="3" name="Content Placeholder 2"/>
          <p:cNvSpPr>
            <a:spLocks noGrp="1"/>
          </p:cNvSpPr>
          <p:nvPr>
            <p:ph idx="4294967295"/>
          </p:nvPr>
        </p:nvSpPr>
        <p:spPr>
          <a:xfrm>
            <a:off x="0" y="762000"/>
            <a:ext cx="8229600" cy="5943600"/>
          </a:xfrm>
        </p:spPr>
        <p:txBody>
          <a:bodyPr>
            <a:normAutofit fontScale="92500" lnSpcReduction="20000"/>
          </a:bodyPr>
          <a:lstStyle/>
          <a:p>
            <a:pPr eaLnBrk="1" hangingPunct="1">
              <a:lnSpc>
                <a:spcPct val="80000"/>
              </a:lnSpc>
              <a:buFont typeface="Wingdings" pitchFamily="2" charset="2"/>
              <a:buNone/>
              <a:defRPr/>
            </a:pPr>
            <a:r>
              <a:rPr lang="en-US" sz="1900" smtClean="0"/>
              <a:t>A dental research team matched 12 pairs of 24 patients in age, sex,  intelligence. Six months later random evaluation showed the following score (low score score is higher level of hygiene)</a:t>
            </a:r>
          </a:p>
          <a:p>
            <a:pPr eaLnBrk="1" hangingPunct="1">
              <a:lnSpc>
                <a:spcPct val="80000"/>
              </a:lnSpc>
              <a:buFont typeface="Wingdings" pitchFamily="2" charset="2"/>
              <a:buNone/>
              <a:defRPr/>
            </a:pPr>
            <a:endParaRPr lang="en-US" sz="1900" smtClean="0"/>
          </a:p>
          <a:p>
            <a:pPr eaLnBrk="1" hangingPunct="1">
              <a:lnSpc>
                <a:spcPct val="80000"/>
              </a:lnSpc>
              <a:buFont typeface="Wingdings" pitchFamily="2" charset="2"/>
              <a:buNone/>
              <a:defRPr/>
            </a:pPr>
            <a:endParaRPr lang="en-US" sz="1900" smtClean="0"/>
          </a:p>
          <a:p>
            <a:pPr algn="l" rtl="0" eaLnBrk="1" hangingPunct="1">
              <a:lnSpc>
                <a:spcPct val="80000"/>
              </a:lnSpc>
              <a:buFont typeface="Wingdings" pitchFamily="2" charset="2"/>
              <a:buNone/>
              <a:defRPr/>
            </a:pPr>
            <a:r>
              <a:rPr lang="en-US" sz="2200" b="1" smtClean="0"/>
              <a:t> </a:t>
            </a:r>
          </a:p>
          <a:p>
            <a:pPr algn="l" rtl="0" eaLnBrk="1" hangingPunct="1">
              <a:lnSpc>
                <a:spcPct val="80000"/>
              </a:lnSpc>
              <a:buFont typeface="Wingdings" pitchFamily="2" charset="2"/>
              <a:buNone/>
              <a:defRPr/>
            </a:pPr>
            <a:endParaRPr lang="en-US" sz="2200" b="1" smtClean="0"/>
          </a:p>
          <a:p>
            <a:pPr algn="l" rtl="0" eaLnBrk="1" hangingPunct="1">
              <a:lnSpc>
                <a:spcPct val="80000"/>
              </a:lnSpc>
              <a:buFont typeface="Wingdings" pitchFamily="2" charset="2"/>
              <a:buNone/>
              <a:defRPr/>
            </a:pPr>
            <a:endParaRPr lang="en-US" sz="2200" b="1" smtClean="0"/>
          </a:p>
          <a:p>
            <a:pPr algn="l" rtl="0" eaLnBrk="1" hangingPunct="1">
              <a:lnSpc>
                <a:spcPct val="80000"/>
              </a:lnSpc>
              <a:buFont typeface="Wingdings" pitchFamily="2" charset="2"/>
              <a:buNone/>
              <a:defRPr/>
            </a:pPr>
            <a:endParaRPr lang="en-US" sz="2200" b="1" smtClean="0"/>
          </a:p>
          <a:p>
            <a:pPr algn="l" rtl="0" eaLnBrk="1" hangingPunct="1">
              <a:lnSpc>
                <a:spcPct val="80000"/>
              </a:lnSpc>
              <a:buFont typeface="Wingdings" pitchFamily="2" charset="2"/>
              <a:buNone/>
              <a:defRPr/>
            </a:pPr>
            <a:endParaRPr lang="en-US" sz="2200" b="1" smtClean="0"/>
          </a:p>
          <a:p>
            <a:pPr algn="l" rtl="0" eaLnBrk="1" hangingPunct="1">
              <a:lnSpc>
                <a:spcPct val="80000"/>
              </a:lnSpc>
              <a:buFont typeface="Wingdings" pitchFamily="2" charset="2"/>
              <a:buNone/>
              <a:defRPr/>
            </a:pPr>
            <a:endParaRPr lang="en-US" sz="2200" b="1" smtClean="0"/>
          </a:p>
          <a:p>
            <a:pPr algn="l" rtl="0" eaLnBrk="1" hangingPunct="1">
              <a:lnSpc>
                <a:spcPct val="80000"/>
              </a:lnSpc>
              <a:buFont typeface="Wingdings" pitchFamily="2" charset="2"/>
              <a:buNone/>
              <a:defRPr/>
            </a:pPr>
            <a:r>
              <a:rPr lang="en-US" sz="2200" b="1" smtClean="0"/>
              <a:t>                      H</a:t>
            </a:r>
            <a:r>
              <a:rPr lang="en-US" sz="1100" b="1" smtClean="0"/>
              <a:t>0 </a:t>
            </a:r>
            <a:r>
              <a:rPr lang="en-US" sz="2200" b="1" smtClean="0"/>
              <a:t> : P(+) = P(-) = 0.5 </a:t>
            </a:r>
          </a:p>
          <a:p>
            <a:pPr algn="l" rtl="0" eaLnBrk="1" hangingPunct="1">
              <a:lnSpc>
                <a:spcPct val="80000"/>
              </a:lnSpc>
              <a:buFont typeface="Wingdings" pitchFamily="2" charset="2"/>
              <a:buNone/>
              <a:defRPr/>
            </a:pPr>
            <a:endParaRPr lang="en-US" sz="1900" b="1" smtClean="0"/>
          </a:p>
          <a:p>
            <a:pPr algn="l" rtl="0" eaLnBrk="1" hangingPunct="1">
              <a:lnSpc>
                <a:spcPct val="80000"/>
              </a:lnSpc>
              <a:buFont typeface="Wingdings" pitchFamily="2" charset="2"/>
              <a:buNone/>
              <a:defRPr/>
            </a:pPr>
            <a:r>
              <a:rPr lang="en-US" sz="1900" b="1" smtClean="0"/>
              <a:t>1.</a:t>
            </a:r>
            <a:r>
              <a:rPr lang="en-US" sz="1900" b="1" smtClean="0">
                <a:solidFill>
                  <a:schemeClr val="tx2"/>
                </a:solidFill>
              </a:rPr>
              <a:t>Data</a:t>
            </a:r>
            <a:r>
              <a:rPr lang="en-US" sz="1900" b="1" smtClean="0"/>
              <a:t>. Scores of dental hygiene, one member instructed how to brush and other remained uninstructed. </a:t>
            </a:r>
          </a:p>
          <a:p>
            <a:pPr algn="l" rtl="0" eaLnBrk="1" hangingPunct="1">
              <a:lnSpc>
                <a:spcPct val="80000"/>
              </a:lnSpc>
              <a:buFont typeface="Wingdings" pitchFamily="2" charset="2"/>
              <a:buNone/>
              <a:defRPr/>
            </a:pPr>
            <a:r>
              <a:rPr lang="en-US" sz="1900" b="1" smtClean="0"/>
              <a:t>2. </a:t>
            </a:r>
            <a:r>
              <a:rPr lang="en-US" sz="1900" b="1" smtClean="0">
                <a:solidFill>
                  <a:schemeClr val="tx2"/>
                </a:solidFill>
              </a:rPr>
              <a:t>Assumption</a:t>
            </a:r>
            <a:r>
              <a:rPr lang="en-US" sz="1900" b="1" smtClean="0"/>
              <a:t>: the variable of dist is continues</a:t>
            </a:r>
          </a:p>
          <a:p>
            <a:pPr algn="l" rtl="0" eaLnBrk="1" hangingPunct="1">
              <a:lnSpc>
                <a:spcPct val="80000"/>
              </a:lnSpc>
              <a:buFont typeface="Wingdings" pitchFamily="2" charset="2"/>
              <a:buNone/>
              <a:defRPr/>
            </a:pPr>
            <a:r>
              <a:rPr lang="en-US" sz="2200" b="1" smtClean="0"/>
              <a:t>3. H</a:t>
            </a:r>
            <a:r>
              <a:rPr lang="en-US" sz="1600" b="1" smtClean="0"/>
              <a:t>o </a:t>
            </a:r>
            <a:r>
              <a:rPr lang="en-US" sz="1900" b="1" smtClean="0"/>
              <a:t>: The median of the difference is zero</a:t>
            </a:r>
            <a:r>
              <a:rPr lang="en-US" sz="1900" smtClean="0"/>
              <a:t> [P(+) =P(-)]</a:t>
            </a:r>
          </a:p>
          <a:p>
            <a:pPr algn="l" rtl="0" eaLnBrk="1" hangingPunct="1">
              <a:lnSpc>
                <a:spcPct val="80000"/>
              </a:lnSpc>
              <a:buFont typeface="Wingdings" pitchFamily="2" charset="2"/>
              <a:buNone/>
              <a:defRPr/>
            </a:pPr>
            <a:r>
              <a:rPr lang="en-US" sz="2200" b="1" smtClean="0"/>
              <a:t>     </a:t>
            </a:r>
            <a:r>
              <a:rPr lang="en-US" sz="1900" b="1" smtClean="0"/>
              <a:t>H</a:t>
            </a:r>
            <a:r>
              <a:rPr lang="en-US" sz="1100" b="1" smtClean="0"/>
              <a:t>A</a:t>
            </a:r>
            <a:r>
              <a:rPr lang="en-US" sz="1900" b="1" smtClean="0"/>
              <a:t> : The median of the difference is  negative </a:t>
            </a:r>
            <a:r>
              <a:rPr lang="en-US" sz="1900" smtClean="0"/>
              <a:t> </a:t>
            </a:r>
          </a:p>
          <a:p>
            <a:pPr algn="l" rtl="0" eaLnBrk="1" hangingPunct="1">
              <a:lnSpc>
                <a:spcPct val="80000"/>
              </a:lnSpc>
              <a:buFont typeface="Wingdings" pitchFamily="2" charset="2"/>
              <a:buNone/>
              <a:defRPr/>
            </a:pPr>
            <a:r>
              <a:rPr lang="en-US" sz="1900" smtClean="0"/>
              <a:t>     [P(+) &lt;P(-)]</a:t>
            </a:r>
            <a:endParaRPr lang="en-US" sz="1900" b="1" smtClean="0"/>
          </a:p>
          <a:p>
            <a:pPr eaLnBrk="1" hangingPunct="1">
              <a:lnSpc>
                <a:spcPct val="80000"/>
              </a:lnSpc>
              <a:buFont typeface="Wingdings" pitchFamily="2" charset="2"/>
              <a:buNone/>
              <a:defRPr/>
            </a:pPr>
            <a:endParaRPr lang="en-US" sz="1900" b="1" smtClean="0"/>
          </a:p>
          <a:p>
            <a:pPr eaLnBrk="1" hangingPunct="1">
              <a:lnSpc>
                <a:spcPct val="80000"/>
              </a:lnSpc>
              <a:buFont typeface="Wingdings" pitchFamily="2" charset="2"/>
              <a:buNone/>
              <a:defRPr/>
            </a:pPr>
            <a:endParaRPr lang="en-US" sz="1900" smtClean="0"/>
          </a:p>
          <a:p>
            <a:pPr eaLnBrk="1" hangingPunct="1">
              <a:lnSpc>
                <a:spcPct val="80000"/>
              </a:lnSpc>
              <a:buFont typeface="Wingdings" pitchFamily="2" charset="2"/>
              <a:buNone/>
              <a:defRPr/>
            </a:pPr>
            <a:endParaRPr lang="en-US" sz="1900" smtClean="0"/>
          </a:p>
          <a:p>
            <a:pPr eaLnBrk="1" hangingPunct="1">
              <a:lnSpc>
                <a:spcPct val="80000"/>
              </a:lnSpc>
              <a:buFont typeface="Wingdings" pitchFamily="2" charset="2"/>
              <a:buNone/>
              <a:defRPr/>
            </a:pPr>
            <a:r>
              <a:rPr lang="en-US" sz="1900" smtClean="0"/>
              <a:t>	</a:t>
            </a:r>
          </a:p>
          <a:p>
            <a:pPr eaLnBrk="1" hangingPunct="1">
              <a:lnSpc>
                <a:spcPct val="80000"/>
              </a:lnSpc>
              <a:defRPr/>
            </a:pPr>
            <a:endParaRPr lang="en-US" sz="1900" b="1" smtClean="0"/>
          </a:p>
          <a:p>
            <a:pPr eaLnBrk="1" hangingPunct="1">
              <a:lnSpc>
                <a:spcPct val="80000"/>
              </a:lnSpc>
              <a:buFont typeface="Wingdings" pitchFamily="2" charset="2"/>
              <a:buNone/>
              <a:defRPr/>
            </a:pPr>
            <a:r>
              <a:rPr lang="en-US" sz="1900" smtClean="0"/>
              <a:t> </a:t>
            </a:r>
            <a:r>
              <a:rPr lang="en-US" sz="2500" smtClean="0"/>
              <a:t> </a:t>
            </a:r>
            <a:endParaRPr lang="en-US" sz="1900" b="1" smtClean="0"/>
          </a:p>
          <a:p>
            <a:pPr eaLnBrk="1" hangingPunct="1">
              <a:lnSpc>
                <a:spcPct val="80000"/>
              </a:lnSpc>
              <a:buFont typeface="Wingdings" pitchFamily="2" charset="2"/>
              <a:buNone/>
              <a:defRPr/>
            </a:pPr>
            <a:endParaRPr lang="en-US" sz="1900" b="1" smtClean="0"/>
          </a:p>
        </p:txBody>
      </p:sp>
      <p:graphicFrame>
        <p:nvGraphicFramePr>
          <p:cNvPr id="95234" name="Object 2"/>
          <p:cNvGraphicFramePr>
            <a:graphicFrameLocks noChangeAspect="1"/>
          </p:cNvGraphicFramePr>
          <p:nvPr/>
        </p:nvGraphicFramePr>
        <p:xfrm>
          <a:off x="4514850" y="3321050"/>
          <a:ext cx="114300" cy="215900"/>
        </p:xfrm>
        <a:graphic>
          <a:graphicData uri="http://schemas.openxmlformats.org/presentationml/2006/ole">
            <p:oleObj spid="_x0000_s95234" name="Equation" r:id="rId4" imgW="114120" imgH="215640" progId="Equation.3">
              <p:embed/>
            </p:oleObj>
          </a:graphicData>
        </a:graphic>
      </p:graphicFrame>
      <p:graphicFrame>
        <p:nvGraphicFramePr>
          <p:cNvPr id="95235" name="Object 3"/>
          <p:cNvGraphicFramePr>
            <a:graphicFrameLocks noChangeAspect="1"/>
          </p:cNvGraphicFramePr>
          <p:nvPr/>
        </p:nvGraphicFramePr>
        <p:xfrm>
          <a:off x="4629150" y="3306763"/>
          <a:ext cx="4057650" cy="185737"/>
        </p:xfrm>
        <a:graphic>
          <a:graphicData uri="http://schemas.openxmlformats.org/presentationml/2006/ole">
            <p:oleObj spid="_x0000_s95235" name="Equation" r:id="rId5" imgW="114120" imgH="215640" progId="Equation.3">
              <p:embed/>
            </p:oleObj>
          </a:graphicData>
        </a:graphic>
      </p:graphicFrame>
      <p:graphicFrame>
        <p:nvGraphicFramePr>
          <p:cNvPr id="490502" name="Group 6"/>
          <p:cNvGraphicFramePr>
            <a:graphicFrameLocks noGrp="1"/>
          </p:cNvGraphicFramePr>
          <p:nvPr/>
        </p:nvGraphicFramePr>
        <p:xfrm>
          <a:off x="457200" y="1676400"/>
          <a:ext cx="8153400" cy="2092960"/>
        </p:xfrm>
        <a:graphic>
          <a:graphicData uri="http://schemas.openxmlformats.org/drawingml/2006/table">
            <a:tbl>
              <a:tblPr/>
              <a:tblGrid>
                <a:gridCol w="1371600"/>
                <a:gridCol w="533400"/>
                <a:gridCol w="533400"/>
                <a:gridCol w="533400"/>
                <a:gridCol w="533400"/>
                <a:gridCol w="533400"/>
                <a:gridCol w="533400"/>
                <a:gridCol w="609600"/>
                <a:gridCol w="533400"/>
                <a:gridCol w="533400"/>
                <a:gridCol w="533400"/>
                <a:gridCol w="533400"/>
                <a:gridCol w="609600"/>
                <a:gridCol w="228600"/>
              </a:tblGrid>
              <a:tr h="5334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pair no.</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r>
              <a:tr h="4064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instructed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4064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Not instructed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4064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Difference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bl>
          </a:graphicData>
        </a:graphic>
      </p:graphicFrame>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3B6BC7A3-E45D-4F8A-A365-AA0972E6155C}" type="slidenum">
              <a:rPr lang="ar-SA"/>
              <a:pPr>
                <a:defRPr/>
              </a:pPr>
              <a:t>344</a:t>
            </a:fld>
            <a:endParaRPr lang="en-US"/>
          </a:p>
        </p:txBody>
      </p:sp>
      <p:sp>
        <p:nvSpPr>
          <p:cNvPr id="2" name="Title 1"/>
          <p:cNvSpPr>
            <a:spLocks noGrp="1"/>
          </p:cNvSpPr>
          <p:nvPr>
            <p:ph type="title" idx="4294967295"/>
          </p:nvPr>
        </p:nvSpPr>
        <p:spPr>
          <a:xfrm>
            <a:off x="0" y="0"/>
            <a:ext cx="8229600" cy="609600"/>
          </a:xfrm>
        </p:spPr>
        <p:txBody>
          <a:bodyPr anchor="ctr">
            <a:normAutofit/>
          </a:bodyPr>
          <a:lstStyle/>
          <a:p>
            <a:pPr algn="l" rtl="0" eaLnBrk="1" hangingPunct="1">
              <a:defRPr/>
            </a:pPr>
            <a:r>
              <a:rPr lang="en-US" sz="3200" b="1" smtClean="0"/>
              <a:t>Continued…….</a:t>
            </a:r>
          </a:p>
        </p:txBody>
      </p:sp>
      <p:sp>
        <p:nvSpPr>
          <p:cNvPr id="492547" name="Content Placeholder 2"/>
          <p:cNvSpPr>
            <a:spLocks noGrp="1"/>
          </p:cNvSpPr>
          <p:nvPr>
            <p:ph idx="4294967295"/>
          </p:nvPr>
        </p:nvSpPr>
        <p:spPr>
          <a:xfrm>
            <a:off x="0" y="533400"/>
            <a:ext cx="8305800" cy="5592763"/>
          </a:xfrm>
        </p:spPr>
        <p:txBody>
          <a:bodyPr/>
          <a:lstStyle/>
          <a:p>
            <a:pPr algn="l" rtl="0" eaLnBrk="1" hangingPunct="1">
              <a:buFont typeface="Wingdings" pitchFamily="2" charset="2"/>
              <a:buNone/>
              <a:defRPr/>
            </a:pPr>
            <a:r>
              <a:rPr lang="en-US" sz="2400" smtClean="0"/>
              <a:t> </a:t>
            </a:r>
            <a:r>
              <a:rPr lang="en-US" sz="2400" b="1" smtClean="0"/>
              <a:t>Let </a:t>
            </a:r>
            <a:r>
              <a:rPr lang="el-GR" sz="2400" b="1" smtClean="0"/>
              <a:t>α</a:t>
            </a:r>
            <a:r>
              <a:rPr lang="en-US" sz="2400" b="1" smtClean="0"/>
              <a:t> be 0.05</a:t>
            </a:r>
            <a:endParaRPr lang="en-US" sz="2400" smtClean="0"/>
          </a:p>
          <a:p>
            <a:pPr algn="l" rtl="0" eaLnBrk="1" hangingPunct="1">
              <a:buFont typeface="Wingdings" pitchFamily="2" charset="2"/>
              <a:buNone/>
              <a:defRPr/>
            </a:pPr>
            <a:r>
              <a:rPr lang="en-US" sz="2400" smtClean="0"/>
              <a:t>4. </a:t>
            </a:r>
            <a:r>
              <a:rPr lang="en-US" sz="2400" smtClean="0">
                <a:solidFill>
                  <a:schemeClr val="tx2"/>
                </a:solidFill>
              </a:rPr>
              <a:t>Test Statistic</a:t>
            </a:r>
            <a:r>
              <a:rPr lang="en-US" sz="2400" smtClean="0"/>
              <a:t>:  The test statistic is the number of plus signs which occurs less frequent. i.e. k = 2</a:t>
            </a:r>
          </a:p>
          <a:p>
            <a:pPr algn="l" rtl="0" eaLnBrk="1" hangingPunct="1">
              <a:buFont typeface="Wingdings" pitchFamily="2" charset="2"/>
              <a:buNone/>
              <a:defRPr/>
            </a:pPr>
            <a:r>
              <a:rPr lang="en-US" sz="2400" smtClean="0"/>
              <a:t> 5. </a:t>
            </a:r>
            <a:r>
              <a:rPr lang="en-US" sz="2400" smtClean="0">
                <a:solidFill>
                  <a:schemeClr val="tx2"/>
                </a:solidFill>
              </a:rPr>
              <a:t>Distribution</a:t>
            </a:r>
            <a:r>
              <a:rPr lang="en-US" sz="2400" smtClean="0"/>
              <a:t> of k is binomial with n= 11 (as one observation is discarded)  and p= 0.5</a:t>
            </a:r>
          </a:p>
          <a:p>
            <a:pPr algn="l" rtl="0" eaLnBrk="1" hangingPunct="1">
              <a:buFont typeface="Wingdings" pitchFamily="2" charset="2"/>
              <a:buNone/>
              <a:defRPr/>
            </a:pPr>
            <a:r>
              <a:rPr lang="en-US" sz="2400" smtClean="0"/>
              <a:t>6. </a:t>
            </a:r>
            <a:r>
              <a:rPr lang="en-US" sz="2400" smtClean="0">
                <a:solidFill>
                  <a:schemeClr val="tx2"/>
                </a:solidFill>
              </a:rPr>
              <a:t>Decision Rule</a:t>
            </a:r>
            <a:r>
              <a:rPr lang="en-US" sz="2400" smtClean="0"/>
              <a:t>: Reject H</a:t>
            </a:r>
            <a:r>
              <a:rPr lang="en-US" sz="1200" smtClean="0"/>
              <a:t>0</a:t>
            </a:r>
            <a:r>
              <a:rPr lang="en-US" sz="2400" smtClean="0"/>
              <a:t> if P(k≤2| 11,0.5) ≤ 0.05.</a:t>
            </a:r>
          </a:p>
          <a:p>
            <a:pPr algn="l" rtl="0" eaLnBrk="1" hangingPunct="1">
              <a:buFont typeface="Wingdings" pitchFamily="2" charset="2"/>
              <a:buNone/>
              <a:defRPr/>
            </a:pPr>
            <a:r>
              <a:rPr lang="en-US" sz="2400" smtClean="0"/>
              <a:t>7. </a:t>
            </a:r>
            <a:r>
              <a:rPr lang="en-US" sz="2400" smtClean="0">
                <a:solidFill>
                  <a:schemeClr val="tx2"/>
                </a:solidFill>
              </a:rPr>
              <a:t>Calculations</a:t>
            </a:r>
            <a:r>
              <a:rPr lang="en-US" sz="2400" smtClean="0"/>
              <a:t>:  </a:t>
            </a:r>
          </a:p>
          <a:p>
            <a:pPr algn="l" rtl="0" eaLnBrk="1" hangingPunct="1">
              <a:buFont typeface="Wingdings" pitchFamily="2" charset="2"/>
              <a:buNone/>
              <a:defRPr/>
            </a:pPr>
            <a:r>
              <a:rPr lang="en-US" sz="2400" smtClean="0"/>
              <a:t>     P(k≤2/11,0.5)=</a:t>
            </a:r>
          </a:p>
          <a:p>
            <a:pPr algn="l" rtl="0" eaLnBrk="1" hangingPunct="1">
              <a:buFont typeface="Wingdings" pitchFamily="2" charset="2"/>
              <a:buNone/>
              <a:defRPr/>
            </a:pPr>
            <a:r>
              <a:rPr lang="en-US" sz="2400" smtClean="0"/>
              <a:t>   Table B or calculations show the probability is equal to  0.0327 which is less than 0.05, we </a:t>
            </a:r>
          </a:p>
          <a:p>
            <a:pPr algn="l" rtl="0" eaLnBrk="1" hangingPunct="1">
              <a:buFont typeface="Wingdings" pitchFamily="2" charset="2"/>
              <a:buNone/>
              <a:defRPr/>
            </a:pPr>
            <a:r>
              <a:rPr lang="en-US" sz="2400" smtClean="0"/>
              <a:t>   must reject H</a:t>
            </a:r>
            <a:r>
              <a:rPr lang="en-US" sz="1200" smtClean="0"/>
              <a:t>0</a:t>
            </a:r>
            <a:r>
              <a:rPr lang="en-US" sz="2400" smtClean="0"/>
              <a:t> .</a:t>
            </a:r>
          </a:p>
          <a:p>
            <a:pPr algn="l" rtl="0" eaLnBrk="1" hangingPunct="1">
              <a:buFont typeface="Wingdings" pitchFamily="2" charset="2"/>
              <a:buNone/>
              <a:defRPr/>
            </a:pPr>
            <a:r>
              <a:rPr lang="en-US" sz="2400" smtClean="0"/>
              <a:t>8. </a:t>
            </a:r>
            <a:r>
              <a:rPr lang="en-US" sz="2400" smtClean="0">
                <a:solidFill>
                  <a:schemeClr val="tx2"/>
                </a:solidFill>
              </a:rPr>
              <a:t>Conclusion</a:t>
            </a:r>
            <a:r>
              <a:rPr lang="en-US" sz="2400" smtClean="0"/>
              <a:t>: median difference is negative and instructions are beneficial</a:t>
            </a:r>
          </a:p>
          <a:p>
            <a:pPr algn="l" rtl="0" eaLnBrk="1" hangingPunct="1">
              <a:buFont typeface="Wingdings" pitchFamily="2" charset="2"/>
              <a:buNone/>
              <a:defRPr/>
            </a:pPr>
            <a:r>
              <a:rPr lang="en-US" sz="2400" smtClean="0"/>
              <a:t> 9. </a:t>
            </a:r>
            <a:r>
              <a:rPr lang="en-US" sz="2400" smtClean="0">
                <a:solidFill>
                  <a:schemeClr val="tx2"/>
                </a:solidFill>
              </a:rPr>
              <a:t>p value</a:t>
            </a:r>
            <a:r>
              <a:rPr lang="en-US" sz="2400" smtClean="0"/>
              <a:t>: Since it is one sided test the p-value is p= .0327</a:t>
            </a:r>
          </a:p>
          <a:p>
            <a:pPr algn="l" rtl="0" eaLnBrk="1" hangingPunct="1">
              <a:buFont typeface="Wingdings" pitchFamily="2" charset="2"/>
              <a:buNone/>
              <a:defRPr/>
            </a:pPr>
            <a:endParaRPr lang="en-US" sz="2400" smtClean="0"/>
          </a:p>
        </p:txBody>
      </p:sp>
      <p:graphicFrame>
        <p:nvGraphicFramePr>
          <p:cNvPr id="96258" name="Object 2"/>
          <p:cNvGraphicFramePr>
            <a:graphicFrameLocks noChangeAspect="1"/>
          </p:cNvGraphicFramePr>
          <p:nvPr/>
        </p:nvGraphicFramePr>
        <p:xfrm>
          <a:off x="3657600" y="3276600"/>
          <a:ext cx="4556125" cy="660400"/>
        </p:xfrm>
        <a:graphic>
          <a:graphicData uri="http://schemas.openxmlformats.org/presentationml/2006/ole">
            <p:oleObj spid="_x0000_s96258" name="Equation" r:id="rId3" imgW="1638000" imgH="317160" progId="Equation.3">
              <p:embed/>
            </p:oleObj>
          </a:graphicData>
        </a:graphic>
      </p:graphicFrame>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FEB5DD98-5CA9-426C-9C60-F84F64A50CE7}" type="slidenum">
              <a:rPr lang="ar-SA"/>
              <a:pPr>
                <a:defRPr/>
              </a:pPr>
              <a:t>345</a:t>
            </a:fld>
            <a:endParaRPr lang="en-US"/>
          </a:p>
        </p:txBody>
      </p:sp>
      <p:sp>
        <p:nvSpPr>
          <p:cNvPr id="493570" name="Title 1"/>
          <p:cNvSpPr>
            <a:spLocks noGrp="1"/>
          </p:cNvSpPr>
          <p:nvPr>
            <p:ph type="title" idx="4294967295"/>
          </p:nvPr>
        </p:nvSpPr>
        <p:spPr>
          <a:xfrm>
            <a:off x="0" y="158750"/>
            <a:ext cx="8229600" cy="1258888"/>
          </a:xfrm>
        </p:spPr>
        <p:txBody>
          <a:bodyPr anchor="ctr"/>
          <a:lstStyle/>
          <a:p>
            <a:pPr eaLnBrk="1" hangingPunct="1">
              <a:defRPr/>
            </a:pPr>
            <a:r>
              <a:rPr lang="en-US" sz="2800" b="1" smtClean="0"/>
              <a:t>NON-PARAMETRIC STATISTICS</a:t>
            </a:r>
          </a:p>
        </p:txBody>
      </p:sp>
      <p:sp>
        <p:nvSpPr>
          <p:cNvPr id="493571" name="Content Placeholder 2"/>
          <p:cNvSpPr>
            <a:spLocks noGrp="1"/>
          </p:cNvSpPr>
          <p:nvPr>
            <p:ph idx="4294967295"/>
          </p:nvPr>
        </p:nvSpPr>
        <p:spPr>
          <a:xfrm>
            <a:off x="0" y="1524000"/>
            <a:ext cx="8229600" cy="4525963"/>
          </a:xfrm>
        </p:spPr>
        <p:txBody>
          <a:bodyPr/>
          <a:lstStyle/>
          <a:p>
            <a:pPr algn="l" rtl="0" eaLnBrk="1" hangingPunct="1">
              <a:defRPr/>
            </a:pPr>
            <a:r>
              <a:rPr lang="en-US" sz="2800" smtClean="0"/>
              <a:t>The t-test, z-test etc. were all parametric tests as they were based n the assumptions of normality or known variances. </a:t>
            </a:r>
          </a:p>
          <a:p>
            <a:pPr algn="l" rtl="0" eaLnBrk="1" hangingPunct="1">
              <a:buFont typeface="Wingdings" pitchFamily="2" charset="2"/>
              <a:buNone/>
              <a:defRPr/>
            </a:pPr>
            <a:endParaRPr lang="en-US" sz="2800" smtClean="0"/>
          </a:p>
          <a:p>
            <a:pPr algn="l" rtl="0" eaLnBrk="1" hangingPunct="1">
              <a:defRPr/>
            </a:pPr>
            <a:r>
              <a:rPr lang="en-US" sz="2800" smtClean="0"/>
              <a:t>When we make no assumptions about the sample population or about the population parameters the tests are called non-parametric and </a:t>
            </a:r>
            <a:r>
              <a:rPr lang="en-US" sz="2800" i="1" smtClean="0"/>
              <a:t>distribution-free</a:t>
            </a:r>
            <a:r>
              <a:rPr lang="en-US" sz="2800" smtClean="0"/>
              <a:t>. </a:t>
            </a:r>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217E729A-A2CF-4EB5-938F-C9E25C2F15E6}" type="slidenum">
              <a:rPr lang="ar-SA"/>
              <a:pPr>
                <a:defRPr/>
              </a:pPr>
              <a:t>346</a:t>
            </a:fld>
            <a:endParaRPr lang="en-US"/>
          </a:p>
        </p:txBody>
      </p:sp>
      <p:sp>
        <p:nvSpPr>
          <p:cNvPr id="494594" name="Title 1"/>
          <p:cNvSpPr>
            <a:spLocks noGrp="1"/>
          </p:cNvSpPr>
          <p:nvPr>
            <p:ph type="title" idx="4294967295"/>
          </p:nvPr>
        </p:nvSpPr>
        <p:spPr>
          <a:xfrm>
            <a:off x="0" y="0"/>
            <a:ext cx="8229600" cy="685800"/>
          </a:xfrm>
        </p:spPr>
        <p:txBody>
          <a:bodyPr anchor="ctr"/>
          <a:lstStyle/>
          <a:p>
            <a:pPr eaLnBrk="1" hangingPunct="1">
              <a:defRPr/>
            </a:pPr>
            <a:r>
              <a:rPr lang="en-US" sz="2800" b="1" smtClean="0"/>
              <a:t>EXAMPLE 1</a:t>
            </a:r>
          </a:p>
        </p:txBody>
      </p:sp>
      <p:sp>
        <p:nvSpPr>
          <p:cNvPr id="3" name="Content Placeholder 2"/>
          <p:cNvSpPr>
            <a:spLocks noGrp="1"/>
          </p:cNvSpPr>
          <p:nvPr>
            <p:ph idx="4294967295"/>
          </p:nvPr>
        </p:nvSpPr>
        <p:spPr>
          <a:xfrm>
            <a:off x="0" y="609600"/>
            <a:ext cx="8610600" cy="6019800"/>
          </a:xfrm>
        </p:spPr>
        <p:txBody>
          <a:bodyPr>
            <a:normAutofit lnSpcReduction="10000"/>
          </a:bodyPr>
          <a:lstStyle/>
          <a:p>
            <a:pPr algn="l" rtl="0" eaLnBrk="1" hangingPunct="1">
              <a:lnSpc>
                <a:spcPct val="80000"/>
              </a:lnSpc>
              <a:buFont typeface="Wingdings" pitchFamily="2" charset="2"/>
              <a:buNone/>
              <a:defRPr/>
            </a:pPr>
            <a:r>
              <a:rPr lang="en-US" sz="2000" smtClean="0"/>
              <a:t>	</a:t>
            </a:r>
            <a:r>
              <a:rPr lang="en-US" sz="2400" smtClean="0"/>
              <a:t>Cardiac output (liters/minute) was measured by thermodilution in a simple random sample of 15 postcardiac surgical patients in the left lateral position. The results were as follows: </a:t>
            </a:r>
          </a:p>
          <a:p>
            <a:pPr algn="l" rtl="0" eaLnBrk="1" hangingPunct="1">
              <a:lnSpc>
                <a:spcPct val="80000"/>
              </a:lnSpc>
              <a:buFont typeface="Wingdings" pitchFamily="2" charset="2"/>
              <a:buNone/>
              <a:defRPr/>
            </a:pPr>
            <a:endParaRPr lang="en-US" sz="2000" smtClean="0"/>
          </a:p>
          <a:p>
            <a:pPr algn="l" rtl="0" eaLnBrk="1" hangingPunct="1">
              <a:lnSpc>
                <a:spcPct val="80000"/>
              </a:lnSpc>
              <a:buFont typeface="Wingdings" pitchFamily="2" charset="2"/>
              <a:buNone/>
              <a:defRPr/>
            </a:pPr>
            <a:endParaRPr lang="en-US" sz="2000" smtClean="0"/>
          </a:p>
          <a:p>
            <a:pPr algn="l" rtl="0" eaLnBrk="1" hangingPunct="1">
              <a:lnSpc>
                <a:spcPct val="80000"/>
              </a:lnSpc>
              <a:buFont typeface="Wingdings" pitchFamily="2" charset="2"/>
              <a:buNone/>
              <a:defRPr/>
            </a:pPr>
            <a:r>
              <a:rPr lang="en-US" sz="2000" smtClean="0"/>
              <a:t>	</a:t>
            </a:r>
          </a:p>
          <a:p>
            <a:pPr algn="l" rtl="0" eaLnBrk="1" hangingPunct="1">
              <a:lnSpc>
                <a:spcPct val="80000"/>
              </a:lnSpc>
              <a:buFont typeface="Wingdings" pitchFamily="2" charset="2"/>
              <a:buNone/>
              <a:defRPr/>
            </a:pPr>
            <a:r>
              <a:rPr lang="en-US" sz="2000" smtClean="0"/>
              <a:t>   </a:t>
            </a:r>
            <a:r>
              <a:rPr lang="en-US" sz="2400" smtClean="0"/>
              <a:t>We wish to know if we can conclude on the basis of these data that the population mean is different from 5.05. </a:t>
            </a:r>
          </a:p>
          <a:p>
            <a:pPr algn="l" rtl="0" eaLnBrk="1" hangingPunct="1">
              <a:lnSpc>
                <a:spcPct val="80000"/>
              </a:lnSpc>
              <a:buFont typeface="Wingdings" pitchFamily="2" charset="2"/>
              <a:buNone/>
              <a:defRPr/>
            </a:pPr>
            <a:r>
              <a:rPr lang="en-US" sz="2400" smtClean="0"/>
              <a:t>	</a:t>
            </a:r>
            <a:r>
              <a:rPr lang="en-US" sz="2400" b="1" u="sng" smtClean="0">
                <a:solidFill>
                  <a:schemeClr val="hlink"/>
                </a:solidFill>
              </a:rPr>
              <a:t>Solution:</a:t>
            </a:r>
            <a:endParaRPr lang="en-US" sz="2400" u="sng" smtClean="0">
              <a:solidFill>
                <a:schemeClr val="hlink"/>
              </a:solidFill>
            </a:endParaRPr>
          </a:p>
          <a:p>
            <a:pPr algn="l" rtl="0" eaLnBrk="1" hangingPunct="1">
              <a:lnSpc>
                <a:spcPct val="80000"/>
              </a:lnSpc>
              <a:buFont typeface="Wingdings" pitchFamily="2" charset="2"/>
              <a:buNone/>
              <a:defRPr/>
            </a:pPr>
            <a:r>
              <a:rPr lang="en-US" sz="2400" smtClean="0"/>
              <a:t>	1.</a:t>
            </a:r>
            <a:r>
              <a:rPr lang="en-US" sz="2400" smtClean="0">
                <a:solidFill>
                  <a:schemeClr val="hlink"/>
                </a:solidFill>
              </a:rPr>
              <a:t> </a:t>
            </a:r>
            <a:r>
              <a:rPr lang="en-US" sz="2400" b="1" smtClean="0">
                <a:solidFill>
                  <a:schemeClr val="hlink"/>
                </a:solidFill>
              </a:rPr>
              <a:t>Data</a:t>
            </a:r>
            <a:r>
              <a:rPr lang="en-US" sz="2400" b="1" smtClean="0"/>
              <a:t>.</a:t>
            </a:r>
            <a:r>
              <a:rPr lang="en-US" sz="2400" smtClean="0"/>
              <a:t> As given above</a:t>
            </a:r>
          </a:p>
          <a:p>
            <a:pPr algn="l" rtl="0" eaLnBrk="1" hangingPunct="1">
              <a:lnSpc>
                <a:spcPct val="80000"/>
              </a:lnSpc>
              <a:buFont typeface="Wingdings" pitchFamily="2" charset="2"/>
              <a:buNone/>
              <a:defRPr/>
            </a:pPr>
            <a:r>
              <a:rPr lang="en-US" sz="2400" smtClean="0"/>
              <a:t>	2. </a:t>
            </a:r>
            <a:r>
              <a:rPr lang="en-US" sz="2400" b="1" smtClean="0">
                <a:solidFill>
                  <a:schemeClr val="hlink"/>
                </a:solidFill>
              </a:rPr>
              <a:t>Assumptions</a:t>
            </a:r>
            <a:r>
              <a:rPr lang="en-US" sz="2400" b="1" smtClean="0"/>
              <a:t>. </a:t>
            </a:r>
            <a:r>
              <a:rPr lang="en-US" sz="2400" smtClean="0"/>
              <a:t>We assume that the requirements for the application of the Wilcoxon signed-ranks test are met.   </a:t>
            </a:r>
          </a:p>
          <a:p>
            <a:pPr algn="l" rtl="0" eaLnBrk="1" hangingPunct="1">
              <a:lnSpc>
                <a:spcPct val="80000"/>
              </a:lnSpc>
              <a:buFont typeface="Wingdings" pitchFamily="2" charset="2"/>
              <a:buNone/>
              <a:defRPr/>
            </a:pPr>
            <a:r>
              <a:rPr lang="en-US" sz="2400" smtClean="0"/>
              <a:t>	3. </a:t>
            </a:r>
            <a:r>
              <a:rPr lang="en-US" sz="2400" b="1" smtClean="0">
                <a:solidFill>
                  <a:schemeClr val="hlink"/>
                </a:solidFill>
              </a:rPr>
              <a:t>Hypothesis.</a:t>
            </a:r>
            <a:r>
              <a:rPr lang="en-US" sz="2400" b="1" smtClean="0"/>
              <a:t> </a:t>
            </a:r>
          </a:p>
          <a:p>
            <a:pPr algn="l" rtl="0" eaLnBrk="1" hangingPunct="1">
              <a:lnSpc>
                <a:spcPct val="80000"/>
              </a:lnSpc>
              <a:buFont typeface="Wingdings" pitchFamily="2" charset="2"/>
              <a:buNone/>
              <a:defRPr/>
            </a:pPr>
            <a:r>
              <a:rPr lang="en-US" sz="2000" smtClean="0"/>
              <a:t>			H</a:t>
            </a:r>
            <a:r>
              <a:rPr lang="en-US" sz="1400" smtClean="0"/>
              <a:t>0</a:t>
            </a:r>
            <a:r>
              <a:rPr lang="en-US" sz="2000" smtClean="0"/>
              <a:t>: </a:t>
            </a:r>
            <a:r>
              <a:rPr lang="en-US" sz="2000" smtClean="0">
                <a:latin typeface="Arial"/>
              </a:rPr>
              <a:t>µ</a:t>
            </a:r>
            <a:r>
              <a:rPr lang="en-US" sz="2000" smtClean="0"/>
              <a:t> = 5.05</a:t>
            </a:r>
          </a:p>
          <a:p>
            <a:pPr algn="l" rtl="0" eaLnBrk="1" hangingPunct="1">
              <a:lnSpc>
                <a:spcPct val="80000"/>
              </a:lnSpc>
              <a:buFont typeface="Wingdings" pitchFamily="2" charset="2"/>
              <a:buNone/>
              <a:defRPr/>
            </a:pPr>
            <a:r>
              <a:rPr lang="en-US" sz="2000" smtClean="0"/>
              <a:t>			 H</a:t>
            </a:r>
            <a:r>
              <a:rPr lang="en-US" sz="1400" smtClean="0"/>
              <a:t>A</a:t>
            </a:r>
            <a:r>
              <a:rPr lang="en-US" sz="2000" smtClean="0"/>
              <a:t>: </a:t>
            </a:r>
            <a:r>
              <a:rPr lang="en-US" sz="2000" smtClean="0">
                <a:latin typeface="Arial"/>
              </a:rPr>
              <a:t>µ</a:t>
            </a:r>
            <a:r>
              <a:rPr lang="en-US" sz="2000" smtClean="0"/>
              <a:t> ≠ 5.05</a:t>
            </a:r>
          </a:p>
          <a:p>
            <a:pPr algn="l" rtl="0" eaLnBrk="1" hangingPunct="1">
              <a:lnSpc>
                <a:spcPct val="80000"/>
              </a:lnSpc>
              <a:buFont typeface="Wingdings" pitchFamily="2" charset="2"/>
              <a:buNone/>
              <a:defRPr/>
            </a:pPr>
            <a:r>
              <a:rPr lang="en-US" sz="2000" smtClean="0"/>
              <a:t>		Let </a:t>
            </a:r>
            <a:r>
              <a:rPr lang="el-GR" sz="2000" smtClean="0"/>
              <a:t>α</a:t>
            </a:r>
            <a:r>
              <a:rPr lang="en-US" sz="2000" smtClean="0"/>
              <a:t> = 0.05. </a:t>
            </a:r>
          </a:p>
          <a:p>
            <a:pPr eaLnBrk="1" hangingPunct="1">
              <a:lnSpc>
                <a:spcPct val="80000"/>
              </a:lnSpc>
              <a:buFont typeface="Wingdings" pitchFamily="2" charset="2"/>
              <a:buNone/>
              <a:defRPr/>
            </a:pPr>
            <a:r>
              <a:rPr lang="en-US" sz="2000" smtClean="0"/>
              <a:t>	</a:t>
            </a:r>
          </a:p>
          <a:p>
            <a:pPr eaLnBrk="1" hangingPunct="1">
              <a:lnSpc>
                <a:spcPct val="80000"/>
              </a:lnSpc>
              <a:buFont typeface="Wingdings" pitchFamily="2" charset="2"/>
              <a:buNone/>
              <a:defRPr/>
            </a:pPr>
            <a:endParaRPr lang="en-US" sz="2000" smtClean="0"/>
          </a:p>
        </p:txBody>
      </p:sp>
      <p:graphicFrame>
        <p:nvGraphicFramePr>
          <p:cNvPr id="4" name="Table 3"/>
          <p:cNvGraphicFramePr>
            <a:graphicFrameLocks noGrp="1"/>
          </p:cNvGraphicFramePr>
          <p:nvPr/>
        </p:nvGraphicFramePr>
        <p:xfrm>
          <a:off x="1676400" y="1981200"/>
          <a:ext cx="6096000" cy="742950"/>
        </p:xfrm>
        <a:graphic>
          <a:graphicData uri="http://schemas.openxmlformats.org/drawingml/2006/table">
            <a:tbl>
              <a:tblPr/>
              <a:tblGrid>
                <a:gridCol w="762000"/>
                <a:gridCol w="762000"/>
                <a:gridCol w="762000"/>
                <a:gridCol w="762000"/>
                <a:gridCol w="762000"/>
                <a:gridCol w="762000"/>
                <a:gridCol w="762000"/>
                <a:gridCol w="762000"/>
              </a:tblGrid>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4.91</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4.10</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6.74</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7.27</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7.42</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7.50</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6.56</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4.64</a:t>
                      </a:r>
                    </a:p>
                  </a:txBody>
                  <a:tcPr horzOverflow="overflow">
                    <a:lnL>
                      <a:noFill/>
                    </a:lnL>
                    <a:lnR>
                      <a:noFill/>
                    </a:lnR>
                    <a:lnT>
                      <a:noFill/>
                    </a:lnT>
                    <a:lnB>
                      <a:noFill/>
                    </a:lnB>
                    <a:lnTlToBr>
                      <a:noFill/>
                    </a:lnTlToBr>
                    <a:lnBlToTr>
                      <a:noFill/>
                    </a:lnBlToTr>
                    <a:no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5.98</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3.14</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3.23</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5.80</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6.17</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5.39</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5.77</a:t>
                      </a: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BEAAC8CF-E7D1-460A-9CE4-7F656B16F869}" type="slidenum">
              <a:rPr lang="ar-SA"/>
              <a:pPr>
                <a:defRPr/>
              </a:pPr>
              <a:t>347</a:t>
            </a:fld>
            <a:endParaRPr lang="en-US"/>
          </a:p>
        </p:txBody>
      </p:sp>
      <p:sp>
        <p:nvSpPr>
          <p:cNvPr id="495618" name="Title 1"/>
          <p:cNvSpPr>
            <a:spLocks noGrp="1"/>
          </p:cNvSpPr>
          <p:nvPr>
            <p:ph type="title" idx="4294967295"/>
          </p:nvPr>
        </p:nvSpPr>
        <p:spPr>
          <a:xfrm>
            <a:off x="0" y="0"/>
            <a:ext cx="8229600" cy="685800"/>
          </a:xfrm>
        </p:spPr>
        <p:txBody>
          <a:bodyPr anchor="ctr"/>
          <a:lstStyle/>
          <a:p>
            <a:pPr eaLnBrk="1" hangingPunct="1">
              <a:defRPr/>
            </a:pPr>
            <a:r>
              <a:rPr lang="en-US" sz="2800" b="1" smtClean="0"/>
              <a:t>EXAMPLE 1</a:t>
            </a:r>
          </a:p>
        </p:txBody>
      </p:sp>
      <p:sp>
        <p:nvSpPr>
          <p:cNvPr id="495619" name="Content Placeholder 2"/>
          <p:cNvSpPr>
            <a:spLocks noGrp="1"/>
          </p:cNvSpPr>
          <p:nvPr>
            <p:ph idx="4294967295"/>
          </p:nvPr>
        </p:nvSpPr>
        <p:spPr>
          <a:xfrm>
            <a:off x="0" y="685800"/>
            <a:ext cx="8610600" cy="5791200"/>
          </a:xfrm>
        </p:spPr>
        <p:txBody>
          <a:bodyPr/>
          <a:lstStyle/>
          <a:p>
            <a:pPr eaLnBrk="1" hangingPunct="1">
              <a:buFont typeface="Wingdings" pitchFamily="2" charset="2"/>
              <a:buNone/>
              <a:defRPr/>
            </a:pPr>
            <a:r>
              <a:rPr lang="en-US" sz="2400" smtClean="0"/>
              <a:t>	</a:t>
            </a:r>
            <a:r>
              <a:rPr lang="en-US" sz="2800" smtClean="0"/>
              <a:t>4. </a:t>
            </a:r>
            <a:r>
              <a:rPr lang="en-US" sz="2400" b="1" smtClean="0">
                <a:solidFill>
                  <a:schemeClr val="hlink"/>
                </a:solidFill>
              </a:rPr>
              <a:t>Test Statistic</a:t>
            </a:r>
            <a:r>
              <a:rPr lang="en-US" sz="2400" b="1" smtClean="0"/>
              <a:t>. </a:t>
            </a:r>
            <a:r>
              <a:rPr lang="en-US" sz="2400" smtClean="0"/>
              <a:t>The test statistic will be </a:t>
            </a:r>
            <a:r>
              <a:rPr lang="en-US" sz="2400" i="1" smtClean="0"/>
              <a:t>T </a:t>
            </a:r>
            <a:r>
              <a:rPr lang="en-US" sz="2400" smtClean="0"/>
              <a:t>+ or </a:t>
            </a:r>
            <a:r>
              <a:rPr lang="en-US" sz="2400" i="1" smtClean="0"/>
              <a:t>T</a:t>
            </a:r>
            <a:r>
              <a:rPr lang="en-US" sz="2400" smtClean="0"/>
              <a:t>-, whichever is smaller, called the test statistic </a:t>
            </a:r>
            <a:r>
              <a:rPr lang="en-US" sz="2400" i="1" smtClean="0"/>
              <a:t>T</a:t>
            </a:r>
            <a:r>
              <a:rPr lang="en-US" sz="2400" smtClean="0"/>
              <a:t>. </a:t>
            </a:r>
          </a:p>
          <a:p>
            <a:pPr algn="l" rtl="0" eaLnBrk="1" hangingPunct="1">
              <a:buFont typeface="Wingdings" pitchFamily="2" charset="2"/>
              <a:buNone/>
              <a:defRPr/>
            </a:pPr>
            <a:r>
              <a:rPr lang="en-US" sz="2400" smtClean="0"/>
              <a:t>	5. </a:t>
            </a:r>
            <a:r>
              <a:rPr lang="en-US" sz="2400" b="1" smtClean="0">
                <a:solidFill>
                  <a:schemeClr val="hlink"/>
                </a:solidFill>
              </a:rPr>
              <a:t>Distribution of test statistic</a:t>
            </a:r>
            <a:r>
              <a:rPr lang="en-US" sz="2400" b="1" smtClean="0"/>
              <a:t>. </a:t>
            </a:r>
            <a:r>
              <a:rPr lang="en-US" sz="2400" smtClean="0"/>
              <a:t>Critical values of the test statistic are given in Table K of the Appendix</a:t>
            </a:r>
            <a:r>
              <a:rPr lang="en-US" sz="2800" smtClean="0"/>
              <a:t>. </a:t>
            </a:r>
          </a:p>
          <a:p>
            <a:pPr algn="l" rtl="0" eaLnBrk="1" hangingPunct="1">
              <a:buFont typeface="Wingdings" pitchFamily="2" charset="2"/>
              <a:buNone/>
              <a:defRPr/>
            </a:pPr>
            <a:r>
              <a:rPr lang="en-US" sz="2800" smtClean="0"/>
              <a:t>	6. </a:t>
            </a:r>
            <a:r>
              <a:rPr lang="en-US" sz="2400" b="1" smtClean="0">
                <a:solidFill>
                  <a:schemeClr val="hlink"/>
                </a:solidFill>
              </a:rPr>
              <a:t>Decision rule</a:t>
            </a:r>
            <a:r>
              <a:rPr lang="en-US" sz="2400" smtClean="0"/>
              <a:t>. We will reject </a:t>
            </a:r>
            <a:r>
              <a:rPr lang="en-US" sz="2400" i="1" smtClean="0"/>
              <a:t>H</a:t>
            </a:r>
            <a:r>
              <a:rPr lang="en-US" sz="1600" smtClean="0"/>
              <a:t>0 </a:t>
            </a:r>
            <a:r>
              <a:rPr lang="en-US" sz="2400" smtClean="0"/>
              <a:t>if the computed value of </a:t>
            </a:r>
            <a:r>
              <a:rPr lang="en-US" sz="2400" i="1" smtClean="0"/>
              <a:t>T</a:t>
            </a:r>
            <a:r>
              <a:rPr lang="en-US" sz="2400" smtClean="0"/>
              <a:t> is less than or equal to 25, the critical value </a:t>
            </a:r>
            <a:r>
              <a:rPr lang="en-US" sz="2400" i="1" smtClean="0"/>
              <a:t>n</a:t>
            </a:r>
            <a:r>
              <a:rPr lang="en-US" sz="2400" smtClean="0"/>
              <a:t> = 15, and </a:t>
            </a:r>
            <a:r>
              <a:rPr lang="el-GR" sz="2400" smtClean="0"/>
              <a:t>α</a:t>
            </a:r>
            <a:r>
              <a:rPr lang="en-US" sz="2400" smtClean="0"/>
              <a:t>/2 = 0.0240, the closest value to 0.0250 in Table K. </a:t>
            </a:r>
          </a:p>
          <a:p>
            <a:pPr algn="l" rtl="0" eaLnBrk="1" hangingPunct="1">
              <a:buFont typeface="Wingdings" pitchFamily="2" charset="2"/>
              <a:buNone/>
              <a:defRPr/>
            </a:pPr>
            <a:r>
              <a:rPr lang="en-US" sz="2400" smtClean="0"/>
              <a:t>	7. </a:t>
            </a:r>
            <a:r>
              <a:rPr lang="en-US" sz="2400" b="1" smtClean="0">
                <a:solidFill>
                  <a:schemeClr val="hlink"/>
                </a:solidFill>
              </a:rPr>
              <a:t>Calculation</a:t>
            </a:r>
            <a:r>
              <a:rPr lang="en-US" sz="2400" b="1" smtClean="0"/>
              <a:t> of test statistic.</a:t>
            </a:r>
            <a:r>
              <a:rPr lang="en-US" sz="2400" smtClean="0"/>
              <a:t> The calculation of the test statistic is shown in Table. </a:t>
            </a:r>
          </a:p>
          <a:p>
            <a:pPr algn="l" rtl="0" eaLnBrk="1" hangingPunct="1">
              <a:buFont typeface="Wingdings" pitchFamily="2" charset="2"/>
              <a:buNone/>
              <a:defRPr/>
            </a:pPr>
            <a:r>
              <a:rPr lang="en-US" sz="2400" smtClean="0"/>
              <a:t> 	8. </a:t>
            </a:r>
            <a:r>
              <a:rPr lang="en-US" sz="2400" b="1" smtClean="0">
                <a:solidFill>
                  <a:schemeClr val="hlink"/>
                </a:solidFill>
              </a:rPr>
              <a:t>Statistical decision</a:t>
            </a:r>
            <a:r>
              <a:rPr lang="en-US" sz="2400" b="1" smtClean="0"/>
              <a:t>.</a:t>
            </a:r>
            <a:r>
              <a:rPr lang="en-US" sz="2400" smtClean="0"/>
              <a:t> Since 34 is greater than 25, we are unable to reject </a:t>
            </a:r>
            <a:r>
              <a:rPr lang="en-US" sz="2400" i="1" smtClean="0"/>
              <a:t>H</a:t>
            </a:r>
            <a:r>
              <a:rPr lang="en-US" sz="1400" smtClean="0"/>
              <a:t>0. </a:t>
            </a:r>
            <a:r>
              <a:rPr lang="en-US" sz="2400" smtClean="0"/>
              <a:t> </a:t>
            </a:r>
          </a:p>
          <a:p>
            <a:pPr algn="l" rtl="0" eaLnBrk="1" hangingPunct="1">
              <a:buFont typeface="Wingdings" pitchFamily="2" charset="2"/>
              <a:buNone/>
              <a:defRPr/>
            </a:pPr>
            <a:r>
              <a:rPr lang="en-US" sz="2400" smtClean="0"/>
              <a:t>			</a:t>
            </a:r>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AC0F6BF4-577E-4C9E-88A8-9EA000A65651}" type="slidenum">
              <a:rPr lang="ar-SA"/>
              <a:pPr>
                <a:defRPr/>
              </a:pPr>
              <a:t>348</a:t>
            </a:fld>
            <a:endParaRPr lang="en-US"/>
          </a:p>
        </p:txBody>
      </p:sp>
      <p:sp>
        <p:nvSpPr>
          <p:cNvPr id="496642" name="Content Placeholder 2"/>
          <p:cNvSpPr>
            <a:spLocks noGrp="1"/>
          </p:cNvSpPr>
          <p:nvPr>
            <p:ph idx="4294967295"/>
          </p:nvPr>
        </p:nvSpPr>
        <p:spPr>
          <a:xfrm>
            <a:off x="0" y="1066800"/>
            <a:ext cx="8610600" cy="5105400"/>
          </a:xfrm>
        </p:spPr>
        <p:txBody>
          <a:bodyPr/>
          <a:lstStyle/>
          <a:p>
            <a:pPr eaLnBrk="1" hangingPunct="1">
              <a:buFont typeface="Wingdings" pitchFamily="2" charset="2"/>
              <a:buNone/>
              <a:defRPr/>
            </a:pPr>
            <a:r>
              <a:rPr lang="en-US" sz="2400" smtClean="0"/>
              <a:t>		</a:t>
            </a:r>
          </a:p>
        </p:txBody>
      </p:sp>
      <p:graphicFrame>
        <p:nvGraphicFramePr>
          <p:cNvPr id="496643" name="Group 3"/>
          <p:cNvGraphicFramePr>
            <a:graphicFrameLocks noGrp="1"/>
          </p:cNvGraphicFramePr>
          <p:nvPr/>
        </p:nvGraphicFramePr>
        <p:xfrm>
          <a:off x="1066800" y="228600"/>
          <a:ext cx="7620000" cy="6614160"/>
        </p:xfrm>
        <a:graphic>
          <a:graphicData uri="http://schemas.openxmlformats.org/drawingml/2006/table">
            <a:tbl>
              <a:tblPr/>
              <a:tblGrid>
                <a:gridCol w="1752600"/>
                <a:gridCol w="1676400"/>
                <a:gridCol w="1676400"/>
                <a:gridCol w="2514600"/>
              </a:tblGrid>
              <a:tr h="6858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Cardiac 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pitchFamily="34" charset="0"/>
                          <a:cs typeface="Arial" pitchFamily="34" charset="0"/>
                        </a:rPr>
                        <a:t>d</a:t>
                      </a:r>
                      <a:r>
                        <a:rPr kumimoji="0" lang="en-US" sz="1400" b="1" i="0" u="none" strike="noStrike" cap="none" normalizeH="0" baseline="0" smtClean="0">
                          <a:ln>
                            <a:noFill/>
                          </a:ln>
                          <a:solidFill>
                            <a:srgbClr val="FFFFFF"/>
                          </a:solidFill>
                          <a:effectLst/>
                          <a:latin typeface="Arial" pitchFamily="34" charset="0"/>
                          <a:cs typeface="Arial" pitchFamily="34" charset="0"/>
                        </a:rPr>
                        <a:t>i</a:t>
                      </a:r>
                      <a:r>
                        <a:rPr kumimoji="0" lang="en-US" sz="2400" b="1" i="0" u="none" strike="noStrike" cap="none" normalizeH="0" baseline="0" smtClean="0">
                          <a:ln>
                            <a:noFill/>
                          </a:ln>
                          <a:solidFill>
                            <a:srgbClr val="FFFFFF"/>
                          </a:solidFill>
                          <a:effectLst/>
                          <a:latin typeface="Arial" pitchFamily="34" charset="0"/>
                          <a:cs typeface="Arial" pitchFamily="34" charset="0"/>
                        </a:rPr>
                        <a:t> = x</a:t>
                      </a:r>
                      <a:r>
                        <a:rPr kumimoji="0" lang="en-US" sz="1400" b="1" i="0" u="none" strike="noStrike" cap="none" normalizeH="0" baseline="0" smtClean="0">
                          <a:ln>
                            <a:noFill/>
                          </a:ln>
                          <a:solidFill>
                            <a:srgbClr val="FFFFFF"/>
                          </a:solidFill>
                          <a:effectLst/>
                          <a:latin typeface="Arial" pitchFamily="34" charset="0"/>
                          <a:cs typeface="Arial" pitchFamily="34" charset="0"/>
                        </a:rPr>
                        <a:t>i</a:t>
                      </a:r>
                      <a:r>
                        <a:rPr kumimoji="0" lang="en-US" sz="2400" b="1" i="0" u="none" strike="noStrike" cap="none" normalizeH="0" baseline="0" smtClean="0">
                          <a:ln>
                            <a:noFill/>
                          </a:ln>
                          <a:solidFill>
                            <a:srgbClr val="FFFFFF"/>
                          </a:solidFill>
                          <a:effectLst/>
                          <a:latin typeface="Arial" pitchFamily="34" charset="0"/>
                          <a:cs typeface="Arial" pitchFamily="34" charset="0"/>
                        </a:rPr>
                        <a:t> – </a:t>
                      </a:r>
                      <a:r>
                        <a:rPr kumimoji="0" lang="en-US" sz="2000" b="1" i="0" u="none" strike="noStrike" cap="none" normalizeH="0" baseline="0" smtClean="0">
                          <a:ln>
                            <a:noFill/>
                          </a:ln>
                          <a:solidFill>
                            <a:srgbClr val="FFFFFF"/>
                          </a:solidFill>
                          <a:effectLst/>
                          <a:latin typeface="Arial" pitchFamily="34" charset="0"/>
                          <a:cs typeface="Arial" pitchFamily="34" charset="0"/>
                        </a:rPr>
                        <a:t>5.05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 </a:t>
                      </a:r>
                      <a:r>
                        <a:rPr kumimoji="0" lang="en-US" sz="2000" b="1" i="0" u="none" strike="noStrike" cap="none" normalizeH="0" baseline="0" smtClean="0">
                          <a:ln>
                            <a:noFill/>
                          </a:ln>
                          <a:solidFill>
                            <a:srgbClr val="FFFFFF"/>
                          </a:solidFill>
                          <a:effectLst/>
                          <a:latin typeface="Arial" pitchFamily="34" charset="0"/>
                          <a:cs typeface="Arial" pitchFamily="34" charset="0"/>
                        </a:rPr>
                        <a:t>Rank of |d</a:t>
                      </a:r>
                      <a:r>
                        <a:rPr kumimoji="0" lang="en-US" sz="1400" b="1" i="0" u="none" strike="noStrike" cap="none" normalizeH="0" baseline="0" smtClean="0">
                          <a:ln>
                            <a:noFill/>
                          </a:ln>
                          <a:solidFill>
                            <a:srgbClr val="FFFFFF"/>
                          </a:solidFill>
                          <a:effectLst/>
                          <a:latin typeface="Arial" pitchFamily="34" charset="0"/>
                          <a:cs typeface="Arial" pitchFamily="34" charset="0"/>
                        </a:rPr>
                        <a:t>i</a:t>
                      </a:r>
                      <a:r>
                        <a:rPr kumimoji="0" lang="en-US" sz="2000" b="1" i="0" u="none" strike="noStrike" cap="none" normalizeH="0" baseline="0" smtClean="0">
                          <a:ln>
                            <a:noFill/>
                          </a:ln>
                          <a:solidFill>
                            <a:srgbClr val="FFFFFF"/>
                          </a:solidFill>
                          <a:effectLst/>
                          <a:latin typeface="Arial" pitchFamily="34" charset="0"/>
                          <a:cs typeface="Arial"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Signed Rank of |d</a:t>
                      </a:r>
                      <a:r>
                        <a:rPr kumimoji="0" lang="en-US" sz="1600" b="1" i="0" u="none" strike="noStrike" cap="none" normalizeH="0" baseline="0" smtClean="0">
                          <a:ln>
                            <a:noFill/>
                          </a:ln>
                          <a:solidFill>
                            <a:srgbClr val="FFFFFF"/>
                          </a:solidFill>
                          <a:effectLst/>
                          <a:latin typeface="Arial" pitchFamily="34" charset="0"/>
                          <a:cs typeface="Arial" pitchFamily="34" charset="0"/>
                        </a:rPr>
                        <a:t>i</a:t>
                      </a:r>
                      <a:r>
                        <a:rPr kumimoji="0" lang="en-US" sz="2000" b="1" i="0" u="none" strike="noStrike" cap="none" normalizeH="0" baseline="0" smtClean="0">
                          <a:ln>
                            <a:noFill/>
                          </a:ln>
                          <a:solidFill>
                            <a:srgbClr val="FFFFFF"/>
                          </a:solidFill>
                          <a:effectLst/>
                          <a:latin typeface="Arial" pitchFamily="34" charset="0"/>
                          <a:cs typeface="Arial"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4.91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7.27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7.42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4128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7.50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222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+0.93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-1.91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81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635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858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4446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3">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Arial" pitchFamily="34" charset="0"/>
                          <a:cs typeface="Arial" pitchFamily="34" charset="0"/>
                        </a:rPr>
                        <a:t>T</a:t>
                      </a:r>
                      <a:r>
                        <a:rPr kumimoji="0" lang="en-US" sz="1800" b="1" i="0" u="none" strike="noStrike" cap="none" normalizeH="0" baseline="0" smtClean="0">
                          <a:ln>
                            <a:noFill/>
                          </a:ln>
                          <a:solidFill>
                            <a:srgbClr val="000000"/>
                          </a:solidFill>
                          <a:effectLst/>
                          <a:latin typeface="Arial" pitchFamily="34" charset="0"/>
                          <a:cs typeface="Arial" pitchFamily="34" charset="0"/>
                        </a:rPr>
                        <a:t>+ = 86, </a:t>
                      </a:r>
                      <a:r>
                        <a:rPr kumimoji="0" lang="en-US" sz="1800" b="1" i="1" u="none" strike="noStrike" cap="none" normalizeH="0" baseline="0" smtClean="0">
                          <a:ln>
                            <a:noFill/>
                          </a:ln>
                          <a:solidFill>
                            <a:srgbClr val="000000"/>
                          </a:solidFill>
                          <a:effectLst/>
                          <a:latin typeface="Arial" pitchFamily="34" charset="0"/>
                          <a:cs typeface="Arial" pitchFamily="34" charset="0"/>
                        </a:rPr>
                        <a:t>T</a:t>
                      </a:r>
                      <a:r>
                        <a:rPr kumimoji="0" lang="en-US" sz="1800" b="1" i="0" u="none" strike="noStrike" cap="none" normalizeH="0" baseline="0" smtClean="0">
                          <a:ln>
                            <a:noFill/>
                          </a:ln>
                          <a:solidFill>
                            <a:srgbClr val="000000"/>
                          </a:solidFill>
                          <a:effectLst/>
                          <a:latin typeface="Arial" pitchFamily="34" charset="0"/>
                          <a:cs typeface="Arial" pitchFamily="34" charset="0"/>
                        </a:rPr>
                        <a:t>- = 34, </a:t>
                      </a:r>
                      <a:r>
                        <a:rPr kumimoji="0" lang="en-US" sz="1800" b="1" i="1" u="none" strike="noStrike" cap="none" normalizeH="0" baseline="0" smtClean="0">
                          <a:ln>
                            <a:noFill/>
                          </a:ln>
                          <a:solidFill>
                            <a:srgbClr val="000000"/>
                          </a:solidFill>
                          <a:effectLst/>
                          <a:latin typeface="Arial" pitchFamily="34" charset="0"/>
                          <a:cs typeface="Arial" pitchFamily="34" charset="0"/>
                        </a:rPr>
                        <a:t>T</a:t>
                      </a:r>
                      <a:r>
                        <a:rPr kumimoji="0" lang="en-US" sz="1800" b="1" i="0" u="none" strike="noStrike" cap="none" normalizeH="0" baseline="0" smtClean="0">
                          <a:ln>
                            <a:noFill/>
                          </a:ln>
                          <a:solidFill>
                            <a:srgbClr val="000000"/>
                          </a:solidFill>
                          <a:effectLst/>
                          <a:latin typeface="Arial" pitchFamily="34" charset="0"/>
                          <a:cs typeface="Arial" pitchFamily="34" charset="0"/>
                        </a:rPr>
                        <a:t> = 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9B264D33-0B18-4D43-A344-323E424C0663}" type="slidenum">
              <a:rPr lang="ar-SA"/>
              <a:pPr>
                <a:defRPr/>
              </a:pPr>
              <a:t>349</a:t>
            </a:fld>
            <a:endParaRPr lang="en-US"/>
          </a:p>
        </p:txBody>
      </p:sp>
      <p:sp>
        <p:nvSpPr>
          <p:cNvPr id="497666" name="Title 1"/>
          <p:cNvSpPr>
            <a:spLocks noGrp="1"/>
          </p:cNvSpPr>
          <p:nvPr>
            <p:ph type="title" idx="4294967295"/>
          </p:nvPr>
        </p:nvSpPr>
        <p:spPr>
          <a:xfrm>
            <a:off x="0" y="0"/>
            <a:ext cx="8229600" cy="685800"/>
          </a:xfrm>
        </p:spPr>
        <p:txBody>
          <a:bodyPr anchor="ctr"/>
          <a:lstStyle/>
          <a:p>
            <a:pPr eaLnBrk="1" hangingPunct="1">
              <a:defRPr/>
            </a:pPr>
            <a:r>
              <a:rPr lang="en-US" sz="2800" b="1" smtClean="0"/>
              <a:t>EXAMPLE 1</a:t>
            </a:r>
          </a:p>
        </p:txBody>
      </p:sp>
      <p:sp>
        <p:nvSpPr>
          <p:cNvPr id="497667" name="Content Placeholder 2"/>
          <p:cNvSpPr>
            <a:spLocks noGrp="1"/>
          </p:cNvSpPr>
          <p:nvPr>
            <p:ph idx="4294967295"/>
          </p:nvPr>
        </p:nvSpPr>
        <p:spPr>
          <a:xfrm>
            <a:off x="0" y="1066800"/>
            <a:ext cx="8610600" cy="5105400"/>
          </a:xfrm>
        </p:spPr>
        <p:txBody>
          <a:bodyPr/>
          <a:lstStyle/>
          <a:p>
            <a:pPr algn="l" rtl="0" eaLnBrk="1" hangingPunct="1">
              <a:buFont typeface="Wingdings" pitchFamily="2" charset="2"/>
              <a:buNone/>
              <a:defRPr/>
            </a:pPr>
            <a:r>
              <a:rPr lang="en-US" sz="2400" smtClean="0"/>
              <a:t>	8. </a:t>
            </a:r>
            <a:r>
              <a:rPr lang="en-US" sz="2400" b="1" smtClean="0">
                <a:solidFill>
                  <a:schemeClr val="hlink"/>
                </a:solidFill>
              </a:rPr>
              <a:t>Statistical decision</a:t>
            </a:r>
            <a:r>
              <a:rPr lang="en-US" sz="2400" b="1" smtClean="0"/>
              <a:t>.</a:t>
            </a:r>
            <a:r>
              <a:rPr lang="en-US" sz="2400" smtClean="0"/>
              <a:t> Since 34 is greater than 25, we are unable to reject </a:t>
            </a:r>
            <a:r>
              <a:rPr lang="en-US" sz="2400" i="1" smtClean="0"/>
              <a:t>H</a:t>
            </a:r>
            <a:r>
              <a:rPr lang="en-US" sz="1400" smtClean="0"/>
              <a:t>0. </a:t>
            </a:r>
            <a:r>
              <a:rPr lang="en-US" sz="2400" smtClean="0"/>
              <a:t> </a:t>
            </a:r>
          </a:p>
          <a:p>
            <a:pPr algn="l" rtl="0" eaLnBrk="1" hangingPunct="1">
              <a:buFont typeface="Wingdings" pitchFamily="2" charset="2"/>
              <a:buNone/>
              <a:defRPr/>
            </a:pPr>
            <a:r>
              <a:rPr lang="en-US" sz="2400" smtClean="0"/>
              <a:t>	9. </a:t>
            </a:r>
            <a:r>
              <a:rPr lang="en-US" sz="2400" b="1" smtClean="0">
                <a:solidFill>
                  <a:schemeClr val="hlink"/>
                </a:solidFill>
              </a:rPr>
              <a:t>Conclusion</a:t>
            </a:r>
            <a:r>
              <a:rPr lang="en-US" sz="2400" b="1" smtClean="0"/>
              <a:t>.</a:t>
            </a:r>
            <a:r>
              <a:rPr lang="en-US" sz="2400" smtClean="0"/>
              <a:t> We conclude that the population mean may be 5.05</a:t>
            </a:r>
          </a:p>
          <a:p>
            <a:pPr algn="l" rtl="0" eaLnBrk="1" hangingPunct="1">
              <a:buFont typeface="Wingdings" pitchFamily="2" charset="2"/>
              <a:buNone/>
              <a:defRPr/>
            </a:pPr>
            <a:r>
              <a:rPr lang="en-US" sz="2400" smtClean="0"/>
              <a:t>	10. </a:t>
            </a:r>
            <a:r>
              <a:rPr lang="en-US" sz="2400" b="1" i="1" smtClean="0">
                <a:solidFill>
                  <a:schemeClr val="hlink"/>
                </a:solidFill>
              </a:rPr>
              <a:t>p </a:t>
            </a:r>
            <a:r>
              <a:rPr lang="en-US" sz="2400" b="1" smtClean="0">
                <a:solidFill>
                  <a:schemeClr val="hlink"/>
                </a:solidFill>
              </a:rPr>
              <a:t>value</a:t>
            </a:r>
            <a:r>
              <a:rPr lang="en-US" sz="2400" b="1" smtClean="0"/>
              <a:t>.</a:t>
            </a:r>
            <a:r>
              <a:rPr lang="en-US" sz="2400" smtClean="0"/>
              <a:t> From Table K we see that the p value is p = 2(0.0757) = 0.1514</a:t>
            </a:r>
            <a:endParaRPr lang="en-US" sz="2400" b="1" smtClean="0"/>
          </a:p>
          <a:p>
            <a:pPr algn="l" rtl="0" eaLnBrk="1" hangingPunct="1">
              <a:buFont typeface="Wingdings" pitchFamily="2" charset="2"/>
              <a:buNone/>
              <a:defRPr/>
            </a:pPr>
            <a:r>
              <a:rPr lang="en-US" sz="2400" smtClean="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gn="r" eaLnBrk="1" hangingPunct="1">
              <a:defRPr/>
            </a:pPr>
            <a:r>
              <a:rPr lang="en-US" smtClean="0"/>
              <a:t>Example :                             </a:t>
            </a:r>
          </a:p>
        </p:txBody>
      </p:sp>
      <p:sp>
        <p:nvSpPr>
          <p:cNvPr id="175107" name="Rectangle 3"/>
          <p:cNvSpPr>
            <a:spLocks noGrp="1" noChangeArrowheads="1"/>
          </p:cNvSpPr>
          <p:nvPr>
            <p:ph idx="1"/>
          </p:nvPr>
        </p:nvSpPr>
        <p:spPr/>
        <p:txBody>
          <a:bodyPr/>
          <a:lstStyle/>
          <a:p>
            <a:pPr algn="l" rtl="0" eaLnBrk="1" hangingPunct="1">
              <a:lnSpc>
                <a:spcPct val="90000"/>
              </a:lnSpc>
              <a:defRPr/>
            </a:pPr>
            <a:r>
              <a:rPr lang="en-US" sz="2400" smtClean="0"/>
              <a:t>From the above frequency table, complete the table then answer the following questions:</a:t>
            </a:r>
          </a:p>
          <a:p>
            <a:pPr algn="l" rtl="0" eaLnBrk="1" hangingPunct="1">
              <a:lnSpc>
                <a:spcPct val="90000"/>
              </a:lnSpc>
              <a:defRPr/>
            </a:pPr>
            <a:r>
              <a:rPr lang="en-US" sz="2400" smtClean="0"/>
              <a:t>1-The number of objects with age less than 50 years ?</a:t>
            </a:r>
          </a:p>
          <a:p>
            <a:pPr algn="l" rtl="0" eaLnBrk="1" hangingPunct="1">
              <a:lnSpc>
                <a:spcPct val="90000"/>
              </a:lnSpc>
              <a:defRPr/>
            </a:pPr>
            <a:r>
              <a:rPr lang="en-US" sz="2400" smtClean="0"/>
              <a:t>2-The number of objects with age between 40-69 years ?</a:t>
            </a:r>
          </a:p>
          <a:p>
            <a:pPr algn="l" rtl="0" eaLnBrk="1" hangingPunct="1">
              <a:lnSpc>
                <a:spcPct val="90000"/>
              </a:lnSpc>
              <a:defRPr/>
            </a:pPr>
            <a:r>
              <a:rPr lang="en-US" sz="2400" smtClean="0"/>
              <a:t>3-Relative frequency of objects with age between 70-79 years ?</a:t>
            </a:r>
          </a:p>
          <a:p>
            <a:pPr algn="l" rtl="0" eaLnBrk="1" hangingPunct="1">
              <a:lnSpc>
                <a:spcPct val="90000"/>
              </a:lnSpc>
              <a:defRPr/>
            </a:pPr>
            <a:r>
              <a:rPr lang="en-US" sz="2400" smtClean="0"/>
              <a:t>4-Relative frequency of objects with age more than 69 years ?</a:t>
            </a:r>
          </a:p>
          <a:p>
            <a:pPr algn="l" rtl="0" eaLnBrk="1" hangingPunct="1">
              <a:lnSpc>
                <a:spcPct val="90000"/>
              </a:lnSpc>
              <a:defRPr/>
            </a:pPr>
            <a:r>
              <a:rPr lang="en-US" sz="2400" smtClean="0"/>
              <a:t>5-The percentage of objects with age between 40-49 years ?</a:t>
            </a:r>
          </a:p>
          <a:p>
            <a:pPr algn="l" rtl="0" eaLnBrk="1" hangingPunct="1">
              <a:lnSpc>
                <a:spcPct val="90000"/>
              </a:lnSpc>
              <a:defRPr/>
            </a:pPr>
            <a:endParaRPr lang="en-US" sz="2400" smtClean="0"/>
          </a:p>
          <a:p>
            <a:pPr algn="l" rtl="0" eaLnBrk="1" hangingPunct="1">
              <a:lnSpc>
                <a:spcPct val="90000"/>
              </a:lnSpc>
              <a:defRPr/>
            </a:pPr>
            <a:endParaRPr lang="en-US" sz="2400" smtClean="0"/>
          </a:p>
          <a:p>
            <a:pPr algn="l" rtl="0" eaLnBrk="1" hangingPunct="1">
              <a:lnSpc>
                <a:spcPct val="90000"/>
              </a:lnSpc>
              <a:defRPr/>
            </a:pPr>
            <a:endParaRPr lang="en-US" sz="2400" smtClean="0"/>
          </a:p>
          <a:p>
            <a:pPr algn="l" rtl="0" eaLnBrk="1" hangingPunct="1">
              <a:lnSpc>
                <a:spcPct val="90000"/>
              </a:lnSpc>
              <a:defRPr/>
            </a:pPr>
            <a:endParaRPr lang="en-US" sz="2400" smtClean="0"/>
          </a:p>
          <a:p>
            <a:pPr algn="l" rtl="0" eaLnBrk="1" hangingPunct="1">
              <a:lnSpc>
                <a:spcPct val="90000"/>
              </a:lnSpc>
              <a:buFont typeface="Wingdings" pitchFamily="2" charset="2"/>
              <a:buNone/>
              <a:defRPr/>
            </a:pPr>
            <a:endParaRPr lang="en-US" sz="2400" smtClean="0"/>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824D4E1D-6DFF-4280-BB38-C36AFD4A797D}" type="slidenum">
              <a:rPr lang="ar-SA"/>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box(in)">
                                      <p:cBhvr>
                                        <p:cTn id="7" dur="5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box(in)">
                                      <p:cBhvr>
                                        <p:cTn id="12" dur="500"/>
                                        <p:tgtEl>
                                          <p:spTgt spid="1751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5107">
                                            <p:txEl>
                                              <p:pRg st="1" end="1"/>
                                            </p:txEl>
                                          </p:spTgt>
                                        </p:tgtEl>
                                        <p:attrNameLst>
                                          <p:attrName>style.visibility</p:attrName>
                                        </p:attrNameLst>
                                      </p:cBhvr>
                                      <p:to>
                                        <p:strVal val="visible"/>
                                      </p:to>
                                    </p:set>
                                    <p:animEffect transition="in" filter="box(in)">
                                      <p:cBhvr>
                                        <p:cTn id="17" dur="500"/>
                                        <p:tgtEl>
                                          <p:spTgt spid="1751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5107">
                                            <p:txEl>
                                              <p:pRg st="2" end="2"/>
                                            </p:txEl>
                                          </p:spTgt>
                                        </p:tgtEl>
                                        <p:attrNameLst>
                                          <p:attrName>style.visibility</p:attrName>
                                        </p:attrNameLst>
                                      </p:cBhvr>
                                      <p:to>
                                        <p:strVal val="visible"/>
                                      </p:to>
                                    </p:set>
                                    <p:animEffect transition="in" filter="box(in)">
                                      <p:cBhvr>
                                        <p:cTn id="22" dur="500"/>
                                        <p:tgtEl>
                                          <p:spTgt spid="1751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75107">
                                            <p:txEl>
                                              <p:pRg st="3" end="3"/>
                                            </p:txEl>
                                          </p:spTgt>
                                        </p:tgtEl>
                                        <p:attrNameLst>
                                          <p:attrName>style.visibility</p:attrName>
                                        </p:attrNameLst>
                                      </p:cBhvr>
                                      <p:to>
                                        <p:strVal val="visible"/>
                                      </p:to>
                                    </p:set>
                                    <p:animEffect transition="in" filter="box(in)">
                                      <p:cBhvr>
                                        <p:cTn id="27" dur="500"/>
                                        <p:tgtEl>
                                          <p:spTgt spid="1751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75107">
                                            <p:txEl>
                                              <p:pRg st="4" end="4"/>
                                            </p:txEl>
                                          </p:spTgt>
                                        </p:tgtEl>
                                        <p:attrNameLst>
                                          <p:attrName>style.visibility</p:attrName>
                                        </p:attrNameLst>
                                      </p:cBhvr>
                                      <p:to>
                                        <p:strVal val="visible"/>
                                      </p:to>
                                    </p:set>
                                    <p:animEffect transition="in" filter="box(in)">
                                      <p:cBhvr>
                                        <p:cTn id="32" dur="500"/>
                                        <p:tgtEl>
                                          <p:spTgt spid="17510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75107">
                                            <p:txEl>
                                              <p:pRg st="5" end="5"/>
                                            </p:txEl>
                                          </p:spTgt>
                                        </p:tgtEl>
                                        <p:attrNameLst>
                                          <p:attrName>style.visibility</p:attrName>
                                        </p:attrNameLst>
                                      </p:cBhvr>
                                      <p:to>
                                        <p:strVal val="visible"/>
                                      </p:to>
                                    </p:set>
                                    <p:animEffect transition="in" filter="box(in)">
                                      <p:cBhvr>
                                        <p:cTn id="37" dur="500"/>
                                        <p:tgtEl>
                                          <p:spTgt spid="175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D18103E6-4A1F-4B11-B95B-B98F67AD0057}" type="slidenum">
              <a:rPr lang="ar-SA"/>
              <a:pPr>
                <a:defRPr/>
              </a:pPr>
              <a:t>350</a:t>
            </a:fld>
            <a:endParaRPr lang="en-US"/>
          </a:p>
        </p:txBody>
      </p:sp>
      <p:sp>
        <p:nvSpPr>
          <p:cNvPr id="498690" name="Title 1"/>
          <p:cNvSpPr>
            <a:spLocks noGrp="1"/>
          </p:cNvSpPr>
          <p:nvPr>
            <p:ph type="title" idx="4294967295"/>
          </p:nvPr>
        </p:nvSpPr>
        <p:spPr>
          <a:xfrm>
            <a:off x="0" y="0"/>
            <a:ext cx="8229600" cy="685800"/>
          </a:xfrm>
        </p:spPr>
        <p:txBody>
          <a:bodyPr anchor="ctr"/>
          <a:lstStyle/>
          <a:p>
            <a:pPr eaLnBrk="1" hangingPunct="1">
              <a:defRPr/>
            </a:pPr>
            <a:r>
              <a:rPr lang="en-US" sz="2800" b="1" smtClean="0"/>
              <a:t>EXAMPLE 2</a:t>
            </a:r>
          </a:p>
        </p:txBody>
      </p:sp>
      <p:sp>
        <p:nvSpPr>
          <p:cNvPr id="498691" name="Content Placeholder 2"/>
          <p:cNvSpPr>
            <a:spLocks noGrp="1"/>
          </p:cNvSpPr>
          <p:nvPr>
            <p:ph idx="4294967295"/>
          </p:nvPr>
        </p:nvSpPr>
        <p:spPr>
          <a:xfrm>
            <a:off x="0" y="914400"/>
            <a:ext cx="8610600" cy="5715000"/>
          </a:xfrm>
        </p:spPr>
        <p:txBody>
          <a:bodyPr/>
          <a:lstStyle/>
          <a:p>
            <a:pPr algn="l" rtl="0" eaLnBrk="1" hangingPunct="1">
              <a:buFont typeface="Wingdings" pitchFamily="2" charset="2"/>
              <a:buNone/>
              <a:defRPr/>
            </a:pPr>
            <a:r>
              <a:rPr lang="en-US" sz="2400" smtClean="0"/>
              <a:t>	</a:t>
            </a:r>
            <a:r>
              <a:rPr lang="en-US" sz="2200" smtClean="0"/>
              <a:t>A researcher designed an experiment to assess the effects of prolonged inhalation of cadmium oxide. Fifteen laboratory animals served as experimental subjects, while 10 similar animals served as controls. The variable of interest was hemoglobin level following the experiment. The results are shown in Table 2. </a:t>
            </a:r>
          </a:p>
          <a:p>
            <a:pPr algn="l" rtl="0" eaLnBrk="1" hangingPunct="1">
              <a:buFont typeface="Wingdings" pitchFamily="2" charset="2"/>
              <a:buNone/>
              <a:defRPr/>
            </a:pPr>
            <a:r>
              <a:rPr lang="en-US" sz="2200" smtClean="0"/>
              <a:t>	We wish to know if we can conclude that prolonged inhalation of cadmium oxide reduces hemoglobin level.</a:t>
            </a:r>
          </a:p>
          <a:p>
            <a:pPr algn="l" rtl="0" eaLnBrk="1" hangingPunct="1">
              <a:buFont typeface="Wingdings" pitchFamily="2" charset="2"/>
              <a:buNone/>
              <a:defRPr/>
            </a:pPr>
            <a:r>
              <a:rPr lang="en-US" sz="2200" smtClean="0"/>
              <a:t> </a:t>
            </a:r>
          </a:p>
          <a:p>
            <a:pPr algn="l" rtl="0"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r>
              <a:rPr lang="en-US" sz="2400" smtClean="0"/>
              <a:t>	</a:t>
            </a:r>
          </a:p>
          <a:p>
            <a:pPr eaLnBrk="1" hangingPunct="1">
              <a:buFont typeface="Wingdings" pitchFamily="2" charset="2"/>
              <a:buNone/>
              <a:defRPr/>
            </a:pPr>
            <a:endParaRPr lang="en-US" sz="2400" smtClean="0"/>
          </a:p>
          <a:p>
            <a:pPr eaLnBrk="1" hangingPunct="1">
              <a:buFont typeface="Wingdings" pitchFamily="2" charset="2"/>
              <a:buNone/>
              <a:defRPr/>
            </a:pPr>
            <a:r>
              <a:rPr lang="en-US" sz="2400" smtClean="0"/>
              <a:t>	</a:t>
            </a:r>
            <a:endParaRPr lang="en-US" sz="2800" smtClean="0"/>
          </a:p>
          <a:p>
            <a:pPr eaLnBrk="1" hangingPunct="1">
              <a:buFont typeface="Wingdings" pitchFamily="2" charset="2"/>
              <a:buNone/>
              <a:defRPr/>
            </a:pPr>
            <a:r>
              <a:rPr lang="en-US" sz="2800" smtClean="0"/>
              <a:t>	</a:t>
            </a:r>
            <a:endParaRPr lang="en-US" sz="2400" smtClean="0"/>
          </a:p>
          <a:p>
            <a:pPr eaLnBrk="1" hangingPunct="1">
              <a:buFont typeface="Wingdings" pitchFamily="2" charset="2"/>
              <a:buNone/>
              <a:defRPr/>
            </a:pPr>
            <a:endParaRPr lang="en-US" sz="2400" smtClean="0"/>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67239882-466A-4762-B378-FE722EDD8BED}" type="slidenum">
              <a:rPr lang="ar-SA"/>
              <a:pPr>
                <a:defRPr/>
              </a:pPr>
              <a:t>351</a:t>
            </a:fld>
            <a:endParaRPr lang="en-US"/>
          </a:p>
        </p:txBody>
      </p:sp>
      <p:sp>
        <p:nvSpPr>
          <p:cNvPr id="499714" name="Title 1"/>
          <p:cNvSpPr>
            <a:spLocks noGrp="1"/>
          </p:cNvSpPr>
          <p:nvPr>
            <p:ph type="title" idx="4294967295"/>
          </p:nvPr>
        </p:nvSpPr>
        <p:spPr>
          <a:xfrm>
            <a:off x="0" y="0"/>
            <a:ext cx="8229600" cy="685800"/>
          </a:xfrm>
        </p:spPr>
        <p:txBody>
          <a:bodyPr anchor="ctr"/>
          <a:lstStyle/>
          <a:p>
            <a:pPr eaLnBrk="1" hangingPunct="1">
              <a:defRPr/>
            </a:pPr>
            <a:r>
              <a:rPr lang="en-US" sz="2800" b="1" smtClean="0"/>
              <a:t>EXAMPLE 2</a:t>
            </a:r>
          </a:p>
        </p:txBody>
      </p:sp>
      <p:sp>
        <p:nvSpPr>
          <p:cNvPr id="499715" name="Content Placeholder 2"/>
          <p:cNvSpPr>
            <a:spLocks noGrp="1"/>
          </p:cNvSpPr>
          <p:nvPr>
            <p:ph idx="4294967295"/>
          </p:nvPr>
        </p:nvSpPr>
        <p:spPr>
          <a:xfrm>
            <a:off x="0" y="457200"/>
            <a:ext cx="8610600" cy="6172200"/>
          </a:xfrm>
        </p:spPr>
        <p:txBody>
          <a:bodyPr/>
          <a:lstStyle/>
          <a:p>
            <a:pPr algn="l" rtl="0" eaLnBrk="1" hangingPunct="1">
              <a:buFont typeface="Wingdings" pitchFamily="2" charset="2"/>
              <a:buNone/>
              <a:defRPr/>
            </a:pPr>
            <a:r>
              <a:rPr lang="en-US" sz="2400" smtClean="0"/>
              <a:t>	</a:t>
            </a:r>
            <a:r>
              <a:rPr lang="en-US" sz="2000" b="1" smtClean="0"/>
              <a:t>TABLE 2.</a:t>
            </a:r>
            <a:r>
              <a:rPr lang="en-US" sz="2000" smtClean="0"/>
              <a:t> HEMOGLOBIN DETERMINATIONS (GRAMS) FOR 25 LABORATORY ANIMALS</a:t>
            </a:r>
          </a:p>
        </p:txBody>
      </p:sp>
      <p:graphicFrame>
        <p:nvGraphicFramePr>
          <p:cNvPr id="499716" name="Group 4"/>
          <p:cNvGraphicFramePr>
            <a:graphicFrameLocks noGrp="1"/>
          </p:cNvGraphicFramePr>
          <p:nvPr/>
        </p:nvGraphicFramePr>
        <p:xfrm>
          <a:off x="3048000" y="1143000"/>
          <a:ext cx="6096000" cy="6126480"/>
        </p:xfrm>
        <a:graphic>
          <a:graphicData uri="http://schemas.openxmlformats.org/drawingml/2006/table">
            <a:tbl>
              <a:tblPr/>
              <a:tblGrid>
                <a:gridCol w="3048000"/>
                <a:gridCol w="3048000"/>
              </a:tblGrid>
              <a:tr h="2333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EXPOSED ANIMALS (X)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UNEXPOSED ANIMALS (Y)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30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16.2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270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476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87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70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87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571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270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87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42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279F796B-4790-43CC-A396-26951E3048A7}" type="slidenum">
              <a:rPr lang="ar-SA"/>
              <a:pPr>
                <a:defRPr/>
              </a:pPr>
              <a:t>352</a:t>
            </a:fld>
            <a:endParaRPr lang="en-US"/>
          </a:p>
        </p:txBody>
      </p:sp>
      <p:sp>
        <p:nvSpPr>
          <p:cNvPr id="500738" name="Title 1"/>
          <p:cNvSpPr>
            <a:spLocks noGrp="1"/>
          </p:cNvSpPr>
          <p:nvPr>
            <p:ph type="title" idx="4294967295"/>
          </p:nvPr>
        </p:nvSpPr>
        <p:spPr>
          <a:xfrm>
            <a:off x="0" y="0"/>
            <a:ext cx="8229600" cy="685800"/>
          </a:xfrm>
        </p:spPr>
        <p:txBody>
          <a:bodyPr anchor="ctr"/>
          <a:lstStyle/>
          <a:p>
            <a:pPr eaLnBrk="1" hangingPunct="1">
              <a:defRPr/>
            </a:pPr>
            <a:r>
              <a:rPr lang="en-US" sz="2800" b="1" smtClean="0"/>
              <a:t>EXAMPLE 2</a:t>
            </a:r>
          </a:p>
        </p:txBody>
      </p:sp>
      <p:sp>
        <p:nvSpPr>
          <p:cNvPr id="500739" name="Content Placeholder 2"/>
          <p:cNvSpPr>
            <a:spLocks noGrp="1"/>
          </p:cNvSpPr>
          <p:nvPr>
            <p:ph idx="4294967295"/>
          </p:nvPr>
        </p:nvSpPr>
        <p:spPr>
          <a:xfrm>
            <a:off x="0" y="762000"/>
            <a:ext cx="8610600" cy="5867400"/>
          </a:xfrm>
        </p:spPr>
        <p:txBody>
          <a:bodyPr/>
          <a:lstStyle/>
          <a:p>
            <a:pPr algn="l" rtl="0" eaLnBrk="1" hangingPunct="1">
              <a:buFont typeface="Wingdings" pitchFamily="2" charset="2"/>
              <a:buNone/>
              <a:defRPr/>
            </a:pPr>
            <a:r>
              <a:rPr lang="en-US" sz="2400" smtClean="0"/>
              <a:t>	</a:t>
            </a:r>
            <a:r>
              <a:rPr lang="en-US" sz="2400" b="1" u="sng" smtClean="0"/>
              <a:t>Solution:</a:t>
            </a:r>
            <a:endParaRPr lang="en-US" sz="2400" u="sng" smtClean="0"/>
          </a:p>
          <a:p>
            <a:pPr algn="l" rtl="0" eaLnBrk="1" hangingPunct="1">
              <a:buFont typeface="Wingdings" pitchFamily="2" charset="2"/>
              <a:buNone/>
              <a:defRPr/>
            </a:pPr>
            <a:r>
              <a:rPr lang="en-US" sz="2400" smtClean="0"/>
              <a:t>	1. </a:t>
            </a:r>
            <a:r>
              <a:rPr lang="en-US" sz="2400" b="1" smtClean="0">
                <a:solidFill>
                  <a:schemeClr val="hlink"/>
                </a:solidFill>
              </a:rPr>
              <a:t>Data.</a:t>
            </a:r>
            <a:r>
              <a:rPr lang="en-US" sz="2400" smtClean="0"/>
              <a:t> See table above</a:t>
            </a:r>
          </a:p>
          <a:p>
            <a:pPr algn="l" rtl="0" eaLnBrk="1" hangingPunct="1">
              <a:buFont typeface="Wingdings" pitchFamily="2" charset="2"/>
              <a:buNone/>
              <a:defRPr/>
            </a:pPr>
            <a:r>
              <a:rPr lang="en-US" sz="2400" smtClean="0"/>
              <a:t>	2. </a:t>
            </a:r>
            <a:r>
              <a:rPr lang="en-US" sz="2400" b="1" smtClean="0">
                <a:solidFill>
                  <a:schemeClr val="hlink"/>
                </a:solidFill>
              </a:rPr>
              <a:t>Assumptions</a:t>
            </a:r>
            <a:r>
              <a:rPr lang="en-US" sz="2400" b="1" smtClean="0"/>
              <a:t>. </a:t>
            </a:r>
            <a:r>
              <a:rPr lang="en-US" sz="2400" smtClean="0"/>
              <a:t>We presume that the assumptions of the Mann-Whitney test are met.</a:t>
            </a:r>
          </a:p>
          <a:p>
            <a:pPr algn="l" rtl="0" eaLnBrk="1" hangingPunct="1">
              <a:buFont typeface="Wingdings" pitchFamily="2" charset="2"/>
              <a:buNone/>
              <a:defRPr/>
            </a:pPr>
            <a:r>
              <a:rPr lang="en-US" sz="2400" smtClean="0"/>
              <a:t>	3. </a:t>
            </a:r>
            <a:r>
              <a:rPr lang="en-US" sz="2400" b="1" smtClean="0">
                <a:solidFill>
                  <a:schemeClr val="hlink"/>
                </a:solidFill>
              </a:rPr>
              <a:t>Hypothesis.</a:t>
            </a:r>
            <a:r>
              <a:rPr lang="en-US" sz="2400" smtClean="0"/>
              <a:t> </a:t>
            </a:r>
          </a:p>
          <a:p>
            <a:pPr algn="l" rtl="0" eaLnBrk="1" hangingPunct="1">
              <a:buFont typeface="Wingdings" pitchFamily="2" charset="2"/>
              <a:buNone/>
              <a:defRPr/>
            </a:pPr>
            <a:r>
              <a:rPr lang="en-US" sz="2400" smtClean="0"/>
              <a:t>			H</a:t>
            </a:r>
            <a:r>
              <a:rPr lang="en-US" sz="1600" smtClean="0"/>
              <a:t>0</a:t>
            </a:r>
            <a:r>
              <a:rPr lang="en-US" sz="2400" smtClean="0"/>
              <a:t>: M</a:t>
            </a:r>
            <a:r>
              <a:rPr lang="en-US" sz="1600" smtClean="0"/>
              <a:t>x</a:t>
            </a:r>
            <a:r>
              <a:rPr lang="en-US" sz="2400" smtClean="0"/>
              <a:t> ≥ M</a:t>
            </a:r>
            <a:r>
              <a:rPr lang="en-US" sz="1600" smtClean="0"/>
              <a:t>y</a:t>
            </a:r>
          </a:p>
          <a:p>
            <a:pPr algn="l" rtl="0" eaLnBrk="1" hangingPunct="1">
              <a:buFont typeface="Wingdings" pitchFamily="2" charset="2"/>
              <a:buNone/>
              <a:defRPr/>
            </a:pPr>
            <a:r>
              <a:rPr lang="en-US" sz="2400" smtClean="0"/>
              <a:t>			 H</a:t>
            </a:r>
            <a:r>
              <a:rPr lang="en-US" sz="1600" smtClean="0"/>
              <a:t>A</a:t>
            </a:r>
            <a:r>
              <a:rPr lang="en-US" sz="2400" smtClean="0"/>
              <a:t>: M</a:t>
            </a:r>
            <a:r>
              <a:rPr lang="en-US" sz="1600" smtClean="0"/>
              <a:t>x</a:t>
            </a:r>
            <a:r>
              <a:rPr lang="en-US" sz="2400" smtClean="0"/>
              <a:t> &lt; M</a:t>
            </a:r>
            <a:r>
              <a:rPr lang="en-US" sz="1600" smtClean="0"/>
              <a:t>y</a:t>
            </a:r>
            <a:endParaRPr lang="en-US" sz="2400" smtClean="0"/>
          </a:p>
          <a:p>
            <a:pPr algn="l" rtl="0" eaLnBrk="1" hangingPunct="1">
              <a:buFont typeface="Wingdings" pitchFamily="2" charset="2"/>
              <a:buNone/>
              <a:defRPr/>
            </a:pPr>
            <a:r>
              <a:rPr lang="en-US" sz="2400" smtClean="0"/>
              <a:t>		</a:t>
            </a:r>
          </a:p>
          <a:p>
            <a:pPr algn="l" rtl="0" eaLnBrk="1" hangingPunct="1">
              <a:buFont typeface="Wingdings" pitchFamily="2" charset="2"/>
              <a:buNone/>
              <a:defRPr/>
            </a:pPr>
            <a:r>
              <a:rPr lang="en-US" sz="2400" smtClean="0"/>
              <a:t>	where  M</a:t>
            </a:r>
            <a:r>
              <a:rPr lang="en-US" sz="1600" smtClean="0"/>
              <a:t>x </a:t>
            </a:r>
            <a:r>
              <a:rPr lang="en-US" sz="2400" smtClean="0"/>
              <a:t>is the median of a population of animals exposed to cadmium oxide and M</a:t>
            </a:r>
            <a:r>
              <a:rPr lang="en-US" sz="1600" smtClean="0"/>
              <a:t>y </a:t>
            </a:r>
            <a:r>
              <a:rPr lang="en-US" sz="2400" smtClean="0"/>
              <a:t>is the median of a population of animals not exposed to the substance. Suppose we let </a:t>
            </a:r>
            <a:r>
              <a:rPr lang="el-GR" sz="2400" smtClean="0"/>
              <a:t>α</a:t>
            </a:r>
            <a:r>
              <a:rPr lang="en-US" sz="2400" smtClean="0"/>
              <a:t> = 0.05. </a:t>
            </a:r>
          </a:p>
          <a:p>
            <a:pPr algn="l" rtl="0" eaLnBrk="1" hangingPunct="1">
              <a:buFont typeface="Wingdings" pitchFamily="2" charset="2"/>
              <a:buNone/>
              <a:defRPr/>
            </a:pPr>
            <a:r>
              <a:rPr lang="en-US" sz="2400" smtClean="0"/>
              <a:t>	</a:t>
            </a:r>
          </a:p>
          <a:p>
            <a:pPr eaLnBrk="1" hangingPunct="1">
              <a:buFont typeface="Wingdings" pitchFamily="2" charset="2"/>
              <a:buNone/>
              <a:defRPr/>
            </a:pPr>
            <a:endParaRPr lang="en-US" sz="2400" smtClean="0"/>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9AD185EB-8564-4B12-9653-624E074612FC}" type="slidenum">
              <a:rPr lang="ar-SA"/>
              <a:pPr>
                <a:defRPr/>
              </a:pPr>
              <a:t>353</a:t>
            </a:fld>
            <a:endParaRPr lang="en-US"/>
          </a:p>
        </p:txBody>
      </p:sp>
      <p:sp>
        <p:nvSpPr>
          <p:cNvPr id="501762" name="Title 1"/>
          <p:cNvSpPr>
            <a:spLocks noGrp="1"/>
          </p:cNvSpPr>
          <p:nvPr>
            <p:ph type="title" idx="4294967295"/>
          </p:nvPr>
        </p:nvSpPr>
        <p:spPr>
          <a:xfrm>
            <a:off x="0" y="0"/>
            <a:ext cx="8229600" cy="685800"/>
          </a:xfrm>
        </p:spPr>
        <p:txBody>
          <a:bodyPr anchor="ctr"/>
          <a:lstStyle/>
          <a:p>
            <a:pPr eaLnBrk="1" hangingPunct="1">
              <a:defRPr/>
            </a:pPr>
            <a:r>
              <a:rPr lang="en-US" sz="2800" b="1" smtClean="0"/>
              <a:t>EXAMPLE 2</a:t>
            </a:r>
          </a:p>
        </p:txBody>
      </p:sp>
      <p:sp>
        <p:nvSpPr>
          <p:cNvPr id="501763" name="Content Placeholder 2"/>
          <p:cNvSpPr>
            <a:spLocks noGrp="1"/>
          </p:cNvSpPr>
          <p:nvPr>
            <p:ph idx="4294967295"/>
          </p:nvPr>
        </p:nvSpPr>
        <p:spPr>
          <a:xfrm>
            <a:off x="0" y="762000"/>
            <a:ext cx="8610600" cy="5867400"/>
          </a:xfrm>
        </p:spPr>
        <p:txBody>
          <a:bodyPr/>
          <a:lstStyle/>
          <a:p>
            <a:pPr eaLnBrk="1" hangingPunct="1">
              <a:buFont typeface="Wingdings" pitchFamily="2" charset="2"/>
              <a:buNone/>
              <a:defRPr/>
            </a:pPr>
            <a:r>
              <a:rPr lang="en-US" sz="2400" smtClean="0"/>
              <a:t>	</a:t>
            </a:r>
          </a:p>
          <a:p>
            <a:pPr algn="l" rtl="0" eaLnBrk="1" hangingPunct="1">
              <a:buFont typeface="Wingdings" pitchFamily="2" charset="2"/>
              <a:buNone/>
              <a:defRPr/>
            </a:pPr>
            <a:r>
              <a:rPr lang="en-US" sz="2400" smtClean="0"/>
              <a:t>	4. </a:t>
            </a:r>
            <a:r>
              <a:rPr lang="en-US" sz="2400" b="1" smtClean="0">
                <a:solidFill>
                  <a:schemeClr val="hlink"/>
                </a:solidFill>
              </a:rPr>
              <a:t>Test Statistic</a:t>
            </a:r>
            <a:r>
              <a:rPr lang="en-US" sz="2400" b="1" smtClean="0"/>
              <a:t>.</a:t>
            </a:r>
            <a:r>
              <a:rPr lang="en-US" sz="2400" smtClean="0"/>
              <a:t> The test statistic is  </a:t>
            </a:r>
          </a:p>
          <a:p>
            <a:pPr algn="l" rtl="0" eaLnBrk="1" hangingPunct="1">
              <a:buFont typeface="Wingdings" pitchFamily="2" charset="2"/>
              <a:buNone/>
              <a:defRPr/>
            </a:pPr>
            <a:endParaRPr lang="en-US" sz="2400" smtClean="0"/>
          </a:p>
          <a:p>
            <a:pPr algn="l" rtl="0" eaLnBrk="1" hangingPunct="1">
              <a:buFont typeface="Wingdings" pitchFamily="2" charset="2"/>
              <a:buNone/>
              <a:defRPr/>
            </a:pPr>
            <a:endParaRPr lang="en-US" sz="2400" smtClean="0"/>
          </a:p>
          <a:p>
            <a:pPr algn="l" rtl="0" eaLnBrk="1" hangingPunct="1">
              <a:buFont typeface="Wingdings" pitchFamily="2" charset="2"/>
              <a:buNone/>
              <a:defRPr/>
            </a:pPr>
            <a:r>
              <a:rPr lang="en-US" sz="2400" smtClean="0"/>
              <a:t>	where </a:t>
            </a:r>
            <a:r>
              <a:rPr lang="en-US" sz="2400" i="1" smtClean="0"/>
              <a:t>n</a:t>
            </a:r>
            <a:r>
              <a:rPr lang="en-US" sz="2400" smtClean="0"/>
              <a:t> is the number of sample </a:t>
            </a:r>
            <a:r>
              <a:rPr lang="en-US" sz="2400" i="1" smtClean="0"/>
              <a:t>X</a:t>
            </a:r>
            <a:r>
              <a:rPr lang="en-US" sz="2400" smtClean="0"/>
              <a:t> observations and </a:t>
            </a:r>
            <a:r>
              <a:rPr lang="en-US" sz="2400" i="1" smtClean="0"/>
              <a:t>S</a:t>
            </a:r>
            <a:r>
              <a:rPr lang="en-US" sz="2400" smtClean="0"/>
              <a:t> is the sum of the ranks assigned to the sample observations from the population of </a:t>
            </a:r>
            <a:r>
              <a:rPr lang="en-US" sz="2400" i="1" smtClean="0"/>
              <a:t>X</a:t>
            </a:r>
            <a:r>
              <a:rPr lang="en-US" sz="2400" smtClean="0"/>
              <a:t> values. The choice of which sample</a:t>
            </a:r>
            <a:r>
              <a:rPr lang="en-US" sz="2400" smtClean="0">
                <a:latin typeface="Arial"/>
              </a:rPr>
              <a:t>’</a:t>
            </a:r>
            <a:r>
              <a:rPr lang="en-US" sz="2400" smtClean="0"/>
              <a:t>s values we label as </a:t>
            </a:r>
            <a:r>
              <a:rPr lang="en-US" sz="2400" i="1" smtClean="0"/>
              <a:t>X</a:t>
            </a:r>
            <a:r>
              <a:rPr lang="en-US" sz="2400" smtClean="0"/>
              <a:t> is arbitrary.  </a:t>
            </a:r>
          </a:p>
          <a:p>
            <a:pPr algn="l" rtl="0" eaLnBrk="1" hangingPunct="1">
              <a:buFont typeface="Wingdings" pitchFamily="2" charset="2"/>
              <a:buNone/>
              <a:defRPr/>
            </a:pPr>
            <a:endParaRPr lang="en-US" sz="2400" smtClean="0"/>
          </a:p>
          <a:p>
            <a:pPr eaLnBrk="1" hangingPunct="1">
              <a:buFont typeface="Wingdings" pitchFamily="2" charset="2"/>
              <a:buNone/>
              <a:defRPr/>
            </a:pPr>
            <a:r>
              <a:rPr lang="en-US" sz="2400" smtClean="0"/>
              <a:t>		</a:t>
            </a:r>
          </a:p>
          <a:p>
            <a:pPr eaLnBrk="1" hangingPunct="1">
              <a:buFont typeface="Wingdings" pitchFamily="2" charset="2"/>
              <a:buNone/>
              <a:defRPr/>
            </a:pPr>
            <a:r>
              <a:rPr lang="en-US" sz="2400" smtClean="0"/>
              <a:t>	</a:t>
            </a:r>
          </a:p>
        </p:txBody>
      </p:sp>
      <p:graphicFrame>
        <p:nvGraphicFramePr>
          <p:cNvPr id="97282" name="Object 2"/>
          <p:cNvGraphicFramePr>
            <a:graphicFrameLocks noChangeAspect="1"/>
          </p:cNvGraphicFramePr>
          <p:nvPr/>
        </p:nvGraphicFramePr>
        <p:xfrm>
          <a:off x="3276600" y="1676400"/>
          <a:ext cx="2109788" cy="838200"/>
        </p:xfrm>
        <a:graphic>
          <a:graphicData uri="http://schemas.openxmlformats.org/presentationml/2006/ole">
            <p:oleObj spid="_x0000_s97282" name="Equation" r:id="rId3" imgW="990360" imgH="393480" progId="Equation.3">
              <p:embed/>
            </p:oleObj>
          </a:graphicData>
        </a:graphic>
      </p:graphicFrame>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42672537-85CE-49D4-8225-6C434369EBA0}" type="slidenum">
              <a:rPr lang="ar-SA"/>
              <a:pPr>
                <a:defRPr/>
              </a:pPr>
              <a:t>354</a:t>
            </a:fld>
            <a:endParaRPr lang="en-US"/>
          </a:p>
        </p:txBody>
      </p:sp>
      <p:sp>
        <p:nvSpPr>
          <p:cNvPr id="502786" name="Content Placeholder 2"/>
          <p:cNvSpPr>
            <a:spLocks noGrp="1"/>
          </p:cNvSpPr>
          <p:nvPr>
            <p:ph idx="4294967295"/>
          </p:nvPr>
        </p:nvSpPr>
        <p:spPr>
          <a:xfrm>
            <a:off x="0" y="0"/>
            <a:ext cx="8610600" cy="6858000"/>
          </a:xfrm>
        </p:spPr>
        <p:txBody>
          <a:bodyPr/>
          <a:lstStyle/>
          <a:p>
            <a:pPr eaLnBrk="1" hangingPunct="1">
              <a:buFont typeface="Wingdings" pitchFamily="2" charset="2"/>
              <a:buNone/>
              <a:defRPr/>
            </a:pPr>
            <a:r>
              <a:rPr lang="en-US" sz="2400" smtClean="0"/>
              <a:t>	</a:t>
            </a:r>
          </a:p>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algn="l" rtl="0" eaLnBrk="1" hangingPunct="1">
              <a:buFont typeface="Wingdings" pitchFamily="2" charset="2"/>
              <a:buNone/>
              <a:defRPr/>
            </a:pPr>
            <a:endParaRPr lang="en-US" sz="2400" smtClean="0"/>
          </a:p>
          <a:p>
            <a:pPr algn="l" rtl="0" eaLnBrk="1" hangingPunct="1">
              <a:buFont typeface="Wingdings" pitchFamily="2" charset="2"/>
              <a:buNone/>
              <a:defRPr/>
            </a:pPr>
            <a:endParaRPr lang="en-US" sz="2400" smtClean="0"/>
          </a:p>
          <a:p>
            <a:pPr algn="l" rtl="0" eaLnBrk="1" hangingPunct="1">
              <a:buFont typeface="Wingdings" pitchFamily="2" charset="2"/>
              <a:buNone/>
              <a:defRPr/>
            </a:pPr>
            <a:r>
              <a:rPr lang="en-US" sz="2400" smtClean="0"/>
              <a:t>Sum of the </a:t>
            </a:r>
            <a:r>
              <a:rPr lang="en-US" sz="2400" i="1" smtClean="0"/>
              <a:t>Y</a:t>
            </a:r>
            <a:r>
              <a:rPr lang="en-US" sz="2400" smtClean="0"/>
              <a:t> ranks = </a:t>
            </a:r>
            <a:r>
              <a:rPr lang="en-US" sz="2400" i="1" smtClean="0"/>
              <a:t>S </a:t>
            </a:r>
            <a:r>
              <a:rPr lang="en-US" sz="2400" smtClean="0"/>
              <a:t>= 145</a:t>
            </a:r>
          </a:p>
          <a:p>
            <a:pPr algn="l" rtl="0" eaLnBrk="1" hangingPunct="1">
              <a:buFont typeface="Wingdings" pitchFamily="2" charset="2"/>
              <a:buNone/>
              <a:defRPr/>
            </a:pPr>
            <a:r>
              <a:rPr lang="en-US" sz="2400" b="1" smtClean="0"/>
              <a:t>TABLE 2.</a:t>
            </a:r>
            <a:r>
              <a:rPr lang="en-US" sz="2400" smtClean="0"/>
              <a:t> ORIGINAL DATA AND RANKS</a:t>
            </a:r>
          </a:p>
        </p:txBody>
      </p:sp>
      <p:graphicFrame>
        <p:nvGraphicFramePr>
          <p:cNvPr id="502787" name="Group 3"/>
          <p:cNvGraphicFramePr>
            <a:graphicFrameLocks noGrp="1"/>
          </p:cNvGraphicFramePr>
          <p:nvPr/>
        </p:nvGraphicFramePr>
        <p:xfrm>
          <a:off x="0" y="228600"/>
          <a:ext cx="9144000" cy="1482726"/>
        </p:xfrm>
        <a:graphic>
          <a:graphicData uri="http://schemas.openxmlformats.org/drawingml/2006/table">
            <a:tbl>
              <a:tblPr/>
              <a:tblGrid>
                <a:gridCol w="912813"/>
                <a:gridCol w="820737"/>
                <a:gridCol w="693738"/>
                <a:gridCol w="693737"/>
                <a:gridCol w="669925"/>
                <a:gridCol w="668338"/>
                <a:gridCol w="669925"/>
                <a:gridCol w="669925"/>
                <a:gridCol w="666750"/>
                <a:gridCol w="669925"/>
                <a:gridCol w="669925"/>
                <a:gridCol w="668337"/>
                <a:gridCol w="669925"/>
              </a:tblGrid>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98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98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Rank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02859" name="Group 75"/>
          <p:cNvGraphicFramePr>
            <a:graphicFrameLocks noGrp="1"/>
          </p:cNvGraphicFramePr>
          <p:nvPr/>
        </p:nvGraphicFramePr>
        <p:xfrm>
          <a:off x="0" y="2590800"/>
          <a:ext cx="9144000" cy="2560320"/>
        </p:xfrm>
        <a:graphic>
          <a:graphicData uri="http://schemas.openxmlformats.org/drawingml/2006/table">
            <a:tbl>
              <a:tblPr/>
              <a:tblGrid>
                <a:gridCol w="657225"/>
                <a:gridCol w="958850"/>
                <a:gridCol w="646113"/>
                <a:gridCol w="647700"/>
                <a:gridCol w="622300"/>
                <a:gridCol w="623887"/>
                <a:gridCol w="622300"/>
                <a:gridCol w="625475"/>
                <a:gridCol w="622300"/>
                <a:gridCol w="623888"/>
                <a:gridCol w="622300"/>
                <a:gridCol w="625475"/>
                <a:gridCol w="622300"/>
                <a:gridCol w="623887"/>
              </a:tblGrid>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35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Rank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934CBC29-A79E-46F8-9A73-3DF47845CE91}" type="slidenum">
              <a:rPr lang="ar-SA"/>
              <a:pPr>
                <a:defRPr/>
              </a:pPr>
              <a:t>355</a:t>
            </a:fld>
            <a:endParaRPr lang="en-US"/>
          </a:p>
        </p:txBody>
      </p:sp>
      <p:sp>
        <p:nvSpPr>
          <p:cNvPr id="503810" name="Title 1"/>
          <p:cNvSpPr>
            <a:spLocks noGrp="1"/>
          </p:cNvSpPr>
          <p:nvPr>
            <p:ph type="title" idx="4294967295"/>
          </p:nvPr>
        </p:nvSpPr>
        <p:spPr>
          <a:xfrm>
            <a:off x="0" y="0"/>
            <a:ext cx="8229600" cy="685800"/>
          </a:xfrm>
        </p:spPr>
        <p:txBody>
          <a:bodyPr anchor="ctr"/>
          <a:lstStyle/>
          <a:p>
            <a:pPr eaLnBrk="1" hangingPunct="1">
              <a:defRPr/>
            </a:pPr>
            <a:r>
              <a:rPr lang="en-US" sz="2800" b="1" smtClean="0"/>
              <a:t>EXAMPLE 2</a:t>
            </a:r>
          </a:p>
        </p:txBody>
      </p:sp>
      <p:sp>
        <p:nvSpPr>
          <p:cNvPr id="3" name="Content Placeholder 2"/>
          <p:cNvSpPr>
            <a:spLocks noGrp="1"/>
          </p:cNvSpPr>
          <p:nvPr>
            <p:ph idx="4294967295"/>
          </p:nvPr>
        </p:nvSpPr>
        <p:spPr>
          <a:xfrm>
            <a:off x="0" y="762000"/>
            <a:ext cx="8610600" cy="5867400"/>
          </a:xfrm>
        </p:spPr>
        <p:txBody>
          <a:bodyPr>
            <a:normAutofit lnSpcReduction="10000"/>
          </a:bodyPr>
          <a:lstStyle/>
          <a:p>
            <a:pPr eaLnBrk="1" hangingPunct="1">
              <a:lnSpc>
                <a:spcPct val="90000"/>
              </a:lnSpc>
              <a:buFont typeface="Wingdings" pitchFamily="2" charset="2"/>
              <a:buNone/>
              <a:defRPr/>
            </a:pPr>
            <a:r>
              <a:rPr lang="en-US" sz="2400" smtClean="0"/>
              <a:t>	</a:t>
            </a:r>
          </a:p>
          <a:p>
            <a:pPr algn="l" rtl="0" eaLnBrk="1" hangingPunct="1">
              <a:lnSpc>
                <a:spcPct val="90000"/>
              </a:lnSpc>
              <a:buFont typeface="Wingdings" pitchFamily="2" charset="2"/>
              <a:buNone/>
              <a:defRPr/>
            </a:pPr>
            <a:r>
              <a:rPr lang="en-US" sz="2400" smtClean="0"/>
              <a:t>	5. </a:t>
            </a:r>
            <a:r>
              <a:rPr lang="en-US" sz="2400" b="1" smtClean="0"/>
              <a:t>Distribution of test statistic. </a:t>
            </a:r>
            <a:r>
              <a:rPr lang="en-US" sz="2400" smtClean="0"/>
              <a:t>The critical values are given in Table K. </a:t>
            </a:r>
          </a:p>
          <a:p>
            <a:pPr algn="l" rtl="0" eaLnBrk="1" hangingPunct="1">
              <a:lnSpc>
                <a:spcPct val="90000"/>
              </a:lnSpc>
              <a:buFont typeface="Wingdings" pitchFamily="2" charset="2"/>
              <a:buNone/>
              <a:defRPr/>
            </a:pPr>
            <a:r>
              <a:rPr lang="en-US" sz="2400" smtClean="0"/>
              <a:t>	6. </a:t>
            </a:r>
            <a:r>
              <a:rPr lang="en-US" sz="2400" b="1" smtClean="0"/>
              <a:t>Decision Rule. </a:t>
            </a:r>
            <a:r>
              <a:rPr lang="en-US" sz="2400" smtClean="0"/>
              <a:t>Reject H</a:t>
            </a:r>
            <a:r>
              <a:rPr lang="en-US" sz="1600" smtClean="0"/>
              <a:t>0</a:t>
            </a:r>
            <a:r>
              <a:rPr lang="en-US" sz="2400" smtClean="0"/>
              <a:t>: M</a:t>
            </a:r>
            <a:r>
              <a:rPr lang="en-US" sz="1600" smtClean="0"/>
              <a:t>x</a:t>
            </a:r>
            <a:r>
              <a:rPr lang="en-US" sz="2400" smtClean="0"/>
              <a:t> ≥ M</a:t>
            </a:r>
            <a:r>
              <a:rPr lang="en-US" sz="1600" smtClean="0"/>
              <a:t>y</a:t>
            </a:r>
            <a:r>
              <a:rPr lang="en-US" sz="2400" smtClean="0"/>
              <a:t>, if the computed </a:t>
            </a:r>
            <a:r>
              <a:rPr lang="en-US" sz="2400" i="1" smtClean="0"/>
              <a:t>T</a:t>
            </a:r>
            <a:r>
              <a:rPr lang="en-US" sz="2400" smtClean="0"/>
              <a:t> is less than w</a:t>
            </a:r>
            <a:r>
              <a:rPr lang="el-GR" sz="1600" smtClean="0"/>
              <a:t>α</a:t>
            </a:r>
            <a:r>
              <a:rPr lang="en-US" sz="1600" smtClean="0"/>
              <a:t> </a:t>
            </a:r>
            <a:r>
              <a:rPr lang="en-US" sz="2400" smtClean="0"/>
              <a:t>with n, the number of X observations; m the number of Y observations and </a:t>
            </a:r>
            <a:r>
              <a:rPr lang="el-GR" sz="2400" smtClean="0"/>
              <a:t>α</a:t>
            </a:r>
            <a:r>
              <a:rPr lang="en-US" sz="2400" smtClean="0"/>
              <a:t>, the chosen level of significance. </a:t>
            </a:r>
          </a:p>
          <a:p>
            <a:pPr algn="l" rtl="0" eaLnBrk="1" hangingPunct="1">
              <a:lnSpc>
                <a:spcPct val="90000"/>
              </a:lnSpc>
              <a:buFont typeface="Wingdings" pitchFamily="2" charset="2"/>
              <a:buNone/>
              <a:defRPr/>
            </a:pPr>
            <a:r>
              <a:rPr lang="en-US" sz="2400" smtClean="0"/>
              <a:t>	If the null hypothesis were of the types </a:t>
            </a:r>
          </a:p>
          <a:p>
            <a:pPr algn="l" rtl="0" eaLnBrk="1" hangingPunct="1">
              <a:lnSpc>
                <a:spcPct val="90000"/>
              </a:lnSpc>
              <a:buFont typeface="Wingdings" pitchFamily="2" charset="2"/>
              <a:buNone/>
              <a:defRPr/>
            </a:pPr>
            <a:r>
              <a:rPr lang="en-US" sz="2400" smtClean="0"/>
              <a:t>					</a:t>
            </a:r>
          </a:p>
          <a:p>
            <a:pPr algn="l" rtl="0" eaLnBrk="1" hangingPunct="1">
              <a:lnSpc>
                <a:spcPct val="90000"/>
              </a:lnSpc>
              <a:buFont typeface="Wingdings" pitchFamily="2" charset="2"/>
              <a:buNone/>
              <a:defRPr/>
            </a:pPr>
            <a:r>
              <a:rPr lang="en-US" sz="2400" smtClean="0"/>
              <a:t>					H</a:t>
            </a:r>
            <a:r>
              <a:rPr lang="en-US" sz="1600" smtClean="0"/>
              <a:t>0</a:t>
            </a:r>
            <a:r>
              <a:rPr lang="en-US" sz="2400" smtClean="0"/>
              <a:t>: M</a:t>
            </a:r>
            <a:r>
              <a:rPr lang="en-US" sz="1600" smtClean="0"/>
              <a:t>x</a:t>
            </a:r>
            <a:r>
              <a:rPr lang="en-US" sz="2400" smtClean="0"/>
              <a:t> ≤ M</a:t>
            </a:r>
            <a:r>
              <a:rPr lang="en-US" sz="1600" smtClean="0"/>
              <a:t>y</a:t>
            </a:r>
          </a:p>
          <a:p>
            <a:pPr algn="l" rtl="0" eaLnBrk="1" hangingPunct="1">
              <a:lnSpc>
                <a:spcPct val="90000"/>
              </a:lnSpc>
              <a:buFont typeface="Wingdings" pitchFamily="2" charset="2"/>
              <a:buNone/>
              <a:defRPr/>
            </a:pPr>
            <a:r>
              <a:rPr lang="en-US" sz="1600" smtClean="0"/>
              <a:t>					 </a:t>
            </a:r>
            <a:r>
              <a:rPr lang="en-US" sz="2400" smtClean="0"/>
              <a:t>H</a:t>
            </a:r>
            <a:r>
              <a:rPr lang="en-US" sz="1600" smtClean="0"/>
              <a:t>A</a:t>
            </a:r>
            <a:r>
              <a:rPr lang="en-US" sz="2400" smtClean="0"/>
              <a:t>: M</a:t>
            </a:r>
            <a:r>
              <a:rPr lang="en-US" sz="1600" smtClean="0"/>
              <a:t>x</a:t>
            </a:r>
            <a:r>
              <a:rPr lang="en-US" sz="2400" smtClean="0"/>
              <a:t> &gt; M</a:t>
            </a:r>
            <a:r>
              <a:rPr lang="en-US" sz="1600" smtClean="0"/>
              <a:t>y</a:t>
            </a:r>
            <a:r>
              <a:rPr lang="en-US" sz="2400" smtClean="0"/>
              <a:t> </a:t>
            </a:r>
          </a:p>
          <a:p>
            <a:pPr algn="l" rtl="0" eaLnBrk="1" hangingPunct="1">
              <a:lnSpc>
                <a:spcPct val="90000"/>
              </a:lnSpc>
              <a:buFont typeface="Wingdings" pitchFamily="2" charset="2"/>
              <a:buNone/>
              <a:defRPr/>
            </a:pPr>
            <a:r>
              <a:rPr lang="en-US" sz="2400" smtClean="0"/>
              <a:t>	</a:t>
            </a:r>
          </a:p>
          <a:p>
            <a:pPr algn="l" rtl="0" eaLnBrk="1" hangingPunct="1">
              <a:lnSpc>
                <a:spcPct val="90000"/>
              </a:lnSpc>
              <a:buFont typeface="Wingdings" pitchFamily="2" charset="2"/>
              <a:buNone/>
              <a:defRPr/>
            </a:pPr>
            <a:r>
              <a:rPr lang="en-US" sz="2400" smtClean="0"/>
              <a:t>	Reject H</a:t>
            </a:r>
            <a:r>
              <a:rPr lang="en-US" sz="1600" smtClean="0"/>
              <a:t>0</a:t>
            </a:r>
            <a:r>
              <a:rPr lang="en-US" sz="2400" smtClean="0"/>
              <a:t>: M</a:t>
            </a:r>
            <a:r>
              <a:rPr lang="en-US" sz="1600" smtClean="0"/>
              <a:t>x</a:t>
            </a:r>
            <a:r>
              <a:rPr lang="en-US" sz="2400" smtClean="0"/>
              <a:t> ≤ M</a:t>
            </a:r>
            <a:r>
              <a:rPr lang="en-US" sz="1600" smtClean="0"/>
              <a:t>y</a:t>
            </a:r>
            <a:r>
              <a:rPr lang="en-US" sz="2400" smtClean="0"/>
              <a:t> if the computed </a:t>
            </a:r>
            <a:r>
              <a:rPr lang="en-US" sz="2400" i="1" smtClean="0"/>
              <a:t>T</a:t>
            </a:r>
            <a:r>
              <a:rPr lang="en-US" sz="2400" smtClean="0"/>
              <a:t> is greater than w</a:t>
            </a:r>
            <a:r>
              <a:rPr lang="en-US" sz="1600" smtClean="0"/>
              <a:t>1-</a:t>
            </a:r>
            <a:r>
              <a:rPr lang="el-GR" sz="1600" smtClean="0"/>
              <a:t>α</a:t>
            </a:r>
            <a:r>
              <a:rPr lang="en-US" sz="2400" smtClean="0"/>
              <a:t>, where W</a:t>
            </a:r>
            <a:r>
              <a:rPr lang="en-US" sz="1600" smtClean="0"/>
              <a:t>1-</a:t>
            </a:r>
            <a:r>
              <a:rPr lang="el-GR" sz="1600" smtClean="0"/>
              <a:t>α</a:t>
            </a:r>
            <a:r>
              <a:rPr lang="en-US" sz="2400" smtClean="0"/>
              <a:t> = </a:t>
            </a:r>
            <a:r>
              <a:rPr lang="en-US" sz="2400" i="1" smtClean="0"/>
              <a:t>nm</a:t>
            </a:r>
            <a:r>
              <a:rPr lang="en-US" sz="2400" smtClean="0"/>
              <a:t> - W</a:t>
            </a:r>
            <a:r>
              <a:rPr lang="el-GR" sz="1600" smtClean="0"/>
              <a:t> α</a:t>
            </a:r>
            <a:r>
              <a:rPr lang="en-US" sz="1600" smtClean="0"/>
              <a:t>. </a:t>
            </a:r>
          </a:p>
          <a:p>
            <a:pPr algn="l" rtl="0"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US" sz="2400" smtClean="0"/>
              <a:t>	</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3"/>
          <p:cNvSpPr>
            <a:spLocks noGrp="1"/>
          </p:cNvSpPr>
          <p:nvPr>
            <p:ph type="sldNum" sz="quarter" idx="12"/>
          </p:nvPr>
        </p:nvSpPr>
        <p:spPr/>
        <p:txBody>
          <a:bodyPr/>
          <a:lstStyle/>
          <a:p>
            <a:pPr>
              <a:defRPr/>
            </a:pPr>
            <a:fld id="{7E4CF477-1313-46AC-9520-2B52C51B94D1}" type="slidenum">
              <a:rPr lang="ar-SA"/>
              <a:pPr>
                <a:defRPr/>
              </a:pPr>
              <a:t>356</a:t>
            </a:fld>
            <a:endParaRPr lang="en-US"/>
          </a:p>
        </p:txBody>
      </p:sp>
      <p:sp>
        <p:nvSpPr>
          <p:cNvPr id="504834" name="Title 1"/>
          <p:cNvSpPr>
            <a:spLocks noGrp="1"/>
          </p:cNvSpPr>
          <p:nvPr>
            <p:ph type="title" idx="4294967295"/>
          </p:nvPr>
        </p:nvSpPr>
        <p:spPr>
          <a:xfrm>
            <a:off x="0" y="0"/>
            <a:ext cx="8229600" cy="685800"/>
          </a:xfrm>
        </p:spPr>
        <p:txBody>
          <a:bodyPr anchor="ctr"/>
          <a:lstStyle/>
          <a:p>
            <a:pPr eaLnBrk="1" hangingPunct="1">
              <a:defRPr/>
            </a:pPr>
            <a:r>
              <a:rPr lang="en-US" sz="2800" b="1" smtClean="0"/>
              <a:t>EXAMPLE 2</a:t>
            </a:r>
          </a:p>
        </p:txBody>
      </p:sp>
      <p:sp>
        <p:nvSpPr>
          <p:cNvPr id="3" name="Content Placeholder 2"/>
          <p:cNvSpPr>
            <a:spLocks noGrp="1"/>
          </p:cNvSpPr>
          <p:nvPr>
            <p:ph idx="4294967295"/>
          </p:nvPr>
        </p:nvSpPr>
        <p:spPr>
          <a:xfrm>
            <a:off x="0" y="762000"/>
            <a:ext cx="8610600" cy="5867400"/>
          </a:xfrm>
        </p:spPr>
        <p:txBody>
          <a:bodyPr>
            <a:normAutofit/>
          </a:bodyPr>
          <a:lstStyle/>
          <a:p>
            <a:pPr eaLnBrk="1" hangingPunct="1">
              <a:lnSpc>
                <a:spcPct val="90000"/>
              </a:lnSpc>
              <a:buFont typeface="Wingdings" pitchFamily="2" charset="2"/>
              <a:buNone/>
              <a:defRPr/>
            </a:pPr>
            <a:r>
              <a:rPr lang="en-US" sz="2400" smtClean="0"/>
              <a:t>	</a:t>
            </a:r>
          </a:p>
          <a:p>
            <a:pPr algn="l" rtl="0" eaLnBrk="1" hangingPunct="1">
              <a:lnSpc>
                <a:spcPct val="90000"/>
              </a:lnSpc>
              <a:buFont typeface="Wingdings" pitchFamily="2" charset="2"/>
              <a:buNone/>
              <a:defRPr/>
            </a:pPr>
            <a:r>
              <a:rPr lang="en-US" sz="2400" smtClean="0"/>
              <a:t>	For the two-sided test situation with</a:t>
            </a:r>
          </a:p>
          <a:p>
            <a:pPr algn="l" rtl="0" eaLnBrk="1" hangingPunct="1">
              <a:lnSpc>
                <a:spcPct val="90000"/>
              </a:lnSpc>
              <a:buFont typeface="Wingdings" pitchFamily="2" charset="2"/>
              <a:buNone/>
              <a:defRPr/>
            </a:pPr>
            <a:r>
              <a:rPr lang="en-US" sz="2400" smtClean="0"/>
              <a:t>					</a:t>
            </a:r>
          </a:p>
          <a:p>
            <a:pPr algn="l" rtl="0" eaLnBrk="1" hangingPunct="1">
              <a:lnSpc>
                <a:spcPct val="90000"/>
              </a:lnSpc>
              <a:buFont typeface="Wingdings" pitchFamily="2" charset="2"/>
              <a:buNone/>
              <a:defRPr/>
            </a:pPr>
            <a:r>
              <a:rPr lang="en-US" sz="2400" smtClean="0"/>
              <a:t>					H</a:t>
            </a:r>
            <a:r>
              <a:rPr lang="en-US" sz="1600" smtClean="0"/>
              <a:t>0</a:t>
            </a:r>
            <a:r>
              <a:rPr lang="en-US" sz="2400" smtClean="0"/>
              <a:t>: M</a:t>
            </a:r>
            <a:r>
              <a:rPr lang="en-US" sz="1600" smtClean="0"/>
              <a:t>x</a:t>
            </a:r>
            <a:r>
              <a:rPr lang="en-US" sz="2400" smtClean="0"/>
              <a:t> = M</a:t>
            </a:r>
            <a:r>
              <a:rPr lang="en-US" sz="1600" smtClean="0"/>
              <a:t>y</a:t>
            </a:r>
          </a:p>
          <a:p>
            <a:pPr algn="l" rtl="0" eaLnBrk="1" hangingPunct="1">
              <a:lnSpc>
                <a:spcPct val="90000"/>
              </a:lnSpc>
              <a:buFont typeface="Wingdings" pitchFamily="2" charset="2"/>
              <a:buNone/>
              <a:defRPr/>
            </a:pPr>
            <a:r>
              <a:rPr lang="en-US" sz="1600" smtClean="0"/>
              <a:t>					 </a:t>
            </a:r>
            <a:r>
              <a:rPr lang="en-US" sz="2400" smtClean="0"/>
              <a:t>H</a:t>
            </a:r>
            <a:r>
              <a:rPr lang="en-US" sz="1600" smtClean="0"/>
              <a:t>A</a:t>
            </a:r>
            <a:r>
              <a:rPr lang="en-US" sz="2400" smtClean="0"/>
              <a:t>: M</a:t>
            </a:r>
            <a:r>
              <a:rPr lang="en-US" sz="1600" smtClean="0"/>
              <a:t>x</a:t>
            </a:r>
            <a:r>
              <a:rPr lang="en-US" sz="2400" smtClean="0"/>
              <a:t> ≠ M</a:t>
            </a:r>
            <a:r>
              <a:rPr lang="en-US" sz="1600" smtClean="0"/>
              <a:t>y</a:t>
            </a:r>
            <a:r>
              <a:rPr lang="en-US" sz="2400" smtClean="0"/>
              <a:t> </a:t>
            </a:r>
          </a:p>
          <a:p>
            <a:pPr algn="l" rtl="0" eaLnBrk="1" hangingPunct="1">
              <a:lnSpc>
                <a:spcPct val="90000"/>
              </a:lnSpc>
              <a:buFont typeface="Wingdings" pitchFamily="2" charset="2"/>
              <a:buNone/>
              <a:defRPr/>
            </a:pPr>
            <a:r>
              <a:rPr lang="en-US" sz="2400" smtClean="0"/>
              <a:t>	</a:t>
            </a:r>
          </a:p>
          <a:p>
            <a:pPr algn="l" rtl="0" eaLnBrk="1" hangingPunct="1">
              <a:lnSpc>
                <a:spcPct val="90000"/>
              </a:lnSpc>
              <a:buFont typeface="Wingdings" pitchFamily="2" charset="2"/>
              <a:buNone/>
              <a:defRPr/>
            </a:pPr>
            <a:r>
              <a:rPr lang="en-US" sz="2400" smtClean="0"/>
              <a:t>	Reject H</a:t>
            </a:r>
            <a:r>
              <a:rPr lang="en-US" sz="1600" smtClean="0"/>
              <a:t>0</a:t>
            </a:r>
            <a:r>
              <a:rPr lang="en-US" sz="2400" smtClean="0"/>
              <a:t>: M</a:t>
            </a:r>
            <a:r>
              <a:rPr lang="en-US" sz="1600" smtClean="0"/>
              <a:t>x</a:t>
            </a:r>
            <a:r>
              <a:rPr lang="en-US" sz="2400" smtClean="0"/>
              <a:t> = M</a:t>
            </a:r>
            <a:r>
              <a:rPr lang="en-US" sz="1600" smtClean="0"/>
              <a:t>y</a:t>
            </a:r>
            <a:r>
              <a:rPr lang="en-US" sz="2400" smtClean="0"/>
              <a:t> if the computed value of </a:t>
            </a:r>
            <a:r>
              <a:rPr lang="en-US" sz="2400" i="1" smtClean="0"/>
              <a:t>T</a:t>
            </a:r>
            <a:r>
              <a:rPr lang="en-US" sz="2400" smtClean="0"/>
              <a:t> is either less than w</a:t>
            </a:r>
            <a:r>
              <a:rPr lang="el-GR" sz="1600" smtClean="0"/>
              <a:t>α</a:t>
            </a:r>
            <a:r>
              <a:rPr lang="en-US" sz="1600" smtClean="0"/>
              <a:t>/2</a:t>
            </a:r>
            <a:r>
              <a:rPr lang="en-US" sz="2400" smtClean="0"/>
              <a:t> or greater than w</a:t>
            </a:r>
            <a:r>
              <a:rPr lang="en-US" sz="1600" smtClean="0"/>
              <a:t>1-</a:t>
            </a:r>
            <a:r>
              <a:rPr lang="el-GR" sz="1600" smtClean="0"/>
              <a:t>α</a:t>
            </a:r>
            <a:r>
              <a:rPr lang="en-US" sz="1600" smtClean="0"/>
              <a:t>/2 </a:t>
            </a:r>
            <a:r>
              <a:rPr lang="en-US" sz="2400" smtClean="0"/>
              <a:t>, where w</a:t>
            </a:r>
            <a:r>
              <a:rPr lang="el-GR" sz="1600" smtClean="0"/>
              <a:t>α</a:t>
            </a:r>
            <a:r>
              <a:rPr lang="en-US" sz="1600" smtClean="0"/>
              <a:t>/2  </a:t>
            </a:r>
            <a:r>
              <a:rPr lang="en-US" sz="2400" smtClean="0"/>
              <a:t>is the critical value of </a:t>
            </a:r>
            <a:r>
              <a:rPr lang="en-US" sz="2400" i="1" smtClean="0"/>
              <a:t>T </a:t>
            </a:r>
            <a:r>
              <a:rPr lang="en-US" sz="2400" smtClean="0"/>
              <a:t>for </a:t>
            </a:r>
            <a:r>
              <a:rPr lang="en-US" sz="2400" i="1" smtClean="0"/>
              <a:t>n, m </a:t>
            </a:r>
            <a:r>
              <a:rPr lang="en-US" sz="2400" smtClean="0"/>
              <a:t>and</a:t>
            </a:r>
            <a:r>
              <a:rPr lang="en-US" sz="1600" smtClean="0"/>
              <a:t> </a:t>
            </a:r>
            <a:r>
              <a:rPr lang="el-GR" sz="2400" i="1" smtClean="0"/>
              <a:t>α</a:t>
            </a:r>
            <a:r>
              <a:rPr lang="en-US" sz="2400" i="1" smtClean="0"/>
              <a:t>/2 </a:t>
            </a:r>
            <a:r>
              <a:rPr lang="en-US" sz="2400" smtClean="0"/>
              <a:t>given in Appendix II Table K and w</a:t>
            </a:r>
            <a:r>
              <a:rPr lang="en-US" sz="1600" smtClean="0"/>
              <a:t>1-</a:t>
            </a:r>
            <a:r>
              <a:rPr lang="el-GR" sz="1600" smtClean="0"/>
              <a:t>α</a:t>
            </a:r>
            <a:r>
              <a:rPr lang="en-US" sz="1600" smtClean="0"/>
              <a:t>/2  = </a:t>
            </a:r>
            <a:r>
              <a:rPr lang="en-US" sz="2400" smtClean="0"/>
              <a:t>nm </a:t>
            </a:r>
            <a:r>
              <a:rPr lang="en-US" sz="1600" smtClean="0"/>
              <a:t>- </a:t>
            </a:r>
            <a:r>
              <a:rPr lang="en-US" sz="2400" smtClean="0"/>
              <a:t>w</a:t>
            </a:r>
            <a:r>
              <a:rPr lang="el-GR" sz="1600" smtClean="0"/>
              <a:t>α</a:t>
            </a:r>
            <a:r>
              <a:rPr lang="en-US" sz="1600" smtClean="0"/>
              <a:t>/2. </a:t>
            </a:r>
            <a:endParaRPr lang="en-US" sz="2400" smtClean="0"/>
          </a:p>
          <a:p>
            <a:pPr algn="l" rtl="0" eaLnBrk="1" hangingPunct="1">
              <a:lnSpc>
                <a:spcPct val="90000"/>
              </a:lnSpc>
              <a:buFont typeface="Wingdings" pitchFamily="2" charset="2"/>
              <a:buNone/>
              <a:defRPr/>
            </a:pPr>
            <a:r>
              <a:rPr lang="en-US" sz="2400" smtClean="0"/>
              <a:t>	For this example the decision rule of </a:t>
            </a:r>
            <a:r>
              <a:rPr lang="en-US" sz="2400" i="1" smtClean="0"/>
              <a:t>T</a:t>
            </a:r>
            <a:r>
              <a:rPr lang="en-US" sz="2400" smtClean="0"/>
              <a:t> is smaller than 45, the critical value of the test statistic for </a:t>
            </a:r>
            <a:r>
              <a:rPr lang="en-US" sz="2400" i="1" smtClean="0"/>
              <a:t>n</a:t>
            </a:r>
            <a:r>
              <a:rPr lang="en-US" sz="2400" smtClean="0"/>
              <a:t> = 15, </a:t>
            </a:r>
            <a:r>
              <a:rPr lang="en-US" sz="2400" i="1" smtClean="0"/>
              <a:t>m</a:t>
            </a:r>
            <a:r>
              <a:rPr lang="en-US" sz="2400" smtClean="0"/>
              <a:t> = 10, and </a:t>
            </a:r>
            <a:r>
              <a:rPr lang="el-GR" sz="2400" smtClean="0"/>
              <a:t>α</a:t>
            </a:r>
            <a:r>
              <a:rPr lang="en-US" sz="2400" smtClean="0"/>
              <a:t> = 0.05 found in Table K. </a:t>
            </a:r>
          </a:p>
          <a:p>
            <a:pPr algn="l" rtl="0" eaLnBrk="1" hangingPunct="1">
              <a:lnSpc>
                <a:spcPct val="90000"/>
              </a:lnSpc>
              <a:buFont typeface="Wingdings" pitchFamily="2" charset="2"/>
              <a:buNone/>
              <a:defRPr/>
            </a:pPr>
            <a:endParaRPr lang="en-US" sz="2400" smtClean="0"/>
          </a:p>
          <a:p>
            <a:pPr algn="l" rtl="0" eaLnBrk="1" hangingPunct="1">
              <a:lnSpc>
                <a:spcPct val="90000"/>
              </a:lnSpc>
              <a:buFont typeface="Wingdings" pitchFamily="2" charset="2"/>
              <a:buNone/>
              <a:defRPr/>
            </a:pPr>
            <a:r>
              <a:rPr lang="en-US" sz="2400" smtClean="0"/>
              <a:t>	</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CFB296C2-1073-4DBC-A570-4BE665A1F8F1}" type="slidenum">
              <a:rPr lang="ar-SA"/>
              <a:pPr>
                <a:defRPr/>
              </a:pPr>
              <a:t>357</a:t>
            </a:fld>
            <a:endParaRPr lang="en-US"/>
          </a:p>
        </p:txBody>
      </p:sp>
      <p:sp>
        <p:nvSpPr>
          <p:cNvPr id="505858" name="Title 1"/>
          <p:cNvSpPr>
            <a:spLocks noGrp="1"/>
          </p:cNvSpPr>
          <p:nvPr>
            <p:ph type="title" idx="4294967295"/>
          </p:nvPr>
        </p:nvSpPr>
        <p:spPr>
          <a:xfrm>
            <a:off x="0" y="0"/>
            <a:ext cx="8229600" cy="685800"/>
          </a:xfrm>
        </p:spPr>
        <p:txBody>
          <a:bodyPr anchor="ctr"/>
          <a:lstStyle/>
          <a:p>
            <a:pPr eaLnBrk="1" hangingPunct="1">
              <a:defRPr/>
            </a:pPr>
            <a:r>
              <a:rPr lang="en-US" sz="2800" b="1" smtClean="0"/>
              <a:t>EXAMPLE 2</a:t>
            </a:r>
          </a:p>
        </p:txBody>
      </p:sp>
      <p:sp>
        <p:nvSpPr>
          <p:cNvPr id="505859" name="Content Placeholder 2"/>
          <p:cNvSpPr>
            <a:spLocks noGrp="1"/>
          </p:cNvSpPr>
          <p:nvPr>
            <p:ph idx="4294967295"/>
          </p:nvPr>
        </p:nvSpPr>
        <p:spPr>
          <a:xfrm>
            <a:off x="0" y="762000"/>
            <a:ext cx="8610600" cy="5867400"/>
          </a:xfrm>
        </p:spPr>
        <p:txBody>
          <a:bodyPr/>
          <a:lstStyle/>
          <a:p>
            <a:pPr eaLnBrk="1" hangingPunct="1">
              <a:buFont typeface="Wingdings" pitchFamily="2" charset="2"/>
              <a:buNone/>
              <a:defRPr/>
            </a:pPr>
            <a:r>
              <a:rPr lang="en-US" sz="2400" smtClean="0"/>
              <a:t>	</a:t>
            </a:r>
          </a:p>
          <a:p>
            <a:pPr algn="l" rtl="0" eaLnBrk="1" hangingPunct="1">
              <a:buFont typeface="Wingdings" pitchFamily="2" charset="2"/>
              <a:buNone/>
              <a:defRPr/>
            </a:pPr>
            <a:r>
              <a:rPr lang="en-US" sz="2400" smtClean="0"/>
              <a:t>	7. </a:t>
            </a:r>
            <a:r>
              <a:rPr lang="en-US" sz="2400" b="1" smtClean="0"/>
              <a:t>Calculation of test statistic. </a:t>
            </a:r>
            <a:r>
              <a:rPr lang="en-US" sz="2400" smtClean="0"/>
              <a:t>We have </a:t>
            </a:r>
            <a:r>
              <a:rPr lang="en-US" sz="2400" i="1" smtClean="0"/>
              <a:t>S</a:t>
            </a:r>
            <a:r>
              <a:rPr lang="en-US" sz="2400" smtClean="0"/>
              <a:t> = 145, so that</a:t>
            </a:r>
          </a:p>
          <a:p>
            <a:pPr algn="l" rtl="0" eaLnBrk="1" hangingPunct="1">
              <a:buFont typeface="Wingdings" pitchFamily="2" charset="2"/>
              <a:buNone/>
              <a:defRPr/>
            </a:pPr>
            <a:endParaRPr lang="en-US" sz="2400" smtClean="0"/>
          </a:p>
          <a:p>
            <a:pPr algn="l" rtl="0" eaLnBrk="1" hangingPunct="1">
              <a:buFont typeface="Wingdings" pitchFamily="2" charset="2"/>
              <a:buNone/>
              <a:defRPr/>
            </a:pPr>
            <a:r>
              <a:rPr lang="en-US" sz="2400" smtClean="0"/>
              <a:t>	8. </a:t>
            </a:r>
            <a:r>
              <a:rPr lang="en-US" sz="2400" b="1" smtClean="0"/>
              <a:t>Statistical Decision</a:t>
            </a:r>
            <a:r>
              <a:rPr lang="en-US" sz="2400" smtClean="0"/>
              <a:t>. When we enter Table K with </a:t>
            </a:r>
            <a:r>
              <a:rPr lang="en-US" sz="2400" i="1" smtClean="0"/>
              <a:t>n</a:t>
            </a:r>
            <a:r>
              <a:rPr lang="en-US" sz="2400" smtClean="0"/>
              <a:t> = 15, </a:t>
            </a:r>
            <a:r>
              <a:rPr lang="en-US" sz="2400" i="1" smtClean="0"/>
              <a:t>m</a:t>
            </a:r>
            <a:r>
              <a:rPr lang="en-US" sz="2400" smtClean="0"/>
              <a:t> = 10, and </a:t>
            </a:r>
            <a:r>
              <a:rPr lang="el-GR" sz="2400" smtClean="0"/>
              <a:t>α</a:t>
            </a:r>
            <a:r>
              <a:rPr lang="en-US" sz="2400" smtClean="0"/>
              <a:t> = 0.05, we find the critical value of w</a:t>
            </a:r>
            <a:r>
              <a:rPr lang="en-US" sz="1600" smtClean="0"/>
              <a:t>1-</a:t>
            </a:r>
            <a:r>
              <a:rPr lang="el-GR" sz="1600" smtClean="0"/>
              <a:t>α</a:t>
            </a:r>
            <a:r>
              <a:rPr lang="en-US" sz="1600" smtClean="0"/>
              <a:t> </a:t>
            </a:r>
            <a:r>
              <a:rPr lang="en-US" sz="2400" smtClean="0"/>
              <a:t>to be 45. Since 25 is less than 45, we reject H</a:t>
            </a:r>
            <a:r>
              <a:rPr lang="en-US" sz="1600" smtClean="0"/>
              <a:t>0</a:t>
            </a:r>
            <a:r>
              <a:rPr lang="en-US" sz="2400" smtClean="0"/>
              <a:t>. </a:t>
            </a:r>
          </a:p>
          <a:p>
            <a:pPr algn="l" rtl="0" eaLnBrk="1" hangingPunct="1">
              <a:buFont typeface="Wingdings" pitchFamily="2" charset="2"/>
              <a:buNone/>
              <a:defRPr/>
            </a:pPr>
            <a:r>
              <a:rPr lang="en-US" sz="2400" smtClean="0"/>
              <a:t>	9. </a:t>
            </a:r>
            <a:r>
              <a:rPr lang="en-US" sz="2400" b="1" smtClean="0"/>
              <a:t>Conclusion</a:t>
            </a:r>
            <a:r>
              <a:rPr lang="en-US" sz="2400" smtClean="0"/>
              <a:t>. We conclude that M</a:t>
            </a:r>
            <a:r>
              <a:rPr lang="en-US" sz="1600" smtClean="0"/>
              <a:t>x</a:t>
            </a:r>
            <a:r>
              <a:rPr lang="en-US" sz="2400" smtClean="0"/>
              <a:t> is smaller than M</a:t>
            </a:r>
            <a:r>
              <a:rPr lang="en-US" sz="1600" smtClean="0"/>
              <a:t>Y. </a:t>
            </a:r>
            <a:r>
              <a:rPr lang="en-US" sz="2400" smtClean="0"/>
              <a:t>This leads us to the conclusion that prolonged inhalation of cadmium oxide does reduce the hemoglobin level. </a:t>
            </a:r>
          </a:p>
          <a:p>
            <a:pPr algn="l" rtl="0" eaLnBrk="1" hangingPunct="1">
              <a:buFont typeface="Wingdings" pitchFamily="2" charset="2"/>
              <a:buNone/>
              <a:defRPr/>
            </a:pPr>
            <a:r>
              <a:rPr lang="en-US" sz="2400" smtClean="0"/>
              <a:t>   Since 22&lt; 25 &lt; 30, we have for this test</a:t>
            </a:r>
          </a:p>
          <a:p>
            <a:pPr algn="l" rtl="0" eaLnBrk="1" hangingPunct="1">
              <a:buFont typeface="Wingdings" pitchFamily="2" charset="2"/>
              <a:buNone/>
              <a:defRPr/>
            </a:pPr>
            <a:r>
              <a:rPr lang="en-US" sz="2400" smtClean="0"/>
              <a:t>   0.005 &gt; </a:t>
            </a:r>
            <a:r>
              <a:rPr lang="en-US" sz="2400" i="1" smtClean="0"/>
              <a:t>p</a:t>
            </a:r>
            <a:r>
              <a:rPr lang="en-US" sz="2400" smtClean="0"/>
              <a:t> &gt;0.001. </a:t>
            </a:r>
          </a:p>
          <a:p>
            <a:pPr eaLnBrk="1" hangingPunct="1">
              <a:buFont typeface="Wingdings" pitchFamily="2" charset="2"/>
              <a:buNone/>
              <a:defRPr/>
            </a:pPr>
            <a:endParaRPr lang="en-US" sz="2400" smtClean="0"/>
          </a:p>
        </p:txBody>
      </p:sp>
      <p:graphicFrame>
        <p:nvGraphicFramePr>
          <p:cNvPr id="98306" name="Object 2"/>
          <p:cNvGraphicFramePr>
            <a:graphicFrameLocks noChangeAspect="1"/>
          </p:cNvGraphicFramePr>
          <p:nvPr/>
        </p:nvGraphicFramePr>
        <p:xfrm>
          <a:off x="2633663" y="1752600"/>
          <a:ext cx="3244850" cy="838200"/>
        </p:xfrm>
        <a:graphic>
          <a:graphicData uri="http://schemas.openxmlformats.org/presentationml/2006/ole">
            <p:oleObj spid="_x0000_s98306" name="Equation" r:id="rId3" imgW="1523880" imgH="393480" progId="Equation.3">
              <p:embed/>
            </p:oleObj>
          </a:graphicData>
        </a:graphic>
      </p:graphicFrame>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2"/>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7" name="عنصر نائب لرقم الشريحة 3"/>
          <p:cNvSpPr>
            <a:spLocks noGrp="1"/>
          </p:cNvSpPr>
          <p:nvPr>
            <p:ph type="sldNum" sz="quarter" idx="12"/>
          </p:nvPr>
        </p:nvSpPr>
        <p:spPr/>
        <p:txBody>
          <a:bodyPr/>
          <a:lstStyle/>
          <a:p>
            <a:pPr>
              <a:defRPr/>
            </a:pPr>
            <a:fld id="{76B3F8D5-EE10-422C-B9E5-6BE531BADC76}" type="slidenum">
              <a:rPr lang="ar-SA"/>
              <a:pPr>
                <a:defRPr/>
              </a:pPr>
              <a:t>358</a:t>
            </a:fld>
            <a:endParaRPr lang="en-US"/>
          </a:p>
        </p:txBody>
      </p:sp>
      <p:sp>
        <p:nvSpPr>
          <p:cNvPr id="506882" name="Title 1"/>
          <p:cNvSpPr>
            <a:spLocks noGrp="1"/>
          </p:cNvSpPr>
          <p:nvPr>
            <p:ph type="title" idx="4294967295"/>
          </p:nvPr>
        </p:nvSpPr>
        <p:spPr>
          <a:xfrm>
            <a:off x="0" y="0"/>
            <a:ext cx="8229600" cy="685800"/>
          </a:xfrm>
        </p:spPr>
        <p:txBody>
          <a:bodyPr anchor="ctr"/>
          <a:lstStyle/>
          <a:p>
            <a:pPr eaLnBrk="1" hangingPunct="1">
              <a:defRPr/>
            </a:pPr>
            <a:r>
              <a:rPr lang="en-US" sz="2800" b="1" smtClean="0"/>
              <a:t>EXAMPLE 2</a:t>
            </a:r>
          </a:p>
        </p:txBody>
      </p:sp>
      <p:sp>
        <p:nvSpPr>
          <p:cNvPr id="506883" name="Content Placeholder 2"/>
          <p:cNvSpPr>
            <a:spLocks noGrp="1"/>
          </p:cNvSpPr>
          <p:nvPr>
            <p:ph idx="4294967295"/>
          </p:nvPr>
        </p:nvSpPr>
        <p:spPr>
          <a:xfrm>
            <a:off x="0" y="762000"/>
            <a:ext cx="8610600" cy="5867400"/>
          </a:xfrm>
        </p:spPr>
        <p:txBody>
          <a:bodyPr/>
          <a:lstStyle/>
          <a:p>
            <a:pPr eaLnBrk="1" hangingPunct="1">
              <a:buFont typeface="Wingdings" pitchFamily="2" charset="2"/>
              <a:buNone/>
              <a:defRPr/>
            </a:pPr>
            <a:r>
              <a:rPr lang="en-US" sz="2400" smtClean="0"/>
              <a:t>	</a:t>
            </a:r>
          </a:p>
          <a:p>
            <a:pPr algn="l" rtl="0" eaLnBrk="1" hangingPunct="1">
              <a:buFont typeface="Wingdings" pitchFamily="2" charset="2"/>
              <a:buNone/>
              <a:defRPr/>
            </a:pPr>
            <a:r>
              <a:rPr lang="en-US" sz="2400" smtClean="0"/>
              <a:t>	When either </a:t>
            </a:r>
            <a:r>
              <a:rPr lang="en-US" sz="2400" i="1" smtClean="0"/>
              <a:t>n </a:t>
            </a:r>
            <a:r>
              <a:rPr lang="en-US" sz="2400" smtClean="0"/>
              <a:t>or </a:t>
            </a:r>
            <a:r>
              <a:rPr lang="en-US" sz="2400" i="1" smtClean="0"/>
              <a:t>m </a:t>
            </a:r>
            <a:r>
              <a:rPr lang="en-US" sz="2400" smtClean="0"/>
              <a:t>is greater than 20 we cannot use Appendix Table K to obtain critical values for the Mann-Whitney test. When this is the case we may compute</a:t>
            </a:r>
          </a:p>
          <a:p>
            <a:pPr algn="l" rtl="0" eaLnBrk="1" hangingPunct="1">
              <a:buFont typeface="Wingdings" pitchFamily="2" charset="2"/>
              <a:buNone/>
              <a:defRPr/>
            </a:pPr>
            <a:endParaRPr lang="en-US" sz="2400" smtClean="0"/>
          </a:p>
          <a:p>
            <a:pPr algn="l" rtl="0" eaLnBrk="1" hangingPunct="1">
              <a:buFont typeface="Wingdings" pitchFamily="2" charset="2"/>
              <a:buNone/>
              <a:defRPr/>
            </a:pPr>
            <a:endParaRPr lang="en-US" sz="2400" smtClean="0"/>
          </a:p>
          <a:p>
            <a:pPr algn="l" rtl="0" eaLnBrk="1" hangingPunct="1">
              <a:buFont typeface="Wingdings" pitchFamily="2" charset="2"/>
              <a:buNone/>
              <a:defRPr/>
            </a:pPr>
            <a:endParaRPr lang="en-US" sz="2400" smtClean="0"/>
          </a:p>
          <a:p>
            <a:pPr algn="l" rtl="0" eaLnBrk="1" hangingPunct="1">
              <a:buFont typeface="Wingdings" pitchFamily="2" charset="2"/>
              <a:buNone/>
              <a:defRPr/>
            </a:pPr>
            <a:r>
              <a:rPr lang="en-US" sz="2400" smtClean="0"/>
              <a:t>	And compare the result, for significance, with critical values of the standard normal distribution. </a:t>
            </a:r>
          </a:p>
          <a:p>
            <a:pPr algn="l" rtl="0" eaLnBrk="1" hangingPunct="1">
              <a:buFont typeface="Wingdings" pitchFamily="2" charset="2"/>
              <a:buNone/>
              <a:defRPr/>
            </a:pPr>
            <a:endParaRPr lang="en-US" sz="2400" smtClean="0"/>
          </a:p>
        </p:txBody>
      </p:sp>
      <p:graphicFrame>
        <p:nvGraphicFramePr>
          <p:cNvPr id="99330" name="Object 2"/>
          <p:cNvGraphicFramePr>
            <a:graphicFrameLocks noChangeAspect="1"/>
          </p:cNvGraphicFramePr>
          <p:nvPr/>
        </p:nvGraphicFramePr>
        <p:xfrm>
          <a:off x="2286000" y="2819400"/>
          <a:ext cx="3082925" cy="947738"/>
        </p:xfrm>
        <a:graphic>
          <a:graphicData uri="http://schemas.openxmlformats.org/presentationml/2006/ole">
            <p:oleObj spid="_x0000_s99330" name="Equation" r:id="rId3" imgW="1447560" imgH="444240" progId="Equation.3">
              <p:embed/>
            </p:oleObj>
          </a:graphicData>
        </a:graphic>
      </p:graphicFrame>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3" name="عنصر نائب لرقم الشريحة 2"/>
          <p:cNvSpPr>
            <a:spLocks noGrp="1"/>
          </p:cNvSpPr>
          <p:nvPr>
            <p:ph type="sldNum" sz="quarter" idx="12"/>
          </p:nvPr>
        </p:nvSpPr>
        <p:spPr/>
        <p:txBody>
          <a:bodyPr/>
          <a:lstStyle/>
          <a:p>
            <a:pPr>
              <a:defRPr/>
            </a:pPr>
            <a:fld id="{60E4F306-CBDF-4081-ADA4-17FC819B9006}" type="slidenum">
              <a:rPr lang="ar-SA" smtClean="0"/>
              <a:pPr>
                <a:defRPr/>
              </a:pPr>
              <a:t>359</a:t>
            </a:fld>
            <a:endParaRPr lang="en-US"/>
          </a:p>
        </p:txBody>
      </p:sp>
      <p:sp>
        <p:nvSpPr>
          <p:cNvPr id="544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544769" name="Picture 1" descr="4E2005A0"/>
          <p:cNvPicPr>
            <a:picLocks noChangeAspect="1" noChangeArrowheads="1"/>
          </p:cNvPicPr>
          <p:nvPr/>
        </p:nvPicPr>
        <p:blipFill>
          <a:blip r:embed="rId2" cstate="print"/>
          <a:srcRect/>
          <a:stretch>
            <a:fillRect/>
          </a:stretch>
        </p:blipFill>
        <p:spPr bwMode="auto">
          <a:xfrm>
            <a:off x="755576" y="0"/>
            <a:ext cx="8136904" cy="782148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idx="1"/>
          </p:nvPr>
        </p:nvSpPr>
        <p:spPr>
          <a:xfrm>
            <a:off x="457200" y="404813"/>
            <a:ext cx="8229600" cy="5726112"/>
          </a:xfrm>
        </p:spPr>
        <p:txBody>
          <a:bodyPr/>
          <a:lstStyle/>
          <a:p>
            <a:pPr algn="l" rtl="0" eaLnBrk="1" hangingPunct="1">
              <a:defRPr/>
            </a:pPr>
            <a:r>
              <a:rPr lang="en-US" sz="2400" dirty="0" smtClean="0"/>
              <a:t>6-</a:t>
            </a:r>
            <a:r>
              <a:rPr lang="en-US" dirty="0" smtClean="0"/>
              <a:t> </a:t>
            </a:r>
            <a:r>
              <a:rPr lang="en-US" sz="2400" dirty="0" smtClean="0"/>
              <a:t>The percentage of objects with age less than 60 years ?</a:t>
            </a:r>
          </a:p>
          <a:p>
            <a:pPr algn="l" rtl="0" eaLnBrk="1" hangingPunct="1">
              <a:defRPr/>
            </a:pPr>
            <a:endParaRPr lang="en-US" sz="2400" dirty="0" smtClean="0"/>
          </a:p>
          <a:p>
            <a:pPr algn="l" rtl="0" eaLnBrk="1" hangingPunct="1">
              <a:defRPr/>
            </a:pPr>
            <a:endParaRPr lang="en-US" sz="2400" dirty="0" smtClean="0"/>
          </a:p>
          <a:p>
            <a:pPr algn="l" rtl="0" eaLnBrk="1" hangingPunct="1">
              <a:defRPr/>
            </a:pPr>
            <a:r>
              <a:rPr lang="en-US" sz="2400" dirty="0" smtClean="0"/>
              <a:t>7-The Range (R) ?</a:t>
            </a:r>
          </a:p>
          <a:p>
            <a:pPr algn="l" rtl="0" eaLnBrk="1" hangingPunct="1">
              <a:defRPr/>
            </a:pPr>
            <a:endParaRPr lang="en-US" sz="2400" dirty="0" smtClean="0"/>
          </a:p>
          <a:p>
            <a:pPr algn="l" rtl="0" eaLnBrk="1" hangingPunct="1">
              <a:defRPr/>
            </a:pPr>
            <a:endParaRPr lang="en-US" sz="2400" dirty="0" smtClean="0"/>
          </a:p>
          <a:p>
            <a:pPr algn="l" rtl="0" eaLnBrk="1" hangingPunct="1">
              <a:defRPr/>
            </a:pPr>
            <a:r>
              <a:rPr lang="en-US" sz="2400" dirty="0" smtClean="0"/>
              <a:t>8- Number of intervals (K)?</a:t>
            </a:r>
          </a:p>
          <a:p>
            <a:pPr algn="l" rtl="0" eaLnBrk="1" hangingPunct="1">
              <a:defRPr/>
            </a:pPr>
            <a:endParaRPr lang="en-US" sz="2400" dirty="0" smtClean="0"/>
          </a:p>
          <a:p>
            <a:pPr algn="l" rtl="0" eaLnBrk="1" hangingPunct="1">
              <a:defRPr/>
            </a:pPr>
            <a:r>
              <a:rPr lang="en-US" sz="2400" dirty="0" smtClean="0"/>
              <a:t>9- The width of the interval ( W) ?</a:t>
            </a:r>
          </a:p>
          <a:p>
            <a:pPr algn="l" rtl="0" eaLnBrk="1" hangingPunct="1">
              <a:defRPr/>
            </a:pPr>
            <a:endParaRPr lang="en-US" sz="2400" dirty="0" smtClean="0"/>
          </a:p>
          <a:p>
            <a:pPr algn="l" rtl="0" eaLnBrk="1" hangingPunct="1">
              <a:defRPr/>
            </a:pPr>
            <a:endParaRPr lang="en-US" dirty="0" smtClean="0"/>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4A5DDE4C-1C22-43A0-B3B5-749022E4210B}" type="slidenum">
              <a:rPr lang="ar-SA"/>
              <a:pPr>
                <a:defRPr/>
              </a:pPr>
              <a:t>36</a:t>
            </a:fld>
            <a:endParaRPr lang="en-US"/>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3" name="عنصر نائب لرقم الشريحة 2"/>
          <p:cNvSpPr>
            <a:spLocks noGrp="1"/>
          </p:cNvSpPr>
          <p:nvPr>
            <p:ph type="sldNum" sz="quarter" idx="12"/>
          </p:nvPr>
        </p:nvSpPr>
        <p:spPr/>
        <p:txBody>
          <a:bodyPr/>
          <a:lstStyle/>
          <a:p>
            <a:pPr>
              <a:defRPr/>
            </a:pPr>
            <a:fld id="{60E4F306-CBDF-4081-ADA4-17FC819B9006}" type="slidenum">
              <a:rPr lang="ar-SA" smtClean="0"/>
              <a:pPr>
                <a:defRPr/>
              </a:pPr>
              <a:t>360</a:t>
            </a:fld>
            <a:endParaRPr lang="en-US"/>
          </a:p>
        </p:txBody>
      </p:sp>
      <p:pic>
        <p:nvPicPr>
          <p:cNvPr id="674818" name="Picture 2" descr="E860C294"/>
          <p:cNvPicPr>
            <a:picLocks noChangeAspect="1" noChangeArrowheads="1"/>
          </p:cNvPicPr>
          <p:nvPr/>
        </p:nvPicPr>
        <p:blipFill>
          <a:blip r:embed="rId2" cstate="print"/>
          <a:srcRect/>
          <a:stretch>
            <a:fillRect/>
          </a:stretch>
        </p:blipFill>
        <p:spPr bwMode="auto">
          <a:xfrm>
            <a:off x="539552" y="0"/>
            <a:ext cx="7920880" cy="78214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0" y="0"/>
            <a:ext cx="9144000" cy="908720"/>
          </a:xfrm>
        </p:spPr>
        <p:txBody>
          <a:bodyPr>
            <a:normAutofit/>
          </a:bodyPr>
          <a:lstStyle/>
          <a:p>
            <a:pPr rtl="0">
              <a:defRPr/>
            </a:pPr>
            <a:r>
              <a:rPr lang="en-US" sz="2400" b="1" dirty="0" smtClean="0">
                <a:solidFill>
                  <a:srgbClr val="FF0000"/>
                </a:solidFill>
                <a:latin typeface="Monotype Corsiva" pitchFamily="66" charset="0"/>
              </a:rPr>
              <a:t/>
            </a:r>
            <a:br>
              <a:rPr lang="en-US" sz="2400" b="1" dirty="0" smtClean="0">
                <a:solidFill>
                  <a:srgbClr val="FF0000"/>
                </a:solidFill>
                <a:latin typeface="Monotype Corsiva" pitchFamily="66" charset="0"/>
              </a:rPr>
            </a:br>
            <a:r>
              <a:rPr lang="en-US" sz="2800" dirty="0" smtClean="0">
                <a:solidFill>
                  <a:srgbClr val="FF0000"/>
                </a:solidFill>
              </a:rPr>
              <a:t>Displaying grouped frequency distributions</a:t>
            </a:r>
            <a:endParaRPr lang="en-US" sz="3200" b="1" dirty="0" smtClean="0">
              <a:solidFill>
                <a:srgbClr val="FF0000"/>
              </a:solidFill>
              <a:latin typeface="Monotype Corsiva" pitchFamily="66" charset="0"/>
            </a:endParaRPr>
          </a:p>
        </p:txBody>
      </p:sp>
      <p:sp>
        <p:nvSpPr>
          <p:cNvPr id="177155" name="Rectangle 3"/>
          <p:cNvSpPr>
            <a:spLocks noGrp="1" noChangeArrowheads="1"/>
          </p:cNvSpPr>
          <p:nvPr>
            <p:ph type="body" sz="half" idx="1"/>
          </p:nvPr>
        </p:nvSpPr>
        <p:spPr>
          <a:xfrm>
            <a:off x="0" y="908720"/>
            <a:ext cx="9144000" cy="1151855"/>
          </a:xfrm>
        </p:spPr>
        <p:txBody>
          <a:bodyPr>
            <a:normAutofit fontScale="85000" lnSpcReduction="20000"/>
          </a:bodyPr>
          <a:lstStyle/>
          <a:p>
            <a:pPr algn="l" rtl="0">
              <a:lnSpc>
                <a:spcPct val="90000"/>
              </a:lnSpc>
              <a:buNone/>
              <a:defRPr/>
            </a:pPr>
            <a:r>
              <a:rPr lang="en-US" sz="2000" dirty="0" smtClean="0"/>
              <a:t>Grouped frequency distributions can be displayed by</a:t>
            </a:r>
          </a:p>
          <a:p>
            <a:pPr algn="l" rtl="0"/>
            <a:r>
              <a:rPr lang="en-US" sz="2000" dirty="0" smtClean="0"/>
              <a:t>Histogram</a:t>
            </a:r>
          </a:p>
          <a:p>
            <a:pPr algn="l" rtl="0"/>
            <a:r>
              <a:rPr lang="en-US" sz="2000" dirty="0" smtClean="0"/>
              <a:t>Polygon                                                  (For frequency or relative frequency distributions)</a:t>
            </a:r>
          </a:p>
          <a:p>
            <a:pPr algn="l" rtl="0"/>
            <a:r>
              <a:rPr lang="en-US" sz="2000" dirty="0" smtClean="0"/>
              <a:t>Curves</a:t>
            </a:r>
          </a:p>
        </p:txBody>
      </p:sp>
      <p:sp>
        <p:nvSpPr>
          <p:cNvPr id="177156" name="Rectangle 4"/>
          <p:cNvSpPr>
            <a:spLocks noGrp="1" noChangeArrowheads="1"/>
          </p:cNvSpPr>
          <p:nvPr>
            <p:ph sz="quarter" idx="2"/>
          </p:nvPr>
        </p:nvSpPr>
        <p:spPr/>
        <p:txBody>
          <a:bodyPr/>
          <a:lstStyle/>
          <a:p>
            <a:pPr rtl="0" eaLnBrk="1" hangingPunct="1">
              <a:defRPr/>
            </a:pPr>
            <a:endParaRPr lang="en-US" sz="2400" b="1" smtClean="0">
              <a:latin typeface="System" charset="-78"/>
              <a:cs typeface="System" charset="-78"/>
            </a:endParaRPr>
          </a:p>
          <a:p>
            <a:pPr rtl="0" eaLnBrk="1" hangingPunct="1">
              <a:defRPr/>
            </a:pPr>
            <a:endParaRPr lang="en-US" sz="2400" b="1" smtClean="0">
              <a:latin typeface="System" charset="-78"/>
              <a:cs typeface="System" charset="-78"/>
            </a:endParaRPr>
          </a:p>
          <a:p>
            <a:pPr eaLnBrk="1" hangingPunct="1">
              <a:defRPr/>
            </a:pPr>
            <a:endParaRPr lang="en-US" sz="2400" smtClean="0"/>
          </a:p>
        </p:txBody>
      </p:sp>
      <p:sp>
        <p:nvSpPr>
          <p:cNvPr id="37"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38" name="عنصر نائب لرقم الشريحة 7"/>
          <p:cNvSpPr>
            <a:spLocks noGrp="1"/>
          </p:cNvSpPr>
          <p:nvPr>
            <p:ph type="sldNum" sz="quarter" idx="12"/>
          </p:nvPr>
        </p:nvSpPr>
        <p:spPr/>
        <p:txBody>
          <a:bodyPr/>
          <a:lstStyle/>
          <a:p>
            <a:pPr>
              <a:defRPr/>
            </a:pPr>
            <a:fld id="{9BA4869D-5F91-4409-A5FB-FB82D28BD876}" type="slidenum">
              <a:rPr lang="ar-SA"/>
              <a:pPr>
                <a:defRPr/>
              </a:pPr>
              <a:t>37</a:t>
            </a:fld>
            <a:endParaRPr lang="en-US"/>
          </a:p>
        </p:txBody>
      </p:sp>
      <p:graphicFrame>
        <p:nvGraphicFramePr>
          <p:cNvPr id="39" name="Object 35"/>
          <p:cNvGraphicFramePr>
            <a:graphicFrameLocks noChangeAspect="1"/>
          </p:cNvGraphicFramePr>
          <p:nvPr/>
        </p:nvGraphicFramePr>
        <p:xfrm>
          <a:off x="3500430" y="2000240"/>
          <a:ext cx="5418137"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285720" y="2214554"/>
            <a:ext cx="2857520" cy="923330"/>
          </a:xfrm>
          <a:prstGeom prst="rect">
            <a:avLst/>
          </a:prstGeom>
        </p:spPr>
        <p:txBody>
          <a:bodyPr wrap="square">
            <a:spAutoFit/>
          </a:bodyPr>
          <a:lstStyle/>
          <a:p>
            <a:pPr algn="l" rtl="0">
              <a:buNone/>
            </a:pPr>
            <a:r>
              <a:rPr lang="en-US" b="1" dirty="0" smtClean="0">
                <a:solidFill>
                  <a:srgbClr val="FF6600"/>
                </a:solidFill>
                <a:latin typeface="Monotype Corsiva" pitchFamily="66" charset="0"/>
              </a:rPr>
              <a:t>Representing the grouped frequency table using the Histogram</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p:cTn id="7" dur="1000" fill="hold"/>
                                        <p:tgtEl>
                                          <p:spTgt spid="177154"/>
                                        </p:tgtEl>
                                        <p:attrNameLst>
                                          <p:attrName>ppt_w</p:attrName>
                                        </p:attrNameLst>
                                      </p:cBhvr>
                                      <p:tavLst>
                                        <p:tav tm="0">
                                          <p:val>
                                            <p:fltVal val="0"/>
                                          </p:val>
                                        </p:tav>
                                        <p:tav tm="100000">
                                          <p:val>
                                            <p:strVal val="#ppt_w"/>
                                          </p:val>
                                        </p:tav>
                                      </p:tavLst>
                                    </p:anim>
                                    <p:anim calcmode="lin" valueType="num">
                                      <p:cBhvr>
                                        <p:cTn id="8" dur="1000" fill="hold"/>
                                        <p:tgtEl>
                                          <p:spTgt spid="177154"/>
                                        </p:tgtEl>
                                        <p:attrNameLst>
                                          <p:attrName>ppt_h</p:attrName>
                                        </p:attrNameLst>
                                      </p:cBhvr>
                                      <p:tavLst>
                                        <p:tav tm="0">
                                          <p:val>
                                            <p:fltVal val="0"/>
                                          </p:val>
                                        </p:tav>
                                        <p:tav tm="100000">
                                          <p:val>
                                            <p:strVal val="#ppt_h"/>
                                          </p:val>
                                        </p:tav>
                                      </p:tavLst>
                                    </p:anim>
                                    <p:anim calcmode="lin" valueType="num">
                                      <p:cBhvr>
                                        <p:cTn id="9" dur="1000" fill="hold"/>
                                        <p:tgtEl>
                                          <p:spTgt spid="1771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71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77155">
                                            <p:txEl>
                                              <p:pRg st="0" end="0"/>
                                            </p:txEl>
                                          </p:spTgt>
                                        </p:tgtEl>
                                        <p:attrNameLst>
                                          <p:attrName>style.visibility</p:attrName>
                                        </p:attrNameLst>
                                      </p:cBhvr>
                                      <p:to>
                                        <p:strVal val="visible"/>
                                      </p:to>
                                    </p:set>
                                    <p:animEffect transition="in" filter="barn(inHorizontal)">
                                      <p:cBhvr>
                                        <p:cTn id="15" dur="500"/>
                                        <p:tgtEl>
                                          <p:spTgt spid="17715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77155">
                                            <p:txEl>
                                              <p:pRg st="1" end="1"/>
                                            </p:txEl>
                                          </p:spTgt>
                                        </p:tgtEl>
                                        <p:attrNameLst>
                                          <p:attrName>style.visibility</p:attrName>
                                        </p:attrNameLst>
                                      </p:cBhvr>
                                      <p:to>
                                        <p:strVal val="visible"/>
                                      </p:to>
                                    </p:set>
                                    <p:animEffect transition="in" filter="barn(inHorizontal)">
                                      <p:cBhvr>
                                        <p:cTn id="20" dur="500"/>
                                        <p:tgtEl>
                                          <p:spTgt spid="17715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77155">
                                            <p:txEl>
                                              <p:pRg st="2" end="2"/>
                                            </p:txEl>
                                          </p:spTgt>
                                        </p:tgtEl>
                                        <p:attrNameLst>
                                          <p:attrName>style.visibility</p:attrName>
                                        </p:attrNameLst>
                                      </p:cBhvr>
                                      <p:to>
                                        <p:strVal val="visible"/>
                                      </p:to>
                                    </p:set>
                                    <p:animEffect transition="in" filter="barn(inHorizontal)">
                                      <p:cBhvr>
                                        <p:cTn id="25" dur="500"/>
                                        <p:tgtEl>
                                          <p:spTgt spid="17715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177155">
                                            <p:txEl>
                                              <p:pRg st="3" end="3"/>
                                            </p:txEl>
                                          </p:spTgt>
                                        </p:tgtEl>
                                        <p:attrNameLst>
                                          <p:attrName>style.visibility</p:attrName>
                                        </p:attrNameLst>
                                      </p:cBhvr>
                                      <p:to>
                                        <p:strVal val="visible"/>
                                      </p:to>
                                    </p:set>
                                    <p:animEffect transition="in" filter="barn(inHorizontal)">
                                      <p:cBhvr>
                                        <p:cTn id="30" dur="500"/>
                                        <p:tgtEl>
                                          <p:spTgt spid="17715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nodePh="1">
                                  <p:stCondLst>
                                    <p:cond delay="0"/>
                                  </p:stCondLst>
                                  <p:endCondLst>
                                    <p:cond evt="begin" delay="0">
                                      <p:tn val="33"/>
                                    </p:cond>
                                  </p:endCondLst>
                                  <p:childTnLst>
                                    <p:set>
                                      <p:cBhvr>
                                        <p:cTn id="34" dur="1" fill="hold">
                                          <p:stCondLst>
                                            <p:cond delay="0"/>
                                          </p:stCondLst>
                                        </p:cTn>
                                        <p:tgtEl>
                                          <p:spTgt spid="177156"/>
                                        </p:tgtEl>
                                        <p:attrNameLst>
                                          <p:attrName>style.visibility</p:attrName>
                                        </p:attrNameLst>
                                      </p:cBhvr>
                                      <p:to>
                                        <p:strVal val="visible"/>
                                      </p:to>
                                    </p:set>
                                    <p:animEffect transition="in" filter="barn(inHorizontal)">
                                      <p:cBhvr>
                                        <p:cTn id="35" dur="500"/>
                                        <p:tgtEl>
                                          <p:spTgt spid="17715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ox(in)">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utoUpdateAnimBg="0"/>
      <p:bldP spid="177155" grpId="0" build="p" autoUpdateAnimBg="0"/>
      <p:bldP spid="177156" grpId="0" autoUpdateAnimBg="0"/>
      <p:bldGraphic spid="39"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fontScale="90000"/>
          </a:bodyPr>
          <a:lstStyle/>
          <a:p>
            <a:pPr eaLnBrk="1" hangingPunct="1">
              <a:defRPr/>
            </a:pPr>
            <a:r>
              <a:rPr lang="en-US" sz="4000" b="1" dirty="0" smtClean="0">
                <a:solidFill>
                  <a:srgbClr val="FF6600"/>
                </a:solidFill>
                <a:latin typeface="Monotype Corsiva" pitchFamily="66" charset="0"/>
              </a:rPr>
              <a:t>Representing the grouped frequency table using the Polygon</a:t>
            </a:r>
          </a:p>
        </p:txBody>
      </p:sp>
      <p:graphicFrame>
        <p:nvGraphicFramePr>
          <p:cNvPr id="13" name="Object 3"/>
          <p:cNvGraphicFramePr>
            <a:graphicFrameLocks noGrp="1" noChangeAspect="1"/>
          </p:cNvGraphicFramePr>
          <p:nvPr>
            <p:ph sz="half" idx="1"/>
          </p:nvPr>
        </p:nvGraphicFramePr>
        <p:xfrm>
          <a:off x="1403350" y="1268413"/>
          <a:ext cx="6121400"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11" name="عنصر نائب للتذييل 5"/>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2" name="عنصر نائب لرقم الشريحة 6"/>
          <p:cNvSpPr>
            <a:spLocks noGrp="1"/>
          </p:cNvSpPr>
          <p:nvPr>
            <p:ph type="sldNum" sz="quarter" idx="12"/>
          </p:nvPr>
        </p:nvSpPr>
        <p:spPr/>
        <p:txBody>
          <a:bodyPr/>
          <a:lstStyle/>
          <a:p>
            <a:pPr>
              <a:defRPr/>
            </a:pPr>
            <a:fld id="{7DC7A5B9-FE24-41E1-A9E9-E8B143B5CFDB}" type="slidenum">
              <a:rPr lang="ar-SA"/>
              <a:pPr>
                <a:defRPr/>
              </a:pPr>
              <a:t>38</a:t>
            </a:fld>
            <a:endParaRPr lang="en-US"/>
          </a:p>
        </p:txBody>
      </p:sp>
      <p:sp>
        <p:nvSpPr>
          <p:cNvPr id="179204" name="Line 4"/>
          <p:cNvSpPr>
            <a:spLocks noChangeShapeType="1"/>
          </p:cNvSpPr>
          <p:nvPr/>
        </p:nvSpPr>
        <p:spPr bwMode="auto">
          <a:xfrm flipV="1">
            <a:off x="3203575" y="3141663"/>
            <a:ext cx="792163" cy="1655762"/>
          </a:xfrm>
          <a:prstGeom prst="line">
            <a:avLst/>
          </a:prstGeom>
          <a:noFill/>
          <a:ln w="9525">
            <a:solidFill>
              <a:srgbClr val="333300"/>
            </a:solidFill>
            <a:round/>
            <a:headEnd/>
            <a:tailEnd/>
          </a:ln>
        </p:spPr>
        <p:txBody>
          <a:bodyPr/>
          <a:lstStyle/>
          <a:p>
            <a:endParaRPr lang="ar-SA"/>
          </a:p>
        </p:txBody>
      </p:sp>
      <p:sp>
        <p:nvSpPr>
          <p:cNvPr id="179205" name="Line 5"/>
          <p:cNvSpPr>
            <a:spLocks noChangeShapeType="1"/>
          </p:cNvSpPr>
          <p:nvPr/>
        </p:nvSpPr>
        <p:spPr bwMode="auto">
          <a:xfrm flipV="1">
            <a:off x="3995738" y="2060575"/>
            <a:ext cx="720725" cy="1081088"/>
          </a:xfrm>
          <a:prstGeom prst="line">
            <a:avLst/>
          </a:prstGeom>
          <a:noFill/>
          <a:ln w="9525">
            <a:solidFill>
              <a:srgbClr val="333300"/>
            </a:solidFill>
            <a:round/>
            <a:headEnd/>
            <a:tailEnd/>
          </a:ln>
        </p:spPr>
        <p:txBody>
          <a:bodyPr/>
          <a:lstStyle/>
          <a:p>
            <a:endParaRPr lang="ar-SA"/>
          </a:p>
        </p:txBody>
      </p:sp>
      <p:sp>
        <p:nvSpPr>
          <p:cNvPr id="179206" name="Line 6"/>
          <p:cNvSpPr>
            <a:spLocks noChangeShapeType="1"/>
          </p:cNvSpPr>
          <p:nvPr/>
        </p:nvSpPr>
        <p:spPr bwMode="auto">
          <a:xfrm>
            <a:off x="4716463" y="2060575"/>
            <a:ext cx="792162" cy="1152525"/>
          </a:xfrm>
          <a:prstGeom prst="line">
            <a:avLst/>
          </a:prstGeom>
          <a:noFill/>
          <a:ln w="9525">
            <a:solidFill>
              <a:srgbClr val="333300"/>
            </a:solidFill>
            <a:round/>
            <a:headEnd/>
            <a:tailEnd/>
          </a:ln>
        </p:spPr>
        <p:txBody>
          <a:bodyPr/>
          <a:lstStyle/>
          <a:p>
            <a:endParaRPr lang="ar-SA"/>
          </a:p>
        </p:txBody>
      </p:sp>
      <p:sp>
        <p:nvSpPr>
          <p:cNvPr id="179207" name="Line 7"/>
          <p:cNvSpPr>
            <a:spLocks noChangeShapeType="1"/>
          </p:cNvSpPr>
          <p:nvPr/>
        </p:nvSpPr>
        <p:spPr bwMode="auto">
          <a:xfrm>
            <a:off x="5508625" y="3213100"/>
            <a:ext cx="719138" cy="1368425"/>
          </a:xfrm>
          <a:prstGeom prst="line">
            <a:avLst/>
          </a:prstGeom>
          <a:noFill/>
          <a:ln w="9525">
            <a:solidFill>
              <a:srgbClr val="333300"/>
            </a:solidFill>
            <a:round/>
            <a:headEnd/>
            <a:tailEnd/>
          </a:ln>
        </p:spPr>
        <p:txBody>
          <a:bodyPr/>
          <a:lstStyle/>
          <a:p>
            <a:endParaRPr lang="ar-SA"/>
          </a:p>
        </p:txBody>
      </p:sp>
      <p:sp>
        <p:nvSpPr>
          <p:cNvPr id="179208" name="Line 8"/>
          <p:cNvSpPr>
            <a:spLocks noChangeShapeType="1"/>
          </p:cNvSpPr>
          <p:nvPr/>
        </p:nvSpPr>
        <p:spPr bwMode="auto">
          <a:xfrm>
            <a:off x="6227763" y="4581525"/>
            <a:ext cx="865187" cy="647700"/>
          </a:xfrm>
          <a:prstGeom prst="line">
            <a:avLst/>
          </a:prstGeom>
          <a:noFill/>
          <a:ln w="9525">
            <a:solidFill>
              <a:srgbClr val="333300"/>
            </a:solidFill>
            <a:round/>
            <a:headEnd/>
            <a:tailEnd/>
          </a:ln>
        </p:spPr>
        <p:txBody>
          <a:bodyPr/>
          <a:lstStyle/>
          <a:p>
            <a:endParaRPr lang="ar-SA"/>
          </a:p>
        </p:txBody>
      </p:sp>
      <p:sp>
        <p:nvSpPr>
          <p:cNvPr id="179209" name="Line 9"/>
          <p:cNvSpPr>
            <a:spLocks noChangeShapeType="1"/>
          </p:cNvSpPr>
          <p:nvPr/>
        </p:nvSpPr>
        <p:spPr bwMode="auto">
          <a:xfrm flipH="1">
            <a:off x="2484438" y="4724400"/>
            <a:ext cx="792162" cy="504825"/>
          </a:xfrm>
          <a:prstGeom prst="line">
            <a:avLst/>
          </a:prstGeom>
          <a:noFill/>
          <a:ln w="9525">
            <a:solidFill>
              <a:srgbClr val="003300"/>
            </a:solidFill>
            <a:round/>
            <a:headEnd/>
            <a:tailEnd/>
          </a:ln>
        </p:spPr>
        <p:txBody>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box(in)">
                                      <p:cBhvr>
                                        <p:cTn id="7" dur="500"/>
                                        <p:tgtEl>
                                          <p:spTgt spid="1792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9209"/>
                                        </p:tgtEl>
                                        <p:attrNameLst>
                                          <p:attrName>style.visibility</p:attrName>
                                        </p:attrNameLst>
                                      </p:cBhvr>
                                      <p:to>
                                        <p:strVal val="visible"/>
                                      </p:to>
                                    </p:set>
                                    <p:anim calcmode="lin" valueType="num">
                                      <p:cBhvr additive="base">
                                        <p:cTn id="17" dur="500" fill="hold"/>
                                        <p:tgtEl>
                                          <p:spTgt spid="179209"/>
                                        </p:tgtEl>
                                        <p:attrNameLst>
                                          <p:attrName>ppt_x</p:attrName>
                                        </p:attrNameLst>
                                      </p:cBhvr>
                                      <p:tavLst>
                                        <p:tav tm="0">
                                          <p:val>
                                            <p:strVal val="#ppt_x"/>
                                          </p:val>
                                        </p:tav>
                                        <p:tav tm="100000">
                                          <p:val>
                                            <p:strVal val="#ppt_x"/>
                                          </p:val>
                                        </p:tav>
                                      </p:tavLst>
                                    </p:anim>
                                    <p:anim calcmode="lin" valueType="num">
                                      <p:cBhvr additive="base">
                                        <p:cTn id="18" dur="500" fill="hold"/>
                                        <p:tgtEl>
                                          <p:spTgt spid="17920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9204"/>
                                        </p:tgtEl>
                                        <p:attrNameLst>
                                          <p:attrName>style.visibility</p:attrName>
                                        </p:attrNameLst>
                                      </p:cBhvr>
                                      <p:to>
                                        <p:strVal val="visible"/>
                                      </p:to>
                                    </p:set>
                                    <p:anim calcmode="lin" valueType="num">
                                      <p:cBhvr additive="base">
                                        <p:cTn id="23" dur="500" fill="hold"/>
                                        <p:tgtEl>
                                          <p:spTgt spid="179204"/>
                                        </p:tgtEl>
                                        <p:attrNameLst>
                                          <p:attrName>ppt_x</p:attrName>
                                        </p:attrNameLst>
                                      </p:cBhvr>
                                      <p:tavLst>
                                        <p:tav tm="0">
                                          <p:val>
                                            <p:strVal val="#ppt_x"/>
                                          </p:val>
                                        </p:tav>
                                        <p:tav tm="100000">
                                          <p:val>
                                            <p:strVal val="#ppt_x"/>
                                          </p:val>
                                        </p:tav>
                                      </p:tavLst>
                                    </p:anim>
                                    <p:anim calcmode="lin" valueType="num">
                                      <p:cBhvr additive="base">
                                        <p:cTn id="24" dur="500" fill="hold"/>
                                        <p:tgtEl>
                                          <p:spTgt spid="17920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9205"/>
                                        </p:tgtEl>
                                        <p:attrNameLst>
                                          <p:attrName>style.visibility</p:attrName>
                                        </p:attrNameLst>
                                      </p:cBhvr>
                                      <p:to>
                                        <p:strVal val="visible"/>
                                      </p:to>
                                    </p:set>
                                    <p:anim calcmode="lin" valueType="num">
                                      <p:cBhvr additive="base">
                                        <p:cTn id="29" dur="500" fill="hold"/>
                                        <p:tgtEl>
                                          <p:spTgt spid="179205"/>
                                        </p:tgtEl>
                                        <p:attrNameLst>
                                          <p:attrName>ppt_x</p:attrName>
                                        </p:attrNameLst>
                                      </p:cBhvr>
                                      <p:tavLst>
                                        <p:tav tm="0">
                                          <p:val>
                                            <p:strVal val="#ppt_x"/>
                                          </p:val>
                                        </p:tav>
                                        <p:tav tm="100000">
                                          <p:val>
                                            <p:strVal val="#ppt_x"/>
                                          </p:val>
                                        </p:tav>
                                      </p:tavLst>
                                    </p:anim>
                                    <p:anim calcmode="lin" valueType="num">
                                      <p:cBhvr additive="base">
                                        <p:cTn id="30" dur="500" fill="hold"/>
                                        <p:tgtEl>
                                          <p:spTgt spid="17920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9206"/>
                                        </p:tgtEl>
                                        <p:attrNameLst>
                                          <p:attrName>style.visibility</p:attrName>
                                        </p:attrNameLst>
                                      </p:cBhvr>
                                      <p:to>
                                        <p:strVal val="visible"/>
                                      </p:to>
                                    </p:set>
                                    <p:anim calcmode="lin" valueType="num">
                                      <p:cBhvr additive="base">
                                        <p:cTn id="35" dur="500" fill="hold"/>
                                        <p:tgtEl>
                                          <p:spTgt spid="179206"/>
                                        </p:tgtEl>
                                        <p:attrNameLst>
                                          <p:attrName>ppt_x</p:attrName>
                                        </p:attrNameLst>
                                      </p:cBhvr>
                                      <p:tavLst>
                                        <p:tav tm="0">
                                          <p:val>
                                            <p:strVal val="#ppt_x"/>
                                          </p:val>
                                        </p:tav>
                                        <p:tav tm="100000">
                                          <p:val>
                                            <p:strVal val="#ppt_x"/>
                                          </p:val>
                                        </p:tav>
                                      </p:tavLst>
                                    </p:anim>
                                    <p:anim calcmode="lin" valueType="num">
                                      <p:cBhvr additive="base">
                                        <p:cTn id="36" dur="500" fill="hold"/>
                                        <p:tgtEl>
                                          <p:spTgt spid="17920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9207"/>
                                        </p:tgtEl>
                                        <p:attrNameLst>
                                          <p:attrName>style.visibility</p:attrName>
                                        </p:attrNameLst>
                                      </p:cBhvr>
                                      <p:to>
                                        <p:strVal val="visible"/>
                                      </p:to>
                                    </p:set>
                                    <p:anim calcmode="lin" valueType="num">
                                      <p:cBhvr additive="base">
                                        <p:cTn id="41" dur="500" fill="hold"/>
                                        <p:tgtEl>
                                          <p:spTgt spid="179207"/>
                                        </p:tgtEl>
                                        <p:attrNameLst>
                                          <p:attrName>ppt_x</p:attrName>
                                        </p:attrNameLst>
                                      </p:cBhvr>
                                      <p:tavLst>
                                        <p:tav tm="0">
                                          <p:val>
                                            <p:strVal val="#ppt_x"/>
                                          </p:val>
                                        </p:tav>
                                        <p:tav tm="100000">
                                          <p:val>
                                            <p:strVal val="#ppt_x"/>
                                          </p:val>
                                        </p:tav>
                                      </p:tavLst>
                                    </p:anim>
                                    <p:anim calcmode="lin" valueType="num">
                                      <p:cBhvr additive="base">
                                        <p:cTn id="42" dur="500" fill="hold"/>
                                        <p:tgtEl>
                                          <p:spTgt spid="17920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9208"/>
                                        </p:tgtEl>
                                        <p:attrNameLst>
                                          <p:attrName>style.visibility</p:attrName>
                                        </p:attrNameLst>
                                      </p:cBhvr>
                                      <p:to>
                                        <p:strVal val="visible"/>
                                      </p:to>
                                    </p:set>
                                    <p:anim calcmode="lin" valueType="num">
                                      <p:cBhvr additive="base">
                                        <p:cTn id="47" dur="500" fill="hold"/>
                                        <p:tgtEl>
                                          <p:spTgt spid="179208"/>
                                        </p:tgtEl>
                                        <p:attrNameLst>
                                          <p:attrName>ppt_x</p:attrName>
                                        </p:attrNameLst>
                                      </p:cBhvr>
                                      <p:tavLst>
                                        <p:tav tm="0">
                                          <p:val>
                                            <p:strVal val="#ppt_x"/>
                                          </p:val>
                                        </p:tav>
                                        <p:tav tm="100000">
                                          <p:val>
                                            <p:strVal val="#ppt_x"/>
                                          </p:val>
                                        </p:tav>
                                      </p:tavLst>
                                    </p:anim>
                                    <p:anim calcmode="lin" valueType="num">
                                      <p:cBhvr additive="base">
                                        <p:cTn id="48" dur="500" fill="hold"/>
                                        <p:tgtEl>
                                          <p:spTgt spid="179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4" grpId="0" animBg="1"/>
      <p:bldP spid="179205" grpId="0" animBg="1"/>
      <p:bldP spid="179206" grpId="0" animBg="1"/>
      <p:bldP spid="179207" grpId="0" animBg="1"/>
      <p:bldP spid="179208" grpId="0" animBg="1"/>
      <p:bldP spid="1792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285750" y="354013"/>
            <a:ext cx="8501063" cy="646112"/>
          </a:xfrm>
          <a:prstGeom prst="rect">
            <a:avLst/>
          </a:prstGeom>
          <a:noFill/>
          <a:ln w="9525">
            <a:noFill/>
            <a:miter lim="800000"/>
            <a:headEnd/>
            <a:tailEnd/>
          </a:ln>
        </p:spPr>
        <p:txBody>
          <a:bodyPr anchor="ctr">
            <a:spAutoFit/>
          </a:bodyPr>
          <a:lstStyle/>
          <a:p>
            <a:r>
              <a:rPr lang="en-US" u="sng" dirty="0" smtClean="0">
                <a:solidFill>
                  <a:srgbClr val="FFFF00"/>
                </a:solidFill>
              </a:rPr>
              <a:t>[H.W</a:t>
            </a:r>
            <a:r>
              <a:rPr lang="en-US" dirty="0" smtClean="0">
                <a:solidFill>
                  <a:srgbClr val="FFFF00"/>
                </a:solidFill>
              </a:rPr>
              <a:t>] </a:t>
            </a:r>
            <a:r>
              <a:rPr lang="en-US" dirty="0"/>
              <a:t>the following histogram show the frequency distribution of pathologic tumor size ( in cm) for a sample of 110 cancer patients:</a:t>
            </a:r>
          </a:p>
        </p:txBody>
      </p:sp>
      <p:graphicFrame>
        <p:nvGraphicFramePr>
          <p:cNvPr id="2050" name="Chart 1"/>
          <p:cNvGraphicFramePr>
            <a:graphicFrameLocks/>
          </p:cNvGraphicFramePr>
          <p:nvPr/>
        </p:nvGraphicFramePr>
        <p:xfrm>
          <a:off x="428625" y="1200150"/>
          <a:ext cx="7500938" cy="4371975"/>
        </p:xfrm>
        <a:graphic>
          <a:graphicData uri="http://schemas.openxmlformats.org/presentationml/2006/ole">
            <p:oleObj spid="_x0000_s676866" name="Chart" r:id="rId3" imgW="5291787" imgH="3084843" progId="Excel.Sheet.8">
              <p:embed/>
            </p:oleObj>
          </a:graphicData>
        </a:graphic>
      </p:graphicFrame>
      <p:sp>
        <p:nvSpPr>
          <p:cNvPr id="2052" name="Rectangle 3"/>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r" rtl="1"/>
            <a:endParaRPr lang="ar-SA">
              <a:latin typeface="Tw Cen M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6870700" cy="1347774"/>
          </a:xfrm>
        </p:spPr>
        <p:txBody>
          <a:bodyPr>
            <a:normAutofit fontScale="90000"/>
          </a:bodyPr>
          <a:lstStyle/>
          <a:p>
            <a:pPr eaLnBrk="1" hangingPunct="1"/>
            <a:r>
              <a:rPr lang="en-US" sz="4200" b="1" u="sng" dirty="0" smtClean="0">
                <a:solidFill>
                  <a:srgbClr val="FF0000"/>
                </a:solidFill>
              </a:rPr>
              <a:t/>
            </a:r>
            <a:br>
              <a:rPr lang="en-US" sz="4200" b="1" u="sng" dirty="0" smtClean="0">
                <a:solidFill>
                  <a:srgbClr val="FF0000"/>
                </a:solidFill>
              </a:rPr>
            </a:br>
            <a:r>
              <a:rPr lang="en-US" sz="4200" b="1" u="sng" dirty="0" smtClean="0">
                <a:solidFill>
                  <a:srgbClr val="FF0000"/>
                </a:solidFill>
              </a:rPr>
              <a:t>Introduction</a:t>
            </a:r>
            <a:r>
              <a:rPr lang="en-US" sz="4000" b="1" u="sng" dirty="0" smtClean="0">
                <a:solidFill>
                  <a:srgbClr val="FF0000"/>
                </a:solidFill>
              </a:rPr>
              <a:t/>
            </a:r>
            <a:br>
              <a:rPr lang="en-US" sz="4000" b="1" u="sng" dirty="0" smtClean="0">
                <a:solidFill>
                  <a:srgbClr val="FF0000"/>
                </a:solidFill>
              </a:rPr>
            </a:br>
            <a:r>
              <a:rPr lang="en-US" sz="4000" b="1" u="sng" dirty="0" smtClean="0">
                <a:solidFill>
                  <a:srgbClr val="FF0000"/>
                </a:solidFill>
              </a:rPr>
              <a:t>Some Basic concepts</a:t>
            </a:r>
            <a:r>
              <a:rPr lang="en-US" sz="4200" b="1" u="sng" dirty="0" smtClean="0">
                <a:solidFill>
                  <a:srgbClr val="0000FF"/>
                </a:solidFill>
              </a:rPr>
              <a:t/>
            </a:r>
            <a:br>
              <a:rPr lang="en-US" sz="4200" b="1" u="sng" dirty="0" smtClean="0">
                <a:solidFill>
                  <a:srgbClr val="0000FF"/>
                </a:solidFill>
              </a:rPr>
            </a:br>
            <a:endParaRPr lang="en-US" sz="4200" b="1" u="sng" dirty="0" smtClean="0">
              <a:solidFill>
                <a:srgbClr val="0000FF"/>
              </a:solidFill>
            </a:endParaRPr>
          </a:p>
        </p:txBody>
      </p:sp>
      <p:sp>
        <p:nvSpPr>
          <p:cNvPr id="6147" name="Rectangle 3"/>
          <p:cNvSpPr>
            <a:spLocks noGrp="1" noChangeArrowheads="1"/>
          </p:cNvSpPr>
          <p:nvPr>
            <p:ph idx="1"/>
          </p:nvPr>
        </p:nvSpPr>
        <p:spPr>
          <a:xfrm>
            <a:off x="685800" y="1484313"/>
            <a:ext cx="7696200" cy="4897437"/>
          </a:xfrm>
        </p:spPr>
        <p:txBody>
          <a:bodyPr/>
          <a:lstStyle/>
          <a:p>
            <a:pPr algn="l" rtl="0" eaLnBrk="1" hangingPunct="1">
              <a:buFontTx/>
              <a:buNone/>
            </a:pPr>
            <a:r>
              <a:rPr lang="en-US" sz="3000" b="1" smtClean="0">
                <a:solidFill>
                  <a:schemeClr val="hlink"/>
                </a:solidFill>
              </a:rPr>
              <a:t>Statistics</a:t>
            </a:r>
            <a:r>
              <a:rPr lang="en-US" sz="3000" b="1" smtClean="0"/>
              <a:t> is a </a:t>
            </a:r>
            <a:r>
              <a:rPr lang="en-US" sz="3000" b="1" smtClean="0">
                <a:solidFill>
                  <a:srgbClr val="0000FF"/>
                </a:solidFill>
              </a:rPr>
              <a:t>field of study</a:t>
            </a:r>
            <a:r>
              <a:rPr lang="en-US" sz="3000" b="1" smtClean="0"/>
              <a:t> concerned with</a:t>
            </a:r>
          </a:p>
          <a:p>
            <a:pPr algn="l" rtl="0" eaLnBrk="1" hangingPunct="1">
              <a:buFontTx/>
              <a:buNone/>
            </a:pPr>
            <a:r>
              <a:rPr lang="en-US" sz="3000" b="1" smtClean="0">
                <a:solidFill>
                  <a:srgbClr val="0000FF"/>
                </a:solidFill>
              </a:rPr>
              <a:t>1-</a:t>
            </a:r>
            <a:r>
              <a:rPr lang="en-US" sz="3000" b="1" smtClean="0"/>
              <a:t> </a:t>
            </a:r>
            <a:r>
              <a:rPr lang="en-US" sz="2800" b="1" smtClean="0">
                <a:solidFill>
                  <a:srgbClr val="33CC33"/>
                </a:solidFill>
              </a:rPr>
              <a:t>collection, organization, summarization</a:t>
            </a:r>
            <a:r>
              <a:rPr lang="en-US" sz="2800" b="1" smtClean="0"/>
              <a:t> and </a:t>
            </a:r>
            <a:r>
              <a:rPr lang="en-US" sz="2800" b="1" smtClean="0">
                <a:solidFill>
                  <a:srgbClr val="33CC33"/>
                </a:solidFill>
              </a:rPr>
              <a:t>analysis</a:t>
            </a:r>
            <a:r>
              <a:rPr lang="en-US" sz="2800" b="1" smtClean="0"/>
              <a:t> of data. </a:t>
            </a:r>
          </a:p>
          <a:p>
            <a:pPr algn="l" rtl="0" eaLnBrk="1" hangingPunct="1">
              <a:buFontTx/>
              <a:buNone/>
            </a:pPr>
            <a:r>
              <a:rPr lang="en-US" sz="2800" b="1" smtClean="0">
                <a:solidFill>
                  <a:srgbClr val="0000FF"/>
                </a:solidFill>
              </a:rPr>
              <a:t>2-</a:t>
            </a:r>
            <a:r>
              <a:rPr lang="en-US" sz="2800" b="1" smtClean="0"/>
              <a:t> drawing of </a:t>
            </a:r>
            <a:r>
              <a:rPr lang="en-US" sz="2800" b="1" smtClean="0">
                <a:solidFill>
                  <a:srgbClr val="33CC33"/>
                </a:solidFill>
              </a:rPr>
              <a:t>inferences</a:t>
            </a:r>
            <a:r>
              <a:rPr lang="en-US" sz="2800" b="1" smtClean="0"/>
              <a:t> about a body of data when only a part of the data is </a:t>
            </a:r>
            <a:r>
              <a:rPr lang="en-US" sz="2800" b="1" smtClean="0">
                <a:solidFill>
                  <a:srgbClr val="33CC33"/>
                </a:solidFill>
              </a:rPr>
              <a:t>observed</a:t>
            </a:r>
            <a:r>
              <a:rPr lang="en-US" sz="2800" b="1" smtClean="0"/>
              <a:t>.</a:t>
            </a:r>
          </a:p>
          <a:p>
            <a:pPr algn="l" rtl="0" eaLnBrk="1" hangingPunct="1">
              <a:buFontTx/>
              <a:buNone/>
            </a:pPr>
            <a:r>
              <a:rPr lang="en-US" sz="2800" b="1" smtClean="0">
                <a:solidFill>
                  <a:srgbClr val="0000FF"/>
                </a:solidFill>
              </a:rPr>
              <a:t>Statisticians</a:t>
            </a:r>
            <a:r>
              <a:rPr lang="en-US" sz="2800" b="1" smtClean="0"/>
              <a:t> try to </a:t>
            </a:r>
            <a:r>
              <a:rPr lang="en-US" sz="2800" b="1" smtClean="0">
                <a:solidFill>
                  <a:srgbClr val="33CC33"/>
                </a:solidFill>
              </a:rPr>
              <a:t>interpret</a:t>
            </a:r>
            <a:r>
              <a:rPr lang="en-US" sz="2800" b="1" smtClean="0"/>
              <a:t> and </a:t>
            </a:r>
          </a:p>
          <a:p>
            <a:pPr algn="l" rtl="0" eaLnBrk="1" hangingPunct="1">
              <a:buFontTx/>
              <a:buNone/>
            </a:pPr>
            <a:r>
              <a:rPr lang="en-US" sz="2800" b="1" smtClean="0">
                <a:solidFill>
                  <a:srgbClr val="33CC33"/>
                </a:solidFill>
              </a:rPr>
              <a:t>       communicate</a:t>
            </a:r>
            <a:r>
              <a:rPr lang="en-US" sz="2800" b="1" smtClean="0"/>
              <a:t> the results to others. </a:t>
            </a:r>
          </a:p>
          <a:p>
            <a:pPr eaLnBrk="1" hangingPunct="1">
              <a:buFontTx/>
              <a:buNone/>
            </a:pPr>
            <a:endParaRPr lang="en-US" sz="2800" smtClean="0"/>
          </a:p>
        </p:txBody>
      </p:sp>
      <p:sp>
        <p:nvSpPr>
          <p:cNvPr id="123906"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23907" name="عنصر نائب لرقم الشريحة 5"/>
          <p:cNvSpPr>
            <a:spLocks noGrp="1"/>
          </p:cNvSpPr>
          <p:nvPr>
            <p:ph type="sldNum" sz="quarter" idx="12"/>
          </p:nvPr>
        </p:nvSpPr>
        <p:spPr>
          <a:noFill/>
        </p:spPr>
        <p:txBody>
          <a:bodyPr/>
          <a:lstStyle/>
          <a:p>
            <a:fld id="{C08F715F-2D73-45F1-A9DC-B840B6A8F541}" type="slidenum">
              <a:rPr lang="ar-SA" smtClean="0"/>
              <a:pPr/>
              <a:t>4</a:t>
            </a:fld>
            <a:endParaRPr lang="en-US"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additive="base">
                                        <p:cTn id="15"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additive="base">
                                        <p:cTn id="21"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6147">
                                            <p:txEl>
                                              <p:pRg st="2" end="2"/>
                                            </p:txEl>
                                          </p:spTgt>
                                        </p:tgtEl>
                                        <p:attrNameLst>
                                          <p:attrName>style.visibility</p:attrName>
                                        </p:attrNameLst>
                                      </p:cBhvr>
                                      <p:to>
                                        <p:strVal val="visible"/>
                                      </p:to>
                                    </p:set>
                                    <p:anim calcmode="lin" valueType="num">
                                      <p:cBhvr additive="base">
                                        <p:cTn id="27" dur="2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6147">
                                            <p:txEl>
                                              <p:pRg st="3" end="3"/>
                                            </p:txEl>
                                          </p:spTgt>
                                        </p:tgtEl>
                                        <p:attrNameLst>
                                          <p:attrName>style.visibility</p:attrName>
                                        </p:attrNameLst>
                                      </p:cBhvr>
                                      <p:to>
                                        <p:strVal val="visible"/>
                                      </p:to>
                                    </p:set>
                                    <p:anim calcmode="lin" valueType="num">
                                      <p:cBhvr additive="base">
                                        <p:cTn id="33" dur="2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6147">
                                            <p:txEl>
                                              <p:pRg st="4" end="4"/>
                                            </p:txEl>
                                          </p:spTgt>
                                        </p:tgtEl>
                                        <p:attrNameLst>
                                          <p:attrName>style.visibility</p:attrName>
                                        </p:attrNameLst>
                                      </p:cBhvr>
                                      <p:to>
                                        <p:strVal val="visible"/>
                                      </p:to>
                                    </p:set>
                                    <p:anim calcmode="lin" valueType="num">
                                      <p:cBhvr additive="base">
                                        <p:cTn id="39" dur="2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476672"/>
            <a:ext cx="8749034"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US" smtClean="0"/>
              <a:t>Exercises</a:t>
            </a:r>
          </a:p>
        </p:txBody>
      </p:sp>
      <p:sp>
        <p:nvSpPr>
          <p:cNvPr id="180227" name="Rectangle 3"/>
          <p:cNvSpPr>
            <a:spLocks noGrp="1" noChangeArrowheads="1"/>
          </p:cNvSpPr>
          <p:nvPr>
            <p:ph idx="1"/>
          </p:nvPr>
        </p:nvSpPr>
        <p:spPr/>
        <p:txBody>
          <a:bodyPr/>
          <a:lstStyle/>
          <a:p>
            <a:pPr algn="l" rtl="0" eaLnBrk="1" hangingPunct="1">
              <a:defRPr/>
            </a:pPr>
            <a:r>
              <a:rPr lang="en-US" u="sng" dirty="0" smtClean="0"/>
              <a:t>Pages</a:t>
            </a:r>
            <a:r>
              <a:rPr lang="en-US" dirty="0" smtClean="0"/>
              <a:t> : 31 </a:t>
            </a:r>
            <a:r>
              <a:rPr lang="en-US" dirty="0" smtClean="0">
                <a:latin typeface="Arial"/>
              </a:rPr>
              <a:t>–</a:t>
            </a:r>
            <a:r>
              <a:rPr lang="en-US" dirty="0" smtClean="0"/>
              <a:t> 34</a:t>
            </a:r>
          </a:p>
          <a:p>
            <a:pPr algn="l" rtl="0" eaLnBrk="1" hangingPunct="1">
              <a:defRPr/>
            </a:pPr>
            <a:r>
              <a:rPr lang="en-US" u="sng" dirty="0" smtClean="0"/>
              <a:t>H.W.</a:t>
            </a:r>
            <a:r>
              <a:rPr lang="ar-SA" dirty="0" smtClean="0"/>
              <a:t> :</a:t>
            </a:r>
            <a:r>
              <a:rPr lang="en-US" dirty="0" smtClean="0"/>
              <a:t>2.3.2, </a:t>
            </a:r>
            <a:r>
              <a:rPr lang="ar-SA" dirty="0" smtClean="0"/>
              <a:t> </a:t>
            </a:r>
            <a:r>
              <a:rPr lang="en-US" dirty="0" smtClean="0"/>
              <a:t>2.3.6 , 2.3.7(a) </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61249A4C-FE5C-464B-B305-D10795A541C3}" type="slidenum">
              <a:rPr lang="ar-SA"/>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323850" y="404813"/>
            <a:ext cx="8569325" cy="5649912"/>
          </a:xfrm>
        </p:spPr>
        <p:txBody>
          <a:bodyPr/>
          <a:lstStyle/>
          <a:p>
            <a:pPr algn="l">
              <a:defRPr/>
            </a:pPr>
            <a:r>
              <a:rPr lang="en-US" sz="3200" dirty="0" smtClean="0">
                <a:solidFill>
                  <a:srgbClr val="FF0000"/>
                </a:solidFill>
              </a:rPr>
              <a:t>Exercises:</a:t>
            </a:r>
          </a:p>
          <a:p>
            <a:pPr algn="l">
              <a:defRPr/>
            </a:pPr>
            <a:r>
              <a:rPr lang="en-US" sz="3200" dirty="0" smtClean="0">
                <a:solidFill>
                  <a:srgbClr val="FF0000"/>
                </a:solidFill>
              </a:rPr>
              <a:t>Q2.3.5: </a:t>
            </a:r>
            <a:r>
              <a:rPr lang="en-US" sz="3200" dirty="0" smtClean="0"/>
              <a:t>The following table shows the number of hours 45 hospital patients slept following the administration of a certain </a:t>
            </a:r>
          </a:p>
          <a:p>
            <a:pPr algn="l">
              <a:defRPr/>
            </a:pPr>
            <a:r>
              <a:rPr lang="en-US" sz="3200" dirty="0" smtClean="0"/>
              <a:t>anesthetic.</a:t>
            </a:r>
          </a:p>
          <a:p>
            <a:pPr algn="l">
              <a:defRPr/>
            </a:pPr>
            <a:r>
              <a:rPr lang="en-US" sz="3200" dirty="0" smtClean="0"/>
              <a:t>(a) From these </a:t>
            </a:r>
          </a:p>
          <a:p>
            <a:pPr algn="l">
              <a:defRPr/>
            </a:pPr>
            <a:r>
              <a:rPr lang="en-US" sz="3200" dirty="0" smtClean="0"/>
              <a:t>data construct:</a:t>
            </a:r>
          </a:p>
          <a:p>
            <a:pPr algn="l">
              <a:defRPr/>
            </a:pPr>
            <a:r>
              <a:rPr lang="en-US" sz="3200" dirty="0" smtClean="0">
                <a:solidFill>
                  <a:srgbClr val="FF0000"/>
                </a:solidFill>
              </a:rPr>
              <a:t>* </a:t>
            </a:r>
            <a:r>
              <a:rPr lang="en-US" sz="3200" dirty="0" smtClean="0"/>
              <a:t>A relative </a:t>
            </a:r>
          </a:p>
          <a:p>
            <a:pPr algn="l">
              <a:defRPr/>
            </a:pPr>
            <a:r>
              <a:rPr lang="en-US" sz="3200" dirty="0" smtClean="0"/>
              <a:t>frequency </a:t>
            </a:r>
          </a:p>
          <a:p>
            <a:pPr algn="l">
              <a:defRPr/>
            </a:pPr>
            <a:r>
              <a:rPr lang="en-US" sz="3200" dirty="0" smtClean="0"/>
              <a:t>distribution</a:t>
            </a:r>
          </a:p>
          <a:p>
            <a:pPr algn="l">
              <a:defRPr/>
            </a:pPr>
            <a:endParaRPr lang="en-US" sz="3200" dirty="0" smtClean="0"/>
          </a:p>
          <a:p>
            <a:pPr algn="l">
              <a:defRPr/>
            </a:pPr>
            <a:endParaRPr lang="en-US" sz="3200" dirty="0" smtClean="0"/>
          </a:p>
          <a:p>
            <a:pPr algn="l">
              <a:defRPr/>
            </a:pPr>
            <a:endParaRPr lang="en-US" sz="3200" dirty="0" smtClean="0"/>
          </a:p>
        </p:txBody>
      </p:sp>
      <p:graphicFrame>
        <p:nvGraphicFramePr>
          <p:cNvPr id="6" name="Content Placeholder 5"/>
          <p:cNvGraphicFramePr>
            <a:graphicFrameLocks noGrp="1"/>
          </p:cNvGraphicFramePr>
          <p:nvPr>
            <p:ph sz="half" idx="1"/>
          </p:nvPr>
        </p:nvGraphicFramePr>
        <p:xfrm>
          <a:off x="3708063" y="2060575"/>
          <a:ext cx="5040650" cy="3096342"/>
        </p:xfrm>
        <a:graphic>
          <a:graphicData uri="http://schemas.openxmlformats.org/drawingml/2006/table">
            <a:tbl>
              <a:tblPr rtl="1" firstRow="1" bandRow="1">
                <a:tableStyleId>{5C22544A-7EE6-4342-B048-85BDC9FD1C3A}</a:tableStyleId>
              </a:tblPr>
              <a:tblGrid>
                <a:gridCol w="2520325"/>
                <a:gridCol w="2520325"/>
              </a:tblGrid>
              <a:tr h="516057">
                <a:tc>
                  <a:txBody>
                    <a:bodyPr/>
                    <a:lstStyle/>
                    <a:p>
                      <a:pPr algn="ctr" rtl="1"/>
                      <a:r>
                        <a:rPr lang="en-US" dirty="0" smtClean="0"/>
                        <a:t>Frequency</a:t>
                      </a:r>
                      <a:endParaRPr lang="ar-SA" dirty="0"/>
                    </a:p>
                  </a:txBody>
                  <a:tcPr marL="119593" marR="119593"/>
                </a:tc>
                <a:tc>
                  <a:txBody>
                    <a:bodyPr/>
                    <a:lstStyle/>
                    <a:p>
                      <a:pPr algn="ctr" rtl="1"/>
                      <a:r>
                        <a:rPr lang="en-US" dirty="0" smtClean="0"/>
                        <a:t>Class Interval</a:t>
                      </a:r>
                      <a:endParaRPr lang="ar-SA" dirty="0"/>
                    </a:p>
                  </a:txBody>
                  <a:tcPr marL="119593" marR="119593"/>
                </a:tc>
              </a:tr>
              <a:tr h="516057">
                <a:tc>
                  <a:txBody>
                    <a:bodyPr/>
                    <a:lstStyle/>
                    <a:p>
                      <a:pPr algn="ctr" rtl="1"/>
                      <a:r>
                        <a:rPr lang="en-US" dirty="0" smtClean="0"/>
                        <a:t>21</a:t>
                      </a:r>
                      <a:endParaRPr lang="ar-SA" dirty="0"/>
                    </a:p>
                  </a:txBody>
                  <a:tcPr marL="119593" marR="119593"/>
                </a:tc>
                <a:tc>
                  <a:txBody>
                    <a:bodyPr/>
                    <a:lstStyle/>
                    <a:p>
                      <a:pPr algn="ctr" rtl="1"/>
                      <a:r>
                        <a:rPr lang="en-US" dirty="0" smtClean="0"/>
                        <a:t>1-5</a:t>
                      </a:r>
                      <a:endParaRPr lang="ar-SA" dirty="0"/>
                    </a:p>
                  </a:txBody>
                  <a:tcPr marL="119593" marR="119593"/>
                </a:tc>
              </a:tr>
              <a:tr h="516057">
                <a:tc>
                  <a:txBody>
                    <a:bodyPr/>
                    <a:lstStyle/>
                    <a:p>
                      <a:pPr algn="ctr" rtl="1"/>
                      <a:r>
                        <a:rPr lang="en-US" dirty="0" smtClean="0"/>
                        <a:t>16</a:t>
                      </a:r>
                      <a:endParaRPr lang="ar-SA" dirty="0"/>
                    </a:p>
                  </a:txBody>
                  <a:tcPr marL="119593" marR="119593"/>
                </a:tc>
                <a:tc>
                  <a:txBody>
                    <a:bodyPr/>
                    <a:lstStyle/>
                    <a:p>
                      <a:pPr algn="ctr" rtl="1"/>
                      <a:r>
                        <a:rPr lang="en-US" dirty="0" smtClean="0"/>
                        <a:t>6-10</a:t>
                      </a:r>
                      <a:endParaRPr lang="ar-SA" dirty="0"/>
                    </a:p>
                  </a:txBody>
                  <a:tcPr marL="119593" marR="119593"/>
                </a:tc>
              </a:tr>
              <a:tr h="516057">
                <a:tc>
                  <a:txBody>
                    <a:bodyPr/>
                    <a:lstStyle/>
                    <a:p>
                      <a:pPr algn="ctr" rtl="1"/>
                      <a:r>
                        <a:rPr lang="en-US" dirty="0" smtClean="0"/>
                        <a:t>6</a:t>
                      </a:r>
                      <a:endParaRPr lang="ar-SA" dirty="0"/>
                    </a:p>
                  </a:txBody>
                  <a:tcPr marL="119593" marR="119593"/>
                </a:tc>
                <a:tc>
                  <a:txBody>
                    <a:bodyPr/>
                    <a:lstStyle/>
                    <a:p>
                      <a:pPr algn="ctr" rtl="1"/>
                      <a:r>
                        <a:rPr lang="en-US" dirty="0" smtClean="0"/>
                        <a:t>11-15</a:t>
                      </a:r>
                      <a:endParaRPr lang="ar-SA" dirty="0"/>
                    </a:p>
                  </a:txBody>
                  <a:tcPr marL="119593" marR="119593"/>
                </a:tc>
              </a:tr>
              <a:tr h="516057">
                <a:tc>
                  <a:txBody>
                    <a:bodyPr/>
                    <a:lstStyle/>
                    <a:p>
                      <a:pPr algn="ctr" rtl="1"/>
                      <a:r>
                        <a:rPr lang="en-US" dirty="0" smtClean="0"/>
                        <a:t>2</a:t>
                      </a:r>
                      <a:endParaRPr lang="ar-SA" dirty="0"/>
                    </a:p>
                  </a:txBody>
                  <a:tcPr marL="119593" marR="119593"/>
                </a:tc>
                <a:tc>
                  <a:txBody>
                    <a:bodyPr/>
                    <a:lstStyle/>
                    <a:p>
                      <a:pPr algn="ctr" rtl="1"/>
                      <a:r>
                        <a:rPr lang="en-US" dirty="0" smtClean="0"/>
                        <a:t>16-20</a:t>
                      </a:r>
                      <a:endParaRPr lang="ar-SA" dirty="0"/>
                    </a:p>
                  </a:txBody>
                  <a:tcPr marL="119593" marR="119593"/>
                </a:tc>
              </a:tr>
              <a:tr h="516057">
                <a:tc>
                  <a:txBody>
                    <a:bodyPr/>
                    <a:lstStyle/>
                    <a:p>
                      <a:pPr algn="ctr" rtl="1"/>
                      <a:r>
                        <a:rPr lang="en-US" dirty="0" smtClean="0"/>
                        <a:t>45</a:t>
                      </a:r>
                      <a:endParaRPr lang="ar-SA" dirty="0"/>
                    </a:p>
                  </a:txBody>
                  <a:tcPr marL="119593" marR="119593"/>
                </a:tc>
                <a:tc>
                  <a:txBody>
                    <a:bodyPr/>
                    <a:lstStyle/>
                    <a:p>
                      <a:pPr algn="ctr" rtl="1"/>
                      <a:r>
                        <a:rPr lang="en-US" dirty="0" smtClean="0"/>
                        <a:t>Total</a:t>
                      </a:r>
                      <a:endParaRPr lang="ar-SA" dirty="0"/>
                    </a:p>
                  </a:txBody>
                  <a:tcPr marL="119593" marR="119593"/>
                </a:tc>
              </a:tr>
            </a:tbl>
          </a:graphicData>
        </a:graphic>
      </p:graphicFrame>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99CB49A0-6CF0-4327-B155-97B5D7BA23AE}" type="slidenum">
              <a:rPr lang="ar-SA"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3375"/>
            <a:ext cx="8229600" cy="5797550"/>
          </a:xfrm>
        </p:spPr>
        <p:txBody>
          <a:bodyPr/>
          <a:lstStyle/>
          <a:p>
            <a:pPr algn="l">
              <a:buFont typeface="Wingdings" pitchFamily="2" charset="2"/>
              <a:buNone/>
              <a:defRPr/>
            </a:pPr>
            <a:endParaRPr lang="en-US" dirty="0" smtClean="0"/>
          </a:p>
          <a:p>
            <a:pPr algn="l">
              <a:buFont typeface="Wingdings" pitchFamily="2" charset="2"/>
              <a:buNone/>
              <a:defRPr/>
            </a:pPr>
            <a:r>
              <a:rPr lang="en-US" dirty="0" smtClean="0"/>
              <a:t>(b) How many of the measurements are greater than 10? </a:t>
            </a:r>
            <a:r>
              <a:rPr lang="en-US" dirty="0" err="1" smtClean="0">
                <a:solidFill>
                  <a:srgbClr val="FFFF00"/>
                </a:solidFill>
              </a:rPr>
              <a:t>Ans</a:t>
            </a:r>
            <a:r>
              <a:rPr lang="en-US" dirty="0" smtClean="0">
                <a:solidFill>
                  <a:srgbClr val="FFFF00"/>
                </a:solidFill>
              </a:rPr>
              <a:t>: 8</a:t>
            </a:r>
            <a:r>
              <a:rPr lang="en-US" dirty="0" smtClean="0"/>
              <a:t> </a:t>
            </a:r>
          </a:p>
          <a:p>
            <a:pPr algn="l">
              <a:buFont typeface="Wingdings" pitchFamily="2" charset="2"/>
              <a:buNone/>
              <a:defRPr/>
            </a:pPr>
            <a:r>
              <a:rPr lang="en-US" dirty="0" smtClean="0"/>
              <a:t>(c) What percentage of the measurements are between 6-15 ?</a:t>
            </a:r>
          </a:p>
          <a:p>
            <a:pPr algn="l">
              <a:buFont typeface="Wingdings" pitchFamily="2" charset="2"/>
              <a:buNone/>
              <a:defRPr/>
            </a:pPr>
            <a:r>
              <a:rPr lang="en-US" dirty="0" err="1" smtClean="0">
                <a:solidFill>
                  <a:srgbClr val="FFFF00"/>
                </a:solidFill>
              </a:rPr>
              <a:t>Ans</a:t>
            </a:r>
            <a:r>
              <a:rPr lang="en-US" dirty="0" smtClean="0">
                <a:solidFill>
                  <a:srgbClr val="FFFF00"/>
                </a:solidFill>
              </a:rPr>
              <a:t>: 49%</a:t>
            </a:r>
            <a:r>
              <a:rPr lang="en-US" dirty="0" smtClean="0"/>
              <a:t> </a:t>
            </a:r>
          </a:p>
          <a:p>
            <a:pPr algn="l">
              <a:buFont typeface="Wingdings" pitchFamily="2" charset="2"/>
              <a:buNone/>
              <a:defRPr/>
            </a:pPr>
            <a:r>
              <a:rPr lang="en-US" dirty="0" smtClean="0"/>
              <a:t>(d) What proportion of the measurement is less than or equal 15? </a:t>
            </a:r>
            <a:r>
              <a:rPr lang="en-US" dirty="0" err="1" smtClean="0">
                <a:solidFill>
                  <a:srgbClr val="FFFF00"/>
                </a:solidFill>
              </a:rPr>
              <a:t>Ans</a:t>
            </a:r>
            <a:r>
              <a:rPr lang="en-US" dirty="0" smtClean="0">
                <a:solidFill>
                  <a:srgbClr val="FFFF00"/>
                </a:solidFill>
              </a:rPr>
              <a:t>: 0.96</a:t>
            </a:r>
          </a:p>
          <a:p>
            <a:pPr algn="l">
              <a:buFont typeface="Wingdings" pitchFamily="2" charset="2"/>
              <a:buNone/>
              <a:defRPr/>
            </a:pPr>
            <a:endParaRPr lang="en-US" dirty="0" smtClean="0">
              <a:solidFill>
                <a:srgbClr val="FFFF00"/>
              </a:solidFill>
            </a:endParaRPr>
          </a:p>
          <a:p>
            <a:pPr algn="l">
              <a:buFont typeface="Wingdings" pitchFamily="2" charset="2"/>
              <a:buNone/>
              <a:defRPr/>
            </a:pPr>
            <a:endParaRPr lang="ar-SA" dirty="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3DFAF153-A0FB-4E7F-A076-776DCA5FE307}" type="slidenum">
              <a:rPr lang="ar-SA"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684213" y="1196975"/>
            <a:ext cx="7772400" cy="4032250"/>
          </a:xfrm>
        </p:spPr>
        <p:txBody>
          <a:bodyPr/>
          <a:lstStyle/>
          <a:p>
            <a:pPr algn="ctr" eaLnBrk="1" hangingPunct="1">
              <a:defRPr/>
            </a:pPr>
            <a:r>
              <a:rPr lang="en-US" sz="4800" b="1" u="sng" dirty="0" smtClean="0"/>
              <a:t>Section (2.4) :</a:t>
            </a:r>
            <a:br>
              <a:rPr lang="en-US" sz="4800" b="1" u="sng" dirty="0" smtClean="0"/>
            </a:br>
            <a:r>
              <a:rPr lang="en-US" sz="4800" b="1" u="sng" dirty="0" smtClean="0"/>
              <a:t> Descriptive  Statistics Measures of Central Tendency </a:t>
            </a:r>
            <a:br>
              <a:rPr lang="en-US" sz="4800" b="1" u="sng" dirty="0" smtClean="0"/>
            </a:br>
            <a:r>
              <a:rPr lang="en-US" sz="4800" b="1" u="sng" dirty="0" smtClean="0"/>
              <a:t>Page 38 - 41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idx="1"/>
          </p:nvPr>
        </p:nvSpPr>
        <p:spPr/>
        <p:txBody>
          <a:bodyPr/>
          <a:lstStyle/>
          <a:p>
            <a:pPr algn="l" rtl="0" eaLnBrk="1" hangingPunct="1">
              <a:buFontTx/>
              <a:buNone/>
            </a:pPr>
            <a:endParaRPr lang="en-US" smtClean="0"/>
          </a:p>
          <a:p>
            <a:pPr algn="l" rtl="0" eaLnBrk="1" hangingPunct="1">
              <a:buFontTx/>
              <a:buNone/>
            </a:pPr>
            <a:r>
              <a:rPr lang="en-US" u="sng" smtClean="0">
                <a:solidFill>
                  <a:schemeClr val="hlink"/>
                </a:solidFill>
              </a:rPr>
              <a:t>key words:</a:t>
            </a:r>
          </a:p>
          <a:p>
            <a:pPr algn="l" rtl="0" eaLnBrk="1" hangingPunct="1">
              <a:buFontTx/>
              <a:buNone/>
            </a:pPr>
            <a:r>
              <a:rPr lang="en-US" smtClean="0">
                <a:solidFill>
                  <a:schemeClr val="hlink"/>
                </a:solidFill>
              </a:rPr>
              <a:t>         </a:t>
            </a:r>
            <a:r>
              <a:rPr lang="en-US" smtClean="0"/>
              <a:t>Descriptive Statistic, measure of central tendency ,statistic, parameter, mean (</a:t>
            </a:r>
            <a:r>
              <a:rPr lang="el-GR" smtClean="0"/>
              <a:t>μ</a:t>
            </a:r>
            <a:r>
              <a:rPr lang="en-US" smtClean="0"/>
              <a:t>) ,median, mode.</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74987F20-3313-416C-93C1-CC33F891AA51}" type="slidenum">
              <a:rPr lang="ar-SA"/>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9442">
                                            <p:txEl>
                                              <p:pRg st="1" end="1"/>
                                            </p:txEl>
                                          </p:spTgt>
                                        </p:tgtEl>
                                        <p:attrNameLst>
                                          <p:attrName>style.visibility</p:attrName>
                                        </p:attrNameLst>
                                      </p:cBhvr>
                                      <p:to>
                                        <p:strVal val="visible"/>
                                      </p:to>
                                    </p:set>
                                    <p:anim calcmode="lin" valueType="num">
                                      <p:cBhvr additive="base">
                                        <p:cTn id="7" dur="500" fill="hold"/>
                                        <p:tgtEl>
                                          <p:spTgt spid="1894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89442">
                                            <p:txEl>
                                              <p:pRg st="2" end="2"/>
                                            </p:txEl>
                                          </p:spTgt>
                                        </p:tgtEl>
                                        <p:attrNameLst>
                                          <p:attrName>style.visibility</p:attrName>
                                        </p:attrNameLst>
                                      </p:cBhvr>
                                      <p:to>
                                        <p:strVal val="visible"/>
                                      </p:to>
                                    </p:set>
                                    <p:animEffect transition="in" filter="box(in)">
                                      <p:cBhvr>
                                        <p:cTn id="13" dur="500"/>
                                        <p:tgtEl>
                                          <p:spTgt spid="1894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755650" y="355600"/>
            <a:ext cx="7931150" cy="866775"/>
          </a:xfrm>
        </p:spPr>
        <p:txBody>
          <a:bodyPr>
            <a:normAutofit fontScale="90000"/>
          </a:bodyPr>
          <a:lstStyle/>
          <a:p>
            <a:pPr rtl="0" eaLnBrk="1" hangingPunct="1">
              <a:defRPr/>
            </a:pPr>
            <a:r>
              <a:rPr lang="en-US" sz="4800" b="1" dirty="0" smtClean="0">
                <a:solidFill>
                  <a:srgbClr val="FF0000"/>
                </a:solidFill>
                <a:latin typeface="Monotype Corsiva" pitchFamily="66" charset="0"/>
              </a:rPr>
              <a:t>The Statistic and The Parameter</a:t>
            </a:r>
            <a:r>
              <a:rPr lang="en-US" sz="4000" b="1" i="1" u="sng" dirty="0" smtClean="0">
                <a:solidFill>
                  <a:srgbClr val="FF0000"/>
                </a:solidFill>
              </a:rPr>
              <a:t> </a:t>
            </a:r>
            <a:r>
              <a:rPr lang="en-US" sz="4000" b="1" i="1" u="sng" dirty="0" smtClean="0">
                <a:solidFill>
                  <a:srgbClr val="FF0066"/>
                </a:solidFill>
              </a:rPr>
              <a:t/>
            </a:r>
            <a:br>
              <a:rPr lang="en-US" sz="4000" b="1" i="1" u="sng" dirty="0" smtClean="0">
                <a:solidFill>
                  <a:srgbClr val="FF0066"/>
                </a:solidFill>
              </a:rPr>
            </a:br>
            <a:endParaRPr lang="en-US" sz="4000" b="1" i="1" u="sng" dirty="0" smtClean="0">
              <a:solidFill>
                <a:srgbClr val="FF0066"/>
              </a:solidFill>
            </a:endParaRPr>
          </a:p>
        </p:txBody>
      </p:sp>
      <p:sp>
        <p:nvSpPr>
          <p:cNvPr id="190467" name="Rectangle 3"/>
          <p:cNvSpPr>
            <a:spLocks noGrp="1" noChangeArrowheads="1"/>
          </p:cNvSpPr>
          <p:nvPr>
            <p:ph idx="1"/>
          </p:nvPr>
        </p:nvSpPr>
        <p:spPr>
          <a:xfrm>
            <a:off x="0" y="765175"/>
            <a:ext cx="9144000" cy="5184775"/>
          </a:xfrm>
        </p:spPr>
        <p:txBody>
          <a:bodyPr>
            <a:normAutofit lnSpcReduction="10000"/>
          </a:bodyPr>
          <a:lstStyle/>
          <a:p>
            <a:pPr algn="l" rtl="0" eaLnBrk="1" hangingPunct="1"/>
            <a:r>
              <a:rPr lang="en-US" sz="4000" b="1" i="1" u="sng" dirty="0" smtClean="0">
                <a:solidFill>
                  <a:srgbClr val="FF9999"/>
                </a:solidFill>
              </a:rPr>
              <a:t>A Statistic:</a:t>
            </a:r>
          </a:p>
          <a:p>
            <a:pPr algn="l" rtl="0" eaLnBrk="1" hangingPunct="1">
              <a:buFontTx/>
              <a:buNone/>
            </a:pPr>
            <a:r>
              <a:rPr lang="en-US" b="1" dirty="0" smtClean="0">
                <a:solidFill>
                  <a:srgbClr val="0070C0"/>
                </a:solidFill>
              </a:rPr>
              <a:t>It is a descriptive measure computed from the data of </a:t>
            </a:r>
            <a:r>
              <a:rPr lang="en-US" b="1" dirty="0" smtClean="0">
                <a:solidFill>
                  <a:srgbClr val="FF0000"/>
                </a:solidFill>
              </a:rPr>
              <a:t>a sample. </a:t>
            </a:r>
          </a:p>
          <a:p>
            <a:pPr algn="l" rtl="0" eaLnBrk="1" hangingPunct="1"/>
            <a:r>
              <a:rPr lang="en-US" sz="4000" b="1" i="1" u="sng" dirty="0" smtClean="0">
                <a:solidFill>
                  <a:srgbClr val="FF9999"/>
                </a:solidFill>
              </a:rPr>
              <a:t>A Parameter:</a:t>
            </a:r>
            <a:endParaRPr lang="ar-SA" sz="4000" b="1" i="1" u="sng" dirty="0" smtClean="0">
              <a:solidFill>
                <a:srgbClr val="FF9999"/>
              </a:solidFill>
            </a:endParaRPr>
          </a:p>
          <a:p>
            <a:pPr algn="l" rtl="0" eaLnBrk="1" hangingPunct="1">
              <a:buFontTx/>
              <a:buNone/>
            </a:pPr>
            <a:r>
              <a:rPr lang="en-US" b="1" dirty="0" smtClean="0">
                <a:solidFill>
                  <a:srgbClr val="0070C0"/>
                </a:solidFill>
              </a:rPr>
              <a:t>It is a</a:t>
            </a:r>
            <a:r>
              <a:rPr lang="ar-SA" b="1" dirty="0" smtClean="0">
                <a:solidFill>
                  <a:srgbClr val="0070C0"/>
                </a:solidFill>
              </a:rPr>
              <a:t> </a:t>
            </a:r>
            <a:r>
              <a:rPr lang="en-US" b="1" dirty="0" smtClean="0">
                <a:solidFill>
                  <a:srgbClr val="0070C0"/>
                </a:solidFill>
              </a:rPr>
              <a:t>a descriptive measure computed from the data of a </a:t>
            </a:r>
            <a:r>
              <a:rPr lang="ar-SA" b="1" dirty="0" smtClean="0">
                <a:solidFill>
                  <a:srgbClr val="0070C0"/>
                </a:solidFill>
              </a:rPr>
              <a:t> </a:t>
            </a:r>
            <a:r>
              <a:rPr lang="en-US" b="1" dirty="0" smtClean="0">
                <a:solidFill>
                  <a:srgbClr val="FF0000"/>
                </a:solidFill>
              </a:rPr>
              <a:t>population.</a:t>
            </a:r>
          </a:p>
          <a:p>
            <a:pPr algn="l" rtl="0" eaLnBrk="1" hangingPunct="1">
              <a:buFontTx/>
              <a:buNone/>
            </a:pPr>
            <a:r>
              <a:rPr lang="en-US" sz="2800" b="1" dirty="0" smtClean="0"/>
              <a:t>Since it is difficult to measure a parameter from the population, a </a:t>
            </a:r>
            <a:r>
              <a:rPr lang="en-US" sz="2800" b="1" dirty="0" smtClean="0">
                <a:solidFill>
                  <a:srgbClr val="FF0000"/>
                </a:solidFill>
              </a:rPr>
              <a:t>sample</a:t>
            </a:r>
            <a:r>
              <a:rPr lang="en-US" sz="2800" b="1" dirty="0" smtClean="0"/>
              <a:t> is drawn of size n, whose values are </a:t>
            </a:r>
            <a:r>
              <a:rPr lang="en-US" sz="2800" b="1" dirty="0" smtClean="0">
                <a:sym typeface="Symbol" pitchFamily="18" charset="2"/>
              </a:rPr>
              <a:t></a:t>
            </a:r>
            <a:r>
              <a:rPr lang="en-US" sz="2800" b="1" baseline="-25000" dirty="0" smtClean="0">
                <a:sym typeface="Symbol" pitchFamily="18" charset="2"/>
              </a:rPr>
              <a:t> 1 </a:t>
            </a:r>
            <a:r>
              <a:rPr lang="en-US" sz="2800" b="1" dirty="0" smtClean="0"/>
              <a:t>, </a:t>
            </a:r>
            <a:r>
              <a:rPr lang="en-US" sz="2800" b="1" dirty="0" smtClean="0">
                <a:sym typeface="Symbol" pitchFamily="18" charset="2"/>
              </a:rPr>
              <a:t></a:t>
            </a:r>
            <a:r>
              <a:rPr lang="en-US" sz="2800" b="1" baseline="-25000" dirty="0" smtClean="0">
                <a:sym typeface="Symbol" pitchFamily="18" charset="2"/>
              </a:rPr>
              <a:t> 2 </a:t>
            </a:r>
            <a:r>
              <a:rPr lang="en-US" sz="2800" b="1" dirty="0" smtClean="0">
                <a:sym typeface="Symbol" pitchFamily="18" charset="2"/>
              </a:rPr>
              <a:t>, …,</a:t>
            </a:r>
            <a:r>
              <a:rPr lang="en-US" sz="2800" b="1" baseline="-25000" dirty="0" smtClean="0">
                <a:sym typeface="Symbol" pitchFamily="18" charset="2"/>
              </a:rPr>
              <a:t> </a:t>
            </a:r>
            <a:r>
              <a:rPr lang="en-US" sz="2800" b="1" dirty="0" smtClean="0">
                <a:sym typeface="Symbol" pitchFamily="18" charset="2"/>
              </a:rPr>
              <a:t></a:t>
            </a:r>
            <a:r>
              <a:rPr lang="en-US" sz="2800" b="1" baseline="-25000" dirty="0" smtClean="0">
                <a:sym typeface="Symbol" pitchFamily="18" charset="2"/>
              </a:rPr>
              <a:t> n</a:t>
            </a:r>
            <a:r>
              <a:rPr lang="en-US" sz="2800" b="1" dirty="0" smtClean="0"/>
              <a:t>. From this data, we measure the </a:t>
            </a:r>
            <a:r>
              <a:rPr lang="en-US" sz="2800" b="1" dirty="0" smtClean="0">
                <a:solidFill>
                  <a:srgbClr val="FF0000"/>
                </a:solidFill>
              </a:rPr>
              <a:t>statistic.</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D9160D52-AEDB-42E3-9ABA-D241A1C1FC61}" type="slidenum">
              <a:rPr lang="ar-SA"/>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blinds(horizontal)">
                                      <p:cBhvr>
                                        <p:cTn id="7" dur="500"/>
                                        <p:tgtEl>
                                          <p:spTgt spid="19046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90467">
                                            <p:txEl>
                                              <p:pRg st="0" end="0"/>
                                            </p:txEl>
                                          </p:spTgt>
                                        </p:tgtEl>
                                        <p:attrNameLst>
                                          <p:attrName>style.visibility</p:attrName>
                                        </p:attrNameLst>
                                      </p:cBhvr>
                                      <p:to>
                                        <p:strVal val="visible"/>
                                      </p:to>
                                    </p:set>
                                    <p:animEffect transition="in" filter="slide(fromLeft)">
                                      <p:cBhvr>
                                        <p:cTn id="12" dur="500"/>
                                        <p:tgtEl>
                                          <p:spTgt spid="1904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90467">
                                            <p:txEl>
                                              <p:pRg st="1" end="1"/>
                                            </p:txEl>
                                          </p:spTgt>
                                        </p:tgtEl>
                                        <p:attrNameLst>
                                          <p:attrName>style.visibility</p:attrName>
                                        </p:attrNameLst>
                                      </p:cBhvr>
                                      <p:to>
                                        <p:strVal val="visible"/>
                                      </p:to>
                                    </p:set>
                                    <p:animEffect transition="in" filter="slide(fromLeft)">
                                      <p:cBhvr>
                                        <p:cTn id="17" dur="500"/>
                                        <p:tgtEl>
                                          <p:spTgt spid="1904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90467">
                                            <p:txEl>
                                              <p:pRg st="2" end="2"/>
                                            </p:txEl>
                                          </p:spTgt>
                                        </p:tgtEl>
                                        <p:attrNameLst>
                                          <p:attrName>style.visibility</p:attrName>
                                        </p:attrNameLst>
                                      </p:cBhvr>
                                      <p:to>
                                        <p:strVal val="visible"/>
                                      </p:to>
                                    </p:set>
                                    <p:animEffect transition="in" filter="slide(fromLeft)">
                                      <p:cBhvr>
                                        <p:cTn id="22" dur="500"/>
                                        <p:tgtEl>
                                          <p:spTgt spid="1904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90467">
                                            <p:txEl>
                                              <p:pRg st="3" end="3"/>
                                            </p:txEl>
                                          </p:spTgt>
                                        </p:tgtEl>
                                        <p:attrNameLst>
                                          <p:attrName>style.visibility</p:attrName>
                                        </p:attrNameLst>
                                      </p:cBhvr>
                                      <p:to>
                                        <p:strVal val="visible"/>
                                      </p:to>
                                    </p:set>
                                    <p:animEffect transition="in" filter="slide(fromLeft)">
                                      <p:cBhvr>
                                        <p:cTn id="27" dur="500"/>
                                        <p:tgtEl>
                                          <p:spTgt spid="1904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90467">
                                            <p:txEl>
                                              <p:pRg st="4" end="4"/>
                                            </p:txEl>
                                          </p:spTgt>
                                        </p:tgtEl>
                                        <p:attrNameLst>
                                          <p:attrName>style.visibility</p:attrName>
                                        </p:attrNameLst>
                                      </p:cBhvr>
                                      <p:to>
                                        <p:strVal val="visible"/>
                                      </p:to>
                                    </p:set>
                                    <p:animEffect transition="in" filter="slide(fromLeft)">
                                      <p:cBhvr>
                                        <p:cTn id="32" dur="500"/>
                                        <p:tgtEl>
                                          <p:spTgt spid="190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utoUpdateAnimBg="0"/>
      <p:bldP spid="19046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68313" y="284163"/>
            <a:ext cx="8218487" cy="866775"/>
          </a:xfrm>
        </p:spPr>
        <p:txBody>
          <a:bodyPr>
            <a:normAutofit fontScale="90000"/>
          </a:bodyPr>
          <a:lstStyle/>
          <a:p>
            <a:pPr algn="l" rtl="0" eaLnBrk="1" hangingPunct="1">
              <a:defRPr/>
            </a:pPr>
            <a:r>
              <a:rPr lang="en-US" sz="2800" b="1" smtClean="0">
                <a:solidFill>
                  <a:srgbClr val="FFFF00"/>
                </a:solidFill>
                <a:latin typeface="Monotype Corsiva" pitchFamily="66" charset="0"/>
              </a:rPr>
              <a:t/>
            </a:r>
            <a:br>
              <a:rPr lang="en-US" sz="2800" b="1" smtClean="0">
                <a:solidFill>
                  <a:srgbClr val="FFFF00"/>
                </a:solidFill>
                <a:latin typeface="Monotype Corsiva" pitchFamily="66" charset="0"/>
              </a:rPr>
            </a:br>
            <a:r>
              <a:rPr lang="en-US" sz="4800" b="1" smtClean="0">
                <a:solidFill>
                  <a:srgbClr val="FFFF00"/>
                </a:solidFill>
                <a:latin typeface="Monotype Corsiva" pitchFamily="66" charset="0"/>
              </a:rPr>
              <a:t>Measures of Central Tendency</a:t>
            </a:r>
            <a:r>
              <a:rPr lang="en-US" sz="4800" b="1" smtClean="0">
                <a:solidFill>
                  <a:srgbClr val="CC0066"/>
                </a:solidFill>
                <a:latin typeface="Monotype Corsiva" pitchFamily="66" charset="0"/>
              </a:rPr>
              <a:t/>
            </a:r>
            <a:br>
              <a:rPr lang="en-US" sz="4800" b="1" smtClean="0">
                <a:solidFill>
                  <a:srgbClr val="CC0066"/>
                </a:solidFill>
                <a:latin typeface="Monotype Corsiva" pitchFamily="66" charset="0"/>
              </a:rPr>
            </a:br>
            <a:endParaRPr lang="en-US" sz="4800" smtClean="0">
              <a:solidFill>
                <a:srgbClr val="CC0066"/>
              </a:solidFill>
              <a:latin typeface="Monotype Corsiva" pitchFamily="66" charset="0"/>
            </a:endParaRPr>
          </a:p>
        </p:txBody>
      </p:sp>
      <p:sp>
        <p:nvSpPr>
          <p:cNvPr id="192515" name="Rectangle 3"/>
          <p:cNvSpPr>
            <a:spLocks noGrp="1" noChangeArrowheads="1"/>
          </p:cNvSpPr>
          <p:nvPr>
            <p:ph type="body" sz="half" idx="1"/>
          </p:nvPr>
        </p:nvSpPr>
        <p:spPr>
          <a:xfrm>
            <a:off x="0" y="1341438"/>
            <a:ext cx="9144000" cy="5516562"/>
          </a:xfrm>
        </p:spPr>
        <p:txBody>
          <a:bodyPr/>
          <a:lstStyle/>
          <a:p>
            <a:pPr algn="l" rtl="0" eaLnBrk="1" hangingPunct="1">
              <a:buFontTx/>
              <a:buNone/>
            </a:pPr>
            <a:r>
              <a:rPr lang="en-US" sz="2800" b="1" smtClean="0"/>
              <a:t>A measure of central tendency is a measure which indicates where the </a:t>
            </a:r>
            <a:r>
              <a:rPr lang="en-US" sz="2800" b="1" smtClean="0">
                <a:solidFill>
                  <a:schemeClr val="hlink"/>
                </a:solidFill>
              </a:rPr>
              <a:t>middle</a:t>
            </a:r>
            <a:r>
              <a:rPr lang="en-US" sz="2800" b="1" smtClean="0"/>
              <a:t> of the data is. </a:t>
            </a:r>
          </a:p>
          <a:p>
            <a:pPr algn="l" rtl="0" eaLnBrk="1" hangingPunct="1">
              <a:buFontTx/>
              <a:buNone/>
            </a:pPr>
            <a:r>
              <a:rPr lang="en-US" sz="2800" b="1" smtClean="0"/>
              <a:t>The three most commonly used measures of central tendency are:</a:t>
            </a:r>
          </a:p>
          <a:p>
            <a:pPr algn="l" rtl="0" eaLnBrk="1" hangingPunct="1">
              <a:buFontTx/>
              <a:buNone/>
            </a:pPr>
            <a:r>
              <a:rPr lang="en-US" sz="4000" b="1" smtClean="0">
                <a:solidFill>
                  <a:schemeClr val="hlink"/>
                </a:solidFill>
                <a:latin typeface="Monotype Corsiva" pitchFamily="66" charset="0"/>
              </a:rPr>
              <a:t>The Mean, the Median, and the Mode. </a:t>
            </a:r>
          </a:p>
          <a:p>
            <a:pPr algn="l" rtl="0" eaLnBrk="1" hangingPunct="1">
              <a:buFontTx/>
              <a:buNone/>
            </a:pPr>
            <a:r>
              <a:rPr lang="en-US" sz="4000" b="1" u="sng" smtClean="0">
                <a:solidFill>
                  <a:srgbClr val="FFFF00"/>
                </a:solidFill>
                <a:latin typeface="Monotype Corsiva" pitchFamily="66" charset="0"/>
              </a:rPr>
              <a:t>The Mean :</a:t>
            </a:r>
          </a:p>
          <a:p>
            <a:pPr algn="l" rtl="0" eaLnBrk="1" hangingPunct="1">
              <a:buFontTx/>
              <a:buNone/>
            </a:pPr>
            <a:r>
              <a:rPr lang="en-US" sz="2800" b="1" smtClean="0"/>
              <a:t>It is the average of the data.</a:t>
            </a:r>
          </a:p>
        </p:txBody>
      </p:sp>
      <p:graphicFrame>
        <p:nvGraphicFramePr>
          <p:cNvPr id="192516" name="Rectangle 4"/>
          <p:cNvGraphicFramePr>
            <a:graphicFrameLocks/>
          </p:cNvGraphicFramePr>
          <p:nvPr>
            <p:ph sz="quarter" idx="2"/>
          </p:nvPr>
        </p:nvGraphicFramePr>
        <p:xfrm>
          <a:off x="7050088" y="3008313"/>
          <a:ext cx="0" cy="0"/>
        </p:xfrm>
        <a:graphic>
          <a:graphicData uri="http://schemas.openxmlformats.org/presentationml/2006/ole">
            <p:oleObj spid="_x0000_s4098" name="Equation" r:id="rId4" imgW="0" imgH="0" progId="Equation.3">
              <p:embed/>
            </p:oleObj>
          </a:graphicData>
        </a:graphic>
      </p:graphicFrame>
      <p:sp>
        <p:nvSpPr>
          <p:cNvPr id="7"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7"/>
          <p:cNvSpPr>
            <a:spLocks noGrp="1"/>
          </p:cNvSpPr>
          <p:nvPr>
            <p:ph type="sldNum" sz="quarter" idx="12"/>
          </p:nvPr>
        </p:nvSpPr>
        <p:spPr/>
        <p:txBody>
          <a:bodyPr/>
          <a:lstStyle/>
          <a:p>
            <a:pPr>
              <a:defRPr/>
            </a:pPr>
            <a:fld id="{893F874B-F1B9-4E8F-BA6B-9DDBC984819D}" type="slidenum">
              <a:rPr lang="ar-SA"/>
              <a:pPr>
                <a:defRPr/>
              </a:pPr>
              <a:t>47</a:t>
            </a:fld>
            <a:endParaRPr lang="en-US"/>
          </a:p>
        </p:txBody>
      </p:sp>
      <p:graphicFrame>
        <p:nvGraphicFramePr>
          <p:cNvPr id="192517" name="Rectangle 5"/>
          <p:cNvGraphicFramePr>
            <a:graphicFrameLocks/>
          </p:cNvGraphicFramePr>
          <p:nvPr/>
        </p:nvGraphicFramePr>
        <p:xfrm>
          <a:off x="1524000" y="1397000"/>
          <a:ext cx="6096000" cy="4064000"/>
        </p:xfrm>
        <a:graphic>
          <a:graphicData uri="http://schemas.openxmlformats.org/presentationml/2006/ole">
            <p:oleObj spid="_x0000_s4099" name="Equation" r:id="rId5" imgW="0" imgH="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box(in)">
                                      <p:cBhvr>
                                        <p:cTn id="7" dur="500"/>
                                        <p:tgtEl>
                                          <p:spTgt spid="1925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92515">
                                            <p:txEl>
                                              <p:pRg st="0" end="0"/>
                                            </p:txEl>
                                          </p:spTgt>
                                        </p:tgtEl>
                                        <p:attrNameLst>
                                          <p:attrName>style.visibility</p:attrName>
                                        </p:attrNameLst>
                                      </p:cBhvr>
                                      <p:to>
                                        <p:strVal val="visible"/>
                                      </p:to>
                                    </p:set>
                                    <p:animEffect transition="in" filter="slide(fromRight)">
                                      <p:cBhvr>
                                        <p:cTn id="12" dur="500"/>
                                        <p:tgtEl>
                                          <p:spTgt spid="192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192515">
                                            <p:txEl>
                                              <p:pRg st="1" end="1"/>
                                            </p:txEl>
                                          </p:spTgt>
                                        </p:tgtEl>
                                        <p:attrNameLst>
                                          <p:attrName>style.visibility</p:attrName>
                                        </p:attrNameLst>
                                      </p:cBhvr>
                                      <p:to>
                                        <p:strVal val="visible"/>
                                      </p:to>
                                    </p:set>
                                    <p:animEffect transition="in" filter="slide(fromRight)">
                                      <p:cBhvr>
                                        <p:cTn id="17" dur="500"/>
                                        <p:tgtEl>
                                          <p:spTgt spid="1925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192515">
                                            <p:txEl>
                                              <p:pRg st="2" end="2"/>
                                            </p:txEl>
                                          </p:spTgt>
                                        </p:tgtEl>
                                        <p:attrNameLst>
                                          <p:attrName>style.visibility</p:attrName>
                                        </p:attrNameLst>
                                      </p:cBhvr>
                                      <p:to>
                                        <p:strVal val="visible"/>
                                      </p:to>
                                    </p:set>
                                    <p:animEffect transition="in" filter="slide(fromRight)">
                                      <p:cBhvr>
                                        <p:cTn id="22" dur="500"/>
                                        <p:tgtEl>
                                          <p:spTgt spid="1925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192515">
                                            <p:txEl>
                                              <p:pRg st="3" end="3"/>
                                            </p:txEl>
                                          </p:spTgt>
                                        </p:tgtEl>
                                        <p:attrNameLst>
                                          <p:attrName>style.visibility</p:attrName>
                                        </p:attrNameLst>
                                      </p:cBhvr>
                                      <p:to>
                                        <p:strVal val="visible"/>
                                      </p:to>
                                    </p:set>
                                    <p:animEffect transition="in" filter="slide(fromRight)">
                                      <p:cBhvr>
                                        <p:cTn id="27" dur="500"/>
                                        <p:tgtEl>
                                          <p:spTgt spid="1925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192515">
                                            <p:txEl>
                                              <p:pRg st="4" end="4"/>
                                            </p:txEl>
                                          </p:spTgt>
                                        </p:tgtEl>
                                        <p:attrNameLst>
                                          <p:attrName>style.visibility</p:attrName>
                                        </p:attrNameLst>
                                      </p:cBhvr>
                                      <p:to>
                                        <p:strVal val="visible"/>
                                      </p:to>
                                    </p:set>
                                    <p:animEffect transition="in" filter="slide(fromRight)">
                                      <p:cBhvr>
                                        <p:cTn id="32" dur="500"/>
                                        <p:tgtEl>
                                          <p:spTgt spid="192515">
                                            <p:txEl>
                                              <p:pRg st="4" end="4"/>
                                            </p:txEl>
                                          </p:spTgt>
                                        </p:tgtEl>
                                      </p:cBhvr>
                                    </p:animEffect>
                                  </p:childTnLst>
                                </p:cTn>
                              </p:par>
                            </p:childTnLst>
                          </p:cTn>
                        </p:par>
                        <p:par>
                          <p:cTn id="33" fill="hold">
                            <p:stCondLst>
                              <p:cond delay="500"/>
                            </p:stCondLst>
                            <p:childTnLst>
                              <p:par>
                                <p:cTn id="34" presetID="2" presetClass="entr" presetSubtype="8" fill="hold" nodeType="afterEffect">
                                  <p:stCondLst>
                                    <p:cond delay="1000"/>
                                  </p:stCondLst>
                                  <p:childTnLst>
                                    <p:set>
                                      <p:cBhvr>
                                        <p:cTn id="35" dur="1" fill="hold">
                                          <p:stCondLst>
                                            <p:cond delay="0"/>
                                          </p:stCondLst>
                                        </p:cTn>
                                        <p:tgtEl>
                                          <p:spTgt spid="192517"/>
                                        </p:tgtEl>
                                        <p:attrNameLst>
                                          <p:attrName>style.visibility</p:attrName>
                                        </p:attrNameLst>
                                      </p:cBhvr>
                                      <p:to>
                                        <p:strVal val="visible"/>
                                      </p:to>
                                    </p:set>
                                    <p:anim calcmode="lin" valueType="num">
                                      <p:cBhvr additive="base">
                                        <p:cTn id="36" dur="500" fill="hold"/>
                                        <p:tgtEl>
                                          <p:spTgt spid="192517"/>
                                        </p:tgtEl>
                                        <p:attrNameLst>
                                          <p:attrName>ppt_x</p:attrName>
                                        </p:attrNameLst>
                                      </p:cBhvr>
                                      <p:tavLst>
                                        <p:tav tm="0">
                                          <p:val>
                                            <p:strVal val="0-#ppt_w/2"/>
                                          </p:val>
                                        </p:tav>
                                        <p:tav tm="100000">
                                          <p:val>
                                            <p:strVal val="#ppt_x"/>
                                          </p:val>
                                        </p:tav>
                                      </p:tavLst>
                                    </p:anim>
                                    <p:anim calcmode="lin" valueType="num">
                                      <p:cBhvr additive="base">
                                        <p:cTn id="37" dur="500" fill="hold"/>
                                        <p:tgtEl>
                                          <p:spTgt spid="192517"/>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8" fill="hold" nodeType="afterEffect">
                                  <p:stCondLst>
                                    <p:cond delay="1000"/>
                                  </p:stCondLst>
                                  <p:childTnLst>
                                    <p:set>
                                      <p:cBhvr>
                                        <p:cTn id="40" dur="1" fill="hold">
                                          <p:stCondLst>
                                            <p:cond delay="0"/>
                                          </p:stCondLst>
                                        </p:cTn>
                                        <p:tgtEl>
                                          <p:spTgt spid="192516"/>
                                        </p:tgtEl>
                                        <p:attrNameLst>
                                          <p:attrName>style.visibility</p:attrName>
                                        </p:attrNameLst>
                                      </p:cBhvr>
                                      <p:to>
                                        <p:strVal val="visible"/>
                                      </p:to>
                                    </p:set>
                                    <p:anim calcmode="lin" valueType="num">
                                      <p:cBhvr additive="base">
                                        <p:cTn id="41" dur="500" fill="hold"/>
                                        <p:tgtEl>
                                          <p:spTgt spid="192516"/>
                                        </p:tgtEl>
                                        <p:attrNameLst>
                                          <p:attrName>ppt_x</p:attrName>
                                        </p:attrNameLst>
                                      </p:cBhvr>
                                      <p:tavLst>
                                        <p:tav tm="0">
                                          <p:val>
                                            <p:strVal val="0-#ppt_w/2"/>
                                          </p:val>
                                        </p:tav>
                                        <p:tav tm="100000">
                                          <p:val>
                                            <p:strVal val="#ppt_x"/>
                                          </p:val>
                                        </p:tav>
                                      </p:tavLst>
                                    </p:anim>
                                    <p:anim calcmode="lin" valueType="num">
                                      <p:cBhvr additive="base">
                                        <p:cTn id="42" dur="500" fill="hold"/>
                                        <p:tgtEl>
                                          <p:spTgt spid="192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autoUpdateAnimBg="0"/>
      <p:bldP spid="19251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57200" y="0"/>
            <a:ext cx="8229600" cy="188913"/>
          </a:xfrm>
        </p:spPr>
        <p:txBody>
          <a:bodyPr>
            <a:normAutofit fontScale="90000"/>
          </a:bodyPr>
          <a:lstStyle/>
          <a:p>
            <a:pPr eaLnBrk="1" hangingPunct="1">
              <a:defRPr/>
            </a:pPr>
            <a:endParaRPr lang="en-US" sz="4000" smtClean="0"/>
          </a:p>
        </p:txBody>
      </p:sp>
      <p:sp>
        <p:nvSpPr>
          <p:cNvPr id="194563" name="Rectangle 3"/>
          <p:cNvSpPr>
            <a:spLocks noGrp="1" noChangeArrowheads="1"/>
          </p:cNvSpPr>
          <p:nvPr>
            <p:ph type="body" sz="half" idx="1"/>
          </p:nvPr>
        </p:nvSpPr>
        <p:spPr>
          <a:xfrm>
            <a:off x="0" y="0"/>
            <a:ext cx="9144000" cy="6381750"/>
          </a:xfrm>
        </p:spPr>
        <p:txBody>
          <a:bodyPr/>
          <a:lstStyle/>
          <a:p>
            <a:pPr marL="609600" indent="-609600" algn="l" rtl="0" eaLnBrk="1" hangingPunct="1">
              <a:lnSpc>
                <a:spcPct val="90000"/>
              </a:lnSpc>
              <a:buFontTx/>
              <a:buNone/>
            </a:pPr>
            <a:r>
              <a:rPr lang="en-US" b="1" i="1" u="sng" dirty="0" smtClean="0">
                <a:solidFill>
                  <a:srgbClr val="FF9999"/>
                </a:solidFill>
              </a:rPr>
              <a:t>The Population Mean:</a:t>
            </a:r>
          </a:p>
          <a:p>
            <a:pPr marL="609600" indent="-609600" algn="l" rtl="0" eaLnBrk="1" hangingPunct="1">
              <a:lnSpc>
                <a:spcPct val="90000"/>
              </a:lnSpc>
              <a:buFont typeface="Symbol" pitchFamily="18" charset="2"/>
              <a:buNone/>
            </a:pPr>
            <a:endParaRPr lang="en-US" sz="2400" b="1" dirty="0" smtClean="0">
              <a:sym typeface="Symbol" pitchFamily="18" charset="2"/>
            </a:endParaRPr>
          </a:p>
          <a:p>
            <a:pPr marL="609600" indent="-609600" algn="l" rtl="0" eaLnBrk="1" hangingPunct="1">
              <a:lnSpc>
                <a:spcPct val="90000"/>
              </a:lnSpc>
              <a:buFont typeface="Symbol" pitchFamily="18" charset="2"/>
              <a:buNone/>
            </a:pPr>
            <a:r>
              <a:rPr lang="en-US" sz="2400" b="1" dirty="0" smtClean="0">
                <a:sym typeface="Symbol" pitchFamily="18" charset="2"/>
              </a:rPr>
              <a:t> =                which is usually unknown, then we use the </a:t>
            </a:r>
          </a:p>
          <a:p>
            <a:pPr marL="609600" indent="-609600" algn="l" rtl="0" eaLnBrk="1" hangingPunct="1">
              <a:lnSpc>
                <a:spcPct val="90000"/>
              </a:lnSpc>
              <a:buFont typeface="Symbol" pitchFamily="18" charset="2"/>
              <a:buNone/>
            </a:pPr>
            <a:endParaRPr lang="en-US" sz="800" b="1" dirty="0" smtClean="0">
              <a:sym typeface="Symbol" pitchFamily="18" charset="2"/>
            </a:endParaRPr>
          </a:p>
          <a:p>
            <a:pPr marL="609600" indent="-609600" algn="l" rtl="0" eaLnBrk="1" hangingPunct="1">
              <a:lnSpc>
                <a:spcPct val="90000"/>
              </a:lnSpc>
              <a:buFont typeface="Symbol" pitchFamily="18" charset="2"/>
              <a:buNone/>
            </a:pPr>
            <a:endParaRPr lang="en-US" sz="2400" b="1" dirty="0" smtClean="0">
              <a:sym typeface="Symbol" pitchFamily="18" charset="2"/>
            </a:endParaRPr>
          </a:p>
          <a:p>
            <a:pPr marL="609600" indent="-609600" algn="l" rtl="0" eaLnBrk="1" hangingPunct="1">
              <a:lnSpc>
                <a:spcPct val="90000"/>
              </a:lnSpc>
              <a:buFont typeface="Symbol" pitchFamily="18" charset="2"/>
              <a:buNone/>
            </a:pPr>
            <a:r>
              <a:rPr lang="en-US" sz="2400" b="1" dirty="0" smtClean="0">
                <a:sym typeface="Symbol" pitchFamily="18" charset="2"/>
              </a:rPr>
              <a:t>sample mean to estimate or approximate it.</a:t>
            </a:r>
          </a:p>
          <a:p>
            <a:pPr marL="609600" indent="-609600" algn="l" rtl="0" eaLnBrk="1" hangingPunct="1">
              <a:lnSpc>
                <a:spcPct val="90000"/>
              </a:lnSpc>
              <a:buFontTx/>
              <a:buNone/>
            </a:pPr>
            <a:r>
              <a:rPr lang="en-US" b="1" i="1" u="sng" dirty="0" smtClean="0">
                <a:solidFill>
                  <a:srgbClr val="FF9999"/>
                </a:solidFill>
              </a:rPr>
              <a:t>The Sample Mean:</a:t>
            </a:r>
          </a:p>
          <a:p>
            <a:pPr marL="609600" indent="-609600" algn="l" rtl="0" eaLnBrk="1" hangingPunct="1">
              <a:lnSpc>
                <a:spcPct val="90000"/>
              </a:lnSpc>
              <a:buFont typeface="Symbol" pitchFamily="18" charset="2"/>
              <a:buNone/>
            </a:pPr>
            <a:r>
              <a:rPr lang="en-US" sz="2400" dirty="0" smtClean="0">
                <a:sym typeface="Symbol" pitchFamily="18" charset="2"/>
              </a:rPr>
              <a:t>                                 =</a:t>
            </a:r>
          </a:p>
          <a:p>
            <a:pPr marL="609600" indent="-609600" algn="l" rtl="0" eaLnBrk="1" hangingPunct="1">
              <a:lnSpc>
                <a:spcPct val="90000"/>
              </a:lnSpc>
              <a:buFont typeface="Symbol" pitchFamily="18" charset="2"/>
              <a:buNone/>
            </a:pPr>
            <a:endParaRPr lang="en-US" sz="1000" dirty="0" smtClean="0">
              <a:sym typeface="Symbol" pitchFamily="18" charset="2"/>
            </a:endParaRPr>
          </a:p>
          <a:p>
            <a:pPr marL="609600" indent="-609600" algn="l" rtl="0" eaLnBrk="1" hangingPunct="1">
              <a:lnSpc>
                <a:spcPct val="90000"/>
              </a:lnSpc>
              <a:buFont typeface="Symbol" pitchFamily="18" charset="2"/>
              <a:buNone/>
            </a:pPr>
            <a:r>
              <a:rPr lang="en-US" b="1" u="sng" dirty="0" smtClean="0">
                <a:solidFill>
                  <a:schemeClr val="folHlink"/>
                </a:solidFill>
                <a:latin typeface="Monotype Corsiva" pitchFamily="66" charset="0"/>
                <a:sym typeface="Symbol" pitchFamily="18" charset="2"/>
              </a:rPr>
              <a:t>Example:</a:t>
            </a:r>
          </a:p>
          <a:p>
            <a:pPr marL="609600" indent="-609600" algn="l" rtl="0" eaLnBrk="1" hangingPunct="1">
              <a:lnSpc>
                <a:spcPct val="90000"/>
              </a:lnSpc>
              <a:buFont typeface="Symbol" pitchFamily="18" charset="2"/>
              <a:buNone/>
            </a:pPr>
            <a:r>
              <a:rPr lang="en-US" sz="2400" b="1" dirty="0" smtClean="0">
                <a:sym typeface="Symbol" pitchFamily="18" charset="2"/>
              </a:rPr>
              <a:t>Here is a random sample of size 10 of ages, where </a:t>
            </a:r>
          </a:p>
          <a:p>
            <a:pPr marL="609600" indent="-609600" algn="l" rtl="0" eaLnBrk="1" hangingPunct="1">
              <a:lnSpc>
                <a:spcPct val="90000"/>
              </a:lnSpc>
              <a:buFont typeface="Symbol" pitchFamily="18" charset="2"/>
              <a:buNone/>
            </a:pPr>
            <a:r>
              <a:rPr lang="en-US" sz="2000" b="1" dirty="0" smtClean="0">
                <a:sym typeface="Symbol" pitchFamily="18" charset="2"/>
              </a:rPr>
              <a:t></a:t>
            </a:r>
            <a:r>
              <a:rPr lang="en-US" sz="2400" b="1" baseline="-25000" dirty="0" smtClean="0">
                <a:sym typeface="Symbol" pitchFamily="18" charset="2"/>
              </a:rPr>
              <a:t> 1 </a:t>
            </a:r>
            <a:r>
              <a:rPr lang="en-US" sz="2400" b="1" dirty="0" smtClean="0"/>
              <a:t>= 42,  </a:t>
            </a:r>
            <a:r>
              <a:rPr lang="en-US" sz="2000" b="1" dirty="0" smtClean="0">
                <a:sym typeface="Symbol" pitchFamily="18" charset="2"/>
              </a:rPr>
              <a:t></a:t>
            </a:r>
            <a:r>
              <a:rPr lang="en-US" sz="2400" b="1" baseline="-25000" dirty="0" smtClean="0">
                <a:sym typeface="Symbol" pitchFamily="18" charset="2"/>
              </a:rPr>
              <a:t> 2 </a:t>
            </a:r>
            <a:r>
              <a:rPr lang="en-US" sz="2400" b="1" dirty="0" smtClean="0">
                <a:sym typeface="Symbol" pitchFamily="18" charset="2"/>
              </a:rPr>
              <a:t>= 28, </a:t>
            </a:r>
            <a:r>
              <a:rPr lang="en-US" sz="2000" b="1" dirty="0" smtClean="0">
                <a:sym typeface="Symbol" pitchFamily="18" charset="2"/>
              </a:rPr>
              <a:t></a:t>
            </a:r>
            <a:r>
              <a:rPr lang="en-US" sz="2400" b="1" baseline="-25000" dirty="0" smtClean="0">
                <a:sym typeface="Symbol" pitchFamily="18" charset="2"/>
              </a:rPr>
              <a:t> 3</a:t>
            </a:r>
            <a:r>
              <a:rPr lang="en-US" sz="2400" b="1" dirty="0" smtClean="0">
                <a:sym typeface="Symbol" pitchFamily="18" charset="2"/>
              </a:rPr>
              <a:t> = 28, </a:t>
            </a:r>
            <a:r>
              <a:rPr lang="en-US" sz="2000" b="1" dirty="0" smtClean="0">
                <a:sym typeface="Symbol" pitchFamily="18" charset="2"/>
              </a:rPr>
              <a:t></a:t>
            </a:r>
            <a:r>
              <a:rPr lang="en-US" sz="2400" b="1" baseline="-25000" dirty="0" smtClean="0">
                <a:sym typeface="Symbol" pitchFamily="18" charset="2"/>
              </a:rPr>
              <a:t> 4</a:t>
            </a:r>
            <a:r>
              <a:rPr lang="en-US" sz="2400" b="1" dirty="0" smtClean="0">
                <a:sym typeface="Symbol" pitchFamily="18" charset="2"/>
              </a:rPr>
              <a:t> = 61, </a:t>
            </a:r>
            <a:r>
              <a:rPr lang="en-US" sz="2000" b="1" dirty="0" smtClean="0">
                <a:sym typeface="Symbol" pitchFamily="18" charset="2"/>
              </a:rPr>
              <a:t></a:t>
            </a:r>
            <a:r>
              <a:rPr lang="en-US" sz="2400" b="1" baseline="-25000" dirty="0" smtClean="0">
                <a:sym typeface="Symbol" pitchFamily="18" charset="2"/>
              </a:rPr>
              <a:t> 5</a:t>
            </a:r>
            <a:r>
              <a:rPr lang="en-US" sz="2400" b="1" dirty="0" smtClean="0">
                <a:sym typeface="Symbol" pitchFamily="18" charset="2"/>
              </a:rPr>
              <a:t> = 31,</a:t>
            </a:r>
          </a:p>
          <a:p>
            <a:pPr marL="609600" indent="-609600" algn="l" rtl="0" eaLnBrk="1" hangingPunct="1">
              <a:lnSpc>
                <a:spcPct val="90000"/>
              </a:lnSpc>
              <a:buFont typeface="Symbol" pitchFamily="18" charset="2"/>
              <a:buNone/>
            </a:pPr>
            <a:r>
              <a:rPr lang="en-US" sz="2400" b="1" dirty="0" smtClean="0">
                <a:sym typeface="Symbol" pitchFamily="18" charset="2"/>
              </a:rPr>
              <a:t> </a:t>
            </a:r>
            <a:r>
              <a:rPr lang="en-US" sz="2000" b="1" dirty="0" smtClean="0">
                <a:sym typeface="Symbol" pitchFamily="18" charset="2"/>
              </a:rPr>
              <a:t></a:t>
            </a:r>
            <a:r>
              <a:rPr lang="en-US" sz="2400" b="1" baseline="-25000" dirty="0" smtClean="0">
                <a:sym typeface="Symbol" pitchFamily="18" charset="2"/>
              </a:rPr>
              <a:t> 6</a:t>
            </a:r>
            <a:r>
              <a:rPr lang="en-US" sz="2400" b="1" dirty="0" smtClean="0">
                <a:sym typeface="Symbol" pitchFamily="18" charset="2"/>
              </a:rPr>
              <a:t> = 23, </a:t>
            </a:r>
            <a:r>
              <a:rPr lang="en-US" sz="2000" b="1" dirty="0" smtClean="0">
                <a:sym typeface="Symbol" pitchFamily="18" charset="2"/>
              </a:rPr>
              <a:t></a:t>
            </a:r>
            <a:r>
              <a:rPr lang="en-US" sz="2400" b="1" baseline="-25000" dirty="0" smtClean="0">
                <a:sym typeface="Symbol" pitchFamily="18" charset="2"/>
              </a:rPr>
              <a:t> 7</a:t>
            </a:r>
            <a:r>
              <a:rPr lang="en-US" sz="2400" b="1" dirty="0" smtClean="0">
                <a:sym typeface="Symbol" pitchFamily="18" charset="2"/>
              </a:rPr>
              <a:t> = 50, </a:t>
            </a:r>
            <a:r>
              <a:rPr lang="en-US" sz="2000" b="1" dirty="0" smtClean="0">
                <a:sym typeface="Symbol" pitchFamily="18" charset="2"/>
              </a:rPr>
              <a:t></a:t>
            </a:r>
            <a:r>
              <a:rPr lang="en-US" sz="2400" b="1" baseline="-25000" dirty="0" smtClean="0">
                <a:sym typeface="Symbol" pitchFamily="18" charset="2"/>
              </a:rPr>
              <a:t> 8</a:t>
            </a:r>
            <a:r>
              <a:rPr lang="en-US" sz="2400" b="1" dirty="0" smtClean="0">
                <a:sym typeface="Symbol" pitchFamily="18" charset="2"/>
              </a:rPr>
              <a:t> = 34, </a:t>
            </a:r>
            <a:r>
              <a:rPr lang="en-US" sz="2000" b="1" dirty="0" smtClean="0">
                <a:sym typeface="Symbol" pitchFamily="18" charset="2"/>
              </a:rPr>
              <a:t></a:t>
            </a:r>
            <a:r>
              <a:rPr lang="en-US" sz="2400" b="1" baseline="-25000" dirty="0" smtClean="0">
                <a:sym typeface="Symbol" pitchFamily="18" charset="2"/>
              </a:rPr>
              <a:t> 9 </a:t>
            </a:r>
            <a:r>
              <a:rPr lang="en-US" sz="2400" b="1" dirty="0" smtClean="0">
                <a:sym typeface="Symbol" pitchFamily="18" charset="2"/>
              </a:rPr>
              <a:t>= 32, </a:t>
            </a:r>
            <a:r>
              <a:rPr lang="en-US" sz="2000" b="1" dirty="0" smtClean="0">
                <a:sym typeface="Symbol" pitchFamily="18" charset="2"/>
              </a:rPr>
              <a:t></a:t>
            </a:r>
            <a:r>
              <a:rPr lang="en-US" sz="2400" b="1" baseline="-25000" dirty="0" smtClean="0">
                <a:sym typeface="Symbol" pitchFamily="18" charset="2"/>
              </a:rPr>
              <a:t> 10 </a:t>
            </a:r>
            <a:r>
              <a:rPr lang="en-US" sz="2400" b="1" dirty="0" smtClean="0">
                <a:sym typeface="Symbol" pitchFamily="18" charset="2"/>
              </a:rPr>
              <a:t>= 37</a:t>
            </a:r>
            <a:r>
              <a:rPr lang="en-US" sz="2400" b="1" dirty="0" smtClean="0"/>
              <a:t>.</a:t>
            </a:r>
            <a:endParaRPr lang="en-US" sz="2400" b="1" dirty="0" smtClean="0">
              <a:sym typeface="Symbol" pitchFamily="18" charset="2"/>
            </a:endParaRPr>
          </a:p>
          <a:p>
            <a:pPr marL="609600" indent="-609600" algn="l" rtl="0" eaLnBrk="1" hangingPunct="1">
              <a:lnSpc>
                <a:spcPct val="90000"/>
              </a:lnSpc>
              <a:buFont typeface="Symbol" pitchFamily="18" charset="2"/>
              <a:buNone/>
            </a:pPr>
            <a:endParaRPr lang="en-US" sz="2400" b="1" dirty="0" smtClean="0">
              <a:sym typeface="Symbol" pitchFamily="18" charset="2"/>
            </a:endParaRPr>
          </a:p>
          <a:p>
            <a:pPr marL="609600" indent="-609600" algn="l" rtl="0" eaLnBrk="1" hangingPunct="1">
              <a:lnSpc>
                <a:spcPct val="90000"/>
              </a:lnSpc>
              <a:buFont typeface="Symbol" pitchFamily="18" charset="2"/>
              <a:buNone/>
            </a:pPr>
            <a:r>
              <a:rPr lang="en-US" sz="2400" b="1" dirty="0" smtClean="0">
                <a:sym typeface="Symbol" pitchFamily="18" charset="2"/>
              </a:rPr>
              <a:t>        = (42 + 28 + … + 37) / 10 = 36.6 </a:t>
            </a:r>
          </a:p>
          <a:p>
            <a:pPr marL="609600" indent="-609600" algn="l" rtl="0" eaLnBrk="1" hangingPunct="1">
              <a:lnSpc>
                <a:spcPct val="90000"/>
              </a:lnSpc>
              <a:buFontTx/>
              <a:buNone/>
            </a:pPr>
            <a:endParaRPr lang="en-US" sz="1000" dirty="0" smtClean="0">
              <a:solidFill>
                <a:srgbClr val="CC0099"/>
              </a:solidFill>
              <a:latin typeface="Monotype Corsiva" pitchFamily="66" charset="0"/>
            </a:endParaRPr>
          </a:p>
        </p:txBody>
      </p:sp>
      <p:graphicFrame>
        <p:nvGraphicFramePr>
          <p:cNvPr id="194566" name="Object 6"/>
          <p:cNvGraphicFramePr>
            <a:graphicFrameLocks noChangeAspect="1"/>
          </p:cNvGraphicFramePr>
          <p:nvPr>
            <p:ph sz="quarter" idx="2"/>
          </p:nvPr>
        </p:nvGraphicFramePr>
        <p:xfrm>
          <a:off x="250825" y="5516563"/>
          <a:ext cx="504825" cy="504825"/>
        </p:xfrm>
        <a:graphic>
          <a:graphicData uri="http://schemas.openxmlformats.org/presentationml/2006/ole">
            <p:oleObj spid="_x0000_s5124" name="Equation" r:id="rId4" imgW="152280" imgH="152280" progId="">
              <p:embed/>
            </p:oleObj>
          </a:graphicData>
        </a:graphic>
      </p:graphicFrame>
      <p:graphicFrame>
        <p:nvGraphicFramePr>
          <p:cNvPr id="194564" name="Object 4"/>
          <p:cNvGraphicFramePr>
            <a:graphicFrameLocks noChangeAspect="1"/>
          </p:cNvGraphicFramePr>
          <p:nvPr>
            <p:ph sz="quarter" idx="3"/>
          </p:nvPr>
        </p:nvGraphicFramePr>
        <p:xfrm>
          <a:off x="1979613" y="2887663"/>
          <a:ext cx="504825" cy="504825"/>
        </p:xfrm>
        <a:graphic>
          <a:graphicData uri="http://schemas.openxmlformats.org/presentationml/2006/ole">
            <p:oleObj spid="_x0000_s5122" name="Equation" r:id="rId5" imgW="152280" imgH="152280" progId="">
              <p:embed/>
            </p:oleObj>
          </a:graphicData>
        </a:graphic>
      </p:graphicFrame>
      <p:sp>
        <p:nvSpPr>
          <p:cNvPr id="9"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0" name="عنصر نائب لرقم الشريحة 7"/>
          <p:cNvSpPr>
            <a:spLocks noGrp="1"/>
          </p:cNvSpPr>
          <p:nvPr>
            <p:ph type="sldNum" sz="quarter" idx="12"/>
          </p:nvPr>
        </p:nvSpPr>
        <p:spPr/>
        <p:txBody>
          <a:bodyPr/>
          <a:lstStyle/>
          <a:p>
            <a:pPr>
              <a:defRPr/>
            </a:pPr>
            <a:fld id="{05708441-5DAD-4632-A86C-7B581629AFA3}" type="slidenum">
              <a:rPr lang="ar-SA"/>
              <a:pPr>
                <a:defRPr/>
              </a:pPr>
              <a:t>48</a:t>
            </a:fld>
            <a:endParaRPr lang="en-US"/>
          </a:p>
        </p:txBody>
      </p:sp>
      <p:graphicFrame>
        <p:nvGraphicFramePr>
          <p:cNvPr id="194565" name="Object 5"/>
          <p:cNvGraphicFramePr>
            <a:graphicFrameLocks noChangeAspect="1"/>
          </p:cNvGraphicFramePr>
          <p:nvPr/>
        </p:nvGraphicFramePr>
        <p:xfrm>
          <a:off x="611188" y="404813"/>
          <a:ext cx="1076325" cy="1152525"/>
        </p:xfrm>
        <a:graphic>
          <a:graphicData uri="http://schemas.openxmlformats.org/presentationml/2006/ole">
            <p:oleObj spid="_x0000_s5123" name="Equation" r:id="rId6" imgW="520560" imgH="609480" progId="">
              <p:embed/>
            </p:oleObj>
          </a:graphicData>
        </a:graphic>
      </p:graphicFrame>
      <p:graphicFrame>
        <p:nvGraphicFramePr>
          <p:cNvPr id="194567" name="Object 7"/>
          <p:cNvGraphicFramePr>
            <a:graphicFrameLocks noChangeAspect="1"/>
          </p:cNvGraphicFramePr>
          <p:nvPr/>
        </p:nvGraphicFramePr>
        <p:xfrm>
          <a:off x="3708400" y="2708275"/>
          <a:ext cx="935038" cy="865188"/>
        </p:xfrm>
        <a:graphic>
          <a:graphicData uri="http://schemas.openxmlformats.org/presentationml/2006/ole">
            <p:oleObj spid="_x0000_s5125" name="Equation" r:id="rId7" imgW="457200" imgH="6094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p:cTn id="7" dur="1000" fill="hold"/>
                                        <p:tgtEl>
                                          <p:spTgt spid="1945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456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194565"/>
                                        </p:tgtEl>
                                        <p:attrNameLst>
                                          <p:attrName>style.visibility</p:attrName>
                                        </p:attrNameLst>
                                      </p:cBhvr>
                                      <p:to>
                                        <p:strVal val="visible"/>
                                      </p:to>
                                    </p:set>
                                    <p:animEffect transition="in" filter="barn(inHorizontal)">
                                      <p:cBhvr>
                                        <p:cTn id="13" dur="500"/>
                                        <p:tgtEl>
                                          <p:spTgt spid="19456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94563">
                                            <p:txEl>
                                              <p:pRg st="2" end="2"/>
                                            </p:txEl>
                                          </p:spTgt>
                                        </p:tgtEl>
                                        <p:attrNameLst>
                                          <p:attrName>style.visibility</p:attrName>
                                        </p:attrNameLst>
                                      </p:cBhvr>
                                      <p:to>
                                        <p:strVal val="visible"/>
                                      </p:to>
                                    </p:set>
                                    <p:anim calcmode="lin" valueType="num">
                                      <p:cBhvr>
                                        <p:cTn id="18" dur="500" fill="hold"/>
                                        <p:tgtEl>
                                          <p:spTgt spid="19456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19456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94563">
                                            <p:txEl>
                                              <p:pRg st="5" end="5"/>
                                            </p:txEl>
                                          </p:spTgt>
                                        </p:tgtEl>
                                        <p:attrNameLst>
                                          <p:attrName>style.visibility</p:attrName>
                                        </p:attrNameLst>
                                      </p:cBhvr>
                                      <p:to>
                                        <p:strVal val="visible"/>
                                      </p:to>
                                    </p:set>
                                    <p:anim calcmode="lin" valueType="num">
                                      <p:cBhvr>
                                        <p:cTn id="24" dur="500" fill="hold"/>
                                        <p:tgtEl>
                                          <p:spTgt spid="194563">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19456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94563">
                                            <p:txEl>
                                              <p:pRg st="6" end="6"/>
                                            </p:txEl>
                                          </p:spTgt>
                                        </p:tgtEl>
                                        <p:attrNameLst>
                                          <p:attrName>style.visibility</p:attrName>
                                        </p:attrNameLst>
                                      </p:cBhvr>
                                      <p:to>
                                        <p:strVal val="visible"/>
                                      </p:to>
                                    </p:set>
                                    <p:anim calcmode="lin" valueType="num">
                                      <p:cBhvr>
                                        <p:cTn id="30" dur="500" fill="hold"/>
                                        <p:tgtEl>
                                          <p:spTgt spid="194563">
                                            <p:txEl>
                                              <p:pRg st="6" end="6"/>
                                            </p:txEl>
                                          </p:spTgt>
                                        </p:tgtEl>
                                        <p:attrNameLst>
                                          <p:attrName>ppt_w</p:attrName>
                                        </p:attrNameLst>
                                      </p:cBhvr>
                                      <p:tavLst>
                                        <p:tav tm="0">
                                          <p:val>
                                            <p:fltVal val="0"/>
                                          </p:val>
                                        </p:tav>
                                        <p:tav tm="100000">
                                          <p:val>
                                            <p:strVal val="#ppt_w"/>
                                          </p:val>
                                        </p:tav>
                                      </p:tavLst>
                                    </p:anim>
                                    <p:anim calcmode="lin" valueType="num">
                                      <p:cBhvr>
                                        <p:cTn id="31" dur="500" fill="hold"/>
                                        <p:tgtEl>
                                          <p:spTgt spid="19456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194563">
                                            <p:txEl>
                                              <p:pRg st="7" end="7"/>
                                            </p:txEl>
                                          </p:spTgt>
                                        </p:tgtEl>
                                        <p:attrNameLst>
                                          <p:attrName>style.visibility</p:attrName>
                                        </p:attrNameLst>
                                      </p:cBhvr>
                                      <p:to>
                                        <p:strVal val="visible"/>
                                      </p:to>
                                    </p:set>
                                    <p:anim calcmode="lin" valueType="num">
                                      <p:cBhvr>
                                        <p:cTn id="36" dur="500" fill="hold"/>
                                        <p:tgtEl>
                                          <p:spTgt spid="194563">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19456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194564"/>
                                        </p:tgtEl>
                                        <p:attrNameLst>
                                          <p:attrName>style.visibility</p:attrName>
                                        </p:attrNameLst>
                                      </p:cBhvr>
                                      <p:to>
                                        <p:strVal val="visible"/>
                                      </p:to>
                                    </p:set>
                                    <p:animEffect transition="in" filter="barn(inHorizontal)">
                                      <p:cBhvr>
                                        <p:cTn id="42" dur="500"/>
                                        <p:tgtEl>
                                          <p:spTgt spid="19456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194567"/>
                                        </p:tgtEl>
                                        <p:attrNameLst>
                                          <p:attrName>style.visibility</p:attrName>
                                        </p:attrNameLst>
                                      </p:cBhvr>
                                      <p:to>
                                        <p:strVal val="visible"/>
                                      </p:to>
                                    </p:set>
                                    <p:animEffect transition="in" filter="barn(inHorizontal)">
                                      <p:cBhvr>
                                        <p:cTn id="47" dur="500"/>
                                        <p:tgtEl>
                                          <p:spTgt spid="194567"/>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194563">
                                            <p:txEl>
                                              <p:pRg st="9" end="9"/>
                                            </p:txEl>
                                          </p:spTgt>
                                        </p:tgtEl>
                                        <p:attrNameLst>
                                          <p:attrName>style.visibility</p:attrName>
                                        </p:attrNameLst>
                                      </p:cBhvr>
                                      <p:to>
                                        <p:strVal val="visible"/>
                                      </p:to>
                                    </p:set>
                                    <p:anim calcmode="lin" valueType="num">
                                      <p:cBhvr>
                                        <p:cTn id="52" dur="500" fill="hold"/>
                                        <p:tgtEl>
                                          <p:spTgt spid="19456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19456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194563">
                                            <p:txEl>
                                              <p:pRg st="10" end="10"/>
                                            </p:txEl>
                                          </p:spTgt>
                                        </p:tgtEl>
                                        <p:attrNameLst>
                                          <p:attrName>style.visibility</p:attrName>
                                        </p:attrNameLst>
                                      </p:cBhvr>
                                      <p:to>
                                        <p:strVal val="visible"/>
                                      </p:to>
                                    </p:set>
                                    <p:anim calcmode="lin" valueType="num">
                                      <p:cBhvr>
                                        <p:cTn id="58" dur="500" fill="hold"/>
                                        <p:tgtEl>
                                          <p:spTgt spid="194563">
                                            <p:txEl>
                                              <p:pRg st="10" end="10"/>
                                            </p:txEl>
                                          </p:spTgt>
                                        </p:tgtEl>
                                        <p:attrNameLst>
                                          <p:attrName>ppt_w</p:attrName>
                                        </p:attrNameLst>
                                      </p:cBhvr>
                                      <p:tavLst>
                                        <p:tav tm="0">
                                          <p:val>
                                            <p:fltVal val="0"/>
                                          </p:val>
                                        </p:tav>
                                        <p:tav tm="100000">
                                          <p:val>
                                            <p:strVal val="#ppt_w"/>
                                          </p:val>
                                        </p:tav>
                                      </p:tavLst>
                                    </p:anim>
                                    <p:anim calcmode="lin" valueType="num">
                                      <p:cBhvr>
                                        <p:cTn id="59" dur="500" fill="hold"/>
                                        <p:tgtEl>
                                          <p:spTgt spid="19456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94563">
                                            <p:txEl>
                                              <p:pRg st="11" end="11"/>
                                            </p:txEl>
                                          </p:spTgt>
                                        </p:tgtEl>
                                        <p:attrNameLst>
                                          <p:attrName>style.visibility</p:attrName>
                                        </p:attrNameLst>
                                      </p:cBhvr>
                                      <p:to>
                                        <p:strVal val="visible"/>
                                      </p:to>
                                    </p:set>
                                    <p:anim calcmode="lin" valueType="num">
                                      <p:cBhvr>
                                        <p:cTn id="64" dur="500" fill="hold"/>
                                        <p:tgtEl>
                                          <p:spTgt spid="194563">
                                            <p:txEl>
                                              <p:pRg st="11" end="11"/>
                                            </p:txEl>
                                          </p:spTgt>
                                        </p:tgtEl>
                                        <p:attrNameLst>
                                          <p:attrName>ppt_w</p:attrName>
                                        </p:attrNameLst>
                                      </p:cBhvr>
                                      <p:tavLst>
                                        <p:tav tm="0">
                                          <p:val>
                                            <p:fltVal val="0"/>
                                          </p:val>
                                        </p:tav>
                                        <p:tav tm="100000">
                                          <p:val>
                                            <p:strVal val="#ppt_w"/>
                                          </p:val>
                                        </p:tav>
                                      </p:tavLst>
                                    </p:anim>
                                    <p:anim calcmode="lin" valueType="num">
                                      <p:cBhvr>
                                        <p:cTn id="65" dur="500" fill="hold"/>
                                        <p:tgtEl>
                                          <p:spTgt spid="19456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grpId="0" nodeType="clickEffect">
                                  <p:stCondLst>
                                    <p:cond delay="0"/>
                                  </p:stCondLst>
                                  <p:childTnLst>
                                    <p:set>
                                      <p:cBhvr>
                                        <p:cTn id="69" dur="1" fill="hold">
                                          <p:stCondLst>
                                            <p:cond delay="0"/>
                                          </p:stCondLst>
                                        </p:cTn>
                                        <p:tgtEl>
                                          <p:spTgt spid="194563">
                                            <p:txEl>
                                              <p:pRg st="12" end="12"/>
                                            </p:txEl>
                                          </p:spTgt>
                                        </p:tgtEl>
                                        <p:attrNameLst>
                                          <p:attrName>style.visibility</p:attrName>
                                        </p:attrNameLst>
                                      </p:cBhvr>
                                      <p:to>
                                        <p:strVal val="visible"/>
                                      </p:to>
                                    </p:set>
                                    <p:anim calcmode="lin" valueType="num">
                                      <p:cBhvr>
                                        <p:cTn id="70" dur="500" fill="hold"/>
                                        <p:tgtEl>
                                          <p:spTgt spid="194563">
                                            <p:txEl>
                                              <p:pRg st="12" end="12"/>
                                            </p:txEl>
                                          </p:spTgt>
                                        </p:tgtEl>
                                        <p:attrNameLst>
                                          <p:attrName>ppt_w</p:attrName>
                                        </p:attrNameLst>
                                      </p:cBhvr>
                                      <p:tavLst>
                                        <p:tav tm="0">
                                          <p:val>
                                            <p:fltVal val="0"/>
                                          </p:val>
                                        </p:tav>
                                        <p:tav tm="100000">
                                          <p:val>
                                            <p:strVal val="#ppt_w"/>
                                          </p:val>
                                        </p:tav>
                                      </p:tavLst>
                                    </p:anim>
                                    <p:anim calcmode="lin" valueType="num">
                                      <p:cBhvr>
                                        <p:cTn id="71" dur="500" fill="hold"/>
                                        <p:tgtEl>
                                          <p:spTgt spid="19456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6" fill="hold" nodeType="clickEffect">
                                  <p:stCondLst>
                                    <p:cond delay="0"/>
                                  </p:stCondLst>
                                  <p:childTnLst>
                                    <p:set>
                                      <p:cBhvr>
                                        <p:cTn id="75" dur="1" fill="hold">
                                          <p:stCondLst>
                                            <p:cond delay="0"/>
                                          </p:stCondLst>
                                        </p:cTn>
                                        <p:tgtEl>
                                          <p:spTgt spid="194566"/>
                                        </p:tgtEl>
                                        <p:attrNameLst>
                                          <p:attrName>style.visibility</p:attrName>
                                        </p:attrNameLst>
                                      </p:cBhvr>
                                      <p:to>
                                        <p:strVal val="visible"/>
                                      </p:to>
                                    </p:set>
                                    <p:animEffect transition="in" filter="barn(inHorizontal)">
                                      <p:cBhvr>
                                        <p:cTn id="76" dur="500"/>
                                        <p:tgtEl>
                                          <p:spTgt spid="194566"/>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10" fill="hold" grpId="0" nodeType="clickEffect">
                                  <p:stCondLst>
                                    <p:cond delay="0"/>
                                  </p:stCondLst>
                                  <p:childTnLst>
                                    <p:set>
                                      <p:cBhvr>
                                        <p:cTn id="80" dur="1" fill="hold">
                                          <p:stCondLst>
                                            <p:cond delay="0"/>
                                          </p:stCondLst>
                                        </p:cTn>
                                        <p:tgtEl>
                                          <p:spTgt spid="194563">
                                            <p:txEl>
                                              <p:pRg st="14" end="14"/>
                                            </p:txEl>
                                          </p:spTgt>
                                        </p:tgtEl>
                                        <p:attrNameLst>
                                          <p:attrName>style.visibility</p:attrName>
                                        </p:attrNameLst>
                                      </p:cBhvr>
                                      <p:to>
                                        <p:strVal val="visible"/>
                                      </p:to>
                                    </p:set>
                                    <p:anim calcmode="lin" valueType="num">
                                      <p:cBhvr>
                                        <p:cTn id="81" dur="500" fill="hold"/>
                                        <p:tgtEl>
                                          <p:spTgt spid="194563">
                                            <p:txEl>
                                              <p:pRg st="14" end="14"/>
                                            </p:txEl>
                                          </p:spTgt>
                                        </p:tgtEl>
                                        <p:attrNameLst>
                                          <p:attrName>ppt_w</p:attrName>
                                        </p:attrNameLst>
                                      </p:cBhvr>
                                      <p:tavLst>
                                        <p:tav tm="0">
                                          <p:val>
                                            <p:fltVal val="0"/>
                                          </p:val>
                                        </p:tav>
                                        <p:tav tm="100000">
                                          <p:val>
                                            <p:strVal val="#ppt_w"/>
                                          </p:val>
                                        </p:tav>
                                      </p:tavLst>
                                    </p:anim>
                                    <p:anim calcmode="lin" valueType="num">
                                      <p:cBhvr>
                                        <p:cTn id="82" dur="500" fill="hold"/>
                                        <p:tgtEl>
                                          <p:spTgt spid="194563">
                                            <p:txEl>
                                              <p:pRg st="14" end="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0"/>
            <a:ext cx="8229600" cy="188913"/>
          </a:xfrm>
        </p:spPr>
        <p:txBody>
          <a:bodyPr>
            <a:normAutofit fontScale="90000"/>
          </a:bodyPr>
          <a:lstStyle/>
          <a:p>
            <a:pPr eaLnBrk="1" hangingPunct="1">
              <a:defRPr/>
            </a:pPr>
            <a:endParaRPr lang="en-US" sz="4000" smtClean="0"/>
          </a:p>
        </p:txBody>
      </p:sp>
      <p:sp>
        <p:nvSpPr>
          <p:cNvPr id="196611" name="Rectangle 3"/>
          <p:cNvSpPr>
            <a:spLocks noGrp="1" noChangeArrowheads="1"/>
          </p:cNvSpPr>
          <p:nvPr>
            <p:ph idx="1"/>
          </p:nvPr>
        </p:nvSpPr>
        <p:spPr>
          <a:xfrm>
            <a:off x="0" y="0"/>
            <a:ext cx="9144000" cy="6381750"/>
          </a:xfrm>
        </p:spPr>
        <p:txBody>
          <a:bodyPr/>
          <a:lstStyle/>
          <a:p>
            <a:pPr algn="l" rtl="0" eaLnBrk="1" hangingPunct="1">
              <a:buFontTx/>
              <a:buNone/>
            </a:pPr>
            <a:r>
              <a:rPr lang="en-US" sz="4000" b="1" u="sng" smtClean="0">
                <a:solidFill>
                  <a:srgbClr val="FFFF00"/>
                </a:solidFill>
                <a:latin typeface="Monotype Corsiva" pitchFamily="66" charset="0"/>
              </a:rPr>
              <a:t>Properties of the Mean:</a:t>
            </a:r>
          </a:p>
          <a:p>
            <a:pPr algn="l" rtl="0" eaLnBrk="1" hangingPunct="1"/>
            <a:r>
              <a:rPr lang="en-US" sz="3600" b="1" smtClean="0">
                <a:solidFill>
                  <a:srgbClr val="FF0066"/>
                </a:solidFill>
              </a:rPr>
              <a:t>Uniqueness.</a:t>
            </a:r>
            <a:r>
              <a:rPr lang="en-US" sz="3600" b="1" smtClean="0"/>
              <a:t> </a:t>
            </a:r>
            <a:r>
              <a:rPr lang="en-US" sz="2800" b="1" smtClean="0"/>
              <a:t>For a given set of data there is one and only one mean.</a:t>
            </a:r>
          </a:p>
          <a:p>
            <a:pPr algn="l" rtl="0" eaLnBrk="1" hangingPunct="1"/>
            <a:r>
              <a:rPr lang="en-US" sz="3600" b="1" smtClean="0">
                <a:solidFill>
                  <a:srgbClr val="FF0066"/>
                </a:solidFill>
              </a:rPr>
              <a:t>Simplicity. </a:t>
            </a:r>
            <a:r>
              <a:rPr lang="en-US" sz="2800" b="1" smtClean="0"/>
              <a:t>It is easy to understand and to compute.</a:t>
            </a:r>
            <a:endParaRPr lang="en-US" sz="3600" b="1" smtClean="0">
              <a:solidFill>
                <a:srgbClr val="FF0066"/>
              </a:solidFill>
            </a:endParaRPr>
          </a:p>
          <a:p>
            <a:pPr algn="l" rtl="0" eaLnBrk="1" hangingPunct="1"/>
            <a:r>
              <a:rPr lang="en-US" sz="3600" b="1" smtClean="0">
                <a:solidFill>
                  <a:srgbClr val="FF0066"/>
                </a:solidFill>
              </a:rPr>
              <a:t>Affected by extreme values. </a:t>
            </a:r>
            <a:r>
              <a:rPr lang="en-US" sz="2800" b="1" smtClean="0"/>
              <a:t>Since all values enter into the computation.</a:t>
            </a:r>
          </a:p>
          <a:p>
            <a:pPr algn="l" rtl="0" eaLnBrk="1" hangingPunct="1">
              <a:buFontTx/>
              <a:buNone/>
            </a:pPr>
            <a:r>
              <a:rPr lang="en-US" b="1" u="sng" smtClean="0">
                <a:solidFill>
                  <a:schemeClr val="folHlink"/>
                </a:solidFill>
                <a:latin typeface="Monotype Corsiva" pitchFamily="66" charset="0"/>
              </a:rPr>
              <a:t>Example:</a:t>
            </a:r>
            <a:r>
              <a:rPr lang="en-US" sz="2400" b="1" smtClean="0"/>
              <a:t> Assume the values are 115, 110, 119, 117, 121 and 126. The mean = 118.</a:t>
            </a:r>
          </a:p>
          <a:p>
            <a:pPr algn="l" rtl="0" eaLnBrk="1" hangingPunct="1">
              <a:buFontTx/>
              <a:buNone/>
            </a:pPr>
            <a:r>
              <a:rPr lang="en-US" sz="2400" b="1" smtClean="0"/>
              <a:t>But assume that the values are 75, 75, 80, 80 and 280. The mean = 118, a value that is not representative of the set of data as a whole.</a:t>
            </a:r>
            <a:r>
              <a:rPr lang="en-US" sz="2800" b="1" smtClean="0"/>
              <a:t> </a:t>
            </a:r>
            <a:r>
              <a:rPr lang="en-US" sz="3600" b="1" smtClean="0">
                <a:solidFill>
                  <a:srgbClr val="FF0066"/>
                </a:solidFill>
              </a:rPr>
              <a:t> </a:t>
            </a:r>
          </a:p>
          <a:p>
            <a:pPr eaLnBrk="1" hangingPunct="1"/>
            <a:endParaRPr lang="en-US" sz="2800" smtClean="0"/>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0F4F92CE-00C5-444D-8CD0-DDBB0F7114D2}" type="slidenum">
              <a:rPr lang="ar-SA"/>
              <a:pPr>
                <a:defRPr/>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edge">
                                      <p:cBhvr>
                                        <p:cTn id="7" dur="20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wedge">
                                      <p:cBhvr>
                                        <p:cTn id="12" dur="2000"/>
                                        <p:tgtEl>
                                          <p:spTgt spid="196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wedge">
                                      <p:cBhvr>
                                        <p:cTn id="17" dur="2000"/>
                                        <p:tgtEl>
                                          <p:spTgt spid="196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wedge">
                                      <p:cBhvr>
                                        <p:cTn id="22" dur="2000"/>
                                        <p:tgtEl>
                                          <p:spTgt spid="196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96611">
                                            <p:txEl>
                                              <p:pRg st="4" end="4"/>
                                            </p:txEl>
                                          </p:spTgt>
                                        </p:tgtEl>
                                        <p:attrNameLst>
                                          <p:attrName>style.visibility</p:attrName>
                                        </p:attrNameLst>
                                      </p:cBhvr>
                                      <p:to>
                                        <p:strVal val="visible"/>
                                      </p:to>
                                    </p:set>
                                    <p:animEffect transition="in" filter="wedge">
                                      <p:cBhvr>
                                        <p:cTn id="27" dur="2000"/>
                                        <p:tgtEl>
                                          <p:spTgt spid="196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96611">
                                            <p:txEl>
                                              <p:pRg st="5" end="5"/>
                                            </p:txEl>
                                          </p:spTgt>
                                        </p:tgtEl>
                                        <p:attrNameLst>
                                          <p:attrName>style.visibility</p:attrName>
                                        </p:attrNameLst>
                                      </p:cBhvr>
                                      <p:to>
                                        <p:strVal val="visible"/>
                                      </p:to>
                                    </p:set>
                                    <p:animEffect transition="in" filter="wedge">
                                      <p:cBhvr>
                                        <p:cTn id="32" dur="2000"/>
                                        <p:tgtEl>
                                          <p:spTgt spid="196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6870700" cy="1044575"/>
          </a:xfrm>
        </p:spPr>
        <p:txBody>
          <a:bodyPr/>
          <a:lstStyle/>
          <a:p>
            <a:pPr algn="l" eaLnBrk="1" hangingPunct="1"/>
            <a:r>
              <a:rPr lang="en-US" smtClean="0">
                <a:solidFill>
                  <a:schemeClr val="folHlink"/>
                </a:solidFill>
              </a:rPr>
              <a:t>Data</a:t>
            </a:r>
            <a:r>
              <a:rPr lang="en-US" smtClean="0"/>
              <a:t>:</a:t>
            </a:r>
          </a:p>
        </p:txBody>
      </p:sp>
      <p:sp>
        <p:nvSpPr>
          <p:cNvPr id="47107" name="Rectangle 3"/>
          <p:cNvSpPr>
            <a:spLocks noGrp="1" noChangeArrowheads="1"/>
          </p:cNvSpPr>
          <p:nvPr>
            <p:ph idx="1"/>
          </p:nvPr>
        </p:nvSpPr>
        <p:spPr>
          <a:xfrm>
            <a:off x="685800" y="1268413"/>
            <a:ext cx="7696200" cy="4217987"/>
          </a:xfrm>
        </p:spPr>
        <p:txBody>
          <a:bodyPr/>
          <a:lstStyle/>
          <a:p>
            <a:pPr algn="l" rtl="0" eaLnBrk="1" hangingPunct="1">
              <a:lnSpc>
                <a:spcPct val="90000"/>
              </a:lnSpc>
            </a:pPr>
            <a:r>
              <a:rPr lang="en-US" sz="2800" b="1" smtClean="0"/>
              <a:t>The raw material of </a:t>
            </a:r>
            <a:r>
              <a:rPr lang="en-US" sz="2800" b="1" smtClean="0">
                <a:solidFill>
                  <a:srgbClr val="33CC33"/>
                </a:solidFill>
              </a:rPr>
              <a:t>Statistics</a:t>
            </a:r>
            <a:r>
              <a:rPr lang="en-US" sz="2800" b="1" smtClean="0"/>
              <a:t> is data. </a:t>
            </a:r>
          </a:p>
          <a:p>
            <a:pPr algn="l" rtl="0" eaLnBrk="1" hangingPunct="1">
              <a:lnSpc>
                <a:spcPct val="90000"/>
              </a:lnSpc>
            </a:pPr>
            <a:r>
              <a:rPr lang="en-US" sz="2800" b="1" smtClean="0"/>
              <a:t>We may define data as </a:t>
            </a:r>
            <a:r>
              <a:rPr lang="en-US" sz="2800" b="1" smtClean="0">
                <a:solidFill>
                  <a:srgbClr val="33CC33"/>
                </a:solidFill>
              </a:rPr>
              <a:t>figures</a:t>
            </a:r>
            <a:r>
              <a:rPr lang="en-US" sz="2800" b="1" smtClean="0"/>
              <a:t>. Figures result from the process of </a:t>
            </a:r>
            <a:r>
              <a:rPr lang="en-US" sz="2800" b="1" smtClean="0">
                <a:solidFill>
                  <a:srgbClr val="33CC33"/>
                </a:solidFill>
              </a:rPr>
              <a:t>counting</a:t>
            </a:r>
            <a:r>
              <a:rPr lang="en-US" sz="2800" b="1" smtClean="0"/>
              <a:t> or from taking a </a:t>
            </a:r>
            <a:r>
              <a:rPr lang="en-US" sz="2800" b="1" smtClean="0">
                <a:solidFill>
                  <a:srgbClr val="33CC33"/>
                </a:solidFill>
              </a:rPr>
              <a:t>measurement</a:t>
            </a:r>
            <a:r>
              <a:rPr lang="en-US" sz="2800" b="1" smtClean="0"/>
              <a:t>.</a:t>
            </a:r>
          </a:p>
          <a:p>
            <a:pPr algn="l" rtl="0" eaLnBrk="1" hangingPunct="1">
              <a:lnSpc>
                <a:spcPct val="90000"/>
              </a:lnSpc>
            </a:pPr>
            <a:r>
              <a:rPr lang="en-US" sz="3600" b="1" i="1" u="sng" smtClean="0">
                <a:solidFill>
                  <a:srgbClr val="0000FF"/>
                </a:solidFill>
                <a:latin typeface="Monotype Corsiva" pitchFamily="66" charset="0"/>
              </a:rPr>
              <a:t>For example:</a:t>
            </a:r>
            <a:r>
              <a:rPr lang="en-US" smtClean="0">
                <a:solidFill>
                  <a:schemeClr val="bg2"/>
                </a:solidFill>
              </a:rPr>
              <a:t> </a:t>
            </a:r>
          </a:p>
          <a:p>
            <a:pPr algn="l" rtl="0" eaLnBrk="1" hangingPunct="1">
              <a:lnSpc>
                <a:spcPct val="90000"/>
              </a:lnSpc>
            </a:pPr>
            <a:r>
              <a:rPr lang="en-US" sz="2800" b="1" smtClean="0"/>
              <a:t>- When a hospital administrator counts the number of patients </a:t>
            </a:r>
            <a:r>
              <a:rPr lang="en-US" sz="2800" b="1" smtClean="0">
                <a:solidFill>
                  <a:srgbClr val="33CC33"/>
                </a:solidFill>
              </a:rPr>
              <a:t>(counting).</a:t>
            </a:r>
            <a:endParaRPr lang="en-US" sz="3000" b="1" u="sng" smtClean="0">
              <a:solidFill>
                <a:srgbClr val="0000FF"/>
              </a:solidFill>
            </a:endParaRPr>
          </a:p>
          <a:p>
            <a:pPr algn="l" rtl="0" eaLnBrk="1" hangingPunct="1">
              <a:lnSpc>
                <a:spcPct val="90000"/>
              </a:lnSpc>
            </a:pPr>
            <a:r>
              <a:rPr lang="en-US" sz="2800" b="1" smtClean="0"/>
              <a:t>- When a nurse weighs a patient </a:t>
            </a:r>
            <a:r>
              <a:rPr lang="en-US" sz="2800" b="1" smtClean="0">
                <a:solidFill>
                  <a:srgbClr val="33CC33"/>
                </a:solidFill>
              </a:rPr>
              <a:t>(measurement)</a:t>
            </a:r>
          </a:p>
        </p:txBody>
      </p:sp>
      <p:sp>
        <p:nvSpPr>
          <p:cNvPr id="125954"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25955" name="عنصر نائب لرقم الشريحة 5"/>
          <p:cNvSpPr>
            <a:spLocks noGrp="1"/>
          </p:cNvSpPr>
          <p:nvPr>
            <p:ph type="sldNum" sz="quarter" idx="12"/>
          </p:nvPr>
        </p:nvSpPr>
        <p:spPr>
          <a:noFill/>
        </p:spPr>
        <p:txBody>
          <a:bodyPr/>
          <a:lstStyle/>
          <a:p>
            <a:fld id="{50F24B31-4169-495E-8D03-BA53AE27ABEC}" type="slidenum">
              <a:rPr lang="ar-SA" smtClean="0"/>
              <a:pPr/>
              <a:t>5</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ox(in)">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additive="base">
                                        <p:cTn id="12"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7107">
                                            <p:txEl>
                                              <p:pRg st="1" end="1"/>
                                            </p:txEl>
                                          </p:spTgt>
                                        </p:tgtEl>
                                        <p:attrNameLst>
                                          <p:attrName>style.visibility</p:attrName>
                                        </p:attrNameLst>
                                      </p:cBhvr>
                                      <p:to>
                                        <p:strVal val="visible"/>
                                      </p:to>
                                    </p:set>
                                    <p:animEffect transition="in" filter="box(in)">
                                      <p:cBhvr>
                                        <p:cTn id="18" dur="500"/>
                                        <p:tgtEl>
                                          <p:spTgt spid="4710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7107">
                                            <p:txEl>
                                              <p:pRg st="2" end="2"/>
                                            </p:txEl>
                                          </p:spTgt>
                                        </p:tgtEl>
                                        <p:attrNameLst>
                                          <p:attrName>style.visibility</p:attrName>
                                        </p:attrNameLst>
                                      </p:cBhvr>
                                      <p:to>
                                        <p:strVal val="visible"/>
                                      </p:to>
                                    </p:set>
                                    <p:anim calcmode="lin" valueType="num">
                                      <p:cBhvr additive="base">
                                        <p:cTn id="23"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7107">
                                            <p:txEl>
                                              <p:pRg st="3" end="3"/>
                                            </p:txEl>
                                          </p:spTgt>
                                        </p:tgtEl>
                                        <p:attrNameLst>
                                          <p:attrName>style.visibility</p:attrName>
                                        </p:attrNameLst>
                                      </p:cBhvr>
                                      <p:to>
                                        <p:strVal val="visible"/>
                                      </p:to>
                                    </p:set>
                                    <p:anim calcmode="lin" valueType="num">
                                      <p:cBhvr additive="base">
                                        <p:cTn id="29"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7107">
                                            <p:txEl>
                                              <p:pRg st="4" end="4"/>
                                            </p:txEl>
                                          </p:spTgt>
                                        </p:tgtEl>
                                        <p:attrNameLst>
                                          <p:attrName>style.visibility</p:attrName>
                                        </p:attrNameLst>
                                      </p:cBhvr>
                                      <p:to>
                                        <p:strVal val="visible"/>
                                      </p:to>
                                    </p:set>
                                    <p:anim calcmode="lin" valueType="num">
                                      <p:cBhvr additive="base">
                                        <p:cTn id="35"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p:cNvSpPr>
            <a:spLocks noGrp="1" noChangeArrowheads="1"/>
          </p:cNvSpPr>
          <p:nvPr>
            <p:ph idx="1"/>
          </p:nvPr>
        </p:nvSpPr>
        <p:spPr>
          <a:xfrm>
            <a:off x="0" y="333375"/>
            <a:ext cx="9144000" cy="6048375"/>
          </a:xfrm>
        </p:spPr>
        <p:txBody>
          <a:bodyPr/>
          <a:lstStyle/>
          <a:p>
            <a:pPr algn="l" rtl="0" eaLnBrk="1" hangingPunct="1">
              <a:lnSpc>
                <a:spcPct val="90000"/>
              </a:lnSpc>
              <a:buFontTx/>
              <a:buNone/>
            </a:pPr>
            <a:r>
              <a:rPr lang="en-US" sz="3600" b="1" u="sng" smtClean="0">
                <a:solidFill>
                  <a:srgbClr val="FFFF00"/>
                </a:solidFill>
                <a:latin typeface="Monotype Corsiva" pitchFamily="66" charset="0"/>
              </a:rPr>
              <a:t>The Median:</a:t>
            </a:r>
          </a:p>
          <a:p>
            <a:pPr algn="l" rtl="0" eaLnBrk="1" hangingPunct="1">
              <a:lnSpc>
                <a:spcPct val="90000"/>
              </a:lnSpc>
              <a:buFontTx/>
              <a:buNone/>
            </a:pPr>
            <a:r>
              <a:rPr lang="en-US" sz="2400" b="1" smtClean="0"/>
              <a:t>When </a:t>
            </a:r>
            <a:r>
              <a:rPr lang="en-US" sz="2400" b="1" smtClean="0">
                <a:solidFill>
                  <a:schemeClr val="hlink"/>
                </a:solidFill>
              </a:rPr>
              <a:t>ordering</a:t>
            </a:r>
            <a:r>
              <a:rPr lang="en-US" sz="2400" b="1" smtClean="0"/>
              <a:t> the data, it is the observation that divide the set of observations into </a:t>
            </a:r>
            <a:r>
              <a:rPr lang="en-US" sz="2400" b="1" smtClean="0">
                <a:solidFill>
                  <a:schemeClr val="hlink"/>
                </a:solidFill>
              </a:rPr>
              <a:t>two equal parts</a:t>
            </a:r>
            <a:r>
              <a:rPr lang="en-US" sz="2400" b="1" smtClean="0"/>
              <a:t> such that half of the data are before it and the other are after it.</a:t>
            </a:r>
          </a:p>
          <a:p>
            <a:pPr algn="l" rtl="0" eaLnBrk="1" hangingPunct="1">
              <a:lnSpc>
                <a:spcPct val="90000"/>
              </a:lnSpc>
              <a:buFontTx/>
              <a:buNone/>
            </a:pPr>
            <a:r>
              <a:rPr lang="en-US" sz="2400" b="1" smtClean="0"/>
              <a:t>* If n is </a:t>
            </a:r>
            <a:r>
              <a:rPr lang="en-US" sz="2400" b="1" smtClean="0">
                <a:solidFill>
                  <a:schemeClr val="hlink"/>
                </a:solidFill>
              </a:rPr>
              <a:t>odd</a:t>
            </a:r>
            <a:r>
              <a:rPr lang="en-US" sz="2400" b="1" smtClean="0"/>
              <a:t>, the median will be the middle of observations. It will be  the </a:t>
            </a:r>
            <a:r>
              <a:rPr lang="en-US" sz="2400" b="1" smtClean="0">
                <a:solidFill>
                  <a:schemeClr val="hlink"/>
                </a:solidFill>
              </a:rPr>
              <a:t>(n+1)/2 </a:t>
            </a:r>
            <a:r>
              <a:rPr lang="en-US" sz="2400" b="1" u="sng" baseline="30000" smtClean="0">
                <a:solidFill>
                  <a:schemeClr val="hlink"/>
                </a:solidFill>
              </a:rPr>
              <a:t>th</a:t>
            </a:r>
            <a:r>
              <a:rPr lang="en-US" sz="2400" b="1" smtClean="0"/>
              <a:t> ordered observation.</a:t>
            </a:r>
          </a:p>
          <a:p>
            <a:pPr algn="l" rtl="0" eaLnBrk="1" hangingPunct="1">
              <a:lnSpc>
                <a:spcPct val="90000"/>
              </a:lnSpc>
              <a:buFontTx/>
              <a:buNone/>
            </a:pPr>
            <a:r>
              <a:rPr lang="en-US" sz="2400" b="1" smtClean="0"/>
              <a:t>When n = 11, then the median is the 6</a:t>
            </a:r>
            <a:r>
              <a:rPr lang="en-US" sz="2400" b="1" baseline="30000" smtClean="0"/>
              <a:t>th</a:t>
            </a:r>
            <a:r>
              <a:rPr lang="en-US" sz="2400" b="1" smtClean="0"/>
              <a:t> observation.</a:t>
            </a:r>
          </a:p>
          <a:p>
            <a:pPr algn="l" rtl="0" eaLnBrk="1" hangingPunct="1">
              <a:lnSpc>
                <a:spcPct val="90000"/>
              </a:lnSpc>
              <a:buFontTx/>
              <a:buNone/>
            </a:pPr>
            <a:r>
              <a:rPr lang="en-US" sz="2400" b="1" smtClean="0"/>
              <a:t>* If n is </a:t>
            </a:r>
            <a:r>
              <a:rPr lang="en-US" sz="2400" b="1" smtClean="0">
                <a:solidFill>
                  <a:schemeClr val="hlink"/>
                </a:solidFill>
              </a:rPr>
              <a:t>even</a:t>
            </a:r>
            <a:r>
              <a:rPr lang="en-US" sz="2400" b="1" smtClean="0"/>
              <a:t>, there are two middle observations. The median will be the mean of these two middle observations. It will be  the mean of  the [ (</a:t>
            </a:r>
            <a:r>
              <a:rPr lang="en-US" sz="2400" b="1" smtClean="0">
                <a:solidFill>
                  <a:schemeClr val="hlink"/>
                </a:solidFill>
              </a:rPr>
              <a:t>n/2)</a:t>
            </a:r>
            <a:r>
              <a:rPr lang="en-US" sz="2400" b="1" u="sng" baseline="30000" smtClean="0">
                <a:solidFill>
                  <a:schemeClr val="hlink"/>
                </a:solidFill>
              </a:rPr>
              <a:t> th</a:t>
            </a:r>
            <a:r>
              <a:rPr lang="en-US" sz="2400" b="1" smtClean="0">
                <a:solidFill>
                  <a:schemeClr val="hlink"/>
                </a:solidFill>
              </a:rPr>
              <a:t> , (n/2 +1)</a:t>
            </a:r>
            <a:r>
              <a:rPr lang="en-US" sz="2400" b="1" u="sng" baseline="30000" smtClean="0">
                <a:solidFill>
                  <a:schemeClr val="hlink"/>
                </a:solidFill>
              </a:rPr>
              <a:t> th</a:t>
            </a:r>
            <a:r>
              <a:rPr lang="en-US" sz="2400" b="1" smtClean="0">
                <a:solidFill>
                  <a:schemeClr val="hlink"/>
                </a:solidFill>
              </a:rPr>
              <a:t> ]</a:t>
            </a:r>
            <a:r>
              <a:rPr lang="en-US" sz="2400" b="1" smtClean="0"/>
              <a:t>ordered observation.</a:t>
            </a:r>
          </a:p>
          <a:p>
            <a:pPr algn="l" rtl="0" eaLnBrk="1" hangingPunct="1">
              <a:lnSpc>
                <a:spcPct val="90000"/>
              </a:lnSpc>
              <a:buFontTx/>
              <a:buNone/>
            </a:pPr>
            <a:r>
              <a:rPr lang="en-US" sz="2400" b="1" smtClean="0"/>
              <a:t>When n = 12, then the median is the 6.5</a:t>
            </a:r>
            <a:r>
              <a:rPr lang="en-US" sz="2400" b="1" baseline="30000" smtClean="0"/>
              <a:t>th</a:t>
            </a:r>
            <a:r>
              <a:rPr lang="en-US" sz="2400" b="1" smtClean="0"/>
              <a:t> observation, which is an observation halfway between the 6</a:t>
            </a:r>
            <a:r>
              <a:rPr lang="en-US" sz="2400" b="1" baseline="30000" smtClean="0"/>
              <a:t>th</a:t>
            </a:r>
            <a:r>
              <a:rPr lang="en-US" sz="2400" b="1" smtClean="0"/>
              <a:t> and 7</a:t>
            </a:r>
            <a:r>
              <a:rPr lang="en-US" sz="2400" b="1" baseline="30000" smtClean="0"/>
              <a:t>th</a:t>
            </a:r>
            <a:r>
              <a:rPr lang="en-US" sz="2400" b="1" smtClean="0"/>
              <a:t> ordered observation.</a:t>
            </a:r>
            <a:endParaRPr lang="en-US" sz="2400" smtClean="0"/>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A87DC9FA-6AE3-4BDF-AE03-CC21015DF2C0}" type="slidenum">
              <a:rPr lang="ar-SA"/>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9865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9865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986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98659">
                                            <p:txEl>
                                              <p:pRg st="1" end="1"/>
                                            </p:txEl>
                                          </p:spTgt>
                                        </p:tgtEl>
                                        <p:attrNameLst>
                                          <p:attrName>style.visibility</p:attrName>
                                        </p:attrNameLst>
                                      </p:cBhvr>
                                      <p:to>
                                        <p:strVal val="visible"/>
                                      </p:to>
                                    </p:set>
                                    <p:anim calcmode="lin" valueType="num">
                                      <p:cBhvr>
                                        <p:cTn id="15"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98659">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98659">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986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98659">
                                            <p:txEl>
                                              <p:pRg st="2" end="2"/>
                                            </p:txEl>
                                          </p:spTgt>
                                        </p:tgtEl>
                                        <p:attrNameLst>
                                          <p:attrName>style.visibility</p:attrName>
                                        </p:attrNameLst>
                                      </p:cBhvr>
                                      <p:to>
                                        <p:strVal val="visible"/>
                                      </p:to>
                                    </p:set>
                                    <p:anim calcmode="lin" valueType="num">
                                      <p:cBhvr>
                                        <p:cTn id="23"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98659">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198659">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1986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98659">
                                            <p:txEl>
                                              <p:pRg st="3" end="3"/>
                                            </p:txEl>
                                          </p:spTgt>
                                        </p:tgtEl>
                                        <p:attrNameLst>
                                          <p:attrName>style.visibility</p:attrName>
                                        </p:attrNameLst>
                                      </p:cBhvr>
                                      <p:to>
                                        <p:strVal val="visible"/>
                                      </p:to>
                                    </p:set>
                                    <p:anim calcmode="lin" valueType="num">
                                      <p:cBhvr>
                                        <p:cTn id="31"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98659">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198659">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1986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98659">
                                            <p:txEl>
                                              <p:pRg st="4" end="4"/>
                                            </p:txEl>
                                          </p:spTgt>
                                        </p:tgtEl>
                                        <p:attrNameLst>
                                          <p:attrName>style.visibility</p:attrName>
                                        </p:attrNameLst>
                                      </p:cBhvr>
                                      <p:to>
                                        <p:strVal val="visible"/>
                                      </p:to>
                                    </p:set>
                                    <p:anim calcmode="lin" valueType="num">
                                      <p:cBhvr>
                                        <p:cTn id="39" dur="5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98659">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198659">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19865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98659">
                                            <p:txEl>
                                              <p:pRg st="5" end="5"/>
                                            </p:txEl>
                                          </p:spTgt>
                                        </p:tgtEl>
                                        <p:attrNameLst>
                                          <p:attrName>style.visibility</p:attrName>
                                        </p:attrNameLst>
                                      </p:cBhvr>
                                      <p:to>
                                        <p:strVal val="visible"/>
                                      </p:to>
                                    </p:set>
                                    <p:anim calcmode="lin" valueType="num">
                                      <p:cBhvr>
                                        <p:cTn id="47" dur="500" fill="hold"/>
                                        <p:tgtEl>
                                          <p:spTgt spid="198659">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198659">
                                            <p:txEl>
                                              <p:pRg st="5" end="5"/>
                                            </p:txEl>
                                          </p:spTgt>
                                        </p:tgtEl>
                                        <p:attrNameLst>
                                          <p:attrName>ppt_y</p:attrName>
                                        </p:attrNameLst>
                                      </p:cBhvr>
                                      <p:tavLst>
                                        <p:tav tm="0">
                                          <p:val>
                                            <p:strVal val="#ppt_y-#ppt_h/2"/>
                                          </p:val>
                                        </p:tav>
                                        <p:tav tm="100000">
                                          <p:val>
                                            <p:strVal val="#ppt_y"/>
                                          </p:val>
                                        </p:tav>
                                      </p:tavLst>
                                    </p:anim>
                                    <p:anim calcmode="lin" valueType="num">
                                      <p:cBhvr>
                                        <p:cTn id="49" dur="500" fill="hold"/>
                                        <p:tgtEl>
                                          <p:spTgt spid="198659">
                                            <p:txEl>
                                              <p:pRg st="5" end="5"/>
                                            </p:txEl>
                                          </p:spTgt>
                                        </p:tgtEl>
                                        <p:attrNameLst>
                                          <p:attrName>ppt_w</p:attrName>
                                        </p:attrNameLst>
                                      </p:cBhvr>
                                      <p:tavLst>
                                        <p:tav tm="0">
                                          <p:val>
                                            <p:strVal val="#ppt_w"/>
                                          </p:val>
                                        </p:tav>
                                        <p:tav tm="100000">
                                          <p:val>
                                            <p:strVal val="#ppt_w"/>
                                          </p:val>
                                        </p:tav>
                                      </p:tavLst>
                                    </p:anim>
                                    <p:anim calcmode="lin" valueType="num">
                                      <p:cBhvr>
                                        <p:cTn id="50" dur="500" fill="hold"/>
                                        <p:tgtEl>
                                          <p:spTgt spid="19865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7" name="Rectangle 3"/>
          <p:cNvSpPr>
            <a:spLocks noGrp="1" noChangeArrowheads="1"/>
          </p:cNvSpPr>
          <p:nvPr>
            <p:ph idx="1"/>
          </p:nvPr>
        </p:nvSpPr>
        <p:spPr>
          <a:xfrm>
            <a:off x="0" y="333375"/>
            <a:ext cx="9144000" cy="6524625"/>
          </a:xfrm>
        </p:spPr>
        <p:txBody>
          <a:bodyPr/>
          <a:lstStyle/>
          <a:p>
            <a:pPr marL="609600" indent="-609600" algn="l" rtl="0" eaLnBrk="1" hangingPunct="1">
              <a:lnSpc>
                <a:spcPct val="90000"/>
              </a:lnSpc>
              <a:buFont typeface="Symbol" pitchFamily="18" charset="2"/>
              <a:buNone/>
            </a:pPr>
            <a:r>
              <a:rPr lang="en-US" sz="3600" b="1" u="sng" dirty="0" smtClean="0">
                <a:solidFill>
                  <a:schemeClr val="folHlink"/>
                </a:solidFill>
                <a:latin typeface="Monotype Corsiva" pitchFamily="66" charset="0"/>
                <a:sym typeface="Symbol" pitchFamily="18" charset="2"/>
              </a:rPr>
              <a:t>Example:</a:t>
            </a:r>
          </a:p>
          <a:p>
            <a:pPr marL="609600" indent="-609600" algn="l" rtl="0" eaLnBrk="1" hangingPunct="1">
              <a:lnSpc>
                <a:spcPct val="90000"/>
              </a:lnSpc>
              <a:buFont typeface="Symbol" pitchFamily="18" charset="2"/>
              <a:buNone/>
            </a:pPr>
            <a:r>
              <a:rPr lang="en-US" sz="2800" b="1" dirty="0" smtClean="0">
                <a:sym typeface="Symbol" pitchFamily="18" charset="2"/>
              </a:rPr>
              <a:t>For the same random sample, the ordered observations will be as:</a:t>
            </a:r>
          </a:p>
          <a:p>
            <a:pPr marL="609600" indent="-609600" algn="l" rtl="0" eaLnBrk="1" hangingPunct="1">
              <a:lnSpc>
                <a:spcPct val="90000"/>
              </a:lnSpc>
              <a:buFont typeface="Symbol" pitchFamily="18" charset="2"/>
              <a:buNone/>
            </a:pPr>
            <a:r>
              <a:rPr lang="en-US" sz="2800" b="1" dirty="0" smtClean="0">
                <a:sym typeface="Symbol" pitchFamily="18" charset="2"/>
              </a:rPr>
              <a:t>23, 28, 28, 31, 32, 34, 37, 42, 50, 61.</a:t>
            </a:r>
          </a:p>
          <a:p>
            <a:pPr marL="609600" indent="-609600" algn="l" rtl="0" eaLnBrk="1" hangingPunct="1">
              <a:lnSpc>
                <a:spcPct val="90000"/>
              </a:lnSpc>
              <a:buFont typeface="Symbol" pitchFamily="18" charset="2"/>
              <a:buNone/>
            </a:pPr>
            <a:r>
              <a:rPr lang="en-US" sz="2800" b="1" dirty="0" smtClean="0">
                <a:sym typeface="Symbol" pitchFamily="18" charset="2"/>
              </a:rPr>
              <a:t>Since n = 10, then the median is the 5.5</a:t>
            </a:r>
            <a:r>
              <a:rPr lang="en-US" sz="2800" b="1" baseline="30000" dirty="0" smtClean="0">
                <a:sym typeface="Symbol" pitchFamily="18" charset="2"/>
              </a:rPr>
              <a:t>th</a:t>
            </a:r>
            <a:r>
              <a:rPr lang="en-US" sz="2800" b="1" dirty="0" smtClean="0">
                <a:sym typeface="Symbol" pitchFamily="18" charset="2"/>
              </a:rPr>
              <a:t> observation, i.e. = (32+34)/2 = 33. </a:t>
            </a:r>
          </a:p>
          <a:p>
            <a:pPr marL="609600" indent="-609600" algn="l" rtl="0" eaLnBrk="1" hangingPunct="1">
              <a:lnSpc>
                <a:spcPct val="90000"/>
              </a:lnSpc>
              <a:buFontTx/>
              <a:buNone/>
            </a:pPr>
            <a:r>
              <a:rPr lang="en-US" sz="4000" b="1" u="sng" dirty="0" smtClean="0">
                <a:solidFill>
                  <a:srgbClr val="FF0000"/>
                </a:solidFill>
                <a:latin typeface="Monotype Corsiva" pitchFamily="66" charset="0"/>
              </a:rPr>
              <a:t>Properties of the Median:</a:t>
            </a:r>
          </a:p>
          <a:p>
            <a:pPr marL="609600" indent="-609600" algn="l" rtl="0" eaLnBrk="1" hangingPunct="1">
              <a:lnSpc>
                <a:spcPct val="90000"/>
              </a:lnSpc>
            </a:pPr>
            <a:r>
              <a:rPr lang="en-US" sz="3600" b="1" dirty="0" smtClean="0">
                <a:solidFill>
                  <a:srgbClr val="FF0066"/>
                </a:solidFill>
              </a:rPr>
              <a:t>Uniqueness.</a:t>
            </a:r>
            <a:r>
              <a:rPr lang="en-US" sz="3600" b="1" dirty="0" smtClean="0"/>
              <a:t> </a:t>
            </a:r>
            <a:r>
              <a:rPr lang="en-US" sz="2800" b="1" dirty="0" smtClean="0"/>
              <a:t>For a given set of data there is one and only one median.</a:t>
            </a:r>
          </a:p>
          <a:p>
            <a:pPr marL="609600" indent="-609600" algn="l" rtl="0" eaLnBrk="1" hangingPunct="1">
              <a:lnSpc>
                <a:spcPct val="90000"/>
              </a:lnSpc>
            </a:pPr>
            <a:r>
              <a:rPr lang="en-US" sz="3600" b="1" dirty="0" smtClean="0">
                <a:solidFill>
                  <a:srgbClr val="FF0066"/>
                </a:solidFill>
              </a:rPr>
              <a:t>Simplicity. </a:t>
            </a:r>
            <a:r>
              <a:rPr lang="en-US" sz="2800" b="1" dirty="0" smtClean="0"/>
              <a:t>It is easy to calculate.</a:t>
            </a:r>
            <a:endParaRPr lang="en-US" sz="3600" b="1" dirty="0" smtClean="0">
              <a:solidFill>
                <a:srgbClr val="FF0066"/>
              </a:solidFill>
            </a:endParaRPr>
          </a:p>
          <a:p>
            <a:pPr marL="609600" indent="-609600" algn="l" rtl="0" eaLnBrk="1" hangingPunct="1">
              <a:lnSpc>
                <a:spcPct val="90000"/>
              </a:lnSpc>
            </a:pPr>
            <a:r>
              <a:rPr lang="en-US" sz="3600" b="1" dirty="0" smtClean="0">
                <a:solidFill>
                  <a:srgbClr val="FF0066"/>
                </a:solidFill>
              </a:rPr>
              <a:t>It is not affected by extreme values </a:t>
            </a:r>
            <a:r>
              <a:rPr lang="en-US" sz="2800" b="1" dirty="0" smtClean="0"/>
              <a:t>as is the mean.</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40C21B90-331A-4E37-95A8-5A5F97372A14}" type="slidenum">
              <a:rPr lang="ar-SA"/>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strips(downLeft)">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strips(downLeft)">
                                      <p:cBhvr>
                                        <p:cTn id="12" dur="500"/>
                                        <p:tgtEl>
                                          <p:spTgt spid="200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strips(downLeft)">
                                      <p:cBhvr>
                                        <p:cTn id="17" dur="500"/>
                                        <p:tgtEl>
                                          <p:spTgt spid="200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strips(downLeft)">
                                      <p:cBhvr>
                                        <p:cTn id="22" dur="500"/>
                                        <p:tgtEl>
                                          <p:spTgt spid="200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00707">
                                            <p:txEl>
                                              <p:pRg st="4" end="4"/>
                                            </p:txEl>
                                          </p:spTgt>
                                        </p:tgtEl>
                                        <p:attrNameLst>
                                          <p:attrName>style.visibility</p:attrName>
                                        </p:attrNameLst>
                                      </p:cBhvr>
                                      <p:to>
                                        <p:strVal val="visible"/>
                                      </p:to>
                                    </p:set>
                                    <p:animEffect transition="in" filter="strips(downLeft)">
                                      <p:cBhvr>
                                        <p:cTn id="27" dur="500"/>
                                        <p:tgtEl>
                                          <p:spTgt spid="200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00707">
                                            <p:txEl>
                                              <p:pRg st="5" end="5"/>
                                            </p:txEl>
                                          </p:spTgt>
                                        </p:tgtEl>
                                        <p:attrNameLst>
                                          <p:attrName>style.visibility</p:attrName>
                                        </p:attrNameLst>
                                      </p:cBhvr>
                                      <p:to>
                                        <p:strVal val="visible"/>
                                      </p:to>
                                    </p:set>
                                    <p:animEffect transition="in" filter="strips(downLeft)">
                                      <p:cBhvr>
                                        <p:cTn id="32" dur="500"/>
                                        <p:tgtEl>
                                          <p:spTgt spid="2007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00707">
                                            <p:txEl>
                                              <p:pRg st="6" end="6"/>
                                            </p:txEl>
                                          </p:spTgt>
                                        </p:tgtEl>
                                        <p:attrNameLst>
                                          <p:attrName>style.visibility</p:attrName>
                                        </p:attrNameLst>
                                      </p:cBhvr>
                                      <p:to>
                                        <p:strVal val="visible"/>
                                      </p:to>
                                    </p:set>
                                    <p:animEffect transition="in" filter="strips(downLeft)">
                                      <p:cBhvr>
                                        <p:cTn id="37" dur="500"/>
                                        <p:tgtEl>
                                          <p:spTgt spid="2007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00707">
                                            <p:txEl>
                                              <p:pRg st="7" end="7"/>
                                            </p:txEl>
                                          </p:spTgt>
                                        </p:tgtEl>
                                        <p:attrNameLst>
                                          <p:attrName>style.visibility</p:attrName>
                                        </p:attrNameLst>
                                      </p:cBhvr>
                                      <p:to>
                                        <p:strVal val="visible"/>
                                      </p:to>
                                    </p:set>
                                    <p:animEffect transition="in" filter="strips(downLeft)">
                                      <p:cBhvr>
                                        <p:cTn id="42" dur="500"/>
                                        <p:tgtEl>
                                          <p:spTgt spid="200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5" name="Rectangle 3"/>
          <p:cNvSpPr>
            <a:spLocks noGrp="1" noChangeArrowheads="1"/>
          </p:cNvSpPr>
          <p:nvPr>
            <p:ph idx="1"/>
          </p:nvPr>
        </p:nvSpPr>
        <p:spPr>
          <a:xfrm>
            <a:off x="0" y="260350"/>
            <a:ext cx="9144000" cy="6597650"/>
          </a:xfrm>
        </p:spPr>
        <p:txBody>
          <a:bodyPr/>
          <a:lstStyle/>
          <a:p>
            <a:pPr marL="609600" indent="-609600" algn="l" rtl="0" eaLnBrk="1" hangingPunct="1">
              <a:lnSpc>
                <a:spcPct val="90000"/>
              </a:lnSpc>
              <a:buFontTx/>
              <a:buNone/>
            </a:pPr>
            <a:r>
              <a:rPr lang="en-US" sz="4400" b="1" u="sng" dirty="0" smtClean="0">
                <a:solidFill>
                  <a:srgbClr val="FF0000"/>
                </a:solidFill>
                <a:latin typeface="Monotype Corsiva" pitchFamily="66" charset="0"/>
              </a:rPr>
              <a:t>The Mode:</a:t>
            </a:r>
          </a:p>
          <a:p>
            <a:pPr marL="609600" indent="-609600" algn="l" rtl="0" eaLnBrk="1" hangingPunct="1">
              <a:lnSpc>
                <a:spcPct val="90000"/>
              </a:lnSpc>
              <a:buFontTx/>
              <a:buNone/>
            </a:pPr>
            <a:r>
              <a:rPr lang="en-US" sz="2800" b="1" dirty="0" smtClean="0"/>
              <a:t>It is the value which occurs most  </a:t>
            </a:r>
            <a:r>
              <a:rPr lang="en-US" sz="2800" b="1" dirty="0" smtClean="0">
                <a:solidFill>
                  <a:schemeClr val="hlink"/>
                </a:solidFill>
              </a:rPr>
              <a:t>frequently.</a:t>
            </a:r>
          </a:p>
          <a:p>
            <a:pPr marL="609600" indent="-609600" algn="l" rtl="0" eaLnBrk="1" hangingPunct="1">
              <a:lnSpc>
                <a:spcPct val="90000"/>
              </a:lnSpc>
              <a:buFontTx/>
              <a:buNone/>
            </a:pPr>
            <a:r>
              <a:rPr lang="en-US" sz="2800" b="1" dirty="0" smtClean="0"/>
              <a:t>If all values are different there is </a:t>
            </a:r>
            <a:r>
              <a:rPr lang="en-US" sz="2800" b="1" dirty="0" smtClean="0">
                <a:solidFill>
                  <a:schemeClr val="hlink"/>
                </a:solidFill>
              </a:rPr>
              <a:t>no mode</a:t>
            </a:r>
            <a:r>
              <a:rPr lang="en-US" sz="2800" b="1" dirty="0" smtClean="0"/>
              <a:t>.</a:t>
            </a:r>
          </a:p>
          <a:p>
            <a:pPr marL="609600" indent="-609600" algn="l" rtl="0" eaLnBrk="1" hangingPunct="1">
              <a:lnSpc>
                <a:spcPct val="90000"/>
              </a:lnSpc>
              <a:buFontTx/>
              <a:buNone/>
            </a:pPr>
            <a:r>
              <a:rPr lang="en-US" sz="2800" b="1" dirty="0" smtClean="0"/>
              <a:t>Sometimes, there are </a:t>
            </a:r>
            <a:r>
              <a:rPr lang="en-US" sz="2800" b="1" dirty="0" smtClean="0">
                <a:solidFill>
                  <a:schemeClr val="hlink"/>
                </a:solidFill>
              </a:rPr>
              <a:t>more than one mode</a:t>
            </a:r>
            <a:r>
              <a:rPr lang="en-US" b="1" dirty="0" smtClean="0"/>
              <a:t>.</a:t>
            </a:r>
          </a:p>
          <a:p>
            <a:pPr marL="609600" indent="-609600" algn="l" rtl="0" eaLnBrk="1" hangingPunct="1">
              <a:lnSpc>
                <a:spcPct val="90000"/>
              </a:lnSpc>
              <a:buFont typeface="Symbol" pitchFamily="18" charset="2"/>
              <a:buNone/>
            </a:pPr>
            <a:r>
              <a:rPr lang="en-US" sz="4000" b="1" u="sng" dirty="0" smtClean="0">
                <a:solidFill>
                  <a:schemeClr val="folHlink"/>
                </a:solidFill>
                <a:latin typeface="Monotype Corsiva" pitchFamily="66" charset="0"/>
                <a:sym typeface="Symbol" pitchFamily="18" charset="2"/>
              </a:rPr>
              <a:t>Example:</a:t>
            </a:r>
          </a:p>
          <a:p>
            <a:pPr marL="609600" indent="-609600" algn="l" rtl="0" eaLnBrk="1" hangingPunct="1">
              <a:lnSpc>
                <a:spcPct val="90000"/>
              </a:lnSpc>
              <a:buFont typeface="Symbol" pitchFamily="18" charset="2"/>
              <a:buNone/>
            </a:pPr>
            <a:r>
              <a:rPr lang="en-US" b="1" dirty="0" smtClean="0">
                <a:sym typeface="Symbol" pitchFamily="18" charset="2"/>
              </a:rPr>
              <a:t>For the same random sample, the value 28 is repeated two times, so it is the mode.</a:t>
            </a:r>
            <a:endParaRPr lang="ar-SA" b="1" dirty="0" smtClean="0">
              <a:sym typeface="Symbol" pitchFamily="18" charset="2"/>
            </a:endParaRPr>
          </a:p>
          <a:p>
            <a:pPr marL="609600" indent="-609600" algn="l" rtl="0" eaLnBrk="1" hangingPunct="1">
              <a:lnSpc>
                <a:spcPct val="90000"/>
              </a:lnSpc>
              <a:buFontTx/>
              <a:buNone/>
            </a:pPr>
            <a:r>
              <a:rPr lang="en-US" b="1" dirty="0" smtClean="0">
                <a:solidFill>
                  <a:srgbClr val="FF0000"/>
                </a:solidFill>
                <a:latin typeface="Monotype Corsiva" pitchFamily="66" charset="0"/>
              </a:rPr>
              <a:t>Properties of the Mode:</a:t>
            </a:r>
          </a:p>
          <a:p>
            <a:pPr marL="609600" indent="-609600" algn="l" rtl="0" eaLnBrk="1" hangingPunct="1">
              <a:lnSpc>
                <a:spcPct val="90000"/>
              </a:lnSpc>
            </a:pPr>
            <a:r>
              <a:rPr lang="en-US" sz="2800" b="1" dirty="0" smtClean="0"/>
              <a:t>Sometimes, it is not</a:t>
            </a:r>
            <a:r>
              <a:rPr lang="en-US" sz="2800" b="1" dirty="0" smtClean="0">
                <a:solidFill>
                  <a:srgbClr val="FF0066"/>
                </a:solidFill>
              </a:rPr>
              <a:t> unique.</a:t>
            </a:r>
          </a:p>
          <a:p>
            <a:pPr marL="609600" indent="-609600" algn="l" rtl="0" eaLnBrk="1" hangingPunct="1">
              <a:lnSpc>
                <a:spcPct val="90000"/>
              </a:lnSpc>
            </a:pPr>
            <a:r>
              <a:rPr lang="en-US" sz="2800" b="1" dirty="0" smtClean="0"/>
              <a:t>It may be used for</a:t>
            </a:r>
            <a:r>
              <a:rPr lang="en-US" sz="2800" b="1" dirty="0" smtClean="0">
                <a:solidFill>
                  <a:srgbClr val="FF0066"/>
                </a:solidFill>
              </a:rPr>
              <a:t> describing qualitative data.</a:t>
            </a:r>
          </a:p>
          <a:p>
            <a:pPr marL="609600" indent="-609600" algn="l" rtl="0">
              <a:lnSpc>
                <a:spcPct val="90000"/>
              </a:lnSpc>
            </a:pPr>
            <a:r>
              <a:rPr lang="en-US" sz="2800" b="1" dirty="0" smtClean="0">
                <a:solidFill>
                  <a:srgbClr val="FF0066"/>
                </a:solidFill>
              </a:rPr>
              <a:t>It is not affected by extreme values</a:t>
            </a:r>
            <a:endParaRPr lang="en-US" sz="2800" b="1" dirty="0" smtClean="0"/>
          </a:p>
          <a:p>
            <a:pPr marL="609600" indent="-609600" algn="l" rtl="0" eaLnBrk="1" hangingPunct="1">
              <a:lnSpc>
                <a:spcPct val="90000"/>
              </a:lnSpc>
              <a:buFont typeface="Symbol" pitchFamily="18" charset="2"/>
              <a:buNone/>
            </a:pPr>
            <a:endParaRPr lang="en-US" b="1" dirty="0" smtClean="0">
              <a:sym typeface="Symbol" pitchFamily="18" charset="2"/>
            </a:endParaRP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52820E9D-12BD-472C-8576-943C3AA3F180}" type="slidenum">
              <a:rPr lang="ar-SA"/>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wipe(up)">
                                      <p:cBhvr>
                                        <p:cTn id="7" dur="500"/>
                                        <p:tgtEl>
                                          <p:spTgt spid="202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wipe(up)">
                                      <p:cBhvr>
                                        <p:cTn id="12" dur="500"/>
                                        <p:tgtEl>
                                          <p:spTgt spid="202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2755">
                                            <p:txEl>
                                              <p:pRg st="2" end="2"/>
                                            </p:txEl>
                                          </p:spTgt>
                                        </p:tgtEl>
                                        <p:attrNameLst>
                                          <p:attrName>style.visibility</p:attrName>
                                        </p:attrNameLst>
                                      </p:cBhvr>
                                      <p:to>
                                        <p:strVal val="visible"/>
                                      </p:to>
                                    </p:set>
                                    <p:animEffect transition="in" filter="wipe(up)">
                                      <p:cBhvr>
                                        <p:cTn id="17" dur="500"/>
                                        <p:tgtEl>
                                          <p:spTgt spid="202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2755">
                                            <p:txEl>
                                              <p:pRg st="3" end="3"/>
                                            </p:txEl>
                                          </p:spTgt>
                                        </p:tgtEl>
                                        <p:attrNameLst>
                                          <p:attrName>style.visibility</p:attrName>
                                        </p:attrNameLst>
                                      </p:cBhvr>
                                      <p:to>
                                        <p:strVal val="visible"/>
                                      </p:to>
                                    </p:set>
                                    <p:animEffect transition="in" filter="wipe(up)">
                                      <p:cBhvr>
                                        <p:cTn id="22" dur="500"/>
                                        <p:tgtEl>
                                          <p:spTgt spid="202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2755">
                                            <p:txEl>
                                              <p:pRg st="4" end="4"/>
                                            </p:txEl>
                                          </p:spTgt>
                                        </p:tgtEl>
                                        <p:attrNameLst>
                                          <p:attrName>style.visibility</p:attrName>
                                        </p:attrNameLst>
                                      </p:cBhvr>
                                      <p:to>
                                        <p:strVal val="visible"/>
                                      </p:to>
                                    </p:set>
                                    <p:animEffect transition="in" filter="wipe(up)">
                                      <p:cBhvr>
                                        <p:cTn id="27" dur="500"/>
                                        <p:tgtEl>
                                          <p:spTgt spid="2027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2755">
                                            <p:txEl>
                                              <p:pRg st="5" end="5"/>
                                            </p:txEl>
                                          </p:spTgt>
                                        </p:tgtEl>
                                        <p:attrNameLst>
                                          <p:attrName>style.visibility</p:attrName>
                                        </p:attrNameLst>
                                      </p:cBhvr>
                                      <p:to>
                                        <p:strVal val="visible"/>
                                      </p:to>
                                    </p:set>
                                    <p:animEffect transition="in" filter="wipe(up)">
                                      <p:cBhvr>
                                        <p:cTn id="32" dur="500"/>
                                        <p:tgtEl>
                                          <p:spTgt spid="2027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02755">
                                            <p:txEl>
                                              <p:pRg st="6" end="6"/>
                                            </p:txEl>
                                          </p:spTgt>
                                        </p:tgtEl>
                                        <p:attrNameLst>
                                          <p:attrName>style.visibility</p:attrName>
                                        </p:attrNameLst>
                                      </p:cBhvr>
                                      <p:to>
                                        <p:strVal val="visible"/>
                                      </p:to>
                                    </p:set>
                                    <p:animEffect transition="in" filter="wipe(up)">
                                      <p:cBhvr>
                                        <p:cTn id="37" dur="500"/>
                                        <p:tgtEl>
                                          <p:spTgt spid="2027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02755">
                                            <p:txEl>
                                              <p:pRg st="7" end="7"/>
                                            </p:txEl>
                                          </p:spTgt>
                                        </p:tgtEl>
                                        <p:attrNameLst>
                                          <p:attrName>style.visibility</p:attrName>
                                        </p:attrNameLst>
                                      </p:cBhvr>
                                      <p:to>
                                        <p:strVal val="visible"/>
                                      </p:to>
                                    </p:set>
                                    <p:animEffect transition="in" filter="wipe(up)">
                                      <p:cBhvr>
                                        <p:cTn id="42" dur="500"/>
                                        <p:tgtEl>
                                          <p:spTgt spid="2027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02755">
                                            <p:txEl>
                                              <p:pRg st="8" end="8"/>
                                            </p:txEl>
                                          </p:spTgt>
                                        </p:tgtEl>
                                        <p:attrNameLst>
                                          <p:attrName>style.visibility</p:attrName>
                                        </p:attrNameLst>
                                      </p:cBhvr>
                                      <p:to>
                                        <p:strVal val="visible"/>
                                      </p:to>
                                    </p:set>
                                    <p:animEffect transition="in" filter="wipe(up)">
                                      <p:cBhvr>
                                        <p:cTn id="47" dur="500"/>
                                        <p:tgtEl>
                                          <p:spTgt spid="20275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02755">
                                            <p:txEl>
                                              <p:pRg st="9" end="9"/>
                                            </p:txEl>
                                          </p:spTgt>
                                        </p:tgtEl>
                                        <p:attrNameLst>
                                          <p:attrName>style.visibility</p:attrName>
                                        </p:attrNameLst>
                                      </p:cBhvr>
                                      <p:to>
                                        <p:strVal val="visible"/>
                                      </p:to>
                                    </p:set>
                                    <p:animEffect transition="in" filter="wipe(up)">
                                      <p:cBhvr>
                                        <p:cTn id="52" dur="500"/>
                                        <p:tgtEl>
                                          <p:spTgt spid="2027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842963"/>
          </a:xfrm>
        </p:spPr>
        <p:txBody>
          <a:bodyPr/>
          <a:lstStyle/>
          <a:p>
            <a:pPr>
              <a:defRPr/>
            </a:pPr>
            <a:r>
              <a:rPr lang="en-US" dirty="0" smtClean="0"/>
              <a:t>Examples</a:t>
            </a:r>
            <a:endParaRPr lang="en-US" dirty="0"/>
          </a:p>
        </p:txBody>
      </p:sp>
      <p:sp>
        <p:nvSpPr>
          <p:cNvPr id="3" name="عنصر نائب للمحتوى 2"/>
          <p:cNvSpPr>
            <a:spLocks noGrp="1"/>
          </p:cNvSpPr>
          <p:nvPr>
            <p:ph idx="1"/>
          </p:nvPr>
        </p:nvSpPr>
        <p:spPr>
          <a:xfrm>
            <a:off x="285750" y="1285875"/>
            <a:ext cx="8401050" cy="4810125"/>
          </a:xfrm>
        </p:spPr>
        <p:txBody>
          <a:bodyPr/>
          <a:lstStyle/>
          <a:p>
            <a:pPr marL="0" indent="0" algn="l" rtl="0" eaLnBrk="1" hangingPunct="1">
              <a:spcBef>
                <a:spcPct val="0"/>
              </a:spcBef>
              <a:buClrTx/>
              <a:buFontTx/>
              <a:buNone/>
              <a:defRPr/>
            </a:pPr>
            <a:r>
              <a:rPr lang="en-US" b="1" dirty="0" smtClean="0">
                <a:solidFill>
                  <a:srgbClr val="FFCC00"/>
                </a:solidFill>
              </a:rPr>
              <a:t>Find the mean  and the mode for the following Relative  Frequency?</a:t>
            </a: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r>
              <a:rPr lang="en-US" b="1" dirty="0" smtClean="0">
                <a:solidFill>
                  <a:srgbClr val="FFCC00"/>
                </a:solidFill>
              </a:rPr>
              <a:t>Mode = 7 </a:t>
            </a:r>
          </a:p>
          <a:p>
            <a:pPr marL="0" indent="0" algn="l" rtl="0" eaLnBrk="1" hangingPunct="1">
              <a:spcBef>
                <a:spcPct val="0"/>
              </a:spcBef>
              <a:buClrTx/>
              <a:buFontTx/>
              <a:buNone/>
              <a:defRPr/>
            </a:pPr>
            <a:r>
              <a:rPr lang="en-US" b="1" dirty="0" smtClean="0">
                <a:solidFill>
                  <a:srgbClr val="FFCC00"/>
                </a:solidFill>
              </a:rPr>
              <a:t>(has the higher frequency)</a:t>
            </a: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algn="l">
              <a:defRPr/>
            </a:pPr>
            <a:endParaRPr lang="en-US"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6BF418FA-C432-4615-8702-2FB1441EA8DF}" type="slidenum">
              <a:rPr lang="ar-SA" smtClean="0"/>
              <a:pPr>
                <a:defRPr/>
              </a:pPr>
              <a:t>53</a:t>
            </a:fld>
            <a:endParaRPr lang="en-US"/>
          </a:p>
        </p:txBody>
      </p:sp>
      <p:graphicFrame>
        <p:nvGraphicFramePr>
          <p:cNvPr id="6146" name="Object 5"/>
          <p:cNvGraphicFramePr>
            <a:graphicFrameLocks noChangeAspect="1"/>
          </p:cNvGraphicFramePr>
          <p:nvPr/>
        </p:nvGraphicFramePr>
        <p:xfrm>
          <a:off x="714375" y="2357438"/>
          <a:ext cx="3357563" cy="1285875"/>
        </p:xfrm>
        <a:graphic>
          <a:graphicData uri="http://schemas.openxmlformats.org/presentationml/2006/ole">
            <p:oleObj spid="_x0000_s6146" name="Equation" r:id="rId3" imgW="647640" imgH="393480" progId="Equation.3">
              <p:embed/>
            </p:oleObj>
          </a:graphicData>
        </a:graphic>
      </p:graphicFrame>
      <p:graphicFrame>
        <p:nvGraphicFramePr>
          <p:cNvPr id="15" name="جدول 14"/>
          <p:cNvGraphicFramePr>
            <a:graphicFrameLocks noGrp="1"/>
          </p:cNvGraphicFramePr>
          <p:nvPr/>
        </p:nvGraphicFramePr>
        <p:xfrm>
          <a:off x="5357813" y="2428875"/>
          <a:ext cx="3452793" cy="3477312"/>
        </p:xfrm>
        <a:graphic>
          <a:graphicData uri="http://schemas.openxmlformats.org/drawingml/2006/table">
            <a:tbl>
              <a:tblPr firstRow="1" bandRow="1">
                <a:tableStyleId>{5C22544A-7EE6-4342-B048-85BDC9FD1C3A}</a:tableStyleId>
              </a:tblPr>
              <a:tblGrid>
                <a:gridCol w="1150931"/>
                <a:gridCol w="1150931"/>
                <a:gridCol w="1150931"/>
              </a:tblGrid>
              <a:tr h="783241">
                <a:tc>
                  <a:txBody>
                    <a:bodyPr/>
                    <a:lstStyle/>
                    <a:p>
                      <a:pPr algn="ctr"/>
                      <a:endParaRPr lang="en-US" dirty="0" smtClean="0"/>
                    </a:p>
                    <a:p>
                      <a:pPr algn="ctr"/>
                      <a:r>
                        <a:rPr lang="en-US" dirty="0" smtClean="0"/>
                        <a:t>Age(x)</a:t>
                      </a:r>
                      <a:endParaRPr lang="en-US" dirty="0"/>
                    </a:p>
                  </a:txBody>
                  <a:tcPr/>
                </a:tc>
                <a:tc>
                  <a:txBody>
                    <a:bodyPr/>
                    <a:lstStyle/>
                    <a:p>
                      <a:pPr algn="ctr"/>
                      <a:r>
                        <a:rPr lang="en-US" dirty="0" smtClean="0"/>
                        <a:t>  frequency</a:t>
                      </a:r>
                    </a:p>
                    <a:p>
                      <a:pPr algn="ctr"/>
                      <a:r>
                        <a:rPr lang="en-US" dirty="0" smtClean="0"/>
                        <a:t>(f)</a:t>
                      </a:r>
                      <a:endParaRPr lang="en-US" dirty="0"/>
                    </a:p>
                  </a:txBody>
                  <a:tcPr/>
                </a:tc>
                <a:tc>
                  <a:txBody>
                    <a:bodyPr/>
                    <a:lstStyle/>
                    <a:p>
                      <a:pPr algn="ctr"/>
                      <a:endParaRPr lang="en-US" dirty="0" smtClean="0"/>
                    </a:p>
                    <a:p>
                      <a:pPr algn="ctr"/>
                      <a:r>
                        <a:rPr lang="en-US" dirty="0" smtClean="0"/>
                        <a:t>X f</a:t>
                      </a:r>
                      <a:endParaRPr lang="en-US" dirty="0"/>
                    </a:p>
                  </a:txBody>
                  <a:tcPr/>
                </a:tc>
              </a:tr>
              <a:tr h="1236066">
                <a:tc>
                  <a:txBody>
                    <a:bodyPr/>
                    <a:lstStyle/>
                    <a:p>
                      <a:pPr algn="ctr"/>
                      <a:r>
                        <a:rPr lang="en-US" dirty="0" smtClean="0"/>
                        <a:t> 5</a:t>
                      </a:r>
                    </a:p>
                    <a:p>
                      <a:pPr algn="ctr"/>
                      <a:r>
                        <a:rPr lang="en-US" dirty="0" smtClean="0"/>
                        <a:t>6</a:t>
                      </a:r>
                    </a:p>
                    <a:p>
                      <a:pPr algn="ctr"/>
                      <a:r>
                        <a:rPr lang="en-US" dirty="0" smtClean="0"/>
                        <a:t>7</a:t>
                      </a:r>
                    </a:p>
                    <a:p>
                      <a:pPr algn="ctr"/>
                      <a:r>
                        <a:rPr lang="en-US" dirty="0" smtClean="0"/>
                        <a:t>10</a:t>
                      </a:r>
                      <a:endParaRPr lang="en-US" dirty="0"/>
                    </a:p>
                  </a:txBody>
                  <a:tcPr/>
                </a:tc>
                <a:tc>
                  <a:txBody>
                    <a:bodyPr/>
                    <a:lstStyle/>
                    <a:p>
                      <a:pPr algn="ctr"/>
                      <a:r>
                        <a:rPr lang="en-US" dirty="0" smtClean="0"/>
                        <a:t>  2</a:t>
                      </a:r>
                    </a:p>
                    <a:p>
                      <a:pPr algn="ctr"/>
                      <a:r>
                        <a:rPr lang="en-US" dirty="0" smtClean="0"/>
                        <a:t>3</a:t>
                      </a:r>
                    </a:p>
                    <a:p>
                      <a:pPr algn="ctr"/>
                      <a:r>
                        <a:rPr lang="en-US" dirty="0" smtClean="0"/>
                        <a:t>4</a:t>
                      </a:r>
                    </a:p>
                    <a:p>
                      <a:pPr algn="ctr"/>
                      <a:r>
                        <a:rPr lang="en-US" dirty="0" smtClean="0"/>
                        <a:t>1</a:t>
                      </a:r>
                      <a:endParaRPr lang="en-US" dirty="0"/>
                    </a:p>
                  </a:txBody>
                  <a:tcPr/>
                </a:tc>
                <a:tc>
                  <a:txBody>
                    <a:bodyPr/>
                    <a:lstStyle/>
                    <a:p>
                      <a:pPr algn="ctr"/>
                      <a:r>
                        <a:rPr lang="en-US" dirty="0" smtClean="0"/>
                        <a:t>10</a:t>
                      </a:r>
                    </a:p>
                    <a:p>
                      <a:pPr algn="ctr"/>
                      <a:r>
                        <a:rPr lang="en-US" dirty="0" smtClean="0"/>
                        <a:t>18</a:t>
                      </a:r>
                    </a:p>
                    <a:p>
                      <a:pPr algn="ctr"/>
                      <a:r>
                        <a:rPr lang="en-US" dirty="0" smtClean="0"/>
                        <a:t>28</a:t>
                      </a:r>
                    </a:p>
                    <a:p>
                      <a:pPr algn="ctr"/>
                      <a:r>
                        <a:rPr lang="en-US" dirty="0" smtClean="0"/>
                        <a:t>10</a:t>
                      </a:r>
                      <a:endParaRPr lang="en-US" dirty="0"/>
                    </a:p>
                  </a:txBody>
                  <a:tcPr/>
                </a:tc>
              </a:tr>
              <a:tr h="1052526">
                <a:tc>
                  <a:txBody>
                    <a:bodyPr/>
                    <a:lstStyle/>
                    <a:p>
                      <a:pPr algn="ctr"/>
                      <a:r>
                        <a:rPr lang="en-US" dirty="0" smtClean="0"/>
                        <a:t>Total</a:t>
                      </a:r>
                      <a:endParaRPr lang="en-US" dirty="0"/>
                    </a:p>
                  </a:txBody>
                  <a:tcPr/>
                </a:tc>
                <a:tc>
                  <a:txBody>
                    <a:bodyPr/>
                    <a:lstStyle/>
                    <a:p>
                      <a:pPr algn="ctr"/>
                      <a:r>
                        <a:rPr lang="en-US" dirty="0" smtClean="0"/>
                        <a:t>10</a:t>
                      </a:r>
                      <a:endParaRPr lang="en-US" dirty="0"/>
                    </a:p>
                  </a:txBody>
                  <a:tcPr/>
                </a:tc>
                <a:tc>
                  <a:txBody>
                    <a:bodyPr/>
                    <a:lstStyle/>
                    <a:p>
                      <a:pPr algn="ctr"/>
                      <a:r>
                        <a:rPr lang="en-US" dirty="0" smtClean="0"/>
                        <a:t>66</a:t>
                      </a:r>
                      <a:endParaRPr lang="en-US" dirty="0"/>
                    </a:p>
                  </a:txBody>
                  <a:tcPr/>
                </a:tc>
              </a:tr>
            </a:tbl>
          </a:graphicData>
        </a:graphic>
      </p:graphicFrame>
      <p:graphicFrame>
        <p:nvGraphicFramePr>
          <p:cNvPr id="6147" name="Object 7"/>
          <p:cNvGraphicFramePr>
            <a:graphicFrameLocks noChangeAspect="1"/>
          </p:cNvGraphicFramePr>
          <p:nvPr/>
        </p:nvGraphicFramePr>
        <p:xfrm>
          <a:off x="928688" y="3714750"/>
          <a:ext cx="2286000" cy="1143000"/>
        </p:xfrm>
        <a:graphic>
          <a:graphicData uri="http://schemas.openxmlformats.org/presentationml/2006/ole">
            <p:oleObj spid="_x0000_s6147" name="Equation" r:id="rId4" imgW="79992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i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 calcmode="lin" valueType="num">
                                      <p:cBhvr additive="base">
                                        <p:cTn id="24" dur="500" fill="hold"/>
                                        <p:tgtEl>
                                          <p:spTgt spid="6146"/>
                                        </p:tgtEl>
                                        <p:attrNameLst>
                                          <p:attrName>ppt_x</p:attrName>
                                        </p:attrNameLst>
                                      </p:cBhvr>
                                      <p:tavLst>
                                        <p:tav tm="0">
                                          <p:val>
                                            <p:strVal val="#ppt_x"/>
                                          </p:val>
                                        </p:tav>
                                        <p:tav tm="100000">
                                          <p:val>
                                            <p:strVal val="#ppt_x"/>
                                          </p:val>
                                        </p:tav>
                                      </p:tavLst>
                                    </p:anim>
                                    <p:anim calcmode="lin" valueType="num">
                                      <p:cBhvr additive="base">
                                        <p:cTn id="2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147"/>
                                        </p:tgtEl>
                                        <p:attrNameLst>
                                          <p:attrName>style.visibility</p:attrName>
                                        </p:attrNameLst>
                                      </p:cBhvr>
                                      <p:to>
                                        <p:strVal val="visible"/>
                                      </p:to>
                                    </p:set>
                                    <p:anim calcmode="lin" valueType="num">
                                      <p:cBhvr additive="base">
                                        <p:cTn id="30" dur="500" fill="hold"/>
                                        <p:tgtEl>
                                          <p:spTgt spid="6147"/>
                                        </p:tgtEl>
                                        <p:attrNameLst>
                                          <p:attrName>ppt_x</p:attrName>
                                        </p:attrNameLst>
                                      </p:cBhvr>
                                      <p:tavLst>
                                        <p:tav tm="0">
                                          <p:val>
                                            <p:strVal val="#ppt_x"/>
                                          </p:val>
                                        </p:tav>
                                        <p:tav tm="100000">
                                          <p:val>
                                            <p:strVal val="#ppt_x"/>
                                          </p:val>
                                        </p:tav>
                                      </p:tavLst>
                                    </p:anim>
                                    <p:anim calcmode="lin" valueType="num">
                                      <p:cBhvr additive="base">
                                        <p:cTn id="31"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ox(in)">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ox(in)">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700088"/>
          </a:xfrm>
        </p:spPr>
        <p:txBody>
          <a:bodyPr>
            <a:normAutofit fontScale="90000"/>
          </a:bodyPr>
          <a:lstStyle/>
          <a:p>
            <a:pPr>
              <a:defRPr/>
            </a:pPr>
            <a:r>
              <a:rPr lang="en-US" dirty="0" smtClean="0"/>
              <a:t>Examples</a:t>
            </a:r>
            <a:endParaRPr lang="en-US" dirty="0"/>
          </a:p>
        </p:txBody>
      </p:sp>
      <p:sp>
        <p:nvSpPr>
          <p:cNvPr id="3" name="عنصر نائب للمحتوى 2"/>
          <p:cNvSpPr>
            <a:spLocks noGrp="1"/>
          </p:cNvSpPr>
          <p:nvPr>
            <p:ph idx="1"/>
          </p:nvPr>
        </p:nvSpPr>
        <p:spPr>
          <a:xfrm>
            <a:off x="428625" y="857250"/>
            <a:ext cx="8401050" cy="5643563"/>
          </a:xfrm>
        </p:spPr>
        <p:txBody>
          <a:bodyPr/>
          <a:lstStyle/>
          <a:p>
            <a:pPr marL="0" indent="0" algn="l" rtl="0" eaLnBrk="1" hangingPunct="1">
              <a:spcBef>
                <a:spcPct val="0"/>
              </a:spcBef>
              <a:buClrTx/>
              <a:buFontTx/>
              <a:buNone/>
              <a:defRPr/>
            </a:pPr>
            <a:r>
              <a:rPr lang="en-US" b="1" dirty="0" smtClean="0">
                <a:solidFill>
                  <a:srgbClr val="FFCC00"/>
                </a:solidFill>
              </a:rPr>
              <a:t>Find the mean and the mode for the following grouped </a:t>
            </a:r>
          </a:p>
          <a:p>
            <a:pPr marL="0" indent="0" algn="l" rtl="0" eaLnBrk="1" hangingPunct="1">
              <a:spcBef>
                <a:spcPct val="0"/>
              </a:spcBef>
              <a:buClrTx/>
              <a:buFontTx/>
              <a:buNone/>
              <a:defRPr/>
            </a:pPr>
            <a:r>
              <a:rPr lang="en-US" b="1" dirty="0" smtClean="0">
                <a:solidFill>
                  <a:srgbClr val="FFCC00"/>
                </a:solidFill>
              </a:rPr>
              <a:t>Frequency table?</a:t>
            </a: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r>
              <a:rPr lang="en-US" b="1" dirty="0" smtClean="0">
                <a:solidFill>
                  <a:srgbClr val="FFCC00"/>
                </a:solidFill>
              </a:rPr>
              <a:t>Mode :interval( 7 – 9 ) </a:t>
            </a:r>
          </a:p>
          <a:p>
            <a:pPr marL="0" indent="0" algn="l" rtl="0" eaLnBrk="1" hangingPunct="1">
              <a:spcBef>
                <a:spcPct val="0"/>
              </a:spcBef>
              <a:buClrTx/>
              <a:buFontTx/>
              <a:buNone/>
              <a:defRPr/>
            </a:pPr>
            <a:r>
              <a:rPr lang="en-US" b="1" dirty="0" smtClean="0">
                <a:solidFill>
                  <a:srgbClr val="FFCC00"/>
                </a:solidFill>
              </a:rPr>
              <a:t>(can't give exact number only the interval with higher Frequency)</a:t>
            </a: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marL="0" indent="0" algn="l" rtl="0" eaLnBrk="1" hangingPunct="1">
              <a:spcBef>
                <a:spcPct val="0"/>
              </a:spcBef>
              <a:buClrTx/>
              <a:buFontTx/>
              <a:buNone/>
              <a:defRPr/>
            </a:pPr>
            <a:endParaRPr lang="en-US" b="1" dirty="0" smtClean="0">
              <a:solidFill>
                <a:srgbClr val="FFCC00"/>
              </a:solidFill>
            </a:endParaRPr>
          </a:p>
          <a:p>
            <a:pPr algn="l">
              <a:defRPr/>
            </a:pPr>
            <a:endParaRPr lang="en-US" dirty="0"/>
          </a:p>
        </p:txBody>
      </p:sp>
      <p:sp>
        <p:nvSpPr>
          <p:cNvPr id="4" name="عنصر نائب للتذييل 3"/>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5" name="عنصر نائب لرقم الشريحة 4"/>
          <p:cNvSpPr>
            <a:spLocks noGrp="1"/>
          </p:cNvSpPr>
          <p:nvPr>
            <p:ph type="sldNum" sz="quarter" idx="12"/>
          </p:nvPr>
        </p:nvSpPr>
        <p:spPr/>
        <p:txBody>
          <a:bodyPr/>
          <a:lstStyle/>
          <a:p>
            <a:pPr>
              <a:defRPr/>
            </a:pPr>
            <a:fld id="{426FE66F-AA12-4134-98BE-DA44568202C9}" type="slidenum">
              <a:rPr lang="ar-SA" smtClean="0"/>
              <a:pPr>
                <a:defRPr/>
              </a:pPr>
              <a:t>54</a:t>
            </a:fld>
            <a:endParaRPr lang="en-US" dirty="0"/>
          </a:p>
        </p:txBody>
      </p:sp>
      <p:graphicFrame>
        <p:nvGraphicFramePr>
          <p:cNvPr id="7170" name="Object 2"/>
          <p:cNvGraphicFramePr>
            <a:graphicFrameLocks noChangeAspect="1"/>
          </p:cNvGraphicFramePr>
          <p:nvPr/>
        </p:nvGraphicFramePr>
        <p:xfrm>
          <a:off x="500063" y="2357438"/>
          <a:ext cx="3357562" cy="1285875"/>
        </p:xfrm>
        <a:graphic>
          <a:graphicData uri="http://schemas.openxmlformats.org/presentationml/2006/ole">
            <p:oleObj spid="_x0000_s7170" name="Equation" r:id="rId3" imgW="647640" imgH="393480" progId="Equation.3">
              <p:embed/>
            </p:oleObj>
          </a:graphicData>
        </a:graphic>
      </p:graphicFrame>
      <p:graphicFrame>
        <p:nvGraphicFramePr>
          <p:cNvPr id="7171" name="Object 3"/>
          <p:cNvGraphicFramePr>
            <a:graphicFrameLocks noChangeAspect="1"/>
          </p:cNvGraphicFramePr>
          <p:nvPr/>
        </p:nvGraphicFramePr>
        <p:xfrm>
          <a:off x="714375" y="3714750"/>
          <a:ext cx="2286000" cy="1143000"/>
        </p:xfrm>
        <a:graphic>
          <a:graphicData uri="http://schemas.openxmlformats.org/presentationml/2006/ole">
            <p:oleObj spid="_x0000_s7171" name="Equation" r:id="rId4" imgW="799920" imgH="393480" progId="Equation.3">
              <p:embed/>
            </p:oleObj>
          </a:graphicData>
        </a:graphic>
      </p:graphicFrame>
      <p:graphicFrame>
        <p:nvGraphicFramePr>
          <p:cNvPr id="10" name="جدول 9"/>
          <p:cNvGraphicFramePr>
            <a:graphicFrameLocks noGrp="1"/>
          </p:cNvGraphicFramePr>
          <p:nvPr/>
        </p:nvGraphicFramePr>
        <p:xfrm>
          <a:off x="4357688" y="1571625"/>
          <a:ext cx="4429160" cy="3311180"/>
        </p:xfrm>
        <a:graphic>
          <a:graphicData uri="http://schemas.openxmlformats.org/drawingml/2006/table">
            <a:tbl>
              <a:tblPr firstRow="1" bandRow="1">
                <a:tableStyleId>{5C22544A-7EE6-4342-B048-85BDC9FD1C3A}</a:tableStyleId>
              </a:tblPr>
              <a:tblGrid>
                <a:gridCol w="1107290"/>
                <a:gridCol w="1393042"/>
                <a:gridCol w="1143008"/>
                <a:gridCol w="785820"/>
              </a:tblGrid>
              <a:tr h="827736">
                <a:tc>
                  <a:txBody>
                    <a:bodyPr/>
                    <a:lstStyle/>
                    <a:p>
                      <a:pPr algn="ctr"/>
                      <a:endParaRPr lang="en-US" dirty="0" smtClean="0"/>
                    </a:p>
                    <a:p>
                      <a:pPr algn="ctr"/>
                      <a:r>
                        <a:rPr lang="en-US" dirty="0" smtClean="0"/>
                        <a:t>Age</a:t>
                      </a:r>
                      <a:endParaRPr lang="en-US" dirty="0"/>
                    </a:p>
                  </a:txBody>
                  <a:tcPr/>
                </a:tc>
                <a:tc>
                  <a:txBody>
                    <a:bodyPr/>
                    <a:lstStyle/>
                    <a:p>
                      <a:pPr algn="ctr"/>
                      <a:endParaRPr lang="en-US" dirty="0" smtClean="0"/>
                    </a:p>
                    <a:p>
                      <a:pPr algn="ctr"/>
                      <a:r>
                        <a:rPr lang="en-US" dirty="0" smtClean="0"/>
                        <a:t>Frequency (f)</a:t>
                      </a:r>
                      <a:endParaRPr lang="en-US" dirty="0"/>
                    </a:p>
                  </a:txBody>
                  <a:tcPr/>
                </a:tc>
                <a:tc>
                  <a:txBody>
                    <a:bodyPr/>
                    <a:lstStyle/>
                    <a:p>
                      <a:pPr algn="ctr"/>
                      <a:endParaRPr lang="en-US" dirty="0" smtClean="0"/>
                    </a:p>
                    <a:p>
                      <a:pPr algn="ctr"/>
                      <a:r>
                        <a:rPr lang="en-US" dirty="0" smtClean="0"/>
                        <a:t>Midpoint (X)</a:t>
                      </a:r>
                      <a:endParaRPr lang="en-US" dirty="0"/>
                    </a:p>
                  </a:txBody>
                  <a:tcPr/>
                </a:tc>
                <a:tc>
                  <a:txBody>
                    <a:bodyPr/>
                    <a:lstStyle/>
                    <a:p>
                      <a:pPr algn="ctr"/>
                      <a:endParaRPr lang="en-US" dirty="0" smtClean="0"/>
                    </a:p>
                    <a:p>
                      <a:pPr algn="ctr"/>
                      <a:r>
                        <a:rPr lang="en-US" dirty="0" smtClean="0"/>
                        <a:t>    X f</a:t>
                      </a:r>
                      <a:endParaRPr lang="en-US" dirty="0"/>
                    </a:p>
                  </a:txBody>
                  <a:tcPr/>
                </a:tc>
              </a:tr>
              <a:tr h="1443053">
                <a:tc>
                  <a:txBody>
                    <a:bodyPr/>
                    <a:lstStyle/>
                    <a:p>
                      <a:pPr marL="342900" indent="-342900" algn="ctr">
                        <a:buAutoNum type="arabicPlain"/>
                      </a:pPr>
                      <a:r>
                        <a:rPr lang="en-US" dirty="0" smtClean="0"/>
                        <a:t>-   3</a:t>
                      </a:r>
                    </a:p>
                    <a:p>
                      <a:pPr marL="342900" indent="-342900" algn="ctr">
                        <a:buNone/>
                      </a:pPr>
                      <a:r>
                        <a:rPr lang="en-US" dirty="0" smtClean="0"/>
                        <a:t> 4  -    6</a:t>
                      </a:r>
                    </a:p>
                    <a:p>
                      <a:pPr marL="342900" indent="-342900" algn="ctr">
                        <a:buNone/>
                      </a:pPr>
                      <a:r>
                        <a:rPr lang="en-US" dirty="0" smtClean="0"/>
                        <a:t> 7  -</a:t>
                      </a:r>
                      <a:r>
                        <a:rPr lang="en-US" baseline="0" dirty="0" smtClean="0"/>
                        <a:t>   9</a:t>
                      </a:r>
                    </a:p>
                    <a:p>
                      <a:pPr marL="342900" indent="-342900" algn="ctr">
                        <a:buNone/>
                      </a:pPr>
                      <a:r>
                        <a:rPr lang="en-US" baseline="0" dirty="0" smtClean="0"/>
                        <a:t>10  -   12</a:t>
                      </a:r>
                      <a:endParaRPr lang="en-US" dirty="0"/>
                    </a:p>
                  </a:txBody>
                  <a:tcPr/>
                </a:tc>
                <a:tc>
                  <a:txBody>
                    <a:bodyPr/>
                    <a:lstStyle/>
                    <a:p>
                      <a:pPr algn="l"/>
                      <a:r>
                        <a:rPr lang="en-US" dirty="0" smtClean="0"/>
                        <a:t>        2</a:t>
                      </a:r>
                    </a:p>
                    <a:p>
                      <a:pPr algn="l"/>
                      <a:r>
                        <a:rPr lang="en-US" dirty="0" smtClean="0"/>
                        <a:t>        1</a:t>
                      </a:r>
                      <a:r>
                        <a:rPr lang="en-US" baseline="0" dirty="0" smtClean="0"/>
                        <a:t> </a:t>
                      </a:r>
                    </a:p>
                    <a:p>
                      <a:pPr algn="l"/>
                      <a:r>
                        <a:rPr lang="en-US" baseline="0" dirty="0" smtClean="0"/>
                        <a:t>        4</a:t>
                      </a:r>
                    </a:p>
                    <a:p>
                      <a:pPr algn="l"/>
                      <a:r>
                        <a:rPr lang="en-US" baseline="0" dirty="0" smtClean="0"/>
                        <a:t>        3</a:t>
                      </a:r>
                      <a:endParaRPr lang="en-US" dirty="0"/>
                    </a:p>
                  </a:txBody>
                  <a:tcPr/>
                </a:tc>
                <a:tc>
                  <a:txBody>
                    <a:bodyPr/>
                    <a:lstStyle/>
                    <a:p>
                      <a:pPr algn="l"/>
                      <a:r>
                        <a:rPr lang="en-US" dirty="0" smtClean="0"/>
                        <a:t>      2</a:t>
                      </a:r>
                    </a:p>
                    <a:p>
                      <a:pPr algn="l"/>
                      <a:r>
                        <a:rPr lang="en-US" dirty="0" smtClean="0"/>
                        <a:t>      5</a:t>
                      </a:r>
                    </a:p>
                    <a:p>
                      <a:pPr algn="l"/>
                      <a:r>
                        <a:rPr lang="en-US" dirty="0" smtClean="0"/>
                        <a:t>      8</a:t>
                      </a:r>
                    </a:p>
                    <a:p>
                      <a:pPr algn="l"/>
                      <a:r>
                        <a:rPr lang="en-US" dirty="0" smtClean="0"/>
                        <a:t>     11</a:t>
                      </a:r>
                      <a:endParaRPr lang="en-US" dirty="0"/>
                    </a:p>
                  </a:txBody>
                  <a:tcPr/>
                </a:tc>
                <a:tc>
                  <a:txBody>
                    <a:bodyPr/>
                    <a:lstStyle/>
                    <a:p>
                      <a:pPr algn="ctr"/>
                      <a:r>
                        <a:rPr lang="en-US" dirty="0" smtClean="0"/>
                        <a:t>     4</a:t>
                      </a:r>
                    </a:p>
                    <a:p>
                      <a:pPr algn="ctr"/>
                      <a:r>
                        <a:rPr lang="en-US" dirty="0" smtClean="0"/>
                        <a:t>     5</a:t>
                      </a:r>
                    </a:p>
                    <a:p>
                      <a:pPr algn="ctr"/>
                      <a:r>
                        <a:rPr lang="en-US" dirty="0" smtClean="0"/>
                        <a:t>     32</a:t>
                      </a:r>
                    </a:p>
                    <a:p>
                      <a:pPr algn="ctr"/>
                      <a:r>
                        <a:rPr lang="en-US" baseline="0" dirty="0" smtClean="0"/>
                        <a:t>     33</a:t>
                      </a:r>
                      <a:endParaRPr lang="en-US" dirty="0"/>
                    </a:p>
                  </a:txBody>
                  <a:tcPr/>
                </a:tc>
              </a:tr>
              <a:tr h="953727">
                <a:tc>
                  <a:txBody>
                    <a:bodyPr/>
                    <a:lstStyle/>
                    <a:p>
                      <a:pPr algn="ctr"/>
                      <a:endParaRPr lang="en-US" dirty="0" smtClean="0"/>
                    </a:p>
                    <a:p>
                      <a:pPr algn="ctr"/>
                      <a:r>
                        <a:rPr lang="en-US" dirty="0" smtClean="0"/>
                        <a:t>Total</a:t>
                      </a:r>
                      <a:endParaRPr lang="en-US" dirty="0"/>
                    </a:p>
                  </a:txBody>
                  <a:tcPr/>
                </a:tc>
                <a:tc>
                  <a:txBody>
                    <a:bodyPr/>
                    <a:lstStyle/>
                    <a:p>
                      <a:pPr algn="l"/>
                      <a:endParaRPr lang="en-US" dirty="0" smtClean="0"/>
                    </a:p>
                    <a:p>
                      <a:pPr algn="l"/>
                      <a:r>
                        <a:rPr lang="en-US" dirty="0" smtClean="0"/>
                        <a:t>       10</a:t>
                      </a:r>
                      <a:endParaRPr lang="en-US" dirty="0"/>
                    </a:p>
                  </a:txBody>
                  <a:tcPr/>
                </a:tc>
                <a:tc>
                  <a:txBody>
                    <a:bodyPr/>
                    <a:lstStyle/>
                    <a:p>
                      <a:pPr algn="l"/>
                      <a:endParaRPr lang="en-US" dirty="0" smtClean="0"/>
                    </a:p>
                    <a:p>
                      <a:pPr algn="l"/>
                      <a:r>
                        <a:rPr lang="en-US" dirty="0" smtClean="0"/>
                        <a:t>       _</a:t>
                      </a:r>
                      <a:endParaRPr lang="en-US" dirty="0"/>
                    </a:p>
                  </a:txBody>
                  <a:tcPr/>
                </a:tc>
                <a:tc>
                  <a:txBody>
                    <a:bodyPr/>
                    <a:lstStyle/>
                    <a:p>
                      <a:pPr algn="ctr"/>
                      <a:endParaRPr lang="en-US" dirty="0" smtClean="0"/>
                    </a:p>
                    <a:p>
                      <a:pPr algn="ctr"/>
                      <a:r>
                        <a:rPr lang="en-US" dirty="0" smtClean="0"/>
                        <a:t>    74</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 calcmode="lin" valueType="num">
                                      <p:cBhvr additive="base">
                                        <p:cTn id="28" dur="500" fill="hold"/>
                                        <p:tgtEl>
                                          <p:spTgt spid="7170"/>
                                        </p:tgtEl>
                                        <p:attrNameLst>
                                          <p:attrName>ppt_x</p:attrName>
                                        </p:attrNameLst>
                                      </p:cBhvr>
                                      <p:tavLst>
                                        <p:tav tm="0">
                                          <p:val>
                                            <p:strVal val="#ppt_x"/>
                                          </p:val>
                                        </p:tav>
                                        <p:tav tm="100000">
                                          <p:val>
                                            <p:strVal val="#ppt_x"/>
                                          </p:val>
                                        </p:tav>
                                      </p:tavLst>
                                    </p:anim>
                                    <p:anim calcmode="lin" valueType="num">
                                      <p:cBhvr additive="base">
                                        <p:cTn id="29"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171"/>
                                        </p:tgtEl>
                                        <p:attrNameLst>
                                          <p:attrName>style.visibility</p:attrName>
                                        </p:attrNameLst>
                                      </p:cBhvr>
                                      <p:to>
                                        <p:strVal val="visible"/>
                                      </p:to>
                                    </p:set>
                                    <p:anim calcmode="lin" valueType="num">
                                      <p:cBhvr additive="base">
                                        <p:cTn id="34" dur="500" fill="hold"/>
                                        <p:tgtEl>
                                          <p:spTgt spid="7171"/>
                                        </p:tgtEl>
                                        <p:attrNameLst>
                                          <p:attrName>ppt_x</p:attrName>
                                        </p:attrNameLst>
                                      </p:cBhvr>
                                      <p:tavLst>
                                        <p:tav tm="0">
                                          <p:val>
                                            <p:strVal val="#ppt_x"/>
                                          </p:val>
                                        </p:tav>
                                        <p:tav tm="100000">
                                          <p:val>
                                            <p:strVal val="#ppt_x"/>
                                          </p:val>
                                        </p:tav>
                                      </p:tavLst>
                                    </p:anim>
                                    <p:anim calcmode="lin" valueType="num">
                                      <p:cBhvr additive="base">
                                        <p:cTn id="35"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ox(in)">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ox(in)">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95288" y="0"/>
            <a:ext cx="8291512" cy="1196975"/>
          </a:xfrm>
        </p:spPr>
        <p:txBody>
          <a:bodyPr/>
          <a:lstStyle/>
          <a:p>
            <a:pPr rtl="0" eaLnBrk="1" hangingPunct="1">
              <a:defRPr/>
            </a:pPr>
            <a:r>
              <a:rPr lang="en-US" sz="3200" dirty="0" smtClean="0"/>
              <a:t>Examples</a:t>
            </a:r>
            <a:endParaRPr lang="en-US" sz="3200" b="1" dirty="0" smtClean="0">
              <a:solidFill>
                <a:srgbClr val="FF6600"/>
              </a:solidFill>
              <a:latin typeface="Monotype Corsiva" pitchFamily="66" charset="0"/>
            </a:endParaRPr>
          </a:p>
        </p:txBody>
      </p:sp>
      <p:sp>
        <p:nvSpPr>
          <p:cNvPr id="8198" name="Rectangle 3"/>
          <p:cNvSpPr>
            <a:spLocks noGrp="1" noChangeArrowheads="1"/>
          </p:cNvSpPr>
          <p:nvPr>
            <p:ph type="body" sz="half" idx="1"/>
          </p:nvPr>
        </p:nvSpPr>
        <p:spPr>
          <a:xfrm>
            <a:off x="0" y="1600200"/>
            <a:ext cx="3643313" cy="4530725"/>
          </a:xfrm>
        </p:spPr>
        <p:txBody>
          <a:bodyPr/>
          <a:lstStyle/>
          <a:p>
            <a:pPr algn="l" rtl="0" eaLnBrk="1" hangingPunct="1">
              <a:buFont typeface="Wingdings" pitchFamily="2" charset="2"/>
              <a:buNone/>
            </a:pPr>
            <a:endParaRPr lang="en-US" sz="2800" b="1" smtClean="0">
              <a:cs typeface="System" charset="-78"/>
            </a:endParaRPr>
          </a:p>
          <a:p>
            <a:pPr algn="l" rtl="0" eaLnBrk="1" hangingPunct="1">
              <a:buFont typeface="Wingdings" pitchFamily="2" charset="2"/>
              <a:buNone/>
            </a:pPr>
            <a:endParaRPr lang="en-US" sz="2800" b="1" smtClean="0">
              <a:cs typeface="System" charset="-78"/>
            </a:endParaRPr>
          </a:p>
          <a:p>
            <a:pPr algn="l" rtl="0" eaLnBrk="1" hangingPunct="1">
              <a:buFont typeface="Wingdings" pitchFamily="2" charset="2"/>
              <a:buNone/>
            </a:pPr>
            <a:endParaRPr lang="en-US" sz="2800" smtClean="0"/>
          </a:p>
        </p:txBody>
      </p:sp>
      <p:graphicFrame>
        <p:nvGraphicFramePr>
          <p:cNvPr id="159750" name="Object 6"/>
          <p:cNvGraphicFramePr>
            <a:graphicFrameLocks noChangeAspect="1"/>
          </p:cNvGraphicFramePr>
          <p:nvPr>
            <p:ph sz="half" idx="2"/>
          </p:nvPr>
        </p:nvGraphicFramePr>
        <p:xfrm>
          <a:off x="3635375" y="2098675"/>
          <a:ext cx="5327650" cy="4262438"/>
        </p:xfrm>
        <a:graphic>
          <a:graphicData uri="http://schemas.openxmlformats.org/presentationml/2006/ole">
            <p:oleObj spid="_x0000_s8194" name="صورة" r:id="rId4" imgW="6912000" imgH="5529600" progId="StaticMetafile">
              <p:embed/>
            </p:oleObj>
          </a:graphicData>
        </a:graphic>
      </p:graphicFrame>
      <p:sp>
        <p:nvSpPr>
          <p:cNvPr id="9" name="عنصر نائب للتذييل 5"/>
          <p:cNvSpPr>
            <a:spLocks noGrp="1"/>
          </p:cNvSpPr>
          <p:nvPr>
            <p:ph type="ftr" sz="quarter" idx="11"/>
          </p:nvPr>
        </p:nvSpPr>
        <p:spPr/>
        <p:txBody>
          <a:bodyPr/>
          <a:lstStyle/>
          <a:p>
            <a:pPr>
              <a:defRPr/>
            </a:pPr>
            <a:r>
              <a:rPr lang="ar-SA" dirty="0"/>
              <a:t>Text Book  :   Basic Concepts and Methodology for the Health Sciences </a:t>
            </a:r>
            <a:endParaRPr lang="en-US" dirty="0"/>
          </a:p>
        </p:txBody>
      </p:sp>
      <p:sp>
        <p:nvSpPr>
          <p:cNvPr id="10" name="عنصر نائب لرقم الشريحة 6"/>
          <p:cNvSpPr>
            <a:spLocks noGrp="1"/>
          </p:cNvSpPr>
          <p:nvPr>
            <p:ph type="sldNum" sz="quarter" idx="12"/>
          </p:nvPr>
        </p:nvSpPr>
        <p:spPr/>
        <p:txBody>
          <a:bodyPr/>
          <a:lstStyle/>
          <a:p>
            <a:pPr>
              <a:defRPr/>
            </a:pPr>
            <a:fld id="{B1363FD3-5E02-402F-9D9A-C566CB6B8EEE}" type="slidenum">
              <a:rPr lang="ar-SA"/>
              <a:pPr>
                <a:defRPr/>
              </a:pPr>
              <a:t>55</a:t>
            </a:fld>
            <a:endParaRPr lang="en-US" dirty="0"/>
          </a:p>
        </p:txBody>
      </p:sp>
      <p:sp>
        <p:nvSpPr>
          <p:cNvPr id="8199" name="Rectangle 4"/>
          <p:cNvSpPr>
            <a:spLocks noChangeArrowheads="1"/>
          </p:cNvSpPr>
          <p:nvPr/>
        </p:nvSpPr>
        <p:spPr bwMode="auto">
          <a:xfrm>
            <a:off x="1908175" y="1773238"/>
            <a:ext cx="2665413" cy="779462"/>
          </a:xfrm>
          <a:prstGeom prst="rect">
            <a:avLst/>
          </a:prstGeom>
          <a:noFill/>
          <a:ln w="9525">
            <a:noFill/>
            <a:miter lim="800000"/>
            <a:headEnd/>
            <a:tailEnd/>
          </a:ln>
        </p:spPr>
        <p:txBody>
          <a:bodyPr>
            <a:spAutoFit/>
          </a:bodyPr>
          <a:lstStyle/>
          <a:p>
            <a:pPr rtl="0">
              <a:spcBef>
                <a:spcPct val="50000"/>
              </a:spcBef>
            </a:pPr>
            <a:endParaRPr lang="en-US" b="1">
              <a:latin typeface="Verdana" pitchFamily="34" charset="0"/>
            </a:endParaRPr>
          </a:p>
          <a:p>
            <a:pPr rtl="0">
              <a:spcBef>
                <a:spcPct val="50000"/>
              </a:spcBef>
            </a:pPr>
            <a:endParaRPr lang="en-US" b="1">
              <a:latin typeface="Verdana" pitchFamily="34" charset="0"/>
              <a:cs typeface="System" charset="-78"/>
            </a:endParaRPr>
          </a:p>
        </p:txBody>
      </p:sp>
      <p:sp>
        <p:nvSpPr>
          <p:cNvPr id="8200" name="Rectangle 5"/>
          <p:cNvSpPr>
            <a:spLocks noChangeArrowheads="1"/>
          </p:cNvSpPr>
          <p:nvPr/>
        </p:nvSpPr>
        <p:spPr bwMode="auto">
          <a:xfrm>
            <a:off x="1403350" y="1484313"/>
            <a:ext cx="5616575" cy="779462"/>
          </a:xfrm>
          <a:prstGeom prst="rect">
            <a:avLst/>
          </a:prstGeom>
          <a:noFill/>
          <a:ln w="9525">
            <a:noFill/>
            <a:miter lim="800000"/>
            <a:headEnd/>
            <a:tailEnd/>
          </a:ln>
        </p:spPr>
        <p:txBody>
          <a:bodyPr>
            <a:spAutoFit/>
          </a:bodyPr>
          <a:lstStyle/>
          <a:p>
            <a:pPr rtl="0">
              <a:spcBef>
                <a:spcPct val="50000"/>
              </a:spcBef>
            </a:pPr>
            <a:endParaRPr lang="en-US" b="1">
              <a:latin typeface="Verdana" pitchFamily="34" charset="0"/>
              <a:cs typeface="System" charset="-78"/>
            </a:endParaRPr>
          </a:p>
          <a:p>
            <a:pPr rtl="0">
              <a:spcBef>
                <a:spcPct val="50000"/>
              </a:spcBef>
            </a:pPr>
            <a:endParaRPr lang="en-US" b="1">
              <a:latin typeface="Verdana" pitchFamily="34" charset="0"/>
              <a:cs typeface="System" charset="-78"/>
            </a:endParaRPr>
          </a:p>
        </p:txBody>
      </p:sp>
      <p:sp>
        <p:nvSpPr>
          <p:cNvPr id="159751" name="Text Box 7"/>
          <p:cNvSpPr txBox="1">
            <a:spLocks noChangeArrowheads="1"/>
          </p:cNvSpPr>
          <p:nvPr/>
        </p:nvSpPr>
        <p:spPr bwMode="auto">
          <a:xfrm>
            <a:off x="0" y="1484313"/>
            <a:ext cx="3492500" cy="4586287"/>
          </a:xfrm>
          <a:prstGeom prst="rect">
            <a:avLst/>
          </a:prstGeom>
          <a:noFill/>
          <a:ln w="9525">
            <a:noFill/>
            <a:miter lim="800000"/>
            <a:headEnd/>
            <a:tailEnd/>
          </a:ln>
        </p:spPr>
        <p:txBody>
          <a:bodyPr>
            <a:spAutoFit/>
          </a:bodyPr>
          <a:lstStyle/>
          <a:p>
            <a:pPr algn="l" rtl="0"/>
            <a:r>
              <a:rPr lang="en-US" sz="2800" b="1">
                <a:solidFill>
                  <a:srgbClr val="FFCC00"/>
                </a:solidFill>
                <a:latin typeface="Arial" pitchFamily="34" charset="0"/>
              </a:rPr>
              <a:t>Find the mean  and the mode for the following  bar chart?</a:t>
            </a:r>
          </a:p>
          <a:p>
            <a:pPr algn="l" rtl="0"/>
            <a:endParaRPr lang="en-US" sz="2400" b="1">
              <a:solidFill>
                <a:srgbClr val="FFCC00"/>
              </a:solidFill>
              <a:latin typeface="Arial" pitchFamily="34" charset="0"/>
            </a:endParaRPr>
          </a:p>
          <a:p>
            <a:pPr algn="l" rtl="0"/>
            <a:r>
              <a:rPr lang="en-US" sz="2400" b="1" u="sng">
                <a:solidFill>
                  <a:srgbClr val="FF0000"/>
                </a:solidFill>
                <a:latin typeface="Arial" pitchFamily="34" charset="0"/>
              </a:rPr>
              <a:t>Solution :</a:t>
            </a:r>
          </a:p>
          <a:p>
            <a:pPr algn="l" rtl="0"/>
            <a:endParaRPr lang="en-US" sz="2400" b="1" u="sng">
              <a:solidFill>
                <a:srgbClr val="FFCC00"/>
              </a:solidFill>
              <a:latin typeface="Arial" pitchFamily="34" charset="0"/>
            </a:endParaRPr>
          </a:p>
          <a:p>
            <a:pPr algn="l" rtl="0"/>
            <a:r>
              <a:rPr lang="en-US" sz="2800" b="1">
                <a:solidFill>
                  <a:srgbClr val="FFCC00"/>
                </a:solidFill>
                <a:latin typeface="Arial" pitchFamily="34" charset="0"/>
              </a:rPr>
              <a:t>Mode =  3</a:t>
            </a:r>
          </a:p>
          <a:p>
            <a:pPr algn="l" rtl="0"/>
            <a:r>
              <a:rPr lang="en-US" sz="2800" b="1">
                <a:solidFill>
                  <a:srgbClr val="FFCC00"/>
                </a:solidFill>
              </a:rPr>
              <a:t>(has the higher frequency)</a:t>
            </a:r>
            <a:endParaRPr lang="en-US" sz="2800" b="1">
              <a:solidFill>
                <a:srgbClr val="FFCC00"/>
              </a:solidFill>
              <a:latin typeface="Arial" pitchFamily="34" charset="0"/>
            </a:endParaRPr>
          </a:p>
          <a:p>
            <a:pPr algn="l" rtl="0"/>
            <a:endParaRPr lang="en-US" sz="2400" b="1">
              <a:solidFill>
                <a:srgbClr val="FFCC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diamond(in)">
                                      <p:cBhvr>
                                        <p:cTn id="7" dur="2000"/>
                                        <p:tgtEl>
                                          <p:spTgt spid="15974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59751">
                                            <p:txEl>
                                              <p:pRg st="0" end="0"/>
                                            </p:txEl>
                                          </p:spTgt>
                                        </p:tgtEl>
                                        <p:attrNameLst>
                                          <p:attrName>style.visibility</p:attrName>
                                        </p:attrNameLst>
                                      </p:cBhvr>
                                      <p:to>
                                        <p:strVal val="visible"/>
                                      </p:to>
                                    </p:set>
                                    <p:animEffect transition="in" filter="wedge">
                                      <p:cBhvr>
                                        <p:cTn id="12" dur="2000"/>
                                        <p:tgtEl>
                                          <p:spTgt spid="1597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59750"/>
                                        </p:tgtEl>
                                        <p:attrNameLst>
                                          <p:attrName>style.visibility</p:attrName>
                                        </p:attrNameLst>
                                      </p:cBhvr>
                                      <p:to>
                                        <p:strVal val="visible"/>
                                      </p:to>
                                    </p:set>
                                    <p:animEffect transition="in" filter="wedge">
                                      <p:cBhvr>
                                        <p:cTn id="17" dur="2000"/>
                                        <p:tgtEl>
                                          <p:spTgt spid="15975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59751">
                                            <p:txEl>
                                              <p:pRg st="2" end="2"/>
                                            </p:txEl>
                                          </p:spTgt>
                                        </p:tgtEl>
                                        <p:attrNameLst>
                                          <p:attrName>style.visibility</p:attrName>
                                        </p:attrNameLst>
                                      </p:cBhvr>
                                      <p:to>
                                        <p:strVal val="visible"/>
                                      </p:to>
                                    </p:set>
                                    <p:animEffect transition="in" filter="wedge">
                                      <p:cBhvr>
                                        <p:cTn id="22" dur="2000"/>
                                        <p:tgtEl>
                                          <p:spTgt spid="1597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59751">
                                            <p:txEl>
                                              <p:pRg st="4" end="4"/>
                                            </p:txEl>
                                          </p:spTgt>
                                        </p:tgtEl>
                                        <p:attrNameLst>
                                          <p:attrName>style.visibility</p:attrName>
                                        </p:attrNameLst>
                                      </p:cBhvr>
                                      <p:to>
                                        <p:strVal val="visible"/>
                                      </p:to>
                                    </p:set>
                                    <p:animEffect transition="in" filter="wedge">
                                      <p:cBhvr>
                                        <p:cTn id="27" dur="2000"/>
                                        <p:tgtEl>
                                          <p:spTgt spid="1597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59751">
                                            <p:txEl>
                                              <p:pRg st="5" end="5"/>
                                            </p:txEl>
                                          </p:spTgt>
                                        </p:tgtEl>
                                        <p:attrNameLst>
                                          <p:attrName>style.visibility</p:attrName>
                                        </p:attrNameLst>
                                      </p:cBhvr>
                                      <p:to>
                                        <p:strVal val="visible"/>
                                      </p:to>
                                    </p:set>
                                    <p:animEffect transition="in" filter="wedge">
                                      <p:cBhvr>
                                        <p:cTn id="32" dur="2000"/>
                                        <p:tgtEl>
                                          <p:spTgt spid="1597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ph idx="1"/>
          </p:nvPr>
        </p:nvGraphicFramePr>
        <p:xfrm>
          <a:off x="1588" y="2563813"/>
          <a:ext cx="9140825" cy="1300162"/>
        </p:xfrm>
        <a:graphic>
          <a:graphicData uri="http://schemas.openxmlformats.org/presentationml/2006/ole">
            <p:oleObj spid="_x0000_s9218" name="Equation" r:id="rId3" imgW="2946240" imgH="419040" progId="Equation.3">
              <p:embed/>
            </p:oleObj>
          </a:graphicData>
        </a:graphic>
      </p:graphicFrame>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D6F2C94E-AAA8-47E7-91DF-51DFB5E2EFB3}" type="slidenum">
              <a:rPr lang="ar-SA" smtClean="0"/>
              <a:pPr>
                <a:defRPr/>
              </a:pPr>
              <a:t>56</a:t>
            </a:fld>
            <a:endParaRPr lang="en-US"/>
          </a:p>
        </p:txBody>
      </p:sp>
      <p:graphicFrame>
        <p:nvGraphicFramePr>
          <p:cNvPr id="9219" name="Object 3"/>
          <p:cNvGraphicFramePr>
            <a:graphicFrameLocks noChangeAspect="1"/>
          </p:cNvGraphicFramePr>
          <p:nvPr/>
        </p:nvGraphicFramePr>
        <p:xfrm>
          <a:off x="2786063" y="4214813"/>
          <a:ext cx="3786187" cy="1285875"/>
        </p:xfrm>
        <a:graphic>
          <a:graphicData uri="http://schemas.openxmlformats.org/presentationml/2006/ole">
            <p:oleObj spid="_x0000_s9219" name="Equation" r:id="rId4" imgW="952200" imgH="393480" progId="Equation.3">
              <p:embed/>
            </p:oleObj>
          </a:graphicData>
        </a:graphic>
      </p:graphicFrame>
      <p:graphicFrame>
        <p:nvGraphicFramePr>
          <p:cNvPr id="9222" name="Object 6"/>
          <p:cNvGraphicFramePr>
            <a:graphicFrameLocks noChangeAspect="1"/>
          </p:cNvGraphicFramePr>
          <p:nvPr/>
        </p:nvGraphicFramePr>
        <p:xfrm>
          <a:off x="1357313" y="1000125"/>
          <a:ext cx="3214687" cy="1143000"/>
        </p:xfrm>
        <a:graphic>
          <a:graphicData uri="http://schemas.openxmlformats.org/presentationml/2006/ole">
            <p:oleObj spid="_x0000_s9220" name="Equation" r:id="rId5" imgW="64764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decel="50000" fill="hold">
                                          <p:stCondLst>
                                            <p:cond delay="0"/>
                                          </p:stCondLst>
                                        </p:cTn>
                                        <p:tgtEl>
                                          <p:spTgt spid="92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2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222"/>
                                        </p:tgtEl>
                                        <p:attrNameLst>
                                          <p:attrName>ppt_w</p:attrName>
                                        </p:attrNameLst>
                                      </p:cBhvr>
                                      <p:tavLst>
                                        <p:tav tm="0">
                                          <p:val>
                                            <p:strVal val="#ppt_w*.05"/>
                                          </p:val>
                                        </p:tav>
                                        <p:tav tm="100000">
                                          <p:val>
                                            <p:strVal val="#ppt_w"/>
                                          </p:val>
                                        </p:tav>
                                      </p:tavLst>
                                    </p:anim>
                                    <p:anim calcmode="lin" valueType="num">
                                      <p:cBhvr>
                                        <p:cTn id="10" dur="1000" fill="hold"/>
                                        <p:tgtEl>
                                          <p:spTgt spid="92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2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2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2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2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additive="base">
                                        <p:cTn id="19" dur="500" fill="hold"/>
                                        <p:tgtEl>
                                          <p:spTgt spid="9218"/>
                                        </p:tgtEl>
                                        <p:attrNameLst>
                                          <p:attrName>ppt_x</p:attrName>
                                        </p:attrNameLst>
                                      </p:cBhvr>
                                      <p:tavLst>
                                        <p:tav tm="0">
                                          <p:val>
                                            <p:strVal val="#ppt_x"/>
                                          </p:val>
                                        </p:tav>
                                        <p:tav tm="100000">
                                          <p:val>
                                            <p:strVal val="#ppt_x"/>
                                          </p:val>
                                        </p:tav>
                                      </p:tavLst>
                                    </p:anim>
                                    <p:anim calcmode="lin" valueType="num">
                                      <p:cBhvr additive="base">
                                        <p:cTn id="20"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gtEl>
                                        <p:attrNameLst>
                                          <p:attrName>style.visibility</p:attrName>
                                        </p:attrNameLst>
                                      </p:cBhvr>
                                      <p:to>
                                        <p:strVal val="visible"/>
                                      </p:to>
                                    </p:set>
                                    <p:anim calcmode="lin" valueType="num">
                                      <p:cBhvr additive="base">
                                        <p:cTn id="25" dur="500" fill="hold"/>
                                        <p:tgtEl>
                                          <p:spTgt spid="9219"/>
                                        </p:tgtEl>
                                        <p:attrNameLst>
                                          <p:attrName>ppt_x</p:attrName>
                                        </p:attrNameLst>
                                      </p:cBhvr>
                                      <p:tavLst>
                                        <p:tav tm="0">
                                          <p:val>
                                            <p:strVal val="#ppt_x"/>
                                          </p:val>
                                        </p:tav>
                                        <p:tav tm="100000">
                                          <p:val>
                                            <p:strVal val="#ppt_x"/>
                                          </p:val>
                                        </p:tav>
                                      </p:tavLst>
                                    </p:anim>
                                    <p:anim calcmode="lin" valueType="num">
                                      <p:cBhvr additive="base">
                                        <p:cTn id="26"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idx="1"/>
          </p:nvPr>
        </p:nvSpPr>
        <p:spPr/>
        <p:txBody>
          <a:bodyPr/>
          <a:lstStyle/>
          <a:p>
            <a:pPr algn="l" rtl="0" eaLnBrk="1" hangingPunct="1">
              <a:buFontTx/>
              <a:buNone/>
            </a:pPr>
            <a:endParaRPr lang="en-US" smtClean="0"/>
          </a:p>
          <a:p>
            <a:pPr algn="l" rtl="0" eaLnBrk="1" hangingPunct="1">
              <a:buFontTx/>
              <a:buNone/>
            </a:pPr>
            <a:r>
              <a:rPr lang="en-US" u="sng" smtClean="0">
                <a:solidFill>
                  <a:schemeClr val="hlink"/>
                </a:solidFill>
              </a:rPr>
              <a:t>key words:</a:t>
            </a:r>
          </a:p>
          <a:p>
            <a:pPr algn="l" rtl="0" eaLnBrk="1" hangingPunct="1">
              <a:buFontTx/>
              <a:buNone/>
            </a:pPr>
            <a:r>
              <a:rPr lang="en-US" smtClean="0">
                <a:solidFill>
                  <a:schemeClr val="hlink"/>
                </a:solidFill>
              </a:rPr>
              <a:t>         </a:t>
            </a:r>
            <a:r>
              <a:rPr lang="en-US" smtClean="0"/>
              <a:t>Descriptive Statistic, measure of dispersion , range ,variance, coefficient of variation.</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725F9057-EDCA-4EAD-853F-0411A6FF0BA5}" type="slidenum">
              <a:rPr lang="ar-SA"/>
              <a:pPr>
                <a:defRPr/>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826">
                                            <p:txEl>
                                              <p:pRg st="1" end="1"/>
                                            </p:txEl>
                                          </p:spTgt>
                                        </p:tgtEl>
                                        <p:attrNameLst>
                                          <p:attrName>style.visibility</p:attrName>
                                        </p:attrNameLst>
                                      </p:cBhvr>
                                      <p:to>
                                        <p:strVal val="visible"/>
                                      </p:to>
                                    </p:set>
                                    <p:anim calcmode="lin" valueType="num">
                                      <p:cBhvr additive="base">
                                        <p:cTn id="7" dur="500" fill="hold"/>
                                        <p:tgtEl>
                                          <p:spTgt spid="205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05826">
                                            <p:txEl>
                                              <p:pRg st="2" end="2"/>
                                            </p:txEl>
                                          </p:spTgt>
                                        </p:tgtEl>
                                        <p:attrNameLst>
                                          <p:attrName>style.visibility</p:attrName>
                                        </p:attrNameLst>
                                      </p:cBhvr>
                                      <p:to>
                                        <p:strVal val="visible"/>
                                      </p:to>
                                    </p:set>
                                    <p:animEffect transition="in" filter="box(in)">
                                      <p:cBhvr>
                                        <p:cTn id="13" dur="500"/>
                                        <p:tgtEl>
                                          <p:spTgt spid="2058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fontScale="90000"/>
          </a:bodyPr>
          <a:lstStyle/>
          <a:p>
            <a:pPr rtl="0" eaLnBrk="1" hangingPunct="1">
              <a:defRPr/>
            </a:pPr>
            <a:r>
              <a:rPr lang="en-US" sz="4000" b="1" u="sng" smtClean="0"/>
              <a:t>2.5.   Descriptive  Statistics – Measures of Dispersion:</a:t>
            </a:r>
          </a:p>
        </p:txBody>
      </p:sp>
      <p:sp>
        <p:nvSpPr>
          <p:cNvPr id="206851" name="Rectangle 3"/>
          <p:cNvSpPr>
            <a:spLocks noGrp="1" noChangeArrowheads="1"/>
          </p:cNvSpPr>
          <p:nvPr>
            <p:ph idx="1"/>
          </p:nvPr>
        </p:nvSpPr>
        <p:spPr>
          <a:xfrm>
            <a:off x="539750" y="1557338"/>
            <a:ext cx="8229600" cy="4895850"/>
          </a:xfrm>
        </p:spPr>
        <p:txBody>
          <a:bodyPr/>
          <a:lstStyle/>
          <a:p>
            <a:pPr marL="609600" indent="-609600" algn="l" rtl="0" eaLnBrk="1" hangingPunct="1">
              <a:lnSpc>
                <a:spcPct val="90000"/>
              </a:lnSpc>
            </a:pPr>
            <a:r>
              <a:rPr lang="en-US" sz="2400" dirty="0" smtClean="0"/>
              <a:t>A measure of dispersion conveys information regarding the amount of variability present in a set of data.</a:t>
            </a:r>
            <a:endParaRPr lang="ar-SA" sz="2400" dirty="0" smtClean="0"/>
          </a:p>
          <a:p>
            <a:pPr marL="609600" indent="-609600" algn="l" rtl="0" eaLnBrk="1" hangingPunct="1">
              <a:lnSpc>
                <a:spcPct val="90000"/>
              </a:lnSpc>
            </a:pPr>
            <a:r>
              <a:rPr lang="en-US" sz="2400" u="sng" dirty="0" smtClean="0">
                <a:solidFill>
                  <a:schemeClr val="hlink"/>
                </a:solidFill>
              </a:rPr>
              <a:t>Note:</a:t>
            </a:r>
          </a:p>
          <a:p>
            <a:pPr marL="609600" indent="-609600" algn="l" rtl="0" eaLnBrk="1" hangingPunct="1">
              <a:lnSpc>
                <a:spcPct val="90000"/>
              </a:lnSpc>
              <a:buFontTx/>
              <a:buAutoNum type="arabicPeriod"/>
            </a:pPr>
            <a:r>
              <a:rPr lang="en-US" sz="2400" dirty="0" smtClean="0"/>
              <a:t>If all the values are the same</a:t>
            </a:r>
          </a:p>
          <a:p>
            <a:pPr marL="609600" indent="-609600" algn="l" rtl="0" eaLnBrk="1" hangingPunct="1">
              <a:lnSpc>
                <a:spcPct val="90000"/>
              </a:lnSpc>
              <a:buFontTx/>
              <a:buNone/>
            </a:pPr>
            <a:r>
              <a:rPr lang="en-US" sz="2400" dirty="0" smtClean="0">
                <a:solidFill>
                  <a:schemeClr val="hlink"/>
                </a:solidFill>
              </a:rPr>
              <a:t>                               →</a:t>
            </a:r>
            <a:r>
              <a:rPr lang="en-US" sz="2400" dirty="0" smtClean="0">
                <a:solidFill>
                  <a:schemeClr val="folHlink"/>
                </a:solidFill>
              </a:rPr>
              <a:t> </a:t>
            </a:r>
            <a:r>
              <a:rPr lang="en-US" sz="2400" dirty="0" smtClean="0"/>
              <a:t> There is no dispersion .</a:t>
            </a:r>
          </a:p>
          <a:p>
            <a:pPr marL="609600" indent="-609600" algn="l" rtl="0" eaLnBrk="1" hangingPunct="1">
              <a:lnSpc>
                <a:spcPct val="90000"/>
              </a:lnSpc>
              <a:buFontTx/>
              <a:buNone/>
            </a:pPr>
            <a:r>
              <a:rPr lang="en-US" sz="2400" dirty="0" smtClean="0">
                <a:solidFill>
                  <a:schemeClr val="hlink"/>
                </a:solidFill>
              </a:rPr>
              <a:t>2.</a:t>
            </a:r>
            <a:r>
              <a:rPr lang="en-US" sz="2400" dirty="0" smtClean="0"/>
              <a:t> If all the values are different</a:t>
            </a:r>
          </a:p>
          <a:p>
            <a:pPr marL="609600" indent="-609600" algn="l" rtl="0" eaLnBrk="1" hangingPunct="1">
              <a:lnSpc>
                <a:spcPct val="90000"/>
              </a:lnSpc>
              <a:buFontTx/>
              <a:buNone/>
            </a:pPr>
            <a:r>
              <a:rPr lang="en-US" sz="2400" dirty="0" smtClean="0">
                <a:solidFill>
                  <a:schemeClr val="hlink"/>
                </a:solidFill>
              </a:rPr>
              <a:t>                               → </a:t>
            </a:r>
            <a:r>
              <a:rPr lang="en-US" sz="2400" dirty="0" smtClean="0"/>
              <a:t> There is a dispersion: </a:t>
            </a:r>
          </a:p>
          <a:p>
            <a:pPr marL="609600" indent="-609600" algn="l" rtl="0" eaLnBrk="1" hangingPunct="1">
              <a:lnSpc>
                <a:spcPct val="90000"/>
              </a:lnSpc>
              <a:buFontTx/>
              <a:buNone/>
            </a:pPr>
            <a:r>
              <a:rPr lang="en-US" sz="2400" dirty="0" smtClean="0">
                <a:solidFill>
                  <a:schemeClr val="hlink"/>
                </a:solidFill>
              </a:rPr>
              <a:t>a).</a:t>
            </a:r>
            <a:r>
              <a:rPr lang="en-US" sz="2400" dirty="0" smtClean="0"/>
              <a:t>If the values</a:t>
            </a:r>
            <a:r>
              <a:rPr lang="en-US" sz="2400" dirty="0" smtClean="0">
                <a:solidFill>
                  <a:schemeClr val="hlink"/>
                </a:solidFill>
              </a:rPr>
              <a:t> </a:t>
            </a:r>
            <a:r>
              <a:rPr lang="en-US" sz="2400" u="sng" dirty="0" smtClean="0">
                <a:solidFill>
                  <a:schemeClr val="hlink"/>
                </a:solidFill>
              </a:rPr>
              <a:t>close</a:t>
            </a:r>
            <a:r>
              <a:rPr lang="en-US" sz="2400" dirty="0" smtClean="0"/>
              <a:t> to each other</a:t>
            </a:r>
          </a:p>
          <a:p>
            <a:pPr marL="609600" indent="-609600" algn="l" rtl="0" eaLnBrk="1" hangingPunct="1">
              <a:lnSpc>
                <a:spcPct val="90000"/>
              </a:lnSpc>
              <a:buFontTx/>
              <a:buNone/>
            </a:pPr>
            <a:r>
              <a:rPr lang="en-US" sz="2400" dirty="0" smtClean="0"/>
              <a:t>                               </a:t>
            </a:r>
            <a:r>
              <a:rPr lang="en-US" sz="2400" dirty="0" smtClean="0">
                <a:solidFill>
                  <a:schemeClr val="hlink"/>
                </a:solidFill>
              </a:rPr>
              <a:t>→</a:t>
            </a:r>
            <a:r>
              <a:rPr lang="en-US" sz="2400" dirty="0" smtClean="0"/>
              <a:t>The amount of Dispersion small.</a:t>
            </a:r>
          </a:p>
          <a:p>
            <a:pPr marL="609600" indent="-609600" algn="l" rtl="0" eaLnBrk="1" hangingPunct="1">
              <a:lnSpc>
                <a:spcPct val="90000"/>
              </a:lnSpc>
              <a:buFontTx/>
              <a:buNone/>
            </a:pPr>
            <a:r>
              <a:rPr lang="en-US" sz="2400" dirty="0" smtClean="0">
                <a:solidFill>
                  <a:schemeClr val="hlink"/>
                </a:solidFill>
              </a:rPr>
              <a:t>b)</a:t>
            </a:r>
            <a:r>
              <a:rPr lang="en-US" sz="2400" dirty="0" smtClean="0"/>
              <a:t> If the values are </a:t>
            </a:r>
            <a:r>
              <a:rPr lang="en-US" sz="2400" u="sng" dirty="0" smtClean="0">
                <a:solidFill>
                  <a:schemeClr val="hlink"/>
                </a:solidFill>
              </a:rPr>
              <a:t>widely scattered</a:t>
            </a:r>
          </a:p>
          <a:p>
            <a:pPr marL="609600" indent="-609600" algn="l" rtl="0" eaLnBrk="1" hangingPunct="1">
              <a:lnSpc>
                <a:spcPct val="90000"/>
              </a:lnSpc>
              <a:buFontTx/>
              <a:buNone/>
            </a:pPr>
            <a:r>
              <a:rPr lang="en-US" sz="2400" dirty="0" smtClean="0">
                <a:solidFill>
                  <a:schemeClr val="hlink"/>
                </a:solidFill>
              </a:rPr>
              <a:t>                               →</a:t>
            </a:r>
            <a:r>
              <a:rPr lang="en-US" sz="2400" dirty="0" smtClean="0"/>
              <a:t> The Dispersion is greater.  </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5890008B-951D-4C70-9D48-0EF5DE4C4E9E}" type="slidenum">
              <a:rPr lang="ar-SA"/>
              <a:pPr>
                <a:defRPr/>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box(in)">
                                      <p:cBhvr>
                                        <p:cTn id="7" dur="500"/>
                                        <p:tgtEl>
                                          <p:spTgt spid="2068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6851">
                                            <p:txEl>
                                              <p:pRg st="0" end="0"/>
                                            </p:txEl>
                                          </p:spTgt>
                                        </p:tgtEl>
                                        <p:attrNameLst>
                                          <p:attrName>style.visibility</p:attrName>
                                        </p:attrNameLst>
                                      </p:cBhvr>
                                      <p:to>
                                        <p:strVal val="visible"/>
                                      </p:to>
                                    </p:set>
                                    <p:anim calcmode="lin" valueType="num">
                                      <p:cBhvr additive="base">
                                        <p:cTn id="12" dur="500" fill="hold"/>
                                        <p:tgtEl>
                                          <p:spTgt spid="2068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06851">
                                            <p:txEl>
                                              <p:pRg st="1" end="1"/>
                                            </p:txEl>
                                          </p:spTgt>
                                        </p:tgtEl>
                                        <p:attrNameLst>
                                          <p:attrName>style.visibility</p:attrName>
                                        </p:attrNameLst>
                                      </p:cBhvr>
                                      <p:to>
                                        <p:strVal val="visible"/>
                                      </p:to>
                                    </p:set>
                                    <p:animEffect transition="in" filter="box(in)">
                                      <p:cBhvr>
                                        <p:cTn id="18" dur="500"/>
                                        <p:tgtEl>
                                          <p:spTgt spid="20685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6851">
                                            <p:txEl>
                                              <p:pRg st="2" end="2"/>
                                            </p:txEl>
                                          </p:spTgt>
                                        </p:tgtEl>
                                        <p:attrNameLst>
                                          <p:attrName>style.visibility</p:attrName>
                                        </p:attrNameLst>
                                      </p:cBhvr>
                                      <p:to>
                                        <p:strVal val="visible"/>
                                      </p:to>
                                    </p:set>
                                    <p:anim calcmode="lin" valueType="num">
                                      <p:cBhvr additive="base">
                                        <p:cTn id="23" dur="5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6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6851">
                                            <p:txEl>
                                              <p:pRg st="3" end="3"/>
                                            </p:txEl>
                                          </p:spTgt>
                                        </p:tgtEl>
                                        <p:attrNameLst>
                                          <p:attrName>style.visibility</p:attrName>
                                        </p:attrNameLst>
                                      </p:cBhvr>
                                      <p:to>
                                        <p:strVal val="visible"/>
                                      </p:to>
                                    </p:set>
                                    <p:anim calcmode="lin" valueType="num">
                                      <p:cBhvr additive="base">
                                        <p:cTn id="29" dur="500" fill="hold"/>
                                        <p:tgtEl>
                                          <p:spTgt spid="20685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68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6851">
                                            <p:txEl>
                                              <p:pRg st="4" end="4"/>
                                            </p:txEl>
                                          </p:spTgt>
                                        </p:tgtEl>
                                        <p:attrNameLst>
                                          <p:attrName>style.visibility</p:attrName>
                                        </p:attrNameLst>
                                      </p:cBhvr>
                                      <p:to>
                                        <p:strVal val="visible"/>
                                      </p:to>
                                    </p:set>
                                    <p:anim calcmode="lin" valueType="num">
                                      <p:cBhvr additive="base">
                                        <p:cTn id="35" dur="500" fill="hold"/>
                                        <p:tgtEl>
                                          <p:spTgt spid="20685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68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6851">
                                            <p:txEl>
                                              <p:pRg st="5" end="5"/>
                                            </p:txEl>
                                          </p:spTgt>
                                        </p:tgtEl>
                                        <p:attrNameLst>
                                          <p:attrName>style.visibility</p:attrName>
                                        </p:attrNameLst>
                                      </p:cBhvr>
                                      <p:to>
                                        <p:strVal val="visible"/>
                                      </p:to>
                                    </p:set>
                                    <p:anim calcmode="lin" valueType="num">
                                      <p:cBhvr additive="base">
                                        <p:cTn id="41" dur="500" fill="hold"/>
                                        <p:tgtEl>
                                          <p:spTgt spid="206851">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68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6851">
                                            <p:txEl>
                                              <p:pRg st="6" end="6"/>
                                            </p:txEl>
                                          </p:spTgt>
                                        </p:tgtEl>
                                        <p:attrNameLst>
                                          <p:attrName>style.visibility</p:attrName>
                                        </p:attrNameLst>
                                      </p:cBhvr>
                                      <p:to>
                                        <p:strVal val="visible"/>
                                      </p:to>
                                    </p:set>
                                    <p:anim calcmode="lin" valueType="num">
                                      <p:cBhvr additive="base">
                                        <p:cTn id="47" dur="500" fill="hold"/>
                                        <p:tgtEl>
                                          <p:spTgt spid="206851">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68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6851">
                                            <p:txEl>
                                              <p:pRg st="7" end="7"/>
                                            </p:txEl>
                                          </p:spTgt>
                                        </p:tgtEl>
                                        <p:attrNameLst>
                                          <p:attrName>style.visibility</p:attrName>
                                        </p:attrNameLst>
                                      </p:cBhvr>
                                      <p:to>
                                        <p:strVal val="visible"/>
                                      </p:to>
                                    </p:set>
                                    <p:anim calcmode="lin" valueType="num">
                                      <p:cBhvr additive="base">
                                        <p:cTn id="53" dur="500" fill="hold"/>
                                        <p:tgtEl>
                                          <p:spTgt spid="206851">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68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6851">
                                            <p:txEl>
                                              <p:pRg st="8" end="8"/>
                                            </p:txEl>
                                          </p:spTgt>
                                        </p:tgtEl>
                                        <p:attrNameLst>
                                          <p:attrName>style.visibility</p:attrName>
                                        </p:attrNameLst>
                                      </p:cBhvr>
                                      <p:to>
                                        <p:strVal val="visible"/>
                                      </p:to>
                                    </p:set>
                                    <p:anim calcmode="lin" valueType="num">
                                      <p:cBhvr additive="base">
                                        <p:cTn id="59" dur="500" fill="hold"/>
                                        <p:tgtEl>
                                          <p:spTgt spid="206851">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068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6851">
                                            <p:txEl>
                                              <p:pRg st="9" end="9"/>
                                            </p:txEl>
                                          </p:spTgt>
                                        </p:tgtEl>
                                        <p:attrNameLst>
                                          <p:attrName>style.visibility</p:attrName>
                                        </p:attrNameLst>
                                      </p:cBhvr>
                                      <p:to>
                                        <p:strVal val="visible"/>
                                      </p:to>
                                    </p:set>
                                    <p:anim calcmode="lin" valueType="num">
                                      <p:cBhvr additive="base">
                                        <p:cTn id="65" dur="500" fill="hold"/>
                                        <p:tgtEl>
                                          <p:spTgt spid="206851">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0685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en-US" b="1" u="sng" smtClean="0"/>
              <a:t>Ex. Figure 2.5.1 –Page 43</a:t>
            </a:r>
          </a:p>
        </p:txBody>
      </p:sp>
      <p:sp>
        <p:nvSpPr>
          <p:cNvPr id="207875" name="Rectangle 3"/>
          <p:cNvSpPr>
            <a:spLocks noGrp="1" noChangeArrowheads="1"/>
          </p:cNvSpPr>
          <p:nvPr>
            <p:ph idx="1"/>
          </p:nvPr>
        </p:nvSpPr>
        <p:spPr/>
        <p:txBody>
          <a:bodyPr/>
          <a:lstStyle/>
          <a:p>
            <a:pPr algn="l" rtl="0" eaLnBrk="1" hangingPunct="1"/>
            <a:r>
              <a:rPr lang="en-US" u="sng" smtClean="0">
                <a:solidFill>
                  <a:schemeClr val="hlink"/>
                </a:solidFill>
              </a:rPr>
              <a:t>**</a:t>
            </a:r>
            <a:r>
              <a:rPr lang="en-US" b="1" u="sng" smtClean="0">
                <a:solidFill>
                  <a:schemeClr val="hlink"/>
                </a:solidFill>
              </a:rPr>
              <a:t> Measures of Dispersion are :</a:t>
            </a:r>
            <a:r>
              <a:rPr lang="en-US" smtClean="0"/>
              <a:t> </a:t>
            </a:r>
          </a:p>
          <a:p>
            <a:pPr algn="l" rtl="0" eaLnBrk="1" hangingPunct="1">
              <a:buFontTx/>
              <a:buNone/>
            </a:pPr>
            <a:r>
              <a:rPr lang="en-US" smtClean="0">
                <a:solidFill>
                  <a:schemeClr val="hlink"/>
                </a:solidFill>
              </a:rPr>
              <a:t>1.</a:t>
            </a:r>
            <a:r>
              <a:rPr lang="en-US" smtClean="0"/>
              <a:t>Range (R). </a:t>
            </a:r>
          </a:p>
          <a:p>
            <a:pPr algn="l" rtl="0" eaLnBrk="1" hangingPunct="1">
              <a:buFontTx/>
              <a:buNone/>
            </a:pPr>
            <a:r>
              <a:rPr lang="en-US" smtClean="0">
                <a:solidFill>
                  <a:schemeClr val="hlink"/>
                </a:solidFill>
              </a:rPr>
              <a:t>2.</a:t>
            </a:r>
            <a:r>
              <a:rPr lang="en-US" smtClean="0"/>
              <a:t> Variance.</a:t>
            </a:r>
          </a:p>
          <a:p>
            <a:pPr algn="l" rtl="0" eaLnBrk="1" hangingPunct="1">
              <a:buFontTx/>
              <a:buNone/>
            </a:pPr>
            <a:r>
              <a:rPr lang="en-US" smtClean="0">
                <a:solidFill>
                  <a:schemeClr val="hlink"/>
                </a:solidFill>
              </a:rPr>
              <a:t>3.</a:t>
            </a:r>
            <a:r>
              <a:rPr lang="en-US" smtClean="0"/>
              <a:t> Standard deviation.</a:t>
            </a:r>
          </a:p>
          <a:p>
            <a:pPr algn="l" rtl="0" eaLnBrk="1" hangingPunct="1">
              <a:buFontTx/>
              <a:buNone/>
            </a:pPr>
            <a:r>
              <a:rPr lang="en-US" smtClean="0">
                <a:solidFill>
                  <a:schemeClr val="hlink"/>
                </a:solidFill>
              </a:rPr>
              <a:t>4.</a:t>
            </a:r>
            <a:r>
              <a:rPr lang="en-US" smtClean="0"/>
              <a:t>Coefficient of variation (C.V).</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2412BC17-2406-492D-80B8-58274DDC96A4}" type="slidenum">
              <a:rPr lang="ar-SA"/>
              <a:pPr>
                <a:defRPr/>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box(in)">
                                      <p:cBhvr>
                                        <p:cTn id="7" dur="500"/>
                                        <p:tgtEl>
                                          <p:spTgt spid="2078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7875">
                                            <p:txEl>
                                              <p:pRg st="0" end="0"/>
                                            </p:txEl>
                                          </p:spTgt>
                                        </p:tgtEl>
                                        <p:attrNameLst>
                                          <p:attrName>style.visibility</p:attrName>
                                        </p:attrNameLst>
                                      </p:cBhvr>
                                      <p:to>
                                        <p:strVal val="visible"/>
                                      </p:to>
                                    </p:set>
                                    <p:animEffect transition="in" filter="box(in)">
                                      <p:cBhvr>
                                        <p:cTn id="12" dur="500"/>
                                        <p:tgtEl>
                                          <p:spTgt spid="2078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7875">
                                            <p:txEl>
                                              <p:pRg st="1" end="1"/>
                                            </p:txEl>
                                          </p:spTgt>
                                        </p:tgtEl>
                                        <p:attrNameLst>
                                          <p:attrName>style.visibility</p:attrName>
                                        </p:attrNameLst>
                                      </p:cBhvr>
                                      <p:to>
                                        <p:strVal val="visible"/>
                                      </p:to>
                                    </p:set>
                                    <p:anim calcmode="lin" valueType="num">
                                      <p:cBhvr additive="base">
                                        <p:cTn id="17" dur="500" fill="hold"/>
                                        <p:tgtEl>
                                          <p:spTgt spid="20787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7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7875">
                                            <p:txEl>
                                              <p:pRg st="2" end="2"/>
                                            </p:txEl>
                                          </p:spTgt>
                                        </p:tgtEl>
                                        <p:attrNameLst>
                                          <p:attrName>style.visibility</p:attrName>
                                        </p:attrNameLst>
                                      </p:cBhvr>
                                      <p:to>
                                        <p:strVal val="visible"/>
                                      </p:to>
                                    </p:set>
                                    <p:anim calcmode="lin" valueType="num">
                                      <p:cBhvr additive="base">
                                        <p:cTn id="23" dur="500" fill="hold"/>
                                        <p:tgtEl>
                                          <p:spTgt spid="20787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7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7875">
                                            <p:txEl>
                                              <p:pRg st="3" end="3"/>
                                            </p:txEl>
                                          </p:spTgt>
                                        </p:tgtEl>
                                        <p:attrNameLst>
                                          <p:attrName>style.visibility</p:attrName>
                                        </p:attrNameLst>
                                      </p:cBhvr>
                                      <p:to>
                                        <p:strVal val="visible"/>
                                      </p:to>
                                    </p:set>
                                    <p:anim calcmode="lin" valueType="num">
                                      <p:cBhvr additive="base">
                                        <p:cTn id="29" dur="500" fill="hold"/>
                                        <p:tgtEl>
                                          <p:spTgt spid="20787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78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7875">
                                            <p:txEl>
                                              <p:pRg st="4" end="4"/>
                                            </p:txEl>
                                          </p:spTgt>
                                        </p:tgtEl>
                                        <p:attrNameLst>
                                          <p:attrName>style.visibility</p:attrName>
                                        </p:attrNameLst>
                                      </p:cBhvr>
                                      <p:to>
                                        <p:strVal val="visible"/>
                                      </p:to>
                                    </p:set>
                                    <p:anim calcmode="lin" valueType="num">
                                      <p:cBhvr additive="base">
                                        <p:cTn id="35" dur="500" fill="hold"/>
                                        <p:tgtEl>
                                          <p:spTgt spid="20787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78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z="4200" b="1" u="sng" smtClean="0">
                <a:solidFill>
                  <a:srgbClr val="FF0000"/>
                </a:solidFill>
              </a:rPr>
              <a:t/>
            </a:r>
            <a:br>
              <a:rPr lang="en-US" sz="4200" b="1" u="sng" smtClean="0">
                <a:solidFill>
                  <a:srgbClr val="FF0000"/>
                </a:solidFill>
              </a:rPr>
            </a:br>
            <a:r>
              <a:rPr lang="en-US" sz="4200" b="1" u="sng" smtClean="0">
                <a:solidFill>
                  <a:srgbClr val="FF0000"/>
                </a:solidFill>
              </a:rPr>
              <a:t>* A variable:</a:t>
            </a:r>
            <a:r>
              <a:rPr lang="en-US" sz="4200" b="1" u="sng" smtClean="0">
                <a:solidFill>
                  <a:srgbClr val="0000FF"/>
                </a:solidFill>
              </a:rPr>
              <a:t/>
            </a:r>
            <a:br>
              <a:rPr lang="en-US" sz="4200" b="1" u="sng" smtClean="0">
                <a:solidFill>
                  <a:srgbClr val="0000FF"/>
                </a:solidFill>
              </a:rPr>
            </a:br>
            <a:endParaRPr lang="en-US" sz="4200" b="1" u="sng" smtClean="0">
              <a:solidFill>
                <a:srgbClr val="0000FF"/>
              </a:solidFill>
            </a:endParaRPr>
          </a:p>
        </p:txBody>
      </p:sp>
      <p:sp>
        <p:nvSpPr>
          <p:cNvPr id="12291" name="Rectangle 3"/>
          <p:cNvSpPr>
            <a:spLocks noGrp="1" noChangeArrowheads="1"/>
          </p:cNvSpPr>
          <p:nvPr>
            <p:ph idx="1"/>
          </p:nvPr>
        </p:nvSpPr>
        <p:spPr>
          <a:xfrm>
            <a:off x="685800" y="1196975"/>
            <a:ext cx="7696200" cy="4289425"/>
          </a:xfrm>
          <a:ln>
            <a:solidFill>
              <a:schemeClr val="bg1"/>
            </a:solidFill>
          </a:ln>
        </p:spPr>
        <p:txBody>
          <a:bodyPr/>
          <a:lstStyle/>
          <a:p>
            <a:pPr algn="l" rtl="0" eaLnBrk="1" hangingPunct="1">
              <a:buFontTx/>
              <a:buNone/>
            </a:pPr>
            <a:r>
              <a:rPr lang="en-US" sz="2800" b="1" smtClean="0"/>
              <a:t>It is a </a:t>
            </a:r>
            <a:r>
              <a:rPr lang="en-US" sz="2800" b="1" smtClean="0">
                <a:solidFill>
                  <a:srgbClr val="33CC33"/>
                </a:solidFill>
              </a:rPr>
              <a:t>characteristic </a:t>
            </a:r>
            <a:r>
              <a:rPr lang="en-US" sz="2800" b="1" smtClean="0"/>
              <a:t>that takes on different </a:t>
            </a:r>
            <a:r>
              <a:rPr lang="en-US" sz="2800" b="1" smtClean="0">
                <a:solidFill>
                  <a:srgbClr val="33CC33"/>
                </a:solidFill>
              </a:rPr>
              <a:t>values </a:t>
            </a:r>
            <a:r>
              <a:rPr lang="en-US" sz="2800" b="1" smtClean="0"/>
              <a:t>in different persons, places, or things.</a:t>
            </a:r>
            <a:endParaRPr lang="ar-SA" sz="2800" b="1" smtClean="0"/>
          </a:p>
          <a:p>
            <a:pPr algn="l" rtl="0" eaLnBrk="1" hangingPunct="1">
              <a:buFontTx/>
              <a:buNone/>
            </a:pPr>
            <a:r>
              <a:rPr lang="en-US" sz="3600" b="1" smtClean="0">
                <a:solidFill>
                  <a:srgbClr val="0000FF"/>
                </a:solidFill>
                <a:latin typeface="Monotype Corsiva" pitchFamily="66" charset="0"/>
              </a:rPr>
              <a:t>For example:</a:t>
            </a:r>
          </a:p>
          <a:p>
            <a:pPr algn="l" rtl="0" eaLnBrk="1" hangingPunct="1">
              <a:buFontTx/>
              <a:buNone/>
            </a:pPr>
            <a:r>
              <a:rPr lang="en-US" sz="2800" b="1" smtClean="0"/>
              <a:t>- heart rate, </a:t>
            </a:r>
          </a:p>
          <a:p>
            <a:pPr algn="l" rtl="0" eaLnBrk="1" hangingPunct="1">
              <a:buFontTx/>
              <a:buNone/>
            </a:pPr>
            <a:r>
              <a:rPr lang="en-US" sz="2800" b="1" smtClean="0"/>
              <a:t>- the heights of adult males, </a:t>
            </a:r>
          </a:p>
          <a:p>
            <a:pPr algn="l" rtl="0" eaLnBrk="1" hangingPunct="1">
              <a:buFontTx/>
              <a:buNone/>
            </a:pPr>
            <a:r>
              <a:rPr lang="en-US" sz="2800" b="1" smtClean="0"/>
              <a:t>- the weights of preschool children,</a:t>
            </a:r>
          </a:p>
          <a:p>
            <a:pPr algn="l" rtl="0" eaLnBrk="1" hangingPunct="1">
              <a:buFontTx/>
              <a:buNone/>
            </a:pPr>
            <a:r>
              <a:rPr lang="en-US" sz="2800" b="1" smtClean="0"/>
              <a:t>- the ages of patients seen in a dental clinic.</a:t>
            </a:r>
            <a:r>
              <a:rPr lang="en-US" sz="2800" smtClean="0"/>
              <a:t> </a:t>
            </a:r>
          </a:p>
          <a:p>
            <a:pPr algn="l" rtl="0" eaLnBrk="1" hangingPunct="1">
              <a:buFontTx/>
              <a:buNone/>
            </a:pPr>
            <a:endParaRPr lang="en-US" sz="2800" smtClean="0"/>
          </a:p>
        </p:txBody>
      </p:sp>
      <p:sp>
        <p:nvSpPr>
          <p:cNvPr id="131074"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31075" name="عنصر نائب لرقم الشريحة 5"/>
          <p:cNvSpPr>
            <a:spLocks noGrp="1"/>
          </p:cNvSpPr>
          <p:nvPr>
            <p:ph type="sldNum" sz="quarter" idx="12"/>
          </p:nvPr>
        </p:nvSpPr>
        <p:spPr>
          <a:noFill/>
        </p:spPr>
        <p:txBody>
          <a:bodyPr/>
          <a:lstStyle/>
          <a:p>
            <a:fld id="{E609897A-9514-4A4C-8BE1-4EF898B32224}" type="slidenum">
              <a:rPr lang="ar-SA" smtClean="0"/>
              <a:pPr/>
              <a:t>6</a:t>
            </a:fld>
            <a:endParaRPr lang="en-US"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wipe(down)">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wipe(down)">
                                      <p:cBhvr>
                                        <p:cTn id="17" dur="50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wipe(down)">
                                      <p:cBhvr>
                                        <p:cTn id="22" dur="500"/>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wipe(down)">
                                      <p:cBhvr>
                                        <p:cTn id="27" dur="500"/>
                                        <p:tgtEl>
                                          <p:spTgt spid="122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wipe(down)">
                                      <p:cBhvr>
                                        <p:cTn id="32" dur="500"/>
                                        <p:tgtEl>
                                          <p:spTgt spid="122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wipe(down)">
                                      <p:cBhvr>
                                        <p:cTn id="37"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rtl="0" eaLnBrk="1" hangingPunct="1">
              <a:defRPr/>
            </a:pPr>
            <a:r>
              <a:rPr lang="en-US" b="1" u="sng" smtClean="0"/>
              <a:t>1.The Range (R):</a:t>
            </a:r>
            <a:r>
              <a:rPr lang="en-US" smtClean="0"/>
              <a:t> </a:t>
            </a:r>
          </a:p>
        </p:txBody>
      </p:sp>
      <p:sp>
        <p:nvSpPr>
          <p:cNvPr id="208899" name="Rectangle 3"/>
          <p:cNvSpPr>
            <a:spLocks noGrp="1" noChangeArrowheads="1"/>
          </p:cNvSpPr>
          <p:nvPr>
            <p:ph idx="1"/>
          </p:nvPr>
        </p:nvSpPr>
        <p:spPr/>
        <p:txBody>
          <a:bodyPr/>
          <a:lstStyle/>
          <a:p>
            <a:pPr algn="l" rtl="0" eaLnBrk="1" hangingPunct="1">
              <a:lnSpc>
                <a:spcPct val="80000"/>
              </a:lnSpc>
            </a:pPr>
            <a:r>
              <a:rPr lang="en-US" sz="2800" smtClean="0"/>
              <a:t> Range =Largest value- Smallest value = </a:t>
            </a:r>
            <a:endParaRPr lang="ar-SA" sz="2800" smtClean="0"/>
          </a:p>
          <a:p>
            <a:pPr algn="l" rtl="0" eaLnBrk="1" hangingPunct="1">
              <a:lnSpc>
                <a:spcPct val="80000"/>
              </a:lnSpc>
            </a:pPr>
            <a:endParaRPr lang="ar-SA" sz="2800" smtClean="0"/>
          </a:p>
          <a:p>
            <a:pPr algn="l" rtl="0" eaLnBrk="1" hangingPunct="1">
              <a:lnSpc>
                <a:spcPct val="80000"/>
              </a:lnSpc>
            </a:pPr>
            <a:r>
              <a:rPr lang="en-US" sz="2800" b="1" u="sng" smtClean="0">
                <a:solidFill>
                  <a:schemeClr val="hlink"/>
                </a:solidFill>
              </a:rPr>
              <a:t>Note:</a:t>
            </a:r>
            <a:r>
              <a:rPr lang="en-US" sz="2800" smtClean="0"/>
              <a:t> </a:t>
            </a:r>
            <a:endParaRPr lang="ar-SA" sz="2800" smtClean="0"/>
          </a:p>
          <a:p>
            <a:pPr algn="l" rtl="0" eaLnBrk="1" hangingPunct="1">
              <a:lnSpc>
                <a:spcPct val="80000"/>
              </a:lnSpc>
            </a:pPr>
            <a:r>
              <a:rPr lang="en-US" sz="2800" smtClean="0"/>
              <a:t>Range concern only onto two values </a:t>
            </a:r>
            <a:endParaRPr lang="ar-SA" sz="2800" smtClean="0"/>
          </a:p>
          <a:p>
            <a:pPr algn="l" rtl="0" eaLnBrk="1" hangingPunct="1">
              <a:lnSpc>
                <a:spcPct val="80000"/>
              </a:lnSpc>
            </a:pPr>
            <a:r>
              <a:rPr lang="en-US" sz="2800" b="1" u="sng" smtClean="0">
                <a:solidFill>
                  <a:schemeClr val="hlink"/>
                </a:solidFill>
              </a:rPr>
              <a:t>Example 2.5.1 Page 40:</a:t>
            </a:r>
            <a:r>
              <a:rPr lang="en-US" sz="2800" smtClean="0"/>
              <a:t> </a:t>
            </a:r>
            <a:endParaRPr lang="ar-SA" sz="2800" smtClean="0"/>
          </a:p>
          <a:p>
            <a:pPr algn="l" rtl="0" eaLnBrk="1" hangingPunct="1">
              <a:lnSpc>
                <a:spcPct val="80000"/>
              </a:lnSpc>
            </a:pPr>
            <a:r>
              <a:rPr lang="en-US" sz="2800" smtClean="0"/>
              <a:t>Refer to Ex 2.4.2.Page 37 </a:t>
            </a:r>
            <a:endParaRPr lang="ar-SA" sz="2800" smtClean="0"/>
          </a:p>
          <a:p>
            <a:pPr algn="l" rtl="0" eaLnBrk="1" hangingPunct="1">
              <a:lnSpc>
                <a:spcPct val="80000"/>
              </a:lnSpc>
            </a:pPr>
            <a:r>
              <a:rPr lang="en-US" sz="2800" smtClean="0">
                <a:solidFill>
                  <a:schemeClr val="hlink"/>
                </a:solidFill>
              </a:rPr>
              <a:t>Data:</a:t>
            </a:r>
          </a:p>
          <a:p>
            <a:pPr algn="l" rtl="0" eaLnBrk="1" hangingPunct="1">
              <a:lnSpc>
                <a:spcPct val="80000"/>
              </a:lnSpc>
            </a:pPr>
            <a:r>
              <a:rPr lang="en-US" sz="2800" smtClean="0"/>
              <a:t>43,66,61,64,65,38,59,57,57,50.   </a:t>
            </a:r>
          </a:p>
          <a:p>
            <a:pPr algn="l" rtl="0" eaLnBrk="1" hangingPunct="1">
              <a:lnSpc>
                <a:spcPct val="80000"/>
              </a:lnSpc>
            </a:pPr>
            <a:r>
              <a:rPr lang="en-US" sz="2800" smtClean="0">
                <a:solidFill>
                  <a:schemeClr val="hlink"/>
                </a:solidFill>
              </a:rPr>
              <a:t>Find Range?</a:t>
            </a:r>
          </a:p>
          <a:p>
            <a:pPr algn="l" rtl="0" eaLnBrk="1" hangingPunct="1">
              <a:lnSpc>
                <a:spcPct val="80000"/>
              </a:lnSpc>
            </a:pPr>
            <a:r>
              <a:rPr lang="en-US" sz="2800" smtClean="0"/>
              <a:t>Range=66-38=28</a:t>
            </a:r>
          </a:p>
        </p:txBody>
      </p:sp>
      <p:sp>
        <p:nvSpPr>
          <p:cNvPr id="8"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9" name="عنصر نائب لرقم الشريحة 5"/>
          <p:cNvSpPr>
            <a:spLocks noGrp="1"/>
          </p:cNvSpPr>
          <p:nvPr>
            <p:ph type="sldNum" sz="quarter" idx="12"/>
          </p:nvPr>
        </p:nvSpPr>
        <p:spPr/>
        <p:txBody>
          <a:bodyPr/>
          <a:lstStyle/>
          <a:p>
            <a:pPr>
              <a:defRPr/>
            </a:pPr>
            <a:fld id="{9B52D98A-1A66-4240-994B-4ED17D91B68B}" type="slidenum">
              <a:rPr lang="ar-SA"/>
              <a:pPr>
                <a:defRPr/>
              </a:pPr>
              <a:t>60</a:t>
            </a:fld>
            <a:endParaRPr lang="en-US"/>
          </a:p>
        </p:txBody>
      </p:sp>
      <p:sp>
        <p:nvSpPr>
          <p:cNvPr id="133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8901" name="Object 5"/>
          <p:cNvGraphicFramePr>
            <a:graphicFrameLocks noChangeAspect="1"/>
          </p:cNvGraphicFramePr>
          <p:nvPr/>
        </p:nvGraphicFramePr>
        <p:xfrm>
          <a:off x="3492500" y="2205038"/>
          <a:ext cx="2232025" cy="503237"/>
        </p:xfrm>
        <a:graphic>
          <a:graphicData uri="http://schemas.openxmlformats.org/presentationml/2006/ole">
            <p:oleObj spid="_x0000_s13314" name="Equation" r:id="rId3" imgW="482391" imgH="228501" progId="Equation.3">
              <p:embed/>
            </p:oleObj>
          </a:graphicData>
        </a:graphic>
      </p:graphicFrame>
      <p:sp>
        <p:nvSpPr>
          <p:cNvPr id="13320" name="Rectangle 6"/>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8898"/>
                                        </p:tgtEl>
                                        <p:attrNameLst>
                                          <p:attrName>style.visibility</p:attrName>
                                        </p:attrNameLst>
                                      </p:cBhvr>
                                      <p:to>
                                        <p:strVal val="visible"/>
                                      </p:to>
                                    </p:set>
                                    <p:animEffect transition="in" filter="box(in)">
                                      <p:cBhvr>
                                        <p:cTn id="7" dur="500"/>
                                        <p:tgtEl>
                                          <p:spTgt spid="2088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8899">
                                            <p:txEl>
                                              <p:pRg st="0" end="0"/>
                                            </p:txEl>
                                          </p:spTgt>
                                        </p:tgtEl>
                                        <p:attrNameLst>
                                          <p:attrName>style.visibility</p:attrName>
                                        </p:attrNameLst>
                                      </p:cBhvr>
                                      <p:to>
                                        <p:strVal val="visible"/>
                                      </p:to>
                                    </p:set>
                                    <p:anim calcmode="lin" valueType="num">
                                      <p:cBhvr additive="base">
                                        <p:cTn id="12" dur="500" fill="hold"/>
                                        <p:tgtEl>
                                          <p:spTgt spid="2088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8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8901"/>
                                        </p:tgtEl>
                                        <p:attrNameLst>
                                          <p:attrName>style.visibility</p:attrName>
                                        </p:attrNameLst>
                                      </p:cBhvr>
                                      <p:to>
                                        <p:strVal val="visible"/>
                                      </p:to>
                                    </p:set>
                                    <p:anim calcmode="lin" valueType="num">
                                      <p:cBhvr additive="base">
                                        <p:cTn id="18" dur="500" fill="hold"/>
                                        <p:tgtEl>
                                          <p:spTgt spid="208901"/>
                                        </p:tgtEl>
                                        <p:attrNameLst>
                                          <p:attrName>ppt_x</p:attrName>
                                        </p:attrNameLst>
                                      </p:cBhvr>
                                      <p:tavLst>
                                        <p:tav tm="0">
                                          <p:val>
                                            <p:strVal val="#ppt_x"/>
                                          </p:val>
                                        </p:tav>
                                        <p:tav tm="100000">
                                          <p:val>
                                            <p:strVal val="#ppt_x"/>
                                          </p:val>
                                        </p:tav>
                                      </p:tavLst>
                                    </p:anim>
                                    <p:anim calcmode="lin" valueType="num">
                                      <p:cBhvr additive="base">
                                        <p:cTn id="19" dur="500" fill="hold"/>
                                        <p:tgtEl>
                                          <p:spTgt spid="20890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08899">
                                            <p:txEl>
                                              <p:pRg st="2" end="2"/>
                                            </p:txEl>
                                          </p:spTgt>
                                        </p:tgtEl>
                                        <p:attrNameLst>
                                          <p:attrName>style.visibility</p:attrName>
                                        </p:attrNameLst>
                                      </p:cBhvr>
                                      <p:to>
                                        <p:strVal val="visible"/>
                                      </p:to>
                                    </p:set>
                                    <p:animEffect transition="in" filter="box(in)">
                                      <p:cBhvr>
                                        <p:cTn id="24" dur="500"/>
                                        <p:tgtEl>
                                          <p:spTgt spid="20889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8899">
                                            <p:txEl>
                                              <p:pRg st="3" end="3"/>
                                            </p:txEl>
                                          </p:spTgt>
                                        </p:tgtEl>
                                        <p:attrNameLst>
                                          <p:attrName>style.visibility</p:attrName>
                                        </p:attrNameLst>
                                      </p:cBhvr>
                                      <p:to>
                                        <p:strVal val="visible"/>
                                      </p:to>
                                    </p:set>
                                    <p:anim calcmode="lin" valueType="num">
                                      <p:cBhvr additive="base">
                                        <p:cTn id="29" dur="500" fill="hold"/>
                                        <p:tgtEl>
                                          <p:spTgt spid="20889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88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08899">
                                            <p:txEl>
                                              <p:pRg st="4" end="4"/>
                                            </p:txEl>
                                          </p:spTgt>
                                        </p:tgtEl>
                                        <p:attrNameLst>
                                          <p:attrName>style.visibility</p:attrName>
                                        </p:attrNameLst>
                                      </p:cBhvr>
                                      <p:to>
                                        <p:strVal val="visible"/>
                                      </p:to>
                                    </p:set>
                                    <p:animEffect transition="in" filter="box(in)">
                                      <p:cBhvr>
                                        <p:cTn id="35" dur="500"/>
                                        <p:tgtEl>
                                          <p:spTgt spid="20889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8899">
                                            <p:txEl>
                                              <p:pRg st="5" end="5"/>
                                            </p:txEl>
                                          </p:spTgt>
                                        </p:tgtEl>
                                        <p:attrNameLst>
                                          <p:attrName>style.visibility</p:attrName>
                                        </p:attrNameLst>
                                      </p:cBhvr>
                                      <p:to>
                                        <p:strVal val="visible"/>
                                      </p:to>
                                    </p:set>
                                    <p:anim calcmode="lin" valueType="num">
                                      <p:cBhvr additive="base">
                                        <p:cTn id="40" dur="500" fill="hold"/>
                                        <p:tgtEl>
                                          <p:spTgt spid="20889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088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208899">
                                            <p:txEl>
                                              <p:pRg st="6" end="6"/>
                                            </p:txEl>
                                          </p:spTgt>
                                        </p:tgtEl>
                                        <p:attrNameLst>
                                          <p:attrName>style.visibility</p:attrName>
                                        </p:attrNameLst>
                                      </p:cBhvr>
                                      <p:to>
                                        <p:strVal val="visible"/>
                                      </p:to>
                                    </p:set>
                                    <p:animEffect transition="in" filter="box(in)">
                                      <p:cBhvr>
                                        <p:cTn id="46" dur="500"/>
                                        <p:tgtEl>
                                          <p:spTgt spid="208899">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8899">
                                            <p:txEl>
                                              <p:pRg st="7" end="7"/>
                                            </p:txEl>
                                          </p:spTgt>
                                        </p:tgtEl>
                                        <p:attrNameLst>
                                          <p:attrName>style.visibility</p:attrName>
                                        </p:attrNameLst>
                                      </p:cBhvr>
                                      <p:to>
                                        <p:strVal val="visible"/>
                                      </p:to>
                                    </p:set>
                                    <p:anim calcmode="lin" valueType="num">
                                      <p:cBhvr additive="base">
                                        <p:cTn id="51" dur="500" fill="hold"/>
                                        <p:tgtEl>
                                          <p:spTgt spid="208899">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88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08899">
                                            <p:txEl>
                                              <p:pRg st="8" end="8"/>
                                            </p:txEl>
                                          </p:spTgt>
                                        </p:tgtEl>
                                        <p:attrNameLst>
                                          <p:attrName>style.visibility</p:attrName>
                                        </p:attrNameLst>
                                      </p:cBhvr>
                                      <p:to>
                                        <p:strVal val="visible"/>
                                      </p:to>
                                    </p:set>
                                    <p:animEffect transition="in" filter="box(in)">
                                      <p:cBhvr>
                                        <p:cTn id="57" dur="500"/>
                                        <p:tgtEl>
                                          <p:spTgt spid="208899">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208899">
                                            <p:txEl>
                                              <p:pRg st="9" end="9"/>
                                            </p:txEl>
                                          </p:spTgt>
                                        </p:tgtEl>
                                        <p:attrNameLst>
                                          <p:attrName>style.visibility</p:attrName>
                                        </p:attrNameLst>
                                      </p:cBhvr>
                                      <p:to>
                                        <p:strVal val="visible"/>
                                      </p:to>
                                    </p:set>
                                    <p:animEffect transition="in" filter="box(in)">
                                      <p:cBhvr>
                                        <p:cTn id="62" dur="500"/>
                                        <p:tgtEl>
                                          <p:spTgt spid="2088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rtl="0" eaLnBrk="1" hangingPunct="1">
              <a:defRPr/>
            </a:pPr>
            <a:r>
              <a:rPr lang="en-US" b="1" u="sng" smtClean="0"/>
              <a:t>2.The Variance:</a:t>
            </a:r>
            <a:r>
              <a:rPr lang="en-US" smtClean="0"/>
              <a:t> </a:t>
            </a:r>
          </a:p>
        </p:txBody>
      </p:sp>
      <p:sp>
        <p:nvSpPr>
          <p:cNvPr id="209923" name="Rectangle 3"/>
          <p:cNvSpPr>
            <a:spLocks noGrp="1" noChangeArrowheads="1"/>
          </p:cNvSpPr>
          <p:nvPr>
            <p:ph type="body" sz="half" idx="1"/>
          </p:nvPr>
        </p:nvSpPr>
        <p:spPr>
          <a:xfrm>
            <a:off x="457200" y="1268413"/>
            <a:ext cx="8218488" cy="4827587"/>
          </a:xfrm>
        </p:spPr>
        <p:txBody>
          <a:bodyPr/>
          <a:lstStyle/>
          <a:p>
            <a:pPr algn="l" rtl="0" eaLnBrk="1" hangingPunct="1"/>
            <a:r>
              <a:rPr lang="en-US" sz="2400" smtClean="0"/>
              <a:t>It measure dispersion relative to the scatter of the values a bout there mean.</a:t>
            </a:r>
          </a:p>
          <a:p>
            <a:pPr algn="l" rtl="0" eaLnBrk="1" hangingPunct="1">
              <a:buFontTx/>
              <a:buNone/>
            </a:pPr>
            <a:r>
              <a:rPr lang="en-US" sz="2400" smtClean="0"/>
              <a:t> </a:t>
            </a:r>
            <a:r>
              <a:rPr lang="en-US" sz="2400" b="1" smtClean="0">
                <a:solidFill>
                  <a:schemeClr val="hlink"/>
                </a:solidFill>
              </a:rPr>
              <a:t>a</a:t>
            </a:r>
            <a:r>
              <a:rPr lang="en-US" sz="2400" b="1" u="sng" smtClean="0">
                <a:solidFill>
                  <a:schemeClr val="hlink"/>
                </a:solidFill>
              </a:rPr>
              <a:t>)  Sample Variance (     </a:t>
            </a:r>
            <a:r>
              <a:rPr lang="en-US" sz="2400" b="1" smtClean="0">
                <a:solidFill>
                  <a:schemeClr val="hlink"/>
                </a:solidFill>
              </a:rPr>
              <a:t>) :</a:t>
            </a:r>
          </a:p>
          <a:p>
            <a:pPr algn="l" rtl="0" eaLnBrk="1" hangingPunct="1"/>
            <a:r>
              <a:rPr lang="en-US" sz="2400" smtClean="0"/>
              <a:t>                                 ,</a:t>
            </a:r>
            <a:r>
              <a:rPr lang="en-US" sz="2400" b="1" smtClean="0"/>
              <a:t>where      is sample mean</a:t>
            </a:r>
          </a:p>
          <a:p>
            <a:pPr algn="l" rtl="0" eaLnBrk="1" hangingPunct="1"/>
            <a:endParaRPr lang="en-US" sz="2400" b="1" u="sng" smtClean="0">
              <a:solidFill>
                <a:schemeClr val="hlink"/>
              </a:solidFill>
            </a:endParaRPr>
          </a:p>
          <a:p>
            <a:pPr algn="l" rtl="0" eaLnBrk="1" hangingPunct="1"/>
            <a:r>
              <a:rPr lang="en-US" sz="2400" b="1" u="sng" smtClean="0">
                <a:solidFill>
                  <a:schemeClr val="hlink"/>
                </a:solidFill>
              </a:rPr>
              <a:t>Example 2.5.2 Page 40:</a:t>
            </a:r>
            <a:r>
              <a:rPr lang="en-US" sz="2400" smtClean="0"/>
              <a:t> </a:t>
            </a:r>
          </a:p>
          <a:p>
            <a:pPr algn="l" rtl="0" eaLnBrk="1" hangingPunct="1"/>
            <a:r>
              <a:rPr lang="en-US" sz="2400" b="1" smtClean="0"/>
              <a:t>Refer to Ex 2.4.2.Page 37</a:t>
            </a:r>
          </a:p>
          <a:p>
            <a:pPr algn="l" rtl="0" eaLnBrk="1" hangingPunct="1"/>
            <a:r>
              <a:rPr lang="en-US" sz="2400" b="1" smtClean="0"/>
              <a:t>Find Sample Variance of ages ,      = 56  </a:t>
            </a:r>
          </a:p>
          <a:p>
            <a:pPr algn="l" rtl="0" eaLnBrk="1" hangingPunct="1"/>
            <a:r>
              <a:rPr lang="en-US" sz="2400" b="1" smtClean="0"/>
              <a:t>Solution: </a:t>
            </a:r>
          </a:p>
          <a:p>
            <a:pPr algn="l" rtl="0" eaLnBrk="1" hangingPunct="1"/>
            <a:r>
              <a:rPr lang="en-US" sz="2400" smtClean="0"/>
              <a:t>S</a:t>
            </a:r>
            <a:r>
              <a:rPr lang="en-US" sz="2400" baseline="30000" smtClean="0"/>
              <a:t>2</a:t>
            </a:r>
            <a:r>
              <a:rPr lang="en-US" sz="2400" smtClean="0"/>
              <a:t>= [(43-56) </a:t>
            </a:r>
            <a:r>
              <a:rPr lang="en-US" sz="2400" baseline="30000" smtClean="0"/>
              <a:t>2</a:t>
            </a:r>
            <a:r>
              <a:rPr lang="en-US" sz="2400" smtClean="0"/>
              <a:t> +(66-43) </a:t>
            </a:r>
            <a:r>
              <a:rPr lang="en-US" sz="2400" baseline="30000" smtClean="0"/>
              <a:t>2</a:t>
            </a:r>
            <a:r>
              <a:rPr lang="en-US" sz="2400" smtClean="0"/>
              <a:t>+…..+(50-56) </a:t>
            </a:r>
            <a:r>
              <a:rPr lang="en-US" sz="2400" baseline="30000" smtClean="0"/>
              <a:t>2</a:t>
            </a:r>
            <a:r>
              <a:rPr lang="en-US" sz="2400" smtClean="0"/>
              <a:t> ]/ 10</a:t>
            </a:r>
          </a:p>
          <a:p>
            <a:pPr algn="l" rtl="0" eaLnBrk="1" hangingPunct="1"/>
            <a:r>
              <a:rPr lang="en-US" sz="2400" smtClean="0"/>
              <a:t>     = 900/10 = 90</a:t>
            </a:r>
          </a:p>
        </p:txBody>
      </p:sp>
      <p:graphicFrame>
        <p:nvGraphicFramePr>
          <p:cNvPr id="209924" name="Object 4"/>
          <p:cNvGraphicFramePr>
            <a:graphicFrameLocks noChangeAspect="1"/>
          </p:cNvGraphicFramePr>
          <p:nvPr>
            <p:ph sz="quarter" idx="2"/>
          </p:nvPr>
        </p:nvGraphicFramePr>
        <p:xfrm>
          <a:off x="4716463" y="2636838"/>
          <a:ext cx="304800" cy="360362"/>
        </p:xfrm>
        <a:graphic>
          <a:graphicData uri="http://schemas.openxmlformats.org/presentationml/2006/ole">
            <p:oleObj spid="_x0000_s14338" name="Equation" r:id="rId3" imgW="139680" imgH="164880" progId="Equation.3">
              <p:embed/>
            </p:oleObj>
          </a:graphicData>
        </a:graphic>
      </p:graphicFrame>
      <p:graphicFrame>
        <p:nvGraphicFramePr>
          <p:cNvPr id="209931" name="Object 11"/>
          <p:cNvGraphicFramePr>
            <a:graphicFrameLocks noChangeAspect="1"/>
          </p:cNvGraphicFramePr>
          <p:nvPr>
            <p:ph sz="quarter" idx="3"/>
          </p:nvPr>
        </p:nvGraphicFramePr>
        <p:xfrm>
          <a:off x="5435600" y="4292600"/>
          <a:ext cx="315913" cy="373063"/>
        </p:xfrm>
        <a:graphic>
          <a:graphicData uri="http://schemas.openxmlformats.org/presentationml/2006/ole">
            <p:oleObj spid="_x0000_s14341" name="Equation" r:id="rId4" imgW="139680" imgH="164880" progId="Equation.3">
              <p:embed/>
            </p:oleObj>
          </a:graphicData>
        </a:graphic>
      </p:graphicFrame>
      <p:sp>
        <p:nvSpPr>
          <p:cNvPr id="13"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4" name="عنصر نائب لرقم الشريحة 7"/>
          <p:cNvSpPr>
            <a:spLocks noGrp="1"/>
          </p:cNvSpPr>
          <p:nvPr>
            <p:ph type="sldNum" sz="quarter" idx="12"/>
          </p:nvPr>
        </p:nvSpPr>
        <p:spPr/>
        <p:txBody>
          <a:bodyPr/>
          <a:lstStyle/>
          <a:p>
            <a:pPr>
              <a:defRPr/>
            </a:pPr>
            <a:fld id="{74E85EC2-3B7C-497A-A091-0A39A1A8E240}" type="slidenum">
              <a:rPr lang="ar-SA"/>
              <a:pPr>
                <a:defRPr/>
              </a:pPr>
              <a:t>61</a:t>
            </a:fld>
            <a:endParaRPr lang="en-US"/>
          </a:p>
        </p:txBody>
      </p:sp>
      <p:sp>
        <p:nvSpPr>
          <p:cNvPr id="143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9926" name="Object 6"/>
          <p:cNvGraphicFramePr>
            <a:graphicFrameLocks noChangeAspect="1"/>
          </p:cNvGraphicFramePr>
          <p:nvPr/>
        </p:nvGraphicFramePr>
        <p:xfrm>
          <a:off x="3708400" y="1989138"/>
          <a:ext cx="719138" cy="503237"/>
        </p:xfrm>
        <a:graphic>
          <a:graphicData uri="http://schemas.openxmlformats.org/presentationml/2006/ole">
            <p:oleObj spid="_x0000_s14339" name="Equation" r:id="rId5" imgW="203024" imgH="203024" progId="Equation.3">
              <p:embed/>
            </p:oleObj>
          </a:graphicData>
        </a:graphic>
      </p:graphicFrame>
      <p:sp>
        <p:nvSpPr>
          <p:cNvPr id="14347" name="Rectangle 7"/>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1434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9929" name="Object 9"/>
          <p:cNvGraphicFramePr>
            <a:graphicFrameLocks noChangeAspect="1"/>
          </p:cNvGraphicFramePr>
          <p:nvPr/>
        </p:nvGraphicFramePr>
        <p:xfrm>
          <a:off x="900113" y="2492375"/>
          <a:ext cx="2447925" cy="792163"/>
        </p:xfrm>
        <a:graphic>
          <a:graphicData uri="http://schemas.openxmlformats.org/presentationml/2006/ole">
            <p:oleObj spid="_x0000_s14340" name="Equation" r:id="rId6" imgW="1129810" imgH="609336" progId="Equation.3">
              <p:embed/>
            </p:oleObj>
          </a:graphicData>
        </a:graphic>
      </p:graphicFrame>
      <p:sp>
        <p:nvSpPr>
          <p:cNvPr id="14349" name="Rectangle 10"/>
          <p:cNvSpPr>
            <a:spLocks noChangeArrowheads="1"/>
          </p:cNvSpPr>
          <p:nvPr/>
        </p:nvSpPr>
        <p:spPr bwMode="auto">
          <a:xfrm>
            <a:off x="0" y="47625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9922"/>
                                        </p:tgtEl>
                                        <p:attrNameLst>
                                          <p:attrName>style.visibility</p:attrName>
                                        </p:attrNameLst>
                                      </p:cBhvr>
                                      <p:to>
                                        <p:strVal val="visible"/>
                                      </p:to>
                                    </p:set>
                                    <p:animEffect transition="in" filter="box(in)">
                                      <p:cBhvr>
                                        <p:cTn id="7" dur="500"/>
                                        <p:tgtEl>
                                          <p:spTgt spid="2099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9923">
                                            <p:txEl>
                                              <p:pRg st="0" end="0"/>
                                            </p:txEl>
                                          </p:spTgt>
                                        </p:tgtEl>
                                        <p:attrNameLst>
                                          <p:attrName>style.visibility</p:attrName>
                                        </p:attrNameLst>
                                      </p:cBhvr>
                                      <p:to>
                                        <p:strVal val="visible"/>
                                      </p:to>
                                    </p:set>
                                    <p:anim calcmode="lin" valueType="num">
                                      <p:cBhvr additive="base">
                                        <p:cTn id="12" dur="500" fill="hold"/>
                                        <p:tgtEl>
                                          <p:spTgt spid="2099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9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09923">
                                            <p:txEl>
                                              <p:pRg st="1" end="1"/>
                                            </p:txEl>
                                          </p:spTgt>
                                        </p:tgtEl>
                                        <p:attrNameLst>
                                          <p:attrName>style.visibility</p:attrName>
                                        </p:attrNameLst>
                                      </p:cBhvr>
                                      <p:to>
                                        <p:strVal val="visible"/>
                                      </p:to>
                                    </p:set>
                                    <p:animEffect transition="in" filter="box(in)">
                                      <p:cBhvr>
                                        <p:cTn id="18" dur="500"/>
                                        <p:tgtEl>
                                          <p:spTgt spid="2099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9926"/>
                                        </p:tgtEl>
                                        <p:attrNameLst>
                                          <p:attrName>style.visibility</p:attrName>
                                        </p:attrNameLst>
                                      </p:cBhvr>
                                      <p:to>
                                        <p:strVal val="visible"/>
                                      </p:to>
                                    </p:set>
                                    <p:anim calcmode="lin" valueType="num">
                                      <p:cBhvr additive="base">
                                        <p:cTn id="23" dur="500" fill="hold"/>
                                        <p:tgtEl>
                                          <p:spTgt spid="209926"/>
                                        </p:tgtEl>
                                        <p:attrNameLst>
                                          <p:attrName>ppt_x</p:attrName>
                                        </p:attrNameLst>
                                      </p:cBhvr>
                                      <p:tavLst>
                                        <p:tav tm="0">
                                          <p:val>
                                            <p:strVal val="#ppt_x"/>
                                          </p:val>
                                        </p:tav>
                                        <p:tav tm="100000">
                                          <p:val>
                                            <p:strVal val="#ppt_x"/>
                                          </p:val>
                                        </p:tav>
                                      </p:tavLst>
                                    </p:anim>
                                    <p:anim calcmode="lin" valueType="num">
                                      <p:cBhvr additive="base">
                                        <p:cTn id="24" dur="500" fill="hold"/>
                                        <p:tgtEl>
                                          <p:spTgt spid="2099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9929"/>
                                        </p:tgtEl>
                                        <p:attrNameLst>
                                          <p:attrName>style.visibility</p:attrName>
                                        </p:attrNameLst>
                                      </p:cBhvr>
                                      <p:to>
                                        <p:strVal val="visible"/>
                                      </p:to>
                                    </p:set>
                                    <p:anim calcmode="lin" valueType="num">
                                      <p:cBhvr additive="base">
                                        <p:cTn id="29" dur="500" fill="hold"/>
                                        <p:tgtEl>
                                          <p:spTgt spid="209929"/>
                                        </p:tgtEl>
                                        <p:attrNameLst>
                                          <p:attrName>ppt_x</p:attrName>
                                        </p:attrNameLst>
                                      </p:cBhvr>
                                      <p:tavLst>
                                        <p:tav tm="0">
                                          <p:val>
                                            <p:strVal val="#ppt_x"/>
                                          </p:val>
                                        </p:tav>
                                        <p:tav tm="100000">
                                          <p:val>
                                            <p:strVal val="#ppt_x"/>
                                          </p:val>
                                        </p:tav>
                                      </p:tavLst>
                                    </p:anim>
                                    <p:anim calcmode="lin" valueType="num">
                                      <p:cBhvr additive="base">
                                        <p:cTn id="30" dur="500" fill="hold"/>
                                        <p:tgtEl>
                                          <p:spTgt spid="2099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9923">
                                            <p:txEl>
                                              <p:pRg st="2" end="2"/>
                                            </p:txEl>
                                          </p:spTgt>
                                        </p:tgtEl>
                                        <p:attrNameLst>
                                          <p:attrName>style.visibility</p:attrName>
                                        </p:attrNameLst>
                                      </p:cBhvr>
                                      <p:to>
                                        <p:strVal val="visible"/>
                                      </p:to>
                                    </p:set>
                                    <p:anim calcmode="lin" valueType="num">
                                      <p:cBhvr additive="base">
                                        <p:cTn id="35" dur="500" fill="hold"/>
                                        <p:tgtEl>
                                          <p:spTgt spid="20992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9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9924"/>
                                        </p:tgtEl>
                                        <p:attrNameLst>
                                          <p:attrName>style.visibility</p:attrName>
                                        </p:attrNameLst>
                                      </p:cBhvr>
                                      <p:to>
                                        <p:strVal val="visible"/>
                                      </p:to>
                                    </p:set>
                                    <p:anim calcmode="lin" valueType="num">
                                      <p:cBhvr additive="base">
                                        <p:cTn id="41" dur="500" fill="hold"/>
                                        <p:tgtEl>
                                          <p:spTgt spid="209924"/>
                                        </p:tgtEl>
                                        <p:attrNameLst>
                                          <p:attrName>ppt_x</p:attrName>
                                        </p:attrNameLst>
                                      </p:cBhvr>
                                      <p:tavLst>
                                        <p:tav tm="0">
                                          <p:val>
                                            <p:strVal val="#ppt_x"/>
                                          </p:val>
                                        </p:tav>
                                        <p:tav tm="100000">
                                          <p:val>
                                            <p:strVal val="#ppt_x"/>
                                          </p:val>
                                        </p:tav>
                                      </p:tavLst>
                                    </p:anim>
                                    <p:anim calcmode="lin" valueType="num">
                                      <p:cBhvr additive="base">
                                        <p:cTn id="42" dur="500" fill="hold"/>
                                        <p:tgtEl>
                                          <p:spTgt spid="2099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09923">
                                            <p:txEl>
                                              <p:pRg st="4" end="4"/>
                                            </p:txEl>
                                          </p:spTgt>
                                        </p:tgtEl>
                                        <p:attrNameLst>
                                          <p:attrName>style.visibility</p:attrName>
                                        </p:attrNameLst>
                                      </p:cBhvr>
                                      <p:to>
                                        <p:strVal val="visible"/>
                                      </p:to>
                                    </p:set>
                                    <p:animEffect transition="in" filter="box(in)">
                                      <p:cBhvr>
                                        <p:cTn id="47" dur="500"/>
                                        <p:tgtEl>
                                          <p:spTgt spid="20992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09923">
                                            <p:txEl>
                                              <p:pRg st="5" end="5"/>
                                            </p:txEl>
                                          </p:spTgt>
                                        </p:tgtEl>
                                        <p:attrNameLst>
                                          <p:attrName>style.visibility</p:attrName>
                                        </p:attrNameLst>
                                      </p:cBhvr>
                                      <p:to>
                                        <p:strVal val="visible"/>
                                      </p:to>
                                    </p:set>
                                    <p:anim calcmode="lin" valueType="num">
                                      <p:cBhvr additive="base">
                                        <p:cTn id="52" dur="500" fill="hold"/>
                                        <p:tgtEl>
                                          <p:spTgt spid="209923">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099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09923">
                                            <p:txEl>
                                              <p:pRg st="6" end="6"/>
                                            </p:txEl>
                                          </p:spTgt>
                                        </p:tgtEl>
                                        <p:attrNameLst>
                                          <p:attrName>style.visibility</p:attrName>
                                        </p:attrNameLst>
                                      </p:cBhvr>
                                      <p:to>
                                        <p:strVal val="visible"/>
                                      </p:to>
                                    </p:set>
                                    <p:anim calcmode="lin" valueType="num">
                                      <p:cBhvr additive="base">
                                        <p:cTn id="58" dur="500" fill="hold"/>
                                        <p:tgtEl>
                                          <p:spTgt spid="209923">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099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09931"/>
                                        </p:tgtEl>
                                        <p:attrNameLst>
                                          <p:attrName>style.visibility</p:attrName>
                                        </p:attrNameLst>
                                      </p:cBhvr>
                                      <p:to>
                                        <p:strVal val="visible"/>
                                      </p:to>
                                    </p:set>
                                    <p:anim calcmode="lin" valueType="num">
                                      <p:cBhvr additive="base">
                                        <p:cTn id="64" dur="500" fill="hold"/>
                                        <p:tgtEl>
                                          <p:spTgt spid="209931"/>
                                        </p:tgtEl>
                                        <p:attrNameLst>
                                          <p:attrName>ppt_x</p:attrName>
                                        </p:attrNameLst>
                                      </p:cBhvr>
                                      <p:tavLst>
                                        <p:tav tm="0">
                                          <p:val>
                                            <p:strVal val="#ppt_x"/>
                                          </p:val>
                                        </p:tav>
                                        <p:tav tm="100000">
                                          <p:val>
                                            <p:strVal val="#ppt_x"/>
                                          </p:val>
                                        </p:tav>
                                      </p:tavLst>
                                    </p:anim>
                                    <p:anim calcmode="lin" valueType="num">
                                      <p:cBhvr additive="base">
                                        <p:cTn id="65" dur="500" fill="hold"/>
                                        <p:tgtEl>
                                          <p:spTgt spid="20993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09923">
                                            <p:txEl>
                                              <p:pRg st="7" end="7"/>
                                            </p:txEl>
                                          </p:spTgt>
                                        </p:tgtEl>
                                        <p:attrNameLst>
                                          <p:attrName>style.visibility</p:attrName>
                                        </p:attrNameLst>
                                      </p:cBhvr>
                                      <p:to>
                                        <p:strVal val="visible"/>
                                      </p:to>
                                    </p:set>
                                    <p:anim calcmode="lin" valueType="num">
                                      <p:cBhvr additive="base">
                                        <p:cTn id="70" dur="500" fill="hold"/>
                                        <p:tgtEl>
                                          <p:spTgt spid="209923">
                                            <p:txEl>
                                              <p:pRg st="7" end="7"/>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099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09923">
                                            <p:txEl>
                                              <p:pRg st="8" end="8"/>
                                            </p:txEl>
                                          </p:spTgt>
                                        </p:tgtEl>
                                        <p:attrNameLst>
                                          <p:attrName>style.visibility</p:attrName>
                                        </p:attrNameLst>
                                      </p:cBhvr>
                                      <p:to>
                                        <p:strVal val="visible"/>
                                      </p:to>
                                    </p:set>
                                    <p:anim calcmode="lin" valueType="num">
                                      <p:cBhvr additive="base">
                                        <p:cTn id="76" dur="500" fill="hold"/>
                                        <p:tgtEl>
                                          <p:spTgt spid="209923">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099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09923">
                                            <p:txEl>
                                              <p:pRg st="9" end="9"/>
                                            </p:txEl>
                                          </p:spTgt>
                                        </p:tgtEl>
                                        <p:attrNameLst>
                                          <p:attrName>style.visibility</p:attrName>
                                        </p:attrNameLst>
                                      </p:cBhvr>
                                      <p:to>
                                        <p:strVal val="visible"/>
                                      </p:to>
                                    </p:set>
                                    <p:anim calcmode="lin" valueType="num">
                                      <p:cBhvr additive="base">
                                        <p:cTn id="82" dur="500" fill="hold"/>
                                        <p:tgtEl>
                                          <p:spTgt spid="209923">
                                            <p:txEl>
                                              <p:pRg st="9" end="9"/>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099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idx="1"/>
          </p:nvPr>
        </p:nvSpPr>
        <p:spPr>
          <a:xfrm>
            <a:off x="467544" y="548680"/>
            <a:ext cx="8466144" cy="5699720"/>
          </a:xfrm>
        </p:spPr>
        <p:txBody>
          <a:bodyPr/>
          <a:lstStyle/>
          <a:p>
            <a:pPr algn="l" rtl="0" eaLnBrk="1" hangingPunct="1"/>
            <a:r>
              <a:rPr lang="en-US" b="1" u="sng" dirty="0" smtClean="0">
                <a:solidFill>
                  <a:schemeClr val="hlink"/>
                </a:solidFill>
              </a:rPr>
              <a:t>b)Population</a:t>
            </a:r>
            <a:r>
              <a:rPr lang="en-US" b="1" u="sng" dirty="0" smtClean="0"/>
              <a:t> </a:t>
            </a:r>
            <a:r>
              <a:rPr lang="en-US" b="1" u="sng" dirty="0" smtClean="0">
                <a:solidFill>
                  <a:schemeClr val="hlink"/>
                </a:solidFill>
              </a:rPr>
              <a:t>Variance</a:t>
            </a:r>
            <a:r>
              <a:rPr lang="en-US" b="1" u="sng" dirty="0" smtClean="0"/>
              <a:t> </a:t>
            </a:r>
            <a:r>
              <a:rPr lang="en-US" b="1" u="sng" dirty="0" smtClean="0">
                <a:solidFill>
                  <a:schemeClr val="hlink"/>
                </a:solidFill>
              </a:rPr>
              <a:t>(     </a:t>
            </a:r>
            <a:r>
              <a:rPr lang="en-US" b="1" dirty="0" smtClean="0">
                <a:solidFill>
                  <a:schemeClr val="hlink"/>
                </a:solidFill>
              </a:rPr>
              <a:t>) :</a:t>
            </a:r>
          </a:p>
          <a:p>
            <a:pPr algn="l" rtl="0" eaLnBrk="1" hangingPunct="1"/>
            <a:r>
              <a:rPr lang="en-US" dirty="0" smtClean="0"/>
              <a:t>                   </a:t>
            </a:r>
            <a:r>
              <a:rPr lang="en-US" b="1" dirty="0" smtClean="0"/>
              <a:t>where ,  is Population mean</a:t>
            </a:r>
          </a:p>
          <a:p>
            <a:pPr algn="l" rtl="0" eaLnBrk="1" hangingPunct="1"/>
            <a:endParaRPr lang="en-US" b="1" dirty="0" smtClean="0"/>
          </a:p>
          <a:p>
            <a:pPr algn="l" rtl="0" eaLnBrk="1" hangingPunct="1">
              <a:buFontTx/>
              <a:buNone/>
            </a:pPr>
            <a:r>
              <a:rPr lang="en-US" b="1" u="sng" dirty="0" smtClean="0">
                <a:solidFill>
                  <a:schemeClr val="hlink"/>
                </a:solidFill>
              </a:rPr>
              <a:t>3.The Standard Deviation:</a:t>
            </a:r>
            <a:r>
              <a:rPr lang="en-US" dirty="0" smtClean="0"/>
              <a:t> </a:t>
            </a:r>
          </a:p>
          <a:p>
            <a:pPr algn="l" rtl="0" eaLnBrk="1" hangingPunct="1"/>
            <a:r>
              <a:rPr lang="en-US" b="1" dirty="0" smtClean="0"/>
              <a:t>is the square root of variance=</a:t>
            </a:r>
          </a:p>
          <a:p>
            <a:pPr algn="l" rtl="0" eaLnBrk="1" hangingPunct="1"/>
            <a:endParaRPr lang="en-US" b="1" dirty="0" smtClean="0"/>
          </a:p>
          <a:p>
            <a:pPr marL="596646" indent="-514350" algn="l" rtl="0" eaLnBrk="1" hangingPunct="1">
              <a:buFontTx/>
              <a:buAutoNum type="alphaLcParenR"/>
            </a:pPr>
            <a:r>
              <a:rPr lang="en-US" dirty="0" smtClean="0"/>
              <a:t>Sample Standard Deviation = S =</a:t>
            </a:r>
          </a:p>
          <a:p>
            <a:pPr marL="596646" indent="-514350" algn="l" rtl="0" eaLnBrk="1" hangingPunct="1">
              <a:buFontTx/>
              <a:buAutoNum type="alphaLcParenR"/>
            </a:pPr>
            <a:endParaRPr lang="en-US" dirty="0" smtClean="0"/>
          </a:p>
          <a:p>
            <a:pPr algn="l" rtl="0" eaLnBrk="1" hangingPunct="1">
              <a:buFontTx/>
              <a:buNone/>
            </a:pPr>
            <a:r>
              <a:rPr lang="en-US" dirty="0" smtClean="0">
                <a:solidFill>
                  <a:schemeClr val="hlink"/>
                </a:solidFill>
              </a:rPr>
              <a:t>b)</a:t>
            </a:r>
            <a:r>
              <a:rPr lang="en-US" dirty="0" smtClean="0"/>
              <a:t> Population Standard Deviation = σ = </a:t>
            </a:r>
            <a:endParaRPr lang="ar-SA" b="1" dirty="0" smtClean="0">
              <a:solidFill>
                <a:schemeClr val="hlink"/>
              </a:solidFill>
            </a:endParaRPr>
          </a:p>
          <a:p>
            <a:pPr algn="l" rtl="0" eaLnBrk="1" hangingPunct="1"/>
            <a:endParaRPr lang="en-US" b="1" dirty="0" smtClean="0">
              <a:solidFill>
                <a:schemeClr val="hlink"/>
              </a:solidFill>
            </a:endParaRPr>
          </a:p>
        </p:txBody>
      </p:sp>
      <p:sp>
        <p:nvSpPr>
          <p:cNvPr id="19"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20" name="عنصر نائب لرقم الشريحة 5"/>
          <p:cNvSpPr>
            <a:spLocks noGrp="1"/>
          </p:cNvSpPr>
          <p:nvPr>
            <p:ph type="sldNum" sz="quarter" idx="12"/>
          </p:nvPr>
        </p:nvSpPr>
        <p:spPr/>
        <p:txBody>
          <a:bodyPr/>
          <a:lstStyle/>
          <a:p>
            <a:pPr>
              <a:defRPr/>
            </a:pPr>
            <a:fld id="{F3852FF4-C0B1-4434-A61C-D4D687A727B4}" type="slidenum">
              <a:rPr lang="ar-SA"/>
              <a:pPr>
                <a:defRPr/>
              </a:pPr>
              <a:t>62</a:t>
            </a:fld>
            <a:endParaRPr lang="en-US"/>
          </a:p>
        </p:txBody>
      </p:sp>
      <p:sp>
        <p:nvSpPr>
          <p:cNvPr id="1537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10948" name="Object 4"/>
          <p:cNvGraphicFramePr>
            <a:graphicFrameLocks noChangeAspect="1"/>
          </p:cNvGraphicFramePr>
          <p:nvPr/>
        </p:nvGraphicFramePr>
        <p:xfrm>
          <a:off x="5220072" y="620688"/>
          <a:ext cx="647700" cy="525463"/>
        </p:xfrm>
        <a:graphic>
          <a:graphicData uri="http://schemas.openxmlformats.org/presentationml/2006/ole">
            <p:oleObj spid="_x0000_s15362" name="Equation" r:id="rId3" imgW="215713" imgH="203024" progId="Equation.3">
              <p:embed/>
            </p:oleObj>
          </a:graphicData>
        </a:graphic>
      </p:graphicFrame>
      <p:sp>
        <p:nvSpPr>
          <p:cNvPr id="1537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537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10951" name="Object 7"/>
          <p:cNvGraphicFramePr>
            <a:graphicFrameLocks noChangeAspect="1"/>
          </p:cNvGraphicFramePr>
          <p:nvPr/>
        </p:nvGraphicFramePr>
        <p:xfrm>
          <a:off x="827584" y="1124744"/>
          <a:ext cx="2281361" cy="864096"/>
        </p:xfrm>
        <a:graphic>
          <a:graphicData uri="http://schemas.openxmlformats.org/presentationml/2006/ole">
            <p:oleObj spid="_x0000_s15363" name="Equation" r:id="rId4" imgW="1104840" imgH="609480" progId="Equation.3">
              <p:embed/>
            </p:oleObj>
          </a:graphicData>
        </a:graphic>
      </p:graphicFrame>
      <p:sp>
        <p:nvSpPr>
          <p:cNvPr id="15373" name="Rectangle 8"/>
          <p:cNvSpPr>
            <a:spLocks noChangeArrowheads="1"/>
          </p:cNvSpPr>
          <p:nvPr/>
        </p:nvSpPr>
        <p:spPr bwMode="auto">
          <a:xfrm>
            <a:off x="0" y="609600"/>
            <a:ext cx="9144000" cy="0"/>
          </a:xfrm>
          <a:prstGeom prst="rect">
            <a:avLst/>
          </a:prstGeom>
          <a:noFill/>
          <a:ln w="9525">
            <a:noFill/>
            <a:miter lim="800000"/>
            <a:headEnd/>
            <a:tailEnd/>
          </a:ln>
        </p:spPr>
        <p:txBody>
          <a:bodyPr wrap="none" anchor="ctr">
            <a:spAutoFit/>
          </a:bodyPr>
          <a:lstStyle/>
          <a:p>
            <a:endParaRPr lang="en-US"/>
          </a:p>
        </p:txBody>
      </p:sp>
      <p:sp>
        <p:nvSpPr>
          <p:cNvPr id="1537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10954" name="Object 10"/>
          <p:cNvGraphicFramePr>
            <a:graphicFrameLocks noChangeAspect="1"/>
          </p:cNvGraphicFramePr>
          <p:nvPr/>
        </p:nvGraphicFramePr>
        <p:xfrm>
          <a:off x="6804248" y="2780928"/>
          <a:ext cx="1655762" cy="593725"/>
        </p:xfrm>
        <a:graphic>
          <a:graphicData uri="http://schemas.openxmlformats.org/presentationml/2006/ole">
            <p:oleObj spid="_x0000_s15364" name="Equation" r:id="rId5" imgW="634725" imgH="228501" progId="Equation.3">
              <p:embed/>
            </p:oleObj>
          </a:graphicData>
        </a:graphic>
      </p:graphicFrame>
      <p:sp>
        <p:nvSpPr>
          <p:cNvPr id="15375" name="Rectangle 11"/>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en-US"/>
          </a:p>
        </p:txBody>
      </p:sp>
      <p:sp>
        <p:nvSpPr>
          <p:cNvPr id="1537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10957" name="Object 13"/>
          <p:cNvGraphicFramePr>
            <a:graphicFrameLocks noChangeAspect="1"/>
          </p:cNvGraphicFramePr>
          <p:nvPr/>
        </p:nvGraphicFramePr>
        <p:xfrm>
          <a:off x="6732240" y="3861048"/>
          <a:ext cx="936625" cy="525463"/>
        </p:xfrm>
        <a:graphic>
          <a:graphicData uri="http://schemas.openxmlformats.org/presentationml/2006/ole">
            <p:oleObj spid="_x0000_s15365" name="Equation" r:id="rId6" imgW="330057" imgH="253890" progId="Equation.3">
              <p:embed/>
            </p:oleObj>
          </a:graphicData>
        </a:graphic>
      </p:graphicFrame>
      <p:sp>
        <p:nvSpPr>
          <p:cNvPr id="15377" name="Rectangle 14"/>
          <p:cNvSpPr>
            <a:spLocks noChangeArrowheads="1"/>
          </p:cNvSpPr>
          <p:nvPr/>
        </p:nvSpPr>
        <p:spPr bwMode="auto">
          <a:xfrm>
            <a:off x="228600" y="257175"/>
            <a:ext cx="9144000" cy="0"/>
          </a:xfrm>
          <a:prstGeom prst="rect">
            <a:avLst/>
          </a:prstGeom>
          <a:noFill/>
          <a:ln w="9525">
            <a:noFill/>
            <a:miter lim="800000"/>
            <a:headEnd/>
            <a:tailEnd/>
          </a:ln>
        </p:spPr>
        <p:txBody>
          <a:bodyPr wrap="none" anchor="ctr">
            <a:spAutoFit/>
          </a:bodyPr>
          <a:lstStyle/>
          <a:p>
            <a:endParaRPr lang="en-US">
              <a:latin typeface="Arial" pitchFamily="34" charset="0"/>
            </a:endParaRPr>
          </a:p>
        </p:txBody>
      </p:sp>
      <p:sp>
        <p:nvSpPr>
          <p:cNvPr id="15378"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10960" name="Object 16"/>
          <p:cNvGraphicFramePr>
            <a:graphicFrameLocks noChangeAspect="1"/>
          </p:cNvGraphicFramePr>
          <p:nvPr/>
        </p:nvGraphicFramePr>
        <p:xfrm>
          <a:off x="7308304" y="5085184"/>
          <a:ext cx="971550" cy="485775"/>
        </p:xfrm>
        <a:graphic>
          <a:graphicData uri="http://schemas.openxmlformats.org/presentationml/2006/ole">
            <p:oleObj spid="_x0000_s15366" name="Equation" r:id="rId7" imgW="342751" imgH="253890" progId="Equation.3">
              <p:embed/>
            </p:oleObj>
          </a:graphicData>
        </a:graphic>
      </p:graphicFrame>
      <p:sp>
        <p:nvSpPr>
          <p:cNvPr id="15379"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0946">
                                            <p:txEl>
                                              <p:pRg st="0" end="0"/>
                                            </p:txEl>
                                          </p:spTgt>
                                        </p:tgtEl>
                                        <p:attrNameLst>
                                          <p:attrName>style.visibility</p:attrName>
                                        </p:attrNameLst>
                                      </p:cBhvr>
                                      <p:to>
                                        <p:strVal val="visible"/>
                                      </p:to>
                                    </p:set>
                                    <p:animEffect transition="in" filter="box(in)">
                                      <p:cBhvr>
                                        <p:cTn id="7" dur="500"/>
                                        <p:tgtEl>
                                          <p:spTgt spid="210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0948"/>
                                        </p:tgtEl>
                                        <p:attrNameLst>
                                          <p:attrName>style.visibility</p:attrName>
                                        </p:attrNameLst>
                                      </p:cBhvr>
                                      <p:to>
                                        <p:strVal val="visible"/>
                                      </p:to>
                                    </p:set>
                                    <p:anim calcmode="lin" valueType="num">
                                      <p:cBhvr additive="base">
                                        <p:cTn id="12" dur="500" fill="hold"/>
                                        <p:tgtEl>
                                          <p:spTgt spid="210948"/>
                                        </p:tgtEl>
                                        <p:attrNameLst>
                                          <p:attrName>ppt_x</p:attrName>
                                        </p:attrNameLst>
                                      </p:cBhvr>
                                      <p:tavLst>
                                        <p:tav tm="0">
                                          <p:val>
                                            <p:strVal val="#ppt_x"/>
                                          </p:val>
                                        </p:tav>
                                        <p:tav tm="100000">
                                          <p:val>
                                            <p:strVal val="#ppt_x"/>
                                          </p:val>
                                        </p:tav>
                                      </p:tavLst>
                                    </p:anim>
                                    <p:anim calcmode="lin" valueType="num">
                                      <p:cBhvr additive="base">
                                        <p:cTn id="13" dur="500" fill="hold"/>
                                        <p:tgtEl>
                                          <p:spTgt spid="2109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0951"/>
                                        </p:tgtEl>
                                        <p:attrNameLst>
                                          <p:attrName>style.visibility</p:attrName>
                                        </p:attrNameLst>
                                      </p:cBhvr>
                                      <p:to>
                                        <p:strVal val="visible"/>
                                      </p:to>
                                    </p:set>
                                    <p:anim calcmode="lin" valueType="num">
                                      <p:cBhvr additive="base">
                                        <p:cTn id="18" dur="500" fill="hold"/>
                                        <p:tgtEl>
                                          <p:spTgt spid="210951"/>
                                        </p:tgtEl>
                                        <p:attrNameLst>
                                          <p:attrName>ppt_x</p:attrName>
                                        </p:attrNameLst>
                                      </p:cBhvr>
                                      <p:tavLst>
                                        <p:tav tm="0">
                                          <p:val>
                                            <p:strVal val="#ppt_x"/>
                                          </p:val>
                                        </p:tav>
                                        <p:tav tm="100000">
                                          <p:val>
                                            <p:strVal val="#ppt_x"/>
                                          </p:val>
                                        </p:tav>
                                      </p:tavLst>
                                    </p:anim>
                                    <p:anim calcmode="lin" valueType="num">
                                      <p:cBhvr additive="base">
                                        <p:cTn id="19" dur="500" fill="hold"/>
                                        <p:tgtEl>
                                          <p:spTgt spid="2109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0946">
                                            <p:txEl>
                                              <p:pRg st="1" end="1"/>
                                            </p:txEl>
                                          </p:spTgt>
                                        </p:tgtEl>
                                        <p:attrNameLst>
                                          <p:attrName>style.visibility</p:attrName>
                                        </p:attrNameLst>
                                      </p:cBhvr>
                                      <p:to>
                                        <p:strVal val="visible"/>
                                      </p:to>
                                    </p:set>
                                    <p:anim calcmode="lin" valueType="num">
                                      <p:cBhvr additive="base">
                                        <p:cTn id="24" dur="500" fill="hold"/>
                                        <p:tgtEl>
                                          <p:spTgt spid="21094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09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10946">
                                            <p:txEl>
                                              <p:pRg st="3" end="3"/>
                                            </p:txEl>
                                          </p:spTgt>
                                        </p:tgtEl>
                                        <p:attrNameLst>
                                          <p:attrName>style.visibility</p:attrName>
                                        </p:attrNameLst>
                                      </p:cBhvr>
                                      <p:to>
                                        <p:strVal val="visible"/>
                                      </p:to>
                                    </p:set>
                                    <p:animEffect transition="in" filter="box(in)">
                                      <p:cBhvr>
                                        <p:cTn id="30" dur="500"/>
                                        <p:tgtEl>
                                          <p:spTgt spid="21094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0946">
                                            <p:txEl>
                                              <p:pRg st="4" end="4"/>
                                            </p:txEl>
                                          </p:spTgt>
                                        </p:tgtEl>
                                        <p:attrNameLst>
                                          <p:attrName>style.visibility</p:attrName>
                                        </p:attrNameLst>
                                      </p:cBhvr>
                                      <p:to>
                                        <p:strVal val="visible"/>
                                      </p:to>
                                    </p:set>
                                    <p:anim calcmode="lin" valueType="num">
                                      <p:cBhvr additive="base">
                                        <p:cTn id="35" dur="500" fill="hold"/>
                                        <p:tgtEl>
                                          <p:spTgt spid="21094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09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0954"/>
                                        </p:tgtEl>
                                        <p:attrNameLst>
                                          <p:attrName>style.visibility</p:attrName>
                                        </p:attrNameLst>
                                      </p:cBhvr>
                                      <p:to>
                                        <p:strVal val="visible"/>
                                      </p:to>
                                    </p:set>
                                    <p:anim calcmode="lin" valueType="num">
                                      <p:cBhvr additive="base">
                                        <p:cTn id="41" dur="500" fill="hold"/>
                                        <p:tgtEl>
                                          <p:spTgt spid="210954"/>
                                        </p:tgtEl>
                                        <p:attrNameLst>
                                          <p:attrName>ppt_x</p:attrName>
                                        </p:attrNameLst>
                                      </p:cBhvr>
                                      <p:tavLst>
                                        <p:tav tm="0">
                                          <p:val>
                                            <p:strVal val="#ppt_x"/>
                                          </p:val>
                                        </p:tav>
                                        <p:tav tm="100000">
                                          <p:val>
                                            <p:strVal val="#ppt_x"/>
                                          </p:val>
                                        </p:tav>
                                      </p:tavLst>
                                    </p:anim>
                                    <p:anim calcmode="lin" valueType="num">
                                      <p:cBhvr additive="base">
                                        <p:cTn id="42" dur="500" fill="hold"/>
                                        <p:tgtEl>
                                          <p:spTgt spid="21095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0946">
                                            <p:txEl>
                                              <p:pRg st="6" end="6"/>
                                            </p:txEl>
                                          </p:spTgt>
                                        </p:tgtEl>
                                        <p:attrNameLst>
                                          <p:attrName>style.visibility</p:attrName>
                                        </p:attrNameLst>
                                      </p:cBhvr>
                                      <p:to>
                                        <p:strVal val="visible"/>
                                      </p:to>
                                    </p:set>
                                    <p:anim calcmode="lin" valueType="num">
                                      <p:cBhvr additive="base">
                                        <p:cTn id="47" dur="500" fill="hold"/>
                                        <p:tgtEl>
                                          <p:spTgt spid="21094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094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0957"/>
                                        </p:tgtEl>
                                        <p:attrNameLst>
                                          <p:attrName>style.visibility</p:attrName>
                                        </p:attrNameLst>
                                      </p:cBhvr>
                                      <p:to>
                                        <p:strVal val="visible"/>
                                      </p:to>
                                    </p:set>
                                    <p:anim calcmode="lin" valueType="num">
                                      <p:cBhvr additive="base">
                                        <p:cTn id="53" dur="500" fill="hold"/>
                                        <p:tgtEl>
                                          <p:spTgt spid="210957"/>
                                        </p:tgtEl>
                                        <p:attrNameLst>
                                          <p:attrName>ppt_x</p:attrName>
                                        </p:attrNameLst>
                                      </p:cBhvr>
                                      <p:tavLst>
                                        <p:tav tm="0">
                                          <p:val>
                                            <p:strVal val="#ppt_x"/>
                                          </p:val>
                                        </p:tav>
                                        <p:tav tm="100000">
                                          <p:val>
                                            <p:strVal val="#ppt_x"/>
                                          </p:val>
                                        </p:tav>
                                      </p:tavLst>
                                    </p:anim>
                                    <p:anim calcmode="lin" valueType="num">
                                      <p:cBhvr additive="base">
                                        <p:cTn id="54" dur="500" fill="hold"/>
                                        <p:tgtEl>
                                          <p:spTgt spid="21095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10946">
                                            <p:txEl>
                                              <p:pRg st="8" end="8"/>
                                            </p:txEl>
                                          </p:spTgt>
                                        </p:tgtEl>
                                        <p:attrNameLst>
                                          <p:attrName>style.visibility</p:attrName>
                                        </p:attrNameLst>
                                      </p:cBhvr>
                                      <p:to>
                                        <p:strVal val="visible"/>
                                      </p:to>
                                    </p:set>
                                    <p:anim calcmode="lin" valueType="num">
                                      <p:cBhvr additive="base">
                                        <p:cTn id="59" dur="500" fill="hold"/>
                                        <p:tgtEl>
                                          <p:spTgt spid="210946">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094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10960"/>
                                        </p:tgtEl>
                                        <p:attrNameLst>
                                          <p:attrName>style.visibility</p:attrName>
                                        </p:attrNameLst>
                                      </p:cBhvr>
                                      <p:to>
                                        <p:strVal val="visible"/>
                                      </p:to>
                                    </p:set>
                                    <p:anim calcmode="lin" valueType="num">
                                      <p:cBhvr additive="base">
                                        <p:cTn id="65" dur="500" fill="hold"/>
                                        <p:tgtEl>
                                          <p:spTgt spid="210960"/>
                                        </p:tgtEl>
                                        <p:attrNameLst>
                                          <p:attrName>ppt_x</p:attrName>
                                        </p:attrNameLst>
                                      </p:cBhvr>
                                      <p:tavLst>
                                        <p:tav tm="0">
                                          <p:val>
                                            <p:strVal val="#ppt_x"/>
                                          </p:val>
                                        </p:tav>
                                        <p:tav tm="100000">
                                          <p:val>
                                            <p:strVal val="#ppt_x"/>
                                          </p:val>
                                        </p:tav>
                                      </p:tavLst>
                                    </p:anim>
                                    <p:anim calcmode="lin" valueType="num">
                                      <p:cBhvr additive="base">
                                        <p:cTn id="66" dur="500" fill="hold"/>
                                        <p:tgtEl>
                                          <p:spTgt spid="2109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Note:</a:t>
            </a:r>
            <a:endParaRPr lang="ar-SA" dirty="0"/>
          </a:p>
        </p:txBody>
      </p:sp>
      <p:sp>
        <p:nvSpPr>
          <p:cNvPr id="3" name="عنصر نائب للمحتوى 2"/>
          <p:cNvSpPr>
            <a:spLocks noGrp="1"/>
          </p:cNvSpPr>
          <p:nvPr>
            <p:ph idx="1"/>
          </p:nvPr>
        </p:nvSpPr>
        <p:spPr/>
        <p:txBody>
          <a:bodyPr/>
          <a:lstStyle/>
          <a:p>
            <a:pPr algn="l">
              <a:buNone/>
            </a:pPr>
            <a:r>
              <a:rPr lang="en-US" dirty="0" smtClean="0"/>
              <a:t> You can use the calculator to find :</a:t>
            </a:r>
          </a:p>
          <a:p>
            <a:pPr algn="l">
              <a:buNone/>
            </a:pPr>
            <a:r>
              <a:rPr lang="en-US" dirty="0" smtClean="0"/>
              <a:t>   1.Mean </a:t>
            </a:r>
          </a:p>
          <a:p>
            <a:pPr algn="l">
              <a:buNone/>
            </a:pPr>
            <a:r>
              <a:rPr lang="en-US" dirty="0" smtClean="0"/>
              <a:t>    2.Variance</a:t>
            </a:r>
          </a:p>
          <a:p>
            <a:pPr algn="l">
              <a:buNone/>
            </a:pPr>
            <a:r>
              <a:rPr lang="en-US" dirty="0" smtClean="0"/>
              <a:t>    3. Standard deviation </a:t>
            </a:r>
            <a:endParaRPr lang="ar-SA" dirty="0" smtClean="0"/>
          </a:p>
          <a:p>
            <a:pPr algn="l">
              <a:buNone/>
            </a:pPr>
            <a:endParaRPr lang="ar-SA" dirty="0" smtClean="0"/>
          </a:p>
          <a:p>
            <a:pPr algn="l">
              <a:buNone/>
            </a:pPr>
            <a:r>
              <a:rPr lang="en-US" dirty="0" smtClean="0"/>
              <a:t>How to use calculator is in the Appendix) </a:t>
            </a:r>
            <a:r>
              <a:rPr lang="ar-SA" dirty="0" err="1" smtClean="0"/>
              <a:t>)</a:t>
            </a:r>
            <a:endParaRPr lang="ar-SA"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1C319EF1-0F6F-43D5-9AB0-F12373A8F7AF}" type="slidenum">
              <a:rPr lang="ar-SA"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fontScale="90000"/>
          </a:bodyPr>
          <a:lstStyle/>
          <a:p>
            <a:pPr rtl="0" eaLnBrk="1" hangingPunct="1">
              <a:defRPr/>
            </a:pPr>
            <a:r>
              <a:rPr lang="en-US" sz="4000" b="1" u="sng" smtClean="0"/>
              <a:t>4.The Coefficient of Variation (C.V):</a:t>
            </a:r>
            <a:r>
              <a:rPr lang="en-US" sz="4000" smtClean="0"/>
              <a:t> </a:t>
            </a:r>
          </a:p>
        </p:txBody>
      </p:sp>
      <p:sp>
        <p:nvSpPr>
          <p:cNvPr id="211971" name="Rectangle 3"/>
          <p:cNvSpPr>
            <a:spLocks noGrp="1" noChangeArrowheads="1"/>
          </p:cNvSpPr>
          <p:nvPr>
            <p:ph idx="1"/>
          </p:nvPr>
        </p:nvSpPr>
        <p:spPr/>
        <p:txBody>
          <a:bodyPr/>
          <a:lstStyle/>
          <a:p>
            <a:pPr algn="l" rtl="0" eaLnBrk="1" hangingPunct="1"/>
            <a:r>
              <a:rPr lang="en-US" dirty="0" smtClean="0"/>
              <a:t>Is a measure use to compare the dispersion in two sets of data which is independent of the unit of the measurement .</a:t>
            </a:r>
          </a:p>
          <a:p>
            <a:pPr algn="l" rtl="0" eaLnBrk="1" hangingPunct="1"/>
            <a:endParaRPr lang="en-US" dirty="0" smtClean="0"/>
          </a:p>
          <a:p>
            <a:pPr algn="l" rtl="0" eaLnBrk="1" hangingPunct="1"/>
            <a:endParaRPr lang="en-US" dirty="0" smtClean="0"/>
          </a:p>
          <a:p>
            <a:pPr algn="l" rtl="0" eaLnBrk="1" hangingPunct="1"/>
            <a:r>
              <a:rPr lang="en-US" dirty="0" smtClean="0"/>
              <a:t>   where  S: Sample standard deviation. </a:t>
            </a:r>
          </a:p>
          <a:p>
            <a:pPr algn="l" rtl="0" eaLnBrk="1" hangingPunct="1"/>
            <a:r>
              <a:rPr lang="en-US" dirty="0" smtClean="0"/>
              <a:t>     : Sample mean.</a:t>
            </a:r>
          </a:p>
        </p:txBody>
      </p:sp>
      <p:sp>
        <p:nvSpPr>
          <p:cNvPr id="11"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2" name="عنصر نائب لرقم الشريحة 5"/>
          <p:cNvSpPr>
            <a:spLocks noGrp="1"/>
          </p:cNvSpPr>
          <p:nvPr>
            <p:ph type="sldNum" sz="quarter" idx="12"/>
          </p:nvPr>
        </p:nvSpPr>
        <p:spPr/>
        <p:txBody>
          <a:bodyPr/>
          <a:lstStyle/>
          <a:p>
            <a:pPr>
              <a:defRPr/>
            </a:pPr>
            <a:fld id="{88E4196E-446C-4494-A55E-7015B3ED882F}" type="slidenum">
              <a:rPr lang="ar-SA"/>
              <a:pPr>
                <a:defRPr/>
              </a:pPr>
              <a:t>64</a:t>
            </a:fld>
            <a:endParaRPr lang="en-US"/>
          </a:p>
        </p:txBody>
      </p:sp>
      <p:sp>
        <p:nvSpPr>
          <p:cNvPr id="1639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11973" name="Object 5"/>
          <p:cNvGraphicFramePr>
            <a:graphicFrameLocks noChangeAspect="1"/>
          </p:cNvGraphicFramePr>
          <p:nvPr/>
        </p:nvGraphicFramePr>
        <p:xfrm>
          <a:off x="2843808" y="3284984"/>
          <a:ext cx="3456384" cy="864096"/>
        </p:xfrm>
        <a:graphic>
          <a:graphicData uri="http://schemas.openxmlformats.org/presentationml/2006/ole">
            <p:oleObj spid="_x0000_s16386" name="Equation" r:id="rId3" imgW="939392" imgH="393529" progId="Equation.3">
              <p:embed/>
            </p:oleObj>
          </a:graphicData>
        </a:graphic>
      </p:graphicFrame>
      <p:sp>
        <p:nvSpPr>
          <p:cNvPr id="16393" name="Rectangle 6"/>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en-US"/>
          </a:p>
        </p:txBody>
      </p:sp>
      <p:sp>
        <p:nvSpPr>
          <p:cNvPr id="16394" name="Rectangle 7"/>
          <p:cNvSpPr>
            <a:spLocks noChangeArrowheads="1"/>
          </p:cNvSpPr>
          <p:nvPr/>
        </p:nvSpPr>
        <p:spPr bwMode="auto">
          <a:xfrm>
            <a:off x="8910638" y="0"/>
            <a:ext cx="233362" cy="304800"/>
          </a:xfrm>
          <a:prstGeom prst="rect">
            <a:avLst/>
          </a:prstGeom>
          <a:noFill/>
          <a:ln w="9525">
            <a:noFill/>
            <a:miter lim="800000"/>
            <a:headEnd/>
            <a:tailEnd/>
          </a:ln>
        </p:spPr>
        <p:txBody>
          <a:bodyPr wrap="none" anchor="ctr">
            <a:spAutoFit/>
          </a:bodyPr>
          <a:lstStyle/>
          <a:p>
            <a:r>
              <a:rPr lang="en-US" sz="1400">
                <a:latin typeface="Arial" pitchFamily="34" charset="0"/>
                <a:cs typeface="Times New Roman" pitchFamily="18" charset="0"/>
              </a:rPr>
              <a:t> </a:t>
            </a:r>
            <a:endParaRPr lang="en-US">
              <a:latin typeface="Arial" pitchFamily="34" charset="0"/>
            </a:endParaRPr>
          </a:p>
        </p:txBody>
      </p:sp>
      <p:graphicFrame>
        <p:nvGraphicFramePr>
          <p:cNvPr id="211976" name="Object 8"/>
          <p:cNvGraphicFramePr>
            <a:graphicFrameLocks noChangeAspect="1"/>
          </p:cNvGraphicFramePr>
          <p:nvPr/>
        </p:nvGraphicFramePr>
        <p:xfrm>
          <a:off x="1907704" y="5229200"/>
          <a:ext cx="527050" cy="477838"/>
        </p:xfrm>
        <a:graphic>
          <a:graphicData uri="http://schemas.openxmlformats.org/presentationml/2006/ole">
            <p:oleObj spid="_x0000_s16387" name="Equation" r:id="rId4" imgW="177480" imgH="190440" progId="Equation.3">
              <p:embed/>
            </p:oleObj>
          </a:graphicData>
        </a:graphic>
      </p:graphicFrame>
      <p:sp>
        <p:nvSpPr>
          <p:cNvPr id="16395" name="Rectangle 9"/>
          <p:cNvSpPr>
            <a:spLocks noChangeArrowheads="1"/>
          </p:cNvSpPr>
          <p:nvPr/>
        </p:nvSpPr>
        <p:spPr bwMode="auto">
          <a:xfrm>
            <a:off x="8910638" y="495300"/>
            <a:ext cx="233362" cy="304800"/>
          </a:xfrm>
          <a:prstGeom prst="rect">
            <a:avLst/>
          </a:prstGeom>
          <a:noFill/>
          <a:ln w="9525">
            <a:noFill/>
            <a:miter lim="800000"/>
            <a:headEnd/>
            <a:tailEnd/>
          </a:ln>
        </p:spPr>
        <p:txBody>
          <a:bodyPr wrap="none" anchor="ctr">
            <a:spAutoFit/>
          </a:bodyPr>
          <a:lstStyle/>
          <a:p>
            <a:r>
              <a:rPr lang="en-US" sz="1400">
                <a:latin typeface="Arial" pitchFamily="34" charset="0"/>
              </a:rPr>
              <a:t> </a:t>
            </a:r>
            <a:endParaRPr lang="en-US">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1970"/>
                                        </p:tgtEl>
                                        <p:attrNameLst>
                                          <p:attrName>style.visibility</p:attrName>
                                        </p:attrNameLst>
                                      </p:cBhvr>
                                      <p:to>
                                        <p:strVal val="visible"/>
                                      </p:to>
                                    </p:set>
                                    <p:animEffect transition="in" filter="box(in)">
                                      <p:cBhvr>
                                        <p:cTn id="7" dur="500"/>
                                        <p:tgtEl>
                                          <p:spTgt spid="2119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1971">
                                            <p:txEl>
                                              <p:pRg st="0" end="0"/>
                                            </p:txEl>
                                          </p:spTgt>
                                        </p:tgtEl>
                                        <p:attrNameLst>
                                          <p:attrName>style.visibility</p:attrName>
                                        </p:attrNameLst>
                                      </p:cBhvr>
                                      <p:to>
                                        <p:strVal val="visible"/>
                                      </p:to>
                                    </p:set>
                                    <p:anim calcmode="lin" valueType="num">
                                      <p:cBhvr additive="base">
                                        <p:cTn id="12"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1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 calcmode="lin" valueType="num">
                                      <p:cBhvr additive="base">
                                        <p:cTn id="18" dur="500" fill="hold"/>
                                        <p:tgtEl>
                                          <p:spTgt spid="211973"/>
                                        </p:tgtEl>
                                        <p:attrNameLst>
                                          <p:attrName>ppt_x</p:attrName>
                                        </p:attrNameLst>
                                      </p:cBhvr>
                                      <p:tavLst>
                                        <p:tav tm="0">
                                          <p:val>
                                            <p:strVal val="#ppt_x"/>
                                          </p:val>
                                        </p:tav>
                                        <p:tav tm="100000">
                                          <p:val>
                                            <p:strVal val="#ppt_x"/>
                                          </p:val>
                                        </p:tav>
                                      </p:tavLst>
                                    </p:anim>
                                    <p:anim calcmode="lin" valueType="num">
                                      <p:cBhvr additive="base">
                                        <p:cTn id="19" dur="500" fill="hold"/>
                                        <p:tgtEl>
                                          <p:spTgt spid="21197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1971">
                                            <p:txEl>
                                              <p:pRg st="3" end="3"/>
                                            </p:txEl>
                                          </p:spTgt>
                                        </p:tgtEl>
                                        <p:attrNameLst>
                                          <p:attrName>style.visibility</p:attrName>
                                        </p:attrNameLst>
                                      </p:cBhvr>
                                      <p:to>
                                        <p:strVal val="visible"/>
                                      </p:to>
                                    </p:set>
                                    <p:anim calcmode="lin" valueType="num">
                                      <p:cBhvr additive="base">
                                        <p:cTn id="24" dur="5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1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1976"/>
                                        </p:tgtEl>
                                        <p:attrNameLst>
                                          <p:attrName>style.visibility</p:attrName>
                                        </p:attrNameLst>
                                      </p:cBhvr>
                                      <p:to>
                                        <p:strVal val="visible"/>
                                      </p:to>
                                    </p:set>
                                    <p:anim calcmode="lin" valueType="num">
                                      <p:cBhvr additive="base">
                                        <p:cTn id="30" dur="500" fill="hold"/>
                                        <p:tgtEl>
                                          <p:spTgt spid="211976"/>
                                        </p:tgtEl>
                                        <p:attrNameLst>
                                          <p:attrName>ppt_x</p:attrName>
                                        </p:attrNameLst>
                                      </p:cBhvr>
                                      <p:tavLst>
                                        <p:tav tm="0">
                                          <p:val>
                                            <p:strVal val="#ppt_x"/>
                                          </p:val>
                                        </p:tav>
                                        <p:tav tm="100000">
                                          <p:val>
                                            <p:strVal val="#ppt_x"/>
                                          </p:val>
                                        </p:tav>
                                      </p:tavLst>
                                    </p:anim>
                                    <p:anim calcmode="lin" valueType="num">
                                      <p:cBhvr additive="base">
                                        <p:cTn id="31" dur="500" fill="hold"/>
                                        <p:tgtEl>
                                          <p:spTgt spid="21197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11971">
                                            <p:txEl>
                                              <p:pRg st="4" end="4"/>
                                            </p:txEl>
                                          </p:spTgt>
                                        </p:tgtEl>
                                        <p:attrNameLst>
                                          <p:attrName>style.visibility</p:attrName>
                                        </p:attrNameLst>
                                      </p:cBhvr>
                                      <p:to>
                                        <p:strVal val="visible"/>
                                      </p:to>
                                    </p:set>
                                    <p:anim calcmode="lin" valueType="num">
                                      <p:cBhvr additive="base">
                                        <p:cTn id="36" dur="500" fill="hold"/>
                                        <p:tgtEl>
                                          <p:spTgt spid="21197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19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en-US" b="1" u="sng" smtClean="0"/>
              <a:t>Example 2.5.3 Page 46:</a:t>
            </a:r>
          </a:p>
        </p:txBody>
      </p:sp>
      <p:sp>
        <p:nvSpPr>
          <p:cNvPr id="212995" name="Rectangle 3"/>
          <p:cNvSpPr>
            <a:spLocks noGrp="1" noChangeArrowheads="1"/>
          </p:cNvSpPr>
          <p:nvPr>
            <p:ph idx="1"/>
          </p:nvPr>
        </p:nvSpPr>
        <p:spPr>
          <a:xfrm>
            <a:off x="0" y="1628775"/>
            <a:ext cx="9144000" cy="4495800"/>
          </a:xfrm>
        </p:spPr>
        <p:txBody>
          <a:bodyPr/>
          <a:lstStyle/>
          <a:p>
            <a:pPr algn="l" rtl="0" eaLnBrk="1" hangingPunct="1"/>
            <a:r>
              <a:rPr lang="en-US" dirty="0" smtClean="0"/>
              <a:t>Suppose two samples of human males yield the following data:</a:t>
            </a:r>
          </a:p>
          <a:p>
            <a:pPr algn="l" rtl="0" eaLnBrk="1" hangingPunct="1">
              <a:buFontTx/>
              <a:buNone/>
            </a:pPr>
            <a:r>
              <a:rPr lang="en-US" dirty="0" smtClean="0"/>
              <a:t>                           </a:t>
            </a:r>
            <a:r>
              <a:rPr lang="en-US" dirty="0" smtClean="0">
                <a:solidFill>
                  <a:schemeClr val="hlink"/>
                </a:solidFill>
              </a:rPr>
              <a:t>Sampe1                Sample2</a:t>
            </a:r>
          </a:p>
          <a:p>
            <a:pPr algn="l" rtl="0" eaLnBrk="1" hangingPunct="1">
              <a:buFontTx/>
              <a:buNone/>
            </a:pPr>
            <a:endParaRPr lang="en-US" dirty="0" smtClean="0">
              <a:solidFill>
                <a:schemeClr val="hlink"/>
              </a:solidFill>
            </a:endParaRPr>
          </a:p>
          <a:p>
            <a:pPr algn="l" rtl="0" eaLnBrk="1" hangingPunct="1">
              <a:buFontTx/>
              <a:buNone/>
            </a:pPr>
            <a:r>
              <a:rPr lang="en-US" dirty="0" smtClean="0"/>
              <a:t> Age                 25-year-olds           11year-olds </a:t>
            </a:r>
          </a:p>
          <a:p>
            <a:pPr algn="l" rtl="0" eaLnBrk="1" hangingPunct="1">
              <a:buFontTx/>
              <a:buNone/>
            </a:pPr>
            <a:r>
              <a:rPr lang="en-US" sz="2800" dirty="0" smtClean="0"/>
              <a:t>Mean weight</a:t>
            </a:r>
            <a:r>
              <a:rPr lang="en-US" dirty="0" smtClean="0"/>
              <a:t>       145 pound               80 pound</a:t>
            </a:r>
          </a:p>
          <a:p>
            <a:pPr algn="l" rtl="0" eaLnBrk="1" hangingPunct="1">
              <a:buFontTx/>
              <a:buNone/>
            </a:pPr>
            <a:r>
              <a:rPr lang="en-US" sz="2400" b="1" dirty="0" smtClean="0"/>
              <a:t>Standard deviation</a:t>
            </a:r>
            <a:r>
              <a:rPr lang="en-US" dirty="0" smtClean="0"/>
              <a:t>  10 pound                10 pound</a:t>
            </a:r>
          </a:p>
        </p:txBody>
      </p:sp>
      <p:sp>
        <p:nvSpPr>
          <p:cNvPr id="11"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2" name="عنصر نائب لرقم الشريحة 5"/>
          <p:cNvSpPr>
            <a:spLocks noGrp="1"/>
          </p:cNvSpPr>
          <p:nvPr>
            <p:ph type="sldNum" sz="quarter" idx="12"/>
          </p:nvPr>
        </p:nvSpPr>
        <p:spPr/>
        <p:txBody>
          <a:bodyPr/>
          <a:lstStyle/>
          <a:p>
            <a:pPr>
              <a:defRPr/>
            </a:pPr>
            <a:fld id="{76391EBE-5EDC-47D3-B255-4B7D1D7AE327}" type="slidenum">
              <a:rPr lang="ar-SA"/>
              <a:pPr>
                <a:defRPr/>
              </a:pPr>
              <a:t>65</a:t>
            </a:fld>
            <a:endParaRPr lang="en-US"/>
          </a:p>
        </p:txBody>
      </p:sp>
      <p:graphicFrame>
        <p:nvGraphicFramePr>
          <p:cNvPr id="212996" name="Group 4"/>
          <p:cNvGraphicFramePr>
            <a:graphicFrameLocks noGrp="1"/>
          </p:cNvGraphicFramePr>
          <p:nvPr/>
        </p:nvGraphicFramePr>
        <p:xfrm>
          <a:off x="71438" y="3284984"/>
          <a:ext cx="9072562" cy="2448272"/>
        </p:xfrm>
        <a:graphic>
          <a:graphicData uri="http://schemas.openxmlformats.org/drawingml/2006/table">
            <a:tbl>
              <a:tblPr rtl="1"/>
              <a:tblGrid>
                <a:gridCol w="9072562"/>
              </a:tblGrid>
              <a:tr h="244827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hlink"/>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box(in)">
                                      <p:cBhvr>
                                        <p:cTn id="7" dur="500"/>
                                        <p:tgtEl>
                                          <p:spTgt spid="2129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 calcmode="lin" valueType="num">
                                      <p:cBhvr additive="base">
                                        <p:cTn id="12" dur="500" fill="hold"/>
                                        <p:tgtEl>
                                          <p:spTgt spid="2129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2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12995">
                                            <p:txEl>
                                              <p:pRg st="1" end="1"/>
                                            </p:txEl>
                                          </p:spTgt>
                                        </p:tgtEl>
                                        <p:attrNameLst>
                                          <p:attrName>style.visibility</p:attrName>
                                        </p:attrNameLst>
                                      </p:cBhvr>
                                      <p:to>
                                        <p:strVal val="visible"/>
                                      </p:to>
                                    </p:set>
                                    <p:animEffect transition="in" filter="box(in)">
                                      <p:cBhvr>
                                        <p:cTn id="18" dur="500"/>
                                        <p:tgtEl>
                                          <p:spTgt spid="2129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2995">
                                            <p:txEl>
                                              <p:pRg st="3" end="3"/>
                                            </p:txEl>
                                          </p:spTgt>
                                        </p:tgtEl>
                                        <p:attrNameLst>
                                          <p:attrName>style.visibility</p:attrName>
                                        </p:attrNameLst>
                                      </p:cBhvr>
                                      <p:to>
                                        <p:strVal val="visible"/>
                                      </p:to>
                                    </p:set>
                                    <p:anim calcmode="lin" valueType="num">
                                      <p:cBhvr additive="base">
                                        <p:cTn id="23" dur="500" fill="hold"/>
                                        <p:tgtEl>
                                          <p:spTgt spid="21299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29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2995">
                                            <p:txEl>
                                              <p:pRg st="4" end="4"/>
                                            </p:txEl>
                                          </p:spTgt>
                                        </p:tgtEl>
                                        <p:attrNameLst>
                                          <p:attrName>style.visibility</p:attrName>
                                        </p:attrNameLst>
                                      </p:cBhvr>
                                      <p:to>
                                        <p:strVal val="visible"/>
                                      </p:to>
                                    </p:set>
                                    <p:anim calcmode="lin" valueType="num">
                                      <p:cBhvr additive="base">
                                        <p:cTn id="29" dur="500" fill="hold"/>
                                        <p:tgtEl>
                                          <p:spTgt spid="21299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29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2995">
                                            <p:txEl>
                                              <p:pRg st="5" end="5"/>
                                            </p:txEl>
                                          </p:spTgt>
                                        </p:tgtEl>
                                        <p:attrNameLst>
                                          <p:attrName>style.visibility</p:attrName>
                                        </p:attrNameLst>
                                      </p:cBhvr>
                                      <p:to>
                                        <p:strVal val="visible"/>
                                      </p:to>
                                    </p:set>
                                    <p:anim calcmode="lin" valueType="num">
                                      <p:cBhvr additive="base">
                                        <p:cTn id="35" dur="500" fill="hold"/>
                                        <p:tgtEl>
                                          <p:spTgt spid="21299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29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idx="1"/>
          </p:nvPr>
        </p:nvSpPr>
        <p:spPr>
          <a:xfrm>
            <a:off x="539750" y="1052513"/>
            <a:ext cx="8229600" cy="4495800"/>
          </a:xfrm>
        </p:spPr>
        <p:txBody>
          <a:bodyPr/>
          <a:lstStyle/>
          <a:p>
            <a:pPr algn="l" rtl="0" eaLnBrk="1" hangingPunct="1">
              <a:lnSpc>
                <a:spcPct val="90000"/>
              </a:lnSpc>
            </a:pPr>
            <a:endParaRPr lang="en-US" sz="2800" dirty="0" smtClean="0"/>
          </a:p>
          <a:p>
            <a:pPr algn="l" rtl="0" eaLnBrk="1" hangingPunct="1">
              <a:lnSpc>
                <a:spcPct val="90000"/>
              </a:lnSpc>
            </a:pPr>
            <a:r>
              <a:rPr lang="en-US" sz="2800" dirty="0" smtClean="0"/>
              <a:t>We wish to know which is </a:t>
            </a:r>
            <a:r>
              <a:rPr lang="en-US" sz="2800" u="sng" dirty="0" smtClean="0"/>
              <a:t>more variable.</a:t>
            </a:r>
            <a:endParaRPr lang="ar-SA" sz="2800" u="sng" dirty="0" smtClean="0"/>
          </a:p>
          <a:p>
            <a:pPr algn="l" rtl="0" eaLnBrk="1" hangingPunct="1">
              <a:lnSpc>
                <a:spcPct val="90000"/>
              </a:lnSpc>
            </a:pPr>
            <a:r>
              <a:rPr lang="en-US" sz="2800" dirty="0" smtClean="0">
                <a:solidFill>
                  <a:schemeClr val="hlink"/>
                </a:solidFill>
              </a:rPr>
              <a:t>Solution:</a:t>
            </a:r>
          </a:p>
          <a:p>
            <a:pPr algn="l" rtl="0" eaLnBrk="1" hangingPunct="1">
              <a:lnSpc>
                <a:spcPct val="90000"/>
              </a:lnSpc>
            </a:pPr>
            <a:r>
              <a:rPr lang="en-US" sz="2800" dirty="0" err="1" smtClean="0"/>
              <a:t>c.v</a:t>
            </a:r>
            <a:r>
              <a:rPr lang="en-US" sz="2800" dirty="0" smtClean="0"/>
              <a:t> (Sample1)= (10/145)*100= 6.9 </a:t>
            </a:r>
            <a:endParaRPr lang="ar-SA" sz="2800" dirty="0" smtClean="0"/>
          </a:p>
          <a:p>
            <a:pPr algn="l" rtl="0" eaLnBrk="1" hangingPunct="1">
              <a:lnSpc>
                <a:spcPct val="90000"/>
              </a:lnSpc>
              <a:buFontTx/>
              <a:buNone/>
            </a:pPr>
            <a:endParaRPr lang="en-US" sz="2800" dirty="0" smtClean="0"/>
          </a:p>
          <a:p>
            <a:pPr algn="l" rtl="0" eaLnBrk="1" hangingPunct="1">
              <a:lnSpc>
                <a:spcPct val="90000"/>
              </a:lnSpc>
            </a:pPr>
            <a:r>
              <a:rPr lang="en-US" sz="2800" dirty="0" err="1" smtClean="0"/>
              <a:t>c.v</a:t>
            </a:r>
            <a:r>
              <a:rPr lang="en-US" sz="2800" dirty="0" smtClean="0"/>
              <a:t> (Sample2)= (10/80)*100= 12.5 </a:t>
            </a:r>
          </a:p>
          <a:p>
            <a:pPr algn="l" rtl="0" eaLnBrk="1" hangingPunct="1">
              <a:lnSpc>
                <a:spcPct val="90000"/>
              </a:lnSpc>
            </a:pPr>
            <a:endParaRPr lang="en-US" sz="2800" dirty="0" smtClean="0"/>
          </a:p>
          <a:p>
            <a:pPr algn="l" rtl="0" eaLnBrk="1" hangingPunct="1">
              <a:lnSpc>
                <a:spcPct val="90000"/>
              </a:lnSpc>
            </a:pPr>
            <a:r>
              <a:rPr lang="en-US" sz="2800" dirty="0" smtClean="0"/>
              <a:t>Then age of 11-years old(sample2) is </a:t>
            </a:r>
            <a:r>
              <a:rPr lang="en-US" sz="2800" u="sng" dirty="0" smtClean="0"/>
              <a:t>more variation</a:t>
            </a:r>
            <a:endParaRPr lang="ar-SA" sz="2800" u="sng" dirty="0" smtClean="0"/>
          </a:p>
          <a:p>
            <a:pPr algn="l" rtl="0" eaLnBrk="1" hangingPunct="1">
              <a:lnSpc>
                <a:spcPct val="90000"/>
              </a:lnSpc>
            </a:pPr>
            <a:endParaRPr lang="en-US" sz="2800" dirty="0" smtClean="0"/>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19894A66-5161-4DC1-B840-D549A17285B8}" type="slidenum">
              <a:rPr lang="ar-SA"/>
              <a:pPr>
                <a:defRPr/>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4018">
                                            <p:txEl>
                                              <p:pRg st="1" end="1"/>
                                            </p:txEl>
                                          </p:spTgt>
                                        </p:tgtEl>
                                        <p:attrNameLst>
                                          <p:attrName>style.visibility</p:attrName>
                                        </p:attrNameLst>
                                      </p:cBhvr>
                                      <p:to>
                                        <p:strVal val="visible"/>
                                      </p:to>
                                    </p:set>
                                    <p:anim calcmode="lin" valueType="num">
                                      <p:cBhvr additive="base">
                                        <p:cTn id="7" dur="500" fill="hold"/>
                                        <p:tgtEl>
                                          <p:spTgt spid="214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4018">
                                            <p:txEl>
                                              <p:pRg st="2" end="2"/>
                                            </p:txEl>
                                          </p:spTgt>
                                        </p:tgtEl>
                                        <p:attrNameLst>
                                          <p:attrName>style.visibility</p:attrName>
                                        </p:attrNameLst>
                                      </p:cBhvr>
                                      <p:to>
                                        <p:strVal val="visible"/>
                                      </p:to>
                                    </p:set>
                                    <p:anim calcmode="lin" valueType="num">
                                      <p:cBhvr additive="base">
                                        <p:cTn id="13" dur="500" fill="hold"/>
                                        <p:tgtEl>
                                          <p:spTgt spid="2140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4018">
                                            <p:txEl>
                                              <p:pRg st="3" end="3"/>
                                            </p:txEl>
                                          </p:spTgt>
                                        </p:tgtEl>
                                        <p:attrNameLst>
                                          <p:attrName>style.visibility</p:attrName>
                                        </p:attrNameLst>
                                      </p:cBhvr>
                                      <p:to>
                                        <p:strVal val="visible"/>
                                      </p:to>
                                    </p:set>
                                    <p:anim calcmode="lin" valueType="num">
                                      <p:cBhvr additive="base">
                                        <p:cTn id="19" dur="500" fill="hold"/>
                                        <p:tgtEl>
                                          <p:spTgt spid="21401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40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4018">
                                            <p:txEl>
                                              <p:pRg st="5" end="5"/>
                                            </p:txEl>
                                          </p:spTgt>
                                        </p:tgtEl>
                                        <p:attrNameLst>
                                          <p:attrName>style.visibility</p:attrName>
                                        </p:attrNameLst>
                                      </p:cBhvr>
                                      <p:to>
                                        <p:strVal val="visible"/>
                                      </p:to>
                                    </p:set>
                                    <p:anim calcmode="lin" valueType="num">
                                      <p:cBhvr additive="base">
                                        <p:cTn id="25" dur="500" fill="hold"/>
                                        <p:tgtEl>
                                          <p:spTgt spid="21401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40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4018">
                                            <p:txEl>
                                              <p:pRg st="7" end="7"/>
                                            </p:txEl>
                                          </p:spTgt>
                                        </p:tgtEl>
                                        <p:attrNameLst>
                                          <p:attrName>style.visibility</p:attrName>
                                        </p:attrNameLst>
                                      </p:cBhvr>
                                      <p:to>
                                        <p:strVal val="visible"/>
                                      </p:to>
                                    </p:set>
                                    <p:anim calcmode="lin" valueType="num">
                                      <p:cBhvr additive="base">
                                        <p:cTn id="31" dur="500" fill="hold"/>
                                        <p:tgtEl>
                                          <p:spTgt spid="21401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40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defRPr/>
            </a:pPr>
            <a:r>
              <a:rPr lang="en-US" smtClean="0"/>
              <a:t>Exercises</a:t>
            </a:r>
          </a:p>
        </p:txBody>
      </p:sp>
      <p:sp>
        <p:nvSpPr>
          <p:cNvPr id="183301" name="Rectangle 3"/>
          <p:cNvSpPr>
            <a:spLocks noGrp="1" noChangeArrowheads="1"/>
          </p:cNvSpPr>
          <p:nvPr>
            <p:ph idx="1"/>
          </p:nvPr>
        </p:nvSpPr>
        <p:spPr>
          <a:xfrm>
            <a:off x="457200" y="1600200"/>
            <a:ext cx="8229600" cy="3700463"/>
          </a:xfrm>
        </p:spPr>
        <p:txBody>
          <a:bodyPr/>
          <a:lstStyle/>
          <a:p>
            <a:pPr algn="l" rtl="0" eaLnBrk="1" hangingPunct="1"/>
            <a:r>
              <a:rPr lang="en-US" u="sng" smtClean="0"/>
              <a:t>Pages</a:t>
            </a:r>
            <a:r>
              <a:rPr lang="en-US" smtClean="0"/>
              <a:t> : 52 – 53</a:t>
            </a:r>
          </a:p>
          <a:p>
            <a:pPr algn="l" rtl="0" eaLnBrk="1" hangingPunct="1"/>
            <a:r>
              <a:rPr lang="en-US" u="sng" smtClean="0"/>
              <a:t>Questions</a:t>
            </a:r>
            <a:r>
              <a:rPr lang="en-US" smtClean="0"/>
              <a:t>:  2.5.1 , 2.5.2 ,2.5.3</a:t>
            </a:r>
          </a:p>
          <a:p>
            <a:pPr algn="l" rtl="0" eaLnBrk="1" hangingPunct="1"/>
            <a:r>
              <a:rPr lang="en-US" u="sng" smtClean="0"/>
              <a:t>H.W.</a:t>
            </a:r>
            <a:r>
              <a:rPr lang="ar-SA" smtClean="0"/>
              <a:t> :</a:t>
            </a:r>
            <a:r>
              <a:rPr lang="en-US" smtClean="0"/>
              <a:t>2.5.4 , 2.5.5, 2.5.6, 2.5.14</a:t>
            </a:r>
          </a:p>
          <a:p>
            <a:pPr algn="l" rtl="0" eaLnBrk="1" hangingPunct="1"/>
            <a:r>
              <a:rPr lang="en-US" smtClean="0"/>
              <a:t>* Also you can solve in the review questions page 57:</a:t>
            </a:r>
          </a:p>
          <a:p>
            <a:pPr algn="l" rtl="0" eaLnBrk="1" hangingPunct="1"/>
            <a:r>
              <a:rPr lang="en-US" smtClean="0"/>
              <a:t>Q: 12,13,14,15,16, 19</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EB7A694B-4140-4D13-A50F-204A9AE4EF54}" type="slidenum">
              <a:rPr lang="ar-SA"/>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2"/>
          <p:cNvSpPr>
            <a:spLocks noGrp="1"/>
          </p:cNvSpPr>
          <p:nvPr>
            <p:ph idx="1"/>
          </p:nvPr>
        </p:nvSpPr>
        <p:spPr>
          <a:xfrm>
            <a:off x="250825" y="260350"/>
            <a:ext cx="8435975" cy="5835650"/>
          </a:xfrm>
        </p:spPr>
        <p:txBody>
          <a:bodyPr>
            <a:normAutofit lnSpcReduction="10000"/>
          </a:bodyPr>
          <a:lstStyle/>
          <a:p>
            <a:pPr algn="l">
              <a:buFontTx/>
              <a:buNone/>
            </a:pPr>
            <a:r>
              <a:rPr lang="en-US" u="sng" dirty="0" smtClean="0">
                <a:solidFill>
                  <a:srgbClr val="FF0000"/>
                </a:solidFill>
              </a:rPr>
              <a:t>Exercises: </a:t>
            </a:r>
          </a:p>
          <a:p>
            <a:pPr algn="l">
              <a:buFontTx/>
              <a:buNone/>
            </a:pPr>
            <a:r>
              <a:rPr lang="en-US" dirty="0" smtClean="0"/>
              <a:t>For each of the data sets in the following exercises Use calculator if possible)</a:t>
            </a:r>
            <a:r>
              <a:rPr lang="ar-SA" dirty="0" err="1" smtClean="0"/>
              <a:t>)</a:t>
            </a:r>
            <a:r>
              <a:rPr lang="en-US" dirty="0" smtClean="0"/>
              <a:t>compute:</a:t>
            </a:r>
          </a:p>
          <a:p>
            <a:pPr algn="l">
              <a:buFontTx/>
              <a:buNone/>
            </a:pPr>
            <a:r>
              <a:rPr lang="en-US" dirty="0" smtClean="0"/>
              <a:t>(a) The mean </a:t>
            </a:r>
          </a:p>
          <a:p>
            <a:pPr algn="l">
              <a:buFontTx/>
              <a:buNone/>
            </a:pPr>
            <a:r>
              <a:rPr lang="en-US" dirty="0" smtClean="0"/>
              <a:t>(b) The median</a:t>
            </a:r>
          </a:p>
          <a:p>
            <a:pPr algn="l">
              <a:buFontTx/>
              <a:buNone/>
            </a:pPr>
            <a:r>
              <a:rPr lang="en-US" dirty="0" smtClean="0"/>
              <a:t>(c) The mode </a:t>
            </a:r>
          </a:p>
          <a:p>
            <a:pPr algn="l">
              <a:buFontTx/>
              <a:buNone/>
            </a:pPr>
            <a:r>
              <a:rPr lang="en-US" dirty="0" smtClean="0"/>
              <a:t>(d) The range</a:t>
            </a:r>
          </a:p>
          <a:p>
            <a:pPr algn="l">
              <a:buFontTx/>
              <a:buNone/>
            </a:pPr>
            <a:r>
              <a:rPr lang="en-US" dirty="0" smtClean="0"/>
              <a:t>(e) The variance</a:t>
            </a:r>
          </a:p>
          <a:p>
            <a:pPr algn="l">
              <a:buFontTx/>
              <a:buNone/>
            </a:pPr>
            <a:r>
              <a:rPr lang="en-US" dirty="0" smtClean="0"/>
              <a:t>(f) The standard deviation</a:t>
            </a:r>
          </a:p>
          <a:p>
            <a:pPr algn="l">
              <a:buFontTx/>
              <a:buNone/>
            </a:pPr>
            <a:r>
              <a:rPr lang="en-US" dirty="0" smtClean="0"/>
              <a:t>(g) The coefficient of variation</a:t>
            </a:r>
          </a:p>
          <a:p>
            <a:pPr algn="l">
              <a:buFontTx/>
              <a:buNone/>
            </a:pPr>
            <a:r>
              <a:rPr lang="en-US" dirty="0" smtClean="0"/>
              <a:t> </a:t>
            </a:r>
          </a:p>
          <a:p>
            <a:pPr algn="l">
              <a:buFontTx/>
              <a:buNone/>
            </a:pPr>
            <a:endParaRPr lang="ar-SA" dirty="0"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9A94CE10-53B1-4484-8B34-4283EE34E3FD}" type="slidenum">
              <a:rPr lang="ar-SA"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Content Placeholder 2"/>
          <p:cNvSpPr>
            <a:spLocks noGrp="1"/>
          </p:cNvSpPr>
          <p:nvPr>
            <p:ph idx="1"/>
          </p:nvPr>
        </p:nvSpPr>
        <p:spPr>
          <a:xfrm>
            <a:off x="323850" y="404813"/>
            <a:ext cx="8820150" cy="5691187"/>
          </a:xfrm>
        </p:spPr>
        <p:txBody>
          <a:bodyPr/>
          <a:lstStyle/>
          <a:p>
            <a:pPr algn="l">
              <a:buFontTx/>
              <a:buNone/>
            </a:pPr>
            <a:r>
              <a:rPr lang="en-US" smtClean="0">
                <a:solidFill>
                  <a:srgbClr val="FF0000"/>
                </a:solidFill>
              </a:rPr>
              <a:t>Q2.5.3:</a:t>
            </a:r>
          </a:p>
          <a:p>
            <a:pPr algn="l">
              <a:buFontTx/>
              <a:buNone/>
            </a:pPr>
            <a:r>
              <a:rPr lang="en-US" smtClean="0"/>
              <a:t>Butz et al. (A-10) evaluated the duration of benefit derived from the use of noninvasive positive-pressure ventilation by patients with amyotrophic lateral sclerosis on symptoms, quality of life, and survival. One of the variables of interest is partial pressure of arterial carbon dioxide (PaCO2). The values below ( mm of Hg ) reflect the result of baseline testing on 30 subjects as established by arterial blood gas analyses.</a:t>
            </a:r>
          </a:p>
          <a:p>
            <a:pPr algn="l">
              <a:buFontTx/>
              <a:buNone/>
            </a:pPr>
            <a:endParaRPr lang="ar-SA" smtClean="0"/>
          </a:p>
        </p:txBody>
      </p:sp>
      <p:sp>
        <p:nvSpPr>
          <p:cNvPr id="4" name="Footer Placeholder 3"/>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5" name="Slide Number Placeholder 4"/>
          <p:cNvSpPr>
            <a:spLocks noGrp="1"/>
          </p:cNvSpPr>
          <p:nvPr>
            <p:ph type="sldNum" sz="quarter" idx="12"/>
          </p:nvPr>
        </p:nvSpPr>
        <p:spPr/>
        <p:txBody>
          <a:bodyPr/>
          <a:lstStyle/>
          <a:p>
            <a:pPr>
              <a:defRPr/>
            </a:pPr>
            <a:fld id="{7C6D4701-95EC-44C5-8146-F6FB2651F914}" type="slidenum">
              <a:rPr lang="ar-SA"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rtl="0" eaLnBrk="1" hangingPunct="1"/>
            <a:r>
              <a:rPr lang="en-US" sz="4200" b="1" u="sng" smtClean="0">
                <a:solidFill>
                  <a:srgbClr val="FF0000"/>
                </a:solidFill>
              </a:rPr>
              <a:t/>
            </a:r>
            <a:br>
              <a:rPr lang="en-US" sz="4200" b="1" u="sng" smtClean="0">
                <a:solidFill>
                  <a:srgbClr val="FF0000"/>
                </a:solidFill>
              </a:rPr>
            </a:br>
            <a:r>
              <a:rPr lang="en-US" sz="4200" b="1" u="sng" smtClean="0">
                <a:solidFill>
                  <a:srgbClr val="FF0000"/>
                </a:solidFill>
              </a:rPr>
              <a:t>* Biostatistics:</a:t>
            </a:r>
            <a:br>
              <a:rPr lang="en-US" sz="4200" b="1" u="sng" smtClean="0">
                <a:solidFill>
                  <a:srgbClr val="FF0000"/>
                </a:solidFill>
              </a:rPr>
            </a:br>
            <a:endParaRPr lang="en-US" sz="4200" b="1" u="sng" smtClean="0">
              <a:solidFill>
                <a:srgbClr val="FF0000"/>
              </a:solidFill>
            </a:endParaRPr>
          </a:p>
        </p:txBody>
      </p:sp>
      <p:sp>
        <p:nvSpPr>
          <p:cNvPr id="10243" name="Rectangle 3"/>
          <p:cNvSpPr>
            <a:spLocks noGrp="1" noChangeArrowheads="1"/>
          </p:cNvSpPr>
          <p:nvPr>
            <p:ph idx="1"/>
          </p:nvPr>
        </p:nvSpPr>
        <p:spPr>
          <a:xfrm>
            <a:off x="685800" y="1268413"/>
            <a:ext cx="7696200" cy="4217987"/>
          </a:xfrm>
          <a:ln>
            <a:solidFill>
              <a:schemeClr val="bg1"/>
            </a:solidFill>
          </a:ln>
        </p:spPr>
        <p:txBody>
          <a:bodyPr/>
          <a:lstStyle/>
          <a:p>
            <a:pPr algn="l" rtl="0" eaLnBrk="1" hangingPunct="1">
              <a:buFontTx/>
              <a:buNone/>
            </a:pPr>
            <a:r>
              <a:rPr lang="en-US" sz="2800" b="1" smtClean="0"/>
              <a:t>The tools of </a:t>
            </a:r>
            <a:r>
              <a:rPr lang="en-US" sz="2800" b="1" smtClean="0">
                <a:solidFill>
                  <a:srgbClr val="33CC33"/>
                </a:solidFill>
              </a:rPr>
              <a:t>statistics</a:t>
            </a:r>
            <a:r>
              <a:rPr lang="en-US" sz="2800" b="1" smtClean="0"/>
              <a:t> are employed in many </a:t>
            </a:r>
            <a:r>
              <a:rPr lang="en-US" sz="2800" b="1" smtClean="0">
                <a:solidFill>
                  <a:srgbClr val="33CC33"/>
                </a:solidFill>
              </a:rPr>
              <a:t>fields</a:t>
            </a:r>
            <a:r>
              <a:rPr lang="en-US" sz="2800" b="1" smtClean="0"/>
              <a:t>:</a:t>
            </a:r>
          </a:p>
          <a:p>
            <a:pPr algn="l" rtl="0" eaLnBrk="1" hangingPunct="1">
              <a:buFontTx/>
              <a:buNone/>
            </a:pPr>
            <a:r>
              <a:rPr lang="en-US" sz="2800" b="1" smtClean="0">
                <a:solidFill>
                  <a:srgbClr val="0000FF"/>
                </a:solidFill>
              </a:rPr>
              <a:t>business, education, psychology, agriculture, economics, </a:t>
            </a:r>
            <a:r>
              <a:rPr lang="en-US" sz="2800" b="1" smtClean="0">
                <a:solidFill>
                  <a:srgbClr val="0000FF"/>
                </a:solidFill>
                <a:latin typeface="Arial" pitchFamily="34" charset="0"/>
              </a:rPr>
              <a:t>…</a:t>
            </a:r>
            <a:r>
              <a:rPr lang="en-US" sz="2800" b="1" smtClean="0">
                <a:solidFill>
                  <a:srgbClr val="0000FF"/>
                </a:solidFill>
              </a:rPr>
              <a:t> etc.</a:t>
            </a:r>
          </a:p>
          <a:p>
            <a:pPr algn="l" rtl="0" eaLnBrk="1" hangingPunct="1">
              <a:buFontTx/>
              <a:buNone/>
            </a:pPr>
            <a:r>
              <a:rPr lang="en-US" sz="2800" b="1" smtClean="0"/>
              <a:t>When the data analyzed are derived from the </a:t>
            </a:r>
            <a:r>
              <a:rPr lang="en-US" sz="2800" b="1" smtClean="0">
                <a:solidFill>
                  <a:srgbClr val="FF00FF"/>
                </a:solidFill>
              </a:rPr>
              <a:t>biological science</a:t>
            </a:r>
            <a:r>
              <a:rPr lang="en-US" sz="2800" b="1" smtClean="0"/>
              <a:t> and </a:t>
            </a:r>
            <a:r>
              <a:rPr lang="en-US" sz="2800" b="1" smtClean="0">
                <a:solidFill>
                  <a:srgbClr val="FF00FF"/>
                </a:solidFill>
              </a:rPr>
              <a:t>medicine</a:t>
            </a:r>
            <a:r>
              <a:rPr lang="en-US" sz="2800" b="1" smtClean="0"/>
              <a:t>, </a:t>
            </a:r>
          </a:p>
          <a:p>
            <a:pPr algn="l" rtl="0" eaLnBrk="1" hangingPunct="1">
              <a:buFontTx/>
              <a:buNone/>
            </a:pPr>
            <a:r>
              <a:rPr lang="en-US" sz="2800" b="1" smtClean="0"/>
              <a:t>we use the term </a:t>
            </a:r>
            <a:r>
              <a:rPr lang="en-US" sz="2800" b="1" smtClean="0">
                <a:solidFill>
                  <a:srgbClr val="33CC33"/>
                </a:solidFill>
              </a:rPr>
              <a:t>biostatistics</a:t>
            </a:r>
            <a:r>
              <a:rPr lang="en-US" sz="2800" b="1" smtClean="0"/>
              <a:t> to distinguish this particular application of statistical tools and concepts.</a:t>
            </a:r>
          </a:p>
        </p:txBody>
      </p:sp>
      <p:sp>
        <p:nvSpPr>
          <p:cNvPr id="124930" name="عنصر نائب للتذييل 4"/>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24931" name="عنصر نائب لرقم الشريحة 5"/>
          <p:cNvSpPr>
            <a:spLocks noGrp="1"/>
          </p:cNvSpPr>
          <p:nvPr>
            <p:ph type="sldNum" sz="quarter" idx="12"/>
          </p:nvPr>
        </p:nvSpPr>
        <p:spPr>
          <a:noFill/>
        </p:spPr>
        <p:txBody>
          <a:bodyPr/>
          <a:lstStyle/>
          <a:p>
            <a:fld id="{19E8DBFF-1BC5-4ED6-BCFD-621BA0C5CA3E}" type="slidenum">
              <a:rPr lang="ar-SA" smtClean="0"/>
              <a:pPr/>
              <a:t>7</a:t>
            </a:fld>
            <a:endParaRPr lang="en-US"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0" fill="hold"/>
                                        <p:tgtEl>
                                          <p:spTgt spid="10242"/>
                                        </p:tgtEl>
                                        <p:attrNameLst>
                                          <p:attrName>ppt_w</p:attrName>
                                        </p:attrNameLst>
                                      </p:cBhvr>
                                      <p:tavLst>
                                        <p:tav tm="0" fmla="#ppt_w*sin(2.5*pi*$)">
                                          <p:val>
                                            <p:fltVal val="0"/>
                                          </p:val>
                                        </p:tav>
                                        <p:tav tm="100000">
                                          <p:val>
                                            <p:fltVal val="1"/>
                                          </p:val>
                                        </p:tav>
                                      </p:tavLst>
                                    </p:anim>
                                    <p:anim calcmode="lin" valueType="num">
                                      <p:cBhvr>
                                        <p:cTn id="8" dur="50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p:cTn id="13"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 calcmode="lin" valueType="num">
                                      <p:cBhvr>
                                        <p:cTn id="19"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2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calcmode="lin" valueType="num">
                                      <p:cBhvr>
                                        <p:cTn id="25"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2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 calcmode="lin" valueType="num">
                                      <p:cBhvr>
                                        <p:cTn id="31" dur="5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24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Content Placeholder 2"/>
          <p:cNvSpPr>
            <a:spLocks noGrp="1"/>
          </p:cNvSpPr>
          <p:nvPr>
            <p:ph idx="1"/>
          </p:nvPr>
        </p:nvSpPr>
        <p:spPr>
          <a:xfrm>
            <a:off x="250825" y="333375"/>
            <a:ext cx="7993583" cy="5762625"/>
          </a:xfrm>
        </p:spPr>
        <p:txBody>
          <a:bodyPr>
            <a:noAutofit/>
          </a:bodyPr>
          <a:lstStyle/>
          <a:p>
            <a:pPr algn="l">
              <a:buFontTx/>
              <a:buNone/>
            </a:pPr>
            <a:r>
              <a:rPr lang="en-US" sz="2400" dirty="0" smtClean="0"/>
              <a:t>seven rat pups from the experiment involving the carotid artery.</a:t>
            </a:r>
            <a:endParaRPr lang="ar-SA" sz="2400" dirty="0" smtClean="0"/>
          </a:p>
          <a:p>
            <a:pPr algn="l">
              <a:buFontTx/>
              <a:buNone/>
            </a:pPr>
            <a:endParaRPr lang="en-US" sz="2400" dirty="0" smtClean="0"/>
          </a:p>
          <a:p>
            <a:pPr algn="l">
              <a:buFontTx/>
              <a:buNone/>
            </a:pPr>
            <a:r>
              <a:rPr lang="en-US" sz="2400" dirty="0" smtClean="0"/>
              <a:t>500    570    560    570    450    560    570</a:t>
            </a:r>
            <a:endParaRPr lang="ar-SA" sz="2400" dirty="0" smtClean="0"/>
          </a:p>
          <a:p>
            <a:pPr algn="l">
              <a:buFontTx/>
              <a:buNone/>
            </a:pPr>
            <a:endParaRPr lang="en-US" sz="2400" dirty="0" smtClean="0"/>
          </a:p>
          <a:p>
            <a:pPr algn="l">
              <a:buFontTx/>
              <a:buNone/>
            </a:pPr>
            <a:r>
              <a:rPr lang="ar-SA" sz="2400" dirty="0" smtClean="0"/>
              <a:t> </a:t>
            </a:r>
            <a:r>
              <a:rPr lang="en-US" sz="2400" dirty="0" smtClean="0"/>
              <a:t>(a) The mean               (b) The median</a:t>
            </a:r>
          </a:p>
          <a:p>
            <a:pPr algn="l">
              <a:buFontTx/>
              <a:buNone/>
            </a:pPr>
            <a:r>
              <a:rPr lang="en-US" sz="2400" dirty="0" err="1" smtClean="0">
                <a:solidFill>
                  <a:srgbClr val="FFFF00"/>
                </a:solidFill>
              </a:rPr>
              <a:t>Ans</a:t>
            </a:r>
            <a:r>
              <a:rPr lang="en-US" sz="2400" dirty="0" smtClean="0">
                <a:solidFill>
                  <a:srgbClr val="FFFF00"/>
                </a:solidFill>
              </a:rPr>
              <a:t>: 540                          </a:t>
            </a:r>
            <a:r>
              <a:rPr lang="en-US" sz="2400" dirty="0" err="1" smtClean="0">
                <a:solidFill>
                  <a:srgbClr val="FFFF00"/>
                </a:solidFill>
              </a:rPr>
              <a:t>Ans</a:t>
            </a:r>
            <a:r>
              <a:rPr lang="en-US" sz="2400" dirty="0" smtClean="0">
                <a:solidFill>
                  <a:srgbClr val="FFFF00"/>
                </a:solidFill>
              </a:rPr>
              <a:t>: 560 </a:t>
            </a:r>
            <a:r>
              <a:rPr lang="en-US" sz="2400" dirty="0" smtClean="0"/>
              <a:t>  </a:t>
            </a:r>
          </a:p>
          <a:p>
            <a:pPr algn="l">
              <a:buFontTx/>
              <a:buNone/>
            </a:pPr>
            <a:r>
              <a:rPr lang="en-US" sz="2400" dirty="0" smtClean="0"/>
              <a:t>(c) The mode               (d) The range</a:t>
            </a:r>
          </a:p>
          <a:p>
            <a:pPr algn="l">
              <a:buFontTx/>
              <a:buNone/>
            </a:pPr>
            <a:r>
              <a:rPr lang="en-US" sz="2400" dirty="0" err="1" smtClean="0">
                <a:solidFill>
                  <a:srgbClr val="FFFF00"/>
                </a:solidFill>
              </a:rPr>
              <a:t>Ans</a:t>
            </a:r>
            <a:r>
              <a:rPr lang="en-US" sz="2400" dirty="0" smtClean="0">
                <a:solidFill>
                  <a:srgbClr val="FFFF00"/>
                </a:solidFill>
              </a:rPr>
              <a:t>: 570                        </a:t>
            </a:r>
            <a:r>
              <a:rPr lang="en-US" sz="2400" dirty="0" err="1" smtClean="0">
                <a:solidFill>
                  <a:srgbClr val="FFFF00"/>
                </a:solidFill>
              </a:rPr>
              <a:t>Ans</a:t>
            </a:r>
            <a:r>
              <a:rPr lang="en-US" sz="2400" dirty="0" smtClean="0">
                <a:solidFill>
                  <a:srgbClr val="FFFF00"/>
                </a:solidFill>
              </a:rPr>
              <a:t>: 120</a:t>
            </a:r>
          </a:p>
          <a:p>
            <a:pPr algn="l">
              <a:buFontTx/>
              <a:buNone/>
            </a:pPr>
            <a:r>
              <a:rPr lang="en-US" sz="2400" dirty="0" smtClean="0"/>
              <a:t>(e) The variance          (f) The standard deviation</a:t>
            </a:r>
          </a:p>
          <a:p>
            <a:pPr algn="l">
              <a:buFontTx/>
              <a:buNone/>
            </a:pPr>
            <a:r>
              <a:rPr lang="en-US" sz="2400" dirty="0" err="1" smtClean="0">
                <a:solidFill>
                  <a:srgbClr val="FFFF00"/>
                </a:solidFill>
              </a:rPr>
              <a:t>Ans</a:t>
            </a:r>
            <a:r>
              <a:rPr lang="en-US" sz="2400" dirty="0" smtClean="0">
                <a:solidFill>
                  <a:srgbClr val="FFFF00"/>
                </a:solidFill>
              </a:rPr>
              <a:t>: 2200                      </a:t>
            </a:r>
            <a:r>
              <a:rPr lang="en-US" sz="2400" dirty="0" err="1" smtClean="0">
                <a:solidFill>
                  <a:srgbClr val="FFFF00"/>
                </a:solidFill>
              </a:rPr>
              <a:t>Ans</a:t>
            </a:r>
            <a:r>
              <a:rPr lang="en-US" sz="2400" dirty="0" smtClean="0">
                <a:solidFill>
                  <a:srgbClr val="FFFF00"/>
                </a:solidFill>
              </a:rPr>
              <a:t>: 46.90</a:t>
            </a:r>
          </a:p>
          <a:p>
            <a:pPr algn="l">
              <a:buFontTx/>
              <a:buNone/>
            </a:pPr>
            <a:r>
              <a:rPr lang="en-US" sz="2400" dirty="0" smtClean="0"/>
              <a:t>(g) The coefficient of variation  </a:t>
            </a:r>
            <a:r>
              <a:rPr lang="en-US" sz="2400" dirty="0" err="1" smtClean="0">
                <a:solidFill>
                  <a:srgbClr val="FFFF00"/>
                </a:solidFill>
              </a:rPr>
              <a:t>Ans</a:t>
            </a:r>
            <a:r>
              <a:rPr lang="en-US" sz="2400" dirty="0" smtClean="0">
                <a:solidFill>
                  <a:srgbClr val="FFFF00"/>
                </a:solidFill>
              </a:rPr>
              <a:t>: 8.69%</a:t>
            </a:r>
          </a:p>
          <a:p>
            <a:pPr algn="l">
              <a:buFontTx/>
              <a:buNone/>
            </a:pPr>
            <a:endParaRPr lang="en-US" sz="2400" dirty="0" smtClean="0"/>
          </a:p>
          <a:p>
            <a:pPr algn="l">
              <a:buFontTx/>
              <a:buNone/>
            </a:pPr>
            <a:endParaRPr lang="en-US" sz="2400" dirty="0" smtClean="0"/>
          </a:p>
          <a:p>
            <a:pPr algn="l">
              <a:buFontTx/>
              <a:buNone/>
            </a:pPr>
            <a:endParaRPr lang="en-US" sz="2400" dirty="0" smtClean="0"/>
          </a:p>
          <a:p>
            <a:pPr algn="l">
              <a:buFontTx/>
              <a:buNone/>
            </a:pPr>
            <a:endParaRPr lang="en-US" sz="2400" dirty="0" smtClean="0"/>
          </a:p>
          <a:p>
            <a:pPr algn="l">
              <a:buFontTx/>
              <a:buNone/>
            </a:pPr>
            <a:r>
              <a:rPr lang="en-US" sz="2400" dirty="0" smtClean="0"/>
              <a:t> </a:t>
            </a:r>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CA97AA99-E222-42A9-BECB-9844ADCCDB88}" type="slidenum">
              <a:rPr lang="ar-SA"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95288" y="333375"/>
            <a:ext cx="8497887" cy="5762625"/>
          </a:xfrm>
        </p:spPr>
        <p:txBody>
          <a:bodyPr/>
          <a:lstStyle/>
          <a:p>
            <a:pPr algn="l">
              <a:buFontTx/>
              <a:buNone/>
            </a:pPr>
            <a:r>
              <a:rPr lang="en-US" dirty="0" smtClean="0">
                <a:solidFill>
                  <a:srgbClr val="FF0000"/>
                </a:solidFill>
              </a:rPr>
              <a:t>H.W   :Q2.5.1:</a:t>
            </a:r>
          </a:p>
          <a:p>
            <a:pPr algn="l">
              <a:buFontTx/>
              <a:buNone/>
            </a:pPr>
            <a:r>
              <a:rPr lang="en-US" dirty="0" err="1" smtClean="0"/>
              <a:t>Porcellini</a:t>
            </a:r>
            <a:r>
              <a:rPr lang="en-US" dirty="0" smtClean="0"/>
              <a:t> et al. (A-8) studied 13 HIV-positive patients who were treated with highly active antiretroviral therapy (HAART) for at least 6 months. The CD4 T cell counts (             ) at baseline for the 13 subjects are listed below. </a:t>
            </a:r>
          </a:p>
          <a:p>
            <a:pPr algn="l">
              <a:buFontTx/>
              <a:buNone/>
            </a:pPr>
            <a:r>
              <a:rPr lang="en-US" dirty="0" smtClean="0"/>
              <a:t>230    205    313    207     227    245    173    </a:t>
            </a:r>
          </a:p>
          <a:p>
            <a:pPr algn="l">
              <a:buFontTx/>
              <a:buNone/>
            </a:pPr>
            <a:r>
              <a:rPr lang="en-US" dirty="0" smtClean="0"/>
              <a:t>58      103    181    105     301    169</a:t>
            </a:r>
            <a:endParaRPr lang="ar-SA" dirty="0"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EFF2E951-07B1-43B8-8B01-30D1F848E503}" type="slidenum">
              <a:rPr lang="ar-SA" smtClean="0"/>
              <a:pPr>
                <a:defRPr/>
              </a:pPr>
              <a:t>71</a:t>
            </a:fld>
            <a:endParaRPr lang="en-US"/>
          </a:p>
        </p:txBody>
      </p:sp>
      <p:sp>
        <p:nvSpPr>
          <p:cNvPr id="1741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7410" name="Object 4"/>
          <p:cNvGraphicFramePr>
            <a:graphicFrameLocks noChangeAspect="1"/>
          </p:cNvGraphicFramePr>
          <p:nvPr/>
        </p:nvGraphicFramePr>
        <p:xfrm>
          <a:off x="5796136" y="2420888"/>
          <a:ext cx="1377950" cy="647700"/>
        </p:xfrm>
        <a:graphic>
          <a:graphicData uri="http://schemas.openxmlformats.org/presentationml/2006/ole">
            <p:oleObj spid="_x0000_s17410" name="Equation" r:id="rId3" imgW="507960" imgH="279360" progId="Equation.3">
              <p:embed/>
            </p:oleObj>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Content Placeholder 6"/>
          <p:cNvSpPr>
            <a:spLocks noGrp="1"/>
          </p:cNvSpPr>
          <p:nvPr>
            <p:ph idx="1"/>
          </p:nvPr>
        </p:nvSpPr>
        <p:spPr>
          <a:xfrm>
            <a:off x="468313" y="333375"/>
            <a:ext cx="8424862" cy="5691188"/>
          </a:xfrm>
        </p:spPr>
        <p:txBody>
          <a:bodyPr/>
          <a:lstStyle/>
          <a:p>
            <a:pPr algn="l">
              <a:buFontTx/>
              <a:buNone/>
            </a:pPr>
            <a:r>
              <a:rPr lang="en-US" dirty="0" smtClean="0">
                <a:solidFill>
                  <a:srgbClr val="FF0000"/>
                </a:solidFill>
              </a:rPr>
              <a:t>Q2.5.2:H.W </a:t>
            </a:r>
            <a:r>
              <a:rPr lang="en-US" dirty="0" err="1" smtClean="0"/>
              <a:t>Shrair</a:t>
            </a:r>
            <a:r>
              <a:rPr lang="en-US" dirty="0" smtClean="0"/>
              <a:t> and Jasper (A-9) investigated whether decreasing the venous return in young rats would affect ultrasonic vocalizations (USVs). Their research showed no significant change in the number of ultrasonic vocalizations when blood was removed from either the superior vena cava or the carotid artery. Another important variable measured was the heart rate (bmp) during the withdrawal of blood. The data below presents the heart rate of </a:t>
            </a:r>
            <a:endParaRPr lang="ar-SA" dirty="0"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FBE72514-ABCB-4627-AEFB-6001C1299831}" type="slidenum">
              <a:rPr lang="ar-SA"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250825" y="260350"/>
            <a:ext cx="8893175" cy="5835650"/>
          </a:xfrm>
        </p:spPr>
        <p:txBody>
          <a:bodyPr/>
          <a:lstStyle/>
          <a:p>
            <a:pPr algn="l">
              <a:buFontTx/>
              <a:buNone/>
            </a:pPr>
            <a:r>
              <a:rPr lang="en-US" dirty="0" smtClean="0"/>
              <a:t>40.0   47.0   34.0   42.0    54.0    48.0    53.6 56.9   58.0   45.0   54.5    54.0    43.0    44.3 </a:t>
            </a:r>
          </a:p>
          <a:p>
            <a:pPr algn="l">
              <a:buFontTx/>
              <a:buNone/>
            </a:pPr>
            <a:r>
              <a:rPr lang="en-US" dirty="0" smtClean="0"/>
              <a:t>53.9   41.8   33.0   43.1    52.4    37.9    34.5</a:t>
            </a:r>
          </a:p>
          <a:p>
            <a:pPr algn="l">
              <a:buFontTx/>
              <a:buNone/>
            </a:pPr>
            <a:r>
              <a:rPr lang="en-US" dirty="0" smtClean="0"/>
              <a:t>40.1   33.0   59.9   62.6    54.1    45.7    40.6  56.6   59.0</a:t>
            </a:r>
          </a:p>
          <a:p>
            <a:pPr algn="l">
              <a:buFontTx/>
              <a:buNone/>
            </a:pPr>
            <a:r>
              <a:rPr lang="en-US" dirty="0" smtClean="0"/>
              <a:t>(a) The mean               (b) The median</a:t>
            </a:r>
          </a:p>
          <a:p>
            <a:pPr algn="l">
              <a:buFontTx/>
              <a:buNone/>
            </a:pPr>
            <a:r>
              <a:rPr lang="ar-SA" dirty="0" smtClean="0">
                <a:solidFill>
                  <a:srgbClr val="FFFF00"/>
                </a:solidFill>
              </a:rPr>
              <a:t> </a:t>
            </a:r>
            <a:r>
              <a:rPr lang="en-US" dirty="0" err="1" smtClean="0">
                <a:solidFill>
                  <a:srgbClr val="FFFF00"/>
                </a:solidFill>
              </a:rPr>
              <a:t>Ans</a:t>
            </a:r>
            <a:r>
              <a:rPr lang="en-US" dirty="0" smtClean="0">
                <a:solidFill>
                  <a:srgbClr val="FFFF00"/>
                </a:solidFill>
              </a:rPr>
              <a:t>: 47.72                      </a:t>
            </a:r>
            <a:r>
              <a:rPr lang="en-US" dirty="0" err="1" smtClean="0">
                <a:solidFill>
                  <a:srgbClr val="FFFF00"/>
                </a:solidFill>
              </a:rPr>
              <a:t>Ans</a:t>
            </a:r>
            <a:r>
              <a:rPr lang="en-US" dirty="0" smtClean="0">
                <a:solidFill>
                  <a:srgbClr val="FFFF00"/>
                </a:solidFill>
              </a:rPr>
              <a:t>: 46.35</a:t>
            </a:r>
            <a:endParaRPr lang="en-US" dirty="0" smtClean="0"/>
          </a:p>
          <a:p>
            <a:pPr algn="l">
              <a:buFontTx/>
              <a:buNone/>
            </a:pPr>
            <a:r>
              <a:rPr lang="en-US" dirty="0" smtClean="0"/>
              <a:t>(c) The mode               (d) The range</a:t>
            </a:r>
          </a:p>
          <a:p>
            <a:pPr algn="l">
              <a:buFontTx/>
              <a:buNone/>
            </a:pPr>
            <a:r>
              <a:rPr lang="en-US" dirty="0" err="1" smtClean="0">
                <a:solidFill>
                  <a:srgbClr val="FFFF00"/>
                </a:solidFill>
              </a:rPr>
              <a:t>Ans</a:t>
            </a:r>
            <a:r>
              <a:rPr lang="en-US" dirty="0" smtClean="0">
                <a:solidFill>
                  <a:srgbClr val="FFFF00"/>
                </a:solidFill>
              </a:rPr>
              <a:t>: 33, 54                      </a:t>
            </a:r>
            <a:r>
              <a:rPr lang="en-US" dirty="0" err="1" smtClean="0">
                <a:solidFill>
                  <a:srgbClr val="FFFF00"/>
                </a:solidFill>
              </a:rPr>
              <a:t>Ans</a:t>
            </a:r>
            <a:r>
              <a:rPr lang="en-US" dirty="0" smtClean="0">
                <a:solidFill>
                  <a:srgbClr val="FFFF00"/>
                </a:solidFill>
              </a:rPr>
              <a:t>: 29.6</a:t>
            </a:r>
          </a:p>
          <a:p>
            <a:pPr algn="l">
              <a:buFontTx/>
              <a:buNone/>
            </a:pPr>
            <a:r>
              <a:rPr lang="en-US" dirty="0" smtClean="0"/>
              <a:t> </a:t>
            </a:r>
            <a:endParaRPr lang="ar-SA" dirty="0" smtClean="0"/>
          </a:p>
        </p:txBody>
      </p:sp>
      <p:sp>
        <p:nvSpPr>
          <p:cNvPr id="4" name="Footer Placeholder 3"/>
          <p:cNvSpPr>
            <a:spLocks noGrp="1"/>
          </p:cNvSpPr>
          <p:nvPr>
            <p:ph type="ftr" sz="quarter" idx="11"/>
          </p:nvPr>
        </p:nvSpPr>
        <p:spPr/>
        <p:txBody>
          <a:bodyPr/>
          <a:lstStyle/>
          <a:p>
            <a:pPr>
              <a:defRPr/>
            </a:pPr>
            <a:r>
              <a:rPr lang="ar-SA" dirty="0" smtClean="0"/>
              <a:t>Text Book  :   Basic Concepts and Methodology for the Health Sciences </a:t>
            </a:r>
            <a:endParaRPr lang="en-US" dirty="0"/>
          </a:p>
        </p:txBody>
      </p:sp>
      <p:sp>
        <p:nvSpPr>
          <p:cNvPr id="5" name="Slide Number Placeholder 4"/>
          <p:cNvSpPr>
            <a:spLocks noGrp="1"/>
          </p:cNvSpPr>
          <p:nvPr>
            <p:ph type="sldNum" sz="quarter" idx="12"/>
          </p:nvPr>
        </p:nvSpPr>
        <p:spPr/>
        <p:txBody>
          <a:bodyPr/>
          <a:lstStyle/>
          <a:p>
            <a:pPr>
              <a:defRPr/>
            </a:pPr>
            <a:fld id="{E53B1028-FD86-4A77-81E1-91914D0BC4E8}" type="slidenum">
              <a:rPr lang="ar-SA"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Content Placeholder 2"/>
          <p:cNvSpPr>
            <a:spLocks noGrp="1"/>
          </p:cNvSpPr>
          <p:nvPr>
            <p:ph idx="1"/>
          </p:nvPr>
        </p:nvSpPr>
        <p:spPr>
          <a:xfrm>
            <a:off x="250825" y="260350"/>
            <a:ext cx="8893175" cy="5835650"/>
          </a:xfrm>
        </p:spPr>
        <p:txBody>
          <a:bodyPr>
            <a:normAutofit lnSpcReduction="10000"/>
          </a:bodyPr>
          <a:lstStyle/>
          <a:p>
            <a:pPr algn="l">
              <a:buFontTx/>
              <a:buNone/>
            </a:pPr>
            <a:r>
              <a:rPr lang="en-US" dirty="0" smtClean="0"/>
              <a:t>(e) The variance          (f) The standard deviation</a:t>
            </a:r>
          </a:p>
          <a:p>
            <a:pPr algn="l">
              <a:buFontTx/>
              <a:buNone/>
            </a:pPr>
            <a:r>
              <a:rPr lang="en-US" dirty="0" err="1" smtClean="0">
                <a:solidFill>
                  <a:srgbClr val="FFFF00"/>
                </a:solidFill>
              </a:rPr>
              <a:t>Ans</a:t>
            </a:r>
            <a:r>
              <a:rPr lang="en-US" dirty="0" smtClean="0">
                <a:solidFill>
                  <a:srgbClr val="FFFF00"/>
                </a:solidFill>
              </a:rPr>
              <a:t>: 84.135                      </a:t>
            </a:r>
            <a:r>
              <a:rPr lang="en-US" dirty="0" err="1" smtClean="0">
                <a:solidFill>
                  <a:srgbClr val="FFFF00"/>
                </a:solidFill>
              </a:rPr>
              <a:t>Ans</a:t>
            </a:r>
            <a:r>
              <a:rPr lang="en-US" dirty="0" smtClean="0">
                <a:solidFill>
                  <a:srgbClr val="FFFF00"/>
                </a:solidFill>
              </a:rPr>
              <a:t>: 9.17251 </a:t>
            </a:r>
          </a:p>
          <a:p>
            <a:pPr algn="l">
              <a:buFontTx/>
              <a:buNone/>
            </a:pPr>
            <a:r>
              <a:rPr lang="en-US" dirty="0" smtClean="0"/>
              <a:t>(g) The coefficient of variation  </a:t>
            </a:r>
          </a:p>
          <a:p>
            <a:pPr algn="l">
              <a:buFontTx/>
              <a:buNone/>
            </a:pPr>
            <a:endParaRPr lang="en-US" dirty="0" smtClean="0"/>
          </a:p>
          <a:p>
            <a:pPr algn="l">
              <a:buFontTx/>
              <a:buNone/>
            </a:pPr>
            <a:r>
              <a:rPr lang="en-US" dirty="0" smtClean="0">
                <a:solidFill>
                  <a:srgbClr val="FF0000"/>
                </a:solidFill>
              </a:rPr>
              <a:t>(H.W)Q2.5.4:</a:t>
            </a:r>
          </a:p>
          <a:p>
            <a:pPr algn="l">
              <a:buFontTx/>
              <a:buNone/>
            </a:pPr>
            <a:r>
              <a:rPr lang="en-US" dirty="0" smtClean="0"/>
              <a:t>According to Starch et al. (A-11), hamstring tendon grafts have been the “weak link” in anterior </a:t>
            </a:r>
            <a:r>
              <a:rPr lang="en-US" dirty="0" err="1" smtClean="0"/>
              <a:t>cruciate</a:t>
            </a:r>
            <a:r>
              <a:rPr lang="en-US" dirty="0" smtClean="0"/>
              <a:t> ligament reconstruction. In a controlled laboratory study, they compared two techniques for reconstruction : either an interference screw or a central sleeve and </a:t>
            </a:r>
            <a:endParaRPr lang="ar-SA" dirty="0"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35D6D368-811F-49CD-9F90-5F34A30556B7}" type="slidenum">
              <a:rPr lang="ar-SA"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457200" y="404813"/>
            <a:ext cx="8229600" cy="5691187"/>
          </a:xfrm>
        </p:spPr>
        <p:txBody>
          <a:bodyPr>
            <a:normAutofit lnSpcReduction="10000"/>
          </a:bodyPr>
          <a:lstStyle/>
          <a:p>
            <a:pPr algn="l">
              <a:buFontTx/>
              <a:buNone/>
            </a:pPr>
            <a:r>
              <a:rPr lang="ar-SA" smtClean="0"/>
              <a:t> </a:t>
            </a:r>
            <a:r>
              <a:rPr lang="en-US" smtClean="0"/>
              <a:t>screw on the tibial side. For eight cadaveric knees, the measurements below represent the required force ( in Newtones) at which initial failure of graft strands occurred for the central sleeve and screw technique.</a:t>
            </a:r>
          </a:p>
          <a:p>
            <a:pPr algn="l">
              <a:buFontTx/>
              <a:buNone/>
            </a:pPr>
            <a:r>
              <a:rPr lang="en-US" smtClean="0"/>
              <a:t>172.5   216.63   212.62    98.97    66.95    239.76    19.57   195.72</a:t>
            </a:r>
          </a:p>
          <a:p>
            <a:pPr algn="l">
              <a:buFontTx/>
              <a:buNone/>
            </a:pPr>
            <a:r>
              <a:rPr lang="en-US" smtClean="0"/>
              <a:t>(a) The mean               (b) The median</a:t>
            </a:r>
          </a:p>
          <a:p>
            <a:pPr algn="l">
              <a:buFontTx/>
              <a:buNone/>
            </a:pPr>
            <a:r>
              <a:rPr lang="ar-SA" smtClean="0">
                <a:solidFill>
                  <a:srgbClr val="FFFF00"/>
                </a:solidFill>
              </a:rPr>
              <a:t> </a:t>
            </a:r>
            <a:r>
              <a:rPr lang="en-US" smtClean="0">
                <a:solidFill>
                  <a:srgbClr val="FFFF00"/>
                </a:solidFill>
              </a:rPr>
              <a:t>Ans: 152.84                      Ans: 184.11</a:t>
            </a:r>
            <a:endParaRPr lang="en-US" smtClean="0"/>
          </a:p>
          <a:p>
            <a:pPr algn="l">
              <a:buFontTx/>
              <a:buNone/>
            </a:pPr>
            <a:r>
              <a:rPr lang="en-US" smtClean="0"/>
              <a:t>(c) The mode               (d) The range</a:t>
            </a:r>
          </a:p>
          <a:p>
            <a:pPr algn="l">
              <a:buFontTx/>
              <a:buNone/>
            </a:pPr>
            <a:r>
              <a:rPr lang="en-US" smtClean="0">
                <a:solidFill>
                  <a:srgbClr val="FFFF00"/>
                </a:solidFill>
              </a:rPr>
              <a:t>Ans: no mode                   Ans: 220.19</a:t>
            </a:r>
          </a:p>
          <a:p>
            <a:pPr algn="l">
              <a:buFontTx/>
              <a:buNone/>
            </a:pPr>
            <a:endParaRPr lang="ar-SA"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657FA330-8C67-4826-A109-2008AA27EE44}" type="slidenum">
              <a:rPr lang="ar-SA"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Content Placeholder 2"/>
          <p:cNvSpPr>
            <a:spLocks noGrp="1"/>
          </p:cNvSpPr>
          <p:nvPr>
            <p:ph idx="1"/>
          </p:nvPr>
        </p:nvSpPr>
        <p:spPr>
          <a:xfrm>
            <a:off x="250825" y="333375"/>
            <a:ext cx="8893175" cy="5762625"/>
          </a:xfrm>
        </p:spPr>
        <p:txBody>
          <a:bodyPr>
            <a:normAutofit lnSpcReduction="10000"/>
          </a:bodyPr>
          <a:lstStyle/>
          <a:p>
            <a:pPr algn="l">
              <a:buFontTx/>
              <a:buNone/>
            </a:pPr>
            <a:r>
              <a:rPr lang="en-US" smtClean="0"/>
              <a:t>(e) The variance      (f) The standard deviation</a:t>
            </a:r>
          </a:p>
          <a:p>
            <a:pPr algn="l">
              <a:buFontTx/>
              <a:buNone/>
            </a:pPr>
            <a:r>
              <a:rPr lang="en-US" smtClean="0">
                <a:solidFill>
                  <a:srgbClr val="FFFF00"/>
                </a:solidFill>
              </a:rPr>
              <a:t>Ans: 6494.732               Ans: 80.5899 </a:t>
            </a:r>
          </a:p>
          <a:p>
            <a:pPr algn="l">
              <a:buFontTx/>
              <a:buNone/>
            </a:pPr>
            <a:r>
              <a:rPr lang="en-US" smtClean="0"/>
              <a:t>(g) The coefficient of variation  </a:t>
            </a:r>
            <a:r>
              <a:rPr lang="en-US" smtClean="0">
                <a:solidFill>
                  <a:srgbClr val="FFFF00"/>
                </a:solidFill>
              </a:rPr>
              <a:t>Ans: 52.73%</a:t>
            </a:r>
          </a:p>
          <a:p>
            <a:pPr algn="l">
              <a:buFontTx/>
              <a:buNone/>
            </a:pPr>
            <a:endParaRPr lang="en-US" smtClean="0">
              <a:solidFill>
                <a:srgbClr val="FFFF00"/>
              </a:solidFill>
            </a:endParaRPr>
          </a:p>
          <a:p>
            <a:pPr algn="l">
              <a:buFontTx/>
              <a:buNone/>
            </a:pPr>
            <a:r>
              <a:rPr lang="en-US" smtClean="0">
                <a:solidFill>
                  <a:srgbClr val="FF0000"/>
                </a:solidFill>
              </a:rPr>
              <a:t>Q2.5.5:</a:t>
            </a:r>
          </a:p>
          <a:p>
            <a:pPr algn="l">
              <a:buFontTx/>
              <a:buNone/>
            </a:pPr>
            <a:r>
              <a:rPr lang="en-US" smtClean="0"/>
              <a:t>Cardosi et al. (A-12) performed a 4 years retrospective review of 102 women undergoing radical hysterectomy for cervical or endometrial cancer. Catheter-associated urinary tract infection was observed in 12 of the subjects. Below are the numbers of</a:t>
            </a:r>
            <a:endParaRPr lang="ar-SA"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677E0221-8898-4A62-88D6-1770961AF39D}" type="slidenum">
              <a:rPr lang="ar-SA"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a:xfrm>
            <a:off x="0" y="260350"/>
            <a:ext cx="9144000" cy="5835650"/>
          </a:xfrm>
        </p:spPr>
        <p:txBody>
          <a:bodyPr>
            <a:normAutofit fontScale="92500" lnSpcReduction="10000"/>
          </a:bodyPr>
          <a:lstStyle/>
          <a:p>
            <a:pPr algn="l">
              <a:buFontTx/>
              <a:buNone/>
            </a:pPr>
            <a:r>
              <a:rPr lang="en-US" smtClean="0"/>
              <a:t>postoperative days until diagnosis of the infection for each subject experiencing an infection.</a:t>
            </a:r>
          </a:p>
          <a:p>
            <a:pPr algn="l">
              <a:buFontTx/>
              <a:buNone/>
            </a:pPr>
            <a:r>
              <a:rPr lang="en-US" smtClean="0"/>
              <a:t>16  10  49  15  6  15   8  19  11   22   13   17</a:t>
            </a:r>
          </a:p>
          <a:p>
            <a:pPr algn="l">
              <a:buFontTx/>
              <a:buNone/>
            </a:pPr>
            <a:r>
              <a:rPr lang="en-US" smtClean="0">
                <a:solidFill>
                  <a:srgbClr val="FFFF00"/>
                </a:solidFill>
              </a:rPr>
              <a:t> </a:t>
            </a:r>
            <a:r>
              <a:rPr lang="en-US" smtClean="0"/>
              <a:t>(a) The mean               (b) The median</a:t>
            </a:r>
          </a:p>
          <a:p>
            <a:pPr algn="l">
              <a:buFontTx/>
              <a:buNone/>
            </a:pPr>
            <a:r>
              <a:rPr lang="ar-SA" smtClean="0">
                <a:solidFill>
                  <a:srgbClr val="FFFF00"/>
                </a:solidFill>
              </a:rPr>
              <a:t> </a:t>
            </a:r>
            <a:r>
              <a:rPr lang="en-US" smtClean="0">
                <a:solidFill>
                  <a:srgbClr val="FFFF00"/>
                </a:solidFill>
              </a:rPr>
              <a:t>Ans: 16.75                      Ans: 15</a:t>
            </a:r>
            <a:endParaRPr lang="en-US" smtClean="0"/>
          </a:p>
          <a:p>
            <a:pPr algn="l">
              <a:buFontTx/>
              <a:buNone/>
            </a:pPr>
            <a:r>
              <a:rPr lang="en-US" smtClean="0"/>
              <a:t>(c) The mode               (d) The range</a:t>
            </a:r>
          </a:p>
          <a:p>
            <a:pPr algn="l">
              <a:buFontTx/>
              <a:buNone/>
            </a:pPr>
            <a:r>
              <a:rPr lang="en-US" smtClean="0">
                <a:solidFill>
                  <a:srgbClr val="FFFF00"/>
                </a:solidFill>
              </a:rPr>
              <a:t>Ans: 15                           Ans: 43</a:t>
            </a:r>
          </a:p>
          <a:p>
            <a:pPr algn="l">
              <a:buFontTx/>
              <a:buNone/>
            </a:pPr>
            <a:r>
              <a:rPr lang="en-US" smtClean="0"/>
              <a:t>(e) The variance      (f) The standard deviation</a:t>
            </a:r>
          </a:p>
          <a:p>
            <a:pPr algn="l">
              <a:buFontTx/>
              <a:buNone/>
            </a:pPr>
            <a:r>
              <a:rPr lang="en-US" smtClean="0">
                <a:solidFill>
                  <a:srgbClr val="FFFF00"/>
                </a:solidFill>
              </a:rPr>
              <a:t>Ans: 124.0227               Ans: 11.1365 </a:t>
            </a:r>
          </a:p>
          <a:p>
            <a:pPr algn="l">
              <a:buFontTx/>
              <a:buNone/>
            </a:pPr>
            <a:r>
              <a:rPr lang="en-US" smtClean="0"/>
              <a:t>(g) The coefficient of variation  </a:t>
            </a:r>
            <a:r>
              <a:rPr lang="en-US" smtClean="0">
                <a:solidFill>
                  <a:srgbClr val="FFFF00"/>
                </a:solidFill>
              </a:rPr>
              <a:t>Ans: 66.49%</a:t>
            </a:r>
          </a:p>
          <a:p>
            <a:pPr algn="l">
              <a:buFontTx/>
              <a:buNone/>
            </a:pPr>
            <a:endParaRPr lang="en-US" smtClean="0">
              <a:solidFill>
                <a:srgbClr val="FFFF00"/>
              </a:solidFill>
            </a:endParaRPr>
          </a:p>
          <a:p>
            <a:pPr algn="l">
              <a:buFontTx/>
              <a:buNone/>
            </a:pPr>
            <a:r>
              <a:rPr lang="en-US" smtClean="0">
                <a:solidFill>
                  <a:srgbClr val="FFFF00"/>
                </a:solidFill>
              </a:rPr>
              <a:t> </a:t>
            </a:r>
            <a:endParaRPr lang="en-US" smtClean="0"/>
          </a:p>
          <a:p>
            <a:pPr algn="l">
              <a:buFontTx/>
              <a:buNone/>
            </a:pPr>
            <a:endParaRPr lang="ar-SA"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1A8E343C-ABF0-4D14-A2A0-3B7285A4BA75}" type="slidenum">
              <a:rPr lang="ar-SA" smtClean="0"/>
              <a:pPr>
                <a:defRPr/>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Content Placeholder 2"/>
          <p:cNvSpPr>
            <a:spLocks noGrp="1"/>
          </p:cNvSpPr>
          <p:nvPr>
            <p:ph idx="1"/>
          </p:nvPr>
        </p:nvSpPr>
        <p:spPr>
          <a:xfrm>
            <a:off x="250825" y="333375"/>
            <a:ext cx="8893175" cy="5762625"/>
          </a:xfrm>
        </p:spPr>
        <p:txBody>
          <a:bodyPr>
            <a:normAutofit lnSpcReduction="10000"/>
          </a:bodyPr>
          <a:lstStyle/>
          <a:p>
            <a:pPr algn="l">
              <a:buFontTx/>
              <a:buNone/>
            </a:pPr>
            <a:r>
              <a:rPr lang="en-US" smtClean="0">
                <a:solidFill>
                  <a:srgbClr val="FF0000"/>
                </a:solidFill>
              </a:rPr>
              <a:t>Q2.5.6: </a:t>
            </a:r>
            <a:r>
              <a:rPr lang="en-US" smtClean="0"/>
              <a:t>The purpose of a study by Nozama et al. (A-13) was to evaluate the outcome of surgical repair of pars interarticularis defect by segmental wire fixation in young adults with lumbar spondylolysis. The authors found that segmental wire fixation historically has been successful in the treatment of nonathletes with spondylolysis, but no information existed on the results of this type of surgery in athletes. In a retrospective study, the authors found 20 subjects who had the surgery between 1993 and 2000. For these subjects, the data below   </a:t>
            </a:r>
            <a:endParaRPr lang="ar-SA"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ECC8541F-8231-46B8-892A-A79DDEE03350}" type="slidenum">
              <a:rPr lang="ar-SA"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Content Placeholder 2"/>
          <p:cNvSpPr>
            <a:spLocks noGrp="1"/>
          </p:cNvSpPr>
          <p:nvPr>
            <p:ph idx="1"/>
          </p:nvPr>
        </p:nvSpPr>
        <p:spPr>
          <a:xfrm>
            <a:off x="250825" y="333375"/>
            <a:ext cx="8893175" cy="5762625"/>
          </a:xfrm>
        </p:spPr>
        <p:txBody>
          <a:bodyPr/>
          <a:lstStyle/>
          <a:p>
            <a:pPr algn="l">
              <a:buFontTx/>
              <a:buNone/>
            </a:pPr>
            <a:r>
              <a:rPr lang="en-US" smtClean="0"/>
              <a:t>represent the duration in months of follow-up care after the operation.</a:t>
            </a:r>
          </a:p>
          <a:p>
            <a:pPr algn="l">
              <a:buFontTx/>
              <a:buNone/>
            </a:pPr>
            <a:r>
              <a:rPr lang="en-US" smtClean="0"/>
              <a:t>103   68   62   60   60   54   49   44   42   41    38   36   34   30   19   19   19   19   17   16</a:t>
            </a:r>
          </a:p>
          <a:p>
            <a:pPr algn="l">
              <a:buFontTx/>
              <a:buNone/>
            </a:pPr>
            <a:r>
              <a:rPr lang="en-US" smtClean="0"/>
              <a:t>(a) The mean               (b) The median</a:t>
            </a:r>
          </a:p>
          <a:p>
            <a:pPr algn="l">
              <a:buFontTx/>
              <a:buNone/>
            </a:pPr>
            <a:r>
              <a:rPr lang="ar-SA" smtClean="0">
                <a:solidFill>
                  <a:srgbClr val="FFFF00"/>
                </a:solidFill>
              </a:rPr>
              <a:t> </a:t>
            </a:r>
            <a:r>
              <a:rPr lang="en-US" smtClean="0">
                <a:solidFill>
                  <a:srgbClr val="FFFF00"/>
                </a:solidFill>
              </a:rPr>
              <a:t>Ans: 41.5                         Ans: 39.5</a:t>
            </a:r>
            <a:endParaRPr lang="en-US" smtClean="0"/>
          </a:p>
          <a:p>
            <a:pPr algn="l">
              <a:buFontTx/>
              <a:buNone/>
            </a:pPr>
            <a:r>
              <a:rPr lang="en-US" smtClean="0"/>
              <a:t>(c) The mode               (d) The range</a:t>
            </a:r>
          </a:p>
          <a:p>
            <a:pPr algn="l">
              <a:buFontTx/>
              <a:buNone/>
            </a:pPr>
            <a:r>
              <a:rPr lang="en-US" smtClean="0">
                <a:solidFill>
                  <a:srgbClr val="FFFF00"/>
                </a:solidFill>
              </a:rPr>
              <a:t>Ans: 19                            Ans: 87</a:t>
            </a:r>
          </a:p>
          <a:p>
            <a:pPr algn="l">
              <a:buFontTx/>
              <a:buNone/>
            </a:pPr>
            <a:r>
              <a:rPr lang="en-US" smtClean="0"/>
              <a:t>(e) The variance      (f) The standard deviation</a:t>
            </a:r>
          </a:p>
          <a:p>
            <a:pPr algn="l">
              <a:buFontTx/>
              <a:buNone/>
            </a:pPr>
            <a:r>
              <a:rPr lang="en-US" smtClean="0">
                <a:solidFill>
                  <a:srgbClr val="FFFF00"/>
                </a:solidFill>
              </a:rPr>
              <a:t>Ans: 490.264               Ans: 22.1419</a:t>
            </a:r>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60F4B647-352D-46A0-8EE8-83A627238EBA}" type="slidenum">
              <a:rPr lang="ar-SA" smtClean="0"/>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sz="half" idx="1"/>
          </p:nvPr>
        </p:nvSpPr>
        <p:spPr>
          <a:xfrm>
            <a:off x="457200" y="1557338"/>
            <a:ext cx="3970338" cy="5300662"/>
          </a:xfrm>
        </p:spPr>
        <p:txBody>
          <a:bodyPr/>
          <a:lstStyle/>
          <a:p>
            <a:pPr algn="l" rtl="0" eaLnBrk="1" hangingPunct="1">
              <a:lnSpc>
                <a:spcPct val="90000"/>
              </a:lnSpc>
              <a:spcBef>
                <a:spcPct val="0"/>
              </a:spcBef>
              <a:buFontTx/>
              <a:buNone/>
            </a:pPr>
            <a:r>
              <a:rPr lang="en-US" sz="2600" b="1" u="sng" smtClean="0">
                <a:solidFill>
                  <a:srgbClr val="D60093"/>
                </a:solidFill>
              </a:rPr>
              <a:t>Quantitative Variables</a:t>
            </a:r>
          </a:p>
          <a:p>
            <a:pPr algn="l" rtl="0" eaLnBrk="1" hangingPunct="1">
              <a:lnSpc>
                <a:spcPct val="90000"/>
              </a:lnSpc>
              <a:spcBef>
                <a:spcPct val="0"/>
              </a:spcBef>
              <a:buFontTx/>
              <a:buNone/>
            </a:pPr>
            <a:r>
              <a:rPr lang="en-US" b="1" smtClean="0"/>
              <a:t>It can be measured in the usual sense.</a:t>
            </a:r>
          </a:p>
          <a:p>
            <a:pPr algn="l" rtl="0" eaLnBrk="1" hangingPunct="1">
              <a:lnSpc>
                <a:spcPct val="90000"/>
              </a:lnSpc>
              <a:spcBef>
                <a:spcPct val="0"/>
              </a:spcBef>
              <a:buFontTx/>
              <a:buNone/>
            </a:pPr>
            <a:r>
              <a:rPr lang="en-US" sz="3600" b="1" smtClean="0">
                <a:solidFill>
                  <a:srgbClr val="FFFF00"/>
                </a:solidFill>
                <a:latin typeface="Monotype Corsiva" pitchFamily="66" charset="0"/>
              </a:rPr>
              <a:t>For example:</a:t>
            </a:r>
            <a:r>
              <a:rPr lang="en-US" b="1" smtClean="0"/>
              <a:t> </a:t>
            </a:r>
          </a:p>
          <a:p>
            <a:pPr algn="l" rtl="0" eaLnBrk="1" hangingPunct="1">
              <a:lnSpc>
                <a:spcPct val="90000"/>
              </a:lnSpc>
              <a:spcBef>
                <a:spcPct val="0"/>
              </a:spcBef>
              <a:buFontTx/>
              <a:buNone/>
            </a:pPr>
            <a:r>
              <a:rPr lang="en-US" b="1" smtClean="0"/>
              <a:t>- the heights of adult males, </a:t>
            </a:r>
          </a:p>
          <a:p>
            <a:pPr algn="l" rtl="0" eaLnBrk="1" hangingPunct="1">
              <a:lnSpc>
                <a:spcPct val="90000"/>
              </a:lnSpc>
              <a:spcBef>
                <a:spcPct val="0"/>
              </a:spcBef>
              <a:buFontTx/>
              <a:buNone/>
            </a:pPr>
            <a:r>
              <a:rPr lang="en-US" b="1" smtClean="0"/>
              <a:t>- the weights of preschool children,</a:t>
            </a:r>
          </a:p>
          <a:p>
            <a:pPr algn="l" rtl="0" eaLnBrk="1" hangingPunct="1">
              <a:lnSpc>
                <a:spcPct val="90000"/>
              </a:lnSpc>
              <a:spcBef>
                <a:spcPct val="0"/>
              </a:spcBef>
              <a:buFontTx/>
              <a:buChar char="-"/>
            </a:pPr>
            <a:r>
              <a:rPr lang="en-US" b="1" smtClean="0"/>
              <a:t>the ages of patients seen in a </a:t>
            </a:r>
          </a:p>
          <a:p>
            <a:pPr algn="l" rtl="0" eaLnBrk="1" hangingPunct="1">
              <a:lnSpc>
                <a:spcPct val="90000"/>
              </a:lnSpc>
              <a:spcBef>
                <a:spcPct val="0"/>
              </a:spcBef>
              <a:buFontTx/>
              <a:buChar char="-"/>
            </a:pPr>
            <a:r>
              <a:rPr lang="en-US" b="1" smtClean="0"/>
              <a:t>      dental clinic.</a:t>
            </a:r>
          </a:p>
        </p:txBody>
      </p:sp>
      <p:sp>
        <p:nvSpPr>
          <p:cNvPr id="14340" name="Rectangle 4"/>
          <p:cNvSpPr>
            <a:spLocks noGrp="1" noChangeArrowheads="1"/>
          </p:cNvSpPr>
          <p:nvPr>
            <p:ph sz="half" idx="2"/>
          </p:nvPr>
        </p:nvSpPr>
        <p:spPr>
          <a:xfrm>
            <a:off x="4284663" y="1628775"/>
            <a:ext cx="4402137" cy="5229225"/>
          </a:xfrm>
        </p:spPr>
        <p:txBody>
          <a:bodyPr/>
          <a:lstStyle/>
          <a:p>
            <a:pPr algn="l" rtl="0" eaLnBrk="1" hangingPunct="1">
              <a:spcBef>
                <a:spcPct val="0"/>
              </a:spcBef>
              <a:buFontTx/>
              <a:buNone/>
            </a:pPr>
            <a:r>
              <a:rPr lang="en-US" sz="2400" b="1" u="sng" dirty="0" smtClean="0">
                <a:solidFill>
                  <a:srgbClr val="D60093"/>
                </a:solidFill>
              </a:rPr>
              <a:t>Qualitative Variables</a:t>
            </a:r>
          </a:p>
          <a:p>
            <a:pPr algn="l" rtl="0" eaLnBrk="1" hangingPunct="1">
              <a:spcBef>
                <a:spcPct val="0"/>
              </a:spcBef>
              <a:buFontTx/>
              <a:buNone/>
            </a:pPr>
            <a:r>
              <a:rPr lang="en-US" sz="2400" b="1" dirty="0" smtClean="0"/>
              <a:t>Many characteristics are not capable of being measured. Some of them can be ordered (called ordinal) and Some of them can’t be ordered (called nominal).</a:t>
            </a:r>
          </a:p>
          <a:p>
            <a:pPr algn="l" rtl="0" eaLnBrk="1" hangingPunct="1">
              <a:buFontTx/>
              <a:buNone/>
            </a:pPr>
            <a:r>
              <a:rPr lang="en-US" sz="3200" b="1" dirty="0" smtClean="0">
                <a:solidFill>
                  <a:srgbClr val="FFFF00"/>
                </a:solidFill>
                <a:latin typeface="Monotype Corsiva" pitchFamily="66" charset="0"/>
              </a:rPr>
              <a:t>For example:</a:t>
            </a:r>
          </a:p>
          <a:p>
            <a:pPr algn="l" rtl="0" eaLnBrk="1" hangingPunct="1">
              <a:buFontTx/>
              <a:buNone/>
            </a:pPr>
            <a:r>
              <a:rPr lang="en-US" sz="2200" b="1" dirty="0" smtClean="0"/>
              <a:t>- classification of people into socio-economic groups</a:t>
            </a:r>
          </a:p>
          <a:p>
            <a:pPr algn="l" rtl="0" eaLnBrk="1" hangingPunct="1">
              <a:buFontTx/>
              <a:buNone/>
            </a:pPr>
            <a:r>
              <a:rPr lang="en-US" sz="2200" b="1" dirty="0" smtClean="0"/>
              <a:t>-.hair color</a:t>
            </a:r>
            <a:endParaRPr lang="en-US" sz="2200" dirty="0" smtClean="0"/>
          </a:p>
        </p:txBody>
      </p:sp>
      <p:sp>
        <p:nvSpPr>
          <p:cNvPr id="1033" name="عنصر نائب للتذييل 5"/>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1034" name="عنصر نائب لرقم الشريحة 6"/>
          <p:cNvSpPr>
            <a:spLocks noGrp="1"/>
          </p:cNvSpPr>
          <p:nvPr>
            <p:ph type="sldNum" sz="quarter" idx="12"/>
          </p:nvPr>
        </p:nvSpPr>
        <p:spPr>
          <a:noFill/>
        </p:spPr>
        <p:txBody>
          <a:bodyPr/>
          <a:lstStyle/>
          <a:p>
            <a:fld id="{6684DA35-2E14-41A7-AABD-A3EE2E86243A}" type="slidenum">
              <a:rPr lang="ar-SA" smtClean="0"/>
              <a:pPr/>
              <a:t>8</a:t>
            </a:fld>
            <a:endParaRPr lang="en-US" smtClean="0"/>
          </a:p>
        </p:txBody>
      </p:sp>
      <p:grpSp>
        <p:nvGrpSpPr>
          <p:cNvPr id="8" name="Organization Chart 5"/>
          <p:cNvGrpSpPr>
            <a:grpSpLocks noChangeAspect="1"/>
          </p:cNvGrpSpPr>
          <p:nvPr/>
        </p:nvGrpSpPr>
        <p:grpSpPr bwMode="auto">
          <a:xfrm>
            <a:off x="539552" y="0"/>
            <a:ext cx="8229600" cy="1557087"/>
            <a:chOff x="-1091" y="-3403"/>
            <a:chExt cx="5272" cy="1553"/>
          </a:xfrm>
        </p:grpSpPr>
        <p:cxnSp>
          <p:nvCxnSpPr>
            <p:cNvPr id="1028" name="_s1028"/>
            <p:cNvCxnSpPr>
              <a:cxnSpLocks noChangeShapeType="1"/>
              <a:stCxn id="13" idx="0"/>
              <a:endCxn id="11" idx="2"/>
            </p:cNvCxnSpPr>
            <p:nvPr/>
          </p:nvCxnSpPr>
          <p:spPr bwMode="auto">
            <a:xfrm rot="16200000" flipV="1">
              <a:off x="2150" y="-3173"/>
              <a:ext cx="158" cy="1367"/>
            </a:xfrm>
            <a:prstGeom prst="bentConnector3">
              <a:avLst>
                <a:gd name="adj1" fmla="val 50000"/>
              </a:avLst>
            </a:prstGeom>
            <a:noFill/>
            <a:ln w="28575">
              <a:solidFill>
                <a:schemeClr val="tx1"/>
              </a:solidFill>
              <a:miter lim="800000"/>
              <a:headEnd/>
              <a:tailEnd/>
            </a:ln>
          </p:spPr>
        </p:cxnSp>
        <p:cxnSp>
          <p:nvCxnSpPr>
            <p:cNvPr id="1029" name="_s1029"/>
            <p:cNvCxnSpPr>
              <a:cxnSpLocks noChangeShapeType="1"/>
              <a:stCxn id="12" idx="0"/>
              <a:endCxn id="11" idx="2"/>
            </p:cNvCxnSpPr>
            <p:nvPr/>
          </p:nvCxnSpPr>
          <p:spPr bwMode="auto">
            <a:xfrm rot="5400000" flipH="1" flipV="1">
              <a:off x="782" y="-3173"/>
              <a:ext cx="158" cy="1368"/>
            </a:xfrm>
            <a:prstGeom prst="bentConnector3">
              <a:avLst>
                <a:gd name="adj1" fmla="val 50000"/>
              </a:avLst>
            </a:prstGeom>
            <a:noFill/>
            <a:ln w="28575">
              <a:solidFill>
                <a:schemeClr val="tx1"/>
              </a:solidFill>
              <a:miter lim="800000"/>
              <a:headEnd/>
              <a:tailEnd/>
            </a:ln>
          </p:spPr>
        </p:cxnSp>
        <p:sp>
          <p:nvSpPr>
            <p:cNvPr id="11" name="_s1030"/>
            <p:cNvSpPr>
              <a:spLocks noChangeArrowheads="1"/>
            </p:cNvSpPr>
            <p:nvPr/>
          </p:nvSpPr>
          <p:spPr bwMode="auto">
            <a:xfrm>
              <a:off x="-327" y="-3403"/>
              <a:ext cx="3745" cy="835"/>
            </a:xfrm>
            <a:prstGeom prst="roundRect">
              <a:avLst>
                <a:gd name="adj" fmla="val 16667"/>
              </a:avLst>
            </a:prstGeom>
            <a:solidFill>
              <a:srgbClr val="FFFFCC"/>
            </a:solidFill>
            <a:ln w="9525">
              <a:solidFill>
                <a:srgbClr val="FF00FF"/>
              </a:solidFill>
              <a:round/>
              <a:headEnd/>
              <a:tailEnd/>
            </a:ln>
          </p:spPr>
          <p:txBody>
            <a:bodyPr vert="horz" wrap="none" lIns="66138" tIns="33066" rIns="66138" bIns="3306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bg2"/>
                  </a:solidFill>
                  <a:effectLst/>
                  <a:latin typeface="Arial" pitchFamily="34" charset="0"/>
                  <a:cs typeface="Arial" pitchFamily="34" charset="0"/>
                </a:rPr>
                <a:t>Types of variables</a:t>
              </a:r>
            </a:p>
          </p:txBody>
        </p:sp>
        <p:sp>
          <p:nvSpPr>
            <p:cNvPr id="12" name="_s1031"/>
            <p:cNvSpPr>
              <a:spLocks noChangeArrowheads="1"/>
            </p:cNvSpPr>
            <p:nvPr/>
          </p:nvSpPr>
          <p:spPr bwMode="auto">
            <a:xfrm>
              <a:off x="-1091" y="-2410"/>
              <a:ext cx="2537" cy="488"/>
            </a:xfrm>
            <a:prstGeom prst="roundRect">
              <a:avLst>
                <a:gd name="adj" fmla="val 16667"/>
              </a:avLst>
            </a:prstGeom>
            <a:solidFill>
              <a:srgbClr val="FFFFCC"/>
            </a:solidFill>
            <a:ln w="9525">
              <a:solidFill>
                <a:srgbClr val="FF00FF"/>
              </a:solidFill>
              <a:round/>
              <a:headEnd/>
              <a:tailEnd/>
            </a:ln>
          </p:spPr>
          <p:txBody>
            <a:bodyPr vert="horz" wrap="none" lIns="66138" tIns="33066" rIns="66138" bIns="33066"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32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ar-SA" sz="3200" b="1" dirty="0" smtClean="0">
                <a:solidFill>
                  <a:schemeClr val="bg2"/>
                </a:solidFill>
                <a:latin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Arial" pitchFamily="34" charset="0"/>
                  <a:cs typeface="Arial" pitchFamily="34" charset="0"/>
                </a:rPr>
                <a:t>Quantitative</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bg2"/>
                </a:solidFill>
                <a:effectLst/>
                <a:latin typeface="Arial" pitchFamily="34" charset="0"/>
                <a:cs typeface="Arial" pitchFamily="34" charset="0"/>
              </a:endParaRPr>
            </a:p>
          </p:txBody>
        </p:sp>
        <p:sp>
          <p:nvSpPr>
            <p:cNvPr id="13" name="_s1032"/>
            <p:cNvSpPr>
              <a:spLocks noChangeArrowheads="1"/>
            </p:cNvSpPr>
            <p:nvPr/>
          </p:nvSpPr>
          <p:spPr bwMode="auto">
            <a:xfrm>
              <a:off x="1644" y="-2410"/>
              <a:ext cx="2537" cy="560"/>
            </a:xfrm>
            <a:prstGeom prst="roundRect">
              <a:avLst>
                <a:gd name="adj" fmla="val 16667"/>
              </a:avLst>
            </a:prstGeom>
            <a:solidFill>
              <a:srgbClr val="FFFFCC"/>
            </a:solidFill>
            <a:ln w="9525">
              <a:solidFill>
                <a:srgbClr val="FF00FF"/>
              </a:solidFill>
              <a:round/>
              <a:headEnd/>
              <a:tailEnd/>
            </a:ln>
          </p:spPr>
          <p:txBody>
            <a:bodyPr vert="horz" wrap="none" lIns="66138" tIns="33066" rIns="66138" bIns="3306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Arial" pitchFamily="34" charset="0"/>
                  <a:cs typeface="Arial" pitchFamily="34" charset="0"/>
                </a:rPr>
                <a:t>Qualitative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bg2"/>
                </a:solidFill>
                <a:effectLst/>
                <a:latin typeface="Arial" pitchFamily="34" charset="0"/>
                <a:cs typeface="Arial" pitchFamily="34" charset="0"/>
              </a:endParaRP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slide(fromLeft)">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slide(fromLeft)">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slide(fromLeft)">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slide(fromLeft)">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slide(fromLeft)">
                                      <p:cBhvr>
                                        <p:cTn id="32" dur="500"/>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slide(fromLeft)">
                                      <p:cBhvr>
                                        <p:cTn id="37" dur="500"/>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slide(fromLeft)">
                                      <p:cBhvr>
                                        <p:cTn id="42" dur="500"/>
                                        <p:tgtEl>
                                          <p:spTgt spid="143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grpId="0" nodeType="clickEffect">
                                  <p:stCondLst>
                                    <p:cond delay="0"/>
                                  </p:stCondLst>
                                  <p:childTnLst>
                                    <p:set>
                                      <p:cBhvr>
                                        <p:cTn id="46" dur="1" fill="hold">
                                          <p:stCondLst>
                                            <p:cond delay="0"/>
                                          </p:stCondLst>
                                        </p:cTn>
                                        <p:tgtEl>
                                          <p:spTgt spid="14340">
                                            <p:txEl>
                                              <p:pRg st="0" end="0"/>
                                            </p:txEl>
                                          </p:spTgt>
                                        </p:tgtEl>
                                        <p:attrNameLst>
                                          <p:attrName>style.visibility</p:attrName>
                                        </p:attrNameLst>
                                      </p:cBhvr>
                                      <p:to>
                                        <p:strVal val="visible"/>
                                      </p:to>
                                    </p:set>
                                    <p:animEffect transition="in" filter="slide(fromRight)">
                                      <p:cBhvr>
                                        <p:cTn id="47" dur="500"/>
                                        <p:tgtEl>
                                          <p:spTgt spid="1434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14340">
                                            <p:txEl>
                                              <p:pRg st="1" end="1"/>
                                            </p:txEl>
                                          </p:spTgt>
                                        </p:tgtEl>
                                        <p:attrNameLst>
                                          <p:attrName>style.visibility</p:attrName>
                                        </p:attrNameLst>
                                      </p:cBhvr>
                                      <p:to>
                                        <p:strVal val="visible"/>
                                      </p:to>
                                    </p:set>
                                    <p:animEffect transition="in" filter="slide(fromRight)">
                                      <p:cBhvr>
                                        <p:cTn id="52" dur="500"/>
                                        <p:tgtEl>
                                          <p:spTgt spid="1434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2" fill="hold" grpId="0" nodeType="clickEffect">
                                  <p:stCondLst>
                                    <p:cond delay="0"/>
                                  </p:stCondLst>
                                  <p:childTnLst>
                                    <p:set>
                                      <p:cBhvr>
                                        <p:cTn id="56" dur="1" fill="hold">
                                          <p:stCondLst>
                                            <p:cond delay="0"/>
                                          </p:stCondLst>
                                        </p:cTn>
                                        <p:tgtEl>
                                          <p:spTgt spid="14340">
                                            <p:txEl>
                                              <p:pRg st="2" end="2"/>
                                            </p:txEl>
                                          </p:spTgt>
                                        </p:tgtEl>
                                        <p:attrNameLst>
                                          <p:attrName>style.visibility</p:attrName>
                                        </p:attrNameLst>
                                      </p:cBhvr>
                                      <p:to>
                                        <p:strVal val="visible"/>
                                      </p:to>
                                    </p:set>
                                    <p:animEffect transition="in" filter="slide(fromRight)">
                                      <p:cBhvr>
                                        <p:cTn id="57" dur="500"/>
                                        <p:tgtEl>
                                          <p:spTgt spid="14340">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2" fill="hold" grpId="0" nodeType="clickEffect">
                                  <p:stCondLst>
                                    <p:cond delay="0"/>
                                  </p:stCondLst>
                                  <p:childTnLst>
                                    <p:set>
                                      <p:cBhvr>
                                        <p:cTn id="61" dur="1" fill="hold">
                                          <p:stCondLst>
                                            <p:cond delay="0"/>
                                          </p:stCondLst>
                                        </p:cTn>
                                        <p:tgtEl>
                                          <p:spTgt spid="14340">
                                            <p:txEl>
                                              <p:pRg st="3" end="3"/>
                                            </p:txEl>
                                          </p:spTgt>
                                        </p:tgtEl>
                                        <p:attrNameLst>
                                          <p:attrName>style.visibility</p:attrName>
                                        </p:attrNameLst>
                                      </p:cBhvr>
                                      <p:to>
                                        <p:strVal val="visible"/>
                                      </p:to>
                                    </p:set>
                                    <p:animEffect transition="in" filter="slide(fromRight)">
                                      <p:cBhvr>
                                        <p:cTn id="62" dur="500"/>
                                        <p:tgtEl>
                                          <p:spTgt spid="1434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2" fill="hold" grpId="0" nodeType="clickEffect">
                                  <p:stCondLst>
                                    <p:cond delay="0"/>
                                  </p:stCondLst>
                                  <p:childTnLst>
                                    <p:set>
                                      <p:cBhvr>
                                        <p:cTn id="66" dur="1" fill="hold">
                                          <p:stCondLst>
                                            <p:cond delay="0"/>
                                          </p:stCondLst>
                                        </p:cTn>
                                        <p:tgtEl>
                                          <p:spTgt spid="14340">
                                            <p:txEl>
                                              <p:pRg st="4" end="4"/>
                                            </p:txEl>
                                          </p:spTgt>
                                        </p:tgtEl>
                                        <p:attrNameLst>
                                          <p:attrName>style.visibility</p:attrName>
                                        </p:attrNameLst>
                                      </p:cBhvr>
                                      <p:to>
                                        <p:strVal val="visible"/>
                                      </p:to>
                                    </p:set>
                                    <p:animEffect transition="in" filter="slide(fromRight)">
                                      <p:cBhvr>
                                        <p:cTn id="67" dur="500"/>
                                        <p:tgtEl>
                                          <p:spTgt spid="14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0"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Content Placeholder 2"/>
          <p:cNvSpPr>
            <a:spLocks noGrp="1"/>
          </p:cNvSpPr>
          <p:nvPr>
            <p:ph idx="1"/>
          </p:nvPr>
        </p:nvSpPr>
        <p:spPr>
          <a:xfrm>
            <a:off x="323850" y="404813"/>
            <a:ext cx="8820150" cy="5691187"/>
          </a:xfrm>
        </p:spPr>
        <p:txBody>
          <a:bodyPr/>
          <a:lstStyle/>
          <a:p>
            <a:pPr algn="l">
              <a:buFontTx/>
              <a:buNone/>
            </a:pPr>
            <a:r>
              <a:rPr lang="en-US" smtClean="0"/>
              <a:t>(g) The coefficient of variation  </a:t>
            </a:r>
            <a:r>
              <a:rPr lang="en-US" smtClean="0">
                <a:solidFill>
                  <a:srgbClr val="FFFF00"/>
                </a:solidFill>
              </a:rPr>
              <a:t>Ans: 53.35%</a:t>
            </a:r>
          </a:p>
          <a:p>
            <a:pPr algn="l">
              <a:buFontTx/>
              <a:buNone/>
            </a:pPr>
            <a:endParaRPr lang="en-US" smtClean="0">
              <a:solidFill>
                <a:srgbClr val="FFFF00"/>
              </a:solidFill>
            </a:endParaRPr>
          </a:p>
          <a:p>
            <a:pPr algn="l">
              <a:buFontTx/>
              <a:buNone/>
            </a:pPr>
            <a:r>
              <a:rPr lang="en-US" smtClean="0">
                <a:solidFill>
                  <a:srgbClr val="FF0000"/>
                </a:solidFill>
              </a:rPr>
              <a:t>Q2.5.14:</a:t>
            </a:r>
          </a:p>
          <a:p>
            <a:pPr algn="l">
              <a:buFontTx/>
              <a:buNone/>
            </a:pPr>
            <a:r>
              <a:rPr lang="ar-SA" smtClean="0"/>
              <a:t> </a:t>
            </a:r>
            <a:r>
              <a:rPr lang="en-US" smtClean="0"/>
              <a:t>In a pilot study, Huizinga et al. ( A-14) wanted to gain more insight into the psychosocial consequences for children of a parent with cancer. For the study, 14 families participated in semistructured interviews and completed standardized questionnaires. Below is the age of the sick parent with cancer (in years) for the 14 families.</a:t>
            </a:r>
            <a:endParaRPr lang="ar-SA" smtClean="0"/>
          </a:p>
          <a:p>
            <a:pPr algn="l">
              <a:buFontTx/>
              <a:buNone/>
            </a:pPr>
            <a:endParaRPr lang="ar-SA"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A15D6CDC-CFBF-490D-A352-FC66FE1BF4FC}" type="slidenum">
              <a:rPr lang="ar-SA" smtClean="0"/>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ontent Placeholder 2"/>
          <p:cNvSpPr>
            <a:spLocks noGrp="1"/>
          </p:cNvSpPr>
          <p:nvPr>
            <p:ph idx="1"/>
          </p:nvPr>
        </p:nvSpPr>
        <p:spPr>
          <a:xfrm>
            <a:off x="457200" y="333375"/>
            <a:ext cx="8686800" cy="5762625"/>
          </a:xfrm>
        </p:spPr>
        <p:txBody>
          <a:bodyPr>
            <a:normAutofit fontScale="40000" lnSpcReduction="20000"/>
          </a:bodyPr>
          <a:lstStyle/>
          <a:p>
            <a:pPr algn="l">
              <a:buFontTx/>
              <a:buNone/>
            </a:pPr>
            <a:endParaRPr lang="ar-SA" sz="4400" dirty="0" smtClean="0"/>
          </a:p>
          <a:p>
            <a:pPr algn="l">
              <a:buFontTx/>
              <a:buNone/>
            </a:pPr>
            <a:r>
              <a:rPr lang="en-US" sz="6000" dirty="0" smtClean="0"/>
              <a:t>37   48   53   46   42   49   44   38   32   32   51 51   48   41</a:t>
            </a:r>
            <a:endParaRPr lang="ar-SA" sz="6000" dirty="0" smtClean="0"/>
          </a:p>
          <a:p>
            <a:pPr algn="l">
              <a:buFontTx/>
              <a:buNone/>
            </a:pPr>
            <a:endParaRPr lang="en-US" sz="4500" dirty="0" smtClean="0"/>
          </a:p>
          <a:p>
            <a:pPr algn="l">
              <a:buFontTx/>
              <a:buNone/>
            </a:pPr>
            <a:r>
              <a:rPr lang="en-US" sz="4500" dirty="0" smtClean="0"/>
              <a:t>(a) The mean               (b) The median</a:t>
            </a:r>
          </a:p>
          <a:p>
            <a:pPr algn="l">
              <a:buFontTx/>
              <a:buNone/>
            </a:pPr>
            <a:r>
              <a:rPr lang="ar-SA" sz="4500" dirty="0" smtClean="0">
                <a:solidFill>
                  <a:srgbClr val="FFFF00"/>
                </a:solidFill>
              </a:rPr>
              <a:t> </a:t>
            </a:r>
            <a:r>
              <a:rPr lang="en-US" sz="4500" dirty="0" err="1" smtClean="0">
                <a:solidFill>
                  <a:srgbClr val="FFFF00"/>
                </a:solidFill>
              </a:rPr>
              <a:t>Ans</a:t>
            </a:r>
            <a:r>
              <a:rPr lang="en-US" sz="4500" dirty="0" smtClean="0">
                <a:solidFill>
                  <a:srgbClr val="FFFF00"/>
                </a:solidFill>
              </a:rPr>
              <a:t>: 43.7143                  </a:t>
            </a:r>
            <a:r>
              <a:rPr lang="en-US" sz="4500" dirty="0" err="1" smtClean="0">
                <a:solidFill>
                  <a:srgbClr val="FFFF00"/>
                </a:solidFill>
              </a:rPr>
              <a:t>Ans</a:t>
            </a:r>
            <a:r>
              <a:rPr lang="en-US" sz="4500" dirty="0" smtClean="0">
                <a:solidFill>
                  <a:srgbClr val="FFFF00"/>
                </a:solidFill>
              </a:rPr>
              <a:t>: 45</a:t>
            </a:r>
            <a:endParaRPr lang="ar-SA" sz="4500" dirty="0" smtClean="0">
              <a:solidFill>
                <a:srgbClr val="FFFF00"/>
              </a:solidFill>
            </a:endParaRPr>
          </a:p>
          <a:p>
            <a:pPr algn="l">
              <a:buFontTx/>
              <a:buNone/>
            </a:pPr>
            <a:endParaRPr lang="en-US" sz="4500" dirty="0" smtClean="0"/>
          </a:p>
          <a:p>
            <a:pPr algn="l">
              <a:buFontTx/>
              <a:buNone/>
            </a:pPr>
            <a:r>
              <a:rPr lang="en-US" sz="4500" dirty="0" smtClean="0"/>
              <a:t>(c) The mode               (d) The range</a:t>
            </a:r>
          </a:p>
          <a:p>
            <a:pPr algn="l">
              <a:buFontTx/>
              <a:buNone/>
            </a:pPr>
            <a:r>
              <a:rPr lang="en-US" sz="4500" dirty="0" err="1" smtClean="0">
                <a:solidFill>
                  <a:srgbClr val="FFFF00"/>
                </a:solidFill>
              </a:rPr>
              <a:t>Ans</a:t>
            </a:r>
            <a:r>
              <a:rPr lang="en-US" sz="4500" dirty="0" smtClean="0">
                <a:solidFill>
                  <a:srgbClr val="FFFF00"/>
                </a:solidFill>
              </a:rPr>
              <a:t>: 32, 51                      </a:t>
            </a:r>
            <a:r>
              <a:rPr lang="en-US" sz="4500" dirty="0" err="1" smtClean="0">
                <a:solidFill>
                  <a:srgbClr val="FFFF00"/>
                </a:solidFill>
              </a:rPr>
              <a:t>Ans</a:t>
            </a:r>
            <a:r>
              <a:rPr lang="en-US" sz="4500" dirty="0" smtClean="0">
                <a:solidFill>
                  <a:srgbClr val="FFFF00"/>
                </a:solidFill>
              </a:rPr>
              <a:t>: 21</a:t>
            </a:r>
            <a:endParaRPr lang="ar-SA" sz="4500" dirty="0" smtClean="0">
              <a:solidFill>
                <a:srgbClr val="FFFF00"/>
              </a:solidFill>
            </a:endParaRPr>
          </a:p>
          <a:p>
            <a:pPr algn="l">
              <a:buFontTx/>
              <a:buNone/>
            </a:pPr>
            <a:endParaRPr lang="en-US" sz="4500" dirty="0" smtClean="0">
              <a:solidFill>
                <a:srgbClr val="FFFF00"/>
              </a:solidFill>
            </a:endParaRPr>
          </a:p>
          <a:p>
            <a:pPr algn="l">
              <a:buFontTx/>
              <a:buNone/>
            </a:pPr>
            <a:r>
              <a:rPr lang="en-US" sz="4500" dirty="0" smtClean="0"/>
              <a:t>(e) The variance      (f) The standard deviation</a:t>
            </a:r>
          </a:p>
          <a:p>
            <a:pPr algn="l">
              <a:buFontTx/>
              <a:buNone/>
            </a:pPr>
            <a:r>
              <a:rPr lang="en-US" sz="4500" dirty="0" err="1" smtClean="0">
                <a:solidFill>
                  <a:srgbClr val="FFFF00"/>
                </a:solidFill>
              </a:rPr>
              <a:t>Ans</a:t>
            </a:r>
            <a:r>
              <a:rPr lang="en-US" sz="4500" dirty="0" smtClean="0">
                <a:solidFill>
                  <a:srgbClr val="FFFF00"/>
                </a:solidFill>
              </a:rPr>
              <a:t>: 48.0659                  </a:t>
            </a:r>
            <a:r>
              <a:rPr lang="en-US" sz="4500" dirty="0" err="1" smtClean="0">
                <a:solidFill>
                  <a:srgbClr val="FFFF00"/>
                </a:solidFill>
              </a:rPr>
              <a:t>Ans</a:t>
            </a:r>
            <a:r>
              <a:rPr lang="en-US" sz="4500" dirty="0" smtClean="0">
                <a:solidFill>
                  <a:srgbClr val="FFFF00"/>
                </a:solidFill>
              </a:rPr>
              <a:t>: 6.93296</a:t>
            </a:r>
          </a:p>
          <a:p>
            <a:pPr algn="l">
              <a:buFontTx/>
              <a:buNone/>
            </a:pPr>
            <a:r>
              <a:rPr lang="en-US" sz="4500" dirty="0" smtClean="0"/>
              <a:t>(g) The coefficient of variation  </a:t>
            </a:r>
            <a:r>
              <a:rPr lang="en-US" sz="4500" dirty="0" err="1" smtClean="0">
                <a:solidFill>
                  <a:srgbClr val="FFFF00"/>
                </a:solidFill>
              </a:rPr>
              <a:t>Ans</a:t>
            </a:r>
            <a:r>
              <a:rPr lang="en-US" sz="4500" dirty="0" smtClean="0">
                <a:solidFill>
                  <a:srgbClr val="FFFF00"/>
                </a:solidFill>
              </a:rPr>
              <a:t>: 15.8597%</a:t>
            </a:r>
          </a:p>
          <a:p>
            <a:pPr algn="l">
              <a:buFontTx/>
              <a:buNone/>
            </a:pPr>
            <a:endParaRPr lang="en-US" dirty="0" smtClean="0">
              <a:solidFill>
                <a:srgbClr val="FFFF00"/>
              </a:solidFill>
            </a:endParaRPr>
          </a:p>
          <a:p>
            <a:pPr algn="l">
              <a:buFontTx/>
              <a:buNone/>
            </a:pPr>
            <a:endParaRPr lang="en-US" dirty="0" smtClean="0">
              <a:solidFill>
                <a:srgbClr val="FFFF00"/>
              </a:solidFill>
            </a:endParaRPr>
          </a:p>
          <a:p>
            <a:pPr algn="l">
              <a:buFontTx/>
              <a:buNone/>
            </a:pPr>
            <a:endParaRPr lang="en-US" dirty="0" smtClean="0"/>
          </a:p>
          <a:p>
            <a:pPr algn="l">
              <a:buFontTx/>
              <a:buNone/>
            </a:pPr>
            <a:endParaRPr lang="en-US" dirty="0" smtClean="0"/>
          </a:p>
          <a:p>
            <a:pPr algn="l">
              <a:buFontTx/>
              <a:buNone/>
            </a:pPr>
            <a:endParaRPr lang="en-US" dirty="0" smtClean="0"/>
          </a:p>
          <a:p>
            <a:pPr algn="l">
              <a:buFontTx/>
              <a:buNone/>
            </a:pPr>
            <a:endParaRPr lang="en-US" dirty="0" smtClean="0"/>
          </a:p>
          <a:p>
            <a:pPr algn="l">
              <a:buFontTx/>
              <a:buNone/>
            </a:pPr>
            <a:endParaRPr lang="en-US" dirty="0" smtClean="0"/>
          </a:p>
          <a:p>
            <a:pPr algn="l">
              <a:buFontTx/>
              <a:buNone/>
            </a:pPr>
            <a:r>
              <a:rPr lang="en-US" dirty="0" smtClean="0"/>
              <a:t> </a:t>
            </a:r>
            <a:endParaRPr lang="ar-SA" dirty="0" smtClean="0"/>
          </a:p>
        </p:txBody>
      </p:sp>
      <p:sp>
        <p:nvSpPr>
          <p:cNvPr id="4" name="Footer Placeholder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Slide Number Placeholder 4"/>
          <p:cNvSpPr>
            <a:spLocks noGrp="1"/>
          </p:cNvSpPr>
          <p:nvPr>
            <p:ph type="sldNum" sz="quarter" idx="12"/>
          </p:nvPr>
        </p:nvSpPr>
        <p:spPr/>
        <p:txBody>
          <a:bodyPr/>
          <a:lstStyle/>
          <a:p>
            <a:pPr>
              <a:defRPr/>
            </a:pPr>
            <a:fld id="{5B73D8D0-F3C2-41F7-9592-3AF36353830C}" type="slidenum">
              <a:rPr lang="ar-SA" smtClean="0"/>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subTitle" idx="1"/>
          </p:nvPr>
        </p:nvSpPr>
        <p:spPr>
          <a:xfrm>
            <a:off x="900113" y="692150"/>
            <a:ext cx="7343775" cy="5832475"/>
          </a:xfrm>
        </p:spPr>
        <p:txBody>
          <a:bodyPr/>
          <a:lstStyle/>
          <a:p>
            <a:pPr eaLnBrk="1" hangingPunct="1">
              <a:defRPr/>
            </a:pPr>
            <a:endParaRPr lang="ar-SA" sz="4000" b="1" dirty="0" smtClean="0"/>
          </a:p>
          <a:p>
            <a:pPr eaLnBrk="1" hangingPunct="1">
              <a:defRPr/>
            </a:pPr>
            <a:endParaRPr lang="ar-SA" sz="4000" b="1" dirty="0" smtClean="0"/>
          </a:p>
          <a:p>
            <a:pPr algn="ctr" eaLnBrk="1" hangingPunct="1">
              <a:defRPr/>
            </a:pPr>
            <a:r>
              <a:rPr lang="en-US" sz="4400" b="1" u="sng" dirty="0" smtClean="0">
                <a:solidFill>
                  <a:srgbClr val="680E23"/>
                </a:solidFill>
              </a:rPr>
              <a:t>Chapter  3</a:t>
            </a:r>
            <a:endParaRPr lang="en-US" sz="4400" b="1" dirty="0" smtClean="0">
              <a:solidFill>
                <a:srgbClr val="680E23"/>
              </a:solidFill>
            </a:endParaRPr>
          </a:p>
          <a:p>
            <a:pPr algn="ctr" eaLnBrk="1" hangingPunct="1">
              <a:defRPr/>
            </a:pPr>
            <a:r>
              <a:rPr lang="en-US" sz="4400" b="1" dirty="0" smtClean="0"/>
              <a:t>Probability</a:t>
            </a:r>
          </a:p>
          <a:p>
            <a:pPr algn="ctr" eaLnBrk="1" hangingPunct="1">
              <a:defRPr/>
            </a:pPr>
            <a:r>
              <a:rPr lang="en-US" sz="4400" b="1" dirty="0" smtClean="0"/>
              <a:t>The Basis of the Statistical inference</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idx="1"/>
          </p:nvPr>
        </p:nvSpPr>
        <p:spPr>
          <a:xfrm>
            <a:off x="457200" y="1052513"/>
            <a:ext cx="8229600" cy="5078412"/>
          </a:xfrm>
        </p:spPr>
        <p:txBody>
          <a:bodyPr/>
          <a:lstStyle/>
          <a:p>
            <a:pPr algn="l" rtl="0" eaLnBrk="1" hangingPunct="1">
              <a:defRPr/>
            </a:pPr>
            <a:endParaRPr lang="en-US" smtClean="0"/>
          </a:p>
          <a:p>
            <a:pPr algn="l" rtl="0" eaLnBrk="1" hangingPunct="1">
              <a:defRPr/>
            </a:pPr>
            <a:r>
              <a:rPr lang="en-US" u="sng" smtClean="0">
                <a:solidFill>
                  <a:srgbClr val="680E23"/>
                </a:solidFill>
              </a:rPr>
              <a:t>Key words:</a:t>
            </a:r>
          </a:p>
          <a:p>
            <a:pPr algn="l" rtl="0" eaLnBrk="1" hangingPunct="1">
              <a:defRPr/>
            </a:pPr>
            <a:endParaRPr lang="en-US" u="sng" smtClean="0">
              <a:solidFill>
                <a:srgbClr val="680E23"/>
              </a:solidFill>
            </a:endParaRPr>
          </a:p>
          <a:p>
            <a:pPr algn="l" rtl="0" eaLnBrk="1" hangingPunct="1">
              <a:defRPr/>
            </a:pPr>
            <a:r>
              <a:rPr lang="en-US" sz="2800" smtClean="0"/>
              <a:t>Probability, objective Probability,</a:t>
            </a:r>
          </a:p>
          <a:p>
            <a:pPr algn="l" rtl="0" eaLnBrk="1" hangingPunct="1">
              <a:buFont typeface="Wingdings" pitchFamily="2" charset="2"/>
              <a:buNone/>
              <a:defRPr/>
            </a:pPr>
            <a:r>
              <a:rPr lang="en-US" sz="2800" smtClean="0"/>
              <a:t>subjective Probability, equally likely</a:t>
            </a:r>
            <a:endParaRPr lang="ar-SA" sz="2800" smtClean="0"/>
          </a:p>
          <a:p>
            <a:pPr algn="l" rtl="0" eaLnBrk="1" hangingPunct="1">
              <a:buFont typeface="Wingdings" pitchFamily="2" charset="2"/>
              <a:buNone/>
              <a:defRPr/>
            </a:pPr>
            <a:r>
              <a:rPr lang="en-US" sz="2800" smtClean="0"/>
              <a:t>Mutually exclusive, multiplicative rule</a:t>
            </a:r>
          </a:p>
          <a:p>
            <a:pPr algn="l" rtl="0" eaLnBrk="1" hangingPunct="1">
              <a:buFont typeface="Wingdings" pitchFamily="2" charset="2"/>
              <a:buNone/>
              <a:defRPr/>
            </a:pPr>
            <a:r>
              <a:rPr lang="en-US" sz="2800" smtClean="0"/>
              <a:t>Conditional Probability, independent events, Bayes theorem</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71AA558C-EC06-4BC8-ADB4-DDF260F1A585}" type="slidenum">
              <a:rPr lang="ar-SA"/>
              <a:pPr>
                <a:defRPr/>
              </a:pPr>
              <a:t>83</a:t>
            </a:fld>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lgn="ctr" eaLnBrk="1" hangingPunct="1">
              <a:defRPr/>
            </a:pPr>
            <a:r>
              <a:rPr lang="en-US" b="1" u="sng" dirty="0" smtClean="0">
                <a:solidFill>
                  <a:srgbClr val="680E23"/>
                </a:solidFill>
              </a:rPr>
              <a:t>3.1 Introduction</a:t>
            </a:r>
          </a:p>
        </p:txBody>
      </p:sp>
      <p:sp>
        <p:nvSpPr>
          <p:cNvPr id="234499" name="Rectangle 3"/>
          <p:cNvSpPr>
            <a:spLocks noGrp="1" noChangeArrowheads="1"/>
          </p:cNvSpPr>
          <p:nvPr>
            <p:ph idx="1"/>
          </p:nvPr>
        </p:nvSpPr>
        <p:spPr>
          <a:xfrm>
            <a:off x="539750" y="1341438"/>
            <a:ext cx="8291513" cy="4789487"/>
          </a:xfrm>
        </p:spPr>
        <p:txBody>
          <a:bodyPr/>
          <a:lstStyle/>
          <a:p>
            <a:pPr algn="l" rtl="0" eaLnBrk="1" hangingPunct="1">
              <a:lnSpc>
                <a:spcPct val="90000"/>
              </a:lnSpc>
              <a:defRPr/>
            </a:pPr>
            <a:r>
              <a:rPr lang="en-US" sz="2300" dirty="0" smtClean="0">
                <a:latin typeface="Arial" pitchFamily="34" charset="0"/>
              </a:rPr>
              <a:t>The concept of probability is frequently encountered in everyday communication. </a:t>
            </a:r>
            <a:r>
              <a:rPr lang="en-US" sz="2300" b="1" dirty="0" smtClean="0">
                <a:latin typeface="Arial" pitchFamily="34" charset="0"/>
              </a:rPr>
              <a:t>For example</a:t>
            </a:r>
            <a:r>
              <a:rPr lang="en-US" sz="2300" dirty="0" smtClean="0">
                <a:latin typeface="Arial" pitchFamily="34" charset="0"/>
              </a:rPr>
              <a:t>, a physician may say that a patient has a 50-50 chance of surviving a certain operation.                                                                                                       Another physician may say that she is 95 percent certain that a patient has a particular disease. </a:t>
            </a:r>
          </a:p>
          <a:p>
            <a:pPr algn="l" rtl="0" eaLnBrk="1" hangingPunct="1">
              <a:lnSpc>
                <a:spcPct val="90000"/>
              </a:lnSpc>
              <a:defRPr/>
            </a:pPr>
            <a:r>
              <a:rPr lang="en-US" sz="2300" dirty="0" smtClean="0">
                <a:latin typeface="Arial" pitchFamily="34" charset="0"/>
              </a:rPr>
              <a:t>Most people express probabilities in terms of percentages.                                                                                                                                        </a:t>
            </a:r>
          </a:p>
          <a:p>
            <a:pPr algn="l" rtl="0" eaLnBrk="1" hangingPunct="1">
              <a:lnSpc>
                <a:spcPct val="90000"/>
              </a:lnSpc>
              <a:defRPr/>
            </a:pPr>
            <a:r>
              <a:rPr lang="en-US" sz="2300" dirty="0" smtClean="0">
                <a:latin typeface="Arial" pitchFamily="34" charset="0"/>
              </a:rPr>
              <a:t>But, it is more convenient to express probabilities as fractions. Thus, we may measure the probability of the occurrence of some event by a number between 0 and 1.</a:t>
            </a:r>
          </a:p>
          <a:p>
            <a:pPr algn="l" rtl="0" eaLnBrk="1" hangingPunct="1">
              <a:lnSpc>
                <a:spcPct val="90000"/>
              </a:lnSpc>
              <a:defRPr/>
            </a:pPr>
            <a:r>
              <a:rPr lang="en-US" sz="2300" dirty="0" smtClean="0">
                <a:latin typeface="Arial" pitchFamily="34" charset="0"/>
              </a:rPr>
              <a:t>The more likely the event, the closer the number is to one. An event that can't occur has a probability of zero, and an event that is certain to occur has a probability of one.</a:t>
            </a:r>
            <a:endParaRPr lang="en-US" sz="2300" b="1" dirty="0" smtClean="0">
              <a:latin typeface="Arial" pitchFamily="34" charset="0"/>
            </a:endParaRP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203B8D4F-7ADA-46B8-BAF9-FD645893EF10}" type="slidenum">
              <a:rPr lang="ar-SA"/>
              <a:pPr>
                <a:defRPr/>
              </a:pPr>
              <a:t>84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4498"/>
                                        </p:tgtEl>
                                        <p:attrNameLst>
                                          <p:attrName>style.visibility</p:attrName>
                                        </p:attrNameLst>
                                      </p:cBhvr>
                                      <p:to>
                                        <p:strVal val="visible"/>
                                      </p:to>
                                    </p:set>
                                    <p:anim calcmode="lin" valueType="num">
                                      <p:cBhvr additive="base">
                                        <p:cTn id="7" dur="500" fill="hold"/>
                                        <p:tgtEl>
                                          <p:spTgt spid="234498"/>
                                        </p:tgtEl>
                                        <p:attrNameLst>
                                          <p:attrName>ppt_x</p:attrName>
                                        </p:attrNameLst>
                                      </p:cBhvr>
                                      <p:tavLst>
                                        <p:tav tm="0">
                                          <p:val>
                                            <p:strVal val="#ppt_x"/>
                                          </p:val>
                                        </p:tav>
                                        <p:tav tm="100000">
                                          <p:val>
                                            <p:strVal val="#ppt_x"/>
                                          </p:val>
                                        </p:tav>
                                      </p:tavLst>
                                    </p:anim>
                                    <p:anim calcmode="lin" valueType="num">
                                      <p:cBhvr additive="base">
                                        <p:cTn id="8" dur="500" fill="hold"/>
                                        <p:tgtEl>
                                          <p:spTgt spid="2344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4499">
                                            <p:txEl>
                                              <p:pRg st="0" end="0"/>
                                            </p:txEl>
                                          </p:spTgt>
                                        </p:tgtEl>
                                        <p:attrNameLst>
                                          <p:attrName>style.visibility</p:attrName>
                                        </p:attrNameLst>
                                      </p:cBhvr>
                                      <p:to>
                                        <p:strVal val="visible"/>
                                      </p:to>
                                    </p:set>
                                    <p:anim calcmode="lin" valueType="num">
                                      <p:cBhvr additive="base">
                                        <p:cTn id="13" dur="500" fill="hold"/>
                                        <p:tgtEl>
                                          <p:spTgt spid="2344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4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4499">
                                            <p:txEl>
                                              <p:pRg st="1" end="1"/>
                                            </p:txEl>
                                          </p:spTgt>
                                        </p:tgtEl>
                                        <p:attrNameLst>
                                          <p:attrName>style.visibility</p:attrName>
                                        </p:attrNameLst>
                                      </p:cBhvr>
                                      <p:to>
                                        <p:strVal val="visible"/>
                                      </p:to>
                                    </p:set>
                                    <p:anim calcmode="lin" valueType="num">
                                      <p:cBhvr additive="base">
                                        <p:cTn id="19" dur="500" fill="hold"/>
                                        <p:tgtEl>
                                          <p:spTgt spid="2344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4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4499">
                                            <p:txEl>
                                              <p:pRg st="2" end="2"/>
                                            </p:txEl>
                                          </p:spTgt>
                                        </p:tgtEl>
                                        <p:attrNameLst>
                                          <p:attrName>style.visibility</p:attrName>
                                        </p:attrNameLst>
                                      </p:cBhvr>
                                      <p:to>
                                        <p:strVal val="visible"/>
                                      </p:to>
                                    </p:set>
                                    <p:anim calcmode="lin" valueType="num">
                                      <p:cBhvr additive="base">
                                        <p:cTn id="25" dur="500" fill="hold"/>
                                        <p:tgtEl>
                                          <p:spTgt spid="23449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44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4499">
                                            <p:txEl>
                                              <p:pRg st="3" end="3"/>
                                            </p:txEl>
                                          </p:spTgt>
                                        </p:tgtEl>
                                        <p:attrNameLst>
                                          <p:attrName>style.visibility</p:attrName>
                                        </p:attrNameLst>
                                      </p:cBhvr>
                                      <p:to>
                                        <p:strVal val="visible"/>
                                      </p:to>
                                    </p:set>
                                    <p:anim calcmode="lin" valueType="num">
                                      <p:cBhvr additive="base">
                                        <p:cTn id="31" dur="500" fill="hold"/>
                                        <p:tgtEl>
                                          <p:spTgt spid="23449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44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rmAutofit fontScale="90000"/>
          </a:bodyPr>
          <a:lstStyle/>
          <a:p>
            <a:pPr eaLnBrk="1" hangingPunct="1">
              <a:defRPr/>
            </a:pPr>
            <a:r>
              <a:rPr lang="en-US" sz="4000" b="1" u="sng" dirty="0" smtClean="0">
                <a:solidFill>
                  <a:srgbClr val="680E23"/>
                </a:solidFill>
              </a:rPr>
              <a:t>3.2 : Some definitions of probability</a:t>
            </a:r>
          </a:p>
        </p:txBody>
      </p:sp>
      <p:sp>
        <p:nvSpPr>
          <p:cNvPr id="235523" name="Rectangle 3"/>
          <p:cNvSpPr>
            <a:spLocks noGrp="1" noChangeArrowheads="1"/>
          </p:cNvSpPr>
          <p:nvPr>
            <p:ph idx="1"/>
          </p:nvPr>
        </p:nvSpPr>
        <p:spPr/>
        <p:txBody>
          <a:bodyPr/>
          <a:lstStyle/>
          <a:p>
            <a:pPr algn="l" rtl="0" eaLnBrk="1" hangingPunct="1">
              <a:lnSpc>
                <a:spcPct val="90000"/>
              </a:lnSpc>
              <a:buFont typeface="Wingdings" pitchFamily="2" charset="2"/>
              <a:buNone/>
              <a:defRPr/>
            </a:pPr>
            <a:endParaRPr lang="en-US" sz="2800" b="1" u="sng" dirty="0" smtClean="0"/>
          </a:p>
          <a:p>
            <a:pPr algn="l" rtl="0" eaLnBrk="1" hangingPunct="1">
              <a:lnSpc>
                <a:spcPct val="90000"/>
              </a:lnSpc>
              <a:buFont typeface="Wingdings" pitchFamily="2" charset="2"/>
              <a:buNone/>
              <a:defRPr/>
            </a:pPr>
            <a:r>
              <a:rPr lang="en-US" sz="2800" b="1" u="sng" dirty="0" smtClean="0"/>
              <a:t>1.Equally likely outcomes: </a:t>
            </a:r>
            <a:endParaRPr lang="en-US" sz="2800" dirty="0" smtClean="0"/>
          </a:p>
          <a:p>
            <a:pPr algn="l" rtl="0" eaLnBrk="1" hangingPunct="1">
              <a:lnSpc>
                <a:spcPct val="90000"/>
              </a:lnSpc>
              <a:buFont typeface="Wingdings" pitchFamily="2" charset="2"/>
              <a:buNone/>
              <a:defRPr/>
            </a:pPr>
            <a:r>
              <a:rPr lang="en-US" sz="2800" dirty="0" smtClean="0"/>
              <a:t>Are the outcomes that have the same chance of occurring.</a:t>
            </a:r>
            <a:endParaRPr lang="en-US" sz="2800" b="1" u="sng" dirty="0" smtClean="0"/>
          </a:p>
          <a:p>
            <a:pPr algn="l" rtl="0" eaLnBrk="1" hangingPunct="1">
              <a:lnSpc>
                <a:spcPct val="90000"/>
              </a:lnSpc>
              <a:buFont typeface="Wingdings" pitchFamily="2" charset="2"/>
              <a:buNone/>
              <a:defRPr/>
            </a:pPr>
            <a:r>
              <a:rPr lang="en-US" sz="2800" b="1" u="sng" dirty="0" smtClean="0"/>
              <a:t>2.Mutually exclusive:</a:t>
            </a:r>
            <a:endParaRPr lang="en-US" sz="2800" dirty="0" smtClean="0"/>
          </a:p>
          <a:p>
            <a:pPr algn="l" rtl="0" eaLnBrk="1" hangingPunct="1">
              <a:lnSpc>
                <a:spcPct val="90000"/>
              </a:lnSpc>
              <a:buFont typeface="Wingdings" pitchFamily="2" charset="2"/>
              <a:buNone/>
              <a:defRPr/>
            </a:pPr>
            <a:r>
              <a:rPr lang="en-US" sz="2800" dirty="0" smtClean="0"/>
              <a:t>Two events are said to be mutually exclusive if they cannot occur simultaneously such that </a:t>
            </a:r>
          </a:p>
          <a:p>
            <a:pPr algn="l" rtl="0" eaLnBrk="1" hangingPunct="1">
              <a:lnSpc>
                <a:spcPct val="90000"/>
              </a:lnSpc>
              <a:buFont typeface="Wingdings" pitchFamily="2" charset="2"/>
              <a:buNone/>
              <a:defRPr/>
            </a:pPr>
            <a:endParaRPr lang="en-US" sz="2800" dirty="0" smtClean="0"/>
          </a:p>
          <a:p>
            <a:pPr algn="ctr" rtl="0" eaLnBrk="1" hangingPunct="1">
              <a:lnSpc>
                <a:spcPct val="90000"/>
              </a:lnSpc>
              <a:buFont typeface="Wingdings" pitchFamily="2" charset="2"/>
              <a:buNone/>
              <a:defRPr/>
            </a:pPr>
            <a:r>
              <a:rPr lang="en-US" sz="2800" dirty="0" smtClean="0"/>
              <a:t> A     B =Φ .</a:t>
            </a:r>
          </a:p>
        </p:txBody>
      </p:sp>
      <p:sp>
        <p:nvSpPr>
          <p:cNvPr id="11"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12" name="عنصر نائب لرقم الشريحة 5"/>
          <p:cNvSpPr>
            <a:spLocks noGrp="1"/>
          </p:cNvSpPr>
          <p:nvPr>
            <p:ph type="sldNum" sz="quarter" idx="12"/>
          </p:nvPr>
        </p:nvSpPr>
        <p:spPr/>
        <p:txBody>
          <a:bodyPr/>
          <a:lstStyle/>
          <a:p>
            <a:pPr>
              <a:defRPr/>
            </a:pPr>
            <a:fld id="{8AEEB973-4E89-4C83-B6D6-3830BBD64D48}" type="slidenum">
              <a:rPr lang="ar-SA"/>
              <a:pPr>
                <a:defRPr/>
              </a:pPr>
              <a:t>85</a:t>
            </a:fld>
            <a:endParaRPr lang="en-US"/>
          </a:p>
        </p:txBody>
      </p:sp>
      <p:sp>
        <p:nvSpPr>
          <p:cNvPr id="1844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8434" name="Object 5"/>
          <p:cNvPicPr>
            <a:picLocks noChangeAspect="1" noChangeArrowheads="1"/>
          </p:cNvPicPr>
          <p:nvPr/>
        </p:nvPicPr>
        <p:blipFill>
          <a:blip r:embed="rId2" cstate="print"/>
          <a:srcRect/>
          <a:stretch>
            <a:fillRect/>
          </a:stretch>
        </p:blipFill>
        <p:spPr bwMode="auto">
          <a:xfrm>
            <a:off x="684213" y="1052513"/>
            <a:ext cx="161925" cy="123825"/>
          </a:xfrm>
          <a:prstGeom prst="rect">
            <a:avLst/>
          </a:prstGeom>
          <a:noFill/>
        </p:spPr>
      </p:pic>
      <p:sp>
        <p:nvSpPr>
          <p:cNvPr id="18441" name="Rectangle 6"/>
          <p:cNvSpPr>
            <a:spLocks noChangeArrowheads="1"/>
          </p:cNvSpPr>
          <p:nvPr/>
        </p:nvSpPr>
        <p:spPr bwMode="auto">
          <a:xfrm>
            <a:off x="0" y="0"/>
            <a:ext cx="9144000" cy="1588"/>
          </a:xfrm>
          <a:prstGeom prst="rect">
            <a:avLst/>
          </a:prstGeom>
          <a:noFill/>
          <a:ln w="9525">
            <a:noFill/>
            <a:miter lim="800000"/>
            <a:headEnd/>
            <a:tailEnd/>
          </a:ln>
        </p:spPr>
        <p:txBody>
          <a:bodyPr wrap="none" anchor="ctr">
            <a:spAutoFit/>
          </a:bodyPr>
          <a:lstStyle/>
          <a:p>
            <a:endParaRPr lang="en-US"/>
          </a:p>
        </p:txBody>
      </p:sp>
      <p:sp>
        <p:nvSpPr>
          <p:cNvPr id="1844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8435" name="Object 8"/>
          <p:cNvPicPr>
            <a:picLocks noChangeAspect="1" noChangeArrowheads="1"/>
          </p:cNvPicPr>
          <p:nvPr/>
        </p:nvPicPr>
        <p:blipFill>
          <a:blip r:embed="rId2" cstate="print"/>
          <a:srcRect/>
          <a:stretch>
            <a:fillRect/>
          </a:stretch>
        </p:blipFill>
        <p:spPr bwMode="auto">
          <a:xfrm>
            <a:off x="4644008" y="5013176"/>
            <a:ext cx="434975" cy="330200"/>
          </a:xfrm>
          <a:prstGeom prst="rect">
            <a:avLst/>
          </a:prstGeom>
          <a:noFill/>
        </p:spPr>
      </p:pic>
      <p:sp>
        <p:nvSpPr>
          <p:cNvPr id="18443" name="Rectangle 9"/>
          <p:cNvSpPr>
            <a:spLocks noChangeArrowheads="1"/>
          </p:cNvSpPr>
          <p:nvPr/>
        </p:nvSpPr>
        <p:spPr bwMode="auto">
          <a:xfrm>
            <a:off x="0" y="2222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idx="1"/>
          </p:nvPr>
        </p:nvSpPr>
        <p:spPr>
          <a:xfrm>
            <a:off x="457200" y="260350"/>
            <a:ext cx="8229600" cy="5870575"/>
          </a:xfrm>
        </p:spPr>
        <p:txBody>
          <a:bodyPr/>
          <a:lstStyle/>
          <a:p>
            <a:pPr algn="l" rtl="0" eaLnBrk="1" hangingPunct="1">
              <a:lnSpc>
                <a:spcPct val="90000"/>
              </a:lnSpc>
              <a:defRPr/>
            </a:pPr>
            <a:r>
              <a:rPr lang="en-US" sz="2800" b="1" u="sng" dirty="0" smtClean="0">
                <a:solidFill>
                  <a:srgbClr val="680E23"/>
                </a:solidFill>
              </a:rPr>
              <a:t>The universal Set</a:t>
            </a:r>
            <a:r>
              <a:rPr lang="en-US" sz="2800" dirty="0" smtClean="0"/>
              <a:t> (S): The set all possible outcomes.</a:t>
            </a:r>
            <a:endParaRPr lang="en-US" sz="2800" b="1" u="sng" dirty="0" smtClean="0"/>
          </a:p>
          <a:p>
            <a:pPr algn="l" rtl="0" eaLnBrk="1" hangingPunct="1">
              <a:lnSpc>
                <a:spcPct val="90000"/>
              </a:lnSpc>
              <a:defRPr/>
            </a:pPr>
            <a:r>
              <a:rPr lang="en-US" sz="2800" b="1" u="sng" dirty="0" smtClean="0">
                <a:solidFill>
                  <a:srgbClr val="680E23"/>
                </a:solidFill>
              </a:rPr>
              <a:t>The empty set</a:t>
            </a:r>
            <a:r>
              <a:rPr lang="en-US" sz="2800" u="sng" dirty="0" smtClean="0">
                <a:solidFill>
                  <a:srgbClr val="680E23"/>
                </a:solidFill>
              </a:rPr>
              <a:t>  Φ</a:t>
            </a:r>
            <a:r>
              <a:rPr lang="en-US" sz="2800" dirty="0" smtClean="0"/>
              <a:t> : Contain no elements.</a:t>
            </a:r>
            <a:endParaRPr lang="en-US" sz="2800" b="1" u="sng" dirty="0" smtClean="0"/>
          </a:p>
          <a:p>
            <a:pPr algn="l" rtl="0" eaLnBrk="1" hangingPunct="1">
              <a:lnSpc>
                <a:spcPct val="90000"/>
              </a:lnSpc>
              <a:defRPr/>
            </a:pPr>
            <a:r>
              <a:rPr lang="en-US" sz="2800" b="1" u="sng" dirty="0" smtClean="0">
                <a:solidFill>
                  <a:srgbClr val="680E23"/>
                </a:solidFill>
              </a:rPr>
              <a:t>The event ,</a:t>
            </a:r>
            <a:r>
              <a:rPr lang="en-US" sz="2800" u="sng" dirty="0" smtClean="0">
                <a:solidFill>
                  <a:srgbClr val="680E23"/>
                </a:solidFill>
              </a:rPr>
              <a:t>E</a:t>
            </a:r>
            <a:r>
              <a:rPr lang="en-US" sz="2800" u="sng" dirty="0" smtClean="0"/>
              <a:t> </a:t>
            </a:r>
            <a:r>
              <a:rPr lang="en-US" sz="2800" dirty="0" smtClean="0"/>
              <a:t>: is a set of outcomes in S which has a certain characteristic.</a:t>
            </a:r>
            <a:r>
              <a:rPr lang="en-US" sz="2800" b="1" u="sng" dirty="0" smtClean="0"/>
              <a:t> </a:t>
            </a:r>
          </a:p>
          <a:p>
            <a:pPr algn="l" rtl="0" eaLnBrk="1" hangingPunct="1">
              <a:lnSpc>
                <a:spcPct val="90000"/>
              </a:lnSpc>
              <a:defRPr/>
            </a:pPr>
            <a:r>
              <a:rPr lang="en-US" sz="2800" b="1" u="sng" dirty="0" smtClean="0">
                <a:solidFill>
                  <a:srgbClr val="680E23"/>
                </a:solidFill>
              </a:rPr>
              <a:t>Classical Probability</a:t>
            </a:r>
            <a:r>
              <a:rPr lang="en-US" sz="2800" b="1" dirty="0" smtClean="0"/>
              <a:t> </a:t>
            </a:r>
            <a:r>
              <a:rPr lang="en-US" sz="2800" dirty="0" smtClean="0"/>
              <a:t>: If an event can occur in N mutually exclusive and equally likely ways, and if m of these possess a </a:t>
            </a:r>
            <a:r>
              <a:rPr lang="en-US" sz="2800" dirty="0" err="1" smtClean="0"/>
              <a:t>triat</a:t>
            </a:r>
            <a:r>
              <a:rPr lang="en-US" sz="2800" dirty="0" smtClean="0"/>
              <a:t>, E, the probability of the occurrence of event E is equal to m/ N .</a:t>
            </a:r>
          </a:p>
          <a:p>
            <a:pPr algn="l" rtl="0" eaLnBrk="1" hangingPunct="1">
              <a:lnSpc>
                <a:spcPct val="90000"/>
              </a:lnSpc>
              <a:defRPr/>
            </a:pPr>
            <a:r>
              <a:rPr lang="en-US" sz="2800" b="1" dirty="0" smtClean="0"/>
              <a:t>P(A)=n(A)/n(S)</a:t>
            </a:r>
          </a:p>
          <a:p>
            <a:pPr algn="l" rtl="0" eaLnBrk="1" hangingPunct="1">
              <a:lnSpc>
                <a:spcPct val="90000"/>
              </a:lnSpc>
              <a:defRPr/>
            </a:pPr>
            <a:r>
              <a:rPr lang="en-US" sz="2800" b="1" u="sng" dirty="0" smtClean="0">
                <a:solidFill>
                  <a:srgbClr val="680E23"/>
                </a:solidFill>
              </a:rPr>
              <a:t>For Example</a:t>
            </a:r>
            <a:r>
              <a:rPr lang="en-US" sz="2800" b="1" u="sng" dirty="0" smtClean="0"/>
              <a:t>: </a:t>
            </a:r>
            <a:r>
              <a:rPr lang="en-US" sz="2800" dirty="0" smtClean="0"/>
              <a:t>in the rolling of the die , each of the six sides is equally likely to be observed . So, the probability that a 4 will be observed is equal to 1/6.</a:t>
            </a:r>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512F7517-EEB8-45ED-BEFC-173DA928F370}" type="slidenum">
              <a:rPr lang="ar-SA"/>
              <a:pPr>
                <a:defRPr/>
              </a:pPr>
              <a:t>86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6546">
                                            <p:txEl>
                                              <p:pRg st="0" end="0"/>
                                            </p:txEl>
                                          </p:spTgt>
                                        </p:tgtEl>
                                        <p:attrNameLst>
                                          <p:attrName>style.visibility</p:attrName>
                                        </p:attrNameLst>
                                      </p:cBhvr>
                                      <p:to>
                                        <p:strVal val="visible"/>
                                      </p:to>
                                    </p:set>
                                    <p:anim calcmode="lin" valueType="num">
                                      <p:cBhvr additive="base">
                                        <p:cTn id="7" dur="500" fill="hold"/>
                                        <p:tgtEl>
                                          <p:spTgt spid="236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65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6546">
                                            <p:txEl>
                                              <p:pRg st="1" end="1"/>
                                            </p:txEl>
                                          </p:spTgt>
                                        </p:tgtEl>
                                        <p:attrNameLst>
                                          <p:attrName>style.visibility</p:attrName>
                                        </p:attrNameLst>
                                      </p:cBhvr>
                                      <p:to>
                                        <p:strVal val="visible"/>
                                      </p:to>
                                    </p:set>
                                    <p:anim calcmode="lin" valueType="num">
                                      <p:cBhvr additive="base">
                                        <p:cTn id="13" dur="500" fill="hold"/>
                                        <p:tgtEl>
                                          <p:spTgt spid="2365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65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6546">
                                            <p:txEl>
                                              <p:pRg st="2" end="2"/>
                                            </p:txEl>
                                          </p:spTgt>
                                        </p:tgtEl>
                                        <p:attrNameLst>
                                          <p:attrName>style.visibility</p:attrName>
                                        </p:attrNameLst>
                                      </p:cBhvr>
                                      <p:to>
                                        <p:strVal val="visible"/>
                                      </p:to>
                                    </p:set>
                                    <p:anim calcmode="lin" valueType="num">
                                      <p:cBhvr additive="base">
                                        <p:cTn id="19" dur="500" fill="hold"/>
                                        <p:tgtEl>
                                          <p:spTgt spid="2365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65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6546">
                                            <p:txEl>
                                              <p:pRg st="3" end="3"/>
                                            </p:txEl>
                                          </p:spTgt>
                                        </p:tgtEl>
                                        <p:attrNameLst>
                                          <p:attrName>style.visibility</p:attrName>
                                        </p:attrNameLst>
                                      </p:cBhvr>
                                      <p:to>
                                        <p:strVal val="visible"/>
                                      </p:to>
                                    </p:set>
                                    <p:anim calcmode="lin" valueType="num">
                                      <p:cBhvr additive="base">
                                        <p:cTn id="25" dur="500" fill="hold"/>
                                        <p:tgtEl>
                                          <p:spTgt spid="2365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65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6546">
                                            <p:txEl>
                                              <p:pRg st="4" end="4"/>
                                            </p:txEl>
                                          </p:spTgt>
                                        </p:tgtEl>
                                        <p:attrNameLst>
                                          <p:attrName>style.visibility</p:attrName>
                                        </p:attrNameLst>
                                      </p:cBhvr>
                                      <p:to>
                                        <p:strVal val="visible"/>
                                      </p:to>
                                    </p:set>
                                    <p:anim calcmode="lin" valueType="num">
                                      <p:cBhvr additive="base">
                                        <p:cTn id="31" dur="500" fill="hold"/>
                                        <p:tgtEl>
                                          <p:spTgt spid="2365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65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6546">
                                            <p:txEl>
                                              <p:pRg st="5" end="5"/>
                                            </p:txEl>
                                          </p:spTgt>
                                        </p:tgtEl>
                                        <p:attrNameLst>
                                          <p:attrName>style.visibility</p:attrName>
                                        </p:attrNameLst>
                                      </p:cBhvr>
                                      <p:to>
                                        <p:strVal val="visible"/>
                                      </p:to>
                                    </p:set>
                                    <p:anim calcmode="lin" valueType="num">
                                      <p:cBhvr additive="base">
                                        <p:cTn id="37" dur="500" fill="hold"/>
                                        <p:tgtEl>
                                          <p:spTgt spid="23654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65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idx="1"/>
          </p:nvPr>
        </p:nvSpPr>
        <p:spPr>
          <a:xfrm>
            <a:off x="457200" y="260350"/>
            <a:ext cx="8229600" cy="6264275"/>
          </a:xfrm>
        </p:spPr>
        <p:txBody>
          <a:bodyPr/>
          <a:lstStyle/>
          <a:p>
            <a:pPr algn="l" rtl="0" eaLnBrk="1" hangingPunct="1">
              <a:lnSpc>
                <a:spcPct val="90000"/>
              </a:lnSpc>
              <a:defRPr/>
            </a:pPr>
            <a:endParaRPr lang="en-US" sz="2800" b="1" u="sng" dirty="0" smtClean="0">
              <a:solidFill>
                <a:srgbClr val="680E23"/>
              </a:solidFill>
            </a:endParaRPr>
          </a:p>
          <a:p>
            <a:pPr algn="l" rtl="0" eaLnBrk="1" hangingPunct="1">
              <a:lnSpc>
                <a:spcPct val="90000"/>
              </a:lnSpc>
              <a:defRPr/>
            </a:pPr>
            <a:r>
              <a:rPr lang="en-US" sz="2800" b="1" u="sng" dirty="0" smtClean="0">
                <a:solidFill>
                  <a:srgbClr val="680E23"/>
                </a:solidFill>
              </a:rPr>
              <a:t>Relative Frequency Probability:</a:t>
            </a:r>
          </a:p>
          <a:p>
            <a:pPr algn="l" rtl="0" eaLnBrk="1" hangingPunct="1">
              <a:lnSpc>
                <a:spcPct val="90000"/>
              </a:lnSpc>
              <a:defRPr/>
            </a:pPr>
            <a:endParaRPr lang="en-US" sz="2800" b="1" u="sng" dirty="0" smtClean="0">
              <a:solidFill>
                <a:srgbClr val="680E23"/>
              </a:solidFill>
            </a:endParaRPr>
          </a:p>
          <a:p>
            <a:pPr algn="l" rtl="0" eaLnBrk="1" hangingPunct="1">
              <a:lnSpc>
                <a:spcPct val="90000"/>
              </a:lnSpc>
              <a:defRPr/>
            </a:pPr>
            <a:r>
              <a:rPr lang="en-US" sz="2800" b="1" u="sng" dirty="0" smtClean="0"/>
              <a:t>Def:</a:t>
            </a:r>
            <a:r>
              <a:rPr lang="en-US" sz="2800" dirty="0" smtClean="0"/>
              <a:t> If some posses is repeated a large number of times, n, and if some resulting event E occurs m times , the relative frequency of occurrence of E , m/n will be approximately equal  to  probability of E . </a:t>
            </a:r>
          </a:p>
          <a:p>
            <a:pPr algn="l" rtl="0" eaLnBrk="1" hangingPunct="1">
              <a:lnSpc>
                <a:spcPct val="90000"/>
              </a:lnSpc>
              <a:defRPr/>
            </a:pPr>
            <a:r>
              <a:rPr lang="en-US" sz="2800" dirty="0" smtClean="0"/>
              <a:t>                  P(E) = m/n .</a:t>
            </a:r>
            <a:endParaRPr lang="en-US" sz="2800" b="1" dirty="0" smtClean="0"/>
          </a:p>
        </p:txBody>
      </p:sp>
      <p:sp>
        <p:nvSpPr>
          <p:cNvPr id="4"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5" name="عنصر نائب لرقم الشريحة 5"/>
          <p:cNvSpPr>
            <a:spLocks noGrp="1"/>
          </p:cNvSpPr>
          <p:nvPr>
            <p:ph type="sldNum" sz="quarter" idx="12"/>
          </p:nvPr>
        </p:nvSpPr>
        <p:spPr/>
        <p:txBody>
          <a:bodyPr/>
          <a:lstStyle/>
          <a:p>
            <a:pPr>
              <a:defRPr/>
            </a:pPr>
            <a:fld id="{CB7782F6-891C-46C6-8A65-F7BB016E7D55}" type="slidenum">
              <a:rPr lang="ar-SA"/>
              <a:pPr>
                <a:defRPr/>
              </a:pPr>
              <a:t>87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570">
                                            <p:txEl>
                                              <p:pRg st="1" end="1"/>
                                            </p:txEl>
                                          </p:spTgt>
                                        </p:tgtEl>
                                        <p:attrNameLst>
                                          <p:attrName>style.visibility</p:attrName>
                                        </p:attrNameLst>
                                      </p:cBhvr>
                                      <p:to>
                                        <p:strVal val="visible"/>
                                      </p:to>
                                    </p:set>
                                    <p:anim calcmode="lin" valueType="num">
                                      <p:cBhvr additive="base">
                                        <p:cTn id="7" dur="500" fill="hold"/>
                                        <p:tgtEl>
                                          <p:spTgt spid="237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5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7570">
                                            <p:txEl>
                                              <p:pRg st="3" end="3"/>
                                            </p:txEl>
                                          </p:spTgt>
                                        </p:tgtEl>
                                        <p:attrNameLst>
                                          <p:attrName>style.visibility</p:attrName>
                                        </p:attrNameLst>
                                      </p:cBhvr>
                                      <p:to>
                                        <p:strVal val="visible"/>
                                      </p:to>
                                    </p:set>
                                    <p:anim calcmode="lin" valueType="num">
                                      <p:cBhvr additive="base">
                                        <p:cTn id="13" dur="500" fill="hold"/>
                                        <p:tgtEl>
                                          <p:spTgt spid="2375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75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7570">
                                            <p:txEl>
                                              <p:pRg st="4" end="4"/>
                                            </p:txEl>
                                          </p:spTgt>
                                        </p:tgtEl>
                                        <p:attrNameLst>
                                          <p:attrName>style.visibility</p:attrName>
                                        </p:attrNameLst>
                                      </p:cBhvr>
                                      <p:to>
                                        <p:strVal val="visible"/>
                                      </p:to>
                                    </p:set>
                                    <p:anim calcmode="lin" valueType="num">
                                      <p:cBhvr additive="base">
                                        <p:cTn id="19" dur="500" fill="hold"/>
                                        <p:tgtEl>
                                          <p:spTgt spid="23757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75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normAutofit fontScale="90000"/>
          </a:bodyPr>
          <a:lstStyle/>
          <a:p>
            <a:pPr eaLnBrk="1" hangingPunct="1">
              <a:defRPr/>
            </a:pPr>
            <a:r>
              <a:rPr lang="en-US" sz="4000" u="sng" smtClean="0">
                <a:solidFill>
                  <a:srgbClr val="680E23"/>
                </a:solidFill>
              </a:rPr>
              <a:t>3.3 Elementary Properties of Probability</a:t>
            </a:r>
            <a:r>
              <a:rPr lang="en-US" sz="4000" u="sng" smtClean="0"/>
              <a:t>:</a:t>
            </a:r>
          </a:p>
        </p:txBody>
      </p:sp>
      <p:sp>
        <p:nvSpPr>
          <p:cNvPr id="238595" name="Rectangle 3"/>
          <p:cNvSpPr>
            <a:spLocks noGrp="1" noChangeArrowheads="1"/>
          </p:cNvSpPr>
          <p:nvPr>
            <p:ph idx="1"/>
          </p:nvPr>
        </p:nvSpPr>
        <p:spPr/>
        <p:txBody>
          <a:bodyPr/>
          <a:lstStyle/>
          <a:p>
            <a:pPr algn="l" rtl="0" eaLnBrk="1" hangingPunct="1">
              <a:defRPr/>
            </a:pPr>
            <a:r>
              <a:rPr lang="en-US" dirty="0" smtClean="0"/>
              <a:t>Given some process (or experiment ) with n mutually exclusive events E</a:t>
            </a:r>
            <a:r>
              <a:rPr lang="en-US" baseline="-18000" dirty="0" smtClean="0"/>
              <a:t>1</a:t>
            </a:r>
            <a:r>
              <a:rPr lang="en-US" dirty="0" smtClean="0"/>
              <a:t>, E</a:t>
            </a:r>
            <a:r>
              <a:rPr lang="en-US" baseline="-18000" dirty="0" smtClean="0"/>
              <a:t>2</a:t>
            </a:r>
            <a:r>
              <a:rPr lang="en-US" dirty="0" smtClean="0"/>
              <a:t>, E</a:t>
            </a:r>
            <a:r>
              <a:rPr lang="en-US" baseline="-18000" dirty="0" smtClean="0"/>
              <a:t>3</a:t>
            </a:r>
            <a:r>
              <a:rPr lang="en-US" dirty="0" smtClean="0"/>
              <a:t>,</a:t>
            </a:r>
            <a:r>
              <a:rPr lang="en-US" dirty="0" smtClean="0">
                <a:latin typeface="Arial"/>
              </a:rPr>
              <a:t>…………</a:t>
            </a:r>
            <a:r>
              <a:rPr lang="en-US" dirty="0" smtClean="0"/>
              <a:t>, E</a:t>
            </a:r>
            <a:r>
              <a:rPr lang="en-US" baseline="-18000" dirty="0" smtClean="0"/>
              <a:t>n</a:t>
            </a:r>
            <a:r>
              <a:rPr lang="en-US" dirty="0" smtClean="0"/>
              <a:t>, then</a:t>
            </a:r>
          </a:p>
          <a:p>
            <a:pPr algn="l" rtl="0" eaLnBrk="1" hangingPunct="1">
              <a:defRPr/>
            </a:pPr>
            <a:r>
              <a:rPr lang="en-US" dirty="0" smtClean="0"/>
              <a:t>1-P(</a:t>
            </a:r>
            <a:r>
              <a:rPr lang="en-US" dirty="0" err="1" smtClean="0"/>
              <a:t>E</a:t>
            </a:r>
            <a:r>
              <a:rPr lang="en-US" baseline="-18000" dirty="0" err="1" smtClean="0"/>
              <a:t>i</a:t>
            </a:r>
            <a:r>
              <a:rPr lang="en-US" dirty="0" smtClean="0"/>
              <a:t> )  0, </a:t>
            </a:r>
            <a:r>
              <a:rPr lang="en-US" dirty="0" err="1" smtClean="0"/>
              <a:t>i</a:t>
            </a:r>
            <a:r>
              <a:rPr lang="en-US" dirty="0" smtClean="0"/>
              <a:t>= 1,2,3,</a:t>
            </a:r>
            <a:r>
              <a:rPr lang="en-US" dirty="0" smtClean="0">
                <a:latin typeface="Arial"/>
              </a:rPr>
              <a:t>……</a:t>
            </a:r>
            <a:r>
              <a:rPr lang="en-US" dirty="0" smtClean="0"/>
              <a:t>n</a:t>
            </a:r>
          </a:p>
          <a:p>
            <a:pPr algn="l" rtl="0" eaLnBrk="1" hangingPunct="1">
              <a:defRPr/>
            </a:pPr>
            <a:r>
              <a:rPr lang="en-US" dirty="0" smtClean="0"/>
              <a:t>2- P(E</a:t>
            </a:r>
            <a:r>
              <a:rPr lang="en-US" baseline="-18000" dirty="0" smtClean="0"/>
              <a:t>1 </a:t>
            </a:r>
            <a:r>
              <a:rPr lang="en-US" dirty="0" smtClean="0"/>
              <a:t>)+ P(E</a:t>
            </a:r>
            <a:r>
              <a:rPr lang="en-US" baseline="-18000" dirty="0" smtClean="0"/>
              <a:t>2</a:t>
            </a:r>
            <a:r>
              <a:rPr lang="en-US" dirty="0" smtClean="0"/>
              <a:t>) +</a:t>
            </a:r>
            <a:r>
              <a:rPr lang="en-US" dirty="0" smtClean="0">
                <a:latin typeface="Arial"/>
              </a:rPr>
              <a:t>……</a:t>
            </a:r>
            <a:r>
              <a:rPr lang="en-US" dirty="0" smtClean="0"/>
              <a:t>+P(E</a:t>
            </a:r>
            <a:r>
              <a:rPr lang="en-US" baseline="-18000" dirty="0" smtClean="0"/>
              <a:t>n</a:t>
            </a:r>
            <a:r>
              <a:rPr lang="en-US" dirty="0" smtClean="0"/>
              <a:t> )=1</a:t>
            </a:r>
          </a:p>
          <a:p>
            <a:pPr algn="l" rtl="0" eaLnBrk="1" hangingPunct="1">
              <a:defRPr/>
            </a:pPr>
            <a:r>
              <a:rPr lang="en-US" dirty="0" smtClean="0"/>
              <a:t>3- P(</a:t>
            </a:r>
            <a:r>
              <a:rPr lang="en-US" dirty="0" err="1" smtClean="0"/>
              <a:t>E</a:t>
            </a:r>
            <a:r>
              <a:rPr lang="en-US" baseline="-18000" dirty="0" err="1" smtClean="0"/>
              <a:t>i</a:t>
            </a:r>
            <a:r>
              <a:rPr lang="en-US" dirty="0" smtClean="0"/>
              <a:t> +E</a:t>
            </a:r>
            <a:r>
              <a:rPr lang="en-US" baseline="-18000" dirty="0" smtClean="0"/>
              <a:t>J</a:t>
            </a:r>
            <a:r>
              <a:rPr lang="en-US" dirty="0" smtClean="0"/>
              <a:t> )=P(</a:t>
            </a:r>
            <a:r>
              <a:rPr lang="en-US" dirty="0" err="1" smtClean="0"/>
              <a:t>E</a:t>
            </a:r>
            <a:r>
              <a:rPr lang="en-US" baseline="-18000" dirty="0" err="1" smtClean="0"/>
              <a:t>i</a:t>
            </a:r>
            <a:r>
              <a:rPr lang="en-US" baseline="-18000" dirty="0" smtClean="0"/>
              <a:t> </a:t>
            </a:r>
            <a:r>
              <a:rPr lang="en-US" dirty="0" smtClean="0"/>
              <a:t>)+ P(E</a:t>
            </a:r>
            <a:r>
              <a:rPr lang="en-US" baseline="-18000" dirty="0" smtClean="0"/>
              <a:t>J </a:t>
            </a:r>
            <a:r>
              <a:rPr lang="en-US" dirty="0" smtClean="0"/>
              <a:t> )</a:t>
            </a:r>
            <a:endParaRPr lang="en-US" baseline="-18000" dirty="0" smtClean="0"/>
          </a:p>
          <a:p>
            <a:pPr algn="l" rtl="0" eaLnBrk="1" hangingPunct="1">
              <a:buFont typeface="Wingdings" pitchFamily="2" charset="2"/>
              <a:buNone/>
              <a:defRPr/>
            </a:pPr>
            <a:r>
              <a:rPr lang="en-US" dirty="0" err="1" smtClean="0"/>
              <a:t>E</a:t>
            </a:r>
            <a:r>
              <a:rPr lang="en-US" baseline="-18000" dirty="0" err="1" smtClean="0"/>
              <a:t>i</a:t>
            </a:r>
            <a:r>
              <a:rPr lang="en-US" dirty="0" smtClean="0"/>
              <a:t> ,E</a:t>
            </a:r>
            <a:r>
              <a:rPr lang="en-US" baseline="-18000" dirty="0" smtClean="0"/>
              <a:t>J</a:t>
            </a:r>
            <a:r>
              <a:rPr lang="en-US" dirty="0" smtClean="0"/>
              <a:t> are mutually exclusive</a:t>
            </a:r>
          </a:p>
          <a:p>
            <a:pPr algn="l" rtl="0" eaLnBrk="1" hangingPunct="1">
              <a:buFont typeface="Wingdings" pitchFamily="2" charset="2"/>
              <a:buNone/>
              <a:defRPr/>
            </a:pPr>
            <a:r>
              <a:rPr lang="en-US" dirty="0" smtClean="0"/>
              <a:t> </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12DF0263-5D53-446D-9DD1-A074FD2E582C}" type="slidenum">
              <a:rPr lang="ar-SA"/>
              <a:pPr>
                <a:defRPr/>
              </a:pPr>
              <a:t>88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 fill="hold"/>
                                        <p:tgtEl>
                                          <p:spTgt spid="238594"/>
                                        </p:tgtEl>
                                        <p:attrNameLst>
                                          <p:attrName>ppt_x</p:attrName>
                                        </p:attrNameLst>
                                      </p:cBhvr>
                                      <p:tavLst>
                                        <p:tav tm="0">
                                          <p:val>
                                            <p:strVal val="#ppt_x"/>
                                          </p:val>
                                        </p:tav>
                                        <p:tav tm="100000">
                                          <p:val>
                                            <p:strVal val="#ppt_x"/>
                                          </p:val>
                                        </p:tav>
                                      </p:tavLst>
                                    </p:anim>
                                    <p:anim calcmode="lin" valueType="num">
                                      <p:cBhvr additive="base">
                                        <p:cTn id="8" dur="500" fill="hold"/>
                                        <p:tgtEl>
                                          <p:spTgt spid="2385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8595">
                                            <p:txEl>
                                              <p:pRg st="0" end="0"/>
                                            </p:txEl>
                                          </p:spTgt>
                                        </p:tgtEl>
                                        <p:attrNameLst>
                                          <p:attrName>style.visibility</p:attrName>
                                        </p:attrNameLst>
                                      </p:cBhvr>
                                      <p:to>
                                        <p:strVal val="visible"/>
                                      </p:to>
                                    </p:set>
                                    <p:anim calcmode="lin" valueType="num">
                                      <p:cBhvr additive="base">
                                        <p:cTn id="13" dur="500" fill="hold"/>
                                        <p:tgtEl>
                                          <p:spTgt spid="2385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8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8595">
                                            <p:txEl>
                                              <p:pRg st="1" end="1"/>
                                            </p:txEl>
                                          </p:spTgt>
                                        </p:tgtEl>
                                        <p:attrNameLst>
                                          <p:attrName>style.visibility</p:attrName>
                                        </p:attrNameLst>
                                      </p:cBhvr>
                                      <p:to>
                                        <p:strVal val="visible"/>
                                      </p:to>
                                    </p:set>
                                    <p:anim calcmode="lin" valueType="num">
                                      <p:cBhvr additive="base">
                                        <p:cTn id="19" dur="500" fill="hold"/>
                                        <p:tgtEl>
                                          <p:spTgt spid="2385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8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8595">
                                            <p:txEl>
                                              <p:pRg st="2" end="2"/>
                                            </p:txEl>
                                          </p:spTgt>
                                        </p:tgtEl>
                                        <p:attrNameLst>
                                          <p:attrName>style.visibility</p:attrName>
                                        </p:attrNameLst>
                                      </p:cBhvr>
                                      <p:to>
                                        <p:strVal val="visible"/>
                                      </p:to>
                                    </p:set>
                                    <p:anim calcmode="lin" valueType="num">
                                      <p:cBhvr additive="base">
                                        <p:cTn id="25" dur="500" fill="hold"/>
                                        <p:tgtEl>
                                          <p:spTgt spid="2385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8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8595">
                                            <p:txEl>
                                              <p:pRg st="3" end="3"/>
                                            </p:txEl>
                                          </p:spTgt>
                                        </p:tgtEl>
                                        <p:attrNameLst>
                                          <p:attrName>style.visibility</p:attrName>
                                        </p:attrNameLst>
                                      </p:cBhvr>
                                      <p:to>
                                        <p:strVal val="visible"/>
                                      </p:to>
                                    </p:set>
                                    <p:anim calcmode="lin" valueType="num">
                                      <p:cBhvr additive="base">
                                        <p:cTn id="31" dur="500" fill="hold"/>
                                        <p:tgtEl>
                                          <p:spTgt spid="23859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85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8595">
                                            <p:txEl>
                                              <p:pRg st="4" end="4"/>
                                            </p:txEl>
                                          </p:spTgt>
                                        </p:tgtEl>
                                        <p:attrNameLst>
                                          <p:attrName>style.visibility</p:attrName>
                                        </p:attrNameLst>
                                      </p:cBhvr>
                                      <p:to>
                                        <p:strVal val="visible"/>
                                      </p:to>
                                    </p:set>
                                    <p:anim calcmode="lin" valueType="num">
                                      <p:cBhvr additive="base">
                                        <p:cTn id="37" dur="500" fill="hold"/>
                                        <p:tgtEl>
                                          <p:spTgt spid="23859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85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US" u="sng" dirty="0" smtClean="0">
                <a:solidFill>
                  <a:srgbClr val="680E23"/>
                </a:solidFill>
              </a:rPr>
              <a:t>Rules of Probability</a:t>
            </a:r>
            <a:r>
              <a:rPr lang="en-US" dirty="0" smtClean="0"/>
              <a:t> </a:t>
            </a:r>
          </a:p>
        </p:txBody>
      </p:sp>
      <p:sp>
        <p:nvSpPr>
          <p:cNvPr id="239619" name="Rectangle 3"/>
          <p:cNvSpPr>
            <a:spLocks noGrp="1" noChangeArrowheads="1"/>
          </p:cNvSpPr>
          <p:nvPr>
            <p:ph idx="1"/>
          </p:nvPr>
        </p:nvSpPr>
        <p:spPr>
          <a:xfrm>
            <a:off x="457200" y="1125538"/>
            <a:ext cx="8229600" cy="5111750"/>
          </a:xfrm>
        </p:spPr>
        <p:txBody>
          <a:bodyPr/>
          <a:lstStyle/>
          <a:p>
            <a:pPr algn="l" rtl="0" eaLnBrk="1" hangingPunct="1">
              <a:lnSpc>
                <a:spcPct val="80000"/>
              </a:lnSpc>
              <a:buNone/>
              <a:defRPr/>
            </a:pPr>
            <a:r>
              <a:rPr lang="en-US" sz="2800" dirty="0" smtClean="0"/>
              <a:t>1-Addition Rule</a:t>
            </a:r>
          </a:p>
          <a:p>
            <a:pPr algn="l" rtl="0" eaLnBrk="1" hangingPunct="1">
              <a:lnSpc>
                <a:spcPct val="80000"/>
              </a:lnSpc>
              <a:defRPr/>
            </a:pPr>
            <a:r>
              <a:rPr lang="en-US" sz="2800" dirty="0" smtClean="0"/>
              <a:t>          P(A U B)= P(A) + P(B) </a:t>
            </a:r>
            <a:r>
              <a:rPr lang="en-US" sz="2800" dirty="0" smtClean="0">
                <a:latin typeface="Arial"/>
              </a:rPr>
              <a:t>–</a:t>
            </a:r>
            <a:r>
              <a:rPr lang="en-US" sz="2800" dirty="0" smtClean="0"/>
              <a:t> P (A∩B )</a:t>
            </a:r>
          </a:p>
          <a:p>
            <a:pPr algn="l" rtl="0" eaLnBrk="1" hangingPunct="1">
              <a:lnSpc>
                <a:spcPct val="80000"/>
              </a:lnSpc>
              <a:buFont typeface="Wingdings" pitchFamily="2" charset="2"/>
              <a:buNone/>
              <a:defRPr/>
            </a:pPr>
            <a:r>
              <a:rPr lang="en-US" sz="2800" dirty="0" smtClean="0"/>
              <a:t>  </a:t>
            </a:r>
          </a:p>
          <a:p>
            <a:pPr algn="l" rtl="0" eaLnBrk="1" hangingPunct="1">
              <a:lnSpc>
                <a:spcPct val="80000"/>
              </a:lnSpc>
              <a:defRPr/>
            </a:pPr>
            <a:r>
              <a:rPr lang="en-US" sz="2800" dirty="0" smtClean="0"/>
              <a:t>2- If A and B are mutually exclusive (disjoint) ,then</a:t>
            </a:r>
          </a:p>
          <a:p>
            <a:pPr algn="l" rtl="0" eaLnBrk="1" hangingPunct="1">
              <a:lnSpc>
                <a:spcPct val="80000"/>
              </a:lnSpc>
              <a:defRPr/>
            </a:pPr>
            <a:r>
              <a:rPr lang="en-US" sz="2800" dirty="0" smtClean="0"/>
              <a:t>         P (A∩B ) = 0</a:t>
            </a:r>
          </a:p>
          <a:p>
            <a:pPr algn="l" rtl="0" eaLnBrk="1" hangingPunct="1">
              <a:lnSpc>
                <a:spcPct val="80000"/>
              </a:lnSpc>
              <a:defRPr/>
            </a:pPr>
            <a:r>
              <a:rPr lang="en-US" sz="2800" dirty="0" smtClean="0"/>
              <a:t>Then , addition rule is</a:t>
            </a:r>
          </a:p>
          <a:p>
            <a:pPr algn="l" rtl="0" eaLnBrk="1" hangingPunct="1">
              <a:lnSpc>
                <a:spcPct val="80000"/>
              </a:lnSpc>
              <a:defRPr/>
            </a:pPr>
            <a:r>
              <a:rPr lang="en-US" sz="2800" dirty="0" smtClean="0"/>
              <a:t>         P(A U B)= P(A) + P(B) .</a:t>
            </a:r>
          </a:p>
          <a:p>
            <a:pPr algn="l" rtl="0" eaLnBrk="1" hangingPunct="1">
              <a:lnSpc>
                <a:spcPct val="80000"/>
              </a:lnSpc>
              <a:defRPr/>
            </a:pPr>
            <a:r>
              <a:rPr lang="en-US" sz="2800" dirty="0" smtClean="0"/>
              <a:t>3- Complementary Rule</a:t>
            </a:r>
          </a:p>
          <a:p>
            <a:pPr algn="l" rtl="0" eaLnBrk="1" hangingPunct="1">
              <a:lnSpc>
                <a:spcPct val="80000"/>
              </a:lnSpc>
              <a:defRPr/>
            </a:pPr>
            <a:r>
              <a:rPr lang="en-US" sz="2800" dirty="0" smtClean="0"/>
              <a:t>        P(A' )= 1 </a:t>
            </a:r>
            <a:r>
              <a:rPr lang="en-US" sz="2800" dirty="0" smtClean="0">
                <a:latin typeface="Arial"/>
              </a:rPr>
              <a:t>–</a:t>
            </a:r>
            <a:r>
              <a:rPr lang="en-US" sz="2800" dirty="0" smtClean="0"/>
              <a:t> P(A)</a:t>
            </a:r>
          </a:p>
          <a:p>
            <a:pPr algn="l" rtl="0" eaLnBrk="1" hangingPunct="1">
              <a:lnSpc>
                <a:spcPct val="80000"/>
              </a:lnSpc>
              <a:defRPr/>
            </a:pPr>
            <a:r>
              <a:rPr lang="en-US" sz="2800" dirty="0" smtClean="0"/>
              <a:t>where, A' = = complement event</a:t>
            </a:r>
          </a:p>
          <a:p>
            <a:pPr algn="l" rtl="0" eaLnBrk="1" hangingPunct="1">
              <a:lnSpc>
                <a:spcPct val="80000"/>
              </a:lnSpc>
              <a:defRPr/>
            </a:pPr>
            <a:r>
              <a:rPr lang="en-US" sz="2800" dirty="0" smtClean="0"/>
              <a:t>Consider example </a:t>
            </a:r>
            <a:r>
              <a:rPr lang="en-US" sz="2800" u="sng" dirty="0" smtClean="0"/>
              <a:t>3.4.1 Page 63</a:t>
            </a:r>
            <a:r>
              <a:rPr lang="en-US" sz="2800" dirty="0" smtClean="0"/>
              <a:t> </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0493840B-B6B7-4961-81CC-1C04AC3C33E6}" type="slidenum">
              <a:rPr lang="ar-SA"/>
              <a:pPr>
                <a:defRPr/>
              </a:pPr>
              <a:t>89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 calcmode="lin" valueType="num">
                                      <p:cBhvr additive="base">
                                        <p:cTn id="7" dur="500" fill="hold"/>
                                        <p:tgtEl>
                                          <p:spTgt spid="239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9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9619">
                                            <p:txEl>
                                              <p:pRg st="1" end="1"/>
                                            </p:txEl>
                                          </p:spTgt>
                                        </p:tgtEl>
                                        <p:attrNameLst>
                                          <p:attrName>style.visibility</p:attrName>
                                        </p:attrNameLst>
                                      </p:cBhvr>
                                      <p:to>
                                        <p:strVal val="visible"/>
                                      </p:to>
                                    </p:set>
                                    <p:anim calcmode="lin" valueType="num">
                                      <p:cBhvr additive="base">
                                        <p:cTn id="13" dur="500" fill="hold"/>
                                        <p:tgtEl>
                                          <p:spTgt spid="239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9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9619">
                                            <p:txEl>
                                              <p:pRg st="3" end="3"/>
                                            </p:txEl>
                                          </p:spTgt>
                                        </p:tgtEl>
                                        <p:attrNameLst>
                                          <p:attrName>style.visibility</p:attrName>
                                        </p:attrNameLst>
                                      </p:cBhvr>
                                      <p:to>
                                        <p:strVal val="visible"/>
                                      </p:to>
                                    </p:set>
                                    <p:anim calcmode="lin" valueType="num">
                                      <p:cBhvr additive="base">
                                        <p:cTn id="19" dur="500" fill="hold"/>
                                        <p:tgtEl>
                                          <p:spTgt spid="2396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96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9619">
                                            <p:txEl>
                                              <p:pRg st="4" end="4"/>
                                            </p:txEl>
                                          </p:spTgt>
                                        </p:tgtEl>
                                        <p:attrNameLst>
                                          <p:attrName>style.visibility</p:attrName>
                                        </p:attrNameLst>
                                      </p:cBhvr>
                                      <p:to>
                                        <p:strVal val="visible"/>
                                      </p:to>
                                    </p:set>
                                    <p:anim calcmode="lin" valueType="num">
                                      <p:cBhvr additive="base">
                                        <p:cTn id="25" dur="500" fill="hold"/>
                                        <p:tgtEl>
                                          <p:spTgt spid="2396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96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9619">
                                            <p:txEl>
                                              <p:pRg st="5" end="5"/>
                                            </p:txEl>
                                          </p:spTgt>
                                        </p:tgtEl>
                                        <p:attrNameLst>
                                          <p:attrName>style.visibility</p:attrName>
                                        </p:attrNameLst>
                                      </p:cBhvr>
                                      <p:to>
                                        <p:strVal val="visible"/>
                                      </p:to>
                                    </p:set>
                                    <p:anim calcmode="lin" valueType="num">
                                      <p:cBhvr additive="base">
                                        <p:cTn id="31" dur="500" fill="hold"/>
                                        <p:tgtEl>
                                          <p:spTgt spid="23961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96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9619">
                                            <p:txEl>
                                              <p:pRg st="6" end="6"/>
                                            </p:txEl>
                                          </p:spTgt>
                                        </p:tgtEl>
                                        <p:attrNameLst>
                                          <p:attrName>style.visibility</p:attrName>
                                        </p:attrNameLst>
                                      </p:cBhvr>
                                      <p:to>
                                        <p:strVal val="visible"/>
                                      </p:to>
                                    </p:set>
                                    <p:anim calcmode="lin" valueType="num">
                                      <p:cBhvr additive="base">
                                        <p:cTn id="37" dur="500" fill="hold"/>
                                        <p:tgtEl>
                                          <p:spTgt spid="2396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96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9619">
                                            <p:txEl>
                                              <p:pRg st="7" end="7"/>
                                            </p:txEl>
                                          </p:spTgt>
                                        </p:tgtEl>
                                        <p:attrNameLst>
                                          <p:attrName>style.visibility</p:attrName>
                                        </p:attrNameLst>
                                      </p:cBhvr>
                                      <p:to>
                                        <p:strVal val="visible"/>
                                      </p:to>
                                    </p:set>
                                    <p:anim calcmode="lin" valueType="num">
                                      <p:cBhvr additive="base">
                                        <p:cTn id="43" dur="500" fill="hold"/>
                                        <p:tgtEl>
                                          <p:spTgt spid="23961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96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9619">
                                            <p:txEl>
                                              <p:pRg st="8" end="8"/>
                                            </p:txEl>
                                          </p:spTgt>
                                        </p:tgtEl>
                                        <p:attrNameLst>
                                          <p:attrName>style.visibility</p:attrName>
                                        </p:attrNameLst>
                                      </p:cBhvr>
                                      <p:to>
                                        <p:strVal val="visible"/>
                                      </p:to>
                                    </p:set>
                                    <p:anim calcmode="lin" valueType="num">
                                      <p:cBhvr additive="base">
                                        <p:cTn id="49" dur="500" fill="hold"/>
                                        <p:tgtEl>
                                          <p:spTgt spid="23961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96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9619">
                                            <p:txEl>
                                              <p:pRg st="9" end="9"/>
                                            </p:txEl>
                                          </p:spTgt>
                                        </p:tgtEl>
                                        <p:attrNameLst>
                                          <p:attrName>style.visibility</p:attrName>
                                        </p:attrNameLst>
                                      </p:cBhvr>
                                      <p:to>
                                        <p:strVal val="visible"/>
                                      </p:to>
                                    </p:set>
                                    <p:anim calcmode="lin" valueType="num">
                                      <p:cBhvr additive="base">
                                        <p:cTn id="55" dur="500" fill="hold"/>
                                        <p:tgtEl>
                                          <p:spTgt spid="23961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961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9619">
                                            <p:txEl>
                                              <p:pRg st="10" end="10"/>
                                            </p:txEl>
                                          </p:spTgt>
                                        </p:tgtEl>
                                        <p:attrNameLst>
                                          <p:attrName>style.visibility</p:attrName>
                                        </p:attrNameLst>
                                      </p:cBhvr>
                                      <p:to>
                                        <p:strVal val="visible"/>
                                      </p:to>
                                    </p:set>
                                    <p:anim calcmode="lin" valueType="num">
                                      <p:cBhvr additive="base">
                                        <p:cTn id="61" dur="500" fill="hold"/>
                                        <p:tgtEl>
                                          <p:spTgt spid="23961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96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0" y="1557338"/>
            <a:ext cx="3779838" cy="5300662"/>
          </a:xfrm>
        </p:spPr>
        <p:txBody>
          <a:bodyPr/>
          <a:lstStyle/>
          <a:p>
            <a:pPr algn="l" rtl="0" eaLnBrk="1" hangingPunct="1">
              <a:lnSpc>
                <a:spcPct val="80000"/>
              </a:lnSpc>
              <a:buFontTx/>
              <a:buNone/>
            </a:pPr>
            <a:r>
              <a:rPr lang="en-US" b="1" smtClean="0">
                <a:solidFill>
                  <a:srgbClr val="D60093"/>
                </a:solidFill>
              </a:rPr>
              <a:t>A discrete variable</a:t>
            </a:r>
          </a:p>
          <a:p>
            <a:pPr algn="l" rtl="0" eaLnBrk="1" hangingPunct="1">
              <a:lnSpc>
                <a:spcPct val="80000"/>
              </a:lnSpc>
              <a:buFontTx/>
              <a:buNone/>
            </a:pPr>
            <a:r>
              <a:rPr lang="en-US" sz="2400" b="1" smtClean="0">
                <a:solidFill>
                  <a:schemeClr val="tx2"/>
                </a:solidFill>
              </a:rPr>
              <a:t>is characterized by gaps or interruptions in the values that it can assume.</a:t>
            </a:r>
          </a:p>
          <a:p>
            <a:pPr algn="l" rtl="0" eaLnBrk="1" hangingPunct="1">
              <a:lnSpc>
                <a:spcPct val="80000"/>
              </a:lnSpc>
              <a:buFontTx/>
              <a:buNone/>
            </a:pPr>
            <a:r>
              <a:rPr lang="en-US" sz="3600" b="1" smtClean="0">
                <a:solidFill>
                  <a:srgbClr val="FFFF00"/>
                </a:solidFill>
                <a:latin typeface="Monotype Corsiva" pitchFamily="66" charset="0"/>
              </a:rPr>
              <a:t>For example:</a:t>
            </a:r>
          </a:p>
          <a:p>
            <a:pPr algn="l" rtl="0" eaLnBrk="1" hangingPunct="1">
              <a:lnSpc>
                <a:spcPct val="80000"/>
              </a:lnSpc>
              <a:buFontTx/>
              <a:buNone/>
            </a:pPr>
            <a:r>
              <a:rPr lang="en-US" sz="2400" b="1" smtClean="0">
                <a:solidFill>
                  <a:schemeClr val="tx2"/>
                </a:solidFill>
              </a:rPr>
              <a:t>- The number of daily admissions to a general hospital, </a:t>
            </a:r>
          </a:p>
          <a:p>
            <a:pPr algn="l" rtl="0" eaLnBrk="1" hangingPunct="1">
              <a:lnSpc>
                <a:spcPct val="80000"/>
              </a:lnSpc>
              <a:buFontTx/>
              <a:buChar char="-"/>
            </a:pPr>
            <a:r>
              <a:rPr lang="en-US" sz="2400" b="1" smtClean="0">
                <a:solidFill>
                  <a:schemeClr val="tx2"/>
                </a:solidFill>
              </a:rPr>
              <a:t>The number of decayed, missing or filled teeth per child </a:t>
            </a:r>
          </a:p>
          <a:p>
            <a:pPr algn="l" rtl="0" eaLnBrk="1" hangingPunct="1">
              <a:lnSpc>
                <a:spcPct val="80000"/>
              </a:lnSpc>
              <a:buFontTx/>
              <a:buChar char="-"/>
            </a:pPr>
            <a:r>
              <a:rPr lang="en-US" sz="2400" b="1" smtClean="0">
                <a:solidFill>
                  <a:schemeClr val="tx2"/>
                </a:solidFill>
              </a:rPr>
              <a:t>             in an          </a:t>
            </a:r>
          </a:p>
          <a:p>
            <a:pPr algn="l" rtl="0" eaLnBrk="1" hangingPunct="1">
              <a:lnSpc>
                <a:spcPct val="80000"/>
              </a:lnSpc>
              <a:buFontTx/>
              <a:buChar char="-"/>
            </a:pPr>
            <a:r>
              <a:rPr lang="en-US" sz="2400" b="1" smtClean="0">
                <a:solidFill>
                  <a:schemeClr val="tx2"/>
                </a:solidFill>
              </a:rPr>
              <a:t>         elementary    </a:t>
            </a:r>
          </a:p>
          <a:p>
            <a:pPr algn="l" rtl="0" eaLnBrk="1" hangingPunct="1">
              <a:lnSpc>
                <a:spcPct val="80000"/>
              </a:lnSpc>
              <a:buFontTx/>
              <a:buChar char="-"/>
            </a:pPr>
            <a:r>
              <a:rPr lang="en-US" sz="2400" b="1" smtClean="0">
                <a:solidFill>
                  <a:schemeClr val="tx2"/>
                </a:solidFill>
              </a:rPr>
              <a:t>          school.</a:t>
            </a:r>
          </a:p>
        </p:txBody>
      </p:sp>
      <p:sp>
        <p:nvSpPr>
          <p:cNvPr id="16388" name="Rectangle 4"/>
          <p:cNvSpPr>
            <a:spLocks noGrp="1" noChangeArrowheads="1"/>
          </p:cNvSpPr>
          <p:nvPr>
            <p:ph sz="half" idx="2"/>
          </p:nvPr>
        </p:nvSpPr>
        <p:spPr>
          <a:xfrm>
            <a:off x="3851275" y="1557338"/>
            <a:ext cx="5292725" cy="4967287"/>
          </a:xfrm>
        </p:spPr>
        <p:txBody>
          <a:bodyPr/>
          <a:lstStyle/>
          <a:p>
            <a:pPr algn="l" rtl="0" eaLnBrk="1" hangingPunct="1">
              <a:lnSpc>
                <a:spcPct val="80000"/>
              </a:lnSpc>
              <a:buFontTx/>
              <a:buNone/>
            </a:pPr>
            <a:r>
              <a:rPr lang="en-US" b="1" smtClean="0">
                <a:solidFill>
                  <a:srgbClr val="D60093"/>
                </a:solidFill>
              </a:rPr>
              <a:t>A continuous variable</a:t>
            </a:r>
            <a:endParaRPr lang="ar-SA" b="1" smtClean="0">
              <a:solidFill>
                <a:srgbClr val="D60093"/>
              </a:solidFill>
            </a:endParaRPr>
          </a:p>
          <a:p>
            <a:pPr algn="l" rtl="0" eaLnBrk="1" hangingPunct="1">
              <a:lnSpc>
                <a:spcPct val="80000"/>
              </a:lnSpc>
              <a:buFontTx/>
              <a:buNone/>
            </a:pPr>
            <a:r>
              <a:rPr lang="en-US" sz="2400" b="1" smtClean="0">
                <a:solidFill>
                  <a:schemeClr val="tx2"/>
                </a:solidFill>
              </a:rPr>
              <a:t>can assume any value within a specified relevant interval of values assumed by the variable.</a:t>
            </a:r>
          </a:p>
          <a:p>
            <a:pPr algn="l" rtl="0" eaLnBrk="1" hangingPunct="1">
              <a:lnSpc>
                <a:spcPct val="80000"/>
              </a:lnSpc>
              <a:buFontTx/>
              <a:buNone/>
            </a:pPr>
            <a:r>
              <a:rPr lang="en-US" sz="2600" smtClean="0">
                <a:solidFill>
                  <a:schemeClr val="tx2"/>
                </a:solidFill>
              </a:rPr>
              <a:t> </a:t>
            </a:r>
            <a:r>
              <a:rPr lang="en-US" sz="3600" b="1" smtClean="0">
                <a:solidFill>
                  <a:srgbClr val="FFFF00"/>
                </a:solidFill>
                <a:latin typeface="Monotype Corsiva" pitchFamily="66" charset="0"/>
              </a:rPr>
              <a:t>For example:</a:t>
            </a:r>
          </a:p>
          <a:p>
            <a:pPr algn="l" rtl="0" eaLnBrk="1" hangingPunct="1">
              <a:lnSpc>
                <a:spcPct val="80000"/>
              </a:lnSpc>
              <a:buFontTx/>
              <a:buChar char="-"/>
            </a:pPr>
            <a:r>
              <a:rPr lang="en-US" sz="2400" b="1" smtClean="0">
                <a:solidFill>
                  <a:schemeClr val="tx2"/>
                </a:solidFill>
              </a:rPr>
              <a:t>Height, </a:t>
            </a:r>
          </a:p>
          <a:p>
            <a:pPr algn="l" rtl="0" eaLnBrk="1" hangingPunct="1">
              <a:lnSpc>
                <a:spcPct val="80000"/>
              </a:lnSpc>
              <a:buFontTx/>
              <a:buChar char="-"/>
            </a:pPr>
            <a:r>
              <a:rPr lang="en-US" sz="2400" b="1" smtClean="0">
                <a:solidFill>
                  <a:schemeClr val="tx2"/>
                </a:solidFill>
              </a:rPr>
              <a:t>weight, </a:t>
            </a:r>
          </a:p>
          <a:p>
            <a:pPr algn="l" rtl="0" eaLnBrk="1" hangingPunct="1">
              <a:lnSpc>
                <a:spcPct val="80000"/>
              </a:lnSpc>
              <a:buFontTx/>
              <a:buChar char="-"/>
            </a:pPr>
            <a:r>
              <a:rPr lang="en-US" sz="2400" b="1" smtClean="0">
                <a:solidFill>
                  <a:schemeClr val="tx2"/>
                </a:solidFill>
              </a:rPr>
              <a:t>skull circumference.</a:t>
            </a:r>
          </a:p>
          <a:p>
            <a:pPr algn="l" rtl="0" eaLnBrk="1" hangingPunct="1">
              <a:lnSpc>
                <a:spcPct val="80000"/>
              </a:lnSpc>
              <a:buFontTx/>
              <a:buNone/>
            </a:pPr>
            <a:r>
              <a:rPr lang="en-US" sz="2400" b="1" smtClean="0">
                <a:solidFill>
                  <a:schemeClr val="tx2"/>
                </a:solidFill>
              </a:rPr>
              <a:t>No matter how close together the observed heights of two people, we can find another person whose height falls somewhere in between.</a:t>
            </a:r>
          </a:p>
        </p:txBody>
      </p:sp>
      <p:sp>
        <p:nvSpPr>
          <p:cNvPr id="2057" name="عنصر نائب للتذييل 5"/>
          <p:cNvSpPr>
            <a:spLocks noGrp="1"/>
          </p:cNvSpPr>
          <p:nvPr>
            <p:ph type="ftr" sz="quarter" idx="11"/>
          </p:nvPr>
        </p:nvSpPr>
        <p:spPr>
          <a:noFill/>
        </p:spPr>
        <p:txBody>
          <a:bodyPr/>
          <a:lstStyle/>
          <a:p>
            <a:r>
              <a:rPr lang="ar-SA" smtClean="0"/>
              <a:t>Text Book  :   Basic Concepts and Methodology for the Health Sciences </a:t>
            </a:r>
            <a:endParaRPr lang="en-US" smtClean="0"/>
          </a:p>
        </p:txBody>
      </p:sp>
      <p:sp>
        <p:nvSpPr>
          <p:cNvPr id="2058" name="عنصر نائب لرقم الشريحة 6"/>
          <p:cNvSpPr>
            <a:spLocks noGrp="1"/>
          </p:cNvSpPr>
          <p:nvPr>
            <p:ph type="sldNum" sz="quarter" idx="12"/>
          </p:nvPr>
        </p:nvSpPr>
        <p:spPr>
          <a:noFill/>
        </p:spPr>
        <p:txBody>
          <a:bodyPr/>
          <a:lstStyle/>
          <a:p>
            <a:fld id="{693F0B59-B885-492A-8648-B329F21830D0}" type="slidenum">
              <a:rPr lang="ar-SA" smtClean="0"/>
              <a:pPr/>
              <a:t>9</a:t>
            </a:fld>
            <a:endParaRPr lang="en-US" smtClean="0"/>
          </a:p>
        </p:txBody>
      </p:sp>
      <p:grpSp>
        <p:nvGrpSpPr>
          <p:cNvPr id="7" name="Organization Chart 5"/>
          <p:cNvGrpSpPr>
            <a:grpSpLocks noChangeAspect="1"/>
          </p:cNvGrpSpPr>
          <p:nvPr/>
        </p:nvGrpSpPr>
        <p:grpSpPr bwMode="auto">
          <a:xfrm>
            <a:off x="0" y="-5"/>
            <a:ext cx="8229600" cy="1484593"/>
            <a:chOff x="-1069" y="-11886"/>
            <a:chExt cx="6152" cy="1480"/>
          </a:xfrm>
        </p:grpSpPr>
        <p:cxnSp>
          <p:nvCxnSpPr>
            <p:cNvPr id="2052" name="_s2052"/>
            <p:cNvCxnSpPr>
              <a:cxnSpLocks noChangeShapeType="1"/>
              <a:stCxn id="12" idx="0"/>
              <a:endCxn id="10" idx="2"/>
            </p:cNvCxnSpPr>
            <p:nvPr/>
          </p:nvCxnSpPr>
          <p:spPr bwMode="auto">
            <a:xfrm rot="16200000" flipV="1">
              <a:off x="2552" y="-11658"/>
              <a:ext cx="220" cy="1311"/>
            </a:xfrm>
            <a:prstGeom prst="bentConnector3">
              <a:avLst>
                <a:gd name="adj1" fmla="val 50000"/>
              </a:avLst>
            </a:prstGeom>
            <a:noFill/>
            <a:ln w="28575">
              <a:solidFill>
                <a:schemeClr val="tx1"/>
              </a:solidFill>
              <a:miter lim="800000"/>
              <a:headEnd/>
              <a:tailEnd/>
            </a:ln>
          </p:spPr>
        </p:cxnSp>
        <p:cxnSp>
          <p:nvCxnSpPr>
            <p:cNvPr id="2053" name="_s2053"/>
            <p:cNvCxnSpPr>
              <a:cxnSpLocks noChangeShapeType="1"/>
              <a:stCxn id="11" idx="0"/>
              <a:endCxn id="10" idx="2"/>
            </p:cNvCxnSpPr>
            <p:nvPr/>
          </p:nvCxnSpPr>
          <p:spPr bwMode="auto">
            <a:xfrm rot="5400000" flipH="1" flipV="1">
              <a:off x="1242" y="-11658"/>
              <a:ext cx="220" cy="1309"/>
            </a:xfrm>
            <a:prstGeom prst="bentConnector3">
              <a:avLst>
                <a:gd name="adj1" fmla="val 50000"/>
              </a:avLst>
            </a:prstGeom>
            <a:noFill/>
            <a:ln w="28575">
              <a:solidFill>
                <a:schemeClr val="tx1"/>
              </a:solidFill>
              <a:miter lim="800000"/>
              <a:headEnd/>
              <a:tailEnd/>
            </a:ln>
          </p:spPr>
        </p:cxnSp>
        <p:sp>
          <p:nvSpPr>
            <p:cNvPr id="10" name="_s2054"/>
            <p:cNvSpPr>
              <a:spLocks noChangeArrowheads="1"/>
            </p:cNvSpPr>
            <p:nvPr/>
          </p:nvSpPr>
          <p:spPr bwMode="auto">
            <a:xfrm>
              <a:off x="-1069" y="-11886"/>
              <a:ext cx="6152" cy="773"/>
            </a:xfrm>
            <a:prstGeom prst="roundRect">
              <a:avLst>
                <a:gd name="adj" fmla="val 16667"/>
              </a:avLst>
            </a:prstGeom>
            <a:solidFill>
              <a:srgbClr val="FFFFCC"/>
            </a:solidFill>
            <a:ln w="9525">
              <a:solidFill>
                <a:srgbClr val="FF00FF"/>
              </a:solidFill>
              <a:round/>
              <a:headEnd/>
              <a:tailEnd/>
            </a:ln>
          </p:spPr>
          <p:txBody>
            <a:bodyPr vert="horz" wrap="none" lIns="66138" tIns="33066" rIns="66138" bIns="3306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00FF"/>
                  </a:solidFill>
                  <a:effectLst/>
                  <a:latin typeface="Arial" pitchFamily="34" charset="0"/>
                  <a:cs typeface="Arial" pitchFamily="34" charset="0"/>
                </a:rPr>
                <a:t>Types of quantitative variables</a:t>
              </a:r>
            </a:p>
          </p:txBody>
        </p:sp>
        <p:sp>
          <p:nvSpPr>
            <p:cNvPr id="11" name="_s2055"/>
            <p:cNvSpPr>
              <a:spLocks noChangeArrowheads="1"/>
            </p:cNvSpPr>
            <p:nvPr/>
          </p:nvSpPr>
          <p:spPr bwMode="auto">
            <a:xfrm>
              <a:off x="-514" y="-10893"/>
              <a:ext cx="2423" cy="487"/>
            </a:xfrm>
            <a:prstGeom prst="roundRect">
              <a:avLst>
                <a:gd name="adj" fmla="val 16667"/>
              </a:avLst>
            </a:prstGeom>
            <a:solidFill>
              <a:srgbClr val="FFFFCC"/>
            </a:solidFill>
            <a:ln w="9525">
              <a:solidFill>
                <a:srgbClr val="FF00FF"/>
              </a:solidFill>
              <a:round/>
              <a:headEnd/>
              <a:tailEnd/>
            </a:ln>
          </p:spPr>
          <p:txBody>
            <a:bodyPr vert="horz" wrap="none" lIns="66138" tIns="33066" rIns="66138" bIns="33066"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36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FF"/>
                  </a:solidFill>
                  <a:effectLst/>
                  <a:latin typeface="Arial" pitchFamily="34" charset="0"/>
                  <a:cs typeface="Arial" pitchFamily="34" charset="0"/>
                </a:rPr>
                <a:t>Discrete</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FF"/>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bg2"/>
                </a:solidFill>
                <a:effectLst/>
                <a:latin typeface="Arial" pitchFamily="34" charset="0"/>
                <a:cs typeface="Arial" pitchFamily="34" charset="0"/>
              </a:endParaRPr>
            </a:p>
          </p:txBody>
        </p:sp>
        <p:sp>
          <p:nvSpPr>
            <p:cNvPr id="12" name="_s2056"/>
            <p:cNvSpPr>
              <a:spLocks noChangeArrowheads="1"/>
            </p:cNvSpPr>
            <p:nvPr/>
          </p:nvSpPr>
          <p:spPr bwMode="auto">
            <a:xfrm>
              <a:off x="2106" y="-10893"/>
              <a:ext cx="2423" cy="487"/>
            </a:xfrm>
            <a:prstGeom prst="roundRect">
              <a:avLst>
                <a:gd name="adj" fmla="val 16667"/>
              </a:avLst>
            </a:prstGeom>
            <a:solidFill>
              <a:srgbClr val="FFFFCC"/>
            </a:solidFill>
            <a:ln w="9525">
              <a:solidFill>
                <a:srgbClr val="FF00FF"/>
              </a:solidFill>
              <a:round/>
              <a:headEnd/>
              <a:tailEnd/>
            </a:ln>
          </p:spPr>
          <p:txBody>
            <a:bodyPr vert="horz" wrap="none" lIns="66138" tIns="33066" rIns="66138" bIns="3306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FF"/>
                  </a:solidFill>
                  <a:effectLst/>
                  <a:latin typeface="Arial" pitchFamily="34" charset="0"/>
                  <a:cs typeface="Arial" pitchFamily="34" charset="0"/>
                </a:rPr>
                <a:t>Continuous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bg2"/>
                </a:solidFill>
                <a:effectLst/>
                <a:latin typeface="Arial" pitchFamily="34" charset="0"/>
                <a:cs typeface="Arial" pitchFamily="34" charset="0"/>
              </a:endParaRP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calcmode="lin" valueType="num">
                                      <p:cBhvr>
                                        <p:cTn id="12"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63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63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6387">
                                            <p:txEl>
                                              <p:pRg st="1" end="1"/>
                                            </p:txEl>
                                          </p:spTgt>
                                        </p:tgtEl>
                                        <p:attrNameLst>
                                          <p:attrName>style.visibility</p:attrName>
                                        </p:attrNameLst>
                                      </p:cBhvr>
                                      <p:to>
                                        <p:strVal val="visible"/>
                                      </p:to>
                                    </p:set>
                                    <p:anim calcmode="lin" valueType="num">
                                      <p:cBhvr>
                                        <p:cTn id="20" dur="10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6387">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63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63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6387">
                                            <p:txEl>
                                              <p:pRg st="2" end="2"/>
                                            </p:txEl>
                                          </p:spTgt>
                                        </p:tgtEl>
                                        <p:attrNameLst>
                                          <p:attrName>style.visibility</p:attrName>
                                        </p:attrNameLst>
                                      </p:cBhvr>
                                      <p:to>
                                        <p:strVal val="visible"/>
                                      </p:to>
                                    </p:set>
                                    <p:anim calcmode="lin" valueType="num">
                                      <p:cBhvr>
                                        <p:cTn id="28" dur="10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6387">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63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63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6387">
                                            <p:txEl>
                                              <p:pRg st="3" end="3"/>
                                            </p:txEl>
                                          </p:spTgt>
                                        </p:tgtEl>
                                        <p:attrNameLst>
                                          <p:attrName>style.visibility</p:attrName>
                                        </p:attrNameLst>
                                      </p:cBhvr>
                                      <p:to>
                                        <p:strVal val="visible"/>
                                      </p:to>
                                    </p:set>
                                    <p:anim calcmode="lin" valueType="num">
                                      <p:cBhvr>
                                        <p:cTn id="36" dur="10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16387">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163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638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6387">
                                            <p:txEl>
                                              <p:pRg st="4" end="4"/>
                                            </p:txEl>
                                          </p:spTgt>
                                        </p:tgtEl>
                                        <p:attrNameLst>
                                          <p:attrName>style.visibility</p:attrName>
                                        </p:attrNameLst>
                                      </p:cBhvr>
                                      <p:to>
                                        <p:strVal val="visible"/>
                                      </p:to>
                                    </p:set>
                                    <p:anim calcmode="lin" valueType="num">
                                      <p:cBhvr>
                                        <p:cTn id="44" dur="10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16387">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1638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638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6387">
                                            <p:txEl>
                                              <p:pRg st="5" end="5"/>
                                            </p:txEl>
                                          </p:spTgt>
                                        </p:tgtEl>
                                        <p:attrNameLst>
                                          <p:attrName>style.visibility</p:attrName>
                                        </p:attrNameLst>
                                      </p:cBhvr>
                                      <p:to>
                                        <p:strVal val="visible"/>
                                      </p:to>
                                    </p:set>
                                    <p:anim calcmode="lin" valueType="num">
                                      <p:cBhvr>
                                        <p:cTn id="52" dur="10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16387">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1638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638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16387">
                                            <p:txEl>
                                              <p:pRg st="6" end="6"/>
                                            </p:txEl>
                                          </p:spTgt>
                                        </p:tgtEl>
                                        <p:attrNameLst>
                                          <p:attrName>style.visibility</p:attrName>
                                        </p:attrNameLst>
                                      </p:cBhvr>
                                      <p:to>
                                        <p:strVal val="visible"/>
                                      </p:to>
                                    </p:set>
                                    <p:anim calcmode="lin" valueType="num">
                                      <p:cBhvr>
                                        <p:cTn id="60" dur="10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16387">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1638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638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16387">
                                            <p:txEl>
                                              <p:pRg st="7" end="7"/>
                                            </p:txEl>
                                          </p:spTgt>
                                        </p:tgtEl>
                                        <p:attrNameLst>
                                          <p:attrName>style.visibility</p:attrName>
                                        </p:attrNameLst>
                                      </p:cBhvr>
                                      <p:to>
                                        <p:strVal val="visible"/>
                                      </p:to>
                                    </p:set>
                                    <p:anim calcmode="lin" valueType="num">
                                      <p:cBhvr>
                                        <p:cTn id="68" dur="10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16387">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1638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638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16388">
                                            <p:txEl>
                                              <p:pRg st="0" end="0"/>
                                            </p:txEl>
                                          </p:spTgt>
                                        </p:tgtEl>
                                        <p:attrNameLst>
                                          <p:attrName>style.visibility</p:attrName>
                                        </p:attrNameLst>
                                      </p:cBhvr>
                                      <p:to>
                                        <p:strVal val="visible"/>
                                      </p:to>
                                    </p:set>
                                    <p:anim calcmode="lin" valueType="num">
                                      <p:cBhvr>
                                        <p:cTn id="76" dur="1000" fill="hold"/>
                                        <p:tgtEl>
                                          <p:spTgt spid="16388">
                                            <p:txEl>
                                              <p:pRg st="0" end="0"/>
                                            </p:txEl>
                                          </p:spTgt>
                                        </p:tgtEl>
                                        <p:attrNameLst>
                                          <p:attrName>ppt_w</p:attrName>
                                        </p:attrNameLst>
                                      </p:cBhvr>
                                      <p:tavLst>
                                        <p:tav tm="0">
                                          <p:val>
                                            <p:fltVal val="0"/>
                                          </p:val>
                                        </p:tav>
                                        <p:tav tm="100000">
                                          <p:val>
                                            <p:strVal val="#ppt_w"/>
                                          </p:val>
                                        </p:tav>
                                      </p:tavLst>
                                    </p:anim>
                                    <p:anim calcmode="lin" valueType="num">
                                      <p:cBhvr>
                                        <p:cTn id="77" dur="1000" fill="hold"/>
                                        <p:tgtEl>
                                          <p:spTgt spid="16388">
                                            <p:txEl>
                                              <p:pRg st="0" end="0"/>
                                            </p:txEl>
                                          </p:spTgt>
                                        </p:tgtEl>
                                        <p:attrNameLst>
                                          <p:attrName>ppt_h</p:attrName>
                                        </p:attrNameLst>
                                      </p:cBhvr>
                                      <p:tavLst>
                                        <p:tav tm="0">
                                          <p:val>
                                            <p:fltVal val="0"/>
                                          </p:val>
                                        </p:tav>
                                        <p:tav tm="100000">
                                          <p:val>
                                            <p:strVal val="#ppt_h"/>
                                          </p:val>
                                        </p:tav>
                                      </p:tavLst>
                                    </p:anim>
                                    <p:anim calcmode="lin" valueType="num">
                                      <p:cBhvr>
                                        <p:cTn id="78" dur="1000" fill="hold"/>
                                        <p:tgtEl>
                                          <p:spTgt spid="1638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1638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0" fill="hold">
                      <p:stCondLst>
                        <p:cond delay="indefinite"/>
                      </p:stCondLst>
                      <p:childTnLst>
                        <p:par>
                          <p:cTn id="81" fill="hold">
                            <p:stCondLst>
                              <p:cond delay="0"/>
                            </p:stCondLst>
                            <p:childTnLst>
                              <p:par>
                                <p:cTn id="82" presetID="15" presetClass="entr" presetSubtype="0" fill="hold" grpId="0" nodeType="clickEffect">
                                  <p:stCondLst>
                                    <p:cond delay="0"/>
                                  </p:stCondLst>
                                  <p:childTnLst>
                                    <p:set>
                                      <p:cBhvr>
                                        <p:cTn id="83" dur="1" fill="hold">
                                          <p:stCondLst>
                                            <p:cond delay="0"/>
                                          </p:stCondLst>
                                        </p:cTn>
                                        <p:tgtEl>
                                          <p:spTgt spid="16388">
                                            <p:txEl>
                                              <p:pRg st="1" end="1"/>
                                            </p:txEl>
                                          </p:spTgt>
                                        </p:tgtEl>
                                        <p:attrNameLst>
                                          <p:attrName>style.visibility</p:attrName>
                                        </p:attrNameLst>
                                      </p:cBhvr>
                                      <p:to>
                                        <p:strVal val="visible"/>
                                      </p:to>
                                    </p:set>
                                    <p:anim calcmode="lin" valueType="num">
                                      <p:cBhvr>
                                        <p:cTn id="84" dur="1000" fill="hold"/>
                                        <p:tgtEl>
                                          <p:spTgt spid="16388">
                                            <p:txEl>
                                              <p:pRg st="1" end="1"/>
                                            </p:txEl>
                                          </p:spTgt>
                                        </p:tgtEl>
                                        <p:attrNameLst>
                                          <p:attrName>ppt_w</p:attrName>
                                        </p:attrNameLst>
                                      </p:cBhvr>
                                      <p:tavLst>
                                        <p:tav tm="0">
                                          <p:val>
                                            <p:fltVal val="0"/>
                                          </p:val>
                                        </p:tav>
                                        <p:tav tm="100000">
                                          <p:val>
                                            <p:strVal val="#ppt_w"/>
                                          </p:val>
                                        </p:tav>
                                      </p:tavLst>
                                    </p:anim>
                                    <p:anim calcmode="lin" valueType="num">
                                      <p:cBhvr>
                                        <p:cTn id="85" dur="1000" fill="hold"/>
                                        <p:tgtEl>
                                          <p:spTgt spid="16388">
                                            <p:txEl>
                                              <p:pRg st="1" end="1"/>
                                            </p:txEl>
                                          </p:spTgt>
                                        </p:tgtEl>
                                        <p:attrNameLst>
                                          <p:attrName>ppt_h</p:attrName>
                                        </p:attrNameLst>
                                      </p:cBhvr>
                                      <p:tavLst>
                                        <p:tav tm="0">
                                          <p:val>
                                            <p:fltVal val="0"/>
                                          </p:val>
                                        </p:tav>
                                        <p:tav tm="100000">
                                          <p:val>
                                            <p:strVal val="#ppt_h"/>
                                          </p:val>
                                        </p:tav>
                                      </p:tavLst>
                                    </p:anim>
                                    <p:anim calcmode="lin" valueType="num">
                                      <p:cBhvr>
                                        <p:cTn id="86" dur="1000" fill="hold"/>
                                        <p:tgtEl>
                                          <p:spTgt spid="1638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638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ID="15" presetClass="entr" presetSubtype="0" fill="hold" grpId="0" nodeType="clickEffect">
                                  <p:stCondLst>
                                    <p:cond delay="0"/>
                                  </p:stCondLst>
                                  <p:childTnLst>
                                    <p:set>
                                      <p:cBhvr>
                                        <p:cTn id="91" dur="1" fill="hold">
                                          <p:stCondLst>
                                            <p:cond delay="0"/>
                                          </p:stCondLst>
                                        </p:cTn>
                                        <p:tgtEl>
                                          <p:spTgt spid="16388">
                                            <p:txEl>
                                              <p:pRg st="2" end="2"/>
                                            </p:txEl>
                                          </p:spTgt>
                                        </p:tgtEl>
                                        <p:attrNameLst>
                                          <p:attrName>style.visibility</p:attrName>
                                        </p:attrNameLst>
                                      </p:cBhvr>
                                      <p:to>
                                        <p:strVal val="visible"/>
                                      </p:to>
                                    </p:set>
                                    <p:anim calcmode="lin" valueType="num">
                                      <p:cBhvr>
                                        <p:cTn id="92" dur="1000" fill="hold"/>
                                        <p:tgtEl>
                                          <p:spTgt spid="16388">
                                            <p:txEl>
                                              <p:pRg st="2" end="2"/>
                                            </p:txEl>
                                          </p:spTgt>
                                        </p:tgtEl>
                                        <p:attrNameLst>
                                          <p:attrName>ppt_w</p:attrName>
                                        </p:attrNameLst>
                                      </p:cBhvr>
                                      <p:tavLst>
                                        <p:tav tm="0">
                                          <p:val>
                                            <p:fltVal val="0"/>
                                          </p:val>
                                        </p:tav>
                                        <p:tav tm="100000">
                                          <p:val>
                                            <p:strVal val="#ppt_w"/>
                                          </p:val>
                                        </p:tav>
                                      </p:tavLst>
                                    </p:anim>
                                    <p:anim calcmode="lin" valueType="num">
                                      <p:cBhvr>
                                        <p:cTn id="93" dur="1000" fill="hold"/>
                                        <p:tgtEl>
                                          <p:spTgt spid="16388">
                                            <p:txEl>
                                              <p:pRg st="2" end="2"/>
                                            </p:txEl>
                                          </p:spTgt>
                                        </p:tgtEl>
                                        <p:attrNameLst>
                                          <p:attrName>ppt_h</p:attrName>
                                        </p:attrNameLst>
                                      </p:cBhvr>
                                      <p:tavLst>
                                        <p:tav tm="0">
                                          <p:val>
                                            <p:fltVal val="0"/>
                                          </p:val>
                                        </p:tav>
                                        <p:tav tm="100000">
                                          <p:val>
                                            <p:strVal val="#ppt_h"/>
                                          </p:val>
                                        </p:tav>
                                      </p:tavLst>
                                    </p:anim>
                                    <p:anim calcmode="lin" valueType="num">
                                      <p:cBhvr>
                                        <p:cTn id="94" dur="1000" fill="hold"/>
                                        <p:tgtEl>
                                          <p:spTgt spid="1638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1638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6" fill="hold">
                      <p:stCondLst>
                        <p:cond delay="indefinite"/>
                      </p:stCondLst>
                      <p:childTnLst>
                        <p:par>
                          <p:cTn id="97" fill="hold">
                            <p:stCondLst>
                              <p:cond delay="0"/>
                            </p:stCondLst>
                            <p:childTnLst>
                              <p:par>
                                <p:cTn id="98" presetID="15" presetClass="entr" presetSubtype="0" fill="hold" grpId="0" nodeType="clickEffect">
                                  <p:stCondLst>
                                    <p:cond delay="0"/>
                                  </p:stCondLst>
                                  <p:childTnLst>
                                    <p:set>
                                      <p:cBhvr>
                                        <p:cTn id="99" dur="1" fill="hold">
                                          <p:stCondLst>
                                            <p:cond delay="0"/>
                                          </p:stCondLst>
                                        </p:cTn>
                                        <p:tgtEl>
                                          <p:spTgt spid="16388">
                                            <p:txEl>
                                              <p:pRg st="3" end="3"/>
                                            </p:txEl>
                                          </p:spTgt>
                                        </p:tgtEl>
                                        <p:attrNameLst>
                                          <p:attrName>style.visibility</p:attrName>
                                        </p:attrNameLst>
                                      </p:cBhvr>
                                      <p:to>
                                        <p:strVal val="visible"/>
                                      </p:to>
                                    </p:set>
                                    <p:anim calcmode="lin" valueType="num">
                                      <p:cBhvr>
                                        <p:cTn id="100" dur="1000" fill="hold"/>
                                        <p:tgtEl>
                                          <p:spTgt spid="16388">
                                            <p:txEl>
                                              <p:pRg st="3" end="3"/>
                                            </p:txEl>
                                          </p:spTgt>
                                        </p:tgtEl>
                                        <p:attrNameLst>
                                          <p:attrName>ppt_w</p:attrName>
                                        </p:attrNameLst>
                                      </p:cBhvr>
                                      <p:tavLst>
                                        <p:tav tm="0">
                                          <p:val>
                                            <p:fltVal val="0"/>
                                          </p:val>
                                        </p:tav>
                                        <p:tav tm="100000">
                                          <p:val>
                                            <p:strVal val="#ppt_w"/>
                                          </p:val>
                                        </p:tav>
                                      </p:tavLst>
                                    </p:anim>
                                    <p:anim calcmode="lin" valueType="num">
                                      <p:cBhvr>
                                        <p:cTn id="101" dur="1000" fill="hold"/>
                                        <p:tgtEl>
                                          <p:spTgt spid="16388">
                                            <p:txEl>
                                              <p:pRg st="3" end="3"/>
                                            </p:txEl>
                                          </p:spTgt>
                                        </p:tgtEl>
                                        <p:attrNameLst>
                                          <p:attrName>ppt_h</p:attrName>
                                        </p:attrNameLst>
                                      </p:cBhvr>
                                      <p:tavLst>
                                        <p:tav tm="0">
                                          <p:val>
                                            <p:fltVal val="0"/>
                                          </p:val>
                                        </p:tav>
                                        <p:tav tm="100000">
                                          <p:val>
                                            <p:strVal val="#ppt_h"/>
                                          </p:val>
                                        </p:tav>
                                      </p:tavLst>
                                    </p:anim>
                                    <p:anim calcmode="lin" valueType="num">
                                      <p:cBhvr>
                                        <p:cTn id="102" dur="1000" fill="hold"/>
                                        <p:tgtEl>
                                          <p:spTgt spid="1638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1638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4" fill="hold">
                      <p:stCondLst>
                        <p:cond delay="indefinite"/>
                      </p:stCondLst>
                      <p:childTnLst>
                        <p:par>
                          <p:cTn id="105" fill="hold">
                            <p:stCondLst>
                              <p:cond delay="0"/>
                            </p:stCondLst>
                            <p:childTnLst>
                              <p:par>
                                <p:cTn id="106" presetID="15" presetClass="entr" presetSubtype="0" fill="hold" grpId="0" nodeType="clickEffect">
                                  <p:stCondLst>
                                    <p:cond delay="0"/>
                                  </p:stCondLst>
                                  <p:childTnLst>
                                    <p:set>
                                      <p:cBhvr>
                                        <p:cTn id="107" dur="1" fill="hold">
                                          <p:stCondLst>
                                            <p:cond delay="0"/>
                                          </p:stCondLst>
                                        </p:cTn>
                                        <p:tgtEl>
                                          <p:spTgt spid="16388">
                                            <p:txEl>
                                              <p:pRg st="4" end="4"/>
                                            </p:txEl>
                                          </p:spTgt>
                                        </p:tgtEl>
                                        <p:attrNameLst>
                                          <p:attrName>style.visibility</p:attrName>
                                        </p:attrNameLst>
                                      </p:cBhvr>
                                      <p:to>
                                        <p:strVal val="visible"/>
                                      </p:to>
                                    </p:set>
                                    <p:anim calcmode="lin" valueType="num">
                                      <p:cBhvr>
                                        <p:cTn id="108" dur="1000" fill="hold"/>
                                        <p:tgtEl>
                                          <p:spTgt spid="16388">
                                            <p:txEl>
                                              <p:pRg st="4" end="4"/>
                                            </p:txEl>
                                          </p:spTgt>
                                        </p:tgtEl>
                                        <p:attrNameLst>
                                          <p:attrName>ppt_w</p:attrName>
                                        </p:attrNameLst>
                                      </p:cBhvr>
                                      <p:tavLst>
                                        <p:tav tm="0">
                                          <p:val>
                                            <p:fltVal val="0"/>
                                          </p:val>
                                        </p:tav>
                                        <p:tav tm="100000">
                                          <p:val>
                                            <p:strVal val="#ppt_w"/>
                                          </p:val>
                                        </p:tav>
                                      </p:tavLst>
                                    </p:anim>
                                    <p:anim calcmode="lin" valueType="num">
                                      <p:cBhvr>
                                        <p:cTn id="109" dur="1000" fill="hold"/>
                                        <p:tgtEl>
                                          <p:spTgt spid="16388">
                                            <p:txEl>
                                              <p:pRg st="4" end="4"/>
                                            </p:txEl>
                                          </p:spTgt>
                                        </p:tgtEl>
                                        <p:attrNameLst>
                                          <p:attrName>ppt_h</p:attrName>
                                        </p:attrNameLst>
                                      </p:cBhvr>
                                      <p:tavLst>
                                        <p:tav tm="0">
                                          <p:val>
                                            <p:fltVal val="0"/>
                                          </p:val>
                                        </p:tav>
                                        <p:tav tm="100000">
                                          <p:val>
                                            <p:strVal val="#ppt_h"/>
                                          </p:val>
                                        </p:tav>
                                      </p:tavLst>
                                    </p:anim>
                                    <p:anim calcmode="lin" valueType="num">
                                      <p:cBhvr>
                                        <p:cTn id="110" dur="1000" fill="hold"/>
                                        <p:tgtEl>
                                          <p:spTgt spid="1638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1638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2" fill="hold">
                      <p:stCondLst>
                        <p:cond delay="indefinite"/>
                      </p:stCondLst>
                      <p:childTnLst>
                        <p:par>
                          <p:cTn id="113" fill="hold">
                            <p:stCondLst>
                              <p:cond delay="0"/>
                            </p:stCondLst>
                            <p:childTnLst>
                              <p:par>
                                <p:cTn id="114" presetID="15" presetClass="entr" presetSubtype="0" fill="hold" grpId="0" nodeType="clickEffect">
                                  <p:stCondLst>
                                    <p:cond delay="0"/>
                                  </p:stCondLst>
                                  <p:childTnLst>
                                    <p:set>
                                      <p:cBhvr>
                                        <p:cTn id="115" dur="1" fill="hold">
                                          <p:stCondLst>
                                            <p:cond delay="0"/>
                                          </p:stCondLst>
                                        </p:cTn>
                                        <p:tgtEl>
                                          <p:spTgt spid="16388">
                                            <p:txEl>
                                              <p:pRg st="5" end="5"/>
                                            </p:txEl>
                                          </p:spTgt>
                                        </p:tgtEl>
                                        <p:attrNameLst>
                                          <p:attrName>style.visibility</p:attrName>
                                        </p:attrNameLst>
                                      </p:cBhvr>
                                      <p:to>
                                        <p:strVal val="visible"/>
                                      </p:to>
                                    </p:set>
                                    <p:anim calcmode="lin" valueType="num">
                                      <p:cBhvr>
                                        <p:cTn id="116" dur="1000" fill="hold"/>
                                        <p:tgtEl>
                                          <p:spTgt spid="16388">
                                            <p:txEl>
                                              <p:pRg st="5" end="5"/>
                                            </p:txEl>
                                          </p:spTgt>
                                        </p:tgtEl>
                                        <p:attrNameLst>
                                          <p:attrName>ppt_w</p:attrName>
                                        </p:attrNameLst>
                                      </p:cBhvr>
                                      <p:tavLst>
                                        <p:tav tm="0">
                                          <p:val>
                                            <p:fltVal val="0"/>
                                          </p:val>
                                        </p:tav>
                                        <p:tav tm="100000">
                                          <p:val>
                                            <p:strVal val="#ppt_w"/>
                                          </p:val>
                                        </p:tav>
                                      </p:tavLst>
                                    </p:anim>
                                    <p:anim calcmode="lin" valueType="num">
                                      <p:cBhvr>
                                        <p:cTn id="117" dur="1000" fill="hold"/>
                                        <p:tgtEl>
                                          <p:spTgt spid="16388">
                                            <p:txEl>
                                              <p:pRg st="5" end="5"/>
                                            </p:txEl>
                                          </p:spTgt>
                                        </p:tgtEl>
                                        <p:attrNameLst>
                                          <p:attrName>ppt_h</p:attrName>
                                        </p:attrNameLst>
                                      </p:cBhvr>
                                      <p:tavLst>
                                        <p:tav tm="0">
                                          <p:val>
                                            <p:fltVal val="0"/>
                                          </p:val>
                                        </p:tav>
                                        <p:tav tm="100000">
                                          <p:val>
                                            <p:strVal val="#ppt_h"/>
                                          </p:val>
                                        </p:tav>
                                      </p:tavLst>
                                    </p:anim>
                                    <p:anim calcmode="lin" valueType="num">
                                      <p:cBhvr>
                                        <p:cTn id="118" dur="1000" fill="hold"/>
                                        <p:tgtEl>
                                          <p:spTgt spid="1638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19" dur="1000" fill="hold"/>
                                        <p:tgtEl>
                                          <p:spTgt spid="1638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0" fill="hold">
                      <p:stCondLst>
                        <p:cond delay="indefinite"/>
                      </p:stCondLst>
                      <p:childTnLst>
                        <p:par>
                          <p:cTn id="121" fill="hold">
                            <p:stCondLst>
                              <p:cond delay="0"/>
                            </p:stCondLst>
                            <p:childTnLst>
                              <p:par>
                                <p:cTn id="122" presetID="15" presetClass="entr" presetSubtype="0" fill="hold" grpId="0" nodeType="clickEffect">
                                  <p:stCondLst>
                                    <p:cond delay="0"/>
                                  </p:stCondLst>
                                  <p:childTnLst>
                                    <p:set>
                                      <p:cBhvr>
                                        <p:cTn id="123" dur="1" fill="hold">
                                          <p:stCondLst>
                                            <p:cond delay="0"/>
                                          </p:stCondLst>
                                        </p:cTn>
                                        <p:tgtEl>
                                          <p:spTgt spid="16388">
                                            <p:txEl>
                                              <p:pRg st="6" end="6"/>
                                            </p:txEl>
                                          </p:spTgt>
                                        </p:tgtEl>
                                        <p:attrNameLst>
                                          <p:attrName>style.visibility</p:attrName>
                                        </p:attrNameLst>
                                      </p:cBhvr>
                                      <p:to>
                                        <p:strVal val="visible"/>
                                      </p:to>
                                    </p:set>
                                    <p:anim calcmode="lin" valueType="num">
                                      <p:cBhvr>
                                        <p:cTn id="124" dur="1000" fill="hold"/>
                                        <p:tgtEl>
                                          <p:spTgt spid="16388">
                                            <p:txEl>
                                              <p:pRg st="6" end="6"/>
                                            </p:txEl>
                                          </p:spTgt>
                                        </p:tgtEl>
                                        <p:attrNameLst>
                                          <p:attrName>ppt_w</p:attrName>
                                        </p:attrNameLst>
                                      </p:cBhvr>
                                      <p:tavLst>
                                        <p:tav tm="0">
                                          <p:val>
                                            <p:fltVal val="0"/>
                                          </p:val>
                                        </p:tav>
                                        <p:tav tm="100000">
                                          <p:val>
                                            <p:strVal val="#ppt_w"/>
                                          </p:val>
                                        </p:tav>
                                      </p:tavLst>
                                    </p:anim>
                                    <p:anim calcmode="lin" valueType="num">
                                      <p:cBhvr>
                                        <p:cTn id="125" dur="1000" fill="hold"/>
                                        <p:tgtEl>
                                          <p:spTgt spid="16388">
                                            <p:txEl>
                                              <p:pRg st="6" end="6"/>
                                            </p:txEl>
                                          </p:spTgt>
                                        </p:tgtEl>
                                        <p:attrNameLst>
                                          <p:attrName>ppt_h</p:attrName>
                                        </p:attrNameLst>
                                      </p:cBhvr>
                                      <p:tavLst>
                                        <p:tav tm="0">
                                          <p:val>
                                            <p:fltVal val="0"/>
                                          </p:val>
                                        </p:tav>
                                        <p:tav tm="100000">
                                          <p:val>
                                            <p:strVal val="#ppt_h"/>
                                          </p:val>
                                        </p:tav>
                                      </p:tavLst>
                                    </p:anim>
                                    <p:anim calcmode="lin" valueType="num">
                                      <p:cBhvr>
                                        <p:cTn id="126" dur="1000" fill="hold"/>
                                        <p:tgtEl>
                                          <p:spTgt spid="1638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27" dur="1000" fill="hold"/>
                                        <p:tgtEl>
                                          <p:spTgt spid="16388">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88"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57200" y="277813"/>
            <a:ext cx="8229600" cy="918939"/>
          </a:xfrm>
        </p:spPr>
        <p:txBody>
          <a:bodyPr/>
          <a:lstStyle/>
          <a:p>
            <a:pPr eaLnBrk="1" hangingPunct="1">
              <a:defRPr/>
            </a:pPr>
            <a:r>
              <a:rPr lang="en-US" dirty="0" smtClean="0">
                <a:solidFill>
                  <a:srgbClr val="680E23"/>
                </a:solidFill>
              </a:rPr>
              <a:t>Table 3.4.1 in Example 3.4.1</a:t>
            </a:r>
          </a:p>
        </p:txBody>
      </p:sp>
      <p:graphicFrame>
        <p:nvGraphicFramePr>
          <p:cNvPr id="240643" name="Group 3"/>
          <p:cNvGraphicFramePr>
            <a:graphicFrameLocks noGrp="1"/>
          </p:cNvGraphicFramePr>
          <p:nvPr>
            <p:ph type="tbl" idx="1"/>
          </p:nvPr>
        </p:nvGraphicFramePr>
        <p:xfrm>
          <a:off x="467544" y="1268760"/>
          <a:ext cx="8229600" cy="4661536"/>
        </p:xfrm>
        <a:graphic>
          <a:graphicData uri="http://schemas.openxmlformats.org/drawingml/2006/table">
            <a:tbl>
              <a:tblPr rtl="1"/>
              <a:tblGrid>
                <a:gridCol w="2057400"/>
                <a:gridCol w="2057400"/>
                <a:gridCol w="2057400"/>
                <a:gridCol w="2057400"/>
              </a:tblGrid>
              <a:tr h="1133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Later &gt;18</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Early = 18</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Family history of Mood Disorders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Negative(A)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Bipolar Disorder(B)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85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cs typeface="Arial" pitchFamily="34" charset="0"/>
                        </a:rPr>
                        <a:t>Unipolar</a:t>
                      </a:r>
                      <a:r>
                        <a:rPr kumimoji="0" lang="en-US" sz="2400" b="0" i="0" u="none" strike="noStrike" cap="none" normalizeH="0" baseline="0" dirty="0" smtClean="0">
                          <a:ln>
                            <a:noFill/>
                          </a:ln>
                          <a:solidFill>
                            <a:schemeClr val="tx1"/>
                          </a:solidFill>
                          <a:effectLst/>
                          <a:latin typeface="Arial" pitchFamily="34" charset="0"/>
                          <a:cs typeface="Arial" pitchFamily="34" charset="0"/>
                        </a:rPr>
                        <a:t> (C)</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Unipolar</a:t>
                      </a:r>
                      <a:r>
                        <a:rPr kumimoji="0" lang="en-US" sz="2000" b="0" i="0" u="none" strike="noStrike" cap="none" normalizeH="0" baseline="0" dirty="0" smtClean="0">
                          <a:ln>
                            <a:noFill/>
                          </a:ln>
                          <a:solidFill>
                            <a:schemeClr val="tx1"/>
                          </a:solidFill>
                          <a:effectLst/>
                          <a:latin typeface="Arial" pitchFamily="34" charset="0"/>
                          <a:cs typeface="Arial" pitchFamily="34" charset="0"/>
                        </a:rPr>
                        <a:t> and Bipolar(D</a:t>
                      </a:r>
                      <a:r>
                        <a:rPr kumimoji="0" lang="en-US" sz="2400" b="0" i="0" u="none" strike="noStrike" cap="none" normalizeH="0" baseline="0" dirty="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42" name="عنصر نائب لرقم الشريحة 5"/>
          <p:cNvSpPr>
            <a:spLocks noGrp="1"/>
          </p:cNvSpPr>
          <p:nvPr>
            <p:ph type="sldNum" sz="quarter" idx="12"/>
          </p:nvPr>
        </p:nvSpPr>
        <p:spPr/>
        <p:txBody>
          <a:bodyPr/>
          <a:lstStyle/>
          <a:p>
            <a:pPr>
              <a:defRPr/>
            </a:pPr>
            <a:fld id="{D6811A0D-5663-4611-AFCE-426BEA820A4F}" type="slidenum">
              <a:rPr lang="ar-SA"/>
              <a:pPr>
                <a:defRPr/>
              </a:pPr>
              <a:t>90</a:t>
            </a:fld>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
            <a:ext cx="8229600" cy="1052735"/>
          </a:xfrm>
        </p:spPr>
        <p:txBody>
          <a:bodyPr/>
          <a:lstStyle/>
          <a:p>
            <a:r>
              <a:rPr lang="en-US" sz="2800" b="1" dirty="0" smtClean="0"/>
              <a:t>Find the following probabilities</a:t>
            </a:r>
            <a:r>
              <a:rPr lang="en-US" sz="2400" dirty="0" smtClean="0"/>
              <a:t>:</a:t>
            </a:r>
            <a:endParaRPr lang="ar-SA" sz="2400" dirty="0"/>
          </a:p>
        </p:txBody>
      </p:sp>
      <p:sp>
        <p:nvSpPr>
          <p:cNvPr id="6" name="عنصر نائب للمحتوى 5"/>
          <p:cNvSpPr>
            <a:spLocks noGrp="1"/>
          </p:cNvSpPr>
          <p:nvPr>
            <p:ph idx="1"/>
          </p:nvPr>
        </p:nvSpPr>
        <p:spPr>
          <a:xfrm>
            <a:off x="457200" y="908720"/>
            <a:ext cx="8229600" cy="5222205"/>
          </a:xfrm>
        </p:spPr>
        <p:txBody>
          <a:bodyPr/>
          <a:lstStyle/>
          <a:p>
            <a:pPr algn="l">
              <a:buNone/>
            </a:pPr>
            <a:r>
              <a:rPr lang="en-US" dirty="0" smtClean="0"/>
              <a:t>1. P(C) =</a:t>
            </a:r>
          </a:p>
          <a:p>
            <a:pPr algn="l">
              <a:buNone/>
            </a:pPr>
            <a:r>
              <a:rPr lang="en-US" dirty="0" smtClean="0"/>
              <a:t>2.P(L) =</a:t>
            </a:r>
            <a:endParaRPr lang="ar-SA" dirty="0" smtClean="0"/>
          </a:p>
          <a:p>
            <a:pPr algn="l">
              <a:buNone/>
            </a:pPr>
            <a:r>
              <a:rPr lang="ar-SA" dirty="0" err="1" smtClean="0"/>
              <a:t>=(</a:t>
            </a:r>
            <a:r>
              <a:rPr lang="en-US" dirty="0" smtClean="0"/>
              <a:t>3.P(</a:t>
            </a:r>
            <a:r>
              <a:rPr lang="en-US" b="1" dirty="0" smtClean="0"/>
              <a:t>A</a:t>
            </a:r>
            <a:r>
              <a:rPr lang="en-US" b="1" baseline="30000" dirty="0" smtClean="0"/>
              <a:t>c</a:t>
            </a:r>
            <a:r>
              <a:rPr lang="en-US" b="1" dirty="0" smtClean="0"/>
              <a:t> </a:t>
            </a:r>
            <a:endParaRPr lang="en-US" dirty="0" smtClean="0"/>
          </a:p>
          <a:p>
            <a:pPr algn="l">
              <a:buNone/>
            </a:pPr>
            <a:r>
              <a:rPr lang="en-US" dirty="0" smtClean="0"/>
              <a:t>E) =</a:t>
            </a:r>
            <a:r>
              <a:rPr lang="ar-SA" dirty="0" smtClean="0"/>
              <a:t> </a:t>
            </a:r>
            <a:r>
              <a:rPr lang="ar-SA" dirty="0" err="1" smtClean="0">
                <a:latin typeface="Times New Roman"/>
                <a:cs typeface="Times New Roman"/>
              </a:rPr>
              <a:t>∩</a:t>
            </a:r>
            <a:r>
              <a:rPr lang="ar-SA" dirty="0" smtClean="0">
                <a:latin typeface="Times New Roman"/>
                <a:cs typeface="Times New Roman"/>
              </a:rPr>
              <a:t> </a:t>
            </a:r>
            <a:r>
              <a:rPr lang="en-US" dirty="0" smtClean="0"/>
              <a:t>3.P(A</a:t>
            </a:r>
            <a:endParaRPr lang="ar-SA" dirty="0" smtClean="0"/>
          </a:p>
          <a:p>
            <a:pPr algn="l">
              <a:buNone/>
            </a:pPr>
            <a:r>
              <a:rPr lang="en-US" dirty="0" smtClean="0"/>
              <a:t>4.P(L U D)=</a:t>
            </a:r>
          </a:p>
          <a:p>
            <a:pPr algn="l">
              <a:buNone/>
            </a:pPr>
            <a:r>
              <a:rPr lang="en-US" dirty="0" smtClean="0"/>
              <a:t>B) =</a:t>
            </a:r>
            <a:r>
              <a:rPr lang="ar-SA" dirty="0" smtClean="0"/>
              <a:t> </a:t>
            </a:r>
            <a:r>
              <a:rPr lang="ar-SA" dirty="0" err="1" smtClean="0">
                <a:latin typeface="Times New Roman"/>
                <a:cs typeface="Times New Roman"/>
              </a:rPr>
              <a:t>∩</a:t>
            </a:r>
            <a:r>
              <a:rPr lang="ar-SA" dirty="0" smtClean="0">
                <a:latin typeface="Times New Roman"/>
                <a:cs typeface="Times New Roman"/>
              </a:rPr>
              <a:t> </a:t>
            </a:r>
            <a:r>
              <a:rPr lang="en-US" dirty="0" smtClean="0"/>
              <a:t>5.P(A</a:t>
            </a:r>
            <a:endParaRPr lang="ar-SA" dirty="0" smtClean="0"/>
          </a:p>
          <a:p>
            <a:pPr algn="l">
              <a:buNone/>
            </a:pPr>
            <a:r>
              <a:rPr lang="ar-SA" dirty="0" smtClean="0">
                <a:latin typeface="Times New Roman"/>
                <a:cs typeface="Times New Roman"/>
              </a:rPr>
              <a:t> </a:t>
            </a:r>
            <a:r>
              <a:rPr lang="en-US" dirty="0" smtClean="0">
                <a:latin typeface="Times New Roman"/>
                <a:cs typeface="Times New Roman"/>
              </a:rPr>
              <a:t>E) =</a:t>
            </a:r>
            <a:r>
              <a:rPr lang="ar-SA" dirty="0" err="1" smtClean="0">
                <a:latin typeface="Times New Roman"/>
                <a:cs typeface="Times New Roman"/>
              </a:rPr>
              <a:t>∩</a:t>
            </a:r>
            <a:r>
              <a:rPr lang="ar-SA" dirty="0" smtClean="0">
                <a:latin typeface="Times New Roman"/>
                <a:cs typeface="Times New Roman"/>
              </a:rPr>
              <a:t> </a:t>
            </a:r>
            <a:r>
              <a:rPr lang="en-US" dirty="0" smtClean="0"/>
              <a:t>6.P(L</a:t>
            </a:r>
            <a:r>
              <a:rPr lang="ar-SA" dirty="0" smtClean="0">
                <a:latin typeface="Times New Roman"/>
                <a:cs typeface="Times New Roman"/>
              </a:rPr>
              <a:t> </a:t>
            </a:r>
          </a:p>
          <a:p>
            <a:pPr algn="l">
              <a:buNone/>
            </a:pPr>
            <a:r>
              <a:rPr lang="ar-SA" b="1" dirty="0" err="1" smtClean="0"/>
              <a:t>=(</a:t>
            </a:r>
            <a:r>
              <a:rPr lang="en-US" b="1" dirty="0" smtClean="0"/>
              <a:t>A</a:t>
            </a:r>
            <a:r>
              <a:rPr lang="en-US" b="1" baseline="30000" dirty="0" smtClean="0"/>
              <a:t>c </a:t>
            </a:r>
            <a:r>
              <a:rPr lang="ar-SA" dirty="0" err="1" smtClean="0">
                <a:latin typeface="Times New Roman"/>
                <a:cs typeface="Times New Roman"/>
              </a:rPr>
              <a:t>∩</a:t>
            </a:r>
            <a:r>
              <a:rPr lang="ar-SA" dirty="0" smtClean="0">
                <a:latin typeface="Times New Roman"/>
                <a:cs typeface="Times New Roman"/>
              </a:rPr>
              <a:t> </a:t>
            </a:r>
            <a:r>
              <a:rPr lang="en-US" dirty="0" smtClean="0">
                <a:latin typeface="Times New Roman"/>
                <a:cs typeface="Times New Roman"/>
              </a:rPr>
              <a:t>7.P(E</a:t>
            </a:r>
            <a:r>
              <a:rPr lang="ar-SA" dirty="0" smtClean="0">
                <a:latin typeface="Times New Roman"/>
                <a:cs typeface="Times New Roman"/>
              </a:rPr>
              <a:t> </a:t>
            </a:r>
          </a:p>
          <a:p>
            <a:pPr algn="l">
              <a:buNone/>
            </a:pPr>
            <a:r>
              <a:rPr lang="ar-SA" b="1" dirty="0" err="1" smtClean="0"/>
              <a:t>=(</a:t>
            </a:r>
            <a:r>
              <a:rPr lang="en-US" b="1" dirty="0" smtClean="0"/>
              <a:t>U A</a:t>
            </a:r>
            <a:r>
              <a:rPr lang="en-US" b="1" baseline="30000" dirty="0" smtClean="0"/>
              <a:t>c </a:t>
            </a:r>
            <a:r>
              <a:rPr lang="ar-SA" dirty="0" smtClean="0">
                <a:latin typeface="Times New Roman"/>
                <a:cs typeface="Times New Roman"/>
              </a:rPr>
              <a:t> </a:t>
            </a:r>
            <a:r>
              <a:rPr lang="en-US" dirty="0" smtClean="0">
                <a:latin typeface="Times New Roman"/>
                <a:cs typeface="Times New Roman"/>
              </a:rPr>
              <a:t>8.P(L</a:t>
            </a:r>
            <a:endParaRPr lang="ar-SA" dirty="0"/>
          </a:p>
        </p:txBody>
      </p:sp>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C2FE41D5-C095-430F-BD10-D15F1F8975A3}" type="slidenum">
              <a:rPr lang="ar-SA" smtClean="0"/>
              <a:pPr>
                <a:defRPr/>
              </a:pPr>
              <a:t>91</a:t>
            </a:fld>
            <a:endParaRPr lang="en-US"/>
          </a:p>
        </p:txBody>
      </p:sp>
      <p:graphicFrame>
        <p:nvGraphicFramePr>
          <p:cNvPr id="7" name="كائن 6"/>
          <p:cNvGraphicFramePr>
            <a:graphicFrameLocks noChangeAspect="1"/>
          </p:cNvGraphicFramePr>
          <p:nvPr/>
        </p:nvGraphicFramePr>
        <p:xfrm>
          <a:off x="4499992" y="3346450"/>
          <a:ext cx="144016" cy="154558"/>
        </p:xfrm>
        <a:graphic>
          <a:graphicData uri="http://schemas.openxmlformats.org/presentationml/2006/ole">
            <p:oleObj spid="_x0000_s543746" name="Equation" r:id="rId3" imgW="152280" imgH="164880" progId="Equation.3">
              <p:embed/>
            </p:oleObj>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defRPr/>
            </a:pPr>
            <a:r>
              <a:rPr lang="en-US" sz="4000" u="sng" smtClean="0">
                <a:solidFill>
                  <a:srgbClr val="680E23"/>
                </a:solidFill>
              </a:rPr>
              <a:t>**Answer the following questions:</a:t>
            </a:r>
          </a:p>
        </p:txBody>
      </p:sp>
      <p:sp>
        <p:nvSpPr>
          <p:cNvPr id="241667" name="Rectangle 3"/>
          <p:cNvSpPr>
            <a:spLocks noGrp="1" noChangeArrowheads="1"/>
          </p:cNvSpPr>
          <p:nvPr>
            <p:ph idx="1"/>
          </p:nvPr>
        </p:nvSpPr>
        <p:spPr>
          <a:xfrm>
            <a:off x="457200" y="1196975"/>
            <a:ext cx="8686800" cy="5256213"/>
          </a:xfrm>
        </p:spPr>
        <p:txBody>
          <a:bodyPr/>
          <a:lstStyle/>
          <a:p>
            <a:pPr algn="l" rtl="0" eaLnBrk="1" hangingPunct="1">
              <a:lnSpc>
                <a:spcPct val="80000"/>
              </a:lnSpc>
              <a:buFont typeface="Wingdings" pitchFamily="2" charset="2"/>
              <a:buNone/>
              <a:defRPr/>
            </a:pPr>
            <a:endParaRPr lang="en-US" sz="2400" dirty="0" smtClean="0"/>
          </a:p>
          <a:p>
            <a:pPr algn="l" rtl="0" eaLnBrk="1" hangingPunct="1">
              <a:lnSpc>
                <a:spcPct val="80000"/>
              </a:lnSpc>
              <a:buFont typeface="Wingdings" pitchFamily="2" charset="2"/>
              <a:buNone/>
              <a:defRPr/>
            </a:pPr>
            <a:r>
              <a:rPr lang="en-US" sz="2400" dirty="0" smtClean="0"/>
              <a:t>Suppose we pick a person at random from this sample.</a:t>
            </a:r>
          </a:p>
          <a:p>
            <a:pPr algn="l" rtl="0" eaLnBrk="1" hangingPunct="1">
              <a:lnSpc>
                <a:spcPct val="80000"/>
              </a:lnSpc>
              <a:buFont typeface="Wingdings" pitchFamily="2" charset="2"/>
              <a:buNone/>
              <a:defRPr/>
            </a:pPr>
            <a:r>
              <a:rPr lang="en-US" sz="2400" dirty="0" smtClean="0"/>
              <a:t>1-The probability that this person will be 18-years old?</a:t>
            </a:r>
          </a:p>
          <a:p>
            <a:pPr algn="l" rtl="0" eaLnBrk="1" hangingPunct="1">
              <a:lnSpc>
                <a:spcPct val="80000"/>
              </a:lnSpc>
              <a:buFont typeface="Wingdings" pitchFamily="2" charset="2"/>
              <a:buNone/>
              <a:defRPr/>
            </a:pPr>
            <a:r>
              <a:rPr lang="en-US" sz="2400" dirty="0" smtClean="0"/>
              <a:t>2-The probability that this person has family history of mood orders </a:t>
            </a:r>
            <a:r>
              <a:rPr lang="en-US" sz="2400" dirty="0" err="1" smtClean="0"/>
              <a:t>Unipolar</a:t>
            </a:r>
            <a:r>
              <a:rPr lang="en-US" sz="2400" dirty="0" smtClean="0"/>
              <a:t>(C)?</a:t>
            </a:r>
          </a:p>
          <a:p>
            <a:pPr algn="l" rtl="0" eaLnBrk="1" hangingPunct="1">
              <a:lnSpc>
                <a:spcPct val="80000"/>
              </a:lnSpc>
              <a:buFont typeface="Wingdings" pitchFamily="2" charset="2"/>
              <a:buNone/>
              <a:defRPr/>
            </a:pPr>
            <a:r>
              <a:rPr lang="en-US" sz="2400" dirty="0" smtClean="0"/>
              <a:t>3-The probability that this person has no family history of mood orders </a:t>
            </a:r>
            <a:r>
              <a:rPr lang="en-US" sz="2400" dirty="0" err="1" smtClean="0"/>
              <a:t>Unipolar</a:t>
            </a:r>
            <a:r>
              <a:rPr lang="en-US" sz="2400" dirty="0" smtClean="0"/>
              <a:t>(    )?</a:t>
            </a:r>
          </a:p>
          <a:p>
            <a:pPr algn="l" rtl="0" eaLnBrk="1" hangingPunct="1">
              <a:lnSpc>
                <a:spcPct val="80000"/>
              </a:lnSpc>
              <a:buFont typeface="Wingdings" pitchFamily="2" charset="2"/>
              <a:buNone/>
              <a:defRPr/>
            </a:pPr>
            <a:r>
              <a:rPr lang="en-US" sz="2400" dirty="0" smtClean="0"/>
              <a:t>4-The probability that this person is  18-years old </a:t>
            </a:r>
            <a:r>
              <a:rPr lang="en-US" sz="2400" u="sng" dirty="0" smtClean="0"/>
              <a:t>or</a:t>
            </a:r>
            <a:r>
              <a:rPr lang="en-US" sz="2400" dirty="0" smtClean="0"/>
              <a:t> has no family history of mood orders </a:t>
            </a:r>
            <a:r>
              <a:rPr lang="en-US" sz="2400" dirty="0" err="1" smtClean="0">
                <a:effectLst/>
                <a:latin typeface="Arial" pitchFamily="34" charset="0"/>
              </a:rPr>
              <a:t>Unipolar</a:t>
            </a:r>
            <a:r>
              <a:rPr lang="en-US" sz="2400" dirty="0" smtClean="0">
                <a:effectLst/>
                <a:latin typeface="Arial" pitchFamily="34" charset="0"/>
              </a:rPr>
              <a:t> (C)</a:t>
            </a:r>
            <a:r>
              <a:rPr lang="en-US" sz="2400" dirty="0" smtClean="0"/>
              <a:t>)?</a:t>
            </a:r>
          </a:p>
          <a:p>
            <a:pPr algn="l" rtl="0" eaLnBrk="1" hangingPunct="1">
              <a:lnSpc>
                <a:spcPct val="80000"/>
              </a:lnSpc>
              <a:buFont typeface="Wingdings" pitchFamily="2" charset="2"/>
              <a:buNone/>
              <a:defRPr/>
            </a:pPr>
            <a:r>
              <a:rPr lang="en-US" sz="2400" dirty="0" smtClean="0"/>
              <a:t>5-The probability that this person is  more than18-years old  </a:t>
            </a:r>
            <a:r>
              <a:rPr lang="en-US" sz="2400" u="sng" dirty="0" smtClean="0"/>
              <a:t>and</a:t>
            </a:r>
            <a:r>
              <a:rPr lang="en-US" sz="2400" dirty="0" smtClean="0"/>
              <a:t> has family history of mood orders </a:t>
            </a:r>
            <a:r>
              <a:rPr lang="en-US" sz="2400" dirty="0" err="1" smtClean="0"/>
              <a:t>Unipolar</a:t>
            </a:r>
            <a:r>
              <a:rPr lang="en-US" sz="2400" dirty="0" smtClean="0"/>
              <a:t> and Bipolar(D)?</a:t>
            </a:r>
          </a:p>
          <a:p>
            <a:pPr algn="l" rtl="0" eaLnBrk="1" hangingPunct="1">
              <a:lnSpc>
                <a:spcPct val="80000"/>
              </a:lnSpc>
              <a:defRPr/>
            </a:pPr>
            <a:r>
              <a:rPr lang="en-US" sz="2400" dirty="0" smtClean="0"/>
              <a:t> </a:t>
            </a:r>
          </a:p>
        </p:txBody>
      </p:sp>
      <p:sp>
        <p:nvSpPr>
          <p:cNvPr id="8"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9" name="عنصر نائب لرقم الشريحة 5"/>
          <p:cNvSpPr>
            <a:spLocks noGrp="1"/>
          </p:cNvSpPr>
          <p:nvPr>
            <p:ph type="sldNum" sz="quarter" idx="12"/>
          </p:nvPr>
        </p:nvSpPr>
        <p:spPr/>
        <p:txBody>
          <a:bodyPr/>
          <a:lstStyle/>
          <a:p>
            <a:pPr>
              <a:defRPr/>
            </a:pPr>
            <a:fld id="{3EADF958-1517-4958-8A52-B0C763B2735B}" type="slidenum">
              <a:rPr lang="ar-SA"/>
              <a:pPr>
                <a:defRPr/>
              </a:pPr>
              <a:t>92</a:t>
            </a:fld>
            <a:endParaRPr lang="en-US"/>
          </a:p>
        </p:txBody>
      </p:sp>
      <p:sp>
        <p:nvSpPr>
          <p:cNvPr id="1946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41669" name="Object 5"/>
          <p:cNvGraphicFramePr>
            <a:graphicFrameLocks noChangeAspect="1"/>
          </p:cNvGraphicFramePr>
          <p:nvPr/>
        </p:nvGraphicFramePr>
        <p:xfrm>
          <a:off x="2915816" y="3212976"/>
          <a:ext cx="407987" cy="504825"/>
        </p:xfrm>
        <a:graphic>
          <a:graphicData uri="http://schemas.openxmlformats.org/presentationml/2006/ole">
            <p:oleObj spid="_x0000_s19458" name="Equation" r:id="rId3" imgW="164957" imgH="203024" progId="Equation.3">
              <p:embed/>
            </p:oleObj>
          </a:graphicData>
        </a:graphic>
      </p:graphicFrame>
      <p:sp>
        <p:nvSpPr>
          <p:cNvPr id="19464" name="Rectangle 6"/>
          <p:cNvSpPr>
            <a:spLocks noChangeArrowheads="1"/>
          </p:cNvSpPr>
          <p:nvPr/>
        </p:nvSpPr>
        <p:spPr bwMode="auto">
          <a:xfrm>
            <a:off x="0" y="-2381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667">
                                            <p:txEl>
                                              <p:pRg st="1" end="1"/>
                                            </p:txEl>
                                          </p:spTgt>
                                        </p:tgtEl>
                                        <p:attrNameLst>
                                          <p:attrName>style.visibility</p:attrName>
                                        </p:attrNameLst>
                                      </p:cBhvr>
                                      <p:to>
                                        <p:strVal val="visible"/>
                                      </p:to>
                                    </p:set>
                                    <p:anim calcmode="lin" valueType="num">
                                      <p:cBhvr additive="base">
                                        <p:cTn id="7" dur="500" fill="hold"/>
                                        <p:tgtEl>
                                          <p:spTgt spid="2416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1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1667">
                                            <p:txEl>
                                              <p:pRg st="2" end="2"/>
                                            </p:txEl>
                                          </p:spTgt>
                                        </p:tgtEl>
                                        <p:attrNameLst>
                                          <p:attrName>style.visibility</p:attrName>
                                        </p:attrNameLst>
                                      </p:cBhvr>
                                      <p:to>
                                        <p:strVal val="visible"/>
                                      </p:to>
                                    </p:set>
                                    <p:anim calcmode="lin" valueType="num">
                                      <p:cBhvr additive="base">
                                        <p:cTn id="13" dur="500" fill="hold"/>
                                        <p:tgtEl>
                                          <p:spTgt spid="2416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1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1667">
                                            <p:txEl>
                                              <p:pRg st="3" end="3"/>
                                            </p:txEl>
                                          </p:spTgt>
                                        </p:tgtEl>
                                        <p:attrNameLst>
                                          <p:attrName>style.visibility</p:attrName>
                                        </p:attrNameLst>
                                      </p:cBhvr>
                                      <p:to>
                                        <p:strVal val="visible"/>
                                      </p:to>
                                    </p:set>
                                    <p:anim calcmode="lin" valueType="num">
                                      <p:cBhvr additive="base">
                                        <p:cTn id="19" dur="500" fill="hold"/>
                                        <p:tgtEl>
                                          <p:spTgt spid="2416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1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1667">
                                            <p:txEl>
                                              <p:pRg st="4" end="4"/>
                                            </p:txEl>
                                          </p:spTgt>
                                        </p:tgtEl>
                                        <p:attrNameLst>
                                          <p:attrName>style.visibility</p:attrName>
                                        </p:attrNameLst>
                                      </p:cBhvr>
                                      <p:to>
                                        <p:strVal val="visible"/>
                                      </p:to>
                                    </p:set>
                                    <p:anim calcmode="lin" valueType="num">
                                      <p:cBhvr additive="base">
                                        <p:cTn id="25" dur="500" fill="hold"/>
                                        <p:tgtEl>
                                          <p:spTgt spid="2416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1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1669"/>
                                        </p:tgtEl>
                                        <p:attrNameLst>
                                          <p:attrName>style.visibility</p:attrName>
                                        </p:attrNameLst>
                                      </p:cBhvr>
                                      <p:to>
                                        <p:strVal val="visible"/>
                                      </p:to>
                                    </p:set>
                                    <p:anim calcmode="lin" valueType="num">
                                      <p:cBhvr additive="base">
                                        <p:cTn id="31" dur="500" fill="hold"/>
                                        <p:tgtEl>
                                          <p:spTgt spid="241669"/>
                                        </p:tgtEl>
                                        <p:attrNameLst>
                                          <p:attrName>ppt_x</p:attrName>
                                        </p:attrNameLst>
                                      </p:cBhvr>
                                      <p:tavLst>
                                        <p:tav tm="0">
                                          <p:val>
                                            <p:strVal val="#ppt_x"/>
                                          </p:val>
                                        </p:tav>
                                        <p:tav tm="100000">
                                          <p:val>
                                            <p:strVal val="#ppt_x"/>
                                          </p:val>
                                        </p:tav>
                                      </p:tavLst>
                                    </p:anim>
                                    <p:anim calcmode="lin" valueType="num">
                                      <p:cBhvr additive="base">
                                        <p:cTn id="32" dur="500" fill="hold"/>
                                        <p:tgtEl>
                                          <p:spTgt spid="24166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1667">
                                            <p:txEl>
                                              <p:pRg st="5" end="5"/>
                                            </p:txEl>
                                          </p:spTgt>
                                        </p:tgtEl>
                                        <p:attrNameLst>
                                          <p:attrName>style.visibility</p:attrName>
                                        </p:attrNameLst>
                                      </p:cBhvr>
                                      <p:to>
                                        <p:strVal val="visible"/>
                                      </p:to>
                                    </p:set>
                                    <p:anim calcmode="lin" valueType="num">
                                      <p:cBhvr additive="base">
                                        <p:cTn id="37" dur="500" fill="hold"/>
                                        <p:tgtEl>
                                          <p:spTgt spid="2416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1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1667">
                                            <p:txEl>
                                              <p:pRg st="6" end="6"/>
                                            </p:txEl>
                                          </p:spTgt>
                                        </p:tgtEl>
                                        <p:attrNameLst>
                                          <p:attrName>style.visibility</p:attrName>
                                        </p:attrNameLst>
                                      </p:cBhvr>
                                      <p:to>
                                        <p:strVal val="visible"/>
                                      </p:to>
                                    </p:set>
                                    <p:anim calcmode="lin" valueType="num">
                                      <p:cBhvr additive="base">
                                        <p:cTn id="43" dur="500" fill="hold"/>
                                        <p:tgtEl>
                                          <p:spTgt spid="2416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16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defRPr/>
            </a:pPr>
            <a:r>
              <a:rPr lang="en-US" b="1" u="sng" smtClean="0">
                <a:solidFill>
                  <a:srgbClr val="680E23"/>
                </a:solidFill>
              </a:rPr>
              <a:t>Conditional Probability:</a:t>
            </a:r>
          </a:p>
        </p:txBody>
      </p:sp>
      <p:sp>
        <p:nvSpPr>
          <p:cNvPr id="242691" name="Rectangle 3"/>
          <p:cNvSpPr>
            <a:spLocks noGrp="1" noChangeArrowheads="1"/>
          </p:cNvSpPr>
          <p:nvPr>
            <p:ph type="body" sz="half" idx="1"/>
          </p:nvPr>
        </p:nvSpPr>
        <p:spPr>
          <a:xfrm>
            <a:off x="457200" y="1600200"/>
            <a:ext cx="7786688" cy="4530725"/>
          </a:xfrm>
        </p:spPr>
        <p:txBody>
          <a:bodyPr/>
          <a:lstStyle/>
          <a:p>
            <a:pPr algn="l" rtl="0" eaLnBrk="1" hangingPunct="1">
              <a:buFont typeface="Wingdings" pitchFamily="2" charset="2"/>
              <a:buNone/>
              <a:defRPr/>
            </a:pPr>
            <a:endParaRPr lang="en-US" sz="2800" dirty="0" smtClean="0"/>
          </a:p>
          <a:p>
            <a:pPr algn="l" rtl="0" eaLnBrk="1" hangingPunct="1">
              <a:buFont typeface="Wingdings" pitchFamily="2" charset="2"/>
              <a:buNone/>
              <a:defRPr/>
            </a:pPr>
            <a:r>
              <a:rPr lang="en-US" sz="2800" dirty="0" smtClean="0"/>
              <a:t>P(A\B) is the probability of A assuming that B has happened.</a:t>
            </a:r>
          </a:p>
          <a:p>
            <a:pPr algn="l" rtl="0" eaLnBrk="1" hangingPunct="1">
              <a:buFont typeface="Wingdings" pitchFamily="2" charset="2"/>
              <a:buNone/>
              <a:defRPr/>
            </a:pPr>
            <a:endParaRPr lang="en-US" sz="2800" dirty="0" smtClean="0"/>
          </a:p>
          <a:p>
            <a:pPr algn="l" rtl="0" eaLnBrk="1" hangingPunct="1">
              <a:defRPr/>
            </a:pPr>
            <a:r>
              <a:rPr lang="en-US" sz="2800" dirty="0" smtClean="0"/>
              <a:t>P(A\B)=                ,                      P(B)≠ 0</a:t>
            </a:r>
          </a:p>
          <a:p>
            <a:pPr algn="l" rtl="0" eaLnBrk="1" hangingPunct="1">
              <a:buFont typeface="Wingdings" pitchFamily="2" charset="2"/>
              <a:buNone/>
              <a:defRPr/>
            </a:pPr>
            <a:endParaRPr lang="en-US" sz="2800" dirty="0" smtClean="0"/>
          </a:p>
          <a:p>
            <a:pPr algn="l" rtl="0" eaLnBrk="1" hangingPunct="1">
              <a:defRPr/>
            </a:pPr>
            <a:endParaRPr lang="en-US" sz="2800" dirty="0" smtClean="0"/>
          </a:p>
          <a:p>
            <a:pPr algn="l" rtl="0" eaLnBrk="1" hangingPunct="1">
              <a:defRPr/>
            </a:pPr>
            <a:r>
              <a:rPr lang="en-US" sz="2800" dirty="0" smtClean="0"/>
              <a:t>P(B\A)=                ,                      P(A)≠ 0</a:t>
            </a:r>
          </a:p>
        </p:txBody>
      </p:sp>
      <p:graphicFrame>
        <p:nvGraphicFramePr>
          <p:cNvPr id="20482" name="Object 4"/>
          <p:cNvGraphicFramePr>
            <a:graphicFrameLocks noChangeAspect="1"/>
          </p:cNvGraphicFramePr>
          <p:nvPr>
            <p:ph sz="quarter" idx="2"/>
          </p:nvPr>
        </p:nvGraphicFramePr>
        <p:xfrm>
          <a:off x="2343150" y="3357563"/>
          <a:ext cx="3087688" cy="935037"/>
        </p:xfrm>
        <a:graphic>
          <a:graphicData uri="http://schemas.openxmlformats.org/presentationml/2006/ole">
            <p:oleObj spid="_x0000_s20482" name="Equation" r:id="rId3" imgW="1384200" imgH="419040" progId="Equation.3">
              <p:embed/>
            </p:oleObj>
          </a:graphicData>
        </a:graphic>
      </p:graphicFrame>
      <p:graphicFrame>
        <p:nvGraphicFramePr>
          <p:cNvPr id="20483" name="Object 5"/>
          <p:cNvGraphicFramePr>
            <a:graphicFrameLocks noChangeAspect="1"/>
          </p:cNvGraphicFramePr>
          <p:nvPr>
            <p:ph sz="quarter" idx="3"/>
          </p:nvPr>
        </p:nvGraphicFramePr>
        <p:xfrm>
          <a:off x="2187575" y="4868863"/>
          <a:ext cx="3328988" cy="1008062"/>
        </p:xfrm>
        <a:graphic>
          <a:graphicData uri="http://schemas.openxmlformats.org/presentationml/2006/ole">
            <p:oleObj spid="_x0000_s20483" name="Equation" r:id="rId4" imgW="1384200" imgH="419040" progId="Equation.3">
              <p:embed/>
            </p:oleObj>
          </a:graphicData>
        </a:graphic>
      </p:graphicFrame>
      <p:sp>
        <p:nvSpPr>
          <p:cNvPr id="7" name="عنصر نائب للتذييل 6"/>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8" name="عنصر نائب لرقم الشريحة 7"/>
          <p:cNvSpPr>
            <a:spLocks noGrp="1"/>
          </p:cNvSpPr>
          <p:nvPr>
            <p:ph type="sldNum" sz="quarter" idx="12"/>
          </p:nvPr>
        </p:nvSpPr>
        <p:spPr/>
        <p:txBody>
          <a:bodyPr/>
          <a:lstStyle/>
          <a:p>
            <a:pPr>
              <a:defRPr/>
            </a:pPr>
            <a:fld id="{EA8E156F-1B6E-4D00-BF1D-02421E74D0D7}" type="slidenum">
              <a:rPr lang="ar-SA"/>
              <a:pPr>
                <a:defRPr/>
              </a:pPr>
              <a:t>93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additive="base">
                                        <p:cTn id="7" dur="500" fill="hold"/>
                                        <p:tgtEl>
                                          <p:spTgt spid="242690"/>
                                        </p:tgtEl>
                                        <p:attrNameLst>
                                          <p:attrName>ppt_x</p:attrName>
                                        </p:attrNameLst>
                                      </p:cBhvr>
                                      <p:tavLst>
                                        <p:tav tm="0">
                                          <p:val>
                                            <p:strVal val="#ppt_x"/>
                                          </p:val>
                                        </p:tav>
                                        <p:tav tm="100000">
                                          <p:val>
                                            <p:strVal val="#ppt_x"/>
                                          </p:val>
                                        </p:tav>
                                      </p:tavLst>
                                    </p:anim>
                                    <p:anim calcmode="lin" valueType="num">
                                      <p:cBhvr additive="base">
                                        <p:cTn id="8" dur="500" fill="hold"/>
                                        <p:tgtEl>
                                          <p:spTgt spid="2426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2691">
                                            <p:txEl>
                                              <p:pRg st="1" end="1"/>
                                            </p:txEl>
                                          </p:spTgt>
                                        </p:tgtEl>
                                        <p:attrNameLst>
                                          <p:attrName>style.visibility</p:attrName>
                                        </p:attrNameLst>
                                      </p:cBhvr>
                                      <p:to>
                                        <p:strVal val="visible"/>
                                      </p:to>
                                    </p:set>
                                    <p:anim calcmode="lin" valueType="num">
                                      <p:cBhvr additive="base">
                                        <p:cTn id="13" dur="500" fill="hold"/>
                                        <p:tgtEl>
                                          <p:spTgt spid="2426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2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anim calcmode="lin" valueType="num">
                                      <p:cBhvr additive="base">
                                        <p:cTn id="19" dur="500" fill="hold"/>
                                        <p:tgtEl>
                                          <p:spTgt spid="2426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26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2691">
                                            <p:txEl>
                                              <p:pRg st="6" end="6"/>
                                            </p:txEl>
                                          </p:spTgt>
                                        </p:tgtEl>
                                        <p:attrNameLst>
                                          <p:attrName>style.visibility</p:attrName>
                                        </p:attrNameLst>
                                      </p:cBhvr>
                                      <p:to>
                                        <p:strVal val="visible"/>
                                      </p:to>
                                    </p:set>
                                    <p:anim calcmode="lin" valueType="num">
                                      <p:cBhvr additive="base">
                                        <p:cTn id="25" dur="500" fill="hold"/>
                                        <p:tgtEl>
                                          <p:spTgt spid="24269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26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defRPr/>
            </a:pPr>
            <a:r>
              <a:rPr lang="en-US" u="sng" smtClean="0">
                <a:solidFill>
                  <a:srgbClr val="680E23"/>
                </a:solidFill>
              </a:rPr>
              <a:t>Example 3.4.2 Page 64</a:t>
            </a:r>
          </a:p>
        </p:txBody>
      </p:sp>
      <p:sp>
        <p:nvSpPr>
          <p:cNvPr id="243715" name="Rectangle 3"/>
          <p:cNvSpPr>
            <a:spLocks noGrp="1" noChangeArrowheads="1"/>
          </p:cNvSpPr>
          <p:nvPr>
            <p:ph idx="1"/>
          </p:nvPr>
        </p:nvSpPr>
        <p:spPr>
          <a:xfrm>
            <a:off x="457200" y="1125538"/>
            <a:ext cx="8435975" cy="5040312"/>
          </a:xfrm>
        </p:spPr>
        <p:txBody>
          <a:bodyPr/>
          <a:lstStyle/>
          <a:p>
            <a:pPr algn="l" rtl="0" eaLnBrk="1" hangingPunct="1">
              <a:buFont typeface="Wingdings" pitchFamily="2" charset="2"/>
              <a:buNone/>
              <a:defRPr/>
            </a:pPr>
            <a:r>
              <a:rPr lang="en-US" sz="2800" dirty="0" smtClean="0"/>
              <a:t>From previous example </a:t>
            </a:r>
            <a:r>
              <a:rPr lang="en-US" sz="2800" u="sng" dirty="0" smtClean="0"/>
              <a:t>3.4.1 Page 63</a:t>
            </a:r>
            <a:r>
              <a:rPr lang="en-US" sz="2800" dirty="0" smtClean="0"/>
              <a:t>  , answer</a:t>
            </a:r>
          </a:p>
          <a:p>
            <a:pPr algn="l" rtl="0" eaLnBrk="1" hangingPunct="1">
              <a:defRPr/>
            </a:pPr>
            <a:r>
              <a:rPr lang="en-US" sz="2800" dirty="0" smtClean="0"/>
              <a:t>suppose  we pick a person at random and find he is 18 years  (E),what is the probability that this person will be one with Negative family history of mood disorders (A)?</a:t>
            </a:r>
            <a:r>
              <a:rPr lang="en-US" sz="2800" u="sng" dirty="0" smtClean="0"/>
              <a:t> </a:t>
            </a:r>
            <a:endParaRPr lang="en-US" sz="2800" dirty="0" smtClean="0"/>
          </a:p>
          <a:p>
            <a:pPr algn="l" rtl="0" eaLnBrk="1" hangingPunct="1">
              <a:defRPr/>
            </a:pPr>
            <a:r>
              <a:rPr lang="en-US" sz="2800" dirty="0" smtClean="0"/>
              <a:t>suppose  we pick a person at random and find he has family history of mood (D) what is the probability that this person will be 18 years  (E)? </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5EAC2C8F-9E58-4CF7-AA64-1C5FD4337D42}" type="slidenum">
              <a:rPr lang="ar-SA"/>
              <a:pPr>
                <a:defRPr/>
              </a:pPr>
              <a:t>94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additive="base">
                                        <p:cTn id="7" dur="500" fill="hold"/>
                                        <p:tgtEl>
                                          <p:spTgt spid="243714"/>
                                        </p:tgtEl>
                                        <p:attrNameLst>
                                          <p:attrName>ppt_x</p:attrName>
                                        </p:attrNameLst>
                                      </p:cBhvr>
                                      <p:tavLst>
                                        <p:tav tm="0">
                                          <p:val>
                                            <p:strVal val="#ppt_x"/>
                                          </p:val>
                                        </p:tav>
                                        <p:tav tm="100000">
                                          <p:val>
                                            <p:strVal val="#ppt_x"/>
                                          </p:val>
                                        </p:tav>
                                      </p:tavLst>
                                    </p:anim>
                                    <p:anim calcmode="lin" valueType="num">
                                      <p:cBhvr additive="base">
                                        <p:cTn id="8" dur="500" fill="hold"/>
                                        <p:tgtEl>
                                          <p:spTgt spid="2437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3715">
                                            <p:txEl>
                                              <p:pRg st="0" end="0"/>
                                            </p:txEl>
                                          </p:spTgt>
                                        </p:tgtEl>
                                        <p:attrNameLst>
                                          <p:attrName>style.visibility</p:attrName>
                                        </p:attrNameLst>
                                      </p:cBhvr>
                                      <p:to>
                                        <p:strVal val="visible"/>
                                      </p:to>
                                    </p:set>
                                    <p:anim calcmode="lin" valueType="num">
                                      <p:cBhvr additive="base">
                                        <p:cTn id="13" dur="500" fill="hold"/>
                                        <p:tgtEl>
                                          <p:spTgt spid="2437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3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3715">
                                            <p:txEl>
                                              <p:pRg st="1" end="1"/>
                                            </p:txEl>
                                          </p:spTgt>
                                        </p:tgtEl>
                                        <p:attrNameLst>
                                          <p:attrName>style.visibility</p:attrName>
                                        </p:attrNameLst>
                                      </p:cBhvr>
                                      <p:to>
                                        <p:strVal val="visible"/>
                                      </p:to>
                                    </p:set>
                                    <p:anim calcmode="lin" valueType="num">
                                      <p:cBhvr additive="base">
                                        <p:cTn id="19" dur="500" fill="hold"/>
                                        <p:tgtEl>
                                          <p:spTgt spid="2437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3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3715">
                                            <p:txEl>
                                              <p:pRg st="2" end="2"/>
                                            </p:txEl>
                                          </p:spTgt>
                                        </p:tgtEl>
                                        <p:attrNameLst>
                                          <p:attrName>style.visibility</p:attrName>
                                        </p:attrNameLst>
                                      </p:cBhvr>
                                      <p:to>
                                        <p:strVal val="visible"/>
                                      </p:to>
                                    </p:set>
                                    <p:anim calcmode="lin" valueType="num">
                                      <p:cBhvr additive="base">
                                        <p:cTn id="25" dur="500" fill="hold"/>
                                        <p:tgtEl>
                                          <p:spTgt spid="2437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37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defRPr/>
            </a:pPr>
            <a:r>
              <a:rPr lang="en-US" smtClean="0"/>
              <a:t> </a:t>
            </a:r>
            <a:r>
              <a:rPr lang="en-US" u="sng" smtClean="0">
                <a:solidFill>
                  <a:srgbClr val="680E23"/>
                </a:solidFill>
              </a:rPr>
              <a:t>Calculating a joint Probability</a:t>
            </a:r>
            <a:r>
              <a:rPr lang="en-US" u="sng" smtClean="0"/>
              <a:t>  :</a:t>
            </a:r>
          </a:p>
        </p:txBody>
      </p:sp>
      <p:sp>
        <p:nvSpPr>
          <p:cNvPr id="244739" name="Rectangle 3"/>
          <p:cNvSpPr>
            <a:spLocks noGrp="1" noChangeArrowheads="1"/>
          </p:cNvSpPr>
          <p:nvPr>
            <p:ph idx="1"/>
          </p:nvPr>
        </p:nvSpPr>
        <p:spPr/>
        <p:txBody>
          <a:bodyPr/>
          <a:lstStyle/>
          <a:p>
            <a:pPr algn="l" rtl="0" eaLnBrk="1" hangingPunct="1">
              <a:defRPr/>
            </a:pPr>
            <a:r>
              <a:rPr lang="en-US" dirty="0" smtClean="0"/>
              <a:t> </a:t>
            </a:r>
            <a:r>
              <a:rPr lang="en-US" u="sng" dirty="0" smtClean="0"/>
              <a:t>Example 3.4.3.Page 64</a:t>
            </a:r>
            <a:endParaRPr lang="en-US" dirty="0" smtClean="0"/>
          </a:p>
          <a:p>
            <a:pPr algn="l" rtl="0" eaLnBrk="1" hangingPunct="1">
              <a:defRPr/>
            </a:pPr>
            <a:r>
              <a:rPr lang="en-US" dirty="0" smtClean="0"/>
              <a:t>Suppose we pick a person at random from the 318 subjects. Find  the probability that he will early (E) </a:t>
            </a:r>
            <a:r>
              <a:rPr lang="en-US" u="sng" dirty="0" smtClean="0"/>
              <a:t>and</a:t>
            </a:r>
            <a:r>
              <a:rPr lang="en-US" dirty="0" smtClean="0"/>
              <a:t> has Negative family history of mood disorders (A).</a:t>
            </a:r>
          </a:p>
          <a:p>
            <a:pPr algn="l" rtl="0" eaLnBrk="1" hangingPunct="1">
              <a:defRPr/>
            </a:pPr>
            <a:r>
              <a:rPr lang="en-US" u="sng" dirty="0" smtClean="0"/>
              <a:t>Exercise: Example 3.4.5.Page 66</a:t>
            </a:r>
          </a:p>
          <a:p>
            <a:pPr algn="l" rtl="0" eaLnBrk="1" hangingPunct="1">
              <a:defRPr/>
            </a:pPr>
            <a:r>
              <a:rPr lang="en-US" u="sng" dirty="0" smtClean="0"/>
              <a:t>Exercise: Example 3.4.6.Page 67</a:t>
            </a:r>
            <a:endParaRPr lang="en-US" dirty="0" smtClean="0"/>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E46CB8A3-0527-42A1-B49B-E23FEAC4BB96}" type="slidenum">
              <a:rPr lang="ar-SA"/>
              <a:pPr>
                <a:defRPr/>
              </a:pPr>
              <a:t>95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4738"/>
                                        </p:tgtEl>
                                        <p:attrNameLst>
                                          <p:attrName>style.visibility</p:attrName>
                                        </p:attrNameLst>
                                      </p:cBhvr>
                                      <p:to>
                                        <p:strVal val="visible"/>
                                      </p:to>
                                    </p:set>
                                    <p:anim calcmode="lin" valueType="num">
                                      <p:cBhvr additive="base">
                                        <p:cTn id="7" dur="500" fill="hold"/>
                                        <p:tgtEl>
                                          <p:spTgt spid="244738"/>
                                        </p:tgtEl>
                                        <p:attrNameLst>
                                          <p:attrName>ppt_x</p:attrName>
                                        </p:attrNameLst>
                                      </p:cBhvr>
                                      <p:tavLst>
                                        <p:tav tm="0">
                                          <p:val>
                                            <p:strVal val="#ppt_x"/>
                                          </p:val>
                                        </p:tav>
                                        <p:tav tm="100000">
                                          <p:val>
                                            <p:strVal val="#ppt_x"/>
                                          </p:val>
                                        </p:tav>
                                      </p:tavLst>
                                    </p:anim>
                                    <p:anim calcmode="lin" valueType="num">
                                      <p:cBhvr additive="base">
                                        <p:cTn id="8" dur="500" fill="hold"/>
                                        <p:tgtEl>
                                          <p:spTgt spid="2447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4739">
                                            <p:txEl>
                                              <p:pRg st="0" end="0"/>
                                            </p:txEl>
                                          </p:spTgt>
                                        </p:tgtEl>
                                        <p:attrNameLst>
                                          <p:attrName>style.visibility</p:attrName>
                                        </p:attrNameLst>
                                      </p:cBhvr>
                                      <p:to>
                                        <p:strVal val="visible"/>
                                      </p:to>
                                    </p:set>
                                    <p:anim calcmode="lin" valueType="num">
                                      <p:cBhvr additive="base">
                                        <p:cTn id="13" dur="500" fill="hold"/>
                                        <p:tgtEl>
                                          <p:spTgt spid="2447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47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4739">
                                            <p:txEl>
                                              <p:pRg st="1" end="1"/>
                                            </p:txEl>
                                          </p:spTgt>
                                        </p:tgtEl>
                                        <p:attrNameLst>
                                          <p:attrName>style.visibility</p:attrName>
                                        </p:attrNameLst>
                                      </p:cBhvr>
                                      <p:to>
                                        <p:strVal val="visible"/>
                                      </p:to>
                                    </p:set>
                                    <p:anim calcmode="lin" valueType="num">
                                      <p:cBhvr additive="base">
                                        <p:cTn id="19" dur="500" fill="hold"/>
                                        <p:tgtEl>
                                          <p:spTgt spid="2447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47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4739">
                                            <p:txEl>
                                              <p:pRg st="3" end="3"/>
                                            </p:txEl>
                                          </p:spTgt>
                                        </p:tgtEl>
                                        <p:attrNameLst>
                                          <p:attrName>style.visibility</p:attrName>
                                        </p:attrNameLst>
                                      </p:cBhvr>
                                      <p:to>
                                        <p:strVal val="visible"/>
                                      </p:to>
                                    </p:set>
                                    <p:anim calcmode="lin" valueType="num">
                                      <p:cBhvr additive="base">
                                        <p:cTn id="25" dur="500" fill="hold"/>
                                        <p:tgtEl>
                                          <p:spTgt spid="2447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47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4739">
                                            <p:txEl>
                                              <p:pRg st="2" end="2"/>
                                            </p:txEl>
                                          </p:spTgt>
                                        </p:tgtEl>
                                        <p:attrNameLst>
                                          <p:attrName>style.visibility</p:attrName>
                                        </p:attrNameLst>
                                      </p:cBhvr>
                                      <p:to>
                                        <p:strVal val="visible"/>
                                      </p:to>
                                    </p:set>
                                    <p:anim calcmode="lin" valueType="num">
                                      <p:cBhvr additive="base">
                                        <p:cTn id="31" dur="500" fill="hold"/>
                                        <p:tgtEl>
                                          <p:spTgt spid="24473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47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defRPr/>
            </a:pPr>
            <a:r>
              <a:rPr lang="en-US" b="1" u="sng" smtClean="0">
                <a:solidFill>
                  <a:srgbClr val="680E23"/>
                </a:solidFill>
              </a:rPr>
              <a:t>Independent Events:</a:t>
            </a:r>
          </a:p>
        </p:txBody>
      </p:sp>
      <p:sp>
        <p:nvSpPr>
          <p:cNvPr id="247811" name="Rectangle 3"/>
          <p:cNvSpPr>
            <a:spLocks noGrp="1" noChangeArrowheads="1"/>
          </p:cNvSpPr>
          <p:nvPr>
            <p:ph idx="1"/>
          </p:nvPr>
        </p:nvSpPr>
        <p:spPr/>
        <p:txBody>
          <a:bodyPr/>
          <a:lstStyle/>
          <a:p>
            <a:pPr algn="l" rtl="0" eaLnBrk="1" hangingPunct="1">
              <a:defRPr/>
            </a:pPr>
            <a:r>
              <a:rPr lang="en-US" dirty="0" smtClean="0"/>
              <a:t>If A has no effect on B, we said that A,B are independent events.</a:t>
            </a:r>
          </a:p>
          <a:p>
            <a:pPr algn="l" rtl="0" eaLnBrk="1" hangingPunct="1">
              <a:defRPr/>
            </a:pPr>
            <a:r>
              <a:rPr lang="en-US" dirty="0" smtClean="0"/>
              <a:t>Then,</a:t>
            </a:r>
          </a:p>
          <a:p>
            <a:pPr algn="l" rtl="0" eaLnBrk="1" hangingPunct="1">
              <a:defRPr/>
            </a:pPr>
            <a:r>
              <a:rPr lang="en-US" dirty="0" smtClean="0"/>
              <a:t>          1-  P(A∩B)= P(B)P(A)</a:t>
            </a:r>
          </a:p>
          <a:p>
            <a:pPr algn="l" rtl="0" eaLnBrk="1" hangingPunct="1">
              <a:defRPr/>
            </a:pPr>
            <a:r>
              <a:rPr lang="en-US" dirty="0" smtClean="0"/>
              <a:t>          2-  P(A\B)=P(A)</a:t>
            </a:r>
          </a:p>
          <a:p>
            <a:pPr algn="l" rtl="0" eaLnBrk="1" hangingPunct="1">
              <a:defRPr/>
            </a:pPr>
            <a:r>
              <a:rPr lang="en-US" dirty="0" smtClean="0"/>
              <a:t>          3-  P(B\A)=P(B)</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5F7096A6-6BC4-49D5-B43F-76E8B5DDE965}" type="slidenum">
              <a:rPr lang="ar-SA"/>
              <a:pPr>
                <a:defRPr/>
              </a:pPr>
              <a:t>96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810"/>
                                        </p:tgtEl>
                                        <p:attrNameLst>
                                          <p:attrName>style.visibility</p:attrName>
                                        </p:attrNameLst>
                                      </p:cBhvr>
                                      <p:to>
                                        <p:strVal val="visible"/>
                                      </p:to>
                                    </p:set>
                                    <p:anim calcmode="lin" valueType="num">
                                      <p:cBhvr additive="base">
                                        <p:cTn id="7" dur="500" fill="hold"/>
                                        <p:tgtEl>
                                          <p:spTgt spid="247810"/>
                                        </p:tgtEl>
                                        <p:attrNameLst>
                                          <p:attrName>ppt_x</p:attrName>
                                        </p:attrNameLst>
                                      </p:cBhvr>
                                      <p:tavLst>
                                        <p:tav tm="0">
                                          <p:val>
                                            <p:strVal val="#ppt_x"/>
                                          </p:val>
                                        </p:tav>
                                        <p:tav tm="100000">
                                          <p:val>
                                            <p:strVal val="#ppt_x"/>
                                          </p:val>
                                        </p:tav>
                                      </p:tavLst>
                                    </p:anim>
                                    <p:anim calcmode="lin" valueType="num">
                                      <p:cBhvr additive="base">
                                        <p:cTn id="8" dur="500" fill="hold"/>
                                        <p:tgtEl>
                                          <p:spTgt spid="2478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7811">
                                            <p:txEl>
                                              <p:pRg st="0" end="0"/>
                                            </p:txEl>
                                          </p:spTgt>
                                        </p:tgtEl>
                                        <p:attrNameLst>
                                          <p:attrName>style.visibility</p:attrName>
                                        </p:attrNameLst>
                                      </p:cBhvr>
                                      <p:to>
                                        <p:strVal val="visible"/>
                                      </p:to>
                                    </p:set>
                                    <p:anim calcmode="lin" valueType="num">
                                      <p:cBhvr additive="base">
                                        <p:cTn id="13" dur="500" fill="hold"/>
                                        <p:tgtEl>
                                          <p:spTgt spid="2478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7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7811">
                                            <p:txEl>
                                              <p:pRg st="1" end="1"/>
                                            </p:txEl>
                                          </p:spTgt>
                                        </p:tgtEl>
                                        <p:attrNameLst>
                                          <p:attrName>style.visibility</p:attrName>
                                        </p:attrNameLst>
                                      </p:cBhvr>
                                      <p:to>
                                        <p:strVal val="visible"/>
                                      </p:to>
                                    </p:set>
                                    <p:anim calcmode="lin" valueType="num">
                                      <p:cBhvr additive="base">
                                        <p:cTn id="19" dur="500" fill="hold"/>
                                        <p:tgtEl>
                                          <p:spTgt spid="2478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7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7811">
                                            <p:txEl>
                                              <p:pRg st="2" end="2"/>
                                            </p:txEl>
                                          </p:spTgt>
                                        </p:tgtEl>
                                        <p:attrNameLst>
                                          <p:attrName>style.visibility</p:attrName>
                                        </p:attrNameLst>
                                      </p:cBhvr>
                                      <p:to>
                                        <p:strVal val="visible"/>
                                      </p:to>
                                    </p:set>
                                    <p:anim calcmode="lin" valueType="num">
                                      <p:cBhvr additive="base">
                                        <p:cTn id="25" dur="500" fill="hold"/>
                                        <p:tgtEl>
                                          <p:spTgt spid="2478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78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7811">
                                            <p:txEl>
                                              <p:pRg st="3" end="3"/>
                                            </p:txEl>
                                          </p:spTgt>
                                        </p:tgtEl>
                                        <p:attrNameLst>
                                          <p:attrName>style.visibility</p:attrName>
                                        </p:attrNameLst>
                                      </p:cBhvr>
                                      <p:to>
                                        <p:strVal val="visible"/>
                                      </p:to>
                                    </p:set>
                                    <p:anim calcmode="lin" valueType="num">
                                      <p:cBhvr additive="base">
                                        <p:cTn id="31" dur="500" fill="hold"/>
                                        <p:tgtEl>
                                          <p:spTgt spid="2478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7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7811">
                                            <p:txEl>
                                              <p:pRg st="4" end="4"/>
                                            </p:txEl>
                                          </p:spTgt>
                                        </p:tgtEl>
                                        <p:attrNameLst>
                                          <p:attrName>style.visibility</p:attrName>
                                        </p:attrNameLst>
                                      </p:cBhvr>
                                      <p:to>
                                        <p:strVal val="visible"/>
                                      </p:to>
                                    </p:set>
                                    <p:anim calcmode="lin" valueType="num">
                                      <p:cBhvr additive="base">
                                        <p:cTn id="37" dur="500" fill="hold"/>
                                        <p:tgtEl>
                                          <p:spTgt spid="2478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78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defRPr/>
            </a:pPr>
            <a:r>
              <a:rPr lang="en-US" u="sng" smtClean="0">
                <a:solidFill>
                  <a:srgbClr val="680E23"/>
                </a:solidFill>
              </a:rPr>
              <a:t>Example 3.4.7 Page 68</a:t>
            </a:r>
          </a:p>
        </p:txBody>
      </p:sp>
      <p:sp>
        <p:nvSpPr>
          <p:cNvPr id="248835" name="Rectangle 3"/>
          <p:cNvSpPr>
            <a:spLocks noGrp="1" noChangeArrowheads="1"/>
          </p:cNvSpPr>
          <p:nvPr>
            <p:ph idx="1"/>
          </p:nvPr>
        </p:nvSpPr>
        <p:spPr>
          <a:xfrm>
            <a:off x="457200" y="1268413"/>
            <a:ext cx="8229600" cy="5184775"/>
          </a:xfrm>
        </p:spPr>
        <p:txBody>
          <a:bodyPr/>
          <a:lstStyle/>
          <a:p>
            <a:pPr algn="l" rtl="0" eaLnBrk="1" hangingPunct="1">
              <a:lnSpc>
                <a:spcPct val="90000"/>
              </a:lnSpc>
              <a:defRPr/>
            </a:pPr>
            <a:r>
              <a:rPr lang="en-US" sz="2800" dirty="0" smtClean="0"/>
              <a:t>In a certain high school class consisting of  100 students60 , 40  of them are boys, it is observed that 24 girls and 16 boys wear eyeglasses . If a student is picked at random from this class  </a:t>
            </a:r>
          </a:p>
          <a:p>
            <a:pPr algn="l" rtl="0" eaLnBrk="1" hangingPunct="1">
              <a:lnSpc>
                <a:spcPct val="90000"/>
              </a:lnSpc>
              <a:defRPr/>
            </a:pPr>
            <a:r>
              <a:rPr lang="en-US" sz="2800" dirty="0" smtClean="0"/>
              <a:t>1.The probability that the student wears eyeglasses , </a:t>
            </a:r>
          </a:p>
          <a:p>
            <a:pPr algn="l" rtl="0" eaLnBrk="1" hangingPunct="1">
              <a:lnSpc>
                <a:spcPct val="90000"/>
              </a:lnSpc>
              <a:defRPr/>
            </a:pPr>
            <a:r>
              <a:rPr lang="en-US" sz="2800" dirty="0" smtClean="0"/>
              <a:t>2.What is the probability that a student picked at random wears eyeglasses given that the student  is a boy?</a:t>
            </a:r>
          </a:p>
          <a:p>
            <a:pPr algn="l" rtl="0" eaLnBrk="1" hangingPunct="1">
              <a:lnSpc>
                <a:spcPct val="90000"/>
              </a:lnSpc>
              <a:defRPr/>
            </a:pPr>
            <a:r>
              <a:rPr lang="en-US" sz="2800" dirty="0" smtClean="0"/>
              <a:t>3.What is the probability of the joint occurrence of the events of wearing eye glasses and being a girl?</a:t>
            </a:r>
          </a:p>
        </p:txBody>
      </p:sp>
      <p:sp>
        <p:nvSpPr>
          <p:cNvPr id="5" name="عنصر نائب للتذييل 4"/>
          <p:cNvSpPr>
            <a:spLocks noGrp="1"/>
          </p:cNvSpPr>
          <p:nvPr>
            <p:ph type="ftr" sz="quarter" idx="11"/>
          </p:nvPr>
        </p:nvSpPr>
        <p:spPr/>
        <p:txBody>
          <a:bodyPr/>
          <a:lstStyle/>
          <a:p>
            <a:pPr>
              <a:defRPr/>
            </a:pPr>
            <a:r>
              <a:rPr lang="ar-SA"/>
              <a:t>Text Book  :   Basic Concepts and Methodology for the Health Sciences </a:t>
            </a:r>
            <a:endParaRPr lang="en-US"/>
          </a:p>
        </p:txBody>
      </p:sp>
      <p:sp>
        <p:nvSpPr>
          <p:cNvPr id="6" name="عنصر نائب لرقم الشريحة 5"/>
          <p:cNvSpPr>
            <a:spLocks noGrp="1"/>
          </p:cNvSpPr>
          <p:nvPr>
            <p:ph type="sldNum" sz="quarter" idx="12"/>
          </p:nvPr>
        </p:nvSpPr>
        <p:spPr/>
        <p:txBody>
          <a:bodyPr/>
          <a:lstStyle/>
          <a:p>
            <a:pPr>
              <a:defRPr/>
            </a:pPr>
            <a:fld id="{77F396B2-CAAA-49F0-875D-9AD2C61AFAD8}" type="slidenum">
              <a:rPr lang="ar-SA"/>
              <a:pPr>
                <a:defRPr/>
              </a:pPr>
              <a:t>97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8834"/>
                                        </p:tgtEl>
                                        <p:attrNameLst>
                                          <p:attrName>style.visibility</p:attrName>
                                        </p:attrNameLst>
                                      </p:cBhvr>
                                      <p:to>
                                        <p:strVal val="visible"/>
                                      </p:to>
                                    </p:set>
                                    <p:anim calcmode="lin" valueType="num">
                                      <p:cBhvr additive="base">
                                        <p:cTn id="7" dur="500" fill="hold"/>
                                        <p:tgtEl>
                                          <p:spTgt spid="248834"/>
                                        </p:tgtEl>
                                        <p:attrNameLst>
                                          <p:attrName>ppt_x</p:attrName>
                                        </p:attrNameLst>
                                      </p:cBhvr>
                                      <p:tavLst>
                                        <p:tav tm="0">
                                          <p:val>
                                            <p:strVal val="#ppt_x"/>
                                          </p:val>
                                        </p:tav>
                                        <p:tav tm="100000">
                                          <p:val>
                                            <p:strVal val="#ppt_x"/>
                                          </p:val>
                                        </p:tav>
                                      </p:tavLst>
                                    </p:anim>
                                    <p:anim calcmode="lin" valueType="num">
                                      <p:cBhvr additive="base">
                                        <p:cTn id="8" dur="500" fill="hold"/>
                                        <p:tgtEl>
                                          <p:spTgt spid="2488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8835">
                                            <p:txEl>
                                              <p:pRg st="0" end="0"/>
                                            </p:txEl>
                                          </p:spTgt>
                                        </p:tgtEl>
                                        <p:attrNameLst>
                                          <p:attrName>style.visibility</p:attrName>
                                        </p:attrNameLst>
                                      </p:cBhvr>
                                      <p:to>
                                        <p:strVal val="visible"/>
                                      </p:to>
                                    </p:set>
                                    <p:anim calcmode="lin" valueType="num">
                                      <p:cBhvr additive="base">
                                        <p:cTn id="13" dur="500" fill="hold"/>
                                        <p:tgtEl>
                                          <p:spTgt spid="2488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88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8835">
                                            <p:txEl>
                                              <p:pRg st="1" end="1"/>
                                            </p:txEl>
                                          </p:spTgt>
                                        </p:tgtEl>
                                        <p:attrNameLst>
                                          <p:attrName>style.visibility</p:attrName>
                                        </p:attrNameLst>
                                      </p:cBhvr>
                                      <p:to>
                                        <p:strVal val="visible"/>
                                      </p:to>
                                    </p:set>
                                    <p:anim calcmode="lin" valueType="num">
                                      <p:cBhvr additive="base">
                                        <p:cTn id="19" dur="500" fill="hold"/>
                                        <p:tgtEl>
                                          <p:spTgt spid="24883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88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8835">
                                            <p:txEl>
                                              <p:pRg st="2" end="2"/>
                                            </p:txEl>
                                          </p:spTgt>
                                        </p:tgtEl>
                                        <p:attrNameLst>
                                          <p:attrName>style.visibility</p:attrName>
                                        </p:attrNameLst>
                                      </p:cBhvr>
                                      <p:to>
                                        <p:strVal val="visible"/>
                                      </p:to>
                                    </p:set>
                                    <p:anim calcmode="lin" valueType="num">
                                      <p:cBhvr additive="base">
                                        <p:cTn id="25" dur="500" fill="hold"/>
                                        <p:tgtEl>
                                          <p:spTgt spid="24883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88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8835">
                                            <p:txEl>
                                              <p:pRg st="3" end="3"/>
                                            </p:txEl>
                                          </p:spTgt>
                                        </p:tgtEl>
                                        <p:attrNameLst>
                                          <p:attrName>style.visibility</p:attrName>
                                        </p:attrNameLst>
                                      </p:cBhvr>
                                      <p:to>
                                        <p:strVal val="visible"/>
                                      </p:to>
                                    </p:set>
                                    <p:anim calcmode="lin" valueType="num">
                                      <p:cBhvr additive="base">
                                        <p:cTn id="31" dur="500" fill="hold"/>
                                        <p:tgtEl>
                                          <p:spTgt spid="2488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88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706090"/>
          </a:xfrm>
        </p:spPr>
        <p:txBody>
          <a:bodyPr>
            <a:normAutofit fontScale="90000"/>
          </a:bodyPr>
          <a:lstStyle/>
          <a:p>
            <a:pPr algn="l" rtl="0"/>
            <a:r>
              <a:rPr lang="en-US" dirty="0" smtClean="0">
                <a:solidFill>
                  <a:srgbClr val="FFFF00"/>
                </a:solidFill>
              </a:rPr>
              <a:t>Solution</a:t>
            </a:r>
            <a:endParaRPr lang="ar-SA" dirty="0">
              <a:solidFill>
                <a:srgbClr val="FFFF00"/>
              </a:solidFill>
            </a:endParaRPr>
          </a:p>
        </p:txBody>
      </p:sp>
      <p:sp>
        <p:nvSpPr>
          <p:cNvPr id="3" name="عنصر نائب للمحتوى 2"/>
          <p:cNvSpPr>
            <a:spLocks noGrp="1"/>
          </p:cNvSpPr>
          <p:nvPr>
            <p:ph idx="1"/>
          </p:nvPr>
        </p:nvSpPr>
        <p:spPr>
          <a:xfrm>
            <a:off x="467544" y="908720"/>
            <a:ext cx="8466144" cy="5339680"/>
          </a:xfrm>
        </p:spPr>
        <p:txBody>
          <a:bodyPr/>
          <a:lstStyle/>
          <a:p>
            <a:pPr algn="l">
              <a:buNone/>
            </a:pPr>
            <a:r>
              <a:rPr lang="en-US" dirty="0" smtClean="0"/>
              <a:t>Take the following symbols:</a:t>
            </a:r>
          </a:p>
          <a:p>
            <a:pPr algn="l">
              <a:buNone/>
            </a:pPr>
            <a:r>
              <a:rPr lang="ar-SA" dirty="0" smtClean="0"/>
              <a:t> </a:t>
            </a:r>
            <a:r>
              <a:rPr lang="en-US" dirty="0" smtClean="0"/>
              <a:t>not a boy = girl </a:t>
            </a:r>
            <a:r>
              <a:rPr lang="ar-SA" dirty="0" err="1" smtClean="0"/>
              <a:t>:</a:t>
            </a:r>
            <a:r>
              <a:rPr lang="en-US" dirty="0" smtClean="0"/>
              <a:t>B : is  boy.              B</a:t>
            </a:r>
            <a:r>
              <a:rPr lang="en-US" baseline="30000" dirty="0" smtClean="0"/>
              <a:t>C</a:t>
            </a:r>
          </a:p>
          <a:p>
            <a:pPr algn="l">
              <a:buNone/>
            </a:pPr>
            <a:r>
              <a:rPr lang="ar-SA" dirty="0" smtClean="0"/>
              <a:t>  </a:t>
            </a:r>
            <a:r>
              <a:rPr lang="en-US" dirty="0" smtClean="0"/>
              <a:t>not were glasses</a:t>
            </a:r>
            <a:r>
              <a:rPr lang="ar-SA" dirty="0" err="1" smtClean="0"/>
              <a:t>:</a:t>
            </a:r>
            <a:r>
              <a:rPr lang="en-US" dirty="0" smtClean="0"/>
              <a:t>G:were glasses        G</a:t>
            </a:r>
            <a:r>
              <a:rPr lang="en-US" baseline="30000" dirty="0" smtClean="0"/>
              <a:t>C</a:t>
            </a:r>
            <a:endParaRPr lang="ar-SA" baseline="30000" dirty="0" smtClean="0"/>
          </a:p>
          <a:p>
            <a:pPr algn="l">
              <a:buNone/>
            </a:pPr>
            <a:r>
              <a:rPr lang="en-US" dirty="0" smtClean="0"/>
              <a:t>n(s)=100 ,n(B)=40,n(G</a:t>
            </a:r>
            <a:r>
              <a:rPr lang="en-US" dirty="0" smtClean="0">
                <a:latin typeface="Times New Roman"/>
                <a:cs typeface="Times New Roman"/>
              </a:rPr>
              <a:t>∩</a:t>
            </a:r>
            <a:r>
              <a:rPr lang="en-US" dirty="0" smtClean="0"/>
              <a:t> B)=16,</a:t>
            </a:r>
          </a:p>
          <a:p>
            <a:pPr algn="l">
              <a:buNone/>
            </a:pPr>
            <a:r>
              <a:rPr lang="en-US" dirty="0" smtClean="0"/>
              <a:t>n(G</a:t>
            </a:r>
            <a:r>
              <a:rPr lang="en-US" dirty="0" smtClean="0">
                <a:latin typeface="Times New Roman"/>
                <a:cs typeface="Times New Roman"/>
              </a:rPr>
              <a:t>∩</a:t>
            </a:r>
            <a:r>
              <a:rPr lang="en-US" dirty="0" smtClean="0"/>
              <a:t> B</a:t>
            </a:r>
            <a:r>
              <a:rPr lang="en-US" baseline="30000" dirty="0" smtClean="0"/>
              <a:t>C</a:t>
            </a:r>
            <a:r>
              <a:rPr lang="en-US" dirty="0" smtClean="0"/>
              <a:t> )=24</a:t>
            </a:r>
          </a:p>
          <a:p>
            <a:pPr algn="l">
              <a:buNone/>
            </a:pPr>
            <a:r>
              <a:rPr lang="en-US" dirty="0" smtClean="0"/>
              <a:t> </a:t>
            </a:r>
            <a:endParaRPr lang="ar-SA" baseline="30000" dirty="0" smtClean="0">
              <a:effectLst/>
            </a:endParaRPr>
          </a:p>
          <a:p>
            <a:pPr algn="l">
              <a:buNone/>
            </a:pPr>
            <a:endParaRPr lang="ar-SA" baseline="30000" dirty="0" smtClean="0">
              <a:effectLst/>
            </a:endParaRPr>
          </a:p>
          <a:p>
            <a:pPr algn="l">
              <a:buNone/>
            </a:pPr>
            <a:endParaRPr lang="en-US" dirty="0" smtClean="0"/>
          </a:p>
        </p:txBody>
      </p:sp>
      <p:sp>
        <p:nvSpPr>
          <p:cNvPr id="4" name="عنصر نائب للتذييل 3"/>
          <p:cNvSpPr>
            <a:spLocks noGrp="1"/>
          </p:cNvSpPr>
          <p:nvPr>
            <p:ph type="ftr" sz="quarter" idx="11"/>
          </p:nvPr>
        </p:nvSpPr>
        <p:spPr/>
        <p:txBody>
          <a:bodyPr/>
          <a:lstStyle/>
          <a:p>
            <a:pPr>
              <a:defRPr/>
            </a:pPr>
            <a:r>
              <a:rPr lang="ar-SA" dirty="0" smtClean="0"/>
              <a:t>Text Book  :   Basic Concepts and Methodology </a:t>
            </a:r>
            <a:r>
              <a:rPr lang="ar-SA" dirty="0" err="1" smtClean="0"/>
              <a:t>for the Health Sciences</a:t>
            </a:r>
            <a:r>
              <a:rPr lang="ar-SA" dirty="0" smtClean="0"/>
              <a:t> </a:t>
            </a:r>
            <a:endParaRPr lang="en-US" dirty="0"/>
          </a:p>
        </p:txBody>
      </p:sp>
      <p:sp>
        <p:nvSpPr>
          <p:cNvPr id="5" name="عنصر نائب لرقم الشريحة 4"/>
          <p:cNvSpPr>
            <a:spLocks noGrp="1"/>
          </p:cNvSpPr>
          <p:nvPr>
            <p:ph type="sldNum" sz="quarter" idx="12"/>
          </p:nvPr>
        </p:nvSpPr>
        <p:spPr/>
        <p:txBody>
          <a:bodyPr/>
          <a:lstStyle/>
          <a:p>
            <a:pPr>
              <a:defRPr/>
            </a:pPr>
            <a:fld id="{147EDCDE-6BA0-4B49-A9E5-350F823EFBC0}" type="slidenum">
              <a:rPr lang="ar-SA" smtClean="0"/>
              <a:pPr>
                <a:defRPr/>
              </a:pPr>
              <a:t>98</a:t>
            </a:fld>
            <a:endParaRPr lang="en-US"/>
          </a:p>
        </p:txBody>
      </p:sp>
      <p:graphicFrame>
        <p:nvGraphicFramePr>
          <p:cNvPr id="6" name="جدول 5"/>
          <p:cNvGraphicFramePr>
            <a:graphicFrameLocks noGrp="1"/>
          </p:cNvGraphicFramePr>
          <p:nvPr/>
        </p:nvGraphicFramePr>
        <p:xfrm>
          <a:off x="3635896" y="3645024"/>
          <a:ext cx="4968554" cy="2485332"/>
        </p:xfrm>
        <a:graphic>
          <a:graphicData uri="http://schemas.openxmlformats.org/drawingml/2006/table">
            <a:tbl>
              <a:tblPr rtl="1" firstRow="1" bandRow="1">
                <a:tableStyleId>{5C22544A-7EE6-4342-B048-85BDC9FD1C3A}</a:tableStyleId>
              </a:tblPr>
              <a:tblGrid>
                <a:gridCol w="1022548"/>
                <a:gridCol w="1413148"/>
                <a:gridCol w="1292620"/>
                <a:gridCol w="1240238"/>
              </a:tblGrid>
              <a:tr h="543683">
                <a:tc>
                  <a:txBody>
                    <a:bodyPr/>
                    <a:lstStyle/>
                    <a:p>
                      <a:pPr algn="ctr" rtl="1"/>
                      <a:r>
                        <a:rPr lang="en-US" dirty="0" smtClean="0"/>
                        <a:t>Total</a:t>
                      </a:r>
                      <a:endParaRPr lang="ar-SA" dirty="0"/>
                    </a:p>
                  </a:txBody>
                  <a:tcPr/>
                </a:tc>
                <a:tc>
                  <a:txBody>
                    <a:bodyPr/>
                    <a:lstStyle/>
                    <a:p>
                      <a:pPr algn="ctr" rtl="1"/>
                      <a:r>
                        <a:rPr lang="en-US" dirty="0" smtClean="0"/>
                        <a:t>B</a:t>
                      </a:r>
                      <a:r>
                        <a:rPr lang="en-US" baseline="30000" dirty="0" smtClean="0"/>
                        <a:t>C</a:t>
                      </a:r>
                      <a:endParaRPr lang="ar-SA" dirty="0"/>
                    </a:p>
                  </a:txBody>
                  <a:tcPr/>
                </a:tc>
                <a:tc>
                  <a:txBody>
                    <a:bodyPr/>
                    <a:lstStyle/>
                    <a:p>
                      <a:pPr algn="ctr" rtl="1"/>
                      <a:r>
                        <a:rPr lang="en-US" dirty="0" smtClean="0">
                          <a:solidFill>
                            <a:schemeClr val="bg2"/>
                          </a:solidFill>
                        </a:rPr>
                        <a:t>B</a:t>
                      </a:r>
                      <a:endParaRPr lang="ar-SA" dirty="0">
                        <a:solidFill>
                          <a:schemeClr val="bg2"/>
                        </a:solidFill>
                      </a:endParaRPr>
                    </a:p>
                  </a:txBody>
                  <a:tcPr/>
                </a:tc>
                <a:tc>
                  <a:txBody>
                    <a:bodyPr/>
                    <a:lstStyle/>
                    <a:p>
                      <a:pPr algn="ctr" rtl="1"/>
                      <a:endParaRPr lang="ar-SA" dirty="0"/>
                    </a:p>
                  </a:txBody>
                  <a:tcPr/>
                </a:tc>
              </a:tr>
              <a:tr h="621550">
                <a:tc>
                  <a:txBody>
                    <a:bodyPr/>
                    <a:lstStyle/>
                    <a:p>
                      <a:pPr algn="ctr" rtl="1"/>
                      <a:r>
                        <a:rPr lang="en-US" dirty="0" smtClean="0"/>
                        <a:t>n(G)</a:t>
                      </a:r>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n(B</a:t>
                      </a:r>
                      <a:r>
                        <a:rPr lang="en-US" baseline="30000" dirty="0" smtClean="0"/>
                        <a:t>C</a:t>
                      </a:r>
                      <a:r>
                        <a:rPr lang="en-US" dirty="0" smtClean="0">
                          <a:latin typeface="Times New Roman"/>
                          <a:cs typeface="Times New Roman"/>
                        </a:rPr>
                        <a:t>∩G)</a:t>
                      </a:r>
                      <a:endParaRPr lang="ar-SA" dirty="0" smtClean="0"/>
                    </a:p>
                    <a:p>
                      <a:pPr algn="ctr" rtl="1"/>
                      <a:endParaRPr lang="ar-SA" dirty="0"/>
                    </a:p>
                  </a:txBody>
                  <a:tcPr/>
                </a:tc>
                <a:tc>
                  <a:txBody>
                    <a:bodyPr/>
                    <a:lstStyle/>
                    <a:p>
                      <a:pPr algn="ctr" rtl="1"/>
                      <a:r>
                        <a:rPr lang="en-US" dirty="0" smtClean="0"/>
                        <a:t>n(B</a:t>
                      </a:r>
                      <a:r>
                        <a:rPr lang="en-US" dirty="0" smtClean="0">
                          <a:latin typeface="Times New Roman"/>
                          <a:cs typeface="Times New Roman"/>
                        </a:rPr>
                        <a:t>∩G)</a:t>
                      </a:r>
                      <a:endParaRPr lang="ar-SA" dirty="0"/>
                    </a:p>
                  </a:txBody>
                  <a:tcPr/>
                </a:tc>
                <a:tc>
                  <a:txBody>
                    <a:bodyPr/>
                    <a:lstStyle/>
                    <a:p>
                      <a:pPr algn="ctr" rtl="1"/>
                      <a:r>
                        <a:rPr lang="en-US" dirty="0" smtClean="0"/>
                        <a:t>G</a:t>
                      </a:r>
                      <a:endParaRPr lang="ar-SA" dirty="0"/>
                    </a:p>
                  </a:txBody>
                  <a:tcPr/>
                </a:tc>
              </a:tr>
              <a:tr h="621550">
                <a:tc>
                  <a:txBody>
                    <a:bodyPr/>
                    <a:lstStyle/>
                    <a:p>
                      <a:pPr algn="ctr" rtl="1"/>
                      <a:r>
                        <a:rPr lang="en-US" dirty="0" smtClean="0"/>
                        <a:t>n(G</a:t>
                      </a:r>
                      <a:r>
                        <a:rPr lang="en-US" baseline="30000" dirty="0" smtClean="0"/>
                        <a:t>C</a:t>
                      </a:r>
                      <a:r>
                        <a:rPr lang="en-US" dirty="0" smtClean="0"/>
                        <a:t>)</a:t>
                      </a:r>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n(B</a:t>
                      </a:r>
                      <a:r>
                        <a:rPr lang="en-US" baseline="30000" dirty="0" smtClean="0"/>
                        <a:t>C</a:t>
                      </a:r>
                      <a:r>
                        <a:rPr lang="en-US" dirty="0" smtClean="0">
                          <a:latin typeface="Times New Roman"/>
                          <a:cs typeface="Times New Roman"/>
                        </a:rPr>
                        <a:t>∩G</a:t>
                      </a:r>
                      <a:r>
                        <a:rPr lang="en-US" baseline="30000" dirty="0" smtClean="0"/>
                        <a:t>C</a:t>
                      </a:r>
                      <a:r>
                        <a:rPr lang="en-US" dirty="0" smtClean="0">
                          <a:latin typeface="Times New Roman"/>
                          <a:cs typeface="Times New Roman"/>
                        </a:rPr>
                        <a:t>)</a:t>
                      </a:r>
                      <a:endParaRPr lang="ar-SA" dirty="0" smtClean="0"/>
                    </a:p>
                    <a:p>
                      <a:pPr algn="ct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n(B</a:t>
                      </a:r>
                      <a:r>
                        <a:rPr lang="en-US" dirty="0" smtClean="0">
                          <a:latin typeface="Times New Roman"/>
                          <a:cs typeface="Times New Roman"/>
                        </a:rPr>
                        <a:t>∩G</a:t>
                      </a:r>
                      <a:r>
                        <a:rPr lang="en-US" baseline="30000" dirty="0" smtClean="0"/>
                        <a:t>C</a:t>
                      </a:r>
                      <a:r>
                        <a:rPr lang="en-US" dirty="0" smtClean="0">
                          <a:latin typeface="Times New Roman"/>
                          <a:cs typeface="Times New Roman"/>
                        </a:rPr>
                        <a:t>)</a:t>
                      </a:r>
                      <a:endParaRPr lang="ar-SA" dirty="0" smtClean="0"/>
                    </a:p>
                    <a:p>
                      <a:pPr algn="ctr" rtl="1"/>
                      <a:endParaRPr lang="ar-SA" dirty="0"/>
                    </a:p>
                  </a:txBody>
                  <a:tcPr/>
                </a:tc>
                <a:tc>
                  <a:txBody>
                    <a:bodyPr/>
                    <a:lstStyle/>
                    <a:p>
                      <a:pPr algn="ctr" rtl="1"/>
                      <a:r>
                        <a:rPr lang="en-US" dirty="0" smtClean="0"/>
                        <a:t>G</a:t>
                      </a:r>
                      <a:r>
                        <a:rPr lang="en-US" baseline="30000" dirty="0" smtClean="0"/>
                        <a:t>C</a:t>
                      </a:r>
                      <a:endParaRPr lang="ar-SA" dirty="0"/>
                    </a:p>
                  </a:txBody>
                  <a:tcPr/>
                </a:tc>
              </a:tr>
              <a:tr h="661489">
                <a:tc>
                  <a:txBody>
                    <a:bodyPr/>
                    <a:lstStyle/>
                    <a:p>
                      <a:pPr algn="ctr" rtl="1"/>
                      <a:r>
                        <a:rPr lang="en-US" dirty="0" smtClean="0"/>
                        <a:t>n(S)</a:t>
                      </a:r>
                      <a:endParaRPr lang="ar-SA" dirty="0"/>
                    </a:p>
                  </a:txBody>
                  <a:tcPr/>
                </a:tc>
                <a:tc>
                  <a:txBody>
                    <a:bodyPr/>
                    <a:lstStyle/>
                    <a:p>
                      <a:pPr algn="ctr" rtl="1"/>
                      <a:r>
                        <a:rPr lang="ar-SA" dirty="0" err="1" smtClean="0"/>
                        <a:t>(</a:t>
                      </a:r>
                      <a:r>
                        <a:rPr lang="en-US" dirty="0" smtClean="0"/>
                        <a:t>n(B</a:t>
                      </a:r>
                      <a:r>
                        <a:rPr lang="en-US" baseline="30000" dirty="0" smtClean="0"/>
                        <a:t>C </a:t>
                      </a:r>
                      <a:endParaRPr lang="ar-SA" dirty="0"/>
                    </a:p>
                  </a:txBody>
                  <a:tcPr/>
                </a:tc>
                <a:tc>
                  <a:txBody>
                    <a:bodyPr/>
                    <a:lstStyle/>
                    <a:p>
                      <a:pPr algn="ctr" rtl="1"/>
                      <a:r>
                        <a:rPr lang="en-US" dirty="0" smtClean="0"/>
                        <a:t>n(B)</a:t>
                      </a:r>
                      <a:endParaRPr lang="ar-SA" dirty="0"/>
                    </a:p>
                  </a:txBody>
                  <a:tcPr/>
                </a:tc>
                <a:tc>
                  <a:txBody>
                    <a:bodyPr/>
                    <a:lstStyle/>
                    <a:p>
                      <a:pPr algn="ctr" rtl="1"/>
                      <a:r>
                        <a:rPr lang="en-US" dirty="0" smtClean="0"/>
                        <a:t>Total</a:t>
                      </a:r>
                      <a:endParaRPr lang="ar-SA" dirty="0"/>
                    </a:p>
                  </a:txBody>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نص 9"/>
          <p:cNvSpPr>
            <a:spLocks noGrp="1"/>
          </p:cNvSpPr>
          <p:nvPr>
            <p:ph type="body" sz="half" idx="1"/>
          </p:nvPr>
        </p:nvSpPr>
        <p:spPr>
          <a:xfrm>
            <a:off x="457200" y="404664"/>
            <a:ext cx="4038600" cy="5726261"/>
          </a:xfrm>
        </p:spPr>
        <p:txBody>
          <a:bodyPr/>
          <a:lstStyle/>
          <a:p>
            <a:pPr algn="l">
              <a:buNone/>
            </a:pPr>
            <a:r>
              <a:rPr lang="en-US" dirty="0" smtClean="0"/>
              <a:t>1.P(G)=</a:t>
            </a:r>
          </a:p>
          <a:p>
            <a:pPr algn="l">
              <a:buNone/>
            </a:pPr>
            <a:endParaRPr lang="en-US" dirty="0" smtClean="0"/>
          </a:p>
          <a:p>
            <a:pPr algn="l">
              <a:buNone/>
            </a:pPr>
            <a:r>
              <a:rPr lang="ar-SA" dirty="0" err="1" smtClean="0"/>
              <a:t>=</a:t>
            </a:r>
            <a:r>
              <a:rPr lang="en-US" dirty="0" smtClean="0"/>
              <a:t>2.P(G/B)</a:t>
            </a:r>
            <a:endParaRPr lang="ar-SA" dirty="0" smtClean="0"/>
          </a:p>
          <a:p>
            <a:pPr algn="l">
              <a:buNone/>
            </a:pPr>
            <a:endParaRPr lang="ar-SA" dirty="0" smtClean="0"/>
          </a:p>
          <a:p>
            <a:pPr algn="l">
              <a:buNone/>
            </a:pPr>
            <a:endParaRPr lang="ar-SA" dirty="0" smtClean="0"/>
          </a:p>
          <a:p>
            <a:pPr algn="l">
              <a:buNone/>
            </a:pPr>
            <a:r>
              <a:rPr lang="ar-SA" dirty="0" err="1" smtClean="0"/>
              <a:t>=(</a:t>
            </a:r>
            <a:r>
              <a:rPr lang="en-US" dirty="0" smtClean="0"/>
              <a:t>3.P(G</a:t>
            </a:r>
            <a:r>
              <a:rPr lang="en-US" dirty="0" smtClean="0">
                <a:latin typeface="Times New Roman"/>
                <a:cs typeface="Times New Roman"/>
              </a:rPr>
              <a:t>∩B</a:t>
            </a:r>
            <a:r>
              <a:rPr lang="en-US" baseline="30000" dirty="0" smtClean="0"/>
              <a:t>C</a:t>
            </a:r>
            <a:endParaRPr lang="ar-SA" dirty="0"/>
          </a:p>
        </p:txBody>
      </p:sp>
      <p:graphicFrame>
        <p:nvGraphicFramePr>
          <p:cNvPr id="6" name="عنصر نائب للمحتوى 5"/>
          <p:cNvGraphicFramePr>
            <a:graphicFrameLocks noGrp="1"/>
          </p:cNvGraphicFramePr>
          <p:nvPr>
            <p:ph sz="half" idx="2"/>
          </p:nvPr>
        </p:nvGraphicFramePr>
        <p:xfrm>
          <a:off x="5145288" y="2017713"/>
          <a:ext cx="3809800" cy="2718273"/>
        </p:xfrm>
        <a:graphic>
          <a:graphicData uri="http://schemas.openxmlformats.org/drawingml/2006/table">
            <a:tbl>
              <a:tblPr rtl="1" firstRow="1" bandRow="1">
                <a:tableStyleId>{5C22544A-7EE6-4342-B048-85BDC9FD1C3A}</a:tableStyleId>
              </a:tblPr>
              <a:tblGrid>
                <a:gridCol w="952450"/>
                <a:gridCol w="952450"/>
                <a:gridCol w="952450"/>
                <a:gridCol w="952450"/>
              </a:tblGrid>
              <a:tr h="774080">
                <a:tc>
                  <a:txBody>
                    <a:bodyPr/>
                    <a:lstStyle/>
                    <a:p>
                      <a:pPr algn="ctr" rtl="1"/>
                      <a:r>
                        <a:rPr lang="en-US" dirty="0" smtClean="0">
                          <a:solidFill>
                            <a:schemeClr val="bg2"/>
                          </a:solidFill>
                        </a:rPr>
                        <a:t>Total</a:t>
                      </a:r>
                      <a:endParaRPr lang="ar-SA" dirty="0">
                        <a:solidFill>
                          <a:schemeClr val="bg2"/>
                        </a:solidFill>
                      </a:endParaRPr>
                    </a:p>
                  </a:txBody>
                  <a:tcPr marL="104008" marR="104008"/>
                </a:tc>
                <a:tc>
                  <a:txBody>
                    <a:bodyPr/>
                    <a:lstStyle/>
                    <a:p>
                      <a:pPr algn="ctr" rtl="1"/>
                      <a:r>
                        <a:rPr lang="en-US" dirty="0" smtClean="0">
                          <a:solidFill>
                            <a:schemeClr val="bg2"/>
                          </a:solidFill>
                        </a:rPr>
                        <a:t>B</a:t>
                      </a:r>
                      <a:r>
                        <a:rPr lang="en-US" baseline="30000" dirty="0" smtClean="0">
                          <a:solidFill>
                            <a:schemeClr val="bg2"/>
                          </a:solidFill>
                        </a:rPr>
                        <a:t>C</a:t>
                      </a:r>
                      <a:endParaRPr lang="ar-SA" dirty="0">
                        <a:solidFill>
                          <a:schemeClr val="bg2"/>
                        </a:solidFill>
                      </a:endParaRPr>
                    </a:p>
                  </a:txBody>
                  <a:tcPr marL="104008" marR="104008"/>
                </a:tc>
                <a:tc>
                  <a:txBody>
                    <a:bodyPr/>
                    <a:lstStyle/>
                    <a:p>
                      <a:pPr algn="ctr" rtl="1"/>
                      <a:r>
                        <a:rPr lang="en-US" dirty="0" smtClean="0">
                          <a:solidFill>
                            <a:schemeClr val="bg2"/>
                          </a:solidFill>
                        </a:rPr>
                        <a:t>B</a:t>
                      </a:r>
                      <a:endParaRPr lang="ar-SA" dirty="0">
                        <a:solidFill>
                          <a:schemeClr val="bg2"/>
                        </a:solidFill>
                      </a:endParaRPr>
                    </a:p>
                  </a:txBody>
                  <a:tcPr marL="104008" marR="104008"/>
                </a:tc>
                <a:tc>
                  <a:txBody>
                    <a:bodyPr/>
                    <a:lstStyle/>
                    <a:p>
                      <a:pPr algn="ctr" rtl="1"/>
                      <a:endParaRPr lang="ar-SA" dirty="0"/>
                    </a:p>
                  </a:txBody>
                  <a:tcPr marL="104008" marR="104008"/>
                </a:tc>
              </a:tr>
              <a:tr h="522041">
                <a:tc>
                  <a:txBody>
                    <a:bodyPr/>
                    <a:lstStyle/>
                    <a:p>
                      <a:pPr algn="ctr" rtl="1"/>
                      <a:endParaRPr lang="ar-SA" dirty="0">
                        <a:solidFill>
                          <a:srgbClr val="FF0000"/>
                        </a:solidFill>
                      </a:endParaRPr>
                    </a:p>
                  </a:txBody>
                  <a:tcPr marL="104008" marR="104008"/>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solidFill>
                            <a:srgbClr val="FF0000"/>
                          </a:solidFill>
                        </a:rPr>
                        <a:t>24</a:t>
                      </a:r>
                      <a:endParaRPr lang="ar-SA" dirty="0" smtClean="0">
                        <a:solidFill>
                          <a:srgbClr val="FF0000"/>
                        </a:solidFill>
                      </a:endParaRPr>
                    </a:p>
                  </a:txBody>
                  <a:tcPr marL="104008" marR="104008"/>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solidFill>
                            <a:srgbClr val="FF0000"/>
                          </a:solidFill>
                        </a:rPr>
                        <a:t>16</a:t>
                      </a:r>
                      <a:endParaRPr lang="ar-SA" dirty="0" smtClean="0">
                        <a:solidFill>
                          <a:srgbClr val="FF0000"/>
                        </a:solidFill>
                      </a:endParaRPr>
                    </a:p>
                  </a:txBody>
                  <a:tcPr marL="104008" marR="104008"/>
                </a:tc>
                <a:tc>
                  <a:txBody>
                    <a:bodyPr/>
                    <a:lstStyle/>
                    <a:p>
                      <a:pPr algn="ctr" rtl="1"/>
                      <a:r>
                        <a:rPr lang="en-US" dirty="0" smtClean="0"/>
                        <a:t>G</a:t>
                      </a:r>
                      <a:endParaRPr lang="ar-SA" dirty="0"/>
                    </a:p>
                  </a:txBody>
                  <a:tcPr marL="104008" marR="104008"/>
                </a:tc>
              </a:tr>
              <a:tr h="648072">
                <a:tc>
                  <a:txBody>
                    <a:bodyPr/>
                    <a:lstStyle/>
                    <a:p>
                      <a:pPr algn="ctr"/>
                      <a:endParaRPr lang="ar-SA">
                        <a:solidFill>
                          <a:srgbClr val="FF0000"/>
                        </a:solidFill>
                      </a:endParaRPr>
                    </a:p>
                  </a:txBody>
                  <a:tcPr marL="104008" marR="104008"/>
                </a:tc>
                <a:tc>
                  <a:txBody>
                    <a:bodyPr/>
                    <a:lstStyle/>
                    <a:p>
                      <a:pPr algn="ctr"/>
                      <a:endParaRPr lang="ar-SA">
                        <a:solidFill>
                          <a:srgbClr val="FF0000"/>
                        </a:solidFill>
                      </a:endParaRPr>
                    </a:p>
                  </a:txBody>
                  <a:tcPr marL="104008" marR="104008"/>
                </a:tc>
                <a:tc>
                  <a:txBody>
                    <a:bodyPr/>
                    <a:lstStyle/>
                    <a:p>
                      <a:pPr algn="ctr"/>
                      <a:endParaRPr lang="ar-SA" dirty="0">
                        <a:solidFill>
                          <a:srgbClr val="FF0000"/>
                        </a:solidFill>
                      </a:endParaRPr>
                    </a:p>
                  </a:txBody>
                  <a:tcPr marL="104008" marR="104008"/>
                </a:tc>
                <a:tc>
                  <a:txBody>
                    <a:bodyPr/>
                    <a:lstStyle/>
                    <a:p>
                      <a:pPr algn="ctr" rtl="1"/>
                      <a:r>
                        <a:rPr lang="en-US" dirty="0" smtClean="0"/>
                        <a:t>G</a:t>
                      </a:r>
                      <a:r>
                        <a:rPr lang="en-US" baseline="30000" dirty="0" smtClean="0"/>
                        <a:t>C</a:t>
                      </a:r>
                      <a:endParaRPr lang="ar-SA" dirty="0"/>
                    </a:p>
                  </a:txBody>
                  <a:tcPr marL="104008" marR="104008"/>
                </a:tc>
              </a:tr>
              <a:tr h="774080">
                <a:tc>
                  <a:txBody>
                    <a:bodyPr/>
                    <a:lstStyle/>
                    <a:p>
                      <a:pPr algn="ctr" rtl="1"/>
                      <a:r>
                        <a:rPr lang="en-US" dirty="0" smtClean="0">
                          <a:solidFill>
                            <a:srgbClr val="FF0000"/>
                          </a:solidFill>
                        </a:rPr>
                        <a:t>100</a:t>
                      </a:r>
                      <a:endParaRPr lang="ar-SA" dirty="0">
                        <a:solidFill>
                          <a:srgbClr val="FF0000"/>
                        </a:solidFill>
                      </a:endParaRPr>
                    </a:p>
                  </a:txBody>
                  <a:tcPr marL="104008" marR="104008"/>
                </a:tc>
                <a:tc>
                  <a:txBody>
                    <a:bodyPr/>
                    <a:lstStyle/>
                    <a:p>
                      <a:pPr algn="ctr" rtl="1"/>
                      <a:endParaRPr lang="ar-SA" dirty="0">
                        <a:solidFill>
                          <a:srgbClr val="FF0000"/>
                        </a:solidFill>
                      </a:endParaRPr>
                    </a:p>
                  </a:txBody>
                  <a:tcPr marL="104008" marR="104008"/>
                </a:tc>
                <a:tc>
                  <a:txBody>
                    <a:bodyPr/>
                    <a:lstStyle/>
                    <a:p>
                      <a:pPr algn="ctr" rtl="1"/>
                      <a:r>
                        <a:rPr lang="en-US" dirty="0" smtClean="0">
                          <a:solidFill>
                            <a:srgbClr val="FF0000"/>
                          </a:solidFill>
                        </a:rPr>
                        <a:t>40</a:t>
                      </a:r>
                      <a:endParaRPr lang="ar-SA" dirty="0">
                        <a:solidFill>
                          <a:srgbClr val="FF0000"/>
                        </a:solidFill>
                      </a:endParaRPr>
                    </a:p>
                  </a:txBody>
                  <a:tcPr marL="104008" marR="104008"/>
                </a:tc>
                <a:tc>
                  <a:txBody>
                    <a:bodyPr/>
                    <a:lstStyle/>
                    <a:p>
                      <a:pPr algn="ctr" rtl="1"/>
                      <a:r>
                        <a:rPr lang="en-US" dirty="0" smtClean="0"/>
                        <a:t>Total</a:t>
                      </a:r>
                      <a:endParaRPr lang="ar-SA" dirty="0"/>
                    </a:p>
                  </a:txBody>
                  <a:tcPr marL="104008" marR="104008"/>
                </a:tc>
              </a:tr>
            </a:tbl>
          </a:graphicData>
        </a:graphic>
      </p:graphicFrame>
      <p:sp>
        <p:nvSpPr>
          <p:cNvPr id="4" name="عنصر نائب للتذييل 3"/>
          <p:cNvSpPr>
            <a:spLocks noGrp="1"/>
          </p:cNvSpPr>
          <p:nvPr>
            <p:ph type="ftr" sz="quarter" idx="11"/>
          </p:nvPr>
        </p:nvSpPr>
        <p:spPr/>
        <p:txBody>
          <a:bodyPr/>
          <a:lstStyle/>
          <a:p>
            <a:pPr>
              <a:defRPr/>
            </a:pPr>
            <a:r>
              <a:rPr lang="ar-SA" smtClean="0"/>
              <a:t>Text Book  :   Basic Concepts and Methodology for the Health Sciences </a:t>
            </a:r>
            <a:endParaRPr lang="en-US"/>
          </a:p>
        </p:txBody>
      </p:sp>
      <p:sp>
        <p:nvSpPr>
          <p:cNvPr id="5" name="عنصر نائب لرقم الشريحة 4"/>
          <p:cNvSpPr>
            <a:spLocks noGrp="1"/>
          </p:cNvSpPr>
          <p:nvPr>
            <p:ph type="sldNum" sz="quarter" idx="12"/>
          </p:nvPr>
        </p:nvSpPr>
        <p:spPr/>
        <p:txBody>
          <a:bodyPr/>
          <a:lstStyle/>
          <a:p>
            <a:pPr>
              <a:defRPr/>
            </a:pPr>
            <a:fld id="{147EDCDE-6BA0-4B49-A9E5-350F823EFBC0}" type="slidenum">
              <a:rPr lang="ar-SA" smtClean="0"/>
              <a:pPr>
                <a:defRPr/>
              </a:pPr>
              <a:t>99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11959</TotalTime>
  <Words>23078</Words>
  <Application>Microsoft Office PowerPoint</Application>
  <PresentationFormat>On-screen Show (4:3)</PresentationFormat>
  <Paragraphs>4006</Paragraphs>
  <Slides>360</Slides>
  <Notes>33</Notes>
  <HiddenSlides>0</HiddenSlides>
  <MMClips>0</MMClips>
  <ScaleCrop>false</ScaleCrop>
  <HeadingPairs>
    <vt:vector size="6" baseType="variant">
      <vt:variant>
        <vt:lpstr>Theme</vt:lpstr>
      </vt:variant>
      <vt:variant>
        <vt:i4>2</vt:i4>
      </vt:variant>
      <vt:variant>
        <vt:lpstr>Embedded OLE Servers</vt:lpstr>
      </vt:variant>
      <vt:variant>
        <vt:i4>5</vt:i4>
      </vt:variant>
      <vt:variant>
        <vt:lpstr>Slide Titles</vt:lpstr>
      </vt:variant>
      <vt:variant>
        <vt:i4>360</vt:i4>
      </vt:variant>
    </vt:vector>
  </HeadingPairs>
  <TitlesOfParts>
    <vt:vector size="367" baseType="lpstr">
      <vt:lpstr>انقلاب</vt:lpstr>
      <vt:lpstr>سمة Office</vt:lpstr>
      <vt:lpstr>صورة</vt:lpstr>
      <vt:lpstr>Chart</vt:lpstr>
      <vt:lpstr>Equation</vt:lpstr>
      <vt:lpstr>Worksheet</vt:lpstr>
      <vt:lpstr>معادلة</vt:lpstr>
      <vt:lpstr>  Lectures of Stat -106 (Biostatistics)</vt:lpstr>
      <vt:lpstr>Chapter 1</vt:lpstr>
      <vt:lpstr>Slide 3</vt:lpstr>
      <vt:lpstr> Introduction Some Basic concepts </vt:lpstr>
      <vt:lpstr>Data:</vt:lpstr>
      <vt:lpstr> * A variable: </vt:lpstr>
      <vt:lpstr> * Biostatistics: </vt:lpstr>
      <vt:lpstr>Slide 8</vt:lpstr>
      <vt:lpstr>Slide 9</vt:lpstr>
      <vt:lpstr>Slide 10</vt:lpstr>
      <vt:lpstr> * A population:</vt:lpstr>
      <vt:lpstr>Slide 12</vt:lpstr>
      <vt:lpstr>Exercises</vt:lpstr>
      <vt:lpstr>Exercises:</vt:lpstr>
      <vt:lpstr>Slide 15</vt:lpstr>
      <vt:lpstr>Slide 16</vt:lpstr>
      <vt:lpstr>Slide 17</vt:lpstr>
      <vt:lpstr>Slide 18</vt:lpstr>
      <vt:lpstr>Slide 19</vt:lpstr>
      <vt:lpstr>Choose the right answer:</vt:lpstr>
      <vt:lpstr>Slide 21</vt:lpstr>
      <vt:lpstr>Slide 22</vt:lpstr>
      <vt:lpstr>Slide 23</vt:lpstr>
      <vt:lpstr>Slide 24</vt:lpstr>
      <vt:lpstr>Slide 25</vt:lpstr>
      <vt:lpstr>Chapter ( 2 )</vt:lpstr>
      <vt:lpstr>Slide 27</vt:lpstr>
      <vt:lpstr>Descriptive Statistics Frequency Distribution  for Discrete Random Variables</vt:lpstr>
      <vt:lpstr> Representing the simple frequency table using the bar chart</vt:lpstr>
      <vt:lpstr>2.3 Frequency Distribution  for Continuous Random Variables</vt:lpstr>
      <vt:lpstr>Slide 31</vt:lpstr>
      <vt:lpstr>Slide 32</vt:lpstr>
      <vt:lpstr>For the above example, the following table represents the cumulative frequency, the relative frequency, and the cumulative relative frequency. </vt:lpstr>
      <vt:lpstr>Slide 34</vt:lpstr>
      <vt:lpstr>Example :                             </vt:lpstr>
      <vt:lpstr>Slide 36</vt:lpstr>
      <vt:lpstr> Displaying grouped frequency distributions</vt:lpstr>
      <vt:lpstr>Representing the grouped frequency table using the Polygon</vt:lpstr>
      <vt:lpstr>Slide 39</vt:lpstr>
      <vt:lpstr>Slide 40</vt:lpstr>
      <vt:lpstr>Exercises</vt:lpstr>
      <vt:lpstr>Slide 42</vt:lpstr>
      <vt:lpstr>Slide 43</vt:lpstr>
      <vt:lpstr>Section (2.4) :  Descriptive  Statistics Measures of Central Tendency  Page 38 - 41</vt:lpstr>
      <vt:lpstr>Slide 45</vt:lpstr>
      <vt:lpstr>The Statistic and The Parameter  </vt:lpstr>
      <vt:lpstr> Measures of Central Tendency </vt:lpstr>
      <vt:lpstr>Slide 48</vt:lpstr>
      <vt:lpstr>Slide 49</vt:lpstr>
      <vt:lpstr>Slide 50</vt:lpstr>
      <vt:lpstr>Slide 51</vt:lpstr>
      <vt:lpstr>Slide 52</vt:lpstr>
      <vt:lpstr>Examples</vt:lpstr>
      <vt:lpstr>Examples</vt:lpstr>
      <vt:lpstr>Examples</vt:lpstr>
      <vt:lpstr>Slide 56</vt:lpstr>
      <vt:lpstr>Slide 57</vt:lpstr>
      <vt:lpstr>2.5.   Descriptive  Statistics – Measures of Dispersion:</vt:lpstr>
      <vt:lpstr>Ex. Figure 2.5.1 –Page 43</vt:lpstr>
      <vt:lpstr>1.The Range (R): </vt:lpstr>
      <vt:lpstr>2.The Variance: </vt:lpstr>
      <vt:lpstr>Slide 62</vt:lpstr>
      <vt:lpstr>Note:</vt:lpstr>
      <vt:lpstr>4.The Coefficient of Variation (C.V): </vt:lpstr>
      <vt:lpstr>Example 2.5.3 Page 46:</vt:lpstr>
      <vt:lpstr>Slide 66</vt:lpstr>
      <vt:lpstr>Exercises</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3.1 Introduction</vt:lpstr>
      <vt:lpstr>3.2 : Some definitions of probability</vt:lpstr>
      <vt:lpstr>Slide 86</vt:lpstr>
      <vt:lpstr>Slide 87</vt:lpstr>
      <vt:lpstr>3.3 Elementary Properties of Probability:</vt:lpstr>
      <vt:lpstr>Rules of Probability </vt:lpstr>
      <vt:lpstr>Table 3.4.1 in Example 3.4.1</vt:lpstr>
      <vt:lpstr>Find the following probabilities:</vt:lpstr>
      <vt:lpstr>**Answer the following questions:</vt:lpstr>
      <vt:lpstr>Conditional Probability:</vt:lpstr>
      <vt:lpstr>Example 3.4.2 Page 64</vt:lpstr>
      <vt:lpstr> Calculating a joint Probability  :</vt:lpstr>
      <vt:lpstr>Independent Events:</vt:lpstr>
      <vt:lpstr>Example 3.4.7 Page 68</vt:lpstr>
      <vt:lpstr>Solution</vt:lpstr>
      <vt:lpstr>Slide 99</vt:lpstr>
      <vt:lpstr>Example 3.4.8 Page 69</vt:lpstr>
      <vt:lpstr>Marginal Probability:</vt:lpstr>
      <vt:lpstr>Exercise:</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Baye's Theorem  Pages 79-83 </vt:lpstr>
      <vt:lpstr>In this case if the patient has to do a blood test in the laboratory, some time the result is Positive(he has the disease) and if the result is negative   (he doesn't has the disease) </vt:lpstr>
      <vt:lpstr>So, we have the following cases</vt:lpstr>
      <vt:lpstr>Slide 118</vt:lpstr>
      <vt:lpstr>Slide 119</vt:lpstr>
      <vt:lpstr>Slide 120</vt:lpstr>
      <vt:lpstr>Slide 121</vt:lpstr>
      <vt:lpstr>Slide 122</vt:lpstr>
      <vt:lpstr>Slide 123</vt:lpstr>
      <vt:lpstr>Slide 124</vt:lpstr>
      <vt:lpstr>Exercise:</vt:lpstr>
      <vt:lpstr>Slide 126</vt:lpstr>
      <vt:lpstr>Slide 127</vt:lpstr>
      <vt:lpstr>Slide 128</vt:lpstr>
      <vt:lpstr>Slide 129</vt:lpstr>
      <vt:lpstr>Slide 130</vt:lpstr>
      <vt:lpstr>Slide 131</vt:lpstr>
      <vt:lpstr>Chapter 4: Probabilistic features of certain data Distributions Pages 93- 111 </vt:lpstr>
      <vt:lpstr>Slide 133</vt:lpstr>
      <vt:lpstr>The Random Variable (X):  </vt:lpstr>
      <vt:lpstr>4.2 Probability Distributions for Discrete Random Variables</vt:lpstr>
      <vt:lpstr>The Cumulative Probability Distribution of X, F(x):</vt:lpstr>
      <vt:lpstr>Example 4.2.1 page 94:</vt:lpstr>
      <vt:lpstr>Slide 138</vt:lpstr>
      <vt:lpstr>Slide 139</vt:lpstr>
      <vt:lpstr>Slide 140</vt:lpstr>
      <vt:lpstr>Slide 141</vt:lpstr>
      <vt:lpstr>Find the following probability</vt:lpstr>
      <vt:lpstr>Slide 143</vt:lpstr>
      <vt:lpstr>4.3 The Binomial Distribution:</vt:lpstr>
      <vt:lpstr>The Bernoulli Process</vt:lpstr>
      <vt:lpstr>Slide 146</vt:lpstr>
      <vt:lpstr>Properties of the binomial distribution</vt:lpstr>
      <vt:lpstr>Example 4.3.1 page 100 </vt:lpstr>
      <vt:lpstr>Example 4.3.3 page 104</vt:lpstr>
      <vt:lpstr>4.4 The Poisson Distribution</vt:lpstr>
      <vt:lpstr>Properties of the Poisson distribution </vt:lpstr>
      <vt:lpstr>Example 4.4.1 page 111</vt:lpstr>
      <vt:lpstr>Slide 153</vt:lpstr>
      <vt:lpstr>Example 4.4.2 page 111: Refer to example 4.4.1 </vt:lpstr>
      <vt:lpstr>Slide 155</vt:lpstr>
      <vt:lpstr>Excercices:</vt:lpstr>
      <vt:lpstr>Hint:</vt:lpstr>
      <vt:lpstr>Slide 158</vt:lpstr>
      <vt:lpstr>Q4.3.5 </vt:lpstr>
      <vt:lpstr>Q 4.4.3 : </vt:lpstr>
      <vt:lpstr>For Q 4.4.3 :Q4.4.4</vt:lpstr>
      <vt:lpstr>4.5   Continuous Probability Distribution Pages 114 – 127 </vt:lpstr>
      <vt:lpstr>Slide 163</vt:lpstr>
      <vt:lpstr>Slide 164</vt:lpstr>
      <vt:lpstr>Properties of continuous probability Distributions: </vt:lpstr>
      <vt:lpstr>4.6 The normal distribution: </vt:lpstr>
      <vt:lpstr>Characteristics of the normal distribution: Page 111 </vt:lpstr>
      <vt:lpstr>Slide 168</vt:lpstr>
      <vt:lpstr>The Standard normal distribution: </vt:lpstr>
      <vt:lpstr>Characteristics of the standard normal distribution  </vt:lpstr>
      <vt:lpstr>“How to use tables of Z”</vt:lpstr>
      <vt:lpstr>Slide 172</vt:lpstr>
      <vt:lpstr>Slide 173</vt:lpstr>
      <vt:lpstr>Exercise </vt:lpstr>
      <vt:lpstr>Slide 175</vt:lpstr>
      <vt:lpstr>Slide 176</vt:lpstr>
      <vt:lpstr>How to transform normal distribution (X) to standard normal distribution (Z)?</vt:lpstr>
      <vt:lpstr>4.7 Normal Distribution Applications</vt:lpstr>
      <vt:lpstr>Slide 179</vt:lpstr>
      <vt:lpstr>Slide 180</vt:lpstr>
      <vt:lpstr>Slide 181</vt:lpstr>
      <vt:lpstr>Exercises</vt:lpstr>
      <vt:lpstr>Slide 183</vt:lpstr>
      <vt:lpstr>Slide 184</vt:lpstr>
      <vt:lpstr>Slide 185</vt:lpstr>
      <vt:lpstr>Slide 186</vt:lpstr>
      <vt:lpstr>Examples</vt:lpstr>
      <vt:lpstr>Slide 188</vt:lpstr>
      <vt:lpstr>6.4 Sampling Distributions:</vt:lpstr>
      <vt:lpstr>6.4.2 Definition:</vt:lpstr>
      <vt:lpstr>Example:</vt:lpstr>
      <vt:lpstr>Solution:</vt:lpstr>
      <vt:lpstr>Sampling Distribution of the sample Proportion:</vt:lpstr>
      <vt:lpstr>Slide 194</vt:lpstr>
      <vt:lpstr>Example: </vt:lpstr>
      <vt:lpstr>Chapter 6 Using sample data to make   estimates about population parameters (P162-172)</vt:lpstr>
      <vt:lpstr>Slide 197</vt:lpstr>
      <vt:lpstr>Slide 198</vt:lpstr>
      <vt:lpstr>Slide 199</vt:lpstr>
      <vt:lpstr>Definition:</vt:lpstr>
      <vt:lpstr>6.2 Confidence Interval for a Population Mean:  (C.I) </vt:lpstr>
      <vt:lpstr>The 1- percent confidence interval  (C.I.) for :</vt:lpstr>
      <vt:lpstr>For example:</vt:lpstr>
      <vt:lpstr>For example:</vt:lpstr>
      <vt:lpstr>Slide 205</vt:lpstr>
      <vt:lpstr>Example 6.2.1 Page 167: </vt:lpstr>
      <vt:lpstr>Solution:</vt:lpstr>
      <vt:lpstr>Example</vt:lpstr>
      <vt:lpstr>Then 90% confident interval for  is given by :</vt:lpstr>
      <vt:lpstr>Example6.3.1 Page 174: </vt:lpstr>
      <vt:lpstr>Solution:</vt:lpstr>
      <vt:lpstr>Exercise</vt:lpstr>
      <vt:lpstr>Slide 213</vt:lpstr>
      <vt:lpstr>Slide 214</vt:lpstr>
      <vt:lpstr>6.3 Confidence Interval for the difference between two Population Means:  (C.I)</vt:lpstr>
      <vt:lpstr>Slide 216</vt:lpstr>
      <vt:lpstr>Slide 217</vt:lpstr>
      <vt:lpstr>Slide 218</vt:lpstr>
      <vt:lpstr>Solution :</vt:lpstr>
      <vt:lpstr>6.5 Confidence Interval for a Population proportion (P):</vt:lpstr>
      <vt:lpstr>Example 6.5.1</vt:lpstr>
      <vt:lpstr>Solution :</vt:lpstr>
      <vt:lpstr>Exercise:</vt:lpstr>
      <vt:lpstr> 6.6 Confidence Interval for the difference between two Population proportions :</vt:lpstr>
      <vt:lpstr> Example 6.6.1 </vt:lpstr>
      <vt:lpstr>Solution :</vt:lpstr>
      <vt:lpstr>Slide 227</vt:lpstr>
      <vt:lpstr>           Chapter 7 Using sample statistics  to Test Hypotheses  about population parameters Pages 215-233</vt:lpstr>
      <vt:lpstr>Slide 229</vt:lpstr>
      <vt:lpstr>Hypothesis Testing</vt:lpstr>
      <vt:lpstr>Definition of a hypothesis</vt:lpstr>
      <vt:lpstr>Definition of Statistical hypotheses</vt:lpstr>
      <vt:lpstr>7.2 Testing a hypothesis about the mean of a population: </vt:lpstr>
      <vt:lpstr>Slide 234</vt:lpstr>
      <vt:lpstr>Slide 235</vt:lpstr>
      <vt:lpstr>Slide 236</vt:lpstr>
      <vt:lpstr>Slide 237</vt:lpstr>
      <vt:lpstr>The Use of P – Values in Decision Definition Making::</vt:lpstr>
      <vt:lpstr>Slide 239</vt:lpstr>
      <vt:lpstr>Slide 240</vt:lpstr>
      <vt:lpstr>An Alternative Decision Rule using the  p - value Definition</vt:lpstr>
      <vt:lpstr>Example 7.2.1 Page 223</vt:lpstr>
      <vt:lpstr>Solution</vt:lpstr>
      <vt:lpstr>Slide 244</vt:lpstr>
      <vt:lpstr>Slide 245</vt:lpstr>
      <vt:lpstr>Example7.2.2 page227 </vt:lpstr>
      <vt:lpstr>Slide 247</vt:lpstr>
      <vt:lpstr>Example7.2.4 page232</vt:lpstr>
      <vt:lpstr>Solution</vt:lpstr>
      <vt:lpstr>Slide 250</vt:lpstr>
      <vt:lpstr>Exercises</vt:lpstr>
      <vt:lpstr>Solution :                                </vt:lpstr>
      <vt:lpstr>Slide 253</vt:lpstr>
      <vt:lpstr>Exercises</vt:lpstr>
      <vt:lpstr>Solution :                                </vt:lpstr>
      <vt:lpstr>Slide 256</vt:lpstr>
      <vt:lpstr>Slide 257</vt:lpstr>
      <vt:lpstr>7.3 Hypothesis Testing :The Difference between two population mean : </vt:lpstr>
      <vt:lpstr>Slide 259</vt:lpstr>
      <vt:lpstr>Slide 260</vt:lpstr>
      <vt:lpstr>Slide 261</vt:lpstr>
      <vt:lpstr>6. Conclusion:</vt:lpstr>
      <vt:lpstr>Example7.3.1 page238</vt:lpstr>
      <vt:lpstr>Slide 264</vt:lpstr>
      <vt:lpstr>Slide 265</vt:lpstr>
      <vt:lpstr>Example7.3.2   page 240</vt:lpstr>
      <vt:lpstr>Slide 267</vt:lpstr>
      <vt:lpstr>Slide 268</vt:lpstr>
      <vt:lpstr>     </vt:lpstr>
      <vt:lpstr>Slide 270</vt:lpstr>
      <vt:lpstr>Slide 271</vt:lpstr>
      <vt:lpstr>Slide 272</vt:lpstr>
      <vt:lpstr>Slide 273</vt:lpstr>
      <vt:lpstr>Slide 274</vt:lpstr>
      <vt:lpstr>Slide 275</vt:lpstr>
      <vt:lpstr>Slide 276</vt:lpstr>
      <vt:lpstr>Slide 277</vt:lpstr>
      <vt:lpstr>Solution:</vt:lpstr>
      <vt:lpstr>Slide 279</vt:lpstr>
      <vt:lpstr>Slide 280</vt:lpstr>
      <vt:lpstr>Test statistic is</vt:lpstr>
      <vt:lpstr>Slide 282</vt:lpstr>
      <vt:lpstr>Slide 283</vt:lpstr>
      <vt:lpstr>Slide 284</vt:lpstr>
      <vt:lpstr>7.5 Hypothesis Testing A single  population proportion: </vt:lpstr>
      <vt:lpstr>Slide 286</vt:lpstr>
      <vt:lpstr>Slide 287</vt:lpstr>
      <vt:lpstr>Example7.5.1 page 259</vt:lpstr>
      <vt:lpstr>Slide 289</vt:lpstr>
      <vt:lpstr>Slide 290</vt:lpstr>
      <vt:lpstr>Slide 291</vt:lpstr>
      <vt:lpstr>Exercises</vt:lpstr>
      <vt:lpstr>Solution :                                </vt:lpstr>
      <vt:lpstr>Slide 294</vt:lpstr>
      <vt:lpstr> 7.6 Hypothesis Testing :The Difference between two  population proportion: </vt:lpstr>
      <vt:lpstr>Slide 296</vt:lpstr>
      <vt:lpstr>Slide 297</vt:lpstr>
      <vt:lpstr>Example7.6.1 page 262</vt:lpstr>
      <vt:lpstr>Slide 299</vt:lpstr>
      <vt:lpstr>Slide 300</vt:lpstr>
      <vt:lpstr>Slide 301</vt:lpstr>
      <vt:lpstr>REGRESSION  CORRELATION ANALYSIS OF VARIANCE </vt:lpstr>
      <vt:lpstr>Line of Regression</vt:lpstr>
      <vt:lpstr>ESTIMATION</vt:lpstr>
      <vt:lpstr>                      B =</vt:lpstr>
      <vt:lpstr>EXAMPLE</vt:lpstr>
      <vt:lpstr>Slide 307</vt:lpstr>
      <vt:lpstr>  calculations</vt:lpstr>
      <vt:lpstr>Pearson’s Correlation Coefficient  </vt:lpstr>
      <vt:lpstr>Height and weights of 8 children</vt:lpstr>
      <vt:lpstr>Scatter plot for 8 babies</vt:lpstr>
      <vt:lpstr>Table : The Strength of a Correlation                                       </vt:lpstr>
      <vt:lpstr>FORMULA FOR CORRELATION COEFFECIENT ( r )</vt:lpstr>
      <vt:lpstr> Computational Formula for Pearsons’s  Correlation Coefficient  r </vt:lpstr>
      <vt:lpstr>    </vt:lpstr>
      <vt:lpstr>Table 2 : Chest circumference and Birth Weight of 10 babies </vt:lpstr>
      <vt:lpstr>Checking for significance </vt:lpstr>
      <vt:lpstr>Chapter 12</vt:lpstr>
      <vt:lpstr>TESTS OF INDEPENDENCE</vt:lpstr>
      <vt:lpstr>The Contingency Table</vt:lpstr>
      <vt:lpstr>Observed versus Expected Frequencies</vt:lpstr>
      <vt:lpstr>Chi-square Test</vt:lpstr>
      <vt:lpstr>Example 12.401(page 613)</vt:lpstr>
      <vt:lpstr> Calculations and Testing </vt:lpstr>
      <vt:lpstr>Conclusion</vt:lpstr>
      <vt:lpstr>ODDS RATIO</vt:lpstr>
      <vt:lpstr>ODDS RATIO </vt:lpstr>
      <vt:lpstr>Example 12.7.2 for Odds Ratio</vt:lpstr>
      <vt:lpstr>Confidence Interval for Odds Ratio</vt:lpstr>
      <vt:lpstr>Interpretation of Example 12.7.2 Data</vt:lpstr>
      <vt:lpstr>Interpretation of ODDS RATIO</vt:lpstr>
      <vt:lpstr>Chapter 13  Special Techniques for use when population parameters and/or population distributions are unknoen</vt:lpstr>
      <vt:lpstr>NON-PARAMETRIC STATISTICS</vt:lpstr>
      <vt:lpstr>ADVANTAGES OF NON-PARAMETRIC STATISTICS</vt:lpstr>
      <vt:lpstr>The Sign Test </vt:lpstr>
      <vt:lpstr>Example (One Sample Sign Test) </vt:lpstr>
      <vt:lpstr>Continued…….</vt:lpstr>
      <vt:lpstr>Continued…….</vt:lpstr>
      <vt:lpstr>Continued…….</vt:lpstr>
      <vt:lpstr>Continued…….</vt:lpstr>
      <vt:lpstr>Continued…….</vt:lpstr>
      <vt:lpstr> SIGN TEST----Paired Data  </vt:lpstr>
      <vt:lpstr> SIGN TEST----Example 13.3.2 </vt:lpstr>
      <vt:lpstr>Continued…….</vt:lpstr>
      <vt:lpstr>NON-PARAMETRIC STATISTICS</vt:lpstr>
      <vt:lpstr>EXAMPLE 1</vt:lpstr>
      <vt:lpstr>EXAMPLE 1</vt:lpstr>
      <vt:lpstr>Slide 348</vt:lpstr>
      <vt:lpstr>EXAMPLE 1</vt:lpstr>
      <vt:lpstr>EXAMPLE 2</vt:lpstr>
      <vt:lpstr>EXAMPLE 2</vt:lpstr>
      <vt:lpstr>EXAMPLE 2</vt:lpstr>
      <vt:lpstr>EXAMPLE 2</vt:lpstr>
      <vt:lpstr>Slide 354</vt:lpstr>
      <vt:lpstr>EXAMPLE 2</vt:lpstr>
      <vt:lpstr>EXAMPLE 2</vt:lpstr>
      <vt:lpstr>EXAMPLE 2</vt:lpstr>
      <vt:lpstr>EXAMPLE 2</vt:lpstr>
      <vt:lpstr>Slide 359</vt:lpstr>
      <vt:lpstr>Slide 360</vt:lpstr>
    </vt:vector>
  </TitlesOfParts>
  <Company>CHARITY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Biostatistics Some Basic Concepts:</dc:title>
  <dc:creator>Customer</dc:creator>
  <cp:lastModifiedBy>ytashkandi</cp:lastModifiedBy>
  <cp:revision>433</cp:revision>
  <dcterms:created xsi:type="dcterms:W3CDTF">2009-10-03T08:34:00Z</dcterms:created>
  <dcterms:modified xsi:type="dcterms:W3CDTF">2017-09-19T06:03:23Z</dcterms:modified>
</cp:coreProperties>
</file>