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4"/>
  </p:sldMasterIdLst>
  <p:notesMasterIdLst>
    <p:notesMasterId r:id="rId24"/>
  </p:notesMasterIdLst>
  <p:sldIdLst>
    <p:sldId id="256" r:id="rId5"/>
    <p:sldId id="260" r:id="rId6"/>
    <p:sldId id="261" r:id="rId7"/>
    <p:sldId id="266" r:id="rId8"/>
    <p:sldId id="262" r:id="rId9"/>
    <p:sldId id="263" r:id="rId10"/>
    <p:sldId id="264" r:id="rId11"/>
    <p:sldId id="267" r:id="rId12"/>
    <p:sldId id="285" r:id="rId13"/>
    <p:sldId id="268" r:id="rId14"/>
    <p:sldId id="293" r:id="rId15"/>
    <p:sldId id="286" r:id="rId16"/>
    <p:sldId id="291" r:id="rId17"/>
    <p:sldId id="288" r:id="rId18"/>
    <p:sldId id="289" r:id="rId19"/>
    <p:sldId id="290" r:id="rId20"/>
    <p:sldId id="287" r:id="rId21"/>
    <p:sldId id="270" r:id="rId22"/>
    <p:sldId id="271" r:id="rId23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9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101" d="100"/>
          <a:sy n="101" d="100"/>
        </p:scale>
        <p:origin x="29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892AEBA-4E5F-4B26-9DC2-802CDDBE3374}" type="datetimeFigureOut">
              <a:rPr lang="ar-SA" smtClean="0"/>
              <a:pPr/>
              <a:t>18/12/1438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562C8AC-F8F3-4899-9387-C35B2DAADFD9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2C8AC-F8F3-4899-9387-C35B2DAADFD9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dirty="0"/>
              <a:t>عمل / حمود القحطاني</a:t>
            </a:r>
          </a:p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BA841-2266-45B9-A39E-76757D5D9C92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dirty="0"/>
              <a:t>عمل / حمود القحطاني</a:t>
            </a:r>
          </a:p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BA841-2266-45B9-A39E-76757D5D9C92}" type="slidenum">
              <a:rPr lang="ar-SA" smtClean="0"/>
              <a:pPr/>
              <a:t>14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dirty="0"/>
              <a:t>عمل / حمود القحطاني</a:t>
            </a:r>
          </a:p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BA841-2266-45B9-A39E-76757D5D9C92}" type="slidenum">
              <a:rPr lang="ar-SA" smtClean="0"/>
              <a:pPr/>
              <a:t>15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SA" dirty="0"/>
              <a:t>عمل / حمود القحطاني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BA841-2266-45B9-A39E-76757D5D9C92}" type="slidenum">
              <a:rPr lang="ar-SA" smtClean="0"/>
              <a:pPr/>
              <a:t>16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انقر لتحرير نمط العنوان الثانوي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F8DAF-1829-4E5D-AEA3-35E7A4A35C3C}" type="datetimeFigureOut">
              <a:rPr lang="ar-SA"/>
              <a:pPr>
                <a:defRPr/>
              </a:pPr>
              <a:t>18/12/1438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231B8-BCCB-4C78-BF99-45E9C6CA580F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E9852-3B13-4D90-B4B7-84A0B3ABF8E4}" type="datetimeFigureOut">
              <a:rPr lang="ar-SA"/>
              <a:pPr>
                <a:defRPr/>
              </a:pPr>
              <a:t>18/12/1438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828F8-1598-4D73-8C62-A80931BA654C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A701F-B908-424F-B07F-5DB91D46B433}" type="datetimeFigureOut">
              <a:rPr lang="ar-SA"/>
              <a:pPr>
                <a:defRPr/>
              </a:pPr>
              <a:t>18/12/1438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509031-F4A8-4413-AC50-2A4E0C87219A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2762B-2328-4EF4-8AA3-656FDA243110}" type="datetimeFigureOut">
              <a:rPr lang="ar-SA"/>
              <a:pPr>
                <a:defRPr/>
              </a:pPr>
              <a:t>18/12/1438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FA872-7402-4F6E-BA2B-DA85178F0675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0523F-E917-44E9-B209-71044BF671C3}" type="datetimeFigureOut">
              <a:rPr lang="ar-SA"/>
              <a:pPr>
                <a:defRPr/>
              </a:pPr>
              <a:t>18/12/1438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C4B45-45F9-48CF-A726-C578B686FD13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91EB1-A111-4454-B1E4-57D60D101A44}" type="datetimeFigureOut">
              <a:rPr lang="ar-SA"/>
              <a:pPr>
                <a:defRPr/>
              </a:pPr>
              <a:t>18/12/1438</a:t>
            </a:fld>
            <a:endParaRPr lang="ar-SA"/>
          </a:p>
        </p:txBody>
      </p:sp>
      <p:sp>
        <p:nvSpPr>
          <p:cNvPr id="6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2E19C-4C72-4F17-A472-79DCE8F5D62C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7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C4BAA-43BE-4B45-B8AA-DDE984FC0F67}" type="datetimeFigureOut">
              <a:rPr lang="ar-SA"/>
              <a:pPr>
                <a:defRPr/>
              </a:pPr>
              <a:t>18/12/1438</a:t>
            </a:fld>
            <a:endParaRPr lang="ar-SA"/>
          </a:p>
        </p:txBody>
      </p:sp>
      <p:sp>
        <p:nvSpPr>
          <p:cNvPr id="8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9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9E041-30A8-4A5E-BBB1-88BC4A9AB5B3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1F2EE-98BC-4EA8-82D5-B6874AA3ED90}" type="datetimeFigureOut">
              <a:rPr lang="ar-SA"/>
              <a:pPr>
                <a:defRPr/>
              </a:pPr>
              <a:t>18/12/1438</a:t>
            </a:fld>
            <a:endParaRPr lang="ar-SA"/>
          </a:p>
        </p:txBody>
      </p:sp>
      <p:sp>
        <p:nvSpPr>
          <p:cNvPr id="4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A8159-8461-43C5-9B02-612ED4547C2B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B2398-0AE2-4553-8D45-0FF97B085F92}" type="datetimeFigureOut">
              <a:rPr lang="ar-SA"/>
              <a:pPr>
                <a:defRPr/>
              </a:pPr>
              <a:t>18/12/1438</a:t>
            </a:fld>
            <a:endParaRPr lang="ar-SA"/>
          </a:p>
        </p:txBody>
      </p:sp>
      <p:sp>
        <p:nvSpPr>
          <p:cNvPr id="3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4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E6CDDC-5B1C-4210-838C-ECAB32B53517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AD972-1150-4A7E-BCC4-3455003B886B}" type="datetimeFigureOut">
              <a:rPr lang="ar-SA"/>
              <a:pPr>
                <a:defRPr/>
              </a:pPr>
              <a:t>18/12/1438</a:t>
            </a:fld>
            <a:endParaRPr lang="ar-SA"/>
          </a:p>
        </p:txBody>
      </p:sp>
      <p:sp>
        <p:nvSpPr>
          <p:cNvPr id="6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3761A-0224-4483-803A-69FE5191B308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1D125-321B-4388-9887-F8CB04EE398D}" type="datetimeFigureOut">
              <a:rPr lang="ar-SA"/>
              <a:pPr>
                <a:defRPr/>
              </a:pPr>
              <a:t>18/12/1438</a:t>
            </a:fld>
            <a:endParaRPr lang="ar-SA"/>
          </a:p>
        </p:txBody>
      </p:sp>
      <p:sp>
        <p:nvSpPr>
          <p:cNvPr id="6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EE6A3-C82E-4CFE-900C-31B3B5B30067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عنصر نائب للعنوان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/>
              <a:t>انقر لتحرير نمط العنوان الرئيسي</a:t>
            </a:r>
          </a:p>
        </p:txBody>
      </p:sp>
      <p:sp>
        <p:nvSpPr>
          <p:cNvPr id="1027" name="عنصر نائب للنص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C242BB-848C-4FC4-A6FE-CDE997A25CA8}" type="datetimeFigureOut">
              <a:rPr lang="ar-SA"/>
              <a:pPr>
                <a:defRPr/>
              </a:pPr>
              <a:t>18/12/1438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52C3A0B-9053-47AE-9938-8A3941076172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1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2pPr>
      <a:lvl3pPr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3pPr>
      <a:lvl4pPr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4pPr>
      <a:lvl5pPr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slide" Target="slide6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slide" Target="slide8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143000" y="2438400"/>
            <a:ext cx="7075976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8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+mn-lt"/>
                <a:cs typeface="+mn-cs"/>
              </a:rPr>
              <a:t>شبكات الحاسب الآلي</a:t>
            </a:r>
          </a:p>
        </p:txBody>
      </p:sp>
      <p:sp>
        <p:nvSpPr>
          <p:cNvPr id="2051" name="Rectangle 4"/>
          <p:cNvSpPr>
            <a:spLocks noChangeArrowheads="1"/>
          </p:cNvSpPr>
          <p:nvPr/>
        </p:nvSpPr>
        <p:spPr bwMode="auto">
          <a:xfrm>
            <a:off x="179388" y="6381750"/>
            <a:ext cx="21478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>
                <a:latin typeface="Calibri" pitchFamily="34" charset="0"/>
              </a:rPr>
              <a:t>الدكتور هشام عادل عبهري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2" name="Picture 4" descr="Picture of an RJ45 8P8C cable wiring plan"/>
          <p:cNvPicPr>
            <a:picLocks noChangeAspect="1" noChangeArrowheads="1"/>
          </p:cNvPicPr>
          <p:nvPr/>
        </p:nvPicPr>
        <p:blipFill>
          <a:blip r:embed="rId2"/>
          <a:srcRect l="41333" t="10000" r="2667" b="14000"/>
          <a:stretch>
            <a:fillRect/>
          </a:stretch>
        </p:blipFill>
        <p:spPr bwMode="auto">
          <a:xfrm>
            <a:off x="5486400" y="762000"/>
            <a:ext cx="3200400" cy="2895600"/>
          </a:xfrm>
          <a:prstGeom prst="rect">
            <a:avLst/>
          </a:prstGeom>
          <a:noFill/>
        </p:spPr>
      </p:pic>
      <p:pic>
        <p:nvPicPr>
          <p:cNvPr id="53254" name="Picture 6" descr="Picture of some network accesori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04800"/>
            <a:ext cx="3810000" cy="2857500"/>
          </a:xfrm>
          <a:prstGeom prst="rect">
            <a:avLst/>
          </a:prstGeom>
          <a:noFill/>
        </p:spPr>
      </p:pic>
      <p:pic>
        <p:nvPicPr>
          <p:cNvPr id="53256" name="Picture 8" descr="Registerd Jack 45 versus Registerd Jack 11"/>
          <p:cNvPicPr>
            <a:picLocks noChangeAspect="1" noChangeArrowheads="1"/>
          </p:cNvPicPr>
          <p:nvPr/>
        </p:nvPicPr>
        <p:blipFill>
          <a:blip r:embed="rId4"/>
          <a:srcRect r="42857"/>
          <a:stretch>
            <a:fillRect/>
          </a:stretch>
        </p:blipFill>
        <p:spPr bwMode="auto">
          <a:xfrm>
            <a:off x="6400800" y="4191000"/>
            <a:ext cx="2057398" cy="2057400"/>
          </a:xfrm>
          <a:prstGeom prst="rect">
            <a:avLst/>
          </a:prstGeom>
          <a:noFill/>
        </p:spPr>
      </p:pic>
      <p:pic>
        <p:nvPicPr>
          <p:cNvPr id="53258" name="Picture 10" descr="http://www.datalinkcom.net/accessories/Ethernet_Cable_RJ45_Connector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0" y="3657600"/>
            <a:ext cx="3295650" cy="2057400"/>
          </a:xfrm>
          <a:prstGeom prst="rect">
            <a:avLst/>
          </a:prstGeom>
          <a:noFill/>
        </p:spPr>
      </p:pic>
      <p:sp>
        <p:nvSpPr>
          <p:cNvPr id="7" name="مستطيل 6">
            <a:hlinkClick r:id="" action="ppaction://hlinkshowjump?jump=nextslide"/>
          </p:cNvPr>
          <p:cNvSpPr/>
          <p:nvPr/>
        </p:nvSpPr>
        <p:spPr>
          <a:xfrm>
            <a:off x="304800" y="6096000"/>
            <a:ext cx="24769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تابع الطريقة الرابعة</a:t>
            </a:r>
          </a:p>
        </p:txBody>
      </p:sp>
    </p:spTree>
  </p:cSld>
  <p:clrMapOvr>
    <a:masterClrMapping/>
  </p:clrMapOvr>
  <p:transition advClick="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مجموعة 4"/>
          <p:cNvGrpSpPr/>
          <p:nvPr/>
        </p:nvGrpSpPr>
        <p:grpSpPr>
          <a:xfrm>
            <a:off x="914400" y="1219200"/>
            <a:ext cx="1473865" cy="3205758"/>
            <a:chOff x="6172200" y="2057400"/>
            <a:chExt cx="1228221" cy="2671465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324600" y="2057400"/>
              <a:ext cx="942975" cy="2247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مربع نص 6"/>
            <p:cNvSpPr txBox="1"/>
            <p:nvPr/>
          </p:nvSpPr>
          <p:spPr>
            <a:xfrm>
              <a:off x="6172200" y="4267200"/>
              <a:ext cx="1228221" cy="46166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ctr"/>
              <a:r>
                <a:rPr lang="ar-SA" sz="1200" b="1" dirty="0"/>
                <a:t>كبل مباشر</a:t>
              </a:r>
            </a:p>
            <a:p>
              <a:pPr algn="ctr"/>
              <a:r>
                <a:rPr lang="ar-SA" sz="1200" b="1" dirty="0"/>
                <a:t>ٍ</a:t>
              </a:r>
              <a:r>
                <a:rPr lang="en-US" sz="1200" b="1" dirty="0"/>
                <a:t>Straight Cable</a:t>
              </a:r>
              <a:endParaRPr lang="ar-SA" sz="1200" b="1" dirty="0"/>
            </a:p>
          </p:txBody>
        </p:sp>
      </p:grpSp>
      <p:grpSp>
        <p:nvGrpSpPr>
          <p:cNvPr id="8" name="مجموعة 7"/>
          <p:cNvGrpSpPr/>
          <p:nvPr/>
        </p:nvGrpSpPr>
        <p:grpSpPr>
          <a:xfrm>
            <a:off x="2803261" y="1219199"/>
            <a:ext cx="1235339" cy="3648956"/>
            <a:chOff x="6553200" y="2438400"/>
            <a:chExt cx="1029449" cy="3040797"/>
          </a:xfrm>
        </p:grpSpPr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553200" y="2438400"/>
              <a:ext cx="971550" cy="2238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مستطيل 9"/>
            <p:cNvSpPr/>
            <p:nvPr/>
          </p:nvSpPr>
          <p:spPr>
            <a:xfrm>
              <a:off x="6553200" y="4648200"/>
              <a:ext cx="1029449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ar-SA" sz="1200" b="1" dirty="0"/>
                <a:t>كبل معكوس </a:t>
              </a:r>
              <a:endParaRPr lang="en-US" sz="1200" b="1" dirty="0"/>
            </a:p>
            <a:p>
              <a:pPr algn="ctr"/>
              <a:r>
                <a:rPr lang="en-US" sz="1200" b="1" dirty="0"/>
                <a:t>10 Mbps</a:t>
              </a:r>
              <a:endParaRPr lang="ar-SA" sz="1200" b="1" dirty="0"/>
            </a:p>
            <a:p>
              <a:pPr algn="ctr"/>
              <a:r>
                <a:rPr lang="en-US" sz="1200" b="1" dirty="0"/>
                <a:t>cross cable</a:t>
              </a:r>
            </a:p>
            <a:p>
              <a:pPr algn="ctr"/>
              <a:endParaRPr lang="ar-SA" sz="1200" b="1" dirty="0"/>
            </a:p>
          </p:txBody>
        </p:sp>
      </p:grpSp>
      <p:grpSp>
        <p:nvGrpSpPr>
          <p:cNvPr id="11" name="مجموعة 10"/>
          <p:cNvGrpSpPr/>
          <p:nvPr/>
        </p:nvGrpSpPr>
        <p:grpSpPr>
          <a:xfrm>
            <a:off x="4479661" y="1212604"/>
            <a:ext cx="1235339" cy="3740396"/>
            <a:chOff x="6553200" y="2362200"/>
            <a:chExt cx="1029449" cy="3116997"/>
          </a:xfrm>
        </p:grpSpPr>
        <p:pic>
          <p:nvPicPr>
            <p:cNvPr id="12" name="Picture 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591300" y="2362200"/>
              <a:ext cx="952500" cy="2257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مستطيل 12"/>
            <p:cNvSpPr/>
            <p:nvPr/>
          </p:nvSpPr>
          <p:spPr>
            <a:xfrm>
              <a:off x="6553200" y="4648200"/>
              <a:ext cx="1029449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ar-SA" sz="1200" b="1" dirty="0"/>
                <a:t>كبل معكوس </a:t>
              </a:r>
              <a:endParaRPr lang="en-US" sz="1200" b="1" dirty="0"/>
            </a:p>
            <a:p>
              <a:pPr algn="ctr"/>
              <a:r>
                <a:rPr lang="en-US" sz="1200" b="1" dirty="0"/>
                <a:t>100 Mbps</a:t>
              </a:r>
              <a:endParaRPr lang="ar-SA" sz="1200" b="1" dirty="0"/>
            </a:p>
            <a:p>
              <a:pPr algn="ctr"/>
              <a:r>
                <a:rPr lang="en-US" sz="1200" b="1" dirty="0"/>
                <a:t>cross cable</a:t>
              </a:r>
            </a:p>
            <a:p>
              <a:pPr algn="ctr"/>
              <a:endParaRPr lang="ar-SA" sz="1200" b="1" dirty="0"/>
            </a:p>
          </p:txBody>
        </p:sp>
      </p:grpSp>
      <p:grpSp>
        <p:nvGrpSpPr>
          <p:cNvPr id="14" name="مجموعة 13"/>
          <p:cNvGrpSpPr/>
          <p:nvPr/>
        </p:nvGrpSpPr>
        <p:grpSpPr>
          <a:xfrm>
            <a:off x="6232261" y="1219200"/>
            <a:ext cx="1235339" cy="3648956"/>
            <a:chOff x="6514351" y="2438400"/>
            <a:chExt cx="1029449" cy="3040797"/>
          </a:xfrm>
        </p:grpSpPr>
        <p:pic>
          <p:nvPicPr>
            <p:cNvPr id="15" name="Picture 6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553200" y="2438400"/>
              <a:ext cx="952500" cy="2219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6" name="مستطيل 15"/>
            <p:cNvSpPr/>
            <p:nvPr/>
          </p:nvSpPr>
          <p:spPr>
            <a:xfrm>
              <a:off x="6514351" y="4648200"/>
              <a:ext cx="1029449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ar-SA" sz="1200" b="1" dirty="0"/>
                <a:t>كبل معكوس </a:t>
              </a:r>
              <a:endParaRPr lang="en-US" sz="1200" b="1" dirty="0"/>
            </a:p>
            <a:p>
              <a:pPr algn="ctr"/>
              <a:r>
                <a:rPr lang="en-US" sz="1200" b="1" dirty="0"/>
                <a:t>1000 Mbps</a:t>
              </a:r>
              <a:endParaRPr lang="ar-SA" sz="1200" b="1" dirty="0"/>
            </a:p>
            <a:p>
              <a:pPr algn="ctr"/>
              <a:r>
                <a:rPr lang="en-US" sz="1200" b="1" dirty="0"/>
                <a:t>cross cable</a:t>
              </a:r>
            </a:p>
            <a:p>
              <a:pPr algn="ctr"/>
              <a:endParaRPr lang="ar-SA" sz="1200" b="1" dirty="0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6400800" y="533400"/>
            <a:ext cx="11721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تجربة 2</a:t>
            </a:r>
          </a:p>
        </p:txBody>
      </p:sp>
      <p:sp>
        <p:nvSpPr>
          <p:cNvPr id="5" name="مستطيل 4">
            <a:hlinkClick r:id="" action="ppaction://hlinkshowjump?jump=nextslide"/>
          </p:cNvPr>
          <p:cNvSpPr/>
          <p:nvPr/>
        </p:nvSpPr>
        <p:spPr>
          <a:xfrm>
            <a:off x="2667000" y="1219200"/>
            <a:ext cx="56493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توصيل جهازي حاسب باستخدام الكبل المعكوس</a:t>
            </a:r>
          </a:p>
        </p:txBody>
      </p:sp>
      <p:sp>
        <p:nvSpPr>
          <p:cNvPr id="6" name="مستطيل 5">
            <a:hlinkClick r:id="" action="ppaction://hlinkshowjump?jump=nextslide"/>
          </p:cNvPr>
          <p:cNvSpPr/>
          <p:nvPr/>
        </p:nvSpPr>
        <p:spPr>
          <a:xfrm>
            <a:off x="5257800" y="1828800"/>
            <a:ext cx="22653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التوصيل الفيزيائي</a:t>
            </a:r>
          </a:p>
        </p:txBody>
      </p:sp>
      <p:sp>
        <p:nvSpPr>
          <p:cNvPr id="7" name="مستطيل 6">
            <a:hlinkClick r:id="" action="ppaction://hlinkshowjump?jump=nextslide"/>
          </p:cNvPr>
          <p:cNvSpPr/>
          <p:nvPr/>
        </p:nvSpPr>
        <p:spPr>
          <a:xfrm>
            <a:off x="5486400" y="3962400"/>
            <a:ext cx="21659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التوصيل المنطقي</a:t>
            </a:r>
          </a:p>
        </p:txBody>
      </p:sp>
      <p:sp>
        <p:nvSpPr>
          <p:cNvPr id="8" name="مستطيل 7">
            <a:hlinkClick r:id="" action="ppaction://hlinkshowjump?jump=nextslide"/>
          </p:cNvPr>
          <p:cNvSpPr/>
          <p:nvPr/>
        </p:nvSpPr>
        <p:spPr>
          <a:xfrm>
            <a:off x="3657600" y="2286000"/>
            <a:ext cx="25891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شروط التوصيل المنطقي</a:t>
            </a:r>
          </a:p>
        </p:txBody>
      </p:sp>
      <p:sp>
        <p:nvSpPr>
          <p:cNvPr id="9" name="مستطيل 8">
            <a:hlinkClick r:id="" action="ppaction://hlinkshowjump?jump=nextslide"/>
          </p:cNvPr>
          <p:cNvSpPr/>
          <p:nvPr/>
        </p:nvSpPr>
        <p:spPr>
          <a:xfrm>
            <a:off x="3657600" y="4648200"/>
            <a:ext cx="25891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شروط التوصيل المنطقي</a:t>
            </a:r>
          </a:p>
        </p:txBody>
      </p:sp>
      <p:sp>
        <p:nvSpPr>
          <p:cNvPr id="10" name="مستطيل 9">
            <a:hlinkClick r:id="" action="ppaction://hlinkshowjump?jump=nextslide"/>
          </p:cNvPr>
          <p:cNvSpPr/>
          <p:nvPr/>
        </p:nvSpPr>
        <p:spPr>
          <a:xfrm>
            <a:off x="84275" y="2819400"/>
            <a:ext cx="526939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Estrangelo Edessa" pitchFamily="66"/>
                <a:cs typeface="Arabic Transparent" pitchFamily="2" charset="-78"/>
              </a:rPr>
              <a:t>وجود كبل معكوس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Estrangelo Edessa" pitchFamily="66"/>
                <a:cs typeface="Arabic Transparent" pitchFamily="2" charset="-78"/>
              </a:rPr>
              <a:t>كل حاسب يحوي على كرت شبكة على الأقل</a:t>
            </a:r>
          </a:p>
        </p:txBody>
      </p:sp>
      <p:sp>
        <p:nvSpPr>
          <p:cNvPr id="11" name="مستطيل 10">
            <a:hlinkClick r:id="" action="ppaction://hlinkshowjump?jump=nextslide"/>
          </p:cNvPr>
          <p:cNvSpPr/>
          <p:nvPr/>
        </p:nvSpPr>
        <p:spPr>
          <a:xfrm>
            <a:off x="381000" y="5334000"/>
            <a:ext cx="6458819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Estrangelo Edessa" pitchFamily="66"/>
                <a:cs typeface="Arabic Transparent" pitchFamily="2" charset="-78"/>
              </a:rPr>
              <a:t>كلا الحاسبين يحملان نظام تشغيل شبكات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Estrangelo Edessa" pitchFamily="66"/>
                <a:cs typeface="Arabic Transparent" pitchFamily="2" charset="-78"/>
              </a:rPr>
              <a:t>يُعد كلا الحاسبين وفق معيار هوية الحاسب في الشبكة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هوية الحاسب في الشبكة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arenR"/>
            </a:pPr>
            <a:r>
              <a:rPr lang="ar-SA" dirty="0"/>
              <a:t>اسم الحاسب (لايجوز تكرار الاسم )</a:t>
            </a:r>
          </a:p>
          <a:p>
            <a:pPr marL="514350" indent="-514350">
              <a:buFont typeface="+mj-lt"/>
              <a:buAutoNum type="arabicParenR"/>
            </a:pPr>
            <a:r>
              <a:rPr lang="ar-SA" dirty="0"/>
              <a:t>عنوان </a:t>
            </a:r>
            <a:r>
              <a:rPr lang="ar-SA" dirty="0" err="1"/>
              <a:t>الـ</a:t>
            </a:r>
            <a:r>
              <a:rPr lang="ar-SA" dirty="0"/>
              <a:t> </a:t>
            </a:r>
            <a:r>
              <a:rPr lang="en-US" dirty="0"/>
              <a:t>IP</a:t>
            </a:r>
            <a:r>
              <a:rPr lang="ar-SA" dirty="0"/>
              <a:t> (لا يجوز تكرار العنوان في الشبكة ).</a:t>
            </a:r>
          </a:p>
          <a:p>
            <a:pPr marL="514350" indent="-514350">
              <a:buFont typeface="+mj-lt"/>
              <a:buAutoNum type="arabicParenR"/>
            </a:pPr>
            <a:r>
              <a:rPr lang="ar-SA" dirty="0"/>
              <a:t>اسم مجموعة العمل وبالتالي نطاق (اسم مجموعة العمل يتكرر في كل حاسب).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/>
              <a:t>مجموعة العمل		</a:t>
            </a:r>
            <a:r>
              <a:rPr lang="en-US" dirty="0"/>
              <a:t>Workgroup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sz="2400" dirty="0">
                <a:solidFill>
                  <a:schemeClr val="accent1">
                    <a:lumMod val="75000"/>
                  </a:schemeClr>
                </a:solidFill>
              </a:rPr>
              <a:t>تعمل مجموعات العمل على مبدأ الند للند ويكون نظام التشغيل نظام شبكات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(Client)</a:t>
            </a:r>
            <a:r>
              <a:rPr lang="ar-SA" sz="2400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2400" dirty="0"/>
              <a:t>كل حاسب يكون بآن واحد خادم وعميل.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2400" dirty="0"/>
              <a:t>يجب اعطاء الصلاحيات لكل من يريد الاستفادة من مشاركة الملفات.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2400" dirty="0"/>
              <a:t>ينصح أن لا يكون عدد الحواسيب في مجموعة العمل كبيراً بين (11-13) حاسب.</a:t>
            </a:r>
          </a:p>
        </p:txBody>
      </p:sp>
      <p:sp>
        <p:nvSpPr>
          <p:cNvPr id="4" name="شكل بيضاوي 3"/>
          <p:cNvSpPr/>
          <p:nvPr/>
        </p:nvSpPr>
        <p:spPr>
          <a:xfrm>
            <a:off x="899592" y="4005064"/>
            <a:ext cx="3096344" cy="27363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computr1"/>
          <p:cNvSpPr>
            <a:spLocks noEditPoints="1" noChangeArrowheads="1"/>
          </p:cNvSpPr>
          <p:nvPr/>
        </p:nvSpPr>
        <p:spPr bwMode="auto">
          <a:xfrm>
            <a:off x="2405117" y="4087911"/>
            <a:ext cx="508831" cy="410369"/>
          </a:xfrm>
          <a:custGeom>
            <a:avLst/>
            <a:gdLst>
              <a:gd name="T0" fmla="*/ 19535 w 21600"/>
              <a:gd name="T1" fmla="*/ 0 h 21600"/>
              <a:gd name="T2" fmla="*/ 10800 w 21600"/>
              <a:gd name="T3" fmla="*/ 0 h 21600"/>
              <a:gd name="T4" fmla="*/ 2065 w 21600"/>
              <a:gd name="T5" fmla="*/ 0 h 21600"/>
              <a:gd name="T6" fmla="*/ 0 w 21600"/>
              <a:gd name="T7" fmla="*/ 15388 h 21600"/>
              <a:gd name="T8" fmla="*/ 0 w 21600"/>
              <a:gd name="T9" fmla="*/ 21600 h 21600"/>
              <a:gd name="T10" fmla="*/ 10800 w 21600"/>
              <a:gd name="T11" fmla="*/ 21600 h 21600"/>
              <a:gd name="T12" fmla="*/ 21600 w 21600"/>
              <a:gd name="T13" fmla="*/ 21600 h 21600"/>
              <a:gd name="T14" fmla="*/ 21600 w 21600"/>
              <a:gd name="T15" fmla="*/ 15388 h 21600"/>
              <a:gd name="T16" fmla="*/ 19535 w 21600"/>
              <a:gd name="T17" fmla="*/ 13553 h 21600"/>
              <a:gd name="T18" fmla="*/ 2065 w 21600"/>
              <a:gd name="T19" fmla="*/ 13553 h 21600"/>
              <a:gd name="T20" fmla="*/ 2065 w 21600"/>
              <a:gd name="T21" fmla="*/ 6776 h 21600"/>
              <a:gd name="T22" fmla="*/ 19535 w 21600"/>
              <a:gd name="T23" fmla="*/ 6776 h 21600"/>
              <a:gd name="T24" fmla="*/ 0 w 21600"/>
              <a:gd name="T25" fmla="*/ 18494 h 21600"/>
              <a:gd name="T26" fmla="*/ 21600 w 21600"/>
              <a:gd name="T27" fmla="*/ 18494 h 21600"/>
              <a:gd name="T28" fmla="*/ 4923 w 21600"/>
              <a:gd name="T29" fmla="*/ 2541 h 21600"/>
              <a:gd name="T30" fmla="*/ 16756 w 21600"/>
              <a:gd name="T31" fmla="*/ 1115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T28" t="T29" r="T30" b="T31"/>
            <a:pathLst>
              <a:path w="21600" h="21600" extrusionOk="0">
                <a:moveTo>
                  <a:pt x="16994" y="15388"/>
                </a:moveTo>
                <a:lnTo>
                  <a:pt x="16994" y="13553"/>
                </a:lnTo>
                <a:lnTo>
                  <a:pt x="19535" y="13553"/>
                </a:lnTo>
                <a:lnTo>
                  <a:pt x="19535" y="10729"/>
                </a:lnTo>
                <a:lnTo>
                  <a:pt x="19535" y="6776"/>
                </a:lnTo>
                <a:lnTo>
                  <a:pt x="19535" y="0"/>
                </a:lnTo>
                <a:lnTo>
                  <a:pt x="10800" y="0"/>
                </a:lnTo>
                <a:lnTo>
                  <a:pt x="2065" y="0"/>
                </a:lnTo>
                <a:lnTo>
                  <a:pt x="2065" y="6776"/>
                </a:lnTo>
                <a:lnTo>
                  <a:pt x="2065" y="10729"/>
                </a:lnTo>
                <a:lnTo>
                  <a:pt x="2065" y="13553"/>
                </a:lnTo>
                <a:lnTo>
                  <a:pt x="4606" y="13553"/>
                </a:lnTo>
                <a:lnTo>
                  <a:pt x="4606" y="15388"/>
                </a:lnTo>
                <a:lnTo>
                  <a:pt x="0" y="15388"/>
                </a:lnTo>
                <a:lnTo>
                  <a:pt x="0" y="21600"/>
                </a:lnTo>
                <a:lnTo>
                  <a:pt x="10800" y="21600"/>
                </a:lnTo>
                <a:lnTo>
                  <a:pt x="21600" y="21600"/>
                </a:lnTo>
                <a:lnTo>
                  <a:pt x="21600" y="15388"/>
                </a:lnTo>
                <a:lnTo>
                  <a:pt x="16994" y="15388"/>
                </a:lnTo>
                <a:close/>
              </a:path>
              <a:path w="21600" h="21600" extrusionOk="0">
                <a:moveTo>
                  <a:pt x="4606" y="15388"/>
                </a:moveTo>
                <a:lnTo>
                  <a:pt x="4606" y="13553"/>
                </a:lnTo>
                <a:lnTo>
                  <a:pt x="16994" y="13553"/>
                </a:lnTo>
                <a:lnTo>
                  <a:pt x="16994" y="15388"/>
                </a:lnTo>
                <a:lnTo>
                  <a:pt x="4606" y="15388"/>
                </a:lnTo>
              </a:path>
              <a:path w="21600" h="21600" extrusionOk="0">
                <a:moveTo>
                  <a:pt x="4606" y="11294"/>
                </a:moveTo>
                <a:lnTo>
                  <a:pt x="4606" y="2259"/>
                </a:lnTo>
                <a:lnTo>
                  <a:pt x="16994" y="2259"/>
                </a:lnTo>
                <a:lnTo>
                  <a:pt x="16994" y="11294"/>
                </a:lnTo>
                <a:lnTo>
                  <a:pt x="4606" y="11294"/>
                </a:lnTo>
                <a:moveTo>
                  <a:pt x="13976" y="17082"/>
                </a:moveTo>
                <a:lnTo>
                  <a:pt x="13976" y="16376"/>
                </a:lnTo>
                <a:lnTo>
                  <a:pt x="20171" y="16376"/>
                </a:lnTo>
                <a:lnTo>
                  <a:pt x="20171" y="17082"/>
                </a:lnTo>
                <a:lnTo>
                  <a:pt x="13976" y="17082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135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7" name="computr1"/>
          <p:cNvSpPr>
            <a:spLocks noEditPoints="1" noChangeArrowheads="1"/>
          </p:cNvSpPr>
          <p:nvPr/>
        </p:nvSpPr>
        <p:spPr bwMode="auto">
          <a:xfrm>
            <a:off x="2189906" y="5049547"/>
            <a:ext cx="508831" cy="410369"/>
          </a:xfrm>
          <a:custGeom>
            <a:avLst/>
            <a:gdLst>
              <a:gd name="T0" fmla="*/ 19535 w 21600"/>
              <a:gd name="T1" fmla="*/ 0 h 21600"/>
              <a:gd name="T2" fmla="*/ 10800 w 21600"/>
              <a:gd name="T3" fmla="*/ 0 h 21600"/>
              <a:gd name="T4" fmla="*/ 2065 w 21600"/>
              <a:gd name="T5" fmla="*/ 0 h 21600"/>
              <a:gd name="T6" fmla="*/ 0 w 21600"/>
              <a:gd name="T7" fmla="*/ 15388 h 21600"/>
              <a:gd name="T8" fmla="*/ 0 w 21600"/>
              <a:gd name="T9" fmla="*/ 21600 h 21600"/>
              <a:gd name="T10" fmla="*/ 10800 w 21600"/>
              <a:gd name="T11" fmla="*/ 21600 h 21600"/>
              <a:gd name="T12" fmla="*/ 21600 w 21600"/>
              <a:gd name="T13" fmla="*/ 21600 h 21600"/>
              <a:gd name="T14" fmla="*/ 21600 w 21600"/>
              <a:gd name="T15" fmla="*/ 15388 h 21600"/>
              <a:gd name="T16" fmla="*/ 19535 w 21600"/>
              <a:gd name="T17" fmla="*/ 13553 h 21600"/>
              <a:gd name="T18" fmla="*/ 2065 w 21600"/>
              <a:gd name="T19" fmla="*/ 13553 h 21600"/>
              <a:gd name="T20" fmla="*/ 2065 w 21600"/>
              <a:gd name="T21" fmla="*/ 6776 h 21600"/>
              <a:gd name="T22" fmla="*/ 19535 w 21600"/>
              <a:gd name="T23" fmla="*/ 6776 h 21600"/>
              <a:gd name="T24" fmla="*/ 0 w 21600"/>
              <a:gd name="T25" fmla="*/ 18494 h 21600"/>
              <a:gd name="T26" fmla="*/ 21600 w 21600"/>
              <a:gd name="T27" fmla="*/ 18494 h 21600"/>
              <a:gd name="T28" fmla="*/ 4923 w 21600"/>
              <a:gd name="T29" fmla="*/ 2541 h 21600"/>
              <a:gd name="T30" fmla="*/ 16756 w 21600"/>
              <a:gd name="T31" fmla="*/ 1115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T28" t="T29" r="T30" b="T31"/>
            <a:pathLst>
              <a:path w="21600" h="21600" extrusionOk="0">
                <a:moveTo>
                  <a:pt x="16994" y="15388"/>
                </a:moveTo>
                <a:lnTo>
                  <a:pt x="16994" y="13553"/>
                </a:lnTo>
                <a:lnTo>
                  <a:pt x="19535" y="13553"/>
                </a:lnTo>
                <a:lnTo>
                  <a:pt x="19535" y="10729"/>
                </a:lnTo>
                <a:lnTo>
                  <a:pt x="19535" y="6776"/>
                </a:lnTo>
                <a:lnTo>
                  <a:pt x="19535" y="0"/>
                </a:lnTo>
                <a:lnTo>
                  <a:pt x="10800" y="0"/>
                </a:lnTo>
                <a:lnTo>
                  <a:pt x="2065" y="0"/>
                </a:lnTo>
                <a:lnTo>
                  <a:pt x="2065" y="6776"/>
                </a:lnTo>
                <a:lnTo>
                  <a:pt x="2065" y="10729"/>
                </a:lnTo>
                <a:lnTo>
                  <a:pt x="2065" y="13553"/>
                </a:lnTo>
                <a:lnTo>
                  <a:pt x="4606" y="13553"/>
                </a:lnTo>
                <a:lnTo>
                  <a:pt x="4606" y="15388"/>
                </a:lnTo>
                <a:lnTo>
                  <a:pt x="0" y="15388"/>
                </a:lnTo>
                <a:lnTo>
                  <a:pt x="0" y="21600"/>
                </a:lnTo>
                <a:lnTo>
                  <a:pt x="10800" y="21600"/>
                </a:lnTo>
                <a:lnTo>
                  <a:pt x="21600" y="21600"/>
                </a:lnTo>
                <a:lnTo>
                  <a:pt x="21600" y="15388"/>
                </a:lnTo>
                <a:lnTo>
                  <a:pt x="16994" y="15388"/>
                </a:lnTo>
                <a:close/>
              </a:path>
              <a:path w="21600" h="21600" extrusionOk="0">
                <a:moveTo>
                  <a:pt x="4606" y="15388"/>
                </a:moveTo>
                <a:lnTo>
                  <a:pt x="4606" y="13553"/>
                </a:lnTo>
                <a:lnTo>
                  <a:pt x="16994" y="13553"/>
                </a:lnTo>
                <a:lnTo>
                  <a:pt x="16994" y="15388"/>
                </a:lnTo>
                <a:lnTo>
                  <a:pt x="4606" y="15388"/>
                </a:lnTo>
              </a:path>
              <a:path w="21600" h="21600" extrusionOk="0">
                <a:moveTo>
                  <a:pt x="4606" y="11294"/>
                </a:moveTo>
                <a:lnTo>
                  <a:pt x="4606" y="2259"/>
                </a:lnTo>
                <a:lnTo>
                  <a:pt x="16994" y="2259"/>
                </a:lnTo>
                <a:lnTo>
                  <a:pt x="16994" y="11294"/>
                </a:lnTo>
                <a:lnTo>
                  <a:pt x="4606" y="11294"/>
                </a:lnTo>
                <a:moveTo>
                  <a:pt x="13976" y="17082"/>
                </a:moveTo>
                <a:lnTo>
                  <a:pt x="13976" y="16376"/>
                </a:lnTo>
                <a:lnTo>
                  <a:pt x="20171" y="16376"/>
                </a:lnTo>
                <a:lnTo>
                  <a:pt x="20171" y="17082"/>
                </a:lnTo>
                <a:lnTo>
                  <a:pt x="13976" y="17082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135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8" name="computr1"/>
          <p:cNvSpPr>
            <a:spLocks noEditPoints="1" noChangeArrowheads="1"/>
          </p:cNvSpPr>
          <p:nvPr/>
        </p:nvSpPr>
        <p:spPr bwMode="auto">
          <a:xfrm>
            <a:off x="1229857" y="4556703"/>
            <a:ext cx="508831" cy="410369"/>
          </a:xfrm>
          <a:custGeom>
            <a:avLst/>
            <a:gdLst>
              <a:gd name="T0" fmla="*/ 19535 w 21600"/>
              <a:gd name="T1" fmla="*/ 0 h 21600"/>
              <a:gd name="T2" fmla="*/ 10800 w 21600"/>
              <a:gd name="T3" fmla="*/ 0 h 21600"/>
              <a:gd name="T4" fmla="*/ 2065 w 21600"/>
              <a:gd name="T5" fmla="*/ 0 h 21600"/>
              <a:gd name="T6" fmla="*/ 0 w 21600"/>
              <a:gd name="T7" fmla="*/ 15388 h 21600"/>
              <a:gd name="T8" fmla="*/ 0 w 21600"/>
              <a:gd name="T9" fmla="*/ 21600 h 21600"/>
              <a:gd name="T10" fmla="*/ 10800 w 21600"/>
              <a:gd name="T11" fmla="*/ 21600 h 21600"/>
              <a:gd name="T12" fmla="*/ 21600 w 21600"/>
              <a:gd name="T13" fmla="*/ 21600 h 21600"/>
              <a:gd name="T14" fmla="*/ 21600 w 21600"/>
              <a:gd name="T15" fmla="*/ 15388 h 21600"/>
              <a:gd name="T16" fmla="*/ 19535 w 21600"/>
              <a:gd name="T17" fmla="*/ 13553 h 21600"/>
              <a:gd name="T18" fmla="*/ 2065 w 21600"/>
              <a:gd name="T19" fmla="*/ 13553 h 21600"/>
              <a:gd name="T20" fmla="*/ 2065 w 21600"/>
              <a:gd name="T21" fmla="*/ 6776 h 21600"/>
              <a:gd name="T22" fmla="*/ 19535 w 21600"/>
              <a:gd name="T23" fmla="*/ 6776 h 21600"/>
              <a:gd name="T24" fmla="*/ 0 w 21600"/>
              <a:gd name="T25" fmla="*/ 18494 h 21600"/>
              <a:gd name="T26" fmla="*/ 21600 w 21600"/>
              <a:gd name="T27" fmla="*/ 18494 h 21600"/>
              <a:gd name="T28" fmla="*/ 4923 w 21600"/>
              <a:gd name="T29" fmla="*/ 2541 h 21600"/>
              <a:gd name="T30" fmla="*/ 16756 w 21600"/>
              <a:gd name="T31" fmla="*/ 1115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T28" t="T29" r="T30" b="T31"/>
            <a:pathLst>
              <a:path w="21600" h="21600" extrusionOk="0">
                <a:moveTo>
                  <a:pt x="16994" y="15388"/>
                </a:moveTo>
                <a:lnTo>
                  <a:pt x="16994" y="13553"/>
                </a:lnTo>
                <a:lnTo>
                  <a:pt x="19535" y="13553"/>
                </a:lnTo>
                <a:lnTo>
                  <a:pt x="19535" y="10729"/>
                </a:lnTo>
                <a:lnTo>
                  <a:pt x="19535" y="6776"/>
                </a:lnTo>
                <a:lnTo>
                  <a:pt x="19535" y="0"/>
                </a:lnTo>
                <a:lnTo>
                  <a:pt x="10800" y="0"/>
                </a:lnTo>
                <a:lnTo>
                  <a:pt x="2065" y="0"/>
                </a:lnTo>
                <a:lnTo>
                  <a:pt x="2065" y="6776"/>
                </a:lnTo>
                <a:lnTo>
                  <a:pt x="2065" y="10729"/>
                </a:lnTo>
                <a:lnTo>
                  <a:pt x="2065" y="13553"/>
                </a:lnTo>
                <a:lnTo>
                  <a:pt x="4606" y="13553"/>
                </a:lnTo>
                <a:lnTo>
                  <a:pt x="4606" y="15388"/>
                </a:lnTo>
                <a:lnTo>
                  <a:pt x="0" y="15388"/>
                </a:lnTo>
                <a:lnTo>
                  <a:pt x="0" y="21600"/>
                </a:lnTo>
                <a:lnTo>
                  <a:pt x="10800" y="21600"/>
                </a:lnTo>
                <a:lnTo>
                  <a:pt x="21600" y="21600"/>
                </a:lnTo>
                <a:lnTo>
                  <a:pt x="21600" y="15388"/>
                </a:lnTo>
                <a:lnTo>
                  <a:pt x="16994" y="15388"/>
                </a:lnTo>
                <a:close/>
              </a:path>
              <a:path w="21600" h="21600" extrusionOk="0">
                <a:moveTo>
                  <a:pt x="4606" y="15388"/>
                </a:moveTo>
                <a:lnTo>
                  <a:pt x="4606" y="13553"/>
                </a:lnTo>
                <a:lnTo>
                  <a:pt x="16994" y="13553"/>
                </a:lnTo>
                <a:lnTo>
                  <a:pt x="16994" y="15388"/>
                </a:lnTo>
                <a:lnTo>
                  <a:pt x="4606" y="15388"/>
                </a:lnTo>
              </a:path>
              <a:path w="21600" h="21600" extrusionOk="0">
                <a:moveTo>
                  <a:pt x="4606" y="11294"/>
                </a:moveTo>
                <a:lnTo>
                  <a:pt x="4606" y="2259"/>
                </a:lnTo>
                <a:lnTo>
                  <a:pt x="16994" y="2259"/>
                </a:lnTo>
                <a:lnTo>
                  <a:pt x="16994" y="11294"/>
                </a:lnTo>
                <a:lnTo>
                  <a:pt x="4606" y="11294"/>
                </a:lnTo>
                <a:moveTo>
                  <a:pt x="13976" y="17082"/>
                </a:moveTo>
                <a:lnTo>
                  <a:pt x="13976" y="16376"/>
                </a:lnTo>
                <a:lnTo>
                  <a:pt x="20171" y="16376"/>
                </a:lnTo>
                <a:lnTo>
                  <a:pt x="20171" y="17082"/>
                </a:lnTo>
                <a:lnTo>
                  <a:pt x="13976" y="17082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135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9" name="computr1"/>
          <p:cNvSpPr>
            <a:spLocks noEditPoints="1" noChangeArrowheads="1"/>
          </p:cNvSpPr>
          <p:nvPr/>
        </p:nvSpPr>
        <p:spPr bwMode="auto">
          <a:xfrm>
            <a:off x="3168363" y="4987262"/>
            <a:ext cx="508831" cy="410369"/>
          </a:xfrm>
          <a:custGeom>
            <a:avLst/>
            <a:gdLst>
              <a:gd name="T0" fmla="*/ 19535 w 21600"/>
              <a:gd name="T1" fmla="*/ 0 h 21600"/>
              <a:gd name="T2" fmla="*/ 10800 w 21600"/>
              <a:gd name="T3" fmla="*/ 0 h 21600"/>
              <a:gd name="T4" fmla="*/ 2065 w 21600"/>
              <a:gd name="T5" fmla="*/ 0 h 21600"/>
              <a:gd name="T6" fmla="*/ 0 w 21600"/>
              <a:gd name="T7" fmla="*/ 15388 h 21600"/>
              <a:gd name="T8" fmla="*/ 0 w 21600"/>
              <a:gd name="T9" fmla="*/ 21600 h 21600"/>
              <a:gd name="T10" fmla="*/ 10800 w 21600"/>
              <a:gd name="T11" fmla="*/ 21600 h 21600"/>
              <a:gd name="T12" fmla="*/ 21600 w 21600"/>
              <a:gd name="T13" fmla="*/ 21600 h 21600"/>
              <a:gd name="T14" fmla="*/ 21600 w 21600"/>
              <a:gd name="T15" fmla="*/ 15388 h 21600"/>
              <a:gd name="T16" fmla="*/ 19535 w 21600"/>
              <a:gd name="T17" fmla="*/ 13553 h 21600"/>
              <a:gd name="T18" fmla="*/ 2065 w 21600"/>
              <a:gd name="T19" fmla="*/ 13553 h 21600"/>
              <a:gd name="T20" fmla="*/ 2065 w 21600"/>
              <a:gd name="T21" fmla="*/ 6776 h 21600"/>
              <a:gd name="T22" fmla="*/ 19535 w 21600"/>
              <a:gd name="T23" fmla="*/ 6776 h 21600"/>
              <a:gd name="T24" fmla="*/ 0 w 21600"/>
              <a:gd name="T25" fmla="*/ 18494 h 21600"/>
              <a:gd name="T26" fmla="*/ 21600 w 21600"/>
              <a:gd name="T27" fmla="*/ 18494 h 21600"/>
              <a:gd name="T28" fmla="*/ 4923 w 21600"/>
              <a:gd name="T29" fmla="*/ 2541 h 21600"/>
              <a:gd name="T30" fmla="*/ 16756 w 21600"/>
              <a:gd name="T31" fmla="*/ 1115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T28" t="T29" r="T30" b="T31"/>
            <a:pathLst>
              <a:path w="21600" h="21600" extrusionOk="0">
                <a:moveTo>
                  <a:pt x="16994" y="15388"/>
                </a:moveTo>
                <a:lnTo>
                  <a:pt x="16994" y="13553"/>
                </a:lnTo>
                <a:lnTo>
                  <a:pt x="19535" y="13553"/>
                </a:lnTo>
                <a:lnTo>
                  <a:pt x="19535" y="10729"/>
                </a:lnTo>
                <a:lnTo>
                  <a:pt x="19535" y="6776"/>
                </a:lnTo>
                <a:lnTo>
                  <a:pt x="19535" y="0"/>
                </a:lnTo>
                <a:lnTo>
                  <a:pt x="10800" y="0"/>
                </a:lnTo>
                <a:lnTo>
                  <a:pt x="2065" y="0"/>
                </a:lnTo>
                <a:lnTo>
                  <a:pt x="2065" y="6776"/>
                </a:lnTo>
                <a:lnTo>
                  <a:pt x="2065" y="10729"/>
                </a:lnTo>
                <a:lnTo>
                  <a:pt x="2065" y="13553"/>
                </a:lnTo>
                <a:lnTo>
                  <a:pt x="4606" y="13553"/>
                </a:lnTo>
                <a:lnTo>
                  <a:pt x="4606" y="15388"/>
                </a:lnTo>
                <a:lnTo>
                  <a:pt x="0" y="15388"/>
                </a:lnTo>
                <a:lnTo>
                  <a:pt x="0" y="21600"/>
                </a:lnTo>
                <a:lnTo>
                  <a:pt x="10800" y="21600"/>
                </a:lnTo>
                <a:lnTo>
                  <a:pt x="21600" y="21600"/>
                </a:lnTo>
                <a:lnTo>
                  <a:pt x="21600" y="15388"/>
                </a:lnTo>
                <a:lnTo>
                  <a:pt x="16994" y="15388"/>
                </a:lnTo>
                <a:close/>
              </a:path>
              <a:path w="21600" h="21600" extrusionOk="0">
                <a:moveTo>
                  <a:pt x="4606" y="15388"/>
                </a:moveTo>
                <a:lnTo>
                  <a:pt x="4606" y="13553"/>
                </a:lnTo>
                <a:lnTo>
                  <a:pt x="16994" y="13553"/>
                </a:lnTo>
                <a:lnTo>
                  <a:pt x="16994" y="15388"/>
                </a:lnTo>
                <a:lnTo>
                  <a:pt x="4606" y="15388"/>
                </a:lnTo>
              </a:path>
              <a:path w="21600" h="21600" extrusionOk="0">
                <a:moveTo>
                  <a:pt x="4606" y="11294"/>
                </a:moveTo>
                <a:lnTo>
                  <a:pt x="4606" y="2259"/>
                </a:lnTo>
                <a:lnTo>
                  <a:pt x="16994" y="2259"/>
                </a:lnTo>
                <a:lnTo>
                  <a:pt x="16994" y="11294"/>
                </a:lnTo>
                <a:lnTo>
                  <a:pt x="4606" y="11294"/>
                </a:lnTo>
                <a:moveTo>
                  <a:pt x="13976" y="17082"/>
                </a:moveTo>
                <a:lnTo>
                  <a:pt x="13976" y="16376"/>
                </a:lnTo>
                <a:lnTo>
                  <a:pt x="20171" y="16376"/>
                </a:lnTo>
                <a:lnTo>
                  <a:pt x="20171" y="17082"/>
                </a:lnTo>
                <a:lnTo>
                  <a:pt x="13976" y="17082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135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0" name="computr1"/>
          <p:cNvSpPr>
            <a:spLocks noEditPoints="1" noChangeArrowheads="1"/>
          </p:cNvSpPr>
          <p:nvPr/>
        </p:nvSpPr>
        <p:spPr bwMode="auto">
          <a:xfrm>
            <a:off x="2405116" y="6106583"/>
            <a:ext cx="508831" cy="410369"/>
          </a:xfrm>
          <a:custGeom>
            <a:avLst/>
            <a:gdLst>
              <a:gd name="T0" fmla="*/ 19535 w 21600"/>
              <a:gd name="T1" fmla="*/ 0 h 21600"/>
              <a:gd name="T2" fmla="*/ 10800 w 21600"/>
              <a:gd name="T3" fmla="*/ 0 h 21600"/>
              <a:gd name="T4" fmla="*/ 2065 w 21600"/>
              <a:gd name="T5" fmla="*/ 0 h 21600"/>
              <a:gd name="T6" fmla="*/ 0 w 21600"/>
              <a:gd name="T7" fmla="*/ 15388 h 21600"/>
              <a:gd name="T8" fmla="*/ 0 w 21600"/>
              <a:gd name="T9" fmla="*/ 21600 h 21600"/>
              <a:gd name="T10" fmla="*/ 10800 w 21600"/>
              <a:gd name="T11" fmla="*/ 21600 h 21600"/>
              <a:gd name="T12" fmla="*/ 21600 w 21600"/>
              <a:gd name="T13" fmla="*/ 21600 h 21600"/>
              <a:gd name="T14" fmla="*/ 21600 w 21600"/>
              <a:gd name="T15" fmla="*/ 15388 h 21600"/>
              <a:gd name="T16" fmla="*/ 19535 w 21600"/>
              <a:gd name="T17" fmla="*/ 13553 h 21600"/>
              <a:gd name="T18" fmla="*/ 2065 w 21600"/>
              <a:gd name="T19" fmla="*/ 13553 h 21600"/>
              <a:gd name="T20" fmla="*/ 2065 w 21600"/>
              <a:gd name="T21" fmla="*/ 6776 h 21600"/>
              <a:gd name="T22" fmla="*/ 19535 w 21600"/>
              <a:gd name="T23" fmla="*/ 6776 h 21600"/>
              <a:gd name="T24" fmla="*/ 0 w 21600"/>
              <a:gd name="T25" fmla="*/ 18494 h 21600"/>
              <a:gd name="T26" fmla="*/ 21600 w 21600"/>
              <a:gd name="T27" fmla="*/ 18494 h 21600"/>
              <a:gd name="T28" fmla="*/ 4923 w 21600"/>
              <a:gd name="T29" fmla="*/ 2541 h 21600"/>
              <a:gd name="T30" fmla="*/ 16756 w 21600"/>
              <a:gd name="T31" fmla="*/ 1115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T28" t="T29" r="T30" b="T31"/>
            <a:pathLst>
              <a:path w="21600" h="21600" extrusionOk="0">
                <a:moveTo>
                  <a:pt x="16994" y="15388"/>
                </a:moveTo>
                <a:lnTo>
                  <a:pt x="16994" y="13553"/>
                </a:lnTo>
                <a:lnTo>
                  <a:pt x="19535" y="13553"/>
                </a:lnTo>
                <a:lnTo>
                  <a:pt x="19535" y="10729"/>
                </a:lnTo>
                <a:lnTo>
                  <a:pt x="19535" y="6776"/>
                </a:lnTo>
                <a:lnTo>
                  <a:pt x="19535" y="0"/>
                </a:lnTo>
                <a:lnTo>
                  <a:pt x="10800" y="0"/>
                </a:lnTo>
                <a:lnTo>
                  <a:pt x="2065" y="0"/>
                </a:lnTo>
                <a:lnTo>
                  <a:pt x="2065" y="6776"/>
                </a:lnTo>
                <a:lnTo>
                  <a:pt x="2065" y="10729"/>
                </a:lnTo>
                <a:lnTo>
                  <a:pt x="2065" y="13553"/>
                </a:lnTo>
                <a:lnTo>
                  <a:pt x="4606" y="13553"/>
                </a:lnTo>
                <a:lnTo>
                  <a:pt x="4606" y="15388"/>
                </a:lnTo>
                <a:lnTo>
                  <a:pt x="0" y="15388"/>
                </a:lnTo>
                <a:lnTo>
                  <a:pt x="0" y="21600"/>
                </a:lnTo>
                <a:lnTo>
                  <a:pt x="10800" y="21600"/>
                </a:lnTo>
                <a:lnTo>
                  <a:pt x="21600" y="21600"/>
                </a:lnTo>
                <a:lnTo>
                  <a:pt x="21600" y="15388"/>
                </a:lnTo>
                <a:lnTo>
                  <a:pt x="16994" y="15388"/>
                </a:lnTo>
                <a:close/>
              </a:path>
              <a:path w="21600" h="21600" extrusionOk="0">
                <a:moveTo>
                  <a:pt x="4606" y="15388"/>
                </a:moveTo>
                <a:lnTo>
                  <a:pt x="4606" y="13553"/>
                </a:lnTo>
                <a:lnTo>
                  <a:pt x="16994" y="13553"/>
                </a:lnTo>
                <a:lnTo>
                  <a:pt x="16994" y="15388"/>
                </a:lnTo>
                <a:lnTo>
                  <a:pt x="4606" y="15388"/>
                </a:lnTo>
              </a:path>
              <a:path w="21600" h="21600" extrusionOk="0">
                <a:moveTo>
                  <a:pt x="4606" y="11294"/>
                </a:moveTo>
                <a:lnTo>
                  <a:pt x="4606" y="2259"/>
                </a:lnTo>
                <a:lnTo>
                  <a:pt x="16994" y="2259"/>
                </a:lnTo>
                <a:lnTo>
                  <a:pt x="16994" y="11294"/>
                </a:lnTo>
                <a:lnTo>
                  <a:pt x="4606" y="11294"/>
                </a:lnTo>
                <a:moveTo>
                  <a:pt x="13976" y="17082"/>
                </a:moveTo>
                <a:lnTo>
                  <a:pt x="13976" y="16376"/>
                </a:lnTo>
                <a:lnTo>
                  <a:pt x="20171" y="16376"/>
                </a:lnTo>
                <a:lnTo>
                  <a:pt x="20171" y="17082"/>
                </a:lnTo>
                <a:lnTo>
                  <a:pt x="13976" y="17082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135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1" name="computr1"/>
          <p:cNvSpPr>
            <a:spLocks noEditPoints="1" noChangeArrowheads="1"/>
          </p:cNvSpPr>
          <p:nvPr/>
        </p:nvSpPr>
        <p:spPr bwMode="auto">
          <a:xfrm>
            <a:off x="1182849" y="5661248"/>
            <a:ext cx="508831" cy="410369"/>
          </a:xfrm>
          <a:custGeom>
            <a:avLst/>
            <a:gdLst>
              <a:gd name="T0" fmla="*/ 19535 w 21600"/>
              <a:gd name="T1" fmla="*/ 0 h 21600"/>
              <a:gd name="T2" fmla="*/ 10800 w 21600"/>
              <a:gd name="T3" fmla="*/ 0 h 21600"/>
              <a:gd name="T4" fmla="*/ 2065 w 21600"/>
              <a:gd name="T5" fmla="*/ 0 h 21600"/>
              <a:gd name="T6" fmla="*/ 0 w 21600"/>
              <a:gd name="T7" fmla="*/ 15388 h 21600"/>
              <a:gd name="T8" fmla="*/ 0 w 21600"/>
              <a:gd name="T9" fmla="*/ 21600 h 21600"/>
              <a:gd name="T10" fmla="*/ 10800 w 21600"/>
              <a:gd name="T11" fmla="*/ 21600 h 21600"/>
              <a:gd name="T12" fmla="*/ 21600 w 21600"/>
              <a:gd name="T13" fmla="*/ 21600 h 21600"/>
              <a:gd name="T14" fmla="*/ 21600 w 21600"/>
              <a:gd name="T15" fmla="*/ 15388 h 21600"/>
              <a:gd name="T16" fmla="*/ 19535 w 21600"/>
              <a:gd name="T17" fmla="*/ 13553 h 21600"/>
              <a:gd name="T18" fmla="*/ 2065 w 21600"/>
              <a:gd name="T19" fmla="*/ 13553 h 21600"/>
              <a:gd name="T20" fmla="*/ 2065 w 21600"/>
              <a:gd name="T21" fmla="*/ 6776 h 21600"/>
              <a:gd name="T22" fmla="*/ 19535 w 21600"/>
              <a:gd name="T23" fmla="*/ 6776 h 21600"/>
              <a:gd name="T24" fmla="*/ 0 w 21600"/>
              <a:gd name="T25" fmla="*/ 18494 h 21600"/>
              <a:gd name="T26" fmla="*/ 21600 w 21600"/>
              <a:gd name="T27" fmla="*/ 18494 h 21600"/>
              <a:gd name="T28" fmla="*/ 4923 w 21600"/>
              <a:gd name="T29" fmla="*/ 2541 h 21600"/>
              <a:gd name="T30" fmla="*/ 16756 w 21600"/>
              <a:gd name="T31" fmla="*/ 1115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T28" t="T29" r="T30" b="T31"/>
            <a:pathLst>
              <a:path w="21600" h="21600" extrusionOk="0">
                <a:moveTo>
                  <a:pt x="16994" y="15388"/>
                </a:moveTo>
                <a:lnTo>
                  <a:pt x="16994" y="13553"/>
                </a:lnTo>
                <a:lnTo>
                  <a:pt x="19535" y="13553"/>
                </a:lnTo>
                <a:lnTo>
                  <a:pt x="19535" y="10729"/>
                </a:lnTo>
                <a:lnTo>
                  <a:pt x="19535" y="6776"/>
                </a:lnTo>
                <a:lnTo>
                  <a:pt x="19535" y="0"/>
                </a:lnTo>
                <a:lnTo>
                  <a:pt x="10800" y="0"/>
                </a:lnTo>
                <a:lnTo>
                  <a:pt x="2065" y="0"/>
                </a:lnTo>
                <a:lnTo>
                  <a:pt x="2065" y="6776"/>
                </a:lnTo>
                <a:lnTo>
                  <a:pt x="2065" y="10729"/>
                </a:lnTo>
                <a:lnTo>
                  <a:pt x="2065" y="13553"/>
                </a:lnTo>
                <a:lnTo>
                  <a:pt x="4606" y="13553"/>
                </a:lnTo>
                <a:lnTo>
                  <a:pt x="4606" y="15388"/>
                </a:lnTo>
                <a:lnTo>
                  <a:pt x="0" y="15388"/>
                </a:lnTo>
                <a:lnTo>
                  <a:pt x="0" y="21600"/>
                </a:lnTo>
                <a:lnTo>
                  <a:pt x="10800" y="21600"/>
                </a:lnTo>
                <a:lnTo>
                  <a:pt x="21600" y="21600"/>
                </a:lnTo>
                <a:lnTo>
                  <a:pt x="21600" y="15388"/>
                </a:lnTo>
                <a:lnTo>
                  <a:pt x="16994" y="15388"/>
                </a:lnTo>
                <a:close/>
              </a:path>
              <a:path w="21600" h="21600" extrusionOk="0">
                <a:moveTo>
                  <a:pt x="4606" y="15388"/>
                </a:moveTo>
                <a:lnTo>
                  <a:pt x="4606" y="13553"/>
                </a:lnTo>
                <a:lnTo>
                  <a:pt x="16994" y="13553"/>
                </a:lnTo>
                <a:lnTo>
                  <a:pt x="16994" y="15388"/>
                </a:lnTo>
                <a:lnTo>
                  <a:pt x="4606" y="15388"/>
                </a:lnTo>
              </a:path>
              <a:path w="21600" h="21600" extrusionOk="0">
                <a:moveTo>
                  <a:pt x="4606" y="11294"/>
                </a:moveTo>
                <a:lnTo>
                  <a:pt x="4606" y="2259"/>
                </a:lnTo>
                <a:lnTo>
                  <a:pt x="16994" y="2259"/>
                </a:lnTo>
                <a:lnTo>
                  <a:pt x="16994" y="11294"/>
                </a:lnTo>
                <a:lnTo>
                  <a:pt x="4606" y="11294"/>
                </a:lnTo>
                <a:moveTo>
                  <a:pt x="13976" y="17082"/>
                </a:moveTo>
                <a:lnTo>
                  <a:pt x="13976" y="16376"/>
                </a:lnTo>
                <a:lnTo>
                  <a:pt x="20171" y="16376"/>
                </a:lnTo>
                <a:lnTo>
                  <a:pt x="20171" y="17082"/>
                </a:lnTo>
                <a:lnTo>
                  <a:pt x="13976" y="17082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135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cxnSp>
        <p:nvCxnSpPr>
          <p:cNvPr id="12" name="رابط كسهم مستقيم 11"/>
          <p:cNvCxnSpPr>
            <a:stCxn id="5" idx="4"/>
            <a:endCxn id="8" idx="7"/>
          </p:cNvCxnSpPr>
          <p:nvPr/>
        </p:nvCxnSpPr>
        <p:spPr>
          <a:xfrm flipH="1">
            <a:off x="1738688" y="4498280"/>
            <a:ext cx="666429" cy="35077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رابط كسهم مستقيم 13"/>
          <p:cNvCxnSpPr>
            <a:stCxn id="8" idx="5"/>
            <a:endCxn id="11" idx="1"/>
          </p:cNvCxnSpPr>
          <p:nvPr/>
        </p:nvCxnSpPr>
        <p:spPr>
          <a:xfrm flipH="1">
            <a:off x="1437265" y="4967072"/>
            <a:ext cx="47008" cy="69417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رابط كسهم مستقيم 15"/>
          <p:cNvCxnSpPr>
            <a:stCxn id="10" idx="1"/>
            <a:endCxn id="7" idx="5"/>
          </p:cNvCxnSpPr>
          <p:nvPr/>
        </p:nvCxnSpPr>
        <p:spPr>
          <a:xfrm flipH="1" flipV="1">
            <a:off x="2444322" y="5459916"/>
            <a:ext cx="215210" cy="64666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رابط كسهم مستقيم 17"/>
          <p:cNvCxnSpPr>
            <a:stCxn id="5" idx="6"/>
            <a:endCxn id="9" idx="12"/>
          </p:cNvCxnSpPr>
          <p:nvPr/>
        </p:nvCxnSpPr>
        <p:spPr>
          <a:xfrm>
            <a:off x="2913948" y="4498280"/>
            <a:ext cx="254415" cy="84034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رابط كسهم مستقيم 19"/>
          <p:cNvCxnSpPr>
            <a:stCxn id="11" idx="7"/>
            <a:endCxn id="7" idx="4"/>
          </p:cNvCxnSpPr>
          <p:nvPr/>
        </p:nvCxnSpPr>
        <p:spPr>
          <a:xfrm flipV="1">
            <a:off x="1691680" y="5459916"/>
            <a:ext cx="498226" cy="49368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رابط كسهم مستقيم 21"/>
          <p:cNvCxnSpPr>
            <a:stCxn id="10" idx="9"/>
            <a:endCxn id="11" idx="6"/>
          </p:cNvCxnSpPr>
          <p:nvPr/>
        </p:nvCxnSpPr>
        <p:spPr>
          <a:xfrm flipH="1" flipV="1">
            <a:off x="1691680" y="6071617"/>
            <a:ext cx="762081" cy="29245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رابط كسهم مستقيم 23"/>
          <p:cNvCxnSpPr>
            <a:stCxn id="10" idx="7"/>
            <a:endCxn id="9" idx="5"/>
          </p:cNvCxnSpPr>
          <p:nvPr/>
        </p:nvCxnSpPr>
        <p:spPr>
          <a:xfrm flipV="1">
            <a:off x="2913947" y="5397631"/>
            <a:ext cx="508832" cy="100130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رابط كسهم مستقيم 25"/>
          <p:cNvCxnSpPr>
            <a:stCxn id="9" idx="4"/>
            <a:endCxn id="7" idx="6"/>
          </p:cNvCxnSpPr>
          <p:nvPr/>
        </p:nvCxnSpPr>
        <p:spPr>
          <a:xfrm flipH="1">
            <a:off x="2698737" y="5397631"/>
            <a:ext cx="469626" cy="6228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رابط كسهم مستقيم 27"/>
          <p:cNvCxnSpPr>
            <a:stCxn id="7" idx="3"/>
            <a:endCxn id="8" idx="6"/>
          </p:cNvCxnSpPr>
          <p:nvPr/>
        </p:nvCxnSpPr>
        <p:spPr>
          <a:xfrm flipH="1" flipV="1">
            <a:off x="1738688" y="4967072"/>
            <a:ext cx="451218" cy="37482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0" name="مربع نص 1039"/>
          <p:cNvSpPr txBox="1"/>
          <p:nvPr/>
        </p:nvSpPr>
        <p:spPr>
          <a:xfrm rot="18784268">
            <a:off x="402150" y="4261685"/>
            <a:ext cx="118761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>
                <a:solidFill>
                  <a:srgbClr val="FF0000"/>
                </a:solidFill>
              </a:rPr>
              <a:t>مجموعة عمل</a:t>
            </a:r>
          </a:p>
        </p:txBody>
      </p:sp>
    </p:spTree>
    <p:extLst>
      <p:ext uri="{BB962C8B-B14F-4D97-AF65-F5344CB8AC3E}">
        <p14:creationId xmlns:p14="http://schemas.microsoft.com/office/powerpoint/2010/main" val="168617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>
                <a:solidFill>
                  <a:srgbClr val="0070C0"/>
                </a:solidFill>
              </a:rPr>
              <a:t>النطاق (</a:t>
            </a:r>
            <a:r>
              <a:rPr lang="en-US" dirty="0">
                <a:solidFill>
                  <a:srgbClr val="0070C0"/>
                </a:solidFill>
              </a:rPr>
              <a:t>Domain</a:t>
            </a:r>
            <a:r>
              <a:rPr lang="ar-SA" dirty="0">
                <a:solidFill>
                  <a:srgbClr val="0070C0"/>
                </a:solidFill>
              </a:rPr>
              <a:t>)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ar-SA" dirty="0"/>
              <a:t>هو مجموعة من الحواسيب (</a:t>
            </a:r>
            <a:r>
              <a:rPr lang="en-US" dirty="0"/>
              <a:t>Clients</a:t>
            </a:r>
            <a:r>
              <a:rPr lang="ar-SA" dirty="0"/>
              <a:t>) تقاد من حاسب (</a:t>
            </a:r>
            <a:r>
              <a:rPr lang="en-US" dirty="0"/>
              <a:t>Server</a:t>
            </a:r>
            <a:r>
              <a:rPr lang="ar-SA" dirty="0"/>
              <a:t>), ونظام التشغيل في الحاسب القائد (</a:t>
            </a:r>
            <a:r>
              <a:rPr lang="en-US" dirty="0"/>
              <a:t>Server</a:t>
            </a:r>
            <a:r>
              <a:rPr lang="ar-SA" dirty="0"/>
              <a:t>) هو نظام تشغيل شبكات من نوع </a:t>
            </a:r>
            <a:r>
              <a:rPr lang="en-US" dirty="0"/>
              <a:t>Server</a:t>
            </a:r>
          </a:p>
          <a:p>
            <a:pPr marL="0" indent="0">
              <a:buNone/>
            </a:pPr>
            <a:r>
              <a:rPr lang="ar-SA" dirty="0"/>
              <a:t>أما بقية الحواسيب فتحمل نظام تشغيل شبكات من نوع </a:t>
            </a:r>
            <a:r>
              <a:rPr lang="en-US" dirty="0"/>
              <a:t>Client</a:t>
            </a:r>
            <a:endParaRPr lang="ar-SA" dirty="0"/>
          </a:p>
          <a:p>
            <a:pPr marL="514350" indent="-514350">
              <a:buFont typeface="+mj-lt"/>
              <a:buAutoNum type="arabicPeriod"/>
            </a:pPr>
            <a:r>
              <a:rPr lang="ar-SA" dirty="0"/>
              <a:t>كل حاسب في النطاق له مهمته إما </a:t>
            </a:r>
            <a:r>
              <a:rPr lang="ar-SA" dirty="0">
                <a:solidFill>
                  <a:srgbClr val="0070C0"/>
                </a:solidFill>
              </a:rPr>
              <a:t>خادما</a:t>
            </a:r>
            <a:r>
              <a:rPr lang="ar-SA" dirty="0"/>
              <a:t> أو </a:t>
            </a:r>
            <a:r>
              <a:rPr lang="ar-SA" dirty="0">
                <a:solidFill>
                  <a:srgbClr val="0070C0"/>
                </a:solidFill>
              </a:rPr>
              <a:t>عميلا 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/>
              <a:t>يُقاد الحاسب </a:t>
            </a:r>
            <a:r>
              <a:rPr lang="en-US" dirty="0"/>
              <a:t>Server </a:t>
            </a:r>
            <a:r>
              <a:rPr lang="ar-SA" dirty="0"/>
              <a:t> من قبل قائد الشبكة </a:t>
            </a:r>
            <a:r>
              <a:rPr lang="en-US" dirty="0"/>
              <a:t>Administrator</a:t>
            </a:r>
            <a:endParaRPr lang="ar-SA" dirty="0"/>
          </a:p>
          <a:p>
            <a:pPr marL="514350" indent="-514350">
              <a:buFont typeface="+mj-lt"/>
              <a:buAutoNum type="arabicPeriod"/>
            </a:pPr>
            <a:r>
              <a:rPr lang="ar-SA" dirty="0"/>
              <a:t>يُحدد عدد الحواسيب في النطاق</a:t>
            </a:r>
          </a:p>
          <a:p>
            <a:pPr marL="0" indent="0">
              <a:buNone/>
            </a:pPr>
            <a:r>
              <a:rPr lang="ar-SA" dirty="0"/>
              <a:t>    تبعاً لجودة الـ </a:t>
            </a:r>
            <a:r>
              <a:rPr lang="en-US" dirty="0"/>
              <a:t>Server</a:t>
            </a:r>
            <a:r>
              <a:rPr lang="ar-SA" dirty="0"/>
              <a:t> وكم </a:t>
            </a:r>
          </a:p>
          <a:p>
            <a:pPr marL="0" indent="0">
              <a:buNone/>
            </a:pPr>
            <a:r>
              <a:rPr lang="ar-SA" dirty="0"/>
              <a:t>    البيانات المتبادلة في النطاق.</a:t>
            </a:r>
          </a:p>
        </p:txBody>
      </p:sp>
      <p:sp>
        <p:nvSpPr>
          <p:cNvPr id="4" name="computr1"/>
          <p:cNvSpPr>
            <a:spLocks noEditPoints="1" noChangeArrowheads="1"/>
          </p:cNvSpPr>
          <p:nvPr/>
        </p:nvSpPr>
        <p:spPr bwMode="auto">
          <a:xfrm>
            <a:off x="626890" y="5012861"/>
            <a:ext cx="508831" cy="410369"/>
          </a:xfrm>
          <a:custGeom>
            <a:avLst/>
            <a:gdLst>
              <a:gd name="T0" fmla="*/ 19535 w 21600"/>
              <a:gd name="T1" fmla="*/ 0 h 21600"/>
              <a:gd name="T2" fmla="*/ 10800 w 21600"/>
              <a:gd name="T3" fmla="*/ 0 h 21600"/>
              <a:gd name="T4" fmla="*/ 2065 w 21600"/>
              <a:gd name="T5" fmla="*/ 0 h 21600"/>
              <a:gd name="T6" fmla="*/ 0 w 21600"/>
              <a:gd name="T7" fmla="*/ 15388 h 21600"/>
              <a:gd name="T8" fmla="*/ 0 w 21600"/>
              <a:gd name="T9" fmla="*/ 21600 h 21600"/>
              <a:gd name="T10" fmla="*/ 10800 w 21600"/>
              <a:gd name="T11" fmla="*/ 21600 h 21600"/>
              <a:gd name="T12" fmla="*/ 21600 w 21600"/>
              <a:gd name="T13" fmla="*/ 21600 h 21600"/>
              <a:gd name="T14" fmla="*/ 21600 w 21600"/>
              <a:gd name="T15" fmla="*/ 15388 h 21600"/>
              <a:gd name="T16" fmla="*/ 19535 w 21600"/>
              <a:gd name="T17" fmla="*/ 13553 h 21600"/>
              <a:gd name="T18" fmla="*/ 2065 w 21600"/>
              <a:gd name="T19" fmla="*/ 13553 h 21600"/>
              <a:gd name="T20" fmla="*/ 2065 w 21600"/>
              <a:gd name="T21" fmla="*/ 6776 h 21600"/>
              <a:gd name="T22" fmla="*/ 19535 w 21600"/>
              <a:gd name="T23" fmla="*/ 6776 h 21600"/>
              <a:gd name="T24" fmla="*/ 0 w 21600"/>
              <a:gd name="T25" fmla="*/ 18494 h 21600"/>
              <a:gd name="T26" fmla="*/ 21600 w 21600"/>
              <a:gd name="T27" fmla="*/ 18494 h 21600"/>
              <a:gd name="T28" fmla="*/ 4923 w 21600"/>
              <a:gd name="T29" fmla="*/ 2541 h 21600"/>
              <a:gd name="T30" fmla="*/ 16756 w 21600"/>
              <a:gd name="T31" fmla="*/ 1115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T28" t="T29" r="T30" b="T31"/>
            <a:pathLst>
              <a:path w="21600" h="21600" extrusionOk="0">
                <a:moveTo>
                  <a:pt x="16994" y="15388"/>
                </a:moveTo>
                <a:lnTo>
                  <a:pt x="16994" y="13553"/>
                </a:lnTo>
                <a:lnTo>
                  <a:pt x="19535" y="13553"/>
                </a:lnTo>
                <a:lnTo>
                  <a:pt x="19535" y="10729"/>
                </a:lnTo>
                <a:lnTo>
                  <a:pt x="19535" y="6776"/>
                </a:lnTo>
                <a:lnTo>
                  <a:pt x="19535" y="0"/>
                </a:lnTo>
                <a:lnTo>
                  <a:pt x="10800" y="0"/>
                </a:lnTo>
                <a:lnTo>
                  <a:pt x="2065" y="0"/>
                </a:lnTo>
                <a:lnTo>
                  <a:pt x="2065" y="6776"/>
                </a:lnTo>
                <a:lnTo>
                  <a:pt x="2065" y="10729"/>
                </a:lnTo>
                <a:lnTo>
                  <a:pt x="2065" y="13553"/>
                </a:lnTo>
                <a:lnTo>
                  <a:pt x="4606" y="13553"/>
                </a:lnTo>
                <a:lnTo>
                  <a:pt x="4606" y="15388"/>
                </a:lnTo>
                <a:lnTo>
                  <a:pt x="0" y="15388"/>
                </a:lnTo>
                <a:lnTo>
                  <a:pt x="0" y="21600"/>
                </a:lnTo>
                <a:lnTo>
                  <a:pt x="10800" y="21600"/>
                </a:lnTo>
                <a:lnTo>
                  <a:pt x="21600" y="21600"/>
                </a:lnTo>
                <a:lnTo>
                  <a:pt x="21600" y="15388"/>
                </a:lnTo>
                <a:lnTo>
                  <a:pt x="16994" y="15388"/>
                </a:lnTo>
                <a:close/>
              </a:path>
              <a:path w="21600" h="21600" extrusionOk="0">
                <a:moveTo>
                  <a:pt x="4606" y="15388"/>
                </a:moveTo>
                <a:lnTo>
                  <a:pt x="4606" y="13553"/>
                </a:lnTo>
                <a:lnTo>
                  <a:pt x="16994" y="13553"/>
                </a:lnTo>
                <a:lnTo>
                  <a:pt x="16994" y="15388"/>
                </a:lnTo>
                <a:lnTo>
                  <a:pt x="4606" y="15388"/>
                </a:lnTo>
              </a:path>
              <a:path w="21600" h="21600" extrusionOk="0">
                <a:moveTo>
                  <a:pt x="4606" y="11294"/>
                </a:moveTo>
                <a:lnTo>
                  <a:pt x="4606" y="2259"/>
                </a:lnTo>
                <a:lnTo>
                  <a:pt x="16994" y="2259"/>
                </a:lnTo>
                <a:lnTo>
                  <a:pt x="16994" y="11294"/>
                </a:lnTo>
                <a:lnTo>
                  <a:pt x="4606" y="11294"/>
                </a:lnTo>
                <a:moveTo>
                  <a:pt x="13976" y="17082"/>
                </a:moveTo>
                <a:lnTo>
                  <a:pt x="13976" y="16376"/>
                </a:lnTo>
                <a:lnTo>
                  <a:pt x="20171" y="16376"/>
                </a:lnTo>
                <a:lnTo>
                  <a:pt x="20171" y="17082"/>
                </a:lnTo>
                <a:lnTo>
                  <a:pt x="13976" y="17082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135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" name="computr1"/>
          <p:cNvSpPr>
            <a:spLocks noEditPoints="1" noChangeArrowheads="1"/>
          </p:cNvSpPr>
          <p:nvPr/>
        </p:nvSpPr>
        <p:spPr bwMode="auto">
          <a:xfrm>
            <a:off x="3353210" y="5477257"/>
            <a:ext cx="508831" cy="410369"/>
          </a:xfrm>
          <a:custGeom>
            <a:avLst/>
            <a:gdLst>
              <a:gd name="T0" fmla="*/ 19535 w 21600"/>
              <a:gd name="T1" fmla="*/ 0 h 21600"/>
              <a:gd name="T2" fmla="*/ 10800 w 21600"/>
              <a:gd name="T3" fmla="*/ 0 h 21600"/>
              <a:gd name="T4" fmla="*/ 2065 w 21600"/>
              <a:gd name="T5" fmla="*/ 0 h 21600"/>
              <a:gd name="T6" fmla="*/ 0 w 21600"/>
              <a:gd name="T7" fmla="*/ 15388 h 21600"/>
              <a:gd name="T8" fmla="*/ 0 w 21600"/>
              <a:gd name="T9" fmla="*/ 21600 h 21600"/>
              <a:gd name="T10" fmla="*/ 10800 w 21600"/>
              <a:gd name="T11" fmla="*/ 21600 h 21600"/>
              <a:gd name="T12" fmla="*/ 21600 w 21600"/>
              <a:gd name="T13" fmla="*/ 21600 h 21600"/>
              <a:gd name="T14" fmla="*/ 21600 w 21600"/>
              <a:gd name="T15" fmla="*/ 15388 h 21600"/>
              <a:gd name="T16" fmla="*/ 19535 w 21600"/>
              <a:gd name="T17" fmla="*/ 13553 h 21600"/>
              <a:gd name="T18" fmla="*/ 2065 w 21600"/>
              <a:gd name="T19" fmla="*/ 13553 h 21600"/>
              <a:gd name="T20" fmla="*/ 2065 w 21600"/>
              <a:gd name="T21" fmla="*/ 6776 h 21600"/>
              <a:gd name="T22" fmla="*/ 19535 w 21600"/>
              <a:gd name="T23" fmla="*/ 6776 h 21600"/>
              <a:gd name="T24" fmla="*/ 0 w 21600"/>
              <a:gd name="T25" fmla="*/ 18494 h 21600"/>
              <a:gd name="T26" fmla="*/ 21600 w 21600"/>
              <a:gd name="T27" fmla="*/ 18494 h 21600"/>
              <a:gd name="T28" fmla="*/ 4923 w 21600"/>
              <a:gd name="T29" fmla="*/ 2541 h 21600"/>
              <a:gd name="T30" fmla="*/ 16756 w 21600"/>
              <a:gd name="T31" fmla="*/ 1115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T28" t="T29" r="T30" b="T31"/>
            <a:pathLst>
              <a:path w="21600" h="21600" extrusionOk="0">
                <a:moveTo>
                  <a:pt x="16994" y="15388"/>
                </a:moveTo>
                <a:lnTo>
                  <a:pt x="16994" y="13553"/>
                </a:lnTo>
                <a:lnTo>
                  <a:pt x="19535" y="13553"/>
                </a:lnTo>
                <a:lnTo>
                  <a:pt x="19535" y="10729"/>
                </a:lnTo>
                <a:lnTo>
                  <a:pt x="19535" y="6776"/>
                </a:lnTo>
                <a:lnTo>
                  <a:pt x="19535" y="0"/>
                </a:lnTo>
                <a:lnTo>
                  <a:pt x="10800" y="0"/>
                </a:lnTo>
                <a:lnTo>
                  <a:pt x="2065" y="0"/>
                </a:lnTo>
                <a:lnTo>
                  <a:pt x="2065" y="6776"/>
                </a:lnTo>
                <a:lnTo>
                  <a:pt x="2065" y="10729"/>
                </a:lnTo>
                <a:lnTo>
                  <a:pt x="2065" y="13553"/>
                </a:lnTo>
                <a:lnTo>
                  <a:pt x="4606" y="13553"/>
                </a:lnTo>
                <a:lnTo>
                  <a:pt x="4606" y="15388"/>
                </a:lnTo>
                <a:lnTo>
                  <a:pt x="0" y="15388"/>
                </a:lnTo>
                <a:lnTo>
                  <a:pt x="0" y="21600"/>
                </a:lnTo>
                <a:lnTo>
                  <a:pt x="10800" y="21600"/>
                </a:lnTo>
                <a:lnTo>
                  <a:pt x="21600" y="21600"/>
                </a:lnTo>
                <a:lnTo>
                  <a:pt x="21600" y="15388"/>
                </a:lnTo>
                <a:lnTo>
                  <a:pt x="16994" y="15388"/>
                </a:lnTo>
                <a:close/>
              </a:path>
              <a:path w="21600" h="21600" extrusionOk="0">
                <a:moveTo>
                  <a:pt x="4606" y="15388"/>
                </a:moveTo>
                <a:lnTo>
                  <a:pt x="4606" y="13553"/>
                </a:lnTo>
                <a:lnTo>
                  <a:pt x="16994" y="13553"/>
                </a:lnTo>
                <a:lnTo>
                  <a:pt x="16994" y="15388"/>
                </a:lnTo>
                <a:lnTo>
                  <a:pt x="4606" y="15388"/>
                </a:lnTo>
              </a:path>
              <a:path w="21600" h="21600" extrusionOk="0">
                <a:moveTo>
                  <a:pt x="4606" y="11294"/>
                </a:moveTo>
                <a:lnTo>
                  <a:pt x="4606" y="2259"/>
                </a:lnTo>
                <a:lnTo>
                  <a:pt x="16994" y="2259"/>
                </a:lnTo>
                <a:lnTo>
                  <a:pt x="16994" y="11294"/>
                </a:lnTo>
                <a:lnTo>
                  <a:pt x="4606" y="11294"/>
                </a:lnTo>
                <a:moveTo>
                  <a:pt x="13976" y="17082"/>
                </a:moveTo>
                <a:lnTo>
                  <a:pt x="13976" y="16376"/>
                </a:lnTo>
                <a:lnTo>
                  <a:pt x="20171" y="16376"/>
                </a:lnTo>
                <a:lnTo>
                  <a:pt x="20171" y="17082"/>
                </a:lnTo>
                <a:lnTo>
                  <a:pt x="13976" y="17082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135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6" name="computr1"/>
          <p:cNvSpPr>
            <a:spLocks noEditPoints="1" noChangeArrowheads="1"/>
          </p:cNvSpPr>
          <p:nvPr/>
        </p:nvSpPr>
        <p:spPr bwMode="auto">
          <a:xfrm>
            <a:off x="2367547" y="6091807"/>
            <a:ext cx="508831" cy="410369"/>
          </a:xfrm>
          <a:custGeom>
            <a:avLst/>
            <a:gdLst>
              <a:gd name="T0" fmla="*/ 19535 w 21600"/>
              <a:gd name="T1" fmla="*/ 0 h 21600"/>
              <a:gd name="T2" fmla="*/ 10800 w 21600"/>
              <a:gd name="T3" fmla="*/ 0 h 21600"/>
              <a:gd name="T4" fmla="*/ 2065 w 21600"/>
              <a:gd name="T5" fmla="*/ 0 h 21600"/>
              <a:gd name="T6" fmla="*/ 0 w 21600"/>
              <a:gd name="T7" fmla="*/ 15388 h 21600"/>
              <a:gd name="T8" fmla="*/ 0 w 21600"/>
              <a:gd name="T9" fmla="*/ 21600 h 21600"/>
              <a:gd name="T10" fmla="*/ 10800 w 21600"/>
              <a:gd name="T11" fmla="*/ 21600 h 21600"/>
              <a:gd name="T12" fmla="*/ 21600 w 21600"/>
              <a:gd name="T13" fmla="*/ 21600 h 21600"/>
              <a:gd name="T14" fmla="*/ 21600 w 21600"/>
              <a:gd name="T15" fmla="*/ 15388 h 21600"/>
              <a:gd name="T16" fmla="*/ 19535 w 21600"/>
              <a:gd name="T17" fmla="*/ 13553 h 21600"/>
              <a:gd name="T18" fmla="*/ 2065 w 21600"/>
              <a:gd name="T19" fmla="*/ 13553 h 21600"/>
              <a:gd name="T20" fmla="*/ 2065 w 21600"/>
              <a:gd name="T21" fmla="*/ 6776 h 21600"/>
              <a:gd name="T22" fmla="*/ 19535 w 21600"/>
              <a:gd name="T23" fmla="*/ 6776 h 21600"/>
              <a:gd name="T24" fmla="*/ 0 w 21600"/>
              <a:gd name="T25" fmla="*/ 18494 h 21600"/>
              <a:gd name="T26" fmla="*/ 21600 w 21600"/>
              <a:gd name="T27" fmla="*/ 18494 h 21600"/>
              <a:gd name="T28" fmla="*/ 4923 w 21600"/>
              <a:gd name="T29" fmla="*/ 2541 h 21600"/>
              <a:gd name="T30" fmla="*/ 16756 w 21600"/>
              <a:gd name="T31" fmla="*/ 1115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T28" t="T29" r="T30" b="T31"/>
            <a:pathLst>
              <a:path w="21600" h="21600" extrusionOk="0">
                <a:moveTo>
                  <a:pt x="16994" y="15388"/>
                </a:moveTo>
                <a:lnTo>
                  <a:pt x="16994" y="13553"/>
                </a:lnTo>
                <a:lnTo>
                  <a:pt x="19535" y="13553"/>
                </a:lnTo>
                <a:lnTo>
                  <a:pt x="19535" y="10729"/>
                </a:lnTo>
                <a:lnTo>
                  <a:pt x="19535" y="6776"/>
                </a:lnTo>
                <a:lnTo>
                  <a:pt x="19535" y="0"/>
                </a:lnTo>
                <a:lnTo>
                  <a:pt x="10800" y="0"/>
                </a:lnTo>
                <a:lnTo>
                  <a:pt x="2065" y="0"/>
                </a:lnTo>
                <a:lnTo>
                  <a:pt x="2065" y="6776"/>
                </a:lnTo>
                <a:lnTo>
                  <a:pt x="2065" y="10729"/>
                </a:lnTo>
                <a:lnTo>
                  <a:pt x="2065" y="13553"/>
                </a:lnTo>
                <a:lnTo>
                  <a:pt x="4606" y="13553"/>
                </a:lnTo>
                <a:lnTo>
                  <a:pt x="4606" y="15388"/>
                </a:lnTo>
                <a:lnTo>
                  <a:pt x="0" y="15388"/>
                </a:lnTo>
                <a:lnTo>
                  <a:pt x="0" y="21600"/>
                </a:lnTo>
                <a:lnTo>
                  <a:pt x="10800" y="21600"/>
                </a:lnTo>
                <a:lnTo>
                  <a:pt x="21600" y="21600"/>
                </a:lnTo>
                <a:lnTo>
                  <a:pt x="21600" y="15388"/>
                </a:lnTo>
                <a:lnTo>
                  <a:pt x="16994" y="15388"/>
                </a:lnTo>
                <a:close/>
              </a:path>
              <a:path w="21600" h="21600" extrusionOk="0">
                <a:moveTo>
                  <a:pt x="4606" y="15388"/>
                </a:moveTo>
                <a:lnTo>
                  <a:pt x="4606" y="13553"/>
                </a:lnTo>
                <a:lnTo>
                  <a:pt x="16994" y="13553"/>
                </a:lnTo>
                <a:lnTo>
                  <a:pt x="16994" y="15388"/>
                </a:lnTo>
                <a:lnTo>
                  <a:pt x="4606" y="15388"/>
                </a:lnTo>
              </a:path>
              <a:path w="21600" h="21600" extrusionOk="0">
                <a:moveTo>
                  <a:pt x="4606" y="11294"/>
                </a:moveTo>
                <a:lnTo>
                  <a:pt x="4606" y="2259"/>
                </a:lnTo>
                <a:lnTo>
                  <a:pt x="16994" y="2259"/>
                </a:lnTo>
                <a:lnTo>
                  <a:pt x="16994" y="11294"/>
                </a:lnTo>
                <a:lnTo>
                  <a:pt x="4606" y="11294"/>
                </a:lnTo>
                <a:moveTo>
                  <a:pt x="13976" y="17082"/>
                </a:moveTo>
                <a:lnTo>
                  <a:pt x="13976" y="16376"/>
                </a:lnTo>
                <a:lnTo>
                  <a:pt x="20171" y="16376"/>
                </a:lnTo>
                <a:lnTo>
                  <a:pt x="20171" y="17082"/>
                </a:lnTo>
                <a:lnTo>
                  <a:pt x="13976" y="17082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135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7" name="computr1"/>
          <p:cNvSpPr>
            <a:spLocks noEditPoints="1" noChangeArrowheads="1"/>
          </p:cNvSpPr>
          <p:nvPr/>
        </p:nvSpPr>
        <p:spPr bwMode="auto">
          <a:xfrm>
            <a:off x="325467" y="5886622"/>
            <a:ext cx="508831" cy="410369"/>
          </a:xfrm>
          <a:custGeom>
            <a:avLst/>
            <a:gdLst>
              <a:gd name="T0" fmla="*/ 19535 w 21600"/>
              <a:gd name="T1" fmla="*/ 0 h 21600"/>
              <a:gd name="T2" fmla="*/ 10800 w 21600"/>
              <a:gd name="T3" fmla="*/ 0 h 21600"/>
              <a:gd name="T4" fmla="*/ 2065 w 21600"/>
              <a:gd name="T5" fmla="*/ 0 h 21600"/>
              <a:gd name="T6" fmla="*/ 0 w 21600"/>
              <a:gd name="T7" fmla="*/ 15388 h 21600"/>
              <a:gd name="T8" fmla="*/ 0 w 21600"/>
              <a:gd name="T9" fmla="*/ 21600 h 21600"/>
              <a:gd name="T10" fmla="*/ 10800 w 21600"/>
              <a:gd name="T11" fmla="*/ 21600 h 21600"/>
              <a:gd name="T12" fmla="*/ 21600 w 21600"/>
              <a:gd name="T13" fmla="*/ 21600 h 21600"/>
              <a:gd name="T14" fmla="*/ 21600 w 21600"/>
              <a:gd name="T15" fmla="*/ 15388 h 21600"/>
              <a:gd name="T16" fmla="*/ 19535 w 21600"/>
              <a:gd name="T17" fmla="*/ 13553 h 21600"/>
              <a:gd name="T18" fmla="*/ 2065 w 21600"/>
              <a:gd name="T19" fmla="*/ 13553 h 21600"/>
              <a:gd name="T20" fmla="*/ 2065 w 21600"/>
              <a:gd name="T21" fmla="*/ 6776 h 21600"/>
              <a:gd name="T22" fmla="*/ 19535 w 21600"/>
              <a:gd name="T23" fmla="*/ 6776 h 21600"/>
              <a:gd name="T24" fmla="*/ 0 w 21600"/>
              <a:gd name="T25" fmla="*/ 18494 h 21600"/>
              <a:gd name="T26" fmla="*/ 21600 w 21600"/>
              <a:gd name="T27" fmla="*/ 18494 h 21600"/>
              <a:gd name="T28" fmla="*/ 4923 w 21600"/>
              <a:gd name="T29" fmla="*/ 2541 h 21600"/>
              <a:gd name="T30" fmla="*/ 16756 w 21600"/>
              <a:gd name="T31" fmla="*/ 1115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T28" t="T29" r="T30" b="T31"/>
            <a:pathLst>
              <a:path w="21600" h="21600" extrusionOk="0">
                <a:moveTo>
                  <a:pt x="16994" y="15388"/>
                </a:moveTo>
                <a:lnTo>
                  <a:pt x="16994" y="13553"/>
                </a:lnTo>
                <a:lnTo>
                  <a:pt x="19535" y="13553"/>
                </a:lnTo>
                <a:lnTo>
                  <a:pt x="19535" y="10729"/>
                </a:lnTo>
                <a:lnTo>
                  <a:pt x="19535" y="6776"/>
                </a:lnTo>
                <a:lnTo>
                  <a:pt x="19535" y="0"/>
                </a:lnTo>
                <a:lnTo>
                  <a:pt x="10800" y="0"/>
                </a:lnTo>
                <a:lnTo>
                  <a:pt x="2065" y="0"/>
                </a:lnTo>
                <a:lnTo>
                  <a:pt x="2065" y="6776"/>
                </a:lnTo>
                <a:lnTo>
                  <a:pt x="2065" y="10729"/>
                </a:lnTo>
                <a:lnTo>
                  <a:pt x="2065" y="13553"/>
                </a:lnTo>
                <a:lnTo>
                  <a:pt x="4606" y="13553"/>
                </a:lnTo>
                <a:lnTo>
                  <a:pt x="4606" y="15388"/>
                </a:lnTo>
                <a:lnTo>
                  <a:pt x="0" y="15388"/>
                </a:lnTo>
                <a:lnTo>
                  <a:pt x="0" y="21600"/>
                </a:lnTo>
                <a:lnTo>
                  <a:pt x="10800" y="21600"/>
                </a:lnTo>
                <a:lnTo>
                  <a:pt x="21600" y="21600"/>
                </a:lnTo>
                <a:lnTo>
                  <a:pt x="21600" y="15388"/>
                </a:lnTo>
                <a:lnTo>
                  <a:pt x="16994" y="15388"/>
                </a:lnTo>
                <a:close/>
              </a:path>
              <a:path w="21600" h="21600" extrusionOk="0">
                <a:moveTo>
                  <a:pt x="4606" y="15388"/>
                </a:moveTo>
                <a:lnTo>
                  <a:pt x="4606" y="13553"/>
                </a:lnTo>
                <a:lnTo>
                  <a:pt x="16994" y="13553"/>
                </a:lnTo>
                <a:lnTo>
                  <a:pt x="16994" y="15388"/>
                </a:lnTo>
                <a:lnTo>
                  <a:pt x="4606" y="15388"/>
                </a:lnTo>
              </a:path>
              <a:path w="21600" h="21600" extrusionOk="0">
                <a:moveTo>
                  <a:pt x="4606" y="11294"/>
                </a:moveTo>
                <a:lnTo>
                  <a:pt x="4606" y="2259"/>
                </a:lnTo>
                <a:lnTo>
                  <a:pt x="16994" y="2259"/>
                </a:lnTo>
                <a:lnTo>
                  <a:pt x="16994" y="11294"/>
                </a:lnTo>
                <a:lnTo>
                  <a:pt x="4606" y="11294"/>
                </a:lnTo>
                <a:moveTo>
                  <a:pt x="13976" y="17082"/>
                </a:moveTo>
                <a:lnTo>
                  <a:pt x="13976" y="16376"/>
                </a:lnTo>
                <a:lnTo>
                  <a:pt x="20171" y="16376"/>
                </a:lnTo>
                <a:lnTo>
                  <a:pt x="20171" y="17082"/>
                </a:lnTo>
                <a:lnTo>
                  <a:pt x="13976" y="17082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135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cxnSp>
        <p:nvCxnSpPr>
          <p:cNvPr id="8" name="رابط كسهم مستقيم 7"/>
          <p:cNvCxnSpPr>
            <a:stCxn id="13" idx="2"/>
            <a:endCxn id="4" idx="7"/>
          </p:cNvCxnSpPr>
          <p:nvPr/>
        </p:nvCxnSpPr>
        <p:spPr>
          <a:xfrm flipH="1">
            <a:off x="1135721" y="4970869"/>
            <a:ext cx="983612" cy="33434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>
            <a:stCxn id="6" idx="1"/>
            <a:endCxn id="13" idx="2"/>
          </p:cNvCxnSpPr>
          <p:nvPr/>
        </p:nvCxnSpPr>
        <p:spPr>
          <a:xfrm flipH="1" flipV="1">
            <a:off x="2119333" y="4970869"/>
            <a:ext cx="502630" cy="112093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كسهم مستقيم 9"/>
          <p:cNvCxnSpPr>
            <a:stCxn id="13" idx="2"/>
            <a:endCxn id="5" idx="4"/>
          </p:cNvCxnSpPr>
          <p:nvPr/>
        </p:nvCxnSpPr>
        <p:spPr>
          <a:xfrm>
            <a:off x="2119333" y="4970869"/>
            <a:ext cx="1233877" cy="91675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كسهم مستقيم 10"/>
          <p:cNvCxnSpPr>
            <a:stCxn id="7" idx="7"/>
            <a:endCxn id="13" idx="2"/>
          </p:cNvCxnSpPr>
          <p:nvPr/>
        </p:nvCxnSpPr>
        <p:spPr>
          <a:xfrm flipV="1">
            <a:off x="834298" y="4970869"/>
            <a:ext cx="1285035" cy="120810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كسهم مستقيم 11"/>
          <p:cNvCxnSpPr>
            <a:stCxn id="14" idx="1"/>
            <a:endCxn id="13" idx="2"/>
          </p:cNvCxnSpPr>
          <p:nvPr/>
        </p:nvCxnSpPr>
        <p:spPr>
          <a:xfrm flipV="1">
            <a:off x="1555330" y="4970869"/>
            <a:ext cx="564003" cy="130259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4" descr="C:\Program Files\Microsoft Office\MEDIA\CAGCAT10\j0285750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735" y="4315133"/>
            <a:ext cx="1067196" cy="655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omputr1"/>
          <p:cNvSpPr>
            <a:spLocks noEditPoints="1" noChangeArrowheads="1"/>
          </p:cNvSpPr>
          <p:nvPr/>
        </p:nvSpPr>
        <p:spPr bwMode="auto">
          <a:xfrm>
            <a:off x="1300914" y="6273467"/>
            <a:ext cx="508831" cy="410369"/>
          </a:xfrm>
          <a:custGeom>
            <a:avLst/>
            <a:gdLst>
              <a:gd name="T0" fmla="*/ 19535 w 21600"/>
              <a:gd name="T1" fmla="*/ 0 h 21600"/>
              <a:gd name="T2" fmla="*/ 10800 w 21600"/>
              <a:gd name="T3" fmla="*/ 0 h 21600"/>
              <a:gd name="T4" fmla="*/ 2065 w 21600"/>
              <a:gd name="T5" fmla="*/ 0 h 21600"/>
              <a:gd name="T6" fmla="*/ 0 w 21600"/>
              <a:gd name="T7" fmla="*/ 15388 h 21600"/>
              <a:gd name="T8" fmla="*/ 0 w 21600"/>
              <a:gd name="T9" fmla="*/ 21600 h 21600"/>
              <a:gd name="T10" fmla="*/ 10800 w 21600"/>
              <a:gd name="T11" fmla="*/ 21600 h 21600"/>
              <a:gd name="T12" fmla="*/ 21600 w 21600"/>
              <a:gd name="T13" fmla="*/ 21600 h 21600"/>
              <a:gd name="T14" fmla="*/ 21600 w 21600"/>
              <a:gd name="T15" fmla="*/ 15388 h 21600"/>
              <a:gd name="T16" fmla="*/ 19535 w 21600"/>
              <a:gd name="T17" fmla="*/ 13553 h 21600"/>
              <a:gd name="T18" fmla="*/ 2065 w 21600"/>
              <a:gd name="T19" fmla="*/ 13553 h 21600"/>
              <a:gd name="T20" fmla="*/ 2065 w 21600"/>
              <a:gd name="T21" fmla="*/ 6776 h 21600"/>
              <a:gd name="T22" fmla="*/ 19535 w 21600"/>
              <a:gd name="T23" fmla="*/ 6776 h 21600"/>
              <a:gd name="T24" fmla="*/ 0 w 21600"/>
              <a:gd name="T25" fmla="*/ 18494 h 21600"/>
              <a:gd name="T26" fmla="*/ 21600 w 21600"/>
              <a:gd name="T27" fmla="*/ 18494 h 21600"/>
              <a:gd name="T28" fmla="*/ 4923 w 21600"/>
              <a:gd name="T29" fmla="*/ 2541 h 21600"/>
              <a:gd name="T30" fmla="*/ 16756 w 21600"/>
              <a:gd name="T31" fmla="*/ 1115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T28" t="T29" r="T30" b="T31"/>
            <a:pathLst>
              <a:path w="21600" h="21600" extrusionOk="0">
                <a:moveTo>
                  <a:pt x="16994" y="15388"/>
                </a:moveTo>
                <a:lnTo>
                  <a:pt x="16994" y="13553"/>
                </a:lnTo>
                <a:lnTo>
                  <a:pt x="19535" y="13553"/>
                </a:lnTo>
                <a:lnTo>
                  <a:pt x="19535" y="10729"/>
                </a:lnTo>
                <a:lnTo>
                  <a:pt x="19535" y="6776"/>
                </a:lnTo>
                <a:lnTo>
                  <a:pt x="19535" y="0"/>
                </a:lnTo>
                <a:lnTo>
                  <a:pt x="10800" y="0"/>
                </a:lnTo>
                <a:lnTo>
                  <a:pt x="2065" y="0"/>
                </a:lnTo>
                <a:lnTo>
                  <a:pt x="2065" y="6776"/>
                </a:lnTo>
                <a:lnTo>
                  <a:pt x="2065" y="10729"/>
                </a:lnTo>
                <a:lnTo>
                  <a:pt x="2065" y="13553"/>
                </a:lnTo>
                <a:lnTo>
                  <a:pt x="4606" y="13553"/>
                </a:lnTo>
                <a:lnTo>
                  <a:pt x="4606" y="15388"/>
                </a:lnTo>
                <a:lnTo>
                  <a:pt x="0" y="15388"/>
                </a:lnTo>
                <a:lnTo>
                  <a:pt x="0" y="21600"/>
                </a:lnTo>
                <a:lnTo>
                  <a:pt x="10800" y="21600"/>
                </a:lnTo>
                <a:lnTo>
                  <a:pt x="21600" y="21600"/>
                </a:lnTo>
                <a:lnTo>
                  <a:pt x="21600" y="15388"/>
                </a:lnTo>
                <a:lnTo>
                  <a:pt x="16994" y="15388"/>
                </a:lnTo>
                <a:close/>
              </a:path>
              <a:path w="21600" h="21600" extrusionOk="0">
                <a:moveTo>
                  <a:pt x="4606" y="15388"/>
                </a:moveTo>
                <a:lnTo>
                  <a:pt x="4606" y="13553"/>
                </a:lnTo>
                <a:lnTo>
                  <a:pt x="16994" y="13553"/>
                </a:lnTo>
                <a:lnTo>
                  <a:pt x="16994" y="15388"/>
                </a:lnTo>
                <a:lnTo>
                  <a:pt x="4606" y="15388"/>
                </a:lnTo>
              </a:path>
              <a:path w="21600" h="21600" extrusionOk="0">
                <a:moveTo>
                  <a:pt x="4606" y="11294"/>
                </a:moveTo>
                <a:lnTo>
                  <a:pt x="4606" y="2259"/>
                </a:lnTo>
                <a:lnTo>
                  <a:pt x="16994" y="2259"/>
                </a:lnTo>
                <a:lnTo>
                  <a:pt x="16994" y="11294"/>
                </a:lnTo>
                <a:lnTo>
                  <a:pt x="4606" y="11294"/>
                </a:lnTo>
                <a:moveTo>
                  <a:pt x="13976" y="17082"/>
                </a:moveTo>
                <a:lnTo>
                  <a:pt x="13976" y="16376"/>
                </a:lnTo>
                <a:lnTo>
                  <a:pt x="20171" y="16376"/>
                </a:lnTo>
                <a:lnTo>
                  <a:pt x="20171" y="17082"/>
                </a:lnTo>
                <a:lnTo>
                  <a:pt x="13976" y="17082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135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5" name="مربع نص 14"/>
          <p:cNvSpPr txBox="1"/>
          <p:nvPr/>
        </p:nvSpPr>
        <p:spPr>
          <a:xfrm rot="18875415">
            <a:off x="-140071" y="4617340"/>
            <a:ext cx="152947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>
                <a:solidFill>
                  <a:srgbClr val="FF0000"/>
                </a:solidFill>
              </a:rPr>
              <a:t>شبكة ذات نطاق</a:t>
            </a:r>
          </a:p>
        </p:txBody>
      </p:sp>
    </p:spTree>
    <p:extLst>
      <p:ext uri="{BB962C8B-B14F-4D97-AF65-F5344CB8AC3E}">
        <p14:creationId xmlns:p14="http://schemas.microsoft.com/office/powerpoint/2010/main" val="7000701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ar-SA" sz="3200" u="sng" dirty="0"/>
              <a:t>مهام</a:t>
            </a:r>
            <a:r>
              <a:rPr lang="ar-SA" sz="3200" dirty="0"/>
              <a:t> الخادم (</a:t>
            </a:r>
            <a:r>
              <a:rPr lang="en-US" sz="3200" dirty="0">
                <a:solidFill>
                  <a:schemeClr val="accent2">
                    <a:lumMod val="75000"/>
                  </a:schemeClr>
                </a:solidFill>
              </a:rPr>
              <a:t>Server</a:t>
            </a:r>
            <a:r>
              <a:rPr lang="ar-SA" sz="3200" dirty="0"/>
              <a:t>) </a:t>
            </a:r>
            <a:r>
              <a:rPr lang="ar-SA" sz="3200" u="sng" dirty="0"/>
              <a:t>ومهام</a:t>
            </a:r>
            <a:r>
              <a:rPr lang="ar-SA" sz="3200" dirty="0"/>
              <a:t> </a:t>
            </a:r>
            <a:r>
              <a:rPr lang="ar-SA" sz="3200" dirty="0" err="1"/>
              <a:t>الـ</a:t>
            </a:r>
            <a:r>
              <a:rPr lang="ar-SA" sz="3200" dirty="0"/>
              <a:t> </a:t>
            </a:r>
            <a:r>
              <a:rPr lang="en-US" sz="3200" dirty="0">
                <a:solidFill>
                  <a:schemeClr val="accent2">
                    <a:lumMod val="75000"/>
                  </a:schemeClr>
                </a:solidFill>
              </a:rPr>
              <a:t>Administrator</a:t>
            </a:r>
            <a:r>
              <a:rPr lang="ar-SA" sz="3200" dirty="0"/>
              <a:t> في الشبكة.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628" y="1500174"/>
            <a:ext cx="3686172" cy="4824426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algn="ctr">
              <a:buNone/>
            </a:pPr>
            <a:r>
              <a:rPr lang="en-US" sz="4400" b="1" u="sng" dirty="0">
                <a:solidFill>
                  <a:srgbClr val="0070C0"/>
                </a:solidFill>
              </a:rPr>
              <a:t>Server</a:t>
            </a:r>
            <a:endParaRPr lang="ar-SA" sz="4400" b="1" u="sng" dirty="0">
              <a:solidFill>
                <a:srgbClr val="0070C0"/>
              </a:solidFill>
            </a:endParaRPr>
          </a:p>
          <a:p>
            <a:pPr>
              <a:buNone/>
            </a:pPr>
            <a:r>
              <a:rPr lang="ar-SA" sz="2800" dirty="0"/>
              <a:t>يحقق الربط بين حواسيب الشبكة ويقوم بقيادتها ويحقق توزيع البيانات كلٍ حسب صلاحيته</a:t>
            </a:r>
          </a:p>
          <a:p>
            <a:pPr>
              <a:buNone/>
            </a:pPr>
            <a:r>
              <a:rPr lang="ar-SA" sz="2800" dirty="0"/>
              <a:t>	( أما مستخدم أو حاسب)</a:t>
            </a:r>
            <a:endParaRPr lang="ar-SA" sz="24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533400" y="1479649"/>
            <a:ext cx="4286280" cy="489364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1">
            <a:spAutoFit/>
          </a:bodyPr>
          <a:lstStyle/>
          <a:p>
            <a:pPr algn="ctr"/>
            <a:r>
              <a:rPr lang="en-US" sz="2600" b="1" u="sng" dirty="0">
                <a:solidFill>
                  <a:srgbClr val="0070C0"/>
                </a:solidFill>
              </a:rPr>
              <a:t>Administrator</a:t>
            </a:r>
            <a:endParaRPr lang="ar-SA" sz="2600" b="1" u="sng" dirty="0">
              <a:solidFill>
                <a:srgbClr val="0070C0"/>
              </a:solidFill>
            </a:endParaRPr>
          </a:p>
          <a:p>
            <a:pPr marL="742950" indent="-742950">
              <a:buFont typeface="+mj-lt"/>
              <a:buAutoNum type="arabicPeriod"/>
            </a:pPr>
            <a:r>
              <a:rPr lang="ar-SA" sz="2600" dirty="0"/>
              <a:t>توصيف </a:t>
            </a:r>
            <a:r>
              <a:rPr lang="ar-SA" sz="2600" dirty="0" err="1"/>
              <a:t>الـ</a:t>
            </a:r>
            <a:r>
              <a:rPr lang="en-US" sz="2600" dirty="0"/>
              <a:t>Server</a:t>
            </a:r>
            <a:r>
              <a:rPr lang="ar-SA" sz="2600" dirty="0"/>
              <a:t> بحيث يقوم بعمله </a:t>
            </a:r>
            <a:r>
              <a:rPr lang="ar-SA" sz="2600" dirty="0" err="1"/>
              <a:t>كـ</a:t>
            </a:r>
            <a:r>
              <a:rPr lang="ar-SA" sz="2600" dirty="0"/>
              <a:t> </a:t>
            </a:r>
            <a:r>
              <a:rPr lang="en-US" sz="2600" dirty="0"/>
              <a:t>Hardware</a:t>
            </a:r>
            <a:r>
              <a:rPr lang="ar-SA" sz="2600" dirty="0"/>
              <a:t> على أكمل وجه.</a:t>
            </a:r>
          </a:p>
          <a:p>
            <a:pPr marL="742950" indent="-742950">
              <a:buFont typeface="+mj-lt"/>
              <a:buAutoNum type="arabicPeriod"/>
            </a:pPr>
            <a:r>
              <a:rPr lang="ar-SA" sz="2600" dirty="0"/>
              <a:t>إنشاء حسابات المستخدمين (</a:t>
            </a:r>
            <a:r>
              <a:rPr lang="en-US" sz="2600" dirty="0" err="1"/>
              <a:t>Username+Password</a:t>
            </a:r>
            <a:r>
              <a:rPr lang="ar-SA" sz="2600" dirty="0"/>
              <a:t>)</a:t>
            </a:r>
          </a:p>
          <a:p>
            <a:pPr marL="742950" indent="-742950">
              <a:buFont typeface="+mj-lt"/>
              <a:buAutoNum type="arabicPeriod"/>
            </a:pPr>
            <a:r>
              <a:rPr lang="ar-SA" sz="2600" dirty="0"/>
              <a:t>إعطاء صلاحيات للمستخدمين</a:t>
            </a:r>
          </a:p>
          <a:p>
            <a:pPr marL="742950" indent="-742950">
              <a:buFont typeface="+mj-lt"/>
              <a:buAutoNum type="arabicPeriod"/>
            </a:pPr>
            <a:r>
              <a:rPr lang="ar-SA" sz="2600" dirty="0"/>
              <a:t>يختار </a:t>
            </a:r>
            <a:r>
              <a:rPr lang="ar-SA" sz="2600" dirty="0" err="1"/>
              <a:t>استراتيجية</a:t>
            </a:r>
            <a:r>
              <a:rPr lang="ar-SA" sz="2600" dirty="0"/>
              <a:t> </a:t>
            </a:r>
            <a:r>
              <a:rPr lang="ar-SA" sz="2600" dirty="0">
                <a:solidFill>
                  <a:srgbClr val="0070C0"/>
                </a:solidFill>
              </a:rPr>
              <a:t>عنونة الحواسيب (</a:t>
            </a:r>
            <a:r>
              <a:rPr lang="en-US" sz="2600" dirty="0">
                <a:solidFill>
                  <a:srgbClr val="0070C0"/>
                </a:solidFill>
              </a:rPr>
              <a:t>IP</a:t>
            </a:r>
            <a:r>
              <a:rPr lang="ar-SA" sz="2600" dirty="0">
                <a:solidFill>
                  <a:srgbClr val="0070C0"/>
                </a:solidFill>
              </a:rPr>
              <a:t>) </a:t>
            </a:r>
            <a:r>
              <a:rPr lang="ar-SA" sz="2600" dirty="0">
                <a:solidFill>
                  <a:schemeClr val="accent3">
                    <a:lumMod val="50000"/>
                  </a:schemeClr>
                </a:solidFill>
              </a:rPr>
              <a:t>وتسميتها</a:t>
            </a:r>
            <a:r>
              <a:rPr lang="ar-SA" sz="2600" dirty="0"/>
              <a:t> </a:t>
            </a:r>
            <a:r>
              <a:rPr lang="ar-SA" sz="2600" dirty="0">
                <a:solidFill>
                  <a:schemeClr val="accent6">
                    <a:lumMod val="75000"/>
                  </a:schemeClr>
                </a:solidFill>
              </a:rPr>
              <a:t>واختيار اسم مجموعة العمل وبالتالي النطاق.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429000" y="76200"/>
            <a:ext cx="556434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التوصيل الفيزيائي لحاسبين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3048000" y="914400"/>
            <a:ext cx="448712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باستخدام المنفذ المحوري </a:t>
            </a:r>
          </a:p>
        </p:txBody>
      </p:sp>
      <p:pic>
        <p:nvPicPr>
          <p:cNvPr id="51202" name="Picture 2" descr="http://www.radictech.com/product_images/pro_141_fu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1828800"/>
            <a:ext cx="3733800" cy="2520315"/>
          </a:xfrm>
          <a:prstGeom prst="rect">
            <a:avLst/>
          </a:prstGeom>
          <a:noFill/>
        </p:spPr>
      </p:pic>
      <p:pic>
        <p:nvPicPr>
          <p:cNvPr id="51204" name="Picture 4" descr="http://tutorials.9ate.com/images/coaxial-cabl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4495800"/>
            <a:ext cx="2895600" cy="2171700"/>
          </a:xfrm>
          <a:prstGeom prst="rect">
            <a:avLst/>
          </a:prstGeom>
          <a:noFill/>
        </p:spPr>
      </p:pic>
      <p:pic>
        <p:nvPicPr>
          <p:cNvPr id="51206" name="Picture 6" descr="http://www.wecusurveillance.com/files/891125/uploaded/BNCco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2286000"/>
            <a:ext cx="4038600" cy="3257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0" name="Picture 4" descr="http://www.belkin.com/images/product/R6C073/STD1_R6C0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04800"/>
            <a:ext cx="3505200" cy="3505200"/>
          </a:xfrm>
          <a:prstGeom prst="rect">
            <a:avLst/>
          </a:prstGeom>
          <a:noFill/>
        </p:spPr>
      </p:pic>
      <p:pic>
        <p:nvPicPr>
          <p:cNvPr id="50182" name="Picture 6" descr="http://www.electronix.com/images/82-17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644691">
            <a:off x="4160461" y="2646886"/>
            <a:ext cx="3048000" cy="2981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276600" y="304800"/>
            <a:ext cx="559961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+mn-lt"/>
                <a:cs typeface="+mn-cs"/>
              </a:rPr>
              <a:t>ماهية شبكات الحاسب الآلي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4876800" y="1600200"/>
            <a:ext cx="3886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+mn-lt"/>
                <a:cs typeface="+mn-cs"/>
              </a:rPr>
              <a:t>مجموعة من أجهزة الحاسب الآلي </a:t>
            </a:r>
            <a:r>
              <a:rPr lang="ar-SA" sz="2000" b="1" dirty="0" err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+mn-lt"/>
                <a:cs typeface="+mn-cs"/>
              </a:rPr>
              <a:t>و</a:t>
            </a:r>
            <a:r>
              <a:rPr lang="ar-SA" sz="2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+mn-lt"/>
                <a:cs typeface="+mn-cs"/>
              </a:rPr>
              <a:t> الأجهزة المحيطة </a:t>
            </a:r>
            <a:r>
              <a:rPr lang="ar-SA" sz="2000" b="1" dirty="0" err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+mn-lt"/>
                <a:cs typeface="+mn-cs"/>
              </a:rPr>
              <a:t>بها</a:t>
            </a:r>
            <a:r>
              <a:rPr lang="ar-SA" sz="2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+mn-lt"/>
                <a:cs typeface="+mn-cs"/>
              </a:rPr>
              <a:t> مثل الطابعات </a:t>
            </a:r>
            <a:r>
              <a:rPr lang="ar-SA" sz="2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+mn-lt"/>
                <a:cs typeface="+mn-cs"/>
                <a:hlinkClick r:id="" action="ppaction://hlinkshowjump?jump=nextslide"/>
              </a:rPr>
              <a:t>متصلة فيزيائيا </a:t>
            </a:r>
            <a:r>
              <a:rPr lang="ar-SA" sz="2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+mn-lt"/>
                <a:cs typeface="+mn-cs"/>
              </a:rPr>
              <a:t>مع بعضها البعض   </a:t>
            </a:r>
          </a:p>
        </p:txBody>
      </p:sp>
      <p:cxnSp>
        <p:nvCxnSpPr>
          <p:cNvPr id="7" name="رابط مستقيم 6"/>
          <p:cNvCxnSpPr/>
          <p:nvPr/>
        </p:nvCxnSpPr>
        <p:spPr>
          <a:xfrm>
            <a:off x="381000" y="1524000"/>
            <a:ext cx="8382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مستطيل 9"/>
          <p:cNvSpPr/>
          <p:nvPr/>
        </p:nvSpPr>
        <p:spPr>
          <a:xfrm>
            <a:off x="381000" y="1600200"/>
            <a:ext cx="3886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مهيأة برمجيا بأنظمة تشغيل وبرمجيات تسمح لهذه الأجهزة بتبادل البيانات فيما بينها </a:t>
            </a:r>
          </a:p>
        </p:txBody>
      </p:sp>
      <p:pic>
        <p:nvPicPr>
          <p:cNvPr id="11266" name="Picture 2" descr="http://www.networkcatch.com/wp-content/uploads/2009/11/lanwan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3200400"/>
            <a:ext cx="3495675" cy="2838450"/>
          </a:xfrm>
          <a:prstGeom prst="rect">
            <a:avLst/>
          </a:prstGeom>
          <a:noFill/>
        </p:spPr>
      </p:pic>
      <p:pic>
        <p:nvPicPr>
          <p:cNvPr id="11268" name="Picture 4" descr="http://www.van-computers.com/diagram-la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124200"/>
            <a:ext cx="3810000" cy="304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124200" y="304800"/>
            <a:ext cx="5873724" cy="830997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التوصيل الفيزيائي للحواسيب</a:t>
            </a:r>
          </a:p>
        </p:txBody>
      </p:sp>
      <p:sp>
        <p:nvSpPr>
          <p:cNvPr id="3" name="مستطيل 2">
            <a:hlinkClick r:id="" action="ppaction://hlinkshowjump?jump=nextslide"/>
          </p:cNvPr>
          <p:cNvSpPr/>
          <p:nvPr/>
        </p:nvSpPr>
        <p:spPr>
          <a:xfrm>
            <a:off x="2819400" y="1524000"/>
            <a:ext cx="556434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التوصيل الفيزيائي لحاسبين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2971800" y="3810000"/>
            <a:ext cx="538961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التوصيل لأكثر من حاسبين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2133600" y="2438400"/>
            <a:ext cx="33025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طرق أخرى لوصل حاسبين</a:t>
            </a:r>
          </a:p>
        </p:txBody>
      </p:sp>
    </p:spTree>
  </p:cSld>
  <p:clrMapOvr>
    <a:masterClrMapping/>
  </p:clrMapOvr>
  <p:transition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3"/>
          <a:srcRect l="3354" t="27793" r="1727" b="19231"/>
          <a:stretch>
            <a:fillRect/>
          </a:stretch>
        </p:blipFill>
        <p:spPr bwMode="auto">
          <a:xfrm>
            <a:off x="1828800" y="2590800"/>
            <a:ext cx="60198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ستطيل 2">
            <a:hlinkClick r:id="rId4" action="ppaction://hlinksldjump"/>
          </p:cNvPr>
          <p:cNvSpPr/>
          <p:nvPr/>
        </p:nvSpPr>
        <p:spPr>
          <a:xfrm>
            <a:off x="457200" y="6096000"/>
            <a:ext cx="18533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الطريقة الأولى</a:t>
            </a:r>
          </a:p>
        </p:txBody>
      </p:sp>
    </p:spTree>
  </p:cSld>
  <p:clrMapOvr>
    <a:masterClrMapping/>
  </p:clrMapOvr>
  <p:transition advClick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124200" y="228600"/>
            <a:ext cx="556434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التوصيل الفيزيائي لحاسبين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3733800" y="1219200"/>
            <a:ext cx="438132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باستخدام المنفذ التسلسلي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serial port</a:t>
            </a:r>
            <a:endParaRPr lang="ar-SA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  <p:pic>
        <p:nvPicPr>
          <p:cNvPr id="4" name="صورة 3" descr="Serial_port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2895600"/>
            <a:ext cx="2817813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om-Kabe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0" y="5105400"/>
            <a:ext cx="3700462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609600" y="3962400"/>
          <a:ext cx="2209800" cy="2097409"/>
        </p:xfrm>
        <a:graphic>
          <a:graphicData uri="http://schemas.openxmlformats.org/drawingml/2006/table">
            <a:tbl>
              <a:tblPr rtl="1"/>
              <a:tblGrid>
                <a:gridCol w="11233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64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613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ar-SY" sz="1000" b="1" dirty="0">
                          <a:latin typeface="Times New Roman"/>
                          <a:ea typeface="Times New Roman"/>
                          <a:cs typeface="Tahoma"/>
                        </a:rPr>
                        <a:t>الطرف السفلي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000" b="1">
                          <a:latin typeface="Times New Roman"/>
                          <a:ea typeface="Times New Roman"/>
                          <a:cs typeface="Tahoma"/>
                        </a:rPr>
                        <a:t>الطرف العلوي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364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300" b="1">
                          <a:latin typeface="Arial"/>
                          <a:ea typeface="Times New Roman"/>
                        </a:rPr>
                        <a:t>1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300" b="1">
                          <a:latin typeface="Arial"/>
                          <a:ea typeface="Times New Roman"/>
                        </a:rPr>
                        <a:t>1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364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ar-SY" sz="1300" b="1">
                          <a:latin typeface="Times New Roman"/>
                          <a:ea typeface="Times New Roman"/>
                          <a:cs typeface="Arial"/>
                        </a:rPr>
                        <a:t>غير متصل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300" b="1">
                          <a:latin typeface="Arial"/>
                          <a:ea typeface="Times New Roman"/>
                        </a:rPr>
                        <a:t>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364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300" b="1">
                          <a:latin typeface="Arial"/>
                          <a:ea typeface="Times New Roman"/>
                        </a:rPr>
                        <a:t>4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300" b="1">
                          <a:latin typeface="Arial"/>
                          <a:ea typeface="Times New Roman"/>
                        </a:rPr>
                        <a:t>3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364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300" b="1">
                          <a:latin typeface="Arial"/>
                          <a:ea typeface="Times New Roman"/>
                        </a:rPr>
                        <a:t>3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300" b="1">
                          <a:latin typeface="Arial"/>
                          <a:ea typeface="Times New Roman"/>
                        </a:rPr>
                        <a:t>4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364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ar-SY" sz="1300" b="1">
                          <a:latin typeface="Times New Roman"/>
                          <a:ea typeface="Times New Roman"/>
                          <a:cs typeface="Arial"/>
                        </a:rPr>
                        <a:t>غير متصل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300" b="1">
                          <a:latin typeface="Arial"/>
                          <a:ea typeface="Times New Roman"/>
                        </a:rPr>
                        <a:t>5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364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300" b="1">
                          <a:latin typeface="Arial"/>
                          <a:ea typeface="Times New Roman"/>
                        </a:rPr>
                        <a:t>6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300" b="1">
                          <a:latin typeface="Arial"/>
                          <a:ea typeface="Times New Roman"/>
                        </a:rPr>
                        <a:t>6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364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300" b="1">
                          <a:latin typeface="Arial"/>
                          <a:ea typeface="Times New Roman"/>
                        </a:rPr>
                        <a:t>8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300" b="1">
                          <a:latin typeface="Arial"/>
                          <a:ea typeface="Times New Roman"/>
                        </a:rPr>
                        <a:t>7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364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300" b="1">
                          <a:latin typeface="Arial"/>
                          <a:ea typeface="Times New Roman"/>
                        </a:rPr>
                        <a:t>7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300" b="1">
                          <a:latin typeface="Arial"/>
                          <a:ea typeface="Times New Roman"/>
                        </a:rPr>
                        <a:t>8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364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ar-SY" sz="1300" b="1">
                          <a:latin typeface="Times New Roman"/>
                          <a:ea typeface="Times New Roman"/>
                          <a:cs typeface="Arial"/>
                        </a:rPr>
                        <a:t>غير متصل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300" b="1" dirty="0">
                          <a:latin typeface="Arial"/>
                          <a:ea typeface="Times New Roman"/>
                        </a:rPr>
                        <a:t>9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9217" name="Picture 1" descr="co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6800" y="2743200"/>
            <a:ext cx="1447800" cy="908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مستطيل 7">
            <a:hlinkClick r:id="rId5" action="ppaction://hlinksldjump"/>
          </p:cNvPr>
          <p:cNvSpPr/>
          <p:nvPr/>
        </p:nvSpPr>
        <p:spPr>
          <a:xfrm>
            <a:off x="152400" y="6172200"/>
            <a:ext cx="18453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الطريقة الثانية</a:t>
            </a:r>
          </a:p>
        </p:txBody>
      </p:sp>
    </p:spTree>
  </p:cSld>
  <p:clrMapOvr>
    <a:masterClrMapping/>
  </p:clrMapOvr>
  <p:transition advClick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124200" y="228600"/>
            <a:ext cx="556434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التوصيل الفيزيائي لحاسبين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2895600" y="1143000"/>
            <a:ext cx="418095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باستخدام المنفذ </a:t>
            </a:r>
            <a:r>
              <a:rPr lang="ar-SA" sz="4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التفرعي</a:t>
            </a:r>
            <a:endParaRPr lang="ar-SA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Parallel port</a:t>
            </a:r>
            <a:endParaRPr lang="ar-SA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  <p:pic>
        <p:nvPicPr>
          <p:cNvPr id="8195" name="Picture 3" descr="lpt-Kabel"/>
          <p:cNvPicPr>
            <a:picLocks noChangeAspect="1" noChangeArrowheads="1"/>
          </p:cNvPicPr>
          <p:nvPr/>
        </p:nvPicPr>
        <p:blipFill>
          <a:blip r:embed="rId2">
            <a:lum bright="-3000" contrast="-18000"/>
          </a:blip>
          <a:srcRect/>
          <a:stretch>
            <a:fillRect/>
          </a:stretch>
        </p:blipFill>
        <p:spPr bwMode="auto">
          <a:xfrm>
            <a:off x="5257800" y="4953000"/>
            <a:ext cx="31527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جدول 6"/>
          <p:cNvGraphicFramePr>
            <a:graphicFrameLocks noGrp="1"/>
          </p:cNvGraphicFramePr>
          <p:nvPr/>
        </p:nvGraphicFramePr>
        <p:xfrm>
          <a:off x="381000" y="2438400"/>
          <a:ext cx="1662431" cy="4179190"/>
        </p:xfrm>
        <a:graphic>
          <a:graphicData uri="http://schemas.openxmlformats.org/drawingml/2006/table">
            <a:tbl>
              <a:tblPr rtl="1"/>
              <a:tblGrid>
                <a:gridCol w="8450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73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8655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ar-SY" sz="800" b="1">
                          <a:latin typeface="Times New Roman"/>
                          <a:ea typeface="Times New Roman"/>
                          <a:cs typeface="Tahoma"/>
                        </a:rPr>
                        <a:t>الطرف السفلي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latin typeface="Times New Roman"/>
                          <a:ea typeface="Times New Roman"/>
                          <a:cs typeface="Tahoma"/>
                        </a:rPr>
                        <a:t>الطرف العلوي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741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1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1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741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15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2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741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13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3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741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12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4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741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10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5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741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11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6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741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ar-SY" sz="1000" b="1">
                          <a:latin typeface="Times New Roman"/>
                          <a:ea typeface="Times New Roman"/>
                          <a:cs typeface="Arial"/>
                        </a:rPr>
                        <a:t>غير متصل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7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741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ar-SY" sz="1000" b="1">
                          <a:latin typeface="Times New Roman"/>
                          <a:ea typeface="Times New Roman"/>
                          <a:cs typeface="Arial"/>
                        </a:rPr>
                        <a:t>غير متصل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8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741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ar-SY" sz="1000" b="1">
                          <a:latin typeface="Times New Roman"/>
                          <a:ea typeface="Times New Roman"/>
                          <a:cs typeface="Arial"/>
                        </a:rPr>
                        <a:t>غير متصل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9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741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5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10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741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6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11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741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4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12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741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3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13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5741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14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14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741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2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15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5741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16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16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5741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17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17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5741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25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18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5741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25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19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5741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25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20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5741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25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21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5741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25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22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5741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25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23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5741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25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24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5741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25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Arial"/>
                          <a:ea typeface="Times New Roman"/>
                        </a:rPr>
                        <a:t>25</a:t>
                      </a:r>
                      <a:endParaRPr lang="en-US" sz="1000" dirty="0">
                        <a:latin typeface="Times New Roman"/>
                        <a:ea typeface="Times New Roman"/>
                      </a:endParaRPr>
                    </a:p>
                  </a:txBody>
                  <a:tcPr marL="54489" marR="544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</a:tbl>
          </a:graphicData>
        </a:graphic>
      </p:graphicFrame>
      <p:pic>
        <p:nvPicPr>
          <p:cNvPr id="8196" name="Picture 4" descr="lp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676400"/>
            <a:ext cx="2286000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مستطيل 8">
            <a:hlinkClick r:id="rId4" action="ppaction://hlinksldjump"/>
          </p:cNvPr>
          <p:cNvSpPr/>
          <p:nvPr/>
        </p:nvSpPr>
        <p:spPr>
          <a:xfrm>
            <a:off x="2362200" y="6172200"/>
            <a:ext cx="18181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الطريقة الثالثة</a:t>
            </a:r>
          </a:p>
        </p:txBody>
      </p:sp>
      <p:pic>
        <p:nvPicPr>
          <p:cNvPr id="10" name="Picture 7" descr="17866"/>
          <p:cNvPicPr>
            <a:picLocks noChangeAspect="1" noChangeArrowheads="1"/>
          </p:cNvPicPr>
          <p:nvPr/>
        </p:nvPicPr>
        <p:blipFill>
          <a:blip r:embed="rId5"/>
          <a:srcRect l="11458" t="22238" r="7292" b="27791"/>
          <a:stretch>
            <a:fillRect/>
          </a:stretch>
        </p:blipFill>
        <p:spPr bwMode="auto">
          <a:xfrm>
            <a:off x="4343400" y="2667000"/>
            <a:ext cx="4419600" cy="203981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440545" y="76200"/>
            <a:ext cx="556434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التوصيل الفيزيائي لحاسبين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2590800" y="990600"/>
            <a:ext cx="5644494" cy="15388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باستخدام المنفذ التسلسلي الموحد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U</a:t>
            </a:r>
            <a:r>
              <a:rPr lang="en-US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niversal </a:t>
            </a:r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S</a:t>
            </a:r>
            <a:r>
              <a:rPr lang="en-US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erial </a:t>
            </a:r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B</a:t>
            </a:r>
            <a:r>
              <a:rPr lang="en-US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us</a:t>
            </a:r>
            <a:endParaRPr lang="ar-SA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  <p:pic>
        <p:nvPicPr>
          <p:cNvPr id="4" name="Picture 2" descr="http://softsupplier.com/wp-content/uploads/2010/10/MacBook-Pro-USB-port.jpg"/>
          <p:cNvPicPr>
            <a:picLocks noChangeAspect="1" noChangeArrowheads="1"/>
          </p:cNvPicPr>
          <p:nvPr/>
        </p:nvPicPr>
        <p:blipFill>
          <a:blip r:embed="rId2"/>
          <a:srcRect r="4700" b="22414"/>
          <a:stretch>
            <a:fillRect/>
          </a:stretch>
        </p:blipFill>
        <p:spPr bwMode="auto">
          <a:xfrm>
            <a:off x="4419600" y="2624138"/>
            <a:ext cx="4538662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www.geocities.ws/k7hkl_arv/PC_USB_Connectors_Pinou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057400"/>
            <a:ext cx="2534764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http://www.51cto.com/files/uploadimg/20070919/13173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7900194" y="5614194"/>
            <a:ext cx="1422400" cy="106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http://www.bb-elec.com/images/hubport_diagram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0" y="5562600"/>
            <a:ext cx="1460968" cy="1162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 descr="http://static.commentcamarche.net/en.kioskea.net/faq/images/0-bPTAEPIa-usbbridgecable-s-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2400" y="4495800"/>
            <a:ext cx="3670214" cy="2268024"/>
          </a:xfrm>
          <a:prstGeom prst="rect">
            <a:avLst/>
          </a:prstGeom>
          <a:noFill/>
        </p:spPr>
      </p:pic>
      <p:sp>
        <p:nvSpPr>
          <p:cNvPr id="9" name="مستطيل 8">
            <a:hlinkClick r:id="rId7" action="ppaction://hlinksldjump"/>
          </p:cNvPr>
          <p:cNvSpPr/>
          <p:nvPr/>
        </p:nvSpPr>
        <p:spPr>
          <a:xfrm>
            <a:off x="1143000" y="6172200"/>
            <a:ext cx="19287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الطريقة الرابعة</a:t>
            </a:r>
          </a:p>
        </p:txBody>
      </p:sp>
    </p:spTree>
  </p:cSld>
  <p:clrMapOvr>
    <a:masterClrMapping/>
  </p:clrMapOvr>
  <p:transition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429000" y="228600"/>
            <a:ext cx="556434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التوصيل الفيزيائي لحاسبين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3048000" y="1143000"/>
            <a:ext cx="394210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باستخدام المنفذ </a:t>
            </a:r>
            <a:r>
              <a:rPr lang="en-US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RJ 45</a:t>
            </a:r>
            <a:endParaRPr lang="ar-SA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  <p:pic>
        <p:nvPicPr>
          <p:cNvPr id="54276" name="Picture 4" descr="http://toryntek.ca/images/products/CB-NET-10ft-Patch-B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5105400"/>
            <a:ext cx="2019300" cy="1615440"/>
          </a:xfrm>
          <a:prstGeom prst="rect">
            <a:avLst/>
          </a:prstGeom>
          <a:noFill/>
        </p:spPr>
      </p:pic>
      <p:pic>
        <p:nvPicPr>
          <p:cNvPr id="54280" name="Picture 8" descr="http://resnet.missouristate.edu/images/cable/RJ-45-en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905000"/>
            <a:ext cx="3054795" cy="2286000"/>
          </a:xfrm>
          <a:prstGeom prst="rect">
            <a:avLst/>
          </a:prstGeom>
          <a:noFill/>
        </p:spPr>
      </p:pic>
      <p:pic>
        <p:nvPicPr>
          <p:cNvPr id="54282" name="Picture 10" descr="Picture of network cabl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267200"/>
            <a:ext cx="5715000" cy="2095501"/>
          </a:xfrm>
          <a:prstGeom prst="rect">
            <a:avLst/>
          </a:prstGeom>
          <a:noFill/>
        </p:spPr>
      </p:pic>
      <p:pic>
        <p:nvPicPr>
          <p:cNvPr id="54284" name="Picture 12" descr="http://www.resnet.wvu.edu/images/rj45.jpg"/>
          <p:cNvPicPr>
            <a:picLocks noChangeAspect="1" noChangeArrowheads="1"/>
          </p:cNvPicPr>
          <p:nvPr/>
        </p:nvPicPr>
        <p:blipFill>
          <a:blip r:embed="rId5">
            <a:lum bright="12000" contrast="2000"/>
          </a:blip>
          <a:srcRect l="20296" t="8602" b="35484"/>
          <a:stretch>
            <a:fillRect/>
          </a:stretch>
        </p:blipFill>
        <p:spPr bwMode="auto">
          <a:xfrm>
            <a:off x="5181600" y="2209800"/>
            <a:ext cx="3590925" cy="1981200"/>
          </a:xfrm>
          <a:prstGeom prst="rect">
            <a:avLst/>
          </a:prstGeom>
          <a:noFill/>
        </p:spPr>
      </p:pic>
      <p:sp>
        <p:nvSpPr>
          <p:cNvPr id="10" name="مستطيل 9">
            <a:hlinkClick r:id="" action="ppaction://hlinkshowjump?jump=nextslide"/>
          </p:cNvPr>
          <p:cNvSpPr/>
          <p:nvPr/>
        </p:nvSpPr>
        <p:spPr>
          <a:xfrm>
            <a:off x="228600" y="6172200"/>
            <a:ext cx="24769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تابع الطريقة الرابعة</a:t>
            </a:r>
          </a:p>
        </p:txBody>
      </p:sp>
    </p:spTree>
  </p:cSld>
  <p:clrMapOvr>
    <a:masterClrMapping/>
  </p:clrMapOvr>
  <p:transition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6400800" y="533400"/>
            <a:ext cx="11721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تجربة 1</a:t>
            </a:r>
          </a:p>
        </p:txBody>
      </p:sp>
      <p:sp>
        <p:nvSpPr>
          <p:cNvPr id="5" name="مستطيل 4">
            <a:hlinkClick r:id="" action="ppaction://hlinkshowjump?jump=nextslide"/>
          </p:cNvPr>
          <p:cNvSpPr/>
          <p:nvPr/>
        </p:nvSpPr>
        <p:spPr>
          <a:xfrm>
            <a:off x="5334000" y="1524000"/>
            <a:ext cx="29738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تصنيع كبل شبكة </a:t>
            </a:r>
            <a:r>
              <a:rPr lang="en-U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RJ 45</a:t>
            </a:r>
            <a:endParaRPr lang="ar-SA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  <p:sp>
        <p:nvSpPr>
          <p:cNvPr id="6" name="مستطيل 5">
            <a:hlinkClick r:id="" action="ppaction://hlinkshowjump?jump=nextslide"/>
          </p:cNvPr>
          <p:cNvSpPr/>
          <p:nvPr/>
        </p:nvSpPr>
        <p:spPr>
          <a:xfrm>
            <a:off x="4459796" y="2438400"/>
            <a:ext cx="30861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كبل شبكة </a:t>
            </a:r>
            <a:r>
              <a:rPr lang="en-US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  RJ 45 </a:t>
            </a:r>
            <a:r>
              <a:rPr lang="ar-SA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مباشر</a:t>
            </a:r>
          </a:p>
        </p:txBody>
      </p:sp>
      <p:sp>
        <p:nvSpPr>
          <p:cNvPr id="7" name="مستطيل 6">
            <a:hlinkClick r:id="" action="ppaction://hlinkshowjump?jump=nextslide"/>
          </p:cNvPr>
          <p:cNvSpPr/>
          <p:nvPr/>
        </p:nvSpPr>
        <p:spPr>
          <a:xfrm>
            <a:off x="4359555" y="3124200"/>
            <a:ext cx="31101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كبل</a:t>
            </a:r>
            <a:r>
              <a:rPr lang="en-US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 </a:t>
            </a:r>
            <a:r>
              <a:rPr lang="ar-SA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شبكة </a:t>
            </a:r>
            <a:r>
              <a:rPr lang="en-US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RJ 45</a:t>
            </a:r>
            <a:r>
              <a:rPr lang="ar-SA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 معكوس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95E69F5613B6C47B0158EFA0465A27C" ma:contentTypeVersion="0" ma:contentTypeDescription="Create a new document." ma:contentTypeScope="" ma:versionID="0fee2c9d77daa5bc5b4ba0d6e5e37182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C83A5E9C-DF7C-4031-8B93-801EF36B8FE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45E9D0D-99B0-4E1B-9027-FC62F3CB47C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76C2E641-46C0-48CA-8836-A678BF00BB8D}">
  <ds:schemaRefs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1451</TotalTime>
  <Words>529</Words>
  <Application>Microsoft Office PowerPoint</Application>
  <PresentationFormat>عرض على الشاشة (4:3)</PresentationFormat>
  <Paragraphs>162</Paragraphs>
  <Slides>19</Slides>
  <Notes>5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19</vt:i4>
      </vt:variant>
    </vt:vector>
  </HeadingPairs>
  <TitlesOfParts>
    <vt:vector size="26" baseType="lpstr">
      <vt:lpstr>Arabic Transparent</vt:lpstr>
      <vt:lpstr>Arial</vt:lpstr>
      <vt:lpstr>Calibri</vt:lpstr>
      <vt:lpstr>Estrangelo Edessa</vt:lpstr>
      <vt:lpstr>Tahoma</vt:lpstr>
      <vt:lpstr>Times New Roman</vt:lpstr>
      <vt:lpstr>سمة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هوية الحاسب في الشبكة</vt:lpstr>
      <vt:lpstr>مجموعة العمل  Workgroup</vt:lpstr>
      <vt:lpstr>النطاق (Domain)</vt:lpstr>
      <vt:lpstr>مهام الخادم (Server) ومهام الـ Administrator في الشبكة.</vt:lpstr>
      <vt:lpstr>عرض تقديمي في PowerPoint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Administrator</dc:creator>
  <cp:lastModifiedBy>Dr. Hisham Abhari</cp:lastModifiedBy>
  <cp:revision>122</cp:revision>
  <dcterms:created xsi:type="dcterms:W3CDTF">2011-03-07T16:42:25Z</dcterms:created>
  <dcterms:modified xsi:type="dcterms:W3CDTF">2017-09-09T02:28:40Z</dcterms:modified>
</cp:coreProperties>
</file>