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9" r:id="rId1"/>
  </p:sldMasterIdLst>
  <p:notesMasterIdLst>
    <p:notesMasterId r:id="rId26"/>
  </p:notesMasterIdLst>
  <p:handoutMasterIdLst>
    <p:handoutMasterId r:id="rId27"/>
  </p:handoutMasterIdLst>
  <p:sldIdLst>
    <p:sldId id="287" r:id="rId2"/>
    <p:sldId id="297" r:id="rId3"/>
    <p:sldId id="290" r:id="rId4"/>
    <p:sldId id="289" r:id="rId5"/>
    <p:sldId id="256" r:id="rId6"/>
    <p:sldId id="258" r:id="rId7"/>
    <p:sldId id="298" r:id="rId8"/>
    <p:sldId id="259" r:id="rId9"/>
    <p:sldId id="299" r:id="rId10"/>
    <p:sldId id="260" r:id="rId11"/>
    <p:sldId id="262" r:id="rId12"/>
    <p:sldId id="263" r:id="rId13"/>
    <p:sldId id="300" r:id="rId14"/>
    <p:sldId id="301" r:id="rId15"/>
    <p:sldId id="302" r:id="rId16"/>
    <p:sldId id="303" r:id="rId17"/>
    <p:sldId id="304" r:id="rId18"/>
    <p:sldId id="305" r:id="rId19"/>
    <p:sldId id="306" r:id="rId20"/>
    <p:sldId id="307" r:id="rId21"/>
    <p:sldId id="312" r:id="rId22"/>
    <p:sldId id="308" r:id="rId23"/>
    <p:sldId id="309" r:id="rId24"/>
    <p:sldId id="310" r:id="rId25"/>
  </p:sldIdLst>
  <p:sldSz cx="9144000" cy="6858000" type="screen4x3"/>
  <p:notesSz cx="6858000" cy="9144000"/>
  <p:defaultTextStyle>
    <a:defPPr>
      <a:defRPr lang="x-none"/>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2677" autoAdjust="0"/>
    <p:restoredTop sz="94689" autoAdjust="0"/>
  </p:normalViewPr>
  <p:slideViewPr>
    <p:cSldViewPr>
      <p:cViewPr varScale="1">
        <p:scale>
          <a:sx n="79" d="100"/>
          <a:sy n="79" d="100"/>
        </p:scale>
        <p:origin x="-120" y="-264"/>
      </p:cViewPr>
      <p:guideLst>
        <p:guide orient="horz" pos="2160"/>
        <p:guide pos="2880"/>
      </p:guideLst>
    </p:cSldViewPr>
  </p:slideViewPr>
  <p:outlineViewPr>
    <p:cViewPr>
      <p:scale>
        <a:sx n="33" d="100"/>
        <a:sy n="33" d="100"/>
      </p:scale>
      <p:origin x="0" y="224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70660"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23B2BDD0-B20C-4776-A456-CB69CC07ED28}" type="slidenum">
              <a:rPr lang="x-none"/>
              <a:pPr/>
              <a:t>‹#›</a:t>
            </a:fld>
            <a:endParaRPr lang="en-US"/>
          </a:p>
        </p:txBody>
      </p:sp>
    </p:spTree>
    <p:extLst>
      <p:ext uri="{BB962C8B-B14F-4D97-AF65-F5344CB8AC3E}">
        <p14:creationId xmlns:p14="http://schemas.microsoft.com/office/powerpoint/2010/main" val="3704332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96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96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D3D75BA-C063-4C41-BC2A-F2A728BF14BE}" type="slidenum">
              <a:rPr lang="x-none"/>
              <a:pPr/>
              <a:t>‹#›</a:t>
            </a:fld>
            <a:endParaRPr lang="en-US"/>
          </a:p>
        </p:txBody>
      </p:sp>
    </p:spTree>
    <p:extLst>
      <p:ext uri="{BB962C8B-B14F-4D97-AF65-F5344CB8AC3E}">
        <p14:creationId xmlns:p14="http://schemas.microsoft.com/office/powerpoint/2010/main" val="268833719"/>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D4A8C5-3D6E-43C4-9AFC-43B0AA372824}" type="slidenum">
              <a:rPr lang="x-none"/>
              <a:pPr/>
              <a:t>1</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DA9F97-BA3E-40AE-9EB3-6F5BD0B4B172}" type="slidenum">
              <a:rPr lang="x-none"/>
              <a:pPr/>
              <a:t>3</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6CF49E-20F2-4B55-95F0-1F0F0138F0B8}" type="slidenum">
              <a:rPr lang="x-none"/>
              <a:pPr/>
              <a:t>4</a:t>
            </a:fld>
            <a:endParaRPr 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4C3766-2C42-4308-A051-B7E8B3F585A3}" type="slidenum">
              <a:rPr lang="x-none"/>
              <a:pPr/>
              <a:t>5</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6DF060-9C0A-4491-94B5-6523E0D18664}" type="slidenum">
              <a:rPr lang="x-none"/>
              <a:pPr/>
              <a:t>6</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492A31-9526-46A7-A061-F766CC8A5388}" type="slidenum">
              <a:rPr lang="x-none"/>
              <a:pPr/>
              <a:t>8</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E5CAD0-8434-4FB7-A1CC-8D1CEE497CEA}" type="slidenum">
              <a:rPr lang="x-none"/>
              <a:pPr/>
              <a:t>10</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3B9CD2-7976-47ED-80B1-C76287CDD083}" type="slidenum">
              <a:rPr lang="x-none"/>
              <a:pPr/>
              <a:t>11</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575C27-951C-4685-83AC-0FA31779A0CE}" type="slidenum">
              <a:rPr lang="x-none"/>
              <a:pPr/>
              <a:t>12</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78178" name="Group 2"/>
          <p:cNvGrpSpPr>
            <a:grpSpLocks/>
          </p:cNvGrpSpPr>
          <p:nvPr/>
        </p:nvGrpSpPr>
        <p:grpSpPr bwMode="auto">
          <a:xfrm>
            <a:off x="0" y="0"/>
            <a:ext cx="9144000" cy="6858000"/>
            <a:chOff x="0" y="0"/>
            <a:chExt cx="5760" cy="4320"/>
          </a:xfrm>
        </p:grpSpPr>
        <p:sp>
          <p:nvSpPr>
            <p:cNvPr id="178179"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8180"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grpSp>
          <p:nvGrpSpPr>
            <p:cNvPr id="178181" name="Group 5"/>
            <p:cNvGrpSpPr>
              <a:grpSpLocks/>
            </p:cNvGrpSpPr>
            <p:nvPr/>
          </p:nvGrpSpPr>
          <p:grpSpPr bwMode="auto">
            <a:xfrm>
              <a:off x="0" y="672"/>
              <a:ext cx="1806" cy="1989"/>
              <a:chOff x="0" y="672"/>
              <a:chExt cx="1806" cy="1989"/>
            </a:xfrm>
          </p:grpSpPr>
          <p:sp>
            <p:nvSpPr>
              <p:cNvPr id="178182"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3"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4"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5"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6"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87"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88"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8189"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sp>
            <p:nvSpPr>
              <p:cNvPr id="178190"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rtl="0"/>
                <a:endParaRPr lang="en-US" sz="2400">
                  <a:latin typeface="Times New Roman" pitchFamily="18" charset="0"/>
                </a:endParaRPr>
              </a:p>
            </p:txBody>
          </p:sp>
          <p:sp>
            <p:nvSpPr>
              <p:cNvPr id="178191"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rtl="0"/>
                <a:endParaRPr lang="en-US" sz="2400">
                  <a:latin typeface="Times New Roman" pitchFamily="18" charset="0"/>
                </a:endParaRPr>
              </a:p>
            </p:txBody>
          </p:sp>
        </p:grpSp>
      </p:grpSp>
      <p:sp>
        <p:nvSpPr>
          <p:cNvPr id="178192"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178193" name="Rectangle 17"/>
          <p:cNvSpPr>
            <a:spLocks noGrp="1" noChangeArrowheads="1"/>
          </p:cNvSpPr>
          <p:nvPr>
            <p:ph type="ftr" sz="quarter" idx="3"/>
          </p:nvPr>
        </p:nvSpPr>
        <p:spPr/>
        <p:txBody>
          <a:bodyPr/>
          <a:lstStyle>
            <a:lvl1pPr>
              <a:defRPr/>
            </a:lvl1pPr>
          </a:lstStyle>
          <a:p>
            <a:endParaRPr lang="en-US"/>
          </a:p>
        </p:txBody>
      </p:sp>
      <p:sp>
        <p:nvSpPr>
          <p:cNvPr id="178194" name="Rectangle 18"/>
          <p:cNvSpPr>
            <a:spLocks noGrp="1" noChangeArrowheads="1"/>
          </p:cNvSpPr>
          <p:nvPr>
            <p:ph type="sldNum" sz="quarter" idx="4"/>
          </p:nvPr>
        </p:nvSpPr>
        <p:spPr/>
        <p:txBody>
          <a:bodyPr/>
          <a:lstStyle>
            <a:lvl1pPr>
              <a:defRPr/>
            </a:lvl1pPr>
          </a:lstStyle>
          <a:p>
            <a:fld id="{01FBB97B-98D3-4C25-B24D-B0406E2A47F5}" type="slidenum">
              <a:rPr lang="x-none"/>
              <a:pPr/>
              <a:t>‹#›</a:t>
            </a:fld>
            <a:endParaRPr lang="en-US"/>
          </a:p>
        </p:txBody>
      </p:sp>
      <p:sp>
        <p:nvSpPr>
          <p:cNvPr id="17819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17819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F70A993-83BD-4CEA-8D3C-A154FEA3A9CD}"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2477947-1508-43F5-BBCB-EED8887EDA36}"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AA39DC73-0E0D-48A9-8AD5-2E508D6FE891}"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39AA803E-AC3C-4D83-BF5A-5E5E78D33B98}"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10"/>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57200"/>
          </a:xfrm>
        </p:spPr>
        <p:txBody>
          <a:bodyPr/>
          <a:lstStyle>
            <a:lvl1pPr>
              <a:defRPr/>
            </a:lvl1pPr>
          </a:lstStyle>
          <a:p>
            <a:fld id="{3BEB85D7-B950-4517-A213-1E7D0697493D}" type="slidenum">
              <a:rPr lang="x-none"/>
              <a:pPr/>
              <a:t>‹#›</a:t>
            </a:fld>
            <a:endParaRPr lang="en-US"/>
          </a:p>
        </p:txBody>
      </p:sp>
      <p:sp>
        <p:nvSpPr>
          <p:cNvPr id="8" name="Date Placeholder 7"/>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Table Placeholder 2"/>
          <p:cNvSpPr>
            <a:spLocks noGrp="1"/>
          </p:cNvSpPr>
          <p:nvPr>
            <p:ph type="tbl" idx="1"/>
          </p:nvPr>
        </p:nvSpPr>
        <p:spPr>
          <a:xfrm>
            <a:off x="457200" y="1981200"/>
            <a:ext cx="8229600" cy="3886200"/>
          </a:xfrm>
        </p:spPr>
        <p:txBody>
          <a:bodyPr/>
          <a:lstStyle/>
          <a:p>
            <a:endParaRPr lang="x-none"/>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109E9795-1F7A-4EB3-8012-21318F5602E7}" type="slidenum">
              <a:rPr lang="x-none"/>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2681CC8-D7BB-4A79-BF2D-D2C1FB42158F}"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3F0ACE76-6E69-41CF-BB34-2A76B851A5AD}" type="slidenum">
              <a:rPr lang="x-none"/>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DB4C770-56F3-437C-8B1D-11FA3C568893}"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158C0C5-F932-4E5F-83AB-FAA9E77223C4}" type="slidenum">
              <a:rPr lang="x-none"/>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80D2BEB3-F1DB-4A91-90AD-0BA110CC40B6}"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633E0996-8A22-4323-829D-23C2D76969EF}" type="slidenum">
              <a:rPr lang="x-none"/>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D330DBC2-C49C-45F4-A6A4-555AE8B6145A}" type="slidenum">
              <a:rPr lang="x-none"/>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10BD1FEA-C49D-468D-AB01-8AE430A35019}" type="slidenum">
              <a:rPr lang="x-none"/>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91AC4E2-FC2F-4B05-AF72-326CB8D9870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0F53BC1-027E-478F-9EA6-67FF2CA91898}" type="slidenum">
              <a:rPr lang="x-none"/>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200"/>
            </a:lvl1pPr>
          </a:lstStyle>
          <a:p>
            <a:endParaRPr lang="en-US"/>
          </a:p>
        </p:txBody>
      </p:sp>
      <p:sp>
        <p:nvSpPr>
          <p:cNvPr id="17715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atin typeface="Arial Black" pitchFamily="34" charset="0"/>
              </a:defRPr>
            </a:lvl1pPr>
          </a:lstStyle>
          <a:p>
            <a:fld id="{BCD08AC8-96E6-42B2-8F5C-308A6E285F9F}" type="slidenum">
              <a:rPr lang="x-none"/>
              <a:pPr/>
              <a:t>‹#›</a:t>
            </a:fld>
            <a:endParaRPr lang="en-US"/>
          </a:p>
        </p:txBody>
      </p:sp>
      <p:grpSp>
        <p:nvGrpSpPr>
          <p:cNvPr id="177156" name="Group 4"/>
          <p:cNvGrpSpPr>
            <a:grpSpLocks/>
          </p:cNvGrpSpPr>
          <p:nvPr/>
        </p:nvGrpSpPr>
        <p:grpSpPr bwMode="auto">
          <a:xfrm>
            <a:off x="0" y="0"/>
            <a:ext cx="9144000" cy="546100"/>
            <a:chOff x="0" y="0"/>
            <a:chExt cx="5760" cy="344"/>
          </a:xfrm>
        </p:grpSpPr>
        <p:sp>
          <p:nvSpPr>
            <p:cNvPr id="17715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rtl="0"/>
              <a:endParaRPr lang="en-US" sz="2400">
                <a:latin typeface="Times New Roman" pitchFamily="18" charset="0"/>
              </a:endParaRPr>
            </a:p>
          </p:txBody>
        </p:sp>
        <p:sp>
          <p:nvSpPr>
            <p:cNvPr id="17715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gn="l" rtl="0"/>
              <a:endParaRPr lang="en-US" sz="2400">
                <a:latin typeface="Times New Roman" pitchFamily="18" charset="0"/>
              </a:endParaRPr>
            </a:p>
          </p:txBody>
        </p:sp>
        <p:sp>
          <p:nvSpPr>
            <p:cNvPr id="17715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gn="l" rtl="0"/>
              <a:endParaRPr lang="en-US">
                <a:solidFill>
                  <a:schemeClr val="hlink"/>
                </a:solidFill>
              </a:endParaRPr>
            </a:p>
          </p:txBody>
        </p:sp>
        <p:sp>
          <p:nvSpPr>
            <p:cNvPr id="17716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gn="l" rtl="0"/>
              <a:endParaRPr lang="en-US" sz="2400">
                <a:latin typeface="Times New Roman" pitchFamily="18" charset="0"/>
              </a:endParaRPr>
            </a:p>
          </p:txBody>
        </p:sp>
        <p:sp>
          <p:nvSpPr>
            <p:cNvPr id="17716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sp>
          <p:nvSpPr>
            <p:cNvPr id="17716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gn="l" rtl="0"/>
              <a:endParaRPr lang="en-US">
                <a:solidFill>
                  <a:schemeClr val="accent2"/>
                </a:solidFill>
              </a:endParaRPr>
            </a:p>
          </p:txBody>
        </p:sp>
      </p:grpSp>
      <p:sp>
        <p:nvSpPr>
          <p:cNvPr id="177166"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7167"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716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endParaRPr lang="en-US"/>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Lst>
  <p:txStyles>
    <p:title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p:titleStyle>
    <p:body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jpeg"/><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subTitle" idx="1"/>
          </p:nvPr>
        </p:nvSpPr>
        <p:spPr>
          <a:xfrm>
            <a:off x="2987824" y="6093296"/>
            <a:ext cx="6019800" cy="1752600"/>
          </a:xfrm>
        </p:spPr>
        <p:txBody>
          <a:bodyPr/>
          <a:lstStyle/>
          <a:p>
            <a:pPr>
              <a:lnSpc>
                <a:spcPct val="80000"/>
              </a:lnSpc>
            </a:pPr>
            <a:r>
              <a:rPr lang="en-US" sz="2000" b="1" dirty="0" smtClean="0">
                <a:latin typeface="Times New Roman"/>
                <a:cs typeface="Times New Roman"/>
              </a:rPr>
              <a:t>Alhanouf </a:t>
            </a:r>
            <a:r>
              <a:rPr lang="en-US" sz="2000" b="1" dirty="0" err="1" smtClean="0">
                <a:latin typeface="Times New Roman"/>
                <a:cs typeface="Times New Roman"/>
              </a:rPr>
              <a:t>Alshedi</a:t>
            </a:r>
            <a:endParaRPr lang="en-US" sz="2000" b="1" dirty="0">
              <a:latin typeface="Times New Roman"/>
              <a:cs typeface="Times New Roman"/>
            </a:endParaRPr>
          </a:p>
          <a:p>
            <a:pPr>
              <a:lnSpc>
                <a:spcPct val="80000"/>
              </a:lnSpc>
            </a:pPr>
            <a:r>
              <a:rPr lang="en-US" sz="2000" dirty="0" smtClean="0">
                <a:latin typeface="Times New Roman"/>
                <a:cs typeface="Times New Roman"/>
              </a:rPr>
              <a:t>Email: </a:t>
            </a:r>
            <a:r>
              <a:rPr lang="en-US" sz="2000" dirty="0" err="1" smtClean="0">
                <a:latin typeface="Times New Roman"/>
                <a:cs typeface="Times New Roman"/>
              </a:rPr>
              <a:t>aalshedi@ksu.edu.sa</a:t>
            </a:r>
            <a:endParaRPr lang="en-US" sz="2000" dirty="0">
              <a:latin typeface="Times New Roman"/>
              <a:cs typeface="Times New Roman"/>
            </a:endParaRPr>
          </a:p>
        </p:txBody>
      </p:sp>
      <p:sp>
        <p:nvSpPr>
          <p:cNvPr id="4" name="Title 1"/>
          <p:cNvSpPr>
            <a:spLocks noGrp="1"/>
          </p:cNvSpPr>
          <p:nvPr>
            <p:ph type="ctrTitle"/>
          </p:nvPr>
        </p:nvSpPr>
        <p:spPr>
          <a:xfrm>
            <a:off x="2332112" y="2204864"/>
            <a:ext cx="6811888" cy="2209800"/>
          </a:xfrm>
        </p:spPr>
        <p:txBody>
          <a:bodyPr>
            <a:normAutofit fontScale="90000"/>
          </a:bodyPr>
          <a:lstStyle/>
          <a:p>
            <a:pPr algn="ctr"/>
            <a:r>
              <a:rPr lang="en-US" sz="4400" dirty="0">
                <a:solidFill>
                  <a:schemeClr val="bg1"/>
                </a:solidFill>
                <a:latin typeface="Times New Roman" pitchFamily="18" charset="0"/>
                <a:cs typeface="Times New Roman" pitchFamily="18" charset="0"/>
              </a:rPr>
              <a:t>CT Physics and Instrumentation </a:t>
            </a:r>
            <a:r>
              <a:rPr lang="en-US" sz="3600" dirty="0">
                <a:solidFill>
                  <a:schemeClr val="bg1"/>
                </a:solidFill>
                <a:latin typeface="Times New Roman" pitchFamily="18" charset="0"/>
                <a:cs typeface="Times New Roman" pitchFamily="18" charset="0"/>
              </a:rPr>
              <a:t/>
            </a:r>
            <a:br>
              <a:rPr lang="en-US" sz="3600" dirty="0">
                <a:solidFill>
                  <a:schemeClr val="bg1"/>
                </a:solidFill>
                <a:latin typeface="Times New Roman" pitchFamily="18" charset="0"/>
                <a:cs typeface="Times New Roman" pitchFamily="18" charset="0"/>
              </a:rPr>
            </a:br>
            <a:r>
              <a:rPr lang="en-US" sz="3300" dirty="0" smtClean="0">
                <a:solidFill>
                  <a:schemeClr val="bg1"/>
                </a:solidFill>
                <a:latin typeface="Times New Roman"/>
                <a:cs typeface="Times New Roman"/>
              </a:rPr>
              <a:t>    </a:t>
            </a:r>
            <a:r>
              <a:rPr lang="en-US" sz="2200" b="1" dirty="0" smtClean="0">
                <a:solidFill>
                  <a:schemeClr val="bg1"/>
                </a:solidFill>
                <a:latin typeface="Times New Roman"/>
                <a:cs typeface="Times New Roman"/>
              </a:rPr>
              <a:t>RAD 323 </a:t>
            </a:r>
            <a:r>
              <a:rPr lang="en-US" sz="2200" b="1" dirty="0">
                <a:solidFill>
                  <a:schemeClr val="bg1"/>
                </a:solidFill>
                <a:latin typeface="Times New Roman"/>
                <a:cs typeface="Times New Roman"/>
              </a:rPr>
              <a:t/>
            </a:r>
            <a:br>
              <a:rPr lang="en-US" sz="2200" b="1" dirty="0">
                <a:solidFill>
                  <a:schemeClr val="bg1"/>
                </a:solidFill>
                <a:latin typeface="Times New Roman"/>
                <a:cs typeface="Times New Roman"/>
              </a:rPr>
            </a:br>
            <a:r>
              <a:rPr lang="en-US" sz="2200" b="1" dirty="0" smtClean="0">
                <a:solidFill>
                  <a:schemeClr val="bg1"/>
                </a:solidFill>
                <a:latin typeface="Times New Roman"/>
                <a:cs typeface="Times New Roman"/>
              </a:rPr>
              <a:t>     2014</a:t>
            </a:r>
            <a:br>
              <a:rPr lang="en-US" sz="2200" b="1" dirty="0" smtClean="0">
                <a:solidFill>
                  <a:schemeClr val="bg1"/>
                </a:solidFill>
                <a:latin typeface="Times New Roman"/>
                <a:cs typeface="Times New Roman"/>
              </a:rPr>
            </a:br>
            <a:endParaRPr lang="en-US" sz="2200" dirty="0">
              <a:solidFill>
                <a:schemeClr val="bg1"/>
              </a:solidFill>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908720"/>
            <a:ext cx="7848872" cy="5293757"/>
          </a:xfrm>
          <a:prstGeom prst="rect">
            <a:avLst/>
          </a:prstGeom>
        </p:spPr>
        <p:txBody>
          <a:bodyPr wrap="square">
            <a:spAutoFit/>
          </a:bodyPr>
          <a:lstStyle/>
          <a:p>
            <a:pPr marL="265176" indent="-265176" algn="l" eaLnBrk="1" fontAlgn="auto" hangingPunct="1">
              <a:spcAft>
                <a:spcPts val="0"/>
              </a:spcAft>
              <a:buClr>
                <a:schemeClr val="accent2">
                  <a:lumMod val="50000"/>
                </a:schemeClr>
              </a:buClr>
              <a:buFont typeface="Wingdings 2"/>
              <a:buNone/>
              <a:defRPr/>
            </a:pPr>
            <a:r>
              <a:rPr lang="en-GB" sz="4000" dirty="0">
                <a:solidFill>
                  <a:srgbClr val="343395"/>
                </a:solidFill>
                <a:latin typeface="Times New Roman"/>
                <a:cs typeface="Times New Roman"/>
              </a:rPr>
              <a:t>Production of X-rays </a:t>
            </a:r>
          </a:p>
          <a:p>
            <a:pPr marL="0" indent="0" algn="l" eaLnBrk="1" fontAlgn="auto" hangingPunct="1">
              <a:spcAft>
                <a:spcPts val="0"/>
              </a:spcAft>
              <a:buClr>
                <a:schemeClr val="accent2">
                  <a:lumMod val="50000"/>
                </a:schemeClr>
              </a:buClr>
              <a:buFont typeface="Arial" pitchFamily="34" charset="0"/>
              <a:buChar char="•"/>
              <a:defRPr/>
            </a:pPr>
            <a:endParaRPr lang="en-GB" dirty="0"/>
          </a:p>
          <a:p>
            <a:pPr marL="179388" indent="-179388" algn="just" eaLnBrk="1" fontAlgn="auto" hangingPunct="1">
              <a:spcAft>
                <a:spcPts val="0"/>
              </a:spcAft>
              <a:buClr>
                <a:schemeClr val="accent2">
                  <a:lumMod val="50000"/>
                </a:schemeClr>
              </a:buClr>
              <a:buFont typeface="Arial" pitchFamily="34" charset="0"/>
              <a:buChar char="•"/>
              <a:defRPr/>
            </a:pPr>
            <a:r>
              <a:rPr lang="en-GB" sz="2800" dirty="0">
                <a:latin typeface="Times New Roman"/>
                <a:cs typeface="Times New Roman"/>
              </a:rPr>
              <a:t>The filament is heated by passing an electrical current through it. The filament then emits electrons by thermionic emission</a:t>
            </a:r>
            <a:r>
              <a:rPr lang="en-GB" sz="2800" dirty="0" smtClean="0">
                <a:latin typeface="Times New Roman"/>
                <a:cs typeface="Times New Roman"/>
              </a:rPr>
              <a:t>.</a:t>
            </a:r>
            <a:endParaRPr lang="en-GB" sz="2800" dirty="0">
              <a:latin typeface="Times New Roman"/>
              <a:cs typeface="Times New Roman"/>
            </a:endParaRPr>
          </a:p>
          <a:p>
            <a:pPr marL="179388" indent="-179388" algn="just" eaLnBrk="1" fontAlgn="auto" hangingPunct="1">
              <a:spcAft>
                <a:spcPts val="0"/>
              </a:spcAft>
              <a:buClr>
                <a:schemeClr val="accent2">
                  <a:lumMod val="50000"/>
                </a:schemeClr>
              </a:buClr>
              <a:buFont typeface="Arial" pitchFamily="34" charset="0"/>
              <a:buChar char="•"/>
              <a:defRPr/>
            </a:pPr>
            <a:r>
              <a:rPr lang="en-GB" sz="2800" dirty="0">
                <a:latin typeface="Times New Roman"/>
                <a:cs typeface="Times New Roman"/>
              </a:rPr>
              <a:t>The electrons are then repelled by the negative cathode and attracted by the positive anode and bombard the target</a:t>
            </a:r>
            <a:r>
              <a:rPr lang="en-GB" sz="2800" dirty="0" smtClean="0">
                <a:latin typeface="Times New Roman"/>
                <a:cs typeface="Times New Roman"/>
              </a:rPr>
              <a:t>.</a:t>
            </a:r>
            <a:endParaRPr lang="en-GB" sz="2800" dirty="0">
              <a:latin typeface="Times New Roman"/>
              <a:cs typeface="Times New Roman"/>
            </a:endParaRPr>
          </a:p>
          <a:p>
            <a:pPr marL="179388" indent="-179388" algn="just" eaLnBrk="1" fontAlgn="auto" hangingPunct="1">
              <a:spcAft>
                <a:spcPts val="0"/>
              </a:spcAft>
              <a:buClr>
                <a:schemeClr val="accent2">
                  <a:lumMod val="50000"/>
                </a:schemeClr>
              </a:buClr>
              <a:buFont typeface="Arial" pitchFamily="34" charset="0"/>
              <a:buChar char="•"/>
              <a:defRPr/>
            </a:pPr>
            <a:r>
              <a:rPr lang="en-GB" sz="2800" dirty="0">
                <a:latin typeface="Times New Roman"/>
                <a:cs typeface="Times New Roman"/>
              </a:rPr>
              <a:t>Each electron arrives at the target with a kinetic energy, as the electrons penetrate several micrometers into the target, they lose their energy by several processes.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23528" y="332656"/>
            <a:ext cx="8229600" cy="1371600"/>
          </a:xfrm>
        </p:spPr>
        <p:txBody>
          <a:bodyPr/>
          <a:lstStyle/>
          <a:p>
            <a:r>
              <a:rPr lang="en-US" dirty="0" smtClean="0">
                <a:solidFill>
                  <a:srgbClr val="00007D"/>
                </a:solidFill>
                <a:latin typeface="Times New Roman"/>
                <a:cs typeface="Times New Roman"/>
              </a:rPr>
              <a:t>Cont. </a:t>
            </a:r>
            <a:endParaRPr lang="en-US" dirty="0">
              <a:solidFill>
                <a:srgbClr val="00007D"/>
              </a:solidFill>
              <a:latin typeface="Times New Roman"/>
              <a:cs typeface="Times New Roman"/>
            </a:endParaRPr>
          </a:p>
        </p:txBody>
      </p:sp>
      <p:sp>
        <p:nvSpPr>
          <p:cNvPr id="3" name="Rectangle 2"/>
          <p:cNvSpPr/>
          <p:nvPr/>
        </p:nvSpPr>
        <p:spPr>
          <a:xfrm>
            <a:off x="395536" y="1628800"/>
            <a:ext cx="8208912" cy="2677656"/>
          </a:xfrm>
          <a:prstGeom prst="rect">
            <a:avLst/>
          </a:prstGeom>
        </p:spPr>
        <p:txBody>
          <a:bodyPr wrap="square">
            <a:spAutoFit/>
          </a:bodyPr>
          <a:lstStyle/>
          <a:p>
            <a:pPr marL="514350" indent="-514350" algn="l" eaLnBrk="1" hangingPunct="1">
              <a:buClr>
                <a:schemeClr val="accent1">
                  <a:lumMod val="75000"/>
                </a:schemeClr>
              </a:buClr>
              <a:buFont typeface="+mj-lt"/>
              <a:buAutoNum type="arabicPeriod"/>
              <a:defRPr/>
            </a:pPr>
            <a:r>
              <a:rPr lang="en-US" sz="2800" dirty="0">
                <a:latin typeface="Times New Roman"/>
                <a:cs typeface="Times New Roman"/>
              </a:rPr>
              <a:t>Heat.</a:t>
            </a:r>
          </a:p>
          <a:p>
            <a:pPr marL="514350" indent="-514350" algn="l" eaLnBrk="1" hangingPunct="1">
              <a:buClr>
                <a:schemeClr val="accent1">
                  <a:lumMod val="75000"/>
                </a:schemeClr>
              </a:buClr>
              <a:buFont typeface="+mj-lt"/>
              <a:buAutoNum type="arabicPeriod"/>
              <a:defRPr/>
            </a:pPr>
            <a:r>
              <a:rPr lang="en-US" sz="2800" dirty="0">
                <a:latin typeface="Times New Roman"/>
                <a:cs typeface="Times New Roman"/>
              </a:rPr>
              <a:t>Bremsstrahlung radiation.</a:t>
            </a:r>
          </a:p>
          <a:p>
            <a:pPr marL="514350" indent="-514350" algn="l" eaLnBrk="1" hangingPunct="1">
              <a:buClr>
                <a:schemeClr val="accent1">
                  <a:lumMod val="75000"/>
                </a:schemeClr>
              </a:buClr>
              <a:buFont typeface="+mj-lt"/>
              <a:buAutoNum type="arabicPeriod"/>
              <a:defRPr/>
            </a:pPr>
            <a:r>
              <a:rPr lang="en-US" sz="2800" dirty="0">
                <a:latin typeface="Times New Roman"/>
                <a:cs typeface="Times New Roman"/>
              </a:rPr>
              <a:t>Characteristic x-rays.</a:t>
            </a:r>
          </a:p>
          <a:p>
            <a:pPr marL="514350" indent="-514350" algn="l" eaLnBrk="1" hangingPunct="1">
              <a:buNone/>
              <a:defRPr/>
            </a:pPr>
            <a:endParaRPr lang="en-US" sz="2800" dirty="0">
              <a:latin typeface="Times New Roman"/>
              <a:cs typeface="Times New Roman"/>
            </a:endParaRPr>
          </a:p>
          <a:p>
            <a:pPr marL="514350" indent="-514350" algn="l" eaLnBrk="1" hangingPunct="1">
              <a:buFont typeface="Wingdings" pitchFamily="2" charset="2"/>
              <a:buChar char="§"/>
              <a:defRPr/>
            </a:pPr>
            <a:r>
              <a:rPr lang="en-US" sz="2800" dirty="0">
                <a:latin typeface="Times New Roman"/>
                <a:cs typeface="Times New Roman"/>
              </a:rPr>
              <a:t>Total number of electrons converted to heat is 99% and only 1% of the electrons are converted to x-rays</a:t>
            </a:r>
          </a:p>
        </p:txBody>
      </p:sp>
      <p:sp>
        <p:nvSpPr>
          <p:cNvPr id="4" name="Rectangle 3"/>
          <p:cNvSpPr/>
          <p:nvPr/>
        </p:nvSpPr>
        <p:spPr>
          <a:xfrm>
            <a:off x="323528" y="4437112"/>
            <a:ext cx="8928992" cy="2185214"/>
          </a:xfrm>
          <a:prstGeom prst="rect">
            <a:avLst/>
          </a:prstGeom>
        </p:spPr>
        <p:txBody>
          <a:bodyPr wrap="square">
            <a:spAutoFit/>
          </a:bodyPr>
          <a:lstStyle/>
          <a:p>
            <a:pPr marL="514350" indent="-514350" algn="l" eaLnBrk="1" hangingPunct="1">
              <a:buAutoNum type="arabicPeriod"/>
              <a:defRPr/>
            </a:pPr>
            <a:r>
              <a:rPr lang="en-US" sz="3200" dirty="0" smtClean="0">
                <a:solidFill>
                  <a:schemeClr val="bg2"/>
                </a:solidFill>
                <a:latin typeface="Times New Roman"/>
                <a:cs typeface="Times New Roman"/>
              </a:rPr>
              <a:t>Heat:</a:t>
            </a:r>
          </a:p>
          <a:p>
            <a:pPr algn="l" eaLnBrk="1" hangingPunct="1">
              <a:defRPr/>
            </a:pPr>
            <a:endParaRPr lang="en-US" sz="2000" dirty="0">
              <a:solidFill>
                <a:schemeClr val="bg2"/>
              </a:solidFill>
            </a:endParaRPr>
          </a:p>
          <a:p>
            <a:pPr marL="0" indent="0" algn="l" eaLnBrk="1" hangingPunct="1">
              <a:buNone/>
              <a:defRPr/>
            </a:pPr>
            <a:r>
              <a:rPr lang="en-US" sz="2800" dirty="0">
                <a:latin typeface="Times New Roman"/>
                <a:cs typeface="Times New Roman"/>
              </a:rPr>
              <a:t>When an electron interacts with an outer loose electron, it loses a small amount of its energy. This results in unwanted heat.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smtClean="0">
                <a:solidFill>
                  <a:srgbClr val="00007D"/>
                </a:solidFill>
                <a:latin typeface="Times New Roman"/>
                <a:cs typeface="Times New Roman"/>
              </a:rPr>
              <a:t>2. Characteristic </a:t>
            </a:r>
            <a:r>
              <a:rPr lang="en-US" sz="4000" dirty="0">
                <a:solidFill>
                  <a:srgbClr val="00007D"/>
                </a:solidFill>
                <a:latin typeface="Times New Roman"/>
                <a:cs typeface="Times New Roman"/>
              </a:rPr>
              <a:t>X-rays</a:t>
            </a:r>
          </a:p>
        </p:txBody>
      </p:sp>
      <p:sp>
        <p:nvSpPr>
          <p:cNvPr id="11" name="Rectangle 22"/>
          <p:cNvSpPr>
            <a:spLocks noChangeArrowheads="1"/>
          </p:cNvSpPr>
          <p:nvPr/>
        </p:nvSpPr>
        <p:spPr bwMode="auto">
          <a:xfrm>
            <a:off x="323528" y="1916832"/>
            <a:ext cx="8229600" cy="3091408"/>
          </a:xfrm>
          <a:prstGeom prst="rect">
            <a:avLst/>
          </a:prstGeom>
          <a:noFill/>
          <a:ln w="9525">
            <a:noFill/>
            <a:miter lim="800000"/>
            <a:headEnd/>
            <a:tailEnd/>
          </a:ln>
          <a:effectLst/>
        </p:spPr>
        <p:txBody>
          <a:bodyPr/>
          <a:lstStyle/>
          <a:p>
            <a:pPr marL="269875" indent="-269875" algn="l">
              <a:buFont typeface="Wingdings" pitchFamily="2" charset="2"/>
              <a:buChar char="§"/>
            </a:pPr>
            <a:r>
              <a:rPr lang="en-US" sz="2800" dirty="0" smtClean="0">
                <a:latin typeface="Times New Roman"/>
                <a:cs typeface="Times New Roman"/>
              </a:rPr>
              <a:t>The </a:t>
            </a:r>
            <a:r>
              <a:rPr lang="en-US" sz="2800" dirty="0">
                <a:latin typeface="Times New Roman"/>
                <a:cs typeface="Times New Roman"/>
              </a:rPr>
              <a:t>high energy electron can also cause an electron </a:t>
            </a:r>
            <a:r>
              <a:rPr lang="en-US" sz="2800" dirty="0" smtClean="0">
                <a:latin typeface="Times New Roman"/>
                <a:cs typeface="Times New Roman"/>
              </a:rPr>
              <a:t>from an inner shell to </a:t>
            </a:r>
            <a:r>
              <a:rPr lang="en-US" sz="2800" dirty="0">
                <a:latin typeface="Times New Roman"/>
                <a:cs typeface="Times New Roman"/>
              </a:rPr>
              <a:t>be knocked out from its place. </a:t>
            </a:r>
            <a:endParaRPr lang="en-US" sz="2800" dirty="0" smtClean="0">
              <a:latin typeface="Times New Roman"/>
              <a:cs typeface="Times New Roman"/>
            </a:endParaRPr>
          </a:p>
          <a:p>
            <a:pPr marL="269875" indent="-269875" algn="l"/>
            <a:endParaRPr lang="en-US" sz="2800" dirty="0" smtClean="0">
              <a:latin typeface="Times New Roman"/>
              <a:cs typeface="Times New Roman"/>
            </a:endParaRPr>
          </a:p>
          <a:p>
            <a:pPr marL="269875" indent="-269875" algn="l">
              <a:buFont typeface="Wingdings" pitchFamily="2" charset="2"/>
              <a:buChar char="§"/>
            </a:pPr>
            <a:r>
              <a:rPr lang="en-US" sz="2800" dirty="0" smtClean="0">
                <a:latin typeface="Times New Roman"/>
                <a:cs typeface="Times New Roman"/>
              </a:rPr>
              <a:t>This </a:t>
            </a:r>
            <a:r>
              <a:rPr lang="en-US" sz="2800" dirty="0">
                <a:latin typeface="Times New Roman"/>
                <a:cs typeface="Times New Roman"/>
              </a:rPr>
              <a:t>vacancy is filled by an electron further out from the nucleus. The well defined difference in binding energy, characteristic of the material, is emitted as a </a:t>
            </a:r>
            <a:r>
              <a:rPr lang="en-US" sz="2800" dirty="0" err="1">
                <a:latin typeface="Times New Roman"/>
                <a:cs typeface="Times New Roman"/>
              </a:rPr>
              <a:t>monoenergetic</a:t>
            </a:r>
            <a:r>
              <a:rPr lang="en-US" sz="2800" dirty="0">
                <a:latin typeface="Times New Roman"/>
                <a:cs typeface="Times New Roman"/>
              </a:rPr>
              <a:t> photon. When detected this X-ray photon gives rise to a characteristic X-ray line in the energy spectrum</a:t>
            </a:r>
            <a:r>
              <a:rPr lang="en-US" sz="2800" i="1" dirty="0">
                <a:latin typeface="Times New Roman"/>
                <a:cs typeface="Times New Roman"/>
              </a:rPr>
              <a:t>.</a:t>
            </a:r>
            <a:r>
              <a:rPr lang="en-US" sz="2800" dirty="0">
                <a:latin typeface="Times New Roman"/>
                <a:cs typeface="Times New Roman"/>
              </a:rPr>
              <a:t> </a:t>
            </a:r>
          </a:p>
          <a:p>
            <a:pPr marL="269875" indent="-269875" algn="l" eaLnBrk="0" hangingPunct="0"/>
            <a:endParaRPr lang="en-US" sz="2800" dirty="0">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lum bright="-30000"/>
          </a:blip>
          <a:srcRect l="11787" r="16184" b="4252"/>
          <a:stretch>
            <a:fillRect/>
          </a:stretch>
        </p:blipFill>
        <p:spPr bwMode="auto">
          <a:xfrm>
            <a:off x="899592" y="764704"/>
            <a:ext cx="7560840" cy="5616624"/>
          </a:xfrm>
          <a:prstGeom prst="rect">
            <a:avLst/>
          </a:prstGeom>
          <a:noFill/>
          <a:ln w="9525">
            <a:noFill/>
            <a:miter lim="800000"/>
            <a:headEnd/>
            <a:tailEnd/>
          </a:ln>
        </p:spPr>
      </p:pic>
    </p:spTree>
    <p:extLst>
      <p:ext uri="{BB962C8B-B14F-4D97-AF65-F5344CB8AC3E}">
        <p14:creationId xmlns:p14="http://schemas.microsoft.com/office/powerpoint/2010/main" val="4097109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476672"/>
            <a:ext cx="8229600" cy="1371600"/>
          </a:xfrm>
        </p:spPr>
        <p:txBody>
          <a:bodyPr>
            <a:normAutofit/>
          </a:bodyPr>
          <a:lstStyle/>
          <a:p>
            <a:r>
              <a:rPr lang="en-US" sz="3500" dirty="0" smtClean="0">
                <a:solidFill>
                  <a:srgbClr val="00007D"/>
                </a:solidFill>
                <a:latin typeface="Times New Roman"/>
                <a:cs typeface="Times New Roman"/>
              </a:rPr>
              <a:t>3. BREMSSTRAHLUNG RADIATION</a:t>
            </a:r>
            <a:endParaRPr lang="en-GB" sz="3500" dirty="0">
              <a:solidFill>
                <a:srgbClr val="00007D"/>
              </a:solidFill>
              <a:latin typeface="Times New Roman"/>
              <a:cs typeface="Times New Roman"/>
            </a:endParaRPr>
          </a:p>
        </p:txBody>
      </p:sp>
      <p:sp>
        <p:nvSpPr>
          <p:cNvPr id="5" name="Content Placeholder 2"/>
          <p:cNvSpPr txBox="1">
            <a:spLocks/>
          </p:cNvSpPr>
          <p:nvPr/>
        </p:nvSpPr>
        <p:spPr bwMode="auto">
          <a:xfrm>
            <a:off x="179512" y="1772816"/>
            <a:ext cx="8579296" cy="41879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just">
              <a:buFont typeface="Wingdings" pitchFamily="2" charset="2"/>
              <a:buChar char="§"/>
            </a:pPr>
            <a:r>
              <a:rPr lang="en-US" sz="2800" dirty="0" smtClean="0">
                <a:latin typeface="Times New Roman"/>
                <a:cs typeface="Times New Roman"/>
              </a:rPr>
              <a:t> An incoming free electron gets close to the nucleus, the strong electric field of the nucleus will attract the electron, changing direction and speed of the electron. The Electron  looses energy which will be emitted as an X-ray photon.</a:t>
            </a:r>
          </a:p>
          <a:p>
            <a:pPr algn="l"/>
            <a:endParaRPr lang="en-US" sz="2800" dirty="0" smtClean="0">
              <a:latin typeface="Times New Roman"/>
              <a:cs typeface="Times New Roman"/>
            </a:endParaRPr>
          </a:p>
          <a:p>
            <a:pPr algn="just">
              <a:buFont typeface="Wingdings" pitchFamily="2" charset="2"/>
              <a:buChar char="§"/>
            </a:pPr>
            <a:r>
              <a:rPr lang="en-US" sz="2800" dirty="0" smtClean="0">
                <a:latin typeface="Times New Roman"/>
                <a:cs typeface="Times New Roman"/>
              </a:rPr>
              <a:t>X-rays originating from this process are called bremsstrahlung. </a:t>
            </a:r>
            <a:r>
              <a:rPr lang="en-US" sz="2800" dirty="0" err="1" smtClean="0">
                <a:latin typeface="Times New Roman"/>
                <a:cs typeface="Times New Roman"/>
              </a:rPr>
              <a:t>Bemsstrahlung</a:t>
            </a:r>
            <a:r>
              <a:rPr lang="en-US" sz="2800" dirty="0" smtClean="0">
                <a:latin typeface="Times New Roman"/>
                <a:cs typeface="Times New Roman"/>
              </a:rPr>
              <a:t> is a German word meaning: "</a:t>
            </a:r>
            <a:r>
              <a:rPr lang="en-US" sz="2800" dirty="0" err="1" smtClean="0">
                <a:latin typeface="Times New Roman"/>
                <a:cs typeface="Times New Roman"/>
              </a:rPr>
              <a:t>Bremse</a:t>
            </a:r>
            <a:r>
              <a:rPr lang="en-US" sz="2800" dirty="0" smtClean="0">
                <a:latin typeface="Times New Roman"/>
                <a:cs typeface="Times New Roman"/>
              </a:rPr>
              <a:t>" means "brake and "</a:t>
            </a:r>
            <a:r>
              <a:rPr lang="en-US" sz="2800" dirty="0" err="1" smtClean="0">
                <a:latin typeface="Times New Roman"/>
                <a:cs typeface="Times New Roman"/>
              </a:rPr>
              <a:t>Strahlung</a:t>
            </a:r>
            <a:r>
              <a:rPr lang="en-US" sz="2800" dirty="0" smtClean="0">
                <a:latin typeface="Times New Roman"/>
                <a:cs typeface="Times New Roman"/>
              </a:rPr>
              <a:t>" means "radiation“.</a:t>
            </a:r>
          </a:p>
          <a:p>
            <a:pPr algn="l"/>
            <a:endParaRPr lang="en-GB" sz="2800" dirty="0">
              <a:latin typeface="Times New Roman"/>
              <a:cs typeface="Times New Roman"/>
            </a:endParaRPr>
          </a:p>
        </p:txBody>
      </p:sp>
    </p:spTree>
    <p:extLst>
      <p:ext uri="{BB962C8B-B14F-4D97-AF65-F5344CB8AC3E}">
        <p14:creationId xmlns:p14="http://schemas.microsoft.com/office/powerpoint/2010/main" val="3670262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395536" y="980728"/>
            <a:ext cx="8424936" cy="4968551"/>
          </a:xfrm>
          <a:prstGeom prst="rect">
            <a:avLst/>
          </a:prstGeom>
          <a:noFill/>
          <a:ln w="9525">
            <a:noFill/>
            <a:miter lim="800000"/>
            <a:headEnd/>
            <a:tailEnd/>
          </a:ln>
        </p:spPr>
      </p:pic>
    </p:spTree>
    <p:extLst>
      <p:ext uri="{BB962C8B-B14F-4D97-AF65-F5344CB8AC3E}">
        <p14:creationId xmlns:p14="http://schemas.microsoft.com/office/powerpoint/2010/main" val="1143298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007D"/>
                </a:solidFill>
                <a:latin typeface="Times New Roman"/>
                <a:cs typeface="Times New Roman"/>
              </a:rPr>
              <a:t>What is CT? </a:t>
            </a:r>
            <a:endParaRPr lang="en-US" sz="4000" dirty="0">
              <a:solidFill>
                <a:srgbClr val="00007D"/>
              </a:solidFill>
              <a:latin typeface="Times New Roman"/>
              <a:cs typeface="Times New Roman"/>
            </a:endParaRPr>
          </a:p>
        </p:txBody>
      </p:sp>
      <p:sp>
        <p:nvSpPr>
          <p:cNvPr id="4" name="Rectangle 3"/>
          <p:cNvSpPr/>
          <p:nvPr/>
        </p:nvSpPr>
        <p:spPr>
          <a:xfrm>
            <a:off x="323528" y="1700808"/>
            <a:ext cx="8496944" cy="4555094"/>
          </a:xfrm>
          <a:prstGeom prst="rect">
            <a:avLst/>
          </a:prstGeom>
        </p:spPr>
        <p:txBody>
          <a:bodyPr wrap="square">
            <a:spAutoFit/>
          </a:bodyPr>
          <a:lstStyle/>
          <a:p>
            <a:pPr marL="265176" marR="0" lvl="0" indent="-265176" algn="just" defTabSz="914400" rtl="0" eaLnBrk="1" fontAlgn="auto" latinLnBrk="0" hangingPunct="1">
              <a:lnSpc>
                <a:spcPct val="100000"/>
              </a:lnSpc>
              <a:spcBef>
                <a:spcPts val="600"/>
              </a:spcBef>
              <a:spcAft>
                <a:spcPts val="1200"/>
              </a:spcAft>
              <a:buClr>
                <a:schemeClr val="accent1"/>
              </a:buClr>
              <a:buSzPct val="80000"/>
              <a:buFont typeface="Wingdings" pitchFamily="2" charset="2"/>
              <a:buChar char="Ø"/>
              <a:tabLst/>
              <a:defRPr/>
            </a:pPr>
            <a:r>
              <a:rPr lang="en-US" sz="2600" dirty="0" smtClean="0">
                <a:latin typeface="Times New Roman"/>
                <a:cs typeface="Times New Roman"/>
              </a:rPr>
              <a:t>In </a:t>
            </a:r>
            <a:r>
              <a:rPr lang="en-US" sz="2600" dirty="0">
                <a:latin typeface="Times New Roman"/>
                <a:cs typeface="Times New Roman"/>
              </a:rPr>
              <a:t>principle, Computed Tomography (CT) measures the attenuation of beams passing through sections of the body from hundreds of different angles, and then from  these measurements a computer is employed to reconstruct pictures of the bodies interior.</a:t>
            </a:r>
          </a:p>
          <a:p>
            <a:pPr marL="265176" marR="0" lvl="0" indent="-265176" algn="just" defTabSz="914400" rtl="0" eaLnBrk="1" fontAlgn="auto" latinLnBrk="0" hangingPunct="1">
              <a:lnSpc>
                <a:spcPct val="100000"/>
              </a:lnSpc>
              <a:spcBef>
                <a:spcPts val="600"/>
              </a:spcBef>
              <a:spcAft>
                <a:spcPts val="1200"/>
              </a:spcAft>
              <a:buClr>
                <a:schemeClr val="accent1"/>
              </a:buClr>
              <a:buSzPct val="80000"/>
              <a:buFont typeface="Wingdings" pitchFamily="2" charset="2"/>
              <a:buChar char="Ø"/>
              <a:tabLst/>
              <a:defRPr/>
            </a:pPr>
            <a:r>
              <a:rPr lang="en-US" sz="2600" dirty="0">
                <a:latin typeface="Times New Roman"/>
                <a:cs typeface="Times New Roman"/>
              </a:rPr>
              <a:t>CT uses the same principle as radiography, </a:t>
            </a:r>
            <a:r>
              <a:rPr lang="en-US" sz="2600" dirty="0" err="1">
                <a:latin typeface="Times New Roman"/>
                <a:cs typeface="Times New Roman"/>
              </a:rPr>
              <a:t>i.e</a:t>
            </a:r>
            <a:r>
              <a:rPr lang="en-US" sz="2600" dirty="0">
                <a:latin typeface="Times New Roman"/>
                <a:cs typeface="Times New Roman"/>
              </a:rPr>
              <a:t> x-ray beam passes through the </a:t>
            </a:r>
            <a:r>
              <a:rPr lang="en-US" sz="2600" dirty="0" err="1">
                <a:latin typeface="Times New Roman"/>
                <a:cs typeface="Times New Roman"/>
              </a:rPr>
              <a:t>pt</a:t>
            </a:r>
            <a:r>
              <a:rPr lang="en-US" sz="2600" dirty="0">
                <a:latin typeface="Times New Roman"/>
                <a:cs typeface="Times New Roman"/>
              </a:rPr>
              <a:t> body.</a:t>
            </a:r>
          </a:p>
          <a:p>
            <a:pPr marL="265176" marR="0" lvl="0" indent="-265176" algn="just" defTabSz="914400" rtl="0" eaLnBrk="1" fontAlgn="auto" latinLnBrk="0" hangingPunct="1">
              <a:lnSpc>
                <a:spcPct val="100000"/>
              </a:lnSpc>
              <a:spcBef>
                <a:spcPts val="600"/>
              </a:spcBef>
              <a:spcAft>
                <a:spcPts val="1200"/>
              </a:spcAft>
              <a:buClr>
                <a:schemeClr val="accent1"/>
              </a:buClr>
              <a:buSzPct val="80000"/>
              <a:buFont typeface="Wingdings" pitchFamily="2" charset="2"/>
              <a:buChar char="Ø"/>
              <a:tabLst/>
              <a:defRPr/>
            </a:pPr>
            <a:r>
              <a:rPr lang="en-GB" sz="2600" dirty="0">
                <a:latin typeface="Times New Roman"/>
                <a:cs typeface="Times New Roman"/>
              </a:rPr>
              <a:t>CT produces a volume of data that can be manipulated in order to demonstrate various bodily structures based on their ability to attenuate the X-ray beam.</a:t>
            </a:r>
          </a:p>
        </p:txBody>
      </p:sp>
    </p:spTree>
    <p:extLst>
      <p:ext uri="{BB962C8B-B14F-4D97-AF65-F5344CB8AC3E}">
        <p14:creationId xmlns:p14="http://schemas.microsoft.com/office/powerpoint/2010/main" val="3901880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71600" y="620688"/>
            <a:ext cx="7416824" cy="5904656"/>
          </a:xfrm>
          <a:prstGeom prst="rect">
            <a:avLst/>
          </a:prstGeom>
        </p:spPr>
      </p:pic>
    </p:spTree>
    <p:extLst>
      <p:ext uri="{BB962C8B-B14F-4D97-AF65-F5344CB8AC3E}">
        <p14:creationId xmlns:p14="http://schemas.microsoft.com/office/powerpoint/2010/main" val="1679665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371600"/>
          </a:xfrm>
        </p:spPr>
        <p:txBody>
          <a:bodyPr/>
          <a:lstStyle/>
          <a:p>
            <a:r>
              <a:rPr lang="en-US" sz="4000" dirty="0" smtClean="0">
                <a:solidFill>
                  <a:srgbClr val="00007D"/>
                </a:solidFill>
                <a:latin typeface="Times New Roman"/>
                <a:cs typeface="Times New Roman"/>
              </a:rPr>
              <a:t>Cont.</a:t>
            </a:r>
            <a:endParaRPr lang="en-US" sz="4000" dirty="0">
              <a:solidFill>
                <a:srgbClr val="00007D"/>
              </a:solidFill>
              <a:latin typeface="Times New Roman"/>
              <a:cs typeface="Times New Roman"/>
            </a:endParaRPr>
          </a:p>
        </p:txBody>
      </p:sp>
      <p:sp>
        <p:nvSpPr>
          <p:cNvPr id="4" name="Content Placeholder 2"/>
          <p:cNvSpPr txBox="1">
            <a:spLocks/>
          </p:cNvSpPr>
          <p:nvPr/>
        </p:nvSpPr>
        <p:spPr>
          <a:xfrm>
            <a:off x="107504" y="1340768"/>
            <a:ext cx="8568952" cy="4187952"/>
          </a:xfrm>
          <a:prstGeom prst="rect">
            <a:avLst/>
          </a:prstGeom>
        </p:spPr>
        <p:txBody>
          <a:bodyPr/>
          <a:lstStyle/>
          <a:p>
            <a:pPr marL="457200" marR="0" lvl="0" indent="-457200" algn="just" defTabSz="914400" rtl="0" eaLnBrk="1" fontAlgn="base" latinLnBrk="0" hangingPunct="1">
              <a:lnSpc>
                <a:spcPct val="100000"/>
              </a:lnSpc>
              <a:spcBef>
                <a:spcPts val="250"/>
              </a:spcBef>
              <a:spcAft>
                <a:spcPct val="0"/>
              </a:spcAft>
              <a:buClr>
                <a:schemeClr val="accent1"/>
              </a:buClr>
              <a:buSzPct val="80000"/>
              <a:buFont typeface="Wingdings" charset="2"/>
              <a:buChar char="§"/>
              <a:tabLst/>
              <a:defRPr/>
            </a:pPr>
            <a:r>
              <a:rPr kumimoji="0" lang="en-US" sz="2800" b="0" i="0" u="none" strike="noStrike" kern="1200" cap="none" spc="0" normalizeH="0" baseline="0" noProof="0" dirty="0" smtClean="0">
                <a:ln>
                  <a:noFill/>
                </a:ln>
                <a:solidFill>
                  <a:schemeClr val="tx1"/>
                </a:solidFill>
                <a:effectLst/>
                <a:uLnTx/>
                <a:uFillTx/>
                <a:latin typeface="Times New Roman"/>
                <a:ea typeface="+mn-ea"/>
                <a:cs typeface="Times New Roman"/>
              </a:rPr>
              <a:t>While a typical digital image is composed of pixels (picture elements), a CT slice image is composed of </a:t>
            </a:r>
            <a:r>
              <a:rPr kumimoji="0" lang="en-US" sz="2800" b="0" i="1" u="none" strike="noStrike" kern="1200" cap="none" spc="0" normalizeH="0" baseline="0" noProof="0" dirty="0" err="1" smtClean="0">
                <a:ln>
                  <a:noFill/>
                </a:ln>
                <a:solidFill>
                  <a:schemeClr val="tx1"/>
                </a:solidFill>
                <a:effectLst/>
                <a:uLnTx/>
                <a:uFillTx/>
                <a:latin typeface="Times New Roman"/>
                <a:ea typeface="+mn-ea"/>
                <a:cs typeface="Times New Roman"/>
              </a:rPr>
              <a:t>voxels</a:t>
            </a:r>
            <a:r>
              <a:rPr kumimoji="0" lang="en-US" sz="2800" b="0" i="0" u="none" strike="noStrike" kern="1200" cap="none" spc="0" normalizeH="0" baseline="0" noProof="0" dirty="0" smtClean="0">
                <a:ln>
                  <a:noFill/>
                </a:ln>
                <a:solidFill>
                  <a:schemeClr val="tx1"/>
                </a:solidFill>
                <a:effectLst/>
                <a:uLnTx/>
                <a:uFillTx/>
                <a:latin typeface="Times New Roman"/>
                <a:ea typeface="+mn-ea"/>
                <a:cs typeface="Times New Roman"/>
              </a:rPr>
              <a:t> (volume elements). Taking the analogy one step further, just as a loaf of bread can be reconstituted by stacking all of its slices, a complete volumetric representation of an object is obtained by acquiring a contiguous set of CT slices.</a:t>
            </a:r>
            <a:endParaRPr kumimoji="0" lang="en-GB" sz="2800" b="0" i="0" u="none" strike="noStrike" kern="1200" cap="none" spc="0" normalizeH="0" baseline="0" noProof="0" dirty="0" smtClean="0">
              <a:ln>
                <a:noFill/>
              </a:ln>
              <a:solidFill>
                <a:schemeClr val="tx1"/>
              </a:solidFill>
              <a:effectLst/>
              <a:uLnTx/>
              <a:uFillTx/>
              <a:latin typeface="Times New Roman"/>
              <a:ea typeface="+mn-ea"/>
              <a:cs typeface="Times New Roman"/>
            </a:endParaRPr>
          </a:p>
          <a:p>
            <a:pPr marL="265113" marR="0" lvl="0" indent="-265113" algn="just" defTabSz="914400" rtl="0" eaLnBrk="1" fontAlgn="base" latinLnBrk="0" hangingPunct="1">
              <a:lnSpc>
                <a:spcPct val="100000"/>
              </a:lnSpc>
              <a:spcBef>
                <a:spcPts val="250"/>
              </a:spcBef>
              <a:spcAft>
                <a:spcPct val="0"/>
              </a:spcAft>
              <a:buClr>
                <a:schemeClr val="accent1"/>
              </a:buClr>
              <a:buSzPct val="80000"/>
              <a:buFont typeface="Wingdings 2" pitchFamily="18" charset="2"/>
              <a:buChar char=""/>
              <a:tabLst/>
              <a:defRPr/>
            </a:pPr>
            <a:endParaRPr kumimoji="0" lang="en-GB" sz="2800" b="0" i="0" u="none" strike="noStrike" kern="1200" cap="none" spc="0" normalizeH="0" baseline="0" noProof="0" dirty="0">
              <a:ln>
                <a:noFill/>
              </a:ln>
              <a:solidFill>
                <a:schemeClr val="tx1"/>
              </a:solidFill>
              <a:effectLst/>
              <a:uLnTx/>
              <a:uFillTx/>
              <a:latin typeface="Times New Roman"/>
              <a:ea typeface="+mn-ea"/>
              <a:cs typeface="Times New Roman"/>
            </a:endParaRPr>
          </a:p>
        </p:txBody>
      </p:sp>
      <p:pic>
        <p:nvPicPr>
          <p:cNvPr id="5" name="Picture 2" descr="C:\Users\Reham\Downloads\images 14.jpg"/>
          <p:cNvPicPr>
            <a:picLocks noChangeAspect="1" noChangeArrowheads="1"/>
          </p:cNvPicPr>
          <p:nvPr/>
        </p:nvPicPr>
        <p:blipFill>
          <a:blip r:embed="rId2" cstate="print"/>
          <a:srcRect r="27907" b="56461"/>
          <a:stretch>
            <a:fillRect/>
          </a:stretch>
        </p:blipFill>
        <p:spPr bwMode="auto">
          <a:xfrm>
            <a:off x="5292080" y="4221088"/>
            <a:ext cx="3024336" cy="2171318"/>
          </a:xfrm>
          <a:prstGeom prst="rect">
            <a:avLst/>
          </a:prstGeom>
          <a:noFill/>
        </p:spPr>
      </p:pic>
    </p:spTree>
    <p:extLst>
      <p:ext uri="{BB962C8B-B14F-4D97-AF65-F5344CB8AC3E}">
        <p14:creationId xmlns:p14="http://schemas.microsoft.com/office/powerpoint/2010/main" val="3614871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371600"/>
          </a:xfrm>
        </p:spPr>
        <p:txBody>
          <a:bodyPr/>
          <a:lstStyle/>
          <a:p>
            <a:r>
              <a:rPr lang="en-US" sz="4000" dirty="0" smtClean="0">
                <a:solidFill>
                  <a:srgbClr val="00007D"/>
                </a:solidFill>
                <a:latin typeface="Times New Roman"/>
                <a:cs typeface="Times New Roman"/>
              </a:rPr>
              <a:t>CT Image</a:t>
            </a:r>
            <a:endParaRPr lang="en-US" sz="4000" dirty="0">
              <a:solidFill>
                <a:srgbClr val="00007D"/>
              </a:solidFill>
              <a:latin typeface="Times New Roman"/>
              <a:cs typeface="Times New Roman"/>
            </a:endParaRPr>
          </a:p>
        </p:txBody>
      </p:sp>
      <p:pic>
        <p:nvPicPr>
          <p:cNvPr id="5" name="Picture 4"/>
          <p:cNvPicPr>
            <a:picLocks noChangeAspect="1"/>
          </p:cNvPicPr>
          <p:nvPr/>
        </p:nvPicPr>
        <p:blipFill>
          <a:blip r:embed="rId2"/>
          <a:stretch>
            <a:fillRect/>
          </a:stretch>
        </p:blipFill>
        <p:spPr>
          <a:xfrm>
            <a:off x="827584" y="1700808"/>
            <a:ext cx="7553687" cy="4104456"/>
          </a:xfrm>
          <a:prstGeom prst="rect">
            <a:avLst/>
          </a:prstGeom>
        </p:spPr>
      </p:pic>
      <p:sp>
        <p:nvSpPr>
          <p:cNvPr id="6" name="Rectangle 5"/>
          <p:cNvSpPr/>
          <p:nvPr/>
        </p:nvSpPr>
        <p:spPr>
          <a:xfrm>
            <a:off x="3779912" y="5877272"/>
            <a:ext cx="1815258" cy="369332"/>
          </a:xfrm>
          <a:prstGeom prst="rect">
            <a:avLst/>
          </a:prstGeom>
        </p:spPr>
        <p:txBody>
          <a:bodyPr wrap="none">
            <a:spAutoFit/>
          </a:bodyPr>
          <a:lstStyle/>
          <a:p>
            <a:r>
              <a:rPr lang="en-US" dirty="0" smtClean="0">
                <a:latin typeface="Times New Roman"/>
                <a:cs typeface="Times New Roman"/>
              </a:rPr>
              <a:t>Brain CT images. </a:t>
            </a:r>
            <a:endParaRPr lang="en-US" dirty="0"/>
          </a:p>
        </p:txBody>
      </p:sp>
    </p:spTree>
    <p:extLst>
      <p:ext uri="{BB962C8B-B14F-4D97-AF65-F5344CB8AC3E}">
        <p14:creationId xmlns:p14="http://schemas.microsoft.com/office/powerpoint/2010/main" val="739048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3888252542"/>
              </p:ext>
            </p:extLst>
          </p:nvPr>
        </p:nvGraphicFramePr>
        <p:xfrm>
          <a:off x="1115616" y="1700808"/>
          <a:ext cx="7128792" cy="4027884"/>
        </p:xfrm>
        <a:graphic>
          <a:graphicData uri="http://schemas.openxmlformats.org/drawingml/2006/table">
            <a:tbl>
              <a:tblPr firstRow="1" bandRow="1">
                <a:tableStyleId>{7DF18680-E054-41AD-8BC1-D1AEF772440D}</a:tableStyleId>
              </a:tblPr>
              <a:tblGrid>
                <a:gridCol w="3564396"/>
                <a:gridCol w="3564396"/>
              </a:tblGrid>
              <a:tr h="144017">
                <a:tc>
                  <a:txBody>
                    <a:bodyPr/>
                    <a:lstStyle/>
                    <a:p>
                      <a:endParaRPr lang="en-GB" dirty="0"/>
                    </a:p>
                  </a:txBody>
                  <a:tcPr/>
                </a:tc>
                <a:tc>
                  <a:txBody>
                    <a:bodyPr/>
                    <a:lstStyle/>
                    <a:p>
                      <a:endParaRPr lang="en-GB" dirty="0"/>
                    </a:p>
                  </a:txBody>
                  <a:tcPr/>
                </a:tc>
              </a:tr>
              <a:tr h="610354">
                <a:tc>
                  <a:txBody>
                    <a:bodyPr/>
                    <a:lstStyle/>
                    <a:p>
                      <a:pPr algn="l"/>
                      <a:r>
                        <a:rPr lang="en-GB" sz="2000" b="1" dirty="0" smtClean="0">
                          <a:latin typeface="Times New Roman"/>
                          <a:cs typeface="Times New Roman"/>
                        </a:rPr>
                        <a:t>Mid terms  1 and 2</a:t>
                      </a:r>
                      <a:endParaRPr lang="en-GB" sz="2000" b="1" dirty="0">
                        <a:latin typeface="Times New Roman"/>
                        <a:cs typeface="Times New Roman"/>
                      </a:endParaRPr>
                    </a:p>
                  </a:txBody>
                  <a:tcPr/>
                </a:tc>
                <a:tc>
                  <a:txBody>
                    <a:bodyPr/>
                    <a:lstStyle/>
                    <a:p>
                      <a:pPr algn="ctr"/>
                      <a:r>
                        <a:rPr lang="en-GB" dirty="0" smtClean="0">
                          <a:latin typeface="Times New Roman"/>
                          <a:cs typeface="Times New Roman"/>
                        </a:rPr>
                        <a:t>20+20=40</a:t>
                      </a:r>
                      <a:endParaRPr lang="en-GB" dirty="0">
                        <a:latin typeface="Times New Roman"/>
                        <a:cs typeface="Times New Roman"/>
                      </a:endParaRPr>
                    </a:p>
                  </a:txBody>
                  <a:tcPr/>
                </a:tc>
              </a:tr>
              <a:tr h="610354">
                <a:tc>
                  <a:txBody>
                    <a:bodyPr/>
                    <a:lstStyle/>
                    <a:p>
                      <a:pPr algn="l"/>
                      <a:r>
                        <a:rPr lang="en-GB" sz="2000" b="1" dirty="0" smtClean="0">
                          <a:latin typeface="Times New Roman"/>
                          <a:cs typeface="Times New Roman"/>
                        </a:rPr>
                        <a:t>Report/assignment</a:t>
                      </a:r>
                      <a:endParaRPr lang="en-GB" sz="2000" b="1" dirty="0">
                        <a:latin typeface="Times New Roman"/>
                        <a:cs typeface="Times New Roman"/>
                      </a:endParaRPr>
                    </a:p>
                  </a:txBody>
                  <a:tcPr/>
                </a:tc>
                <a:tc>
                  <a:txBody>
                    <a:bodyPr/>
                    <a:lstStyle/>
                    <a:p>
                      <a:pPr algn="ctr"/>
                      <a:r>
                        <a:rPr lang="en-GB" dirty="0" smtClean="0">
                          <a:latin typeface="Times New Roman"/>
                          <a:cs typeface="Times New Roman"/>
                        </a:rPr>
                        <a:t>10</a:t>
                      </a:r>
                      <a:endParaRPr lang="en-GB" dirty="0">
                        <a:latin typeface="Times New Roman"/>
                        <a:cs typeface="Times New Roman"/>
                      </a:endParaRPr>
                    </a:p>
                  </a:txBody>
                  <a:tcPr/>
                </a:tc>
              </a:tr>
              <a:tr h="610354">
                <a:tc>
                  <a:txBody>
                    <a:bodyPr/>
                    <a:lstStyle/>
                    <a:p>
                      <a:pPr algn="l"/>
                      <a:r>
                        <a:rPr lang="en-GB" sz="2000" b="1" dirty="0" smtClean="0">
                          <a:latin typeface="Times New Roman"/>
                          <a:cs typeface="Times New Roman"/>
                        </a:rPr>
                        <a:t>Case presentation</a:t>
                      </a:r>
                      <a:endParaRPr lang="en-GB" sz="2000" b="1" dirty="0">
                        <a:latin typeface="Times New Roman"/>
                        <a:cs typeface="Times New Roman"/>
                      </a:endParaRPr>
                    </a:p>
                  </a:txBody>
                  <a:tcPr/>
                </a:tc>
                <a:tc>
                  <a:txBody>
                    <a:bodyPr/>
                    <a:lstStyle/>
                    <a:p>
                      <a:pPr algn="ctr"/>
                      <a:r>
                        <a:rPr lang="en-GB" dirty="0" smtClean="0">
                          <a:latin typeface="Times New Roman"/>
                          <a:cs typeface="Times New Roman"/>
                        </a:rPr>
                        <a:t>5</a:t>
                      </a:r>
                      <a:endParaRPr lang="en-GB" dirty="0">
                        <a:latin typeface="Times New Roman"/>
                        <a:cs typeface="Times New Roman"/>
                      </a:endParaRPr>
                    </a:p>
                  </a:txBody>
                  <a:tcPr/>
                </a:tc>
              </a:tr>
              <a:tr h="610354">
                <a:tc>
                  <a:txBody>
                    <a:bodyPr/>
                    <a:lstStyle/>
                    <a:p>
                      <a:pPr algn="l"/>
                      <a:r>
                        <a:rPr lang="en-GB" sz="2000" b="1" dirty="0" smtClean="0">
                          <a:latin typeface="Times New Roman"/>
                          <a:cs typeface="Times New Roman"/>
                        </a:rPr>
                        <a:t>Attendance</a:t>
                      </a:r>
                      <a:endParaRPr lang="en-GB" sz="2000" b="1" dirty="0">
                        <a:latin typeface="Times New Roman"/>
                        <a:cs typeface="Times New Roman"/>
                      </a:endParaRPr>
                    </a:p>
                  </a:txBody>
                  <a:tcPr/>
                </a:tc>
                <a:tc>
                  <a:txBody>
                    <a:bodyPr/>
                    <a:lstStyle/>
                    <a:p>
                      <a:pPr algn="ctr"/>
                      <a:r>
                        <a:rPr lang="en-GB" dirty="0" smtClean="0">
                          <a:latin typeface="Times New Roman"/>
                          <a:cs typeface="Times New Roman"/>
                        </a:rPr>
                        <a:t>5</a:t>
                      </a:r>
                      <a:endParaRPr lang="en-GB" dirty="0">
                        <a:latin typeface="Times New Roman"/>
                        <a:cs typeface="Times New Roman"/>
                      </a:endParaRPr>
                    </a:p>
                  </a:txBody>
                  <a:tcPr/>
                </a:tc>
              </a:tr>
              <a:tr h="610354">
                <a:tc>
                  <a:txBody>
                    <a:bodyPr/>
                    <a:lstStyle/>
                    <a:p>
                      <a:pPr algn="l"/>
                      <a:r>
                        <a:rPr lang="en-GB" sz="2000" b="1" dirty="0" smtClean="0">
                          <a:latin typeface="Times New Roman"/>
                          <a:cs typeface="Times New Roman"/>
                        </a:rPr>
                        <a:t>Final</a:t>
                      </a:r>
                      <a:endParaRPr lang="en-GB" sz="2000" b="1" dirty="0">
                        <a:latin typeface="Times New Roman"/>
                        <a:cs typeface="Times New Roman"/>
                      </a:endParaRPr>
                    </a:p>
                  </a:txBody>
                  <a:tcPr/>
                </a:tc>
                <a:tc>
                  <a:txBody>
                    <a:bodyPr/>
                    <a:lstStyle/>
                    <a:p>
                      <a:pPr algn="ctr"/>
                      <a:r>
                        <a:rPr lang="en-GB" dirty="0" smtClean="0">
                          <a:latin typeface="Times New Roman"/>
                          <a:cs typeface="Times New Roman"/>
                        </a:rPr>
                        <a:t>40</a:t>
                      </a:r>
                      <a:endParaRPr lang="en-GB" dirty="0">
                        <a:latin typeface="Times New Roman"/>
                        <a:cs typeface="Times New Roman"/>
                      </a:endParaRPr>
                    </a:p>
                  </a:txBody>
                  <a:tcPr/>
                </a:tc>
              </a:tr>
              <a:tr h="610354">
                <a:tc>
                  <a:txBody>
                    <a:bodyPr/>
                    <a:lstStyle/>
                    <a:p>
                      <a:pPr algn="l"/>
                      <a:r>
                        <a:rPr lang="en-GB" sz="2000" b="1" dirty="0" smtClean="0">
                          <a:latin typeface="Times New Roman"/>
                          <a:cs typeface="Times New Roman"/>
                        </a:rPr>
                        <a:t>Total</a:t>
                      </a:r>
                      <a:endParaRPr lang="en-GB" sz="2000" b="1" dirty="0">
                        <a:latin typeface="Times New Roman"/>
                        <a:cs typeface="Times New Roman"/>
                      </a:endParaRPr>
                    </a:p>
                  </a:txBody>
                  <a:tcPr/>
                </a:tc>
                <a:tc>
                  <a:txBody>
                    <a:bodyPr/>
                    <a:lstStyle/>
                    <a:p>
                      <a:pPr algn="ctr"/>
                      <a:r>
                        <a:rPr lang="en-GB" b="1" dirty="0" smtClean="0">
                          <a:latin typeface="Times New Roman"/>
                          <a:cs typeface="Times New Roman"/>
                        </a:rPr>
                        <a:t>100</a:t>
                      </a:r>
                      <a:endParaRPr lang="en-GB" b="1" dirty="0">
                        <a:latin typeface="Times New Roman"/>
                        <a:cs typeface="Times New Roman"/>
                      </a:endParaRPr>
                    </a:p>
                  </a:txBody>
                  <a:tcPr/>
                </a:tc>
              </a:tr>
            </a:tbl>
          </a:graphicData>
        </a:graphic>
      </p:graphicFrame>
    </p:spTree>
    <p:extLst>
      <p:ext uri="{BB962C8B-B14F-4D97-AF65-F5344CB8AC3E}">
        <p14:creationId xmlns:p14="http://schemas.microsoft.com/office/powerpoint/2010/main" val="882658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007D"/>
                </a:solidFill>
                <a:latin typeface="Times New Roman"/>
                <a:cs typeface="Times New Roman"/>
              </a:rPr>
              <a:t>Cont.</a:t>
            </a:r>
            <a:endParaRPr lang="en-US" sz="4000" dirty="0">
              <a:solidFill>
                <a:srgbClr val="00007D"/>
              </a:solidFill>
              <a:latin typeface="Times New Roman"/>
              <a:cs typeface="Times New Roman"/>
            </a:endParaRPr>
          </a:p>
        </p:txBody>
      </p:sp>
      <p:sp>
        <p:nvSpPr>
          <p:cNvPr id="4" name="Content Placeholder 2"/>
          <p:cNvSpPr txBox="1">
            <a:spLocks/>
          </p:cNvSpPr>
          <p:nvPr/>
        </p:nvSpPr>
        <p:spPr>
          <a:xfrm>
            <a:off x="251520" y="2132856"/>
            <a:ext cx="8496944" cy="4187952"/>
          </a:xfrm>
          <a:prstGeom prst="rect">
            <a:avLst/>
          </a:prstGeom>
        </p:spPr>
        <p:txBody>
          <a:bodyPr/>
          <a:lstStyle/>
          <a:p>
            <a:pPr marL="342900" marR="0" lvl="0" indent="-342900" algn="just" defTabSz="914400" rtl="0" eaLnBrk="1" fontAlgn="base" latinLnBrk="0" hangingPunct="1">
              <a:lnSpc>
                <a:spcPct val="100000"/>
              </a:lnSpc>
              <a:spcBef>
                <a:spcPts val="250"/>
              </a:spcBef>
              <a:spcAft>
                <a:spcPts val="1200"/>
              </a:spcAft>
              <a:buClr>
                <a:schemeClr val="accent1"/>
              </a:buClr>
              <a:buSzPct val="80000"/>
              <a:buFont typeface="Wingdings" charset="2"/>
              <a:buChar char="§"/>
              <a:tabLst/>
              <a:defRPr/>
            </a:pPr>
            <a:r>
              <a:rPr kumimoji="0" lang="en-US" sz="2800" b="0" i="0" u="none" strike="noStrike" kern="1200" cap="none" spc="0" normalizeH="0" baseline="0" noProof="0" dirty="0" smtClean="0">
                <a:ln>
                  <a:noFill/>
                </a:ln>
                <a:solidFill>
                  <a:schemeClr val="tx1"/>
                </a:solidFill>
                <a:effectLst/>
                <a:uLnTx/>
                <a:uFillTx/>
                <a:latin typeface="Times New Roman"/>
                <a:ea typeface="+mn-ea"/>
                <a:cs typeface="Times New Roman"/>
              </a:rPr>
              <a:t>The gray levels in a CT slice image correspond to X-ray attenuation, which reflects the proportion of X-rays scattered or absorbed as they pass through each voxel.</a:t>
            </a:r>
          </a:p>
          <a:p>
            <a:pPr marL="342900" marR="0" lvl="0" indent="-342900" algn="just" defTabSz="914400" rtl="0" eaLnBrk="1" fontAlgn="base" latinLnBrk="0" hangingPunct="1">
              <a:lnSpc>
                <a:spcPct val="100000"/>
              </a:lnSpc>
              <a:spcBef>
                <a:spcPts val="250"/>
              </a:spcBef>
              <a:spcAft>
                <a:spcPts val="1200"/>
              </a:spcAft>
              <a:buClr>
                <a:schemeClr val="accent1"/>
              </a:buClr>
              <a:buSzPct val="80000"/>
              <a:buFont typeface="Wingdings" charset="2"/>
              <a:buChar char="§"/>
              <a:tabLst/>
              <a:defRPr/>
            </a:pPr>
            <a:r>
              <a:rPr kumimoji="0" lang="en-US" sz="2800" b="0" i="0" u="none" strike="noStrike" kern="1200" cap="none" spc="0" normalizeH="0" baseline="0" noProof="0" dirty="0" smtClean="0">
                <a:ln>
                  <a:noFill/>
                </a:ln>
                <a:solidFill>
                  <a:schemeClr val="tx1"/>
                </a:solidFill>
                <a:effectLst/>
                <a:uLnTx/>
                <a:uFillTx/>
                <a:latin typeface="Times New Roman"/>
                <a:ea typeface="+mn-ea"/>
                <a:cs typeface="Times New Roman"/>
              </a:rPr>
              <a:t>X-ray attenuation is primarily a function of X-ray energy and the density and composition of the material being imaged. </a:t>
            </a:r>
          </a:p>
          <a:p>
            <a:pPr marL="265113" marR="0" lvl="0" indent="-265113" algn="l" defTabSz="914400" rtl="0" eaLnBrk="1" fontAlgn="base" latinLnBrk="0" hangingPunct="1">
              <a:lnSpc>
                <a:spcPct val="100000"/>
              </a:lnSpc>
              <a:spcBef>
                <a:spcPts val="250"/>
              </a:spcBef>
              <a:spcAft>
                <a:spcPct val="0"/>
              </a:spcAft>
              <a:buClr>
                <a:schemeClr val="accent1"/>
              </a:buClr>
              <a:buSzPct val="80000"/>
              <a:buFont typeface="Wingdings 2" pitchFamily="18" charset="2"/>
              <a:buChar char=""/>
              <a:tabLst/>
              <a:defRPr/>
            </a:pPr>
            <a:endParaRPr kumimoji="0" lang="en-GB" sz="2800" b="0" i="0" u="none" strike="noStrike" kern="1200" cap="none" spc="0" normalizeH="0" baseline="0" noProof="0" dirty="0">
              <a:ln>
                <a:noFill/>
              </a:ln>
              <a:solidFill>
                <a:schemeClr val="tx1"/>
              </a:solidFill>
              <a:effectLst/>
              <a:uLnTx/>
              <a:uFillTx/>
              <a:latin typeface="Times New Roman"/>
              <a:ea typeface="+mn-ea"/>
              <a:cs typeface="Times New Roman"/>
            </a:endParaRPr>
          </a:p>
        </p:txBody>
      </p:sp>
    </p:spTree>
    <p:extLst>
      <p:ext uri="{BB962C8B-B14F-4D97-AF65-F5344CB8AC3E}">
        <p14:creationId xmlns:p14="http://schemas.microsoft.com/office/powerpoint/2010/main" val="3365427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371600"/>
          </a:xfrm>
        </p:spPr>
        <p:txBody>
          <a:bodyPr/>
          <a:lstStyle/>
          <a:p>
            <a:r>
              <a:rPr lang="en-US" sz="4000" dirty="0" smtClean="0">
                <a:solidFill>
                  <a:srgbClr val="00007D"/>
                </a:solidFill>
                <a:latin typeface="Times New Roman"/>
                <a:cs typeface="Times New Roman"/>
              </a:rPr>
              <a:t>How it works? </a:t>
            </a:r>
            <a:endParaRPr lang="en-US" sz="4000" dirty="0">
              <a:solidFill>
                <a:srgbClr val="00007D"/>
              </a:solidFill>
              <a:latin typeface="Times New Roman"/>
              <a:cs typeface="Times New Roman"/>
            </a:endParaRPr>
          </a:p>
        </p:txBody>
      </p:sp>
      <p:pic>
        <p:nvPicPr>
          <p:cNvPr id="6" name="Picture 5"/>
          <p:cNvPicPr>
            <a:picLocks noChangeAspect="1"/>
          </p:cNvPicPr>
          <p:nvPr/>
        </p:nvPicPr>
        <p:blipFill>
          <a:blip r:embed="rId2"/>
          <a:stretch>
            <a:fillRect/>
          </a:stretch>
        </p:blipFill>
        <p:spPr>
          <a:xfrm>
            <a:off x="5076056" y="2060848"/>
            <a:ext cx="3888004" cy="3600400"/>
          </a:xfrm>
          <a:prstGeom prst="rect">
            <a:avLst/>
          </a:prstGeom>
        </p:spPr>
      </p:pic>
      <p:pic>
        <p:nvPicPr>
          <p:cNvPr id="7" name="Picture 6"/>
          <p:cNvPicPr>
            <a:picLocks noChangeAspect="1"/>
          </p:cNvPicPr>
          <p:nvPr/>
        </p:nvPicPr>
        <p:blipFill>
          <a:blip r:embed="rId3"/>
          <a:stretch>
            <a:fillRect/>
          </a:stretch>
        </p:blipFill>
        <p:spPr>
          <a:xfrm>
            <a:off x="251520" y="1844824"/>
            <a:ext cx="4579499" cy="3960440"/>
          </a:xfrm>
          <a:prstGeom prst="rect">
            <a:avLst/>
          </a:prstGeom>
        </p:spPr>
      </p:pic>
    </p:spTree>
    <p:extLst>
      <p:ext uri="{BB962C8B-B14F-4D97-AF65-F5344CB8AC3E}">
        <p14:creationId xmlns:p14="http://schemas.microsoft.com/office/powerpoint/2010/main" val="3625638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371600"/>
          </a:xfrm>
        </p:spPr>
        <p:txBody>
          <a:bodyPr/>
          <a:lstStyle/>
          <a:p>
            <a:r>
              <a:rPr lang="en-US" sz="4000" dirty="0" smtClean="0">
                <a:solidFill>
                  <a:srgbClr val="00007D"/>
                </a:solidFill>
                <a:latin typeface="Times New Roman"/>
                <a:cs typeface="Times New Roman"/>
              </a:rPr>
              <a:t>Why do we need CT?</a:t>
            </a:r>
            <a:endParaRPr lang="en-US" sz="4000" dirty="0">
              <a:solidFill>
                <a:srgbClr val="00007D"/>
              </a:solidFill>
              <a:latin typeface="Times New Roman"/>
              <a:cs typeface="Times New Roman"/>
            </a:endParaRPr>
          </a:p>
        </p:txBody>
      </p:sp>
      <p:sp>
        <p:nvSpPr>
          <p:cNvPr id="4" name="Rectangle 3"/>
          <p:cNvSpPr/>
          <p:nvPr/>
        </p:nvSpPr>
        <p:spPr>
          <a:xfrm>
            <a:off x="179512" y="2204864"/>
            <a:ext cx="8964488" cy="4349909"/>
          </a:xfrm>
          <a:prstGeom prst="rect">
            <a:avLst/>
          </a:prstGeom>
        </p:spPr>
        <p:txBody>
          <a:bodyPr wrap="square">
            <a:spAutoFit/>
          </a:bodyPr>
          <a:lstStyle/>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lang="en-US" sz="2600" dirty="0">
                <a:solidFill>
                  <a:srgbClr val="00007D"/>
                </a:solidFill>
                <a:latin typeface="Times New Roman"/>
                <a:cs typeface="Times New Roman"/>
              </a:rPr>
              <a:t>Limitations of radiography:</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lang="en-US" sz="2600" dirty="0">
                <a:latin typeface="Times New Roman"/>
                <a:cs typeface="Times New Roman"/>
              </a:rPr>
              <a:t>Superimposition of structures, especially structures that only differ slightly in density e.g. tumor (limited contrast resolution).</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lang="en-US" sz="2600" dirty="0">
                <a:latin typeface="Times New Roman"/>
                <a:cs typeface="Times New Roman"/>
              </a:rPr>
              <a:t>Qualitative rather than quantitative. </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lang="en-US" sz="2600" dirty="0">
              <a:latin typeface="Times New Roman"/>
              <a:cs typeface="Times New Roman"/>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lang="en-US" sz="2600" dirty="0">
              <a:latin typeface="Times New Roman"/>
              <a:cs typeface="Times New Roman"/>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lang="en-US" sz="2600" dirty="0">
                <a:solidFill>
                  <a:srgbClr val="00007D"/>
                </a:solidFill>
                <a:latin typeface="Times New Roman"/>
                <a:cs typeface="Times New Roman"/>
              </a:rPr>
              <a:t>Limitations of conventional tomography:</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lang="en-US" sz="2600" dirty="0">
                <a:latin typeface="Times New Roman"/>
                <a:cs typeface="Times New Roman"/>
              </a:rPr>
              <a:t>Contrast degradation.</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lang="en-US" sz="2600" dirty="0">
                <a:latin typeface="Times New Roman"/>
                <a:cs typeface="Times New Roman"/>
              </a:rPr>
              <a:t>Image blurring.</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lang="en-US" sz="2600" dirty="0">
                <a:latin typeface="Times New Roman"/>
                <a:cs typeface="Times New Roman"/>
              </a:rPr>
              <a:t>Limitations of film itself as a detector.</a:t>
            </a:r>
          </a:p>
        </p:txBody>
      </p:sp>
      <p:pic>
        <p:nvPicPr>
          <p:cNvPr id="5" name="Picture 3" descr="C:\Users\Reham\Downloads\download (30).jpg"/>
          <p:cNvPicPr>
            <a:picLocks noChangeAspect="1" noChangeArrowheads="1"/>
          </p:cNvPicPr>
          <p:nvPr/>
        </p:nvPicPr>
        <p:blipFill>
          <a:blip r:embed="rId2" cstate="print"/>
          <a:srcRect/>
          <a:stretch>
            <a:fillRect/>
          </a:stretch>
        </p:blipFill>
        <p:spPr bwMode="auto">
          <a:xfrm>
            <a:off x="6156176" y="692696"/>
            <a:ext cx="2376264" cy="1872208"/>
          </a:xfrm>
          <a:prstGeom prst="rect">
            <a:avLst/>
          </a:prstGeom>
          <a:noFill/>
        </p:spPr>
      </p:pic>
      <p:pic>
        <p:nvPicPr>
          <p:cNvPr id="6" name="Picture 5" descr="untitled 3.png"/>
          <p:cNvPicPr>
            <a:picLocks noChangeAspect="1"/>
          </p:cNvPicPr>
          <p:nvPr/>
        </p:nvPicPr>
        <p:blipFill>
          <a:blip r:embed="rId3" cstate="print"/>
          <a:srcRect/>
          <a:stretch>
            <a:fillRect/>
          </a:stretch>
        </p:blipFill>
        <p:spPr bwMode="auto">
          <a:xfrm>
            <a:off x="6300192" y="4293096"/>
            <a:ext cx="2312565" cy="2160240"/>
          </a:xfrm>
          <a:prstGeom prst="rect">
            <a:avLst/>
          </a:prstGeom>
          <a:noFill/>
          <a:ln w="9525">
            <a:noFill/>
            <a:miter lim="800000"/>
            <a:headEnd/>
            <a:tailEnd/>
          </a:ln>
        </p:spPr>
      </p:pic>
    </p:spTree>
    <p:extLst>
      <p:ext uri="{BB962C8B-B14F-4D97-AF65-F5344CB8AC3E}">
        <p14:creationId xmlns:p14="http://schemas.microsoft.com/office/powerpoint/2010/main" val="262918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51520" y="764704"/>
            <a:ext cx="8579296" cy="5400600"/>
          </a:xfrm>
          <a:prstGeom prst="rect">
            <a:avLst/>
          </a:prstGeom>
        </p:spPr>
        <p:txBody>
          <a:bodyPr>
            <a:normAutofit fontScale="92500"/>
          </a:bodyPr>
          <a:lstStyle/>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en-US" sz="3000" i="0" u="none" strike="noStrike" kern="1200" cap="none" spc="0" normalizeH="0" baseline="0" noProof="0" dirty="0" smtClean="0">
                <a:ln>
                  <a:noFill/>
                </a:ln>
                <a:solidFill>
                  <a:srgbClr val="00007D"/>
                </a:solidFill>
                <a:effectLst/>
                <a:uLnTx/>
                <a:uFillTx/>
                <a:latin typeface="Times New Roman"/>
                <a:ea typeface="+mn-ea"/>
                <a:cs typeface="Times New Roman"/>
              </a:rPr>
              <a:t>How does C.T overcome the limitations of radiography and tomography?</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kumimoji="0" lang="en-US" sz="3000" i="0" u="none" strike="noStrike" kern="1200" cap="none" spc="0" normalizeH="0" baseline="0" noProof="0" dirty="0" smtClean="0">
              <a:ln>
                <a:noFill/>
              </a:ln>
              <a:solidFill>
                <a:srgbClr val="00007D"/>
              </a:solidFill>
              <a:effectLst/>
              <a:uLnTx/>
              <a:uFillTx/>
              <a:latin typeface="Times New Roman"/>
              <a:ea typeface="+mn-ea"/>
              <a:cs typeface="Times New Roman"/>
            </a:endParaRP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rPr>
              <a:t>X-ray beam is transmitted through a specific cross-section          removes superimposition</a:t>
            </a:r>
            <a:r>
              <a:rPr kumimoji="0" lang="en-US" sz="2600" b="0" i="0" u="none" strike="noStrike" kern="1200" cap="none" spc="0" normalizeH="0" baseline="0" noProof="0" dirty="0" smtClean="0">
                <a:ln>
                  <a:noFill/>
                </a:ln>
                <a:solidFill>
                  <a:schemeClr val="accent5">
                    <a:lumMod val="75000"/>
                  </a:schemeClr>
                </a:solidFill>
                <a:effectLst/>
                <a:uLnTx/>
                <a:uFillTx/>
                <a:latin typeface="Times New Roman"/>
                <a:ea typeface="+mn-ea"/>
                <a:cs typeface="Times New Roman"/>
              </a:rPr>
              <a:t>.</a:t>
            </a: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endParaRPr kumimoji="0" lang="en-US" sz="2600" b="0" i="0" u="none" strike="noStrike" kern="1200" cap="none" spc="0" normalizeH="0" baseline="0" noProof="0" dirty="0" smtClean="0">
              <a:ln>
                <a:noFill/>
              </a:ln>
              <a:solidFill>
                <a:schemeClr val="accent5">
                  <a:lumMod val="75000"/>
                </a:schemeClr>
              </a:solidFill>
              <a:effectLst/>
              <a:uLnTx/>
              <a:uFillTx/>
              <a:latin typeface="Times New Roman"/>
              <a:ea typeface="+mn-ea"/>
              <a:cs typeface="Times New Roman"/>
            </a:endParaRP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rPr>
              <a:t>X-ray beam is tightly collimated scatter and contrast.</a:t>
            </a: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endPar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endParaRP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rPr>
              <a:t>X-ray beam is detected by special detectors which are quantitative &amp; can measure subtle differences in tissue contrast.</a:t>
            </a:r>
          </a:p>
          <a:p>
            <a:pPr marR="0" lvl="0" algn="l" defTabSz="914400" rtl="0" eaLnBrk="1" fontAlgn="auto" latinLnBrk="0" hangingPunct="1">
              <a:lnSpc>
                <a:spcPct val="100000"/>
              </a:lnSpc>
              <a:spcBef>
                <a:spcPts val="250"/>
              </a:spcBef>
              <a:spcAft>
                <a:spcPts val="0"/>
              </a:spcAft>
              <a:buClr>
                <a:schemeClr val="accent1"/>
              </a:buClr>
              <a:buSzPct val="80000"/>
              <a:tabLst/>
              <a:defRPr/>
            </a:pPr>
            <a:endPar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endParaRP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Times New Roman"/>
                <a:ea typeface="+mn-ea"/>
                <a:cs typeface="Times New Roman"/>
              </a:rPr>
              <a:t>Ability to manipulate and adjust image after scanning (digital technology)</a:t>
            </a:r>
          </a:p>
          <a:p>
            <a:pPr marL="514350" marR="0" lvl="0" indent="-514350" algn="l" defTabSz="914400" rtl="0" eaLnBrk="1" fontAlgn="auto" latinLnBrk="0" hangingPunct="1">
              <a:lnSpc>
                <a:spcPct val="100000"/>
              </a:lnSpc>
              <a:spcBef>
                <a:spcPts val="250"/>
              </a:spcBef>
              <a:spcAft>
                <a:spcPts val="0"/>
              </a:spcAft>
              <a:buClr>
                <a:schemeClr val="accent1"/>
              </a:buClr>
              <a:buSzPct val="80000"/>
              <a:buFont typeface="+mj-lt"/>
              <a:buAutoNum type="arabicPeriod"/>
              <a:tabLst/>
              <a:defRPr/>
            </a:pPr>
            <a:endParaRPr kumimoji="0" lang="en-US" sz="2600" b="0" i="0" u="none" strike="noStrike" kern="1200" cap="none" spc="0" normalizeH="0" baseline="0" noProof="0" dirty="0">
              <a:ln>
                <a:noFill/>
              </a:ln>
              <a:solidFill>
                <a:schemeClr val="tx1"/>
              </a:solidFill>
              <a:effectLst/>
              <a:uLnTx/>
              <a:uFillTx/>
              <a:latin typeface="Times New Roman"/>
              <a:ea typeface="+mn-ea"/>
              <a:cs typeface="Times New Roman"/>
            </a:endParaRPr>
          </a:p>
        </p:txBody>
      </p:sp>
    </p:spTree>
    <p:extLst>
      <p:ext uri="{BB962C8B-B14F-4D97-AF65-F5344CB8AC3E}">
        <p14:creationId xmlns:p14="http://schemas.microsoft.com/office/powerpoint/2010/main" val="1773373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007D"/>
                </a:solidFill>
                <a:latin typeface="Times New Roman"/>
                <a:cs typeface="Times New Roman"/>
              </a:rPr>
              <a:t>Any Question?</a:t>
            </a:r>
            <a:endParaRPr lang="en-US" sz="4000" dirty="0">
              <a:solidFill>
                <a:srgbClr val="00007D"/>
              </a:solidFill>
              <a:latin typeface="Times New Roman"/>
              <a:cs typeface="Times New Roman"/>
            </a:endParaRPr>
          </a:p>
        </p:txBody>
      </p:sp>
      <p:sp>
        <p:nvSpPr>
          <p:cNvPr id="4" name="Title 1"/>
          <p:cNvSpPr txBox="1">
            <a:spLocks/>
          </p:cNvSpPr>
          <p:nvPr/>
        </p:nvSpPr>
        <p:spPr bwMode="auto">
          <a:xfrm>
            <a:off x="2555776" y="270892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1" fontAlgn="base">
              <a:spcBef>
                <a:spcPct val="0"/>
              </a:spcBef>
              <a:spcAft>
                <a:spcPct val="0"/>
              </a:spcAft>
              <a:defRPr sz="4400">
                <a:solidFill>
                  <a:schemeClr val="tx1"/>
                </a:solidFill>
                <a:latin typeface="+mj-lt"/>
                <a:ea typeface="+mj-ea"/>
                <a:cs typeface="+mj-cs"/>
              </a:defRPr>
            </a:lvl1pPr>
            <a:lvl2pPr algn="l" rtl="1" fontAlgn="base">
              <a:spcBef>
                <a:spcPct val="0"/>
              </a:spcBef>
              <a:spcAft>
                <a:spcPct val="0"/>
              </a:spcAft>
              <a:defRPr sz="4400">
                <a:solidFill>
                  <a:schemeClr val="tx1"/>
                </a:solidFill>
                <a:latin typeface="Arial" pitchFamily="34" charset="0"/>
                <a:cs typeface="Arial" pitchFamily="34" charset="0"/>
              </a:defRPr>
            </a:lvl2pPr>
            <a:lvl3pPr algn="l" rtl="1" fontAlgn="base">
              <a:spcBef>
                <a:spcPct val="0"/>
              </a:spcBef>
              <a:spcAft>
                <a:spcPct val="0"/>
              </a:spcAft>
              <a:defRPr sz="4400">
                <a:solidFill>
                  <a:schemeClr val="tx1"/>
                </a:solidFill>
                <a:latin typeface="Arial" pitchFamily="34" charset="0"/>
                <a:cs typeface="Arial" pitchFamily="34" charset="0"/>
              </a:defRPr>
            </a:lvl3pPr>
            <a:lvl4pPr algn="l" rtl="1" fontAlgn="base">
              <a:spcBef>
                <a:spcPct val="0"/>
              </a:spcBef>
              <a:spcAft>
                <a:spcPct val="0"/>
              </a:spcAft>
              <a:defRPr sz="4400">
                <a:solidFill>
                  <a:schemeClr val="tx1"/>
                </a:solidFill>
                <a:latin typeface="Arial" pitchFamily="34" charset="0"/>
                <a:cs typeface="Arial" pitchFamily="34" charset="0"/>
              </a:defRPr>
            </a:lvl4pPr>
            <a:lvl5pPr algn="l" rtl="1" fontAlgn="base">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r>
              <a:rPr lang="en-US" sz="7200" dirty="0" smtClean="0">
                <a:latin typeface="Times New Roman"/>
                <a:cs typeface="Times New Roman"/>
              </a:rPr>
              <a:t>Thank You</a:t>
            </a:r>
            <a:endParaRPr lang="en-US" sz="7200" dirty="0">
              <a:latin typeface="Times New Roman"/>
              <a:cs typeface="Times New Roman"/>
            </a:endParaRPr>
          </a:p>
        </p:txBody>
      </p:sp>
    </p:spTree>
    <p:extLst>
      <p:ext uri="{BB962C8B-B14F-4D97-AF65-F5344CB8AC3E}">
        <p14:creationId xmlns:p14="http://schemas.microsoft.com/office/powerpoint/2010/main" val="982094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323528" y="260648"/>
            <a:ext cx="8229600" cy="1371600"/>
          </a:xfrm>
        </p:spPr>
        <p:txBody>
          <a:bodyPr/>
          <a:lstStyle/>
          <a:p>
            <a:r>
              <a:rPr lang="en-US" sz="4000" dirty="0" smtClean="0">
                <a:solidFill>
                  <a:srgbClr val="00007D"/>
                </a:solidFill>
                <a:latin typeface="Times New Roman"/>
                <a:cs typeface="Times New Roman"/>
              </a:rPr>
              <a:t>Topics to be covered</a:t>
            </a:r>
            <a:endParaRPr lang="en-US" sz="4000" baseline="30000" dirty="0">
              <a:solidFill>
                <a:srgbClr val="00007D"/>
              </a:solidFill>
              <a:latin typeface="Times New Roman"/>
              <a:cs typeface="Times New Roman"/>
            </a:endParaRPr>
          </a:p>
        </p:txBody>
      </p:sp>
      <p:sp>
        <p:nvSpPr>
          <p:cNvPr id="2" name="Rectangle 1"/>
          <p:cNvSpPr/>
          <p:nvPr/>
        </p:nvSpPr>
        <p:spPr>
          <a:xfrm>
            <a:off x="395536" y="1556792"/>
            <a:ext cx="8352928" cy="4708981"/>
          </a:xfrm>
          <a:prstGeom prst="rect">
            <a:avLst/>
          </a:prstGeom>
        </p:spPr>
        <p:txBody>
          <a:bodyPr wrap="square">
            <a:spAutoFit/>
          </a:bodyPr>
          <a:lstStyle/>
          <a:p>
            <a:pPr marL="355600" indent="-355600" algn="l">
              <a:buFont typeface="+mj-lt"/>
              <a:buAutoNum type="arabicParenR"/>
            </a:pPr>
            <a:r>
              <a:rPr lang="en-GB" sz="2000" dirty="0">
                <a:latin typeface="Times New Roman" pitchFamily="18" charset="0"/>
                <a:cs typeface="Times New Roman" pitchFamily="18" charset="0"/>
              </a:rPr>
              <a:t>1</a:t>
            </a:r>
            <a:r>
              <a:rPr lang="en-GB" sz="2000" baseline="30000" dirty="0">
                <a:latin typeface="Times New Roman" pitchFamily="18" charset="0"/>
                <a:cs typeface="Times New Roman" pitchFamily="18" charset="0"/>
              </a:rPr>
              <a:t>st</a:t>
            </a:r>
            <a:r>
              <a:rPr lang="en-GB" sz="2000" dirty="0">
                <a:latin typeface="Times New Roman" pitchFamily="18" charset="0"/>
                <a:cs typeface="Times New Roman" pitchFamily="18" charset="0"/>
              </a:rPr>
              <a:t> </a:t>
            </a:r>
            <a:r>
              <a:rPr lang="en-GB" sz="2000" dirty="0" smtClean="0">
                <a:latin typeface="Times New Roman" pitchFamily="18" charset="0"/>
                <a:cs typeface="Times New Roman" pitchFamily="18" charset="0"/>
              </a:rPr>
              <a:t>Lecture: </a:t>
            </a:r>
            <a:r>
              <a:rPr lang="en-US" sz="2000" dirty="0" smtClean="0">
                <a:solidFill>
                  <a:srgbClr val="002060"/>
                </a:solidFill>
                <a:latin typeface="Times New Roman" pitchFamily="18" charset="0"/>
                <a:cs typeface="Times New Roman" pitchFamily="18" charset="0"/>
              </a:rPr>
              <a:t>Introduction  </a:t>
            </a:r>
            <a:r>
              <a:rPr lang="en-US" sz="2000" dirty="0">
                <a:solidFill>
                  <a:srgbClr val="002060"/>
                </a:solidFill>
                <a:latin typeface="Times New Roman" pitchFamily="18" charset="0"/>
                <a:cs typeface="Times New Roman" pitchFamily="18" charset="0"/>
              </a:rPr>
              <a:t>to C.T and Historical prospective, </a:t>
            </a:r>
            <a:r>
              <a:rPr lang="en-US" sz="2000" dirty="0" smtClean="0">
                <a:solidFill>
                  <a:srgbClr val="002060"/>
                </a:solidFill>
                <a:latin typeface="Times New Roman" pitchFamily="18" charset="0"/>
                <a:cs typeface="Times New Roman" pitchFamily="18" charset="0"/>
              </a:rPr>
              <a:t>CT </a:t>
            </a:r>
            <a:r>
              <a:rPr lang="en-US" sz="2000" dirty="0">
                <a:solidFill>
                  <a:srgbClr val="002060"/>
                </a:solidFill>
                <a:latin typeface="Times New Roman" pitchFamily="18" charset="0"/>
                <a:cs typeface="Times New Roman" pitchFamily="18" charset="0"/>
              </a:rPr>
              <a:t>physical </a:t>
            </a:r>
            <a:r>
              <a:rPr lang="en-US" sz="2000" dirty="0" smtClean="0">
                <a:solidFill>
                  <a:srgbClr val="002060"/>
                </a:solidFill>
                <a:latin typeface="Times New Roman" pitchFamily="18" charset="0"/>
                <a:cs typeface="Times New Roman" pitchFamily="18" charset="0"/>
              </a:rPr>
              <a:t>principle.</a:t>
            </a:r>
            <a:endParaRPr lang="en-US" sz="2000" dirty="0">
              <a:solidFill>
                <a:srgbClr val="002060"/>
              </a:solidFill>
              <a:latin typeface="Times New Roman" pitchFamily="18" charset="0"/>
              <a:cs typeface="Times New Roman" pitchFamily="18" charset="0"/>
            </a:endParaRPr>
          </a:p>
          <a:p>
            <a:pPr marL="355600" indent="-355600" algn="l">
              <a:buFont typeface="+mj-lt"/>
              <a:buAutoNum type="arabicParenR"/>
            </a:pPr>
            <a:r>
              <a:rPr lang="en-US" sz="2000" dirty="0" smtClean="0">
                <a:latin typeface="Times New Roman" pitchFamily="18" charset="0"/>
                <a:cs typeface="Times New Roman" pitchFamily="18" charset="0"/>
              </a:rPr>
              <a:t>2</a:t>
            </a:r>
            <a:r>
              <a:rPr lang="en-US" sz="2000" baseline="30000" dirty="0" smtClean="0">
                <a:latin typeface="Times New Roman" pitchFamily="18" charset="0"/>
                <a:cs typeface="Times New Roman" pitchFamily="18" charset="0"/>
              </a:rPr>
              <a:t>nd</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Lecture</a:t>
            </a:r>
            <a:r>
              <a:rPr lang="en-US" sz="2000" dirty="0">
                <a:solidFill>
                  <a:srgbClr val="002060"/>
                </a:solidFill>
                <a:latin typeface="Times New Roman" pitchFamily="18" charset="0"/>
                <a:cs typeface="Times New Roman" pitchFamily="18" charset="0"/>
              </a:rPr>
              <a:t>: CT instrumentation and x-ray system and Data acquisition .</a:t>
            </a:r>
          </a:p>
          <a:p>
            <a:pPr marL="355600" indent="-355600" algn="l">
              <a:buFont typeface="+mj-lt"/>
              <a:buAutoNum type="arabicParenR"/>
            </a:pPr>
            <a:r>
              <a:rPr lang="en-US" sz="2000" dirty="0">
                <a:latin typeface="Times New Roman" pitchFamily="18" charset="0"/>
                <a:cs typeface="Times New Roman" pitchFamily="18" charset="0"/>
              </a:rPr>
              <a:t>3</a:t>
            </a:r>
            <a:r>
              <a:rPr lang="en-US" sz="2000" baseline="30000" dirty="0">
                <a:latin typeface="Times New Roman" pitchFamily="18" charset="0"/>
                <a:cs typeface="Times New Roman" pitchFamily="18" charset="0"/>
              </a:rPr>
              <a:t>rd</a:t>
            </a:r>
            <a:r>
              <a:rPr lang="en-US" sz="2000" dirty="0">
                <a:latin typeface="Times New Roman" pitchFamily="18" charset="0"/>
                <a:cs typeface="Times New Roman" pitchFamily="18" charset="0"/>
              </a:rPr>
              <a:t> Lecture</a:t>
            </a:r>
            <a:r>
              <a:rPr lang="en-US" sz="2000" dirty="0">
                <a:solidFill>
                  <a:srgbClr val="002060"/>
                </a:solidFill>
                <a:latin typeface="Times New Roman" pitchFamily="18" charset="0"/>
                <a:cs typeface="Times New Roman" pitchFamily="18" charset="0"/>
              </a:rPr>
              <a:t>: Detectors and detector characteristics.</a:t>
            </a:r>
          </a:p>
          <a:p>
            <a:pPr marL="355600" indent="-355600" algn="l">
              <a:buFont typeface="+mj-lt"/>
              <a:buAutoNum type="arabicParenR"/>
            </a:pPr>
            <a:r>
              <a:rPr lang="en-US" sz="2000" dirty="0">
                <a:latin typeface="Times New Roman" pitchFamily="18" charset="0"/>
                <a:cs typeface="Times New Roman" pitchFamily="18" charset="0"/>
              </a:rPr>
              <a:t>4</a:t>
            </a:r>
            <a:r>
              <a:rPr lang="en-US" sz="2000" baseline="30000" dirty="0">
                <a:latin typeface="Times New Roman" pitchFamily="18" charset="0"/>
                <a:cs typeface="Times New Roman" pitchFamily="18" charset="0"/>
              </a:rPr>
              <a:t>th</a:t>
            </a:r>
            <a:r>
              <a:rPr lang="en-US" sz="2000" dirty="0">
                <a:latin typeface="Times New Roman" pitchFamily="18" charset="0"/>
                <a:cs typeface="Times New Roman" pitchFamily="18" charset="0"/>
              </a:rPr>
              <a:t> Lecture</a:t>
            </a:r>
            <a:r>
              <a:rPr lang="en-US" sz="2000" dirty="0">
                <a:solidFill>
                  <a:srgbClr val="002060"/>
                </a:solidFill>
                <a:latin typeface="Times New Roman" pitchFamily="18" charset="0"/>
                <a:cs typeface="Times New Roman" pitchFamily="18" charset="0"/>
              </a:rPr>
              <a:t>: </a:t>
            </a:r>
            <a:r>
              <a:rPr lang="en-GB" sz="2000" dirty="0">
                <a:solidFill>
                  <a:srgbClr val="002060"/>
                </a:solidFill>
                <a:latin typeface="Times New Roman" pitchFamily="18" charset="0"/>
                <a:cs typeface="Times New Roman" pitchFamily="18" charset="0"/>
              </a:rPr>
              <a:t>Factors affecting CT image, Digital fundamentals and Image domains.</a:t>
            </a:r>
            <a:r>
              <a:rPr lang="en-GB" sz="2000" dirty="0">
                <a:solidFill>
                  <a:srgbClr val="C00000"/>
                </a:solidFill>
                <a:latin typeface="Times New Roman" pitchFamily="18" charset="0"/>
                <a:cs typeface="Times New Roman" pitchFamily="18" charset="0"/>
              </a:rPr>
              <a:t>                                                                                                             1</a:t>
            </a:r>
            <a:r>
              <a:rPr lang="en-GB" sz="2000" baseline="30000" dirty="0">
                <a:solidFill>
                  <a:srgbClr val="C00000"/>
                </a:solidFill>
                <a:latin typeface="Times New Roman" pitchFamily="18" charset="0"/>
                <a:cs typeface="Times New Roman" pitchFamily="18" charset="0"/>
              </a:rPr>
              <a:t>st</a:t>
            </a:r>
            <a:r>
              <a:rPr lang="en-GB" sz="2000" dirty="0">
                <a:solidFill>
                  <a:srgbClr val="C00000"/>
                </a:solidFill>
                <a:latin typeface="Times New Roman" pitchFamily="18" charset="0"/>
                <a:cs typeface="Times New Roman" pitchFamily="18" charset="0"/>
              </a:rPr>
              <a:t> Midterm Exam</a:t>
            </a:r>
            <a:endParaRPr lang="en-GB" sz="2000" dirty="0">
              <a:solidFill>
                <a:srgbClr val="002060"/>
              </a:solidFill>
              <a:latin typeface="Times New Roman" pitchFamily="18" charset="0"/>
              <a:cs typeface="Times New Roman" pitchFamily="18" charset="0"/>
            </a:endParaRPr>
          </a:p>
          <a:p>
            <a:pPr marL="355600" indent="-355600" algn="l">
              <a:buFont typeface="+mj-lt"/>
              <a:buAutoNum type="arabicParenR"/>
            </a:pPr>
            <a:r>
              <a:rPr lang="en-GB" sz="2000" dirty="0">
                <a:latin typeface="Times New Roman" pitchFamily="18" charset="0"/>
                <a:cs typeface="Times New Roman" pitchFamily="18" charset="0"/>
              </a:rPr>
              <a:t>5</a:t>
            </a:r>
            <a:r>
              <a:rPr lang="en-GB" sz="2000" baseline="30000" dirty="0">
                <a:latin typeface="Times New Roman" pitchFamily="18" charset="0"/>
                <a:cs typeface="Times New Roman" pitchFamily="18" charset="0"/>
              </a:rPr>
              <a:t>th</a:t>
            </a:r>
            <a:r>
              <a:rPr lang="en-GB" sz="2000" dirty="0">
                <a:latin typeface="Times New Roman" pitchFamily="18" charset="0"/>
                <a:cs typeface="Times New Roman" pitchFamily="18" charset="0"/>
              </a:rPr>
              <a:t> Lecture</a:t>
            </a:r>
            <a:r>
              <a:rPr lang="en-GB" sz="2000" dirty="0">
                <a:solidFill>
                  <a:srgbClr val="002060"/>
                </a:solidFill>
                <a:latin typeface="Times New Roman" pitchFamily="18" charset="0"/>
                <a:cs typeface="Times New Roman" pitchFamily="18" charset="0"/>
              </a:rPr>
              <a:t>: Image reconstruction.</a:t>
            </a:r>
          </a:p>
          <a:p>
            <a:pPr marL="355600" indent="-355600" algn="l">
              <a:buFont typeface="+mj-lt"/>
              <a:buAutoNum type="arabicParenR"/>
            </a:pPr>
            <a:r>
              <a:rPr lang="en-GB" sz="2000" dirty="0">
                <a:latin typeface="Times New Roman" pitchFamily="18" charset="0"/>
                <a:cs typeface="Times New Roman" pitchFamily="18" charset="0"/>
              </a:rPr>
              <a:t>6</a:t>
            </a:r>
            <a:r>
              <a:rPr lang="en-GB" sz="2000" baseline="30000" dirty="0">
                <a:latin typeface="Times New Roman" pitchFamily="18" charset="0"/>
                <a:cs typeface="Times New Roman" pitchFamily="18" charset="0"/>
              </a:rPr>
              <a:t>th</a:t>
            </a:r>
            <a:r>
              <a:rPr lang="en-GB" sz="2000" dirty="0">
                <a:latin typeface="Times New Roman" pitchFamily="18" charset="0"/>
                <a:cs typeface="Times New Roman" pitchFamily="18" charset="0"/>
              </a:rPr>
              <a:t> Lecture</a:t>
            </a:r>
            <a:r>
              <a:rPr lang="en-GB" sz="2000" dirty="0">
                <a:solidFill>
                  <a:srgbClr val="002060"/>
                </a:solidFill>
                <a:latin typeface="Times New Roman" pitchFamily="18" charset="0"/>
                <a:cs typeface="Times New Roman" pitchFamily="18" charset="0"/>
              </a:rPr>
              <a:t>: Image Post-processing and Manipulation tools and Windowing.</a:t>
            </a:r>
          </a:p>
          <a:p>
            <a:pPr marL="355600" indent="-355600" algn="l">
              <a:buFont typeface="+mj-lt"/>
              <a:buAutoNum type="arabicParenR"/>
            </a:pPr>
            <a:r>
              <a:rPr lang="en-GB" sz="2000" dirty="0">
                <a:latin typeface="Times New Roman" pitchFamily="18" charset="0"/>
                <a:cs typeface="Times New Roman" pitchFamily="18" charset="0"/>
              </a:rPr>
              <a:t>7</a:t>
            </a:r>
            <a:r>
              <a:rPr lang="en-GB" sz="2000" baseline="30000" dirty="0">
                <a:latin typeface="Times New Roman" pitchFamily="18" charset="0"/>
                <a:cs typeface="Times New Roman" pitchFamily="18" charset="0"/>
              </a:rPr>
              <a:t>th</a:t>
            </a:r>
            <a:r>
              <a:rPr lang="en-GB" sz="2000" dirty="0">
                <a:latin typeface="Times New Roman" pitchFamily="18" charset="0"/>
                <a:cs typeface="Times New Roman" pitchFamily="18" charset="0"/>
              </a:rPr>
              <a:t> Lecture</a:t>
            </a:r>
            <a:r>
              <a:rPr lang="en-GB" sz="2000" dirty="0">
                <a:solidFill>
                  <a:srgbClr val="002060"/>
                </a:solidFill>
                <a:latin typeface="Times New Roman" pitchFamily="18" charset="0"/>
                <a:cs typeface="Times New Roman" pitchFamily="18" charset="0"/>
              </a:rPr>
              <a:t>: CT Computer and Image processing system.</a:t>
            </a:r>
          </a:p>
          <a:p>
            <a:pPr marL="355600" indent="-355600" algn="l">
              <a:buFont typeface="+mj-lt"/>
              <a:buAutoNum type="arabicParenR"/>
            </a:pPr>
            <a:r>
              <a:rPr lang="en-GB" sz="2000" dirty="0">
                <a:latin typeface="Times New Roman" pitchFamily="18" charset="0"/>
                <a:cs typeface="Times New Roman" pitchFamily="18" charset="0"/>
              </a:rPr>
              <a:t>8</a:t>
            </a:r>
            <a:r>
              <a:rPr lang="en-GB" sz="2000" baseline="30000" dirty="0">
                <a:latin typeface="Times New Roman" pitchFamily="18" charset="0"/>
                <a:cs typeface="Times New Roman" pitchFamily="18" charset="0"/>
              </a:rPr>
              <a:t>th</a:t>
            </a:r>
            <a:r>
              <a:rPr lang="en-GB" sz="2000" dirty="0">
                <a:latin typeface="Times New Roman" pitchFamily="18" charset="0"/>
                <a:cs typeface="Times New Roman" pitchFamily="18" charset="0"/>
              </a:rPr>
              <a:t> Lecture</a:t>
            </a:r>
            <a:r>
              <a:rPr lang="en-GB" sz="2000" dirty="0">
                <a:solidFill>
                  <a:srgbClr val="002060"/>
                </a:solidFill>
                <a:latin typeface="Times New Roman" pitchFamily="18" charset="0"/>
                <a:cs typeface="Times New Roman" pitchFamily="18" charset="0"/>
              </a:rPr>
              <a:t>: Quality control and Patient dose.                                                      </a:t>
            </a:r>
            <a:r>
              <a:rPr lang="en-GB" sz="2000" dirty="0">
                <a:solidFill>
                  <a:srgbClr val="C00000"/>
                </a:solidFill>
                <a:latin typeface="Times New Roman" pitchFamily="18" charset="0"/>
                <a:cs typeface="Times New Roman" pitchFamily="18" charset="0"/>
              </a:rPr>
              <a:t>2</a:t>
            </a:r>
            <a:r>
              <a:rPr lang="en-GB" sz="2000" baseline="30000" dirty="0">
                <a:solidFill>
                  <a:srgbClr val="C00000"/>
                </a:solidFill>
                <a:latin typeface="Times New Roman" pitchFamily="18" charset="0"/>
                <a:cs typeface="Times New Roman" pitchFamily="18" charset="0"/>
              </a:rPr>
              <a:t>nd</a:t>
            </a:r>
            <a:r>
              <a:rPr lang="en-GB" sz="2000" dirty="0">
                <a:solidFill>
                  <a:srgbClr val="C00000"/>
                </a:solidFill>
                <a:latin typeface="Times New Roman" pitchFamily="18" charset="0"/>
                <a:cs typeface="Times New Roman" pitchFamily="18" charset="0"/>
              </a:rPr>
              <a:t> Midterm Exam.</a:t>
            </a:r>
          </a:p>
          <a:p>
            <a:pPr marL="355600" indent="-355600" algn="l">
              <a:buFont typeface="+mj-lt"/>
              <a:buAutoNum type="arabicParenR"/>
            </a:pPr>
            <a:r>
              <a:rPr lang="en-GB" sz="2000" dirty="0" smtClean="0">
                <a:latin typeface="Times New Roman" pitchFamily="18" charset="0"/>
                <a:cs typeface="Times New Roman" pitchFamily="18" charset="0"/>
              </a:rPr>
              <a:t>9</a:t>
            </a:r>
            <a:r>
              <a:rPr lang="en-GB" sz="2000" baseline="30000" dirty="0" smtClean="0">
                <a:latin typeface="Times New Roman" pitchFamily="18" charset="0"/>
                <a:cs typeface="Times New Roman" pitchFamily="18" charset="0"/>
              </a:rPr>
              <a:t>th</a:t>
            </a:r>
            <a:r>
              <a:rPr lang="en-GB" sz="2000" dirty="0" smtClean="0">
                <a:latin typeface="Times New Roman" pitchFamily="18" charset="0"/>
                <a:cs typeface="Times New Roman" pitchFamily="18" charset="0"/>
              </a:rPr>
              <a:t>Lecture:</a:t>
            </a:r>
            <a:r>
              <a:rPr lang="en-GB" sz="2000" dirty="0" smtClean="0">
                <a:solidFill>
                  <a:srgbClr val="002060"/>
                </a:solidFill>
                <a:latin typeface="Times New Roman" pitchFamily="18" charset="0"/>
                <a:cs typeface="Times New Roman" pitchFamily="18" charset="0"/>
              </a:rPr>
              <a:t> </a:t>
            </a:r>
            <a:r>
              <a:rPr lang="en-GB" sz="2000" dirty="0">
                <a:solidFill>
                  <a:srgbClr val="002060"/>
                </a:solidFill>
                <a:latin typeface="Times New Roman" pitchFamily="18" charset="0"/>
                <a:cs typeface="Times New Roman" pitchFamily="18" charset="0"/>
              </a:rPr>
              <a:t>Advances in CT slip ring technology.  </a:t>
            </a:r>
          </a:p>
          <a:p>
            <a:pPr marL="355600" indent="-355600" algn="l">
              <a:buFont typeface="+mj-lt"/>
              <a:buAutoNum type="arabicParenR"/>
            </a:pPr>
            <a:r>
              <a:rPr lang="en-GB" sz="2000" dirty="0">
                <a:latin typeface="Times New Roman" pitchFamily="18" charset="0"/>
                <a:cs typeface="Times New Roman" pitchFamily="18" charset="0"/>
              </a:rPr>
              <a:t>CT visit will be scheduled with KKUH.</a:t>
            </a:r>
          </a:p>
          <a:p>
            <a:pPr marL="355600" indent="-355600" algn="l">
              <a:buFont typeface="+mj-lt"/>
              <a:buAutoNum type="arabicParenR"/>
            </a:pPr>
            <a:r>
              <a:rPr lang="en-GB" sz="2000" dirty="0">
                <a:latin typeface="Times New Roman" pitchFamily="18" charset="0"/>
                <a:cs typeface="Times New Roman" pitchFamily="18" charset="0"/>
              </a:rPr>
              <a:t>Student`s Presentations .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sz="4000" dirty="0">
                <a:solidFill>
                  <a:schemeClr val="bg2"/>
                </a:solidFill>
                <a:latin typeface="Times New Roman"/>
                <a:cs typeface="Times New Roman"/>
              </a:rPr>
              <a:t>Useful </a:t>
            </a:r>
            <a:r>
              <a:rPr lang="en-US" sz="4000" dirty="0" smtClean="0">
                <a:solidFill>
                  <a:schemeClr val="bg2"/>
                </a:solidFill>
                <a:latin typeface="Times New Roman"/>
                <a:cs typeface="Times New Roman"/>
              </a:rPr>
              <a:t>Books</a:t>
            </a:r>
            <a:endParaRPr lang="en-US" sz="4000" dirty="0">
              <a:solidFill>
                <a:schemeClr val="bg2"/>
              </a:solidFill>
              <a:latin typeface="Times New Roman"/>
              <a:cs typeface="Times New Roman"/>
            </a:endParaRPr>
          </a:p>
        </p:txBody>
      </p:sp>
      <p:sp>
        <p:nvSpPr>
          <p:cNvPr id="2" name="Content Placeholder 1"/>
          <p:cNvSpPr>
            <a:spLocks noGrp="1"/>
          </p:cNvSpPr>
          <p:nvPr>
            <p:ph idx="1"/>
          </p:nvPr>
        </p:nvSpPr>
        <p:spPr/>
        <p:txBody>
          <a:bodyPr/>
          <a:lstStyle/>
          <a:p>
            <a:pPr algn="l"/>
            <a:r>
              <a:rPr lang="en-US" sz="3000" dirty="0">
                <a:latin typeface="Times New Roman"/>
                <a:cs typeface="Times New Roman"/>
              </a:rPr>
              <a:t>E. </a:t>
            </a:r>
            <a:r>
              <a:rPr lang="en-US" sz="3000" dirty="0" err="1">
                <a:latin typeface="Times New Roman"/>
                <a:cs typeface="Times New Roman"/>
              </a:rPr>
              <a:t>Seeram</a:t>
            </a:r>
            <a:r>
              <a:rPr lang="en-US" sz="3000" dirty="0">
                <a:latin typeface="Times New Roman"/>
                <a:cs typeface="Times New Roman"/>
              </a:rPr>
              <a:t>, Computed Tomography: Physical Principles, Clinical Applications, and </a:t>
            </a:r>
            <a:r>
              <a:rPr lang="en-US" sz="3000" dirty="0" smtClean="0">
                <a:latin typeface="Times New Roman"/>
                <a:cs typeface="Times New Roman"/>
              </a:rPr>
              <a:t>Quality.</a:t>
            </a:r>
            <a:endParaRPr lang="en-US" sz="3000" dirty="0">
              <a:latin typeface="Times New Roman"/>
              <a:cs typeface="Times New Roman"/>
            </a:endParaRPr>
          </a:p>
          <a:p>
            <a:pPr algn="l">
              <a:buNone/>
            </a:pPr>
            <a:endParaRPr lang="en-US" sz="3000" dirty="0">
              <a:latin typeface="Times New Roman"/>
              <a:cs typeface="Times New Roman"/>
            </a:endParaRPr>
          </a:p>
          <a:p>
            <a:pPr algn="l"/>
            <a:r>
              <a:rPr lang="en-US" sz="3000" dirty="0">
                <a:latin typeface="Times New Roman"/>
                <a:cs typeface="Times New Roman"/>
              </a:rPr>
              <a:t>W. A. </a:t>
            </a:r>
            <a:r>
              <a:rPr lang="en-US" sz="3000" dirty="0" err="1">
                <a:latin typeface="Times New Roman"/>
                <a:cs typeface="Times New Roman"/>
              </a:rPr>
              <a:t>Kalender</a:t>
            </a:r>
            <a:r>
              <a:rPr lang="en-US" sz="3000" dirty="0">
                <a:latin typeface="Times New Roman"/>
                <a:cs typeface="Times New Roman"/>
              </a:rPr>
              <a:t>, Computed Tomography: Fundamentals, System Technology, Image </a:t>
            </a:r>
            <a:r>
              <a:rPr lang="en-US" sz="3000" dirty="0" smtClean="0">
                <a:latin typeface="Times New Roman"/>
                <a:cs typeface="Times New Roman"/>
              </a:rPr>
              <a:t>Quality.</a:t>
            </a:r>
            <a:endParaRPr lang="en-US" sz="3000" dirty="0">
              <a:latin typeface="Times New Roman"/>
              <a:cs typeface="Times New Roman"/>
            </a:endParaRPr>
          </a:p>
          <a:p>
            <a:pPr algn="l"/>
            <a:endParaRPr lang="en-GB" sz="3000" dirty="0">
              <a:solidFill>
                <a:schemeClr val="accent5">
                  <a:lumMod val="75000"/>
                </a:schemeClr>
              </a:solidFill>
              <a:latin typeface="Times New Roman"/>
              <a:cs typeface="Times New Roman"/>
            </a:endParaRPr>
          </a:p>
          <a:p>
            <a:pPr algn="l"/>
            <a:endParaRPr lang="en-US" sz="3000" dirty="0">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fontAlgn="auto">
              <a:spcAft>
                <a:spcPts val="0"/>
              </a:spcAft>
              <a:defRPr/>
            </a:pPr>
            <a:r>
              <a:rPr lang="en-US" sz="5400" dirty="0">
                <a:solidFill>
                  <a:srgbClr val="002060"/>
                </a:solidFill>
                <a:latin typeface="Times New Roman" pitchFamily="18" charset="0"/>
                <a:cs typeface="Times New Roman" pitchFamily="18" charset="0"/>
              </a:rPr>
              <a:t/>
            </a:r>
            <a:br>
              <a:rPr lang="en-US" sz="5400" dirty="0">
                <a:solidFill>
                  <a:srgbClr val="002060"/>
                </a:solidFill>
                <a:latin typeface="Times New Roman" pitchFamily="18" charset="0"/>
                <a:cs typeface="Times New Roman" pitchFamily="18" charset="0"/>
              </a:rPr>
            </a:br>
            <a:r>
              <a:rPr lang="en-US" sz="4000" dirty="0">
                <a:latin typeface="Times New Roman" pitchFamily="18" charset="0"/>
                <a:cs typeface="Times New Roman" pitchFamily="18" charset="0"/>
              </a:rPr>
              <a:t>Introduction </a:t>
            </a:r>
            <a:r>
              <a:rPr lang="en-US" sz="4000" dirty="0" smtClean="0">
                <a:latin typeface="Times New Roman" pitchFamily="18" charset="0"/>
                <a:cs typeface="Times New Roman" pitchFamily="18" charset="0"/>
              </a:rPr>
              <a:t>to Computed Tomography </a:t>
            </a:r>
            <a:r>
              <a:rPr lang="en-US" sz="4000" dirty="0">
                <a:latin typeface="Times New Roman" pitchFamily="18" charset="0"/>
                <a:cs typeface="Times New Roman" pitchFamily="18" charset="0"/>
              </a:rPr>
              <a:t>and Historical </a:t>
            </a:r>
            <a:r>
              <a:rPr lang="en-US" sz="4000" dirty="0" smtClean="0">
                <a:latin typeface="Times New Roman" pitchFamily="18" charset="0"/>
                <a:cs typeface="Times New Roman" pitchFamily="18" charset="0"/>
              </a:rPr>
              <a:t>Prospective </a:t>
            </a:r>
            <a:r>
              <a:rPr lang="en-US" sz="4000" dirty="0">
                <a:latin typeface="Times New Roman" pitchFamily="18" charset="0"/>
                <a:cs typeface="Times New Roman" pitchFamily="18" charset="0"/>
              </a:rPr>
              <a:t/>
            </a:r>
            <a:br>
              <a:rPr lang="en-US" sz="4000" dirty="0">
                <a:latin typeface="Times New Roman" pitchFamily="18" charset="0"/>
                <a:cs typeface="Times New Roman" pitchFamily="18" charset="0"/>
              </a:rPr>
            </a:br>
            <a:endParaRPr lang="en-US" sz="4000" dirty="0">
              <a:latin typeface="Times New Roman"/>
              <a:cs typeface="Times New Roman"/>
            </a:endParaRPr>
          </a:p>
        </p:txBody>
      </p:sp>
      <p:sp>
        <p:nvSpPr>
          <p:cNvPr id="2051" name="Rectangle 3"/>
          <p:cNvSpPr>
            <a:spLocks noGrp="1" noChangeArrowheads="1"/>
          </p:cNvSpPr>
          <p:nvPr>
            <p:ph type="subTitle" idx="1"/>
          </p:nvPr>
        </p:nvSpPr>
        <p:spPr>
          <a:xfrm>
            <a:off x="2915816" y="4293096"/>
            <a:ext cx="6019800" cy="1752600"/>
          </a:xfrm>
        </p:spPr>
        <p:txBody>
          <a:bodyPr/>
          <a:lstStyle/>
          <a:p>
            <a:r>
              <a:rPr lang="en-US" dirty="0" smtClean="0">
                <a:latin typeface="Times New Roman"/>
                <a:cs typeface="Times New Roman"/>
              </a:rPr>
              <a:t>1</a:t>
            </a:r>
            <a:r>
              <a:rPr lang="en-US" baseline="30000" dirty="0" smtClean="0">
                <a:latin typeface="Times New Roman"/>
                <a:cs typeface="Times New Roman"/>
              </a:rPr>
              <a:t>st</a:t>
            </a:r>
            <a:r>
              <a:rPr lang="en-US" dirty="0" smtClean="0">
                <a:latin typeface="Times New Roman"/>
                <a:cs typeface="Times New Roman"/>
              </a:rPr>
              <a:t> Lecture</a:t>
            </a:r>
            <a:endParaRPr lang="en-US" dirty="0">
              <a:latin typeface="Times New Roman"/>
              <a:cs typeface="Times New Roman"/>
            </a:endParaRPr>
          </a:p>
          <a:p>
            <a:endParaRPr lang="en-US" dirty="0">
              <a:latin typeface="Times New Roman"/>
              <a:cs typeface="Times New Roman"/>
            </a:endParaRPr>
          </a:p>
        </p:txBody>
      </p:sp>
      <p:sp>
        <p:nvSpPr>
          <p:cNvPr id="10" name="Rectangle 3"/>
          <p:cNvSpPr txBox="1">
            <a:spLocks noChangeArrowheads="1"/>
          </p:cNvSpPr>
          <p:nvPr/>
        </p:nvSpPr>
        <p:spPr bwMode="auto">
          <a:xfrm>
            <a:off x="179512" y="6165304"/>
            <a:ext cx="60198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r" rtl="1" fontAlgn="base">
              <a:spcBef>
                <a:spcPct val="20000"/>
              </a:spcBef>
              <a:spcAft>
                <a:spcPct val="0"/>
              </a:spcAft>
              <a:buClr>
                <a:schemeClr val="bg2"/>
              </a:buClr>
              <a:buSzPct val="75000"/>
              <a:buFont typeface="Wingdings" pitchFamily="2" charset="2"/>
              <a:buNone/>
              <a:defRPr sz="3400">
                <a:solidFill>
                  <a:schemeClr val="tx1"/>
                </a:solidFill>
                <a:latin typeface="+mn-lt"/>
                <a:ea typeface="+mn-ea"/>
                <a:cs typeface="+mn-cs"/>
              </a:defRPr>
            </a:lvl1pPr>
            <a:lvl2pPr marL="742950" indent="-285750" algn="r" rtl="1"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r" rtl="1"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r" rtl="1"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algn="l">
              <a:lnSpc>
                <a:spcPct val="80000"/>
              </a:lnSpc>
            </a:pPr>
            <a:r>
              <a:rPr lang="en-US" sz="2000" b="1" dirty="0" smtClean="0">
                <a:latin typeface="Times New Roman"/>
                <a:cs typeface="Times New Roman"/>
              </a:rPr>
              <a:t>Alhanouf </a:t>
            </a:r>
            <a:r>
              <a:rPr lang="en-US" sz="2000" b="1" dirty="0" err="1" smtClean="0">
                <a:latin typeface="Times New Roman"/>
                <a:cs typeface="Times New Roman"/>
              </a:rPr>
              <a:t>Alshedi</a:t>
            </a:r>
            <a:endParaRPr lang="en-US" sz="2000" b="1" dirty="0" smtClean="0">
              <a:latin typeface="Times New Roman"/>
              <a:cs typeface="Times New Roman"/>
            </a:endParaRPr>
          </a:p>
          <a:p>
            <a:pPr algn="l">
              <a:lnSpc>
                <a:spcPct val="80000"/>
              </a:lnSpc>
            </a:pPr>
            <a:r>
              <a:rPr lang="en-US" sz="2000" b="1" dirty="0" smtClean="0">
                <a:latin typeface="Times New Roman"/>
                <a:cs typeface="Times New Roman"/>
              </a:rPr>
              <a:t>Email: </a:t>
            </a:r>
            <a:r>
              <a:rPr lang="en-US" sz="2000" dirty="0" err="1" smtClean="0">
                <a:latin typeface="Times New Roman"/>
                <a:cs typeface="Times New Roman"/>
              </a:rPr>
              <a:t>aalshedi@ksu.edu.sa</a:t>
            </a:r>
            <a:endParaRPr lang="en-US" sz="2000" dirty="0">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560" y="332656"/>
            <a:ext cx="8229600" cy="1371600"/>
          </a:xfrm>
        </p:spPr>
        <p:txBody>
          <a:bodyPr/>
          <a:lstStyle/>
          <a:p>
            <a:r>
              <a:rPr lang="en-US" dirty="0">
                <a:latin typeface="Times New Roman"/>
                <a:cs typeface="Times New Roman"/>
              </a:rPr>
              <a:t>	</a:t>
            </a:r>
            <a:r>
              <a:rPr lang="en-US" sz="4000" dirty="0">
                <a:solidFill>
                  <a:srgbClr val="00007D"/>
                </a:solidFill>
                <a:latin typeface="Times New Roman"/>
                <a:cs typeface="Times New Roman"/>
              </a:rPr>
              <a:t>What is </a:t>
            </a:r>
            <a:r>
              <a:rPr lang="en-US" sz="4000" dirty="0" smtClean="0">
                <a:solidFill>
                  <a:srgbClr val="00007D"/>
                </a:solidFill>
                <a:latin typeface="Times New Roman"/>
                <a:cs typeface="Times New Roman"/>
              </a:rPr>
              <a:t>Tomography?</a:t>
            </a:r>
            <a:endParaRPr lang="en-US" sz="4000" dirty="0">
              <a:solidFill>
                <a:srgbClr val="00007D"/>
              </a:solidFill>
              <a:latin typeface="Times New Roman"/>
              <a:cs typeface="Times New Roman"/>
            </a:endParaRPr>
          </a:p>
        </p:txBody>
      </p:sp>
      <p:sp>
        <p:nvSpPr>
          <p:cNvPr id="3" name="Content Placeholder 2"/>
          <p:cNvSpPr>
            <a:spLocks noGrp="1"/>
          </p:cNvSpPr>
          <p:nvPr>
            <p:ph idx="1"/>
          </p:nvPr>
        </p:nvSpPr>
        <p:spPr>
          <a:xfrm>
            <a:off x="467544" y="1844824"/>
            <a:ext cx="8219256" cy="3886200"/>
          </a:xfrm>
        </p:spPr>
        <p:txBody>
          <a:bodyPr/>
          <a:lstStyle/>
          <a:p>
            <a:pPr algn="l">
              <a:buFont typeface="Wingdings" charset="2"/>
              <a:buChar char="§"/>
            </a:pPr>
            <a:r>
              <a:rPr lang="en-US" sz="3000" dirty="0" smtClean="0">
                <a:latin typeface="Times New Roman"/>
                <a:cs typeface="Times New Roman"/>
              </a:rPr>
              <a:t>Tomography </a:t>
            </a:r>
            <a:r>
              <a:rPr lang="en-US" sz="3000" dirty="0">
                <a:latin typeface="Times New Roman"/>
                <a:cs typeface="Times New Roman"/>
              </a:rPr>
              <a:t>comes from the Greek word </a:t>
            </a:r>
            <a:r>
              <a:rPr lang="en-US" sz="3000" i="1" dirty="0" err="1">
                <a:latin typeface="Times New Roman"/>
                <a:cs typeface="Times New Roman"/>
              </a:rPr>
              <a:t>tomos</a:t>
            </a:r>
            <a:r>
              <a:rPr lang="en-US" sz="3000" i="1" dirty="0">
                <a:latin typeface="Times New Roman"/>
                <a:cs typeface="Times New Roman"/>
              </a:rPr>
              <a:t> </a:t>
            </a:r>
            <a:r>
              <a:rPr lang="en-US" sz="3000" dirty="0">
                <a:latin typeface="Times New Roman"/>
                <a:cs typeface="Times New Roman"/>
              </a:rPr>
              <a:t>meaning “section” or “cut” and graph meaning write. A conventional tomogram is an image of a section  of a patient parallel to the film.</a:t>
            </a:r>
          </a:p>
          <a:p>
            <a:pPr marL="269875" indent="-269875" algn="l">
              <a:buFont typeface="Courier New" pitchFamily="49" charset="0"/>
              <a:buChar char="o"/>
            </a:pPr>
            <a:endParaRPr lang="en-US" sz="3000" dirty="0">
              <a:latin typeface="Times New Roman"/>
              <a:cs typeface="Times New Roman"/>
            </a:endParaRPr>
          </a:p>
          <a:p>
            <a:pPr algn="l">
              <a:buFont typeface="Wingdings" charset="2"/>
              <a:buChar char="§"/>
            </a:pPr>
            <a:r>
              <a:rPr lang="en-US" sz="3000" dirty="0">
                <a:latin typeface="Times New Roman"/>
                <a:cs typeface="Times New Roman"/>
              </a:rPr>
              <a:t>With the development of technologies, parallel sections were overcome by cross-sections and conventional tomography was replaced with </a:t>
            </a:r>
            <a:r>
              <a:rPr lang="en-GB" sz="3000" dirty="0">
                <a:latin typeface="Times New Roman"/>
                <a:cs typeface="Times New Roman"/>
              </a:rPr>
              <a:t>computerised</a:t>
            </a:r>
            <a:r>
              <a:rPr lang="en-US" sz="3000" dirty="0">
                <a:latin typeface="Times New Roman"/>
                <a:cs typeface="Times New Roman"/>
              </a:rPr>
              <a:t> tomography C.T. </a:t>
            </a:r>
          </a:p>
          <a:p>
            <a:pPr algn="l"/>
            <a:endParaRPr lang="en-US" sz="3000" dirty="0">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83568" y="1196752"/>
            <a:ext cx="7776864" cy="4968552"/>
          </a:xfrm>
          <a:prstGeom prst="rect">
            <a:avLst/>
          </a:prstGeom>
        </p:spPr>
      </p:pic>
    </p:spTree>
    <p:extLst>
      <p:ext uri="{BB962C8B-B14F-4D97-AF65-F5344CB8AC3E}">
        <p14:creationId xmlns:p14="http://schemas.microsoft.com/office/powerpoint/2010/main" val="2820109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sz="4000" dirty="0" smtClean="0">
                <a:solidFill>
                  <a:srgbClr val="00007D"/>
                </a:solidFill>
                <a:latin typeface="Times New Roman"/>
                <a:cs typeface="Times New Roman"/>
              </a:rPr>
              <a:t>How are x-rays produced?</a:t>
            </a:r>
            <a:endParaRPr lang="en-US" sz="4000" dirty="0">
              <a:solidFill>
                <a:srgbClr val="00007D"/>
              </a:solidFill>
              <a:latin typeface="Times New Roman"/>
              <a:cs typeface="Times New Roman"/>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l="5979" t="4819" r="6838" b="4819"/>
          <a:stretch>
            <a:fillRect/>
          </a:stretch>
        </p:blipFill>
        <p:spPr bwMode="auto">
          <a:xfrm>
            <a:off x="467544" y="476672"/>
            <a:ext cx="8225280" cy="6048000"/>
          </a:xfrm>
          <a:prstGeom prst="rect">
            <a:avLst/>
          </a:prstGeom>
          <a:noFill/>
          <a:ln w="9525">
            <a:noFill/>
            <a:miter lim="800000"/>
            <a:headEnd/>
            <a:tailEnd/>
          </a:ln>
        </p:spPr>
      </p:pic>
    </p:spTree>
    <p:extLst>
      <p:ext uri="{BB962C8B-B14F-4D97-AF65-F5344CB8AC3E}">
        <p14:creationId xmlns:p14="http://schemas.microsoft.com/office/powerpoint/2010/main" val="1646553540"/>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2035</TotalTime>
  <Words>940</Words>
  <Application>Microsoft Macintosh PowerPoint</Application>
  <PresentationFormat>On-screen Show (4:3)</PresentationFormat>
  <Paragraphs>104</Paragraphs>
  <Slides>24</Slides>
  <Notes>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Pixel</vt:lpstr>
      <vt:lpstr>CT Physics and Instrumentation      RAD 323       2014 </vt:lpstr>
      <vt:lpstr>PowerPoint Presentation</vt:lpstr>
      <vt:lpstr>Topics to be covered</vt:lpstr>
      <vt:lpstr>Useful Books</vt:lpstr>
      <vt:lpstr> Introduction to Computed Tomography and Historical Prospective  </vt:lpstr>
      <vt:lpstr> What is Tomography?</vt:lpstr>
      <vt:lpstr>PowerPoint Presentation</vt:lpstr>
      <vt:lpstr>How are x-rays produced?</vt:lpstr>
      <vt:lpstr>PowerPoint Presentation</vt:lpstr>
      <vt:lpstr>PowerPoint Presentation</vt:lpstr>
      <vt:lpstr>Cont. </vt:lpstr>
      <vt:lpstr>2. Characteristic X-rays</vt:lpstr>
      <vt:lpstr>PowerPoint Presentation</vt:lpstr>
      <vt:lpstr>3. BREMSSTRAHLUNG RADIATION</vt:lpstr>
      <vt:lpstr>PowerPoint Presentation</vt:lpstr>
      <vt:lpstr>What is CT? </vt:lpstr>
      <vt:lpstr>PowerPoint Presentation</vt:lpstr>
      <vt:lpstr>Cont.</vt:lpstr>
      <vt:lpstr>CT Image</vt:lpstr>
      <vt:lpstr>Cont.</vt:lpstr>
      <vt:lpstr>How it works? </vt:lpstr>
      <vt:lpstr>Why do we need CT?</vt:lpstr>
      <vt:lpstr>PowerPoint Presentation</vt:lpstr>
      <vt:lpstr>Any Question?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Skeletal</dc:title>
  <dc:creator>Customer</dc:creator>
  <cp:lastModifiedBy>Alhanouf Fahad</cp:lastModifiedBy>
  <cp:revision>38</cp:revision>
  <dcterms:created xsi:type="dcterms:W3CDTF">2012-01-31T13:48:23Z</dcterms:created>
  <dcterms:modified xsi:type="dcterms:W3CDTF">2014-02-10T04:22:12Z</dcterms:modified>
</cp:coreProperties>
</file>