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3" r:id="rId2"/>
    <p:sldId id="275" r:id="rId3"/>
    <p:sldId id="276" r:id="rId4"/>
    <p:sldId id="277" r:id="rId5"/>
    <p:sldId id="278" r:id="rId6"/>
    <p:sldId id="279" r:id="rId7"/>
    <p:sldId id="280" r:id="rId8"/>
    <p:sldId id="281" r:id="rId9"/>
    <p:sldId id="282" r:id="rId10"/>
    <p:sldId id="271" r:id="rId11"/>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6" autoAdjust="0"/>
    <p:restoredTop sz="94660"/>
  </p:normalViewPr>
  <p:slideViewPr>
    <p:cSldViewPr snapToGrid="0">
      <p:cViewPr varScale="1">
        <p:scale>
          <a:sx n="59" d="100"/>
          <a:sy n="59" d="100"/>
        </p:scale>
        <p:origin x="184" y="6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2252E3-B576-FF4A-90FC-AE4B58D3020E}" type="datetimeFigureOut">
              <a:rPr lang="en-US" smtClean="0"/>
              <a:t>5/10/17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00D3BB-163D-2B4B-813D-C0F3133FCDB0}" type="slidenum">
              <a:rPr lang="en-US" smtClean="0"/>
              <a:t>‹#›</a:t>
            </a:fld>
            <a:endParaRPr lang="en-US"/>
          </a:p>
        </p:txBody>
      </p:sp>
    </p:spTree>
    <p:extLst>
      <p:ext uri="{BB962C8B-B14F-4D97-AF65-F5344CB8AC3E}">
        <p14:creationId xmlns:p14="http://schemas.microsoft.com/office/powerpoint/2010/main" val="1282661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42C7419-FD52-224A-9404-9561368AD17A}" type="slidenum">
              <a:rPr lang="en-US" altLang="en-US"/>
              <a:pPr/>
              <a:t>2</a:t>
            </a:fld>
            <a:endParaRPr lang="en-US" altLang="en-US"/>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endParaRPr lang="en-US" altLang="en-US"/>
          </a:p>
        </p:txBody>
      </p:sp>
    </p:spTree>
    <p:extLst>
      <p:ext uri="{BB962C8B-B14F-4D97-AF65-F5344CB8AC3E}">
        <p14:creationId xmlns:p14="http://schemas.microsoft.com/office/powerpoint/2010/main" val="1436927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F97C374-ECFB-A141-9B16-D6543B282D78}" type="slidenum">
              <a:rPr lang="en-US" altLang="en-US"/>
              <a:pPr/>
              <a:t>3</a:t>
            </a:fld>
            <a:endParaRPr lang="en-US" altLang="en-US"/>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endParaRPr lang="en-US" altLang="en-US"/>
          </a:p>
        </p:txBody>
      </p:sp>
    </p:spTree>
    <p:extLst>
      <p:ext uri="{BB962C8B-B14F-4D97-AF65-F5344CB8AC3E}">
        <p14:creationId xmlns:p14="http://schemas.microsoft.com/office/powerpoint/2010/main" val="508559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BA95F31-0BF1-E14D-92B9-EFAE5130D013}" type="slidenum">
              <a:rPr lang="en-US" altLang="en-US"/>
              <a:pPr/>
              <a:t>4</a:t>
            </a:fld>
            <a:endParaRPr lang="en-U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endParaRPr lang="en-US" altLang="en-US"/>
          </a:p>
        </p:txBody>
      </p:sp>
    </p:spTree>
    <p:extLst>
      <p:ext uri="{BB962C8B-B14F-4D97-AF65-F5344CB8AC3E}">
        <p14:creationId xmlns:p14="http://schemas.microsoft.com/office/powerpoint/2010/main" val="651783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838EF13-F51E-5243-A959-812A01222AD7}" type="slidenum">
              <a:rPr lang="en-US" altLang="en-US"/>
              <a:pPr/>
              <a:t>5</a:t>
            </a:fld>
            <a:endParaRPr lang="en-US"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endParaRPr lang="en-US" altLang="en-US"/>
          </a:p>
        </p:txBody>
      </p:sp>
    </p:spTree>
    <p:extLst>
      <p:ext uri="{BB962C8B-B14F-4D97-AF65-F5344CB8AC3E}">
        <p14:creationId xmlns:p14="http://schemas.microsoft.com/office/powerpoint/2010/main" val="1858071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0CEF945-49DB-284A-987E-74B94C43C4F3}" type="slidenum">
              <a:rPr lang="en-US" altLang="en-US"/>
              <a:pPr/>
              <a:t>6</a:t>
            </a:fld>
            <a:endParaRPr lang="en-U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endParaRPr lang="en-US" altLang="en-US"/>
          </a:p>
        </p:txBody>
      </p:sp>
    </p:spTree>
    <p:extLst>
      <p:ext uri="{BB962C8B-B14F-4D97-AF65-F5344CB8AC3E}">
        <p14:creationId xmlns:p14="http://schemas.microsoft.com/office/powerpoint/2010/main" val="1624052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D071CB0-94E2-D249-968D-5923324B9A54}" type="slidenum">
              <a:rPr lang="en-US" altLang="en-US"/>
              <a:pPr/>
              <a:t>7</a:t>
            </a:fld>
            <a:endParaRPr lang="en-US" alt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eaLnBrk="1" hangingPunct="1"/>
            <a:r>
              <a:rPr lang="en-US" altLang="en-US"/>
              <a:t>TYPES OF RESEARCH</a:t>
            </a:r>
          </a:p>
          <a:p>
            <a:pPr eaLnBrk="1" hangingPunct="1"/>
            <a:r>
              <a:rPr lang="en-US" altLang="en-US"/>
              <a:t>The basic types of research are as follows:</a:t>
            </a:r>
          </a:p>
          <a:p>
            <a:pPr eaLnBrk="1" hangingPunct="1"/>
            <a:r>
              <a:rPr lang="en-US" altLang="en-US"/>
              <a:t>(i) </a:t>
            </a:r>
            <a:r>
              <a:rPr lang="en-US" altLang="en-US" i="1"/>
              <a:t>Descriptive vs. Analytical: Descriptive research </a:t>
            </a:r>
            <a:r>
              <a:rPr lang="en-US" altLang="en-US"/>
              <a:t>includes surveys and fact-finding enquiries of different kinds. The major purpose of descriptive research is description of the state of affairs as it exists at present. In social science and business research we quite often use the term </a:t>
            </a:r>
            <a:r>
              <a:rPr lang="en-US" altLang="en-US" i="1"/>
              <a:t>Ex post facto research </a:t>
            </a:r>
            <a:r>
              <a:rPr lang="en-US" altLang="en-US"/>
              <a:t>for descriptive research studies. The main characteristic of this method is that the researcher has no control over the variables; he can only report what has happened or what is happening. Most </a:t>
            </a:r>
            <a:r>
              <a:rPr lang="en-US" altLang="en-US" i="1"/>
              <a:t>ex post facto research </a:t>
            </a:r>
            <a:r>
              <a:rPr lang="en-US" altLang="en-US"/>
              <a:t>projects are used for descriptive studies in which the researcher seeks to measure such items as, for example, frequency of shopping, preferences of people, or similar data. </a:t>
            </a:r>
            <a:r>
              <a:rPr lang="en-US" altLang="en-US" i="1"/>
              <a:t>Ex post facto studies </a:t>
            </a:r>
            <a:r>
              <a:rPr lang="en-US" altLang="en-US"/>
              <a:t>also include attempts by researchers to discover causes even when they cannot control the variables. The methods of research utilized in descriptive research are survey methods of all kinds, including comparative and correlational methods. In </a:t>
            </a:r>
            <a:r>
              <a:rPr lang="en-US" altLang="en-US" i="1"/>
              <a:t>analytical research</a:t>
            </a:r>
            <a:r>
              <a:rPr lang="en-US" altLang="en-US"/>
              <a:t>, on the other hand, the researcher has to use facts or information already available, and analyze these to make a critical evaluation of the material.</a:t>
            </a:r>
          </a:p>
          <a:p>
            <a:pPr eaLnBrk="1" hangingPunct="1"/>
            <a:endParaRPr lang="en-US" altLang="en-US"/>
          </a:p>
          <a:p>
            <a:pPr eaLnBrk="1" hangingPunct="1"/>
            <a:r>
              <a:rPr lang="en-US" altLang="en-US"/>
              <a:t>(ii) </a:t>
            </a:r>
            <a:r>
              <a:rPr lang="en-US" altLang="en-US" i="1"/>
              <a:t>Applied vs. Fundamental: </a:t>
            </a:r>
            <a:r>
              <a:rPr lang="en-US" altLang="en-US"/>
              <a:t>Research can either be applied (or action) research or fundamental (to basic or pure) research. </a:t>
            </a:r>
            <a:r>
              <a:rPr lang="en-US" altLang="en-US" i="1"/>
              <a:t>Applied research </a:t>
            </a:r>
            <a:r>
              <a:rPr lang="en-US" altLang="en-US"/>
              <a:t>aims at finding a solution for an immediate problem facing a society or an industrial/business organization, whereas </a:t>
            </a:r>
            <a:r>
              <a:rPr lang="en-US" altLang="en-US" i="1"/>
              <a:t>fundamental research </a:t>
            </a:r>
            <a:r>
              <a:rPr lang="en-US" altLang="en-US"/>
              <a:t>is mainly concerned with generalizations and with the formulation of a theory. “Gathering knowledge for knowledge’s sake is termed ‘pure’ or ‘basic’ research.”4 Research concerning some natural phenomenon or relating to pure mathematics are examples of fundamental research. Similarly, research studies, concerning human behavior carried on with a view to make generalizations about human behavior, are also examples of fundamental research, but research aimed at certain conclusions (say, a solution) facing a concrete social or business problem is an example of applied research. Research to identify social, economic or political trends that may affect a particular institution or the copy research (research to find out whether certain communications will be read and understood) or the marketing research or evaluation research are examples of applied research. Thus, the central aim of applied research is to discover a solution for some pressing practical problem, whereas basic research is directed towards finding information that has a broad base of applications and thus, adds to the already existing organized body of scientific knowledge. </a:t>
            </a:r>
          </a:p>
          <a:p>
            <a:pPr eaLnBrk="1" hangingPunct="1"/>
            <a:endParaRPr lang="en-US" altLang="en-US"/>
          </a:p>
          <a:p>
            <a:pPr eaLnBrk="1" hangingPunct="1"/>
            <a:r>
              <a:rPr lang="en-US" altLang="en-US"/>
              <a:t>(iii) </a:t>
            </a:r>
            <a:r>
              <a:rPr lang="en-US" altLang="en-US" i="1"/>
              <a:t>Quantitative vs. Qualitative: </a:t>
            </a:r>
            <a:r>
              <a:rPr lang="en-US" altLang="en-US"/>
              <a:t>Quantitative research is based on the measurement of quantity or amount. It is applicable to phenomena that can be expressed in terms of quantity. Qualitative research, on the other hand, is concerned with qualitative phenomenon, i.e., phenomena relating to or involving quality or kind. For instance, when we are interested in investigating the reasons for human behavior (i.e., why people think or do certain things), we quite often talk of ‘Motivation Research’, an important type of qualitative research. This type of research aims at discovering the underlying motives and desires, using in depth interviews for the purpose. Other techniques of such research are word association tests, sentence completion tests, story completion tests and similar other projective techniques. Attitude or opinion research i.e., research designed to find out how people feel or what they think about a particular subject or institution is also qualitative research. Qualitative research is specially important in the behavioral sciences where the aim is to discover the underlying motives of human behavior. Through such research we can analyze the various factors which motivate people to behave in a particular manner or which make people like or dislike a particular thing. It may be stated, however, that to apply qualitative research in practice is relatively a difficult job and therefore, while doing such research, one should seek guidance from experimental psychologists.</a:t>
            </a:r>
          </a:p>
          <a:p>
            <a:pPr eaLnBrk="1" hangingPunct="1"/>
            <a:endParaRPr lang="en-US" altLang="en-US"/>
          </a:p>
          <a:p>
            <a:pPr eaLnBrk="1" hangingPunct="1"/>
            <a:r>
              <a:rPr lang="en-US" altLang="en-US"/>
              <a:t>(iv) </a:t>
            </a:r>
            <a:r>
              <a:rPr lang="en-US" altLang="en-US" i="1"/>
              <a:t>Conceptual vs. Empirical: </a:t>
            </a:r>
            <a:r>
              <a:rPr lang="en-US" altLang="en-US"/>
              <a:t>Conceptual research is that related to some abstract idea(s) or theory. It is generally used by philosophers and thinkers to develop new concepts or to reinterpret existing ones. On the other hand, empirical research relies on experience or observation alone, often without due regard for system and theory. It is data-based research, coming up with conclusions which are capable of being verified by observation or experiment. We can also call it as experimental type of research. In such a research it is necessary to get at facts firsthand, at their source, and actively to go about doing certain things to stimulate the production of desired information. In such a research, the researcher must first provide himself with a working hypothesis or guess as to the probable results. He then works to get enough facts (data) to prove or disprove his hypothesis. He then sets up experimental designs which he thinks will manipulate the persons or the materials concerned so as to bring forth the desired information. Such research is thus characterized by the experimenter’s control over the variables under study and his deliberate manipulation of one of them to study its effects. Empirical research is appropriate when proof is sought that certain variables affect other variables in some way. Evidence gathered through experiments</a:t>
            </a:r>
          </a:p>
          <a:p>
            <a:pPr eaLnBrk="1" hangingPunct="1"/>
            <a:r>
              <a:rPr lang="en-US" altLang="en-US"/>
              <a:t>or empirical studies is today considered to be the most powerful support possible for a given hypothesis.</a:t>
            </a:r>
          </a:p>
          <a:p>
            <a:pPr eaLnBrk="1" hangingPunct="1"/>
            <a:endParaRPr lang="en-US" altLang="en-US"/>
          </a:p>
          <a:p>
            <a:pPr eaLnBrk="1" hangingPunct="1"/>
            <a:r>
              <a:rPr lang="en-US" altLang="en-US"/>
              <a:t>(v) </a:t>
            </a:r>
            <a:r>
              <a:rPr lang="en-US" altLang="en-US" i="1"/>
              <a:t>Some Other Types of Research: </a:t>
            </a:r>
            <a:r>
              <a:rPr lang="en-US" altLang="en-US"/>
              <a:t>All other types of research are variations of one or more</a:t>
            </a:r>
          </a:p>
          <a:p>
            <a:pPr eaLnBrk="1" hangingPunct="1"/>
            <a:r>
              <a:rPr lang="en-US" altLang="en-US"/>
              <a:t>of the above stated approaches, based on either the purpose of research, or the time required to accomplish research, on the environment in which research is done, or on the basis of some other similar factor. Form the point of view of time, we can think of research either as </a:t>
            </a:r>
            <a:r>
              <a:rPr lang="en-US" altLang="en-US" i="1"/>
              <a:t>one-time research or longitudinal research</a:t>
            </a:r>
            <a:r>
              <a:rPr lang="en-US" altLang="en-US"/>
              <a:t>. In the former case the research is confined to a single time-period, whereas in the latter case the research is carried on over several time-periods. Research can be </a:t>
            </a:r>
            <a:r>
              <a:rPr lang="en-US" altLang="en-US" i="1"/>
              <a:t>field-setting research or laboratory research or simulation research</a:t>
            </a:r>
            <a:r>
              <a:rPr lang="en-US" altLang="en-US"/>
              <a:t>, depending upon the environment in which it is to be carried out. Research can as well be understood as </a:t>
            </a:r>
            <a:r>
              <a:rPr lang="en-US" altLang="en-US" i="1"/>
              <a:t>clinical or diagnostic research</a:t>
            </a:r>
            <a:r>
              <a:rPr lang="en-US" altLang="en-US"/>
              <a:t>. Such research follow case-study methods or in-depth approaches to reach the basic causal relations. Such studies usually go deep into the causes of things or events that interest us, using very small samples and very deep probing data gathering devices. The research may be </a:t>
            </a:r>
            <a:r>
              <a:rPr lang="en-US" altLang="en-US" i="1"/>
              <a:t>exploratory </a:t>
            </a:r>
            <a:r>
              <a:rPr lang="en-US" altLang="en-US"/>
              <a:t>or it may be formalized. The objective of exploratory research is the development of hypotheses rather than their testing, whereas formalized research studies are those with substantial structure and with specific hypotheses to be tested. </a:t>
            </a:r>
            <a:r>
              <a:rPr lang="en-US" altLang="en-US" i="1"/>
              <a:t>Historical research </a:t>
            </a:r>
            <a:r>
              <a:rPr lang="en-US" altLang="en-US"/>
              <a:t>is that which utilizes historical sources like documents, remains, etc. to study events or ideas of the past, including the philosophy of persons and groups at any remote point of time. Research can also be classified as </a:t>
            </a:r>
            <a:r>
              <a:rPr lang="en-US" altLang="en-US" i="1"/>
              <a:t>conclusion-oriented </a:t>
            </a:r>
            <a:r>
              <a:rPr lang="en-US" altLang="en-US"/>
              <a:t>and decision-oriented. While doing conclusion oriented research, a researcher is free to pick up a problem, redesign the enquiry as he proceeds and is prepared to conceptualize as he wishes. Decision-oriented research is always for the need of a decision maker and the researcher in this case is not free to embark upon research according to his own inclination. Operations research is an example of decision oriented research since it is a scientific method of providing executive departments with a quantitative basis for decisions regarding operations under their control.</a:t>
            </a:r>
          </a:p>
        </p:txBody>
      </p:sp>
    </p:spTree>
    <p:extLst>
      <p:ext uri="{BB962C8B-B14F-4D97-AF65-F5344CB8AC3E}">
        <p14:creationId xmlns:p14="http://schemas.microsoft.com/office/powerpoint/2010/main" val="156750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CD90C5E-CB6B-F34B-8563-59F7A95E0CB7}" type="slidenum">
              <a:rPr lang="en-US" altLang="en-US"/>
              <a:pPr/>
              <a:t>8</a:t>
            </a:fld>
            <a:endParaRPr lang="en-US" alt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eaLnBrk="1" hangingPunct="1"/>
            <a:r>
              <a:rPr lang="en-US" altLang="en-US" i="1"/>
              <a:t>Quantitative research refers to the systematic empirical investigation of a phenomena via statistical, mathematical or numerical data or computational techniques. The objective of quantitative research is to develop and employ mathematical models, theories and/or hypotheses pertaining to phenomena.</a:t>
            </a:r>
          </a:p>
          <a:p>
            <a:pPr eaLnBrk="1" hangingPunct="1"/>
            <a:endParaRPr lang="en-US" altLang="en-US" i="1"/>
          </a:p>
          <a:p>
            <a:pPr eaLnBrk="1" hangingPunct="1"/>
            <a:r>
              <a:rPr lang="en-US" altLang="en-US" i="1"/>
              <a:t>Qualitative approach </a:t>
            </a:r>
            <a:r>
              <a:rPr lang="en-US" altLang="en-US"/>
              <a:t>to research is concerned with subjective assessment of attitudes, opinions and behavior. Research in such a situation is a function of researcher’s insights and impressions. Such an approach to research generates results either in non-quantitative form or in the form which are not subjected to rigorous quantitative analysis. Generally, the techniques of focus group interviews, projective techniques and depth interviews are used. All these are explained at length in chapters that follow.</a:t>
            </a:r>
          </a:p>
        </p:txBody>
      </p:sp>
    </p:spTree>
    <p:extLst>
      <p:ext uri="{BB962C8B-B14F-4D97-AF65-F5344CB8AC3E}">
        <p14:creationId xmlns:p14="http://schemas.microsoft.com/office/powerpoint/2010/main" val="1613958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F6C7F28-E457-194F-8240-31B03067A732}" type="slidenum">
              <a:rPr lang="en-US" altLang="en-US"/>
              <a:pPr/>
              <a:t>9</a:t>
            </a:fld>
            <a:endParaRPr lang="en-US" alt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endParaRPr lang="en-US" altLang="en-US"/>
          </a:p>
        </p:txBody>
      </p:sp>
    </p:spTree>
    <p:extLst>
      <p:ext uri="{BB962C8B-B14F-4D97-AF65-F5344CB8AC3E}">
        <p14:creationId xmlns:p14="http://schemas.microsoft.com/office/powerpoint/2010/main" val="1312066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hyperlink" Target="http://www.whatispublichealth.org/what" TargetMode="External"/><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2.xml"/><Relationship Id="rId3"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2.xml"/><Relationship Id="rId3"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2.xml"/><Relationship Id="rId3"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3.png"/><Relationship Id="rId1" Type="http://schemas.openxmlformats.org/officeDocument/2006/relationships/tags" Target="../tags/tag8.x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155373" y="0"/>
            <a:ext cx="9144000" cy="2387600"/>
          </a:xfrm>
        </p:spPr>
        <p:txBody>
          <a:bodyPr>
            <a:normAutofit/>
          </a:bodyPr>
          <a:lstStyle/>
          <a:p>
            <a:pPr rtl="1"/>
            <a:r>
              <a:rPr lang="en-US" altLang="en-US" sz="5400" dirty="0">
                <a:solidFill>
                  <a:schemeClr val="accent1">
                    <a:lumMod val="75000"/>
                  </a:schemeClr>
                </a:solidFill>
                <a:latin typeface="Times New Roman" charset="0"/>
                <a:ea typeface="Times New Roman" charset="0"/>
                <a:cs typeface="Times New Roman" charset="0"/>
              </a:rPr>
              <a:t>Introduction to EMS Research</a:t>
            </a:r>
            <a:endParaRPr lang="ar-SA" sz="54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2486700" y="2835049"/>
            <a:ext cx="5481643" cy="979715"/>
          </a:xfrm>
        </p:spPr>
        <p:txBody>
          <a:bodyPr>
            <a:noAutofit/>
          </a:bodyPr>
          <a:lstStyle/>
          <a:p>
            <a:r>
              <a:rPr lang="en-US" altLang="en-US" sz="3600" dirty="0">
                <a:solidFill>
                  <a:schemeClr val="accent1">
                    <a:lumMod val="75000"/>
                  </a:schemeClr>
                </a:solidFill>
                <a:latin typeface="Times New Roman" charset="0"/>
                <a:ea typeface="Times New Roman" charset="0"/>
                <a:cs typeface="Times New Roman" charset="0"/>
              </a:rPr>
              <a:t>Osama A </a:t>
            </a:r>
            <a:r>
              <a:rPr lang="en-US" altLang="en-US" sz="3600" dirty="0" err="1">
                <a:solidFill>
                  <a:schemeClr val="accent1">
                    <a:lumMod val="75000"/>
                  </a:schemeClr>
                </a:solidFill>
                <a:latin typeface="Times New Roman" charset="0"/>
                <a:ea typeface="Times New Roman" charset="0"/>
                <a:cs typeface="Times New Roman" charset="0"/>
              </a:rPr>
              <a:t>Samarkandi</a:t>
            </a:r>
            <a:r>
              <a:rPr lang="en-US" altLang="en-US" sz="3600" dirty="0">
                <a:solidFill>
                  <a:schemeClr val="accent1">
                    <a:lumMod val="75000"/>
                  </a:schemeClr>
                </a:solidFill>
                <a:latin typeface="Times New Roman" charset="0"/>
                <a:ea typeface="Times New Roman" charset="0"/>
                <a:cs typeface="Times New Roman" charset="0"/>
              </a:rPr>
              <a:t>, PhD, RN </a:t>
            </a:r>
          </a:p>
          <a:p>
            <a:r>
              <a:rPr lang="en-US" altLang="en-US" sz="3600" dirty="0">
                <a:solidFill>
                  <a:schemeClr val="accent1">
                    <a:lumMod val="75000"/>
                  </a:schemeClr>
                </a:solidFill>
                <a:latin typeface="Times New Roman" charset="0"/>
                <a:ea typeface="Times New Roman" charset="0"/>
                <a:cs typeface="Times New Roman" charset="0"/>
              </a:rPr>
              <a:t>BSc, GMD, BSN, MSN, NIAC</a:t>
            </a:r>
            <a:br>
              <a:rPr lang="en-US" altLang="en-US" sz="3600" dirty="0">
                <a:solidFill>
                  <a:schemeClr val="accent1">
                    <a:lumMod val="75000"/>
                  </a:schemeClr>
                </a:solidFill>
                <a:latin typeface="Times New Roman" charset="0"/>
                <a:ea typeface="Times New Roman" charset="0"/>
                <a:cs typeface="Times New Roman" charset="0"/>
              </a:rPr>
            </a:br>
            <a:endParaRPr lang="en-US" altLang="en-US" sz="3600" dirty="0">
              <a:solidFill>
                <a:schemeClr val="accent1">
                  <a:lumMod val="75000"/>
                </a:schemeClr>
              </a:solidFill>
              <a:latin typeface="Times New Roman" charset="0"/>
              <a:ea typeface="Times New Roman" charset="0"/>
              <a:cs typeface="Times New Roman" charset="0"/>
            </a:endParaRPr>
          </a:p>
          <a:p>
            <a:r>
              <a:rPr lang="en-US" altLang="en-US" sz="3600" dirty="0">
                <a:solidFill>
                  <a:schemeClr val="accent1">
                    <a:lumMod val="75000"/>
                  </a:schemeClr>
                </a:solidFill>
                <a:latin typeface="Times New Roman" charset="0"/>
                <a:ea typeface="Times New Roman" charset="0"/>
                <a:cs typeface="Times New Roman" charset="0"/>
              </a:rPr>
              <a:t>EMS 423; EMS Research and Evidence Based Practice</a:t>
            </a:r>
            <a:endParaRPr lang="en-US" altLang="en-US" sz="3600" dirty="0">
              <a:solidFill>
                <a:schemeClr val="accent1">
                  <a:lumMod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725448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2189" y="1728151"/>
            <a:ext cx="2940743" cy="369646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650" y="827363"/>
            <a:ext cx="3368855" cy="1468312"/>
          </a:xfrm>
          <a:prstGeom prst="rect">
            <a:avLst/>
          </a:prstGeom>
        </p:spPr>
      </p:pic>
    </p:spTree>
    <p:extLst>
      <p:ext uri="{BB962C8B-B14F-4D97-AF65-F5344CB8AC3E}">
        <p14:creationId xmlns:p14="http://schemas.microsoft.com/office/powerpoint/2010/main" val="3007442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124200" y="0"/>
            <a:ext cx="5943600" cy="838200"/>
          </a:xfrm>
        </p:spPr>
        <p:txBody>
          <a:bodyPr/>
          <a:lstStyle/>
          <a:p>
            <a:pPr algn="ctr"/>
            <a:r>
              <a:rPr lang="en-US" altLang="en-US" sz="3600" b="1" dirty="0">
                <a:solidFill>
                  <a:schemeClr val="bg1"/>
                </a:solidFill>
                <a:latin typeface="Times New Roman" charset="0"/>
                <a:ea typeface="Times New Roman" charset="0"/>
                <a:cs typeface="Times New Roman" charset="0"/>
              </a:rPr>
              <a:t>Definition </a:t>
            </a:r>
          </a:p>
        </p:txBody>
      </p:sp>
      <p:sp>
        <p:nvSpPr>
          <p:cNvPr id="7171" name="Rectangle 3"/>
          <p:cNvSpPr>
            <a:spLocks noGrp="1" noChangeArrowheads="1"/>
          </p:cNvSpPr>
          <p:nvPr>
            <p:ph type="body" idx="1"/>
          </p:nvPr>
        </p:nvSpPr>
        <p:spPr>
          <a:xfrm>
            <a:off x="1981200" y="1371600"/>
            <a:ext cx="8229600" cy="5181600"/>
          </a:xfrm>
        </p:spPr>
        <p:txBody>
          <a:bodyPr/>
          <a:lstStyle/>
          <a:p>
            <a:r>
              <a:rPr lang="en-US" altLang="en-US" dirty="0">
                <a:solidFill>
                  <a:schemeClr val="accent1">
                    <a:lumMod val="75000"/>
                  </a:schemeClr>
                </a:solidFill>
                <a:latin typeface="Times New Roman" charset="0"/>
                <a:ea typeface="Times New Roman" charset="0"/>
                <a:cs typeface="Times New Roman" charset="0"/>
              </a:rPr>
              <a:t>Research: careful, systematic, patient study and investigation in some field of knowledge, undertaken to discover or establish facts or principles. </a:t>
            </a:r>
          </a:p>
          <a:p>
            <a:r>
              <a:rPr lang="en-US" altLang="en-US" dirty="0">
                <a:solidFill>
                  <a:schemeClr val="accent1">
                    <a:lumMod val="75000"/>
                  </a:schemeClr>
                </a:solidFill>
                <a:latin typeface="Times New Roman" charset="0"/>
                <a:ea typeface="Times New Roman" charset="0"/>
                <a:cs typeface="Times New Roman" charset="0"/>
              </a:rPr>
              <a:t>Research methodology: is a way to systematically solve the research problem</a:t>
            </a:r>
            <a:endParaRPr lang="en-US" altLang="en-US" dirty="0">
              <a:solidFill>
                <a:schemeClr val="accent1">
                  <a:lumMod val="75000"/>
                </a:schemeClr>
              </a:solidFill>
              <a:latin typeface="Times New Roman" charset="0"/>
              <a:ea typeface="Times New Roman" charset="0"/>
              <a:cs typeface="Times New Roman" charset="0"/>
              <a:hlinkClick r:id="rId4"/>
            </a:endParaRPr>
          </a:p>
          <a:p>
            <a:r>
              <a:rPr lang="en-US" altLang="en-US" dirty="0">
                <a:solidFill>
                  <a:schemeClr val="accent1">
                    <a:lumMod val="75000"/>
                  </a:schemeClr>
                </a:solidFill>
                <a:latin typeface="Times New Roman" charset="0"/>
                <a:ea typeface="Times New Roman" charset="0"/>
                <a:cs typeface="Times New Roman" charset="0"/>
              </a:rPr>
              <a:t>Science: Systematized knowledge derived from observation, study, and experimentation carried on in order to determine the nature or principles of what is being studied.</a:t>
            </a:r>
          </a:p>
        </p:txBody>
      </p:sp>
    </p:spTree>
    <p:custDataLst>
      <p:tags r:id="rId1"/>
    </p:custDataLst>
    <p:extLst>
      <p:ext uri="{BB962C8B-B14F-4D97-AF65-F5344CB8AC3E}">
        <p14:creationId xmlns:p14="http://schemas.microsoft.com/office/powerpoint/2010/main" val="1370836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743200" y="0"/>
            <a:ext cx="5943600" cy="838200"/>
          </a:xfrm>
        </p:spPr>
        <p:txBody>
          <a:bodyPr/>
          <a:lstStyle/>
          <a:p>
            <a:pPr algn="ctr"/>
            <a:r>
              <a:rPr lang="en-US" altLang="en-US" sz="3600" b="1" dirty="0">
                <a:solidFill>
                  <a:schemeClr val="bg1"/>
                </a:solidFill>
                <a:latin typeface="Times New Roman" charset="0"/>
                <a:ea typeface="Times New Roman" charset="0"/>
                <a:cs typeface="Times New Roman" charset="0"/>
              </a:rPr>
              <a:t>Is EMS Art or Science?</a:t>
            </a:r>
          </a:p>
        </p:txBody>
      </p:sp>
      <p:sp>
        <p:nvSpPr>
          <p:cNvPr id="9219" name="Rectangle 3"/>
          <p:cNvSpPr>
            <a:spLocks noGrp="1" noChangeArrowheads="1"/>
          </p:cNvSpPr>
          <p:nvPr>
            <p:ph type="body" idx="1"/>
          </p:nvPr>
        </p:nvSpPr>
        <p:spPr>
          <a:xfrm>
            <a:off x="1981200" y="1600200"/>
            <a:ext cx="8229600" cy="4800600"/>
          </a:xfrm>
        </p:spPr>
        <p:txBody>
          <a:bodyPr>
            <a:normAutofit/>
          </a:bodyPr>
          <a:lstStyle/>
          <a:p>
            <a:r>
              <a:rPr lang="en-US" altLang="en-US" sz="3200" dirty="0">
                <a:solidFill>
                  <a:schemeClr val="accent1">
                    <a:lumMod val="75000"/>
                  </a:schemeClr>
                </a:solidFill>
                <a:latin typeface="Times New Roman" charset="0"/>
                <a:ea typeface="Times New Roman" charset="0"/>
                <a:cs typeface="Times New Roman" charset="0"/>
              </a:rPr>
              <a:t>The knowledge of EMS is science.</a:t>
            </a:r>
          </a:p>
          <a:p>
            <a:r>
              <a:rPr lang="en-US" altLang="en-US" sz="3200" dirty="0">
                <a:solidFill>
                  <a:schemeClr val="accent1">
                    <a:lumMod val="75000"/>
                  </a:schemeClr>
                </a:solidFill>
                <a:latin typeface="Times New Roman" charset="0"/>
                <a:ea typeface="Times New Roman" charset="0"/>
                <a:cs typeface="Times New Roman" charset="0"/>
              </a:rPr>
              <a:t>The way it is applied is art.</a:t>
            </a:r>
          </a:p>
          <a:p>
            <a:r>
              <a:rPr lang="en-US" altLang="en-US" sz="3200" dirty="0">
                <a:solidFill>
                  <a:schemeClr val="accent1">
                    <a:lumMod val="75000"/>
                  </a:schemeClr>
                </a:solidFill>
                <a:latin typeface="Times New Roman" charset="0"/>
                <a:ea typeface="Times New Roman" charset="0"/>
                <a:cs typeface="Times New Roman" charset="0"/>
              </a:rPr>
              <a:t>Excellent EMTs know the science of EMS and use the art of EMS to apply the science.</a:t>
            </a:r>
          </a:p>
        </p:txBody>
      </p:sp>
    </p:spTree>
    <p:custDataLst>
      <p:tags r:id="rId1"/>
    </p:custDataLst>
    <p:extLst>
      <p:ext uri="{BB962C8B-B14F-4D97-AF65-F5344CB8AC3E}">
        <p14:creationId xmlns:p14="http://schemas.microsoft.com/office/powerpoint/2010/main" val="19840920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124200" y="0"/>
            <a:ext cx="5943600" cy="838200"/>
          </a:xfrm>
        </p:spPr>
        <p:txBody>
          <a:bodyPr/>
          <a:lstStyle/>
          <a:p>
            <a:pPr algn="ctr"/>
            <a:r>
              <a:rPr lang="en-US" altLang="en-US" sz="3600" b="1">
                <a:solidFill>
                  <a:schemeClr val="bg1"/>
                </a:solidFill>
                <a:latin typeface="Times New Roman" charset="0"/>
                <a:ea typeface="Times New Roman" charset="0"/>
                <a:cs typeface="Times New Roman" charset="0"/>
              </a:rPr>
              <a:t>Research Purpose &amp; Aim</a:t>
            </a:r>
          </a:p>
        </p:txBody>
      </p:sp>
      <p:sp>
        <p:nvSpPr>
          <p:cNvPr id="11267" name="Rectangle 3"/>
          <p:cNvSpPr>
            <a:spLocks noGrp="1" noChangeArrowheads="1"/>
          </p:cNvSpPr>
          <p:nvPr>
            <p:ph type="body" idx="1"/>
          </p:nvPr>
        </p:nvSpPr>
        <p:spPr>
          <a:xfrm>
            <a:off x="1981200" y="1600200"/>
            <a:ext cx="8229600" cy="4800600"/>
          </a:xfrm>
        </p:spPr>
        <p:txBody>
          <a:bodyPr>
            <a:normAutofit/>
          </a:bodyPr>
          <a:lstStyle/>
          <a:p>
            <a:r>
              <a:rPr lang="en-US" altLang="en-US" sz="3200" dirty="0">
                <a:solidFill>
                  <a:schemeClr val="accent1">
                    <a:lumMod val="75000"/>
                  </a:schemeClr>
                </a:solidFill>
                <a:latin typeface="Times New Roman" charset="0"/>
                <a:ea typeface="Times New Roman" charset="0"/>
                <a:cs typeface="Times New Roman" charset="0"/>
              </a:rPr>
              <a:t>The purpose of research is to discover answers to questions through the application of scientific procedures. </a:t>
            </a:r>
          </a:p>
          <a:p>
            <a:r>
              <a:rPr lang="en-US" altLang="en-US" sz="3200" dirty="0">
                <a:solidFill>
                  <a:schemeClr val="accent1">
                    <a:lumMod val="75000"/>
                  </a:schemeClr>
                </a:solidFill>
                <a:latin typeface="Times New Roman" charset="0"/>
                <a:ea typeface="Times New Roman" charset="0"/>
                <a:cs typeface="Times New Roman" charset="0"/>
              </a:rPr>
              <a:t>The main aim of research is to find out the truth which is hidden and which has not been discovered as yet.</a:t>
            </a:r>
          </a:p>
        </p:txBody>
      </p:sp>
    </p:spTree>
    <p:custDataLst>
      <p:tags r:id="rId1"/>
    </p:custDataLst>
    <p:extLst>
      <p:ext uri="{BB962C8B-B14F-4D97-AF65-F5344CB8AC3E}">
        <p14:creationId xmlns:p14="http://schemas.microsoft.com/office/powerpoint/2010/main" val="3820805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124200" y="0"/>
            <a:ext cx="5943600" cy="838200"/>
          </a:xfrm>
        </p:spPr>
        <p:txBody>
          <a:bodyPr/>
          <a:lstStyle/>
          <a:p>
            <a:pPr algn="ctr"/>
            <a:r>
              <a:rPr lang="en-US" altLang="en-US" sz="3600" b="1">
                <a:solidFill>
                  <a:schemeClr val="bg1"/>
                </a:solidFill>
                <a:latin typeface="Times New Roman" charset="0"/>
                <a:ea typeface="Times New Roman" charset="0"/>
                <a:cs typeface="Times New Roman" charset="0"/>
              </a:rPr>
              <a:t>Research Objectives </a:t>
            </a:r>
          </a:p>
        </p:txBody>
      </p:sp>
      <p:sp>
        <p:nvSpPr>
          <p:cNvPr id="13315" name="Rectangle 3"/>
          <p:cNvSpPr>
            <a:spLocks noGrp="1" noChangeArrowheads="1"/>
          </p:cNvSpPr>
          <p:nvPr>
            <p:ph type="body" idx="1"/>
          </p:nvPr>
        </p:nvSpPr>
        <p:spPr>
          <a:xfrm>
            <a:off x="1981200" y="1600200"/>
            <a:ext cx="8229600" cy="4800600"/>
          </a:xfrm>
        </p:spPr>
        <p:txBody>
          <a:bodyPr>
            <a:normAutofit/>
          </a:bodyPr>
          <a:lstStyle/>
          <a:p>
            <a:r>
              <a:rPr lang="en-US" altLang="en-US" sz="3200" dirty="0">
                <a:solidFill>
                  <a:schemeClr val="accent1">
                    <a:lumMod val="75000"/>
                  </a:schemeClr>
                </a:solidFill>
                <a:latin typeface="Times New Roman" charset="0"/>
                <a:ea typeface="Times New Roman" charset="0"/>
                <a:cs typeface="Times New Roman" charset="0"/>
              </a:rPr>
              <a:t>To gain familiarity with a phenomenon or to achieve new insights into it (studies with this object in view are termed as exploratory or </a:t>
            </a:r>
            <a:r>
              <a:rPr lang="en-US" altLang="en-US" sz="3200" dirty="0" smtClean="0">
                <a:solidFill>
                  <a:schemeClr val="accent1">
                    <a:lumMod val="75000"/>
                  </a:schemeClr>
                </a:solidFill>
                <a:latin typeface="Times New Roman" charset="0"/>
                <a:ea typeface="Times New Roman" charset="0"/>
                <a:cs typeface="Times New Roman" charset="0"/>
              </a:rPr>
              <a:t>formulated </a:t>
            </a:r>
            <a:r>
              <a:rPr lang="en-US" altLang="en-US" sz="3200" dirty="0">
                <a:solidFill>
                  <a:schemeClr val="accent1">
                    <a:lumMod val="75000"/>
                  </a:schemeClr>
                </a:solidFill>
                <a:latin typeface="Times New Roman" charset="0"/>
                <a:ea typeface="Times New Roman" charset="0"/>
                <a:cs typeface="Times New Roman" charset="0"/>
              </a:rPr>
              <a:t>research studies</a:t>
            </a:r>
            <a:r>
              <a:rPr lang="en-US" altLang="en-US" sz="3200" dirty="0" smtClean="0">
                <a:solidFill>
                  <a:schemeClr val="accent1">
                    <a:lumMod val="75000"/>
                  </a:schemeClr>
                </a:solidFill>
                <a:latin typeface="Times New Roman" charset="0"/>
                <a:ea typeface="Times New Roman" charset="0"/>
                <a:cs typeface="Times New Roman" charset="0"/>
              </a:rPr>
              <a:t>)</a:t>
            </a:r>
            <a:endParaRPr lang="en-US" altLang="en-US" sz="3200" dirty="0">
              <a:solidFill>
                <a:schemeClr val="accent1">
                  <a:lumMod val="75000"/>
                </a:schemeClr>
              </a:solidFill>
              <a:latin typeface="Times New Roman" charset="0"/>
              <a:ea typeface="Times New Roman" charset="0"/>
              <a:cs typeface="Times New Roman" charset="0"/>
            </a:endParaRPr>
          </a:p>
          <a:p>
            <a:r>
              <a:rPr lang="en-US" altLang="en-US" sz="3200" dirty="0">
                <a:solidFill>
                  <a:schemeClr val="accent1">
                    <a:lumMod val="75000"/>
                  </a:schemeClr>
                </a:solidFill>
                <a:latin typeface="Times New Roman" charset="0"/>
                <a:ea typeface="Times New Roman" charset="0"/>
                <a:cs typeface="Times New Roman" charset="0"/>
              </a:rPr>
              <a:t>To portray accurately the characteristics of a particular individual, situation or a group (studies with this object in view are known as descriptive research studies);</a:t>
            </a:r>
          </a:p>
        </p:txBody>
      </p:sp>
    </p:spTree>
    <p:custDataLst>
      <p:tags r:id="rId1"/>
    </p:custDataLst>
    <p:extLst>
      <p:ext uri="{BB962C8B-B14F-4D97-AF65-F5344CB8AC3E}">
        <p14:creationId xmlns:p14="http://schemas.microsoft.com/office/powerpoint/2010/main" val="2087641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124200" y="0"/>
            <a:ext cx="5943600" cy="838200"/>
          </a:xfrm>
        </p:spPr>
        <p:txBody>
          <a:bodyPr/>
          <a:lstStyle/>
          <a:p>
            <a:pPr algn="ctr"/>
            <a:r>
              <a:rPr lang="en-US" altLang="en-US" sz="3600" b="1">
                <a:solidFill>
                  <a:schemeClr val="bg1"/>
                </a:solidFill>
                <a:latin typeface="Times New Roman" charset="0"/>
                <a:ea typeface="Times New Roman" charset="0"/>
                <a:cs typeface="Times New Roman" charset="0"/>
              </a:rPr>
              <a:t>Research Objectives </a:t>
            </a:r>
          </a:p>
        </p:txBody>
      </p:sp>
      <p:sp>
        <p:nvSpPr>
          <p:cNvPr id="15363" name="Rectangle 3"/>
          <p:cNvSpPr>
            <a:spLocks noGrp="1" noChangeArrowheads="1"/>
          </p:cNvSpPr>
          <p:nvPr>
            <p:ph type="body" idx="1"/>
          </p:nvPr>
        </p:nvSpPr>
        <p:spPr>
          <a:xfrm>
            <a:off x="1981200" y="1600200"/>
            <a:ext cx="8229600" cy="4800600"/>
          </a:xfrm>
        </p:spPr>
        <p:txBody>
          <a:bodyPr>
            <a:normAutofit/>
          </a:bodyPr>
          <a:lstStyle/>
          <a:p>
            <a:r>
              <a:rPr lang="en-US" altLang="en-US" sz="3200" dirty="0">
                <a:solidFill>
                  <a:schemeClr val="accent1">
                    <a:lumMod val="75000"/>
                  </a:schemeClr>
                </a:solidFill>
                <a:latin typeface="Times New Roman" charset="0"/>
                <a:ea typeface="Times New Roman" charset="0"/>
                <a:cs typeface="Times New Roman" charset="0"/>
              </a:rPr>
              <a:t>To determine the frequency with which something occurs or with which it is associated with something else (studies with this object in view are known as diagnostic research studies);</a:t>
            </a:r>
          </a:p>
          <a:p>
            <a:r>
              <a:rPr lang="en-US" altLang="en-US" sz="3200" dirty="0">
                <a:solidFill>
                  <a:schemeClr val="accent1">
                    <a:lumMod val="75000"/>
                  </a:schemeClr>
                </a:solidFill>
                <a:latin typeface="Times New Roman" charset="0"/>
                <a:ea typeface="Times New Roman" charset="0"/>
                <a:cs typeface="Times New Roman" charset="0"/>
              </a:rPr>
              <a:t>To test a hypothesis of a causal relationship between variables (such studies are known as hypothesis-testing research studies).</a:t>
            </a:r>
          </a:p>
        </p:txBody>
      </p:sp>
    </p:spTree>
    <p:custDataLst>
      <p:tags r:id="rId1"/>
    </p:custDataLst>
    <p:extLst>
      <p:ext uri="{BB962C8B-B14F-4D97-AF65-F5344CB8AC3E}">
        <p14:creationId xmlns:p14="http://schemas.microsoft.com/office/powerpoint/2010/main" val="20532836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124200" y="0"/>
            <a:ext cx="5943600" cy="838200"/>
          </a:xfrm>
        </p:spPr>
        <p:txBody>
          <a:bodyPr/>
          <a:lstStyle/>
          <a:p>
            <a:pPr algn="ctr"/>
            <a:r>
              <a:rPr lang="en-US" altLang="en-US" sz="3600" b="1">
                <a:solidFill>
                  <a:schemeClr val="bg1"/>
                </a:solidFill>
                <a:latin typeface="Times New Roman" charset="0"/>
                <a:ea typeface="Times New Roman" charset="0"/>
                <a:cs typeface="Times New Roman" charset="0"/>
              </a:rPr>
              <a:t>Research Types</a:t>
            </a:r>
          </a:p>
        </p:txBody>
      </p:sp>
      <p:sp>
        <p:nvSpPr>
          <p:cNvPr id="17411" name="Rectangle 3"/>
          <p:cNvSpPr>
            <a:spLocks noGrp="1" noChangeArrowheads="1"/>
          </p:cNvSpPr>
          <p:nvPr>
            <p:ph type="body" idx="1"/>
          </p:nvPr>
        </p:nvSpPr>
        <p:spPr>
          <a:xfrm>
            <a:off x="1981200" y="1600200"/>
            <a:ext cx="8229600" cy="4800600"/>
          </a:xfrm>
        </p:spPr>
        <p:txBody>
          <a:bodyPr>
            <a:normAutofit/>
          </a:bodyPr>
          <a:lstStyle/>
          <a:p>
            <a:r>
              <a:rPr lang="en-US" altLang="en-US" sz="3200" dirty="0">
                <a:solidFill>
                  <a:schemeClr val="accent1">
                    <a:lumMod val="75000"/>
                  </a:schemeClr>
                </a:solidFill>
                <a:latin typeface="Times New Roman" charset="0"/>
                <a:ea typeface="Times New Roman" charset="0"/>
                <a:cs typeface="Times New Roman" charset="0"/>
              </a:rPr>
              <a:t>Descriptive vs. Analytical, </a:t>
            </a:r>
          </a:p>
          <a:p>
            <a:r>
              <a:rPr lang="en-US" altLang="en-US" sz="3200" dirty="0">
                <a:solidFill>
                  <a:schemeClr val="accent1">
                    <a:lumMod val="75000"/>
                  </a:schemeClr>
                </a:solidFill>
                <a:latin typeface="Times New Roman" charset="0"/>
                <a:ea typeface="Times New Roman" charset="0"/>
                <a:cs typeface="Times New Roman" charset="0"/>
              </a:rPr>
              <a:t>Applied vs. Fundamental,</a:t>
            </a:r>
          </a:p>
          <a:p>
            <a:r>
              <a:rPr lang="en-US" altLang="en-US" sz="3200" dirty="0">
                <a:solidFill>
                  <a:schemeClr val="accent1">
                    <a:lumMod val="75000"/>
                  </a:schemeClr>
                </a:solidFill>
                <a:latin typeface="Times New Roman" charset="0"/>
                <a:ea typeface="Times New Roman" charset="0"/>
                <a:cs typeface="Times New Roman" charset="0"/>
              </a:rPr>
              <a:t>Quantitative vs. Qualitative, </a:t>
            </a:r>
          </a:p>
          <a:p>
            <a:r>
              <a:rPr lang="en-US" altLang="en-US" sz="3200" dirty="0">
                <a:solidFill>
                  <a:schemeClr val="accent1">
                    <a:lumMod val="75000"/>
                  </a:schemeClr>
                </a:solidFill>
                <a:latin typeface="Times New Roman" charset="0"/>
                <a:ea typeface="Times New Roman" charset="0"/>
                <a:cs typeface="Times New Roman" charset="0"/>
              </a:rPr>
              <a:t>Conceptual vs. Empirical, </a:t>
            </a:r>
          </a:p>
          <a:p>
            <a:r>
              <a:rPr lang="en-US" altLang="en-US" sz="3200" dirty="0">
                <a:solidFill>
                  <a:schemeClr val="accent1">
                    <a:lumMod val="75000"/>
                  </a:schemeClr>
                </a:solidFill>
                <a:latin typeface="Times New Roman" charset="0"/>
                <a:ea typeface="Times New Roman" charset="0"/>
                <a:cs typeface="Times New Roman" charset="0"/>
              </a:rPr>
              <a:t>Some Other Types of Research</a:t>
            </a:r>
          </a:p>
          <a:p>
            <a:endParaRPr lang="en-US" altLang="en-US" sz="3200" dirty="0">
              <a:solidFill>
                <a:schemeClr val="accent1">
                  <a:lumMod val="75000"/>
                </a:schemeClr>
              </a:solidFill>
              <a:latin typeface="Times New Roman" charset="0"/>
              <a:ea typeface="Times New Roman" charset="0"/>
              <a:cs typeface="Times New Roman" charset="0"/>
            </a:endParaRPr>
          </a:p>
        </p:txBody>
      </p:sp>
    </p:spTree>
    <p:custDataLst>
      <p:tags r:id="rId1"/>
    </p:custDataLst>
    <p:extLst>
      <p:ext uri="{BB962C8B-B14F-4D97-AF65-F5344CB8AC3E}">
        <p14:creationId xmlns:p14="http://schemas.microsoft.com/office/powerpoint/2010/main" val="9332645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124200" y="0"/>
            <a:ext cx="5943600" cy="838200"/>
          </a:xfrm>
        </p:spPr>
        <p:txBody>
          <a:bodyPr/>
          <a:lstStyle/>
          <a:p>
            <a:pPr algn="ctr"/>
            <a:r>
              <a:rPr lang="en-US" altLang="en-US" sz="3600" b="1">
                <a:solidFill>
                  <a:schemeClr val="bg1"/>
                </a:solidFill>
                <a:latin typeface="Times New Roman" charset="0"/>
                <a:ea typeface="Times New Roman" charset="0"/>
                <a:cs typeface="Times New Roman" charset="0"/>
              </a:rPr>
              <a:t>Research Approach </a:t>
            </a:r>
          </a:p>
        </p:txBody>
      </p:sp>
      <p:sp>
        <p:nvSpPr>
          <p:cNvPr id="19459" name="Rectangle 3"/>
          <p:cNvSpPr>
            <a:spLocks noGrp="1" noChangeArrowheads="1"/>
          </p:cNvSpPr>
          <p:nvPr>
            <p:ph type="body" idx="1"/>
          </p:nvPr>
        </p:nvSpPr>
        <p:spPr>
          <a:xfrm>
            <a:off x="1981200" y="1600200"/>
            <a:ext cx="8229600" cy="4800600"/>
          </a:xfrm>
        </p:spPr>
        <p:txBody>
          <a:bodyPr>
            <a:normAutofit/>
          </a:bodyPr>
          <a:lstStyle/>
          <a:p>
            <a:r>
              <a:rPr lang="en-US" altLang="en-US" sz="3200" dirty="0">
                <a:solidFill>
                  <a:schemeClr val="accent1">
                    <a:lumMod val="75000"/>
                  </a:schemeClr>
                </a:solidFill>
                <a:latin typeface="Times New Roman" charset="0"/>
                <a:ea typeface="Times New Roman" charset="0"/>
                <a:cs typeface="Times New Roman" charset="0"/>
              </a:rPr>
              <a:t>Quantitative approach, and </a:t>
            </a:r>
          </a:p>
          <a:p>
            <a:r>
              <a:rPr lang="en-US" altLang="en-US" sz="3200" dirty="0">
                <a:solidFill>
                  <a:schemeClr val="accent1">
                    <a:lumMod val="75000"/>
                  </a:schemeClr>
                </a:solidFill>
                <a:latin typeface="Times New Roman" charset="0"/>
                <a:ea typeface="Times New Roman" charset="0"/>
                <a:cs typeface="Times New Roman" charset="0"/>
              </a:rPr>
              <a:t>Qualitative approach</a:t>
            </a:r>
          </a:p>
        </p:txBody>
      </p:sp>
    </p:spTree>
    <p:custDataLst>
      <p:tags r:id="rId1"/>
    </p:custDataLst>
    <p:extLst>
      <p:ext uri="{BB962C8B-B14F-4D97-AF65-F5344CB8AC3E}">
        <p14:creationId xmlns:p14="http://schemas.microsoft.com/office/powerpoint/2010/main" val="16985847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200400" y="0"/>
            <a:ext cx="5943600" cy="838200"/>
          </a:xfrm>
        </p:spPr>
        <p:txBody>
          <a:bodyPr/>
          <a:lstStyle/>
          <a:p>
            <a:pPr algn="ctr"/>
            <a:r>
              <a:rPr lang="en-US" altLang="en-US" sz="3600" b="1">
                <a:solidFill>
                  <a:schemeClr val="bg1"/>
                </a:solidFill>
                <a:latin typeface="Times New Roman" charset="0"/>
                <a:ea typeface="Times New Roman" charset="0"/>
                <a:cs typeface="Times New Roman" charset="0"/>
              </a:rPr>
              <a:t>Research Methods</a:t>
            </a:r>
          </a:p>
        </p:txBody>
      </p:sp>
      <p:pic>
        <p:nvPicPr>
          <p:cNvPr id="21507"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40543" y="838200"/>
            <a:ext cx="9118600" cy="556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93550543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274</TotalTime>
  <Words>1794</Words>
  <Application>Microsoft Macintosh PowerPoint</Application>
  <PresentationFormat>Widescreen</PresentationFormat>
  <Paragraphs>55</Paragraphs>
  <Slides>10</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Calibri</vt:lpstr>
      <vt:lpstr>Calibri Light</vt:lpstr>
      <vt:lpstr>Times New Roman</vt:lpstr>
      <vt:lpstr>Traditional Arabic</vt:lpstr>
      <vt:lpstr>Arial</vt:lpstr>
      <vt:lpstr>Office Theme</vt:lpstr>
      <vt:lpstr>Introduction to EMS Research</vt:lpstr>
      <vt:lpstr>Definition </vt:lpstr>
      <vt:lpstr>Is EMS Art or Science?</vt:lpstr>
      <vt:lpstr>Research Purpose &amp; Aim</vt:lpstr>
      <vt:lpstr>Research Objectives </vt:lpstr>
      <vt:lpstr>Research Objectives </vt:lpstr>
      <vt:lpstr>Research Types</vt:lpstr>
      <vt:lpstr>Research Approach </vt:lpstr>
      <vt:lpstr>Research Methods</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Alotaibi, Raied</cp:lastModifiedBy>
  <cp:revision>34</cp:revision>
  <dcterms:created xsi:type="dcterms:W3CDTF">2017-03-15T21:22:10Z</dcterms:created>
  <dcterms:modified xsi:type="dcterms:W3CDTF">2017-05-10T13:30:27Z</dcterms:modified>
</cp:coreProperties>
</file>