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80" r:id="rId3"/>
    <p:sldId id="281" r:id="rId4"/>
    <p:sldId id="279" r:id="rId5"/>
    <p:sldId id="258" r:id="rId6"/>
    <p:sldId id="273" r:id="rId7"/>
    <p:sldId id="276" r:id="rId8"/>
    <p:sldId id="274" r:id="rId9"/>
    <p:sldId id="275" r:id="rId10"/>
    <p:sldId id="272" r:id="rId11"/>
    <p:sldId id="257" r:id="rId12"/>
    <p:sldId id="267" r:id="rId13"/>
    <p:sldId id="268" r:id="rId14"/>
    <p:sldId id="269" r:id="rId15"/>
    <p:sldId id="270" r:id="rId16"/>
    <p:sldId id="271" r:id="rId17"/>
    <p:sldId id="259" r:id="rId18"/>
    <p:sldId id="260" r:id="rId19"/>
    <p:sldId id="277" r:id="rId20"/>
    <p:sldId id="278" r:id="rId21"/>
    <p:sldId id="261" r:id="rId22"/>
    <p:sldId id="262" r:id="rId23"/>
    <p:sldId id="263" r:id="rId24"/>
    <p:sldId id="264" r:id="rId25"/>
    <p:sldId id="265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3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1B440-0D5E-4A47-B04A-CE0580AE8AA2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1FDD9-60FC-4EA1-B8A0-A2074B5808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80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0D8ED-6E1B-4BEB-8E9A-A7D172F7BB01}" type="slidenum">
              <a:rPr lang="en-US"/>
              <a:pPr/>
              <a:t>12</a:t>
            </a:fld>
            <a:endParaRPr lang="en-US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79C16-BBCA-4AD5-9BCC-B8FC8B9AA230}" type="slidenum">
              <a:rPr lang="en-US"/>
              <a:pPr/>
              <a:t>13</a:t>
            </a:fld>
            <a:endParaRPr lang="en-US"/>
          </a:p>
        </p:txBody>
      </p:sp>
      <p:sp>
        <p:nvSpPr>
          <p:cNvPr id="5498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A3A95-C60B-4AFA-BC92-FB5152540686}" type="slidenum">
              <a:rPr lang="en-US"/>
              <a:pPr/>
              <a:t>14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9DC55-942F-4137-AE8E-50A573929ADB}" type="slidenum">
              <a:rPr lang="en-US"/>
              <a:pPr/>
              <a:t>15</a:t>
            </a:fld>
            <a:endParaRPr lang="en-US"/>
          </a:p>
        </p:txBody>
      </p:sp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F2EA9B-E686-41EC-9E93-B2B8B0C6F1F0}" type="slidenum">
              <a:rPr lang="en-US"/>
              <a:pPr/>
              <a:t>16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1FDD9-60FC-4EA1-B8A0-A2074B58082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Introduction to Gene Expression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Chromatin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Chromatin is the complex of DNA and protein found in the eukaryotic nucleus, which packages chromosomes.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structure of chromatin varies significantly between different stages of the cell cycle, according to the requirements of the DNA.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752600"/>
          </a:xfrm>
        </p:spPr>
        <p:txBody>
          <a:bodyPr>
            <a:noAutofit/>
          </a:bodyPr>
          <a:lstStyle/>
          <a:p>
            <a:r>
              <a:rPr lang="en-US" b="1" dirty="0" smtClean="0"/>
              <a:t>Central dogma of molecular biology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cs typeface="Arial" pitchFamily="34" charset="0"/>
              </a:rPr>
              <a:t>DNA</a:t>
            </a:r>
            <a:endParaRPr lang="en-US" b="1" dirty="0">
              <a:cs typeface="Arial" pitchFamily="34" charset="0"/>
            </a:endParaRP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DNA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Contains genetic code or instructions for the development 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function of 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living organisms. It is double stranded.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Four Nucleotides (building blocks of DNA)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Adenine (A), Guanine (G), 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Thymine (T), Cytosine (C)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Base pairs: (A, T)  (G, C)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E.g.       5’ ---AAATGCAT---3’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3’ ---TTTACGTA---5’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RNA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000" dirty="0">
              <a:latin typeface="Comic Sans MS" pitchFamily="1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RNA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transcribed (or copied) from DNA. It is single stranded.  (Complimentary copy of one of the strands of DNA)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RNA polymerase - An enzyme that helps in the transcription of DNA to form RNA.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Four Nucleotides (building blocks of DNA)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Adenine (A), Guanine (G), </a:t>
            </a:r>
          </a:p>
          <a:p>
            <a:pPr lvl="1">
              <a:lnSpc>
                <a:spcPct val="90000"/>
              </a:lnSpc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Uracil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(U), Cytosine (C)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Base pairs: (A, U)  (G, 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latin typeface="Comic Sans MS" pitchFamily="1" charset="0"/>
              </a:rPr>
              <a:t/>
            </a:r>
            <a:br>
              <a:rPr lang="en-US" sz="2800" dirty="0">
                <a:latin typeface="Comic Sans MS" pitchFamily="1" charset="0"/>
              </a:rPr>
            </a:br>
            <a:r>
              <a:rPr lang="en-US" sz="4900" b="1" dirty="0">
                <a:latin typeface="Calibri" pitchFamily="34" charset="0"/>
                <a:cs typeface="Calibri" pitchFamily="34" charset="0"/>
              </a:rPr>
              <a:t>Types of RNA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000" dirty="0">
              <a:latin typeface="Comic Sans MS" pitchFamily="1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(Transfer</a:t>
            </a:r>
            <a:r>
              <a:rPr lang="en-US" dirty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tRNA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(Ribosomal</a:t>
            </a:r>
            <a:r>
              <a:rPr lang="en-US" dirty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rRNA</a:t>
            </a:r>
            <a:r>
              <a:rPr lang="en-US" dirty="0">
                <a:latin typeface="Arial" pitchFamily="34" charset="0"/>
                <a:cs typeface="Arial" pitchFamily="34" charset="0"/>
              </a:rPr>
              <a:t>, etc.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(Messenger RNA) mRNA -. </a:t>
            </a:r>
            <a:r>
              <a:rPr lang="en-US" dirty="0">
                <a:latin typeface="Arial" pitchFamily="34" charset="0"/>
                <a:cs typeface="Arial" pitchFamily="34" charset="0"/>
              </a:rPr>
              <a:t>Carries information from DNA to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ribosomes</a:t>
            </a:r>
            <a:r>
              <a:rPr lang="en-US" dirty="0">
                <a:latin typeface="Arial" pitchFamily="34" charset="0"/>
                <a:cs typeface="Arial" pitchFamily="34" charset="0"/>
              </a:rPr>
              <a:t> where protein synthesis takes place (less stable than DNA).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latin typeface="Comic Sans MS" pitchFamily="1" charset="0"/>
              </a:rPr>
              <a:t/>
            </a:r>
            <a:br>
              <a:rPr lang="en-US" sz="2800" dirty="0">
                <a:latin typeface="Comic Sans MS" pitchFamily="1" charset="0"/>
              </a:rPr>
            </a:br>
            <a:r>
              <a:rPr lang="en-US" b="1" dirty="0" err="1">
                <a:latin typeface="Calibri" pitchFamily="34" charset="0"/>
                <a:cs typeface="Calibri" pitchFamily="34" charset="0"/>
              </a:rPr>
              <a:t>Oligos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Comic Sans MS" pitchFamily="1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Oligonucleotide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- a short segment of DNA consisting of a few base pairs.  In short it is commonly called “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Oligo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“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mer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” - unit of measurement for an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Oligo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.  It is the number of base pairs. So 30 base pair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Oligo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would be 30-mer long.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2800" dirty="0">
              <a:latin typeface="Comic Sans MS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omic Sans MS" pitchFamily="1" charset="0"/>
              </a:rPr>
              <a:t/>
            </a:r>
            <a:br>
              <a:rPr lang="en-US" sz="2800" dirty="0">
                <a:latin typeface="Comic Sans MS" pitchFamily="1" charset="0"/>
              </a:rPr>
            </a:br>
            <a:endParaRPr lang="en-US" sz="2800" dirty="0">
              <a:latin typeface="Comic Sans MS" pitchFamily="1" charset="0"/>
            </a:endParaRP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64" charset="2"/>
              <a:buNone/>
            </a:pPr>
            <a:endParaRPr lang="en-US" sz="2400" dirty="0">
              <a:latin typeface="Comic Sans MS" pitchFamily="1" charset="0"/>
            </a:endParaRPr>
          </a:p>
          <a:p>
            <a:pPr>
              <a:buClr>
                <a:schemeClr val="tx1"/>
              </a:buClr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cDNA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- complimentary DNA. DNA sequence that is complimentary to the given mRNA.</a:t>
            </a:r>
          </a:p>
          <a:p>
            <a:pPr>
              <a:buClr>
                <a:schemeClr val="tx1"/>
              </a:buClr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Obtained using an enzyme called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reverse transcriptase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  </a:t>
            </a:r>
          </a:p>
          <a:p>
            <a:pPr lvl="1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Probes  - a short segment of DNA (about 100-mer or longer)  used to detect DNA or RNA that compliments the sequence present in the prob</a:t>
            </a:r>
            <a:r>
              <a:rPr lang="en-US" sz="2400" dirty="0">
                <a:latin typeface="Comic Sans MS" pitchFamily="1" charset="0"/>
              </a:rPr>
              <a:t>e.</a:t>
            </a:r>
            <a:r>
              <a:rPr lang="en-US" sz="2800" dirty="0">
                <a:latin typeface="Comic Sans MS" pitchFamily="1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07899" y="914400"/>
            <a:ext cx="40169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err="1" smtClean="0"/>
              <a:t>cDNA</a:t>
            </a:r>
            <a:r>
              <a:rPr lang="en-US" sz="4400" b="1" dirty="0" smtClean="0"/>
              <a:t> and probe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Transcription factors (TFs)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2"/>
                </a:solidFill>
              </a:rPr>
              <a:t>Transcription factors (TFs)</a:t>
            </a:r>
            <a:r>
              <a:rPr lang="en-US" dirty="0" smtClean="0"/>
              <a:t> are proteins that bind to the DNA and help to control gene expression.</a:t>
            </a:r>
          </a:p>
          <a:p>
            <a:endParaRPr lang="en-US" dirty="0" smtClean="0"/>
          </a:p>
          <a:p>
            <a:r>
              <a:rPr lang="en-US" dirty="0" smtClean="0"/>
              <a:t> We call the sequences to which they bind </a:t>
            </a:r>
            <a:r>
              <a:rPr lang="en-US" b="1" i="1" dirty="0" smtClean="0">
                <a:solidFill>
                  <a:schemeClr val="tx2"/>
                </a:solidFill>
              </a:rPr>
              <a:t>transcription factor binding sites (TFBSs)</a:t>
            </a:r>
            <a:r>
              <a:rPr lang="en-US" dirty="0" smtClean="0"/>
              <a:t>, which are a type of </a:t>
            </a:r>
            <a:r>
              <a:rPr lang="en-US" i="1" dirty="0" err="1" smtClean="0">
                <a:solidFill>
                  <a:schemeClr val="tx2"/>
                </a:solidFill>
              </a:rPr>
              <a:t>cis</a:t>
            </a:r>
            <a:r>
              <a:rPr lang="en-US" i="1" dirty="0" smtClean="0">
                <a:solidFill>
                  <a:schemeClr val="tx2"/>
                </a:solidFill>
              </a:rPr>
              <a:t>-</a:t>
            </a:r>
            <a:r>
              <a:rPr lang="en-US" dirty="0" smtClean="0">
                <a:solidFill>
                  <a:schemeClr val="tx2"/>
                </a:solidFill>
              </a:rPr>
              <a:t>regulatory sequence.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935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Most transcription factors can bind to a range of similar sequences. We call this a binding </a:t>
            </a:r>
            <a:r>
              <a:rPr lang="en-US" b="1" i="1" dirty="0" smtClean="0">
                <a:solidFill>
                  <a:srgbClr val="0000FF"/>
                </a:solidFill>
              </a:rPr>
              <a:t>“motif.”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grpSp>
        <p:nvGrpSpPr>
          <p:cNvPr id="4" name="Group 1028"/>
          <p:cNvGrpSpPr>
            <a:grpSpLocks noGrp="1"/>
          </p:cNvGrpSpPr>
          <p:nvPr/>
        </p:nvGrpSpPr>
        <p:grpSpPr bwMode="auto">
          <a:xfrm>
            <a:off x="457200" y="2438400"/>
            <a:ext cx="8229600" cy="3687763"/>
            <a:chOff x="576" y="2352"/>
            <a:chExt cx="4656" cy="1532"/>
          </a:xfrm>
        </p:grpSpPr>
        <p:sp>
          <p:nvSpPr>
            <p:cNvPr id="5" name="Rectangle 1029"/>
            <p:cNvSpPr>
              <a:spLocks noChangeArrowheads="1"/>
            </p:cNvSpPr>
            <p:nvPr/>
          </p:nvSpPr>
          <p:spPr bwMode="auto">
            <a:xfrm>
              <a:off x="576" y="2352"/>
              <a:ext cx="4560" cy="139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1030"/>
            <p:cNvPicPr>
              <a:picLocks noChangeAspect="1" noChangeArrowheads="1"/>
            </p:cNvPicPr>
            <p:nvPr/>
          </p:nvPicPr>
          <p:blipFill>
            <a:blip r:embed="rId2"/>
            <a:srcRect t="9320" r="1851" b="9903"/>
            <a:stretch>
              <a:fillRect/>
            </a:stretch>
          </p:blipFill>
          <p:spPr bwMode="auto">
            <a:xfrm>
              <a:off x="654" y="2424"/>
              <a:ext cx="4403" cy="124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 Box 1031"/>
            <p:cNvSpPr txBox="1">
              <a:spLocks noChangeArrowheads="1"/>
            </p:cNvSpPr>
            <p:nvPr/>
          </p:nvSpPr>
          <p:spPr bwMode="auto">
            <a:xfrm>
              <a:off x="2208" y="3730"/>
              <a:ext cx="30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000">
                  <a:latin typeface="Geneva" pitchFamily="1" charset="0"/>
                </a:rPr>
                <a:t>Wasserman, W. W. and A. Sandelin (2004). </a:t>
              </a:r>
              <a:r>
                <a:rPr lang="en-US" sz="1000" i="1">
                  <a:latin typeface="Geneva" pitchFamily="1" charset="0"/>
                </a:rPr>
                <a:t>Nat Rev Genet</a:t>
              </a:r>
              <a:r>
                <a:rPr lang="en-US" sz="1000">
                  <a:latin typeface="Geneva" pitchFamily="1" charset="0"/>
                </a:rPr>
                <a:t> </a:t>
              </a:r>
              <a:r>
                <a:rPr lang="en-US" sz="1000" b="1">
                  <a:latin typeface="Geneva" pitchFamily="1" charset="0"/>
                </a:rPr>
                <a:t>5</a:t>
              </a:r>
              <a:r>
                <a:rPr lang="en-US" sz="1000">
                  <a:latin typeface="Geneva" pitchFamily="1" charset="0"/>
                </a:rPr>
                <a:t>(4): 276-287.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 expression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cell uses only some of the genetic information it contains.</a:t>
            </a:r>
          </a:p>
          <a:p>
            <a:r>
              <a:rPr lang="en-US" dirty="0"/>
              <a:t>Proteins are synthesized only from genes that are expressed or “turned on;” all other genes are not expressed or “turned off.”</a:t>
            </a:r>
          </a:p>
          <a:p>
            <a:r>
              <a:rPr lang="en-US" dirty="0"/>
              <a:t>Ex: genes that code for liver enzymes are not expressed in nerve cells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Grade Distribution</a:t>
            </a:r>
            <a:endParaRPr lang="ar-S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358629"/>
              </p:ext>
            </p:extLst>
          </p:nvPr>
        </p:nvGraphicFramePr>
        <p:xfrm>
          <a:off x="609600" y="1295400"/>
          <a:ext cx="8077200" cy="533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5422"/>
                <a:gridCol w="4947663"/>
                <a:gridCol w="2114115"/>
              </a:tblGrid>
              <a:tr h="10668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No.  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Methods of Assessment  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Marks (%)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  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-1</a:t>
                      </a:r>
                      <a:r>
                        <a:rPr lang="en-US" sz="2800" baseline="30000" dirty="0">
                          <a:effectLst/>
                        </a:rPr>
                        <a:t>st</a:t>
                      </a:r>
                      <a:r>
                        <a:rPr lang="en-US" sz="2800" dirty="0">
                          <a:effectLst/>
                        </a:rPr>
                        <a:t> continuous </a:t>
                      </a:r>
                      <a:r>
                        <a:rPr lang="en-US" sz="2800" dirty="0" err="1">
                          <a:effectLst/>
                        </a:rPr>
                        <a:t>assesments</a:t>
                      </a:r>
                      <a:r>
                        <a:rPr lang="en-US" sz="2800" dirty="0">
                          <a:effectLst/>
                        </a:rPr>
                        <a:t>                 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25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  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-2</a:t>
                      </a:r>
                      <a:r>
                        <a:rPr lang="en-US" sz="2800" baseline="30000" dirty="0">
                          <a:effectLst/>
                        </a:rPr>
                        <a:t>nd</a:t>
                      </a:r>
                      <a:r>
                        <a:rPr lang="en-US" sz="2800" dirty="0">
                          <a:effectLst/>
                        </a:rPr>
                        <a:t> continuous </a:t>
                      </a:r>
                      <a:r>
                        <a:rPr lang="en-US" sz="2800" dirty="0" err="1">
                          <a:effectLst/>
                        </a:rPr>
                        <a:t>assesments</a:t>
                      </a:r>
                      <a:r>
                        <a:rPr lang="en-US" sz="2800" dirty="0">
                          <a:effectLst/>
                        </a:rPr>
                        <a:t>                              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25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Quiz assessments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 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- Final Exam                                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40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870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exp and environment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/>
              <a:t>Influenced by the environment</a:t>
            </a:r>
          </a:p>
          <a:p>
            <a:r>
              <a:rPr lang="en-US" dirty="0"/>
              <a:t>Example: Himalayan Rabbit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- cold temperature turns on gene for black pigment</a:t>
            </a:r>
          </a:p>
          <a:p>
            <a:r>
              <a:rPr lang="en-US" dirty="0"/>
              <a:t>Example: identical twins raised separately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- twin living in city may develop cancer 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     while twin living in the country may not</a:t>
            </a:r>
          </a:p>
        </p:txBody>
      </p:sp>
      <p:pic>
        <p:nvPicPr>
          <p:cNvPr id="5" name="Picture 6" descr="B02AD7E"/>
          <p:cNvPicPr>
            <a:picLocks noChangeAspect="1" noChangeArrowheads="1"/>
          </p:cNvPicPr>
          <p:nvPr/>
        </p:nvPicPr>
        <p:blipFill>
          <a:blip r:embed="rId3"/>
          <a:srcRect l="26306" t="68724" b="16667"/>
          <a:stretch>
            <a:fillRect/>
          </a:stretch>
        </p:blipFill>
        <p:spPr bwMode="auto">
          <a:xfrm>
            <a:off x="2514600" y="5181600"/>
            <a:ext cx="6062663" cy="15144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Control of Gene Expression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Transcription factor binding sites are found within larger functional units of the DNA called </a:t>
            </a:r>
            <a:r>
              <a:rPr lang="en-US" b="1" i="1" dirty="0" err="1" smtClean="0">
                <a:solidFill>
                  <a:schemeClr val="tx2"/>
                </a:solidFill>
              </a:rPr>
              <a:t>cis</a:t>
            </a:r>
            <a:r>
              <a:rPr lang="en-US" b="1" dirty="0" smtClean="0">
                <a:solidFill>
                  <a:schemeClr val="tx2"/>
                </a:solidFill>
              </a:rPr>
              <a:t>-regulatory elements</a:t>
            </a:r>
            <a:r>
              <a:rPr lang="en-US" dirty="0" smtClean="0"/>
              <a:t>. There are two main type of </a:t>
            </a:r>
            <a:r>
              <a:rPr lang="en-US" i="1" dirty="0" err="1" smtClean="0"/>
              <a:t>cis</a:t>
            </a:r>
            <a:r>
              <a:rPr lang="en-US" dirty="0" smtClean="0"/>
              <a:t>-regulatory elements: </a:t>
            </a:r>
            <a:r>
              <a:rPr lang="en-US" b="1" dirty="0" smtClean="0">
                <a:solidFill>
                  <a:schemeClr val="tx2"/>
                </a:solidFill>
              </a:rPr>
              <a:t>promoters</a:t>
            </a:r>
            <a:r>
              <a:rPr lang="en-US" dirty="0" smtClean="0"/>
              <a:t>, and </a:t>
            </a:r>
            <a:r>
              <a:rPr lang="en-US" b="1" i="1" dirty="0" err="1" smtClean="0">
                <a:solidFill>
                  <a:schemeClr val="tx2"/>
                </a:solidFill>
              </a:rPr>
              <a:t>cis</a:t>
            </a:r>
            <a:r>
              <a:rPr lang="en-US" b="1" dirty="0" smtClean="0">
                <a:solidFill>
                  <a:schemeClr val="tx2"/>
                </a:solidFill>
              </a:rPr>
              <a:t>-regulatory modules</a:t>
            </a:r>
            <a:r>
              <a:rPr lang="en-US" dirty="0" smtClean="0"/>
              <a:t> (sometimes called “enhancers”).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13"/>
          <p:cNvGrpSpPr>
            <a:grpSpLocks noGrp="1"/>
          </p:cNvGrpSpPr>
          <p:nvPr/>
        </p:nvGrpSpPr>
        <p:grpSpPr bwMode="auto">
          <a:xfrm>
            <a:off x="457200" y="1600200"/>
            <a:ext cx="8229600" cy="4525963"/>
            <a:chOff x="558" y="1499"/>
            <a:chExt cx="4644" cy="245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 l="462" t="909" r="923" b="606"/>
            <a:stretch>
              <a:fillRect/>
            </a:stretch>
          </p:blipFill>
          <p:spPr bwMode="auto">
            <a:xfrm>
              <a:off x="558" y="1562"/>
              <a:ext cx="4644" cy="235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55" y="2160"/>
              <a:ext cx="474" cy="13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US" sz="1200" b="1">
                  <a:solidFill>
                    <a:srgbClr val="000000"/>
                  </a:solidFill>
                  <a:latin typeface="Helvetica" pitchFamily="1" charset="0"/>
                </a:rPr>
                <a:t>TFBS</a:t>
              </a:r>
              <a:endParaRPr lang="en-US" b="1">
                <a:latin typeface="Helvetica" pitchFamily="1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570" y="1958"/>
              <a:ext cx="469" cy="13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rgbClr val="000000"/>
                  </a:solidFill>
                  <a:latin typeface="Helvetica" pitchFamily="1" charset="0"/>
                </a:rPr>
                <a:t>TFBS</a:t>
              </a:r>
              <a:endParaRPr lang="en-US" b="1">
                <a:latin typeface="Helvetica" pitchFamily="1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464" y="2039"/>
              <a:ext cx="469" cy="1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 b="1">
                  <a:solidFill>
                    <a:srgbClr val="000000"/>
                  </a:solidFill>
                  <a:latin typeface="Helvetica" pitchFamily="1" charset="0"/>
                </a:rPr>
                <a:t>transcription factor binding site (TFBS)</a:t>
              </a:r>
              <a:endParaRPr lang="en-US" b="1">
                <a:latin typeface="Helvetica" pitchFamily="1" charset="0"/>
              </a:endParaRPr>
            </a:p>
          </p:txBody>
        </p:sp>
        <p:sp>
          <p:nvSpPr>
            <p:cNvPr id="9" name="AutoShape 8"/>
            <p:cNvSpPr>
              <a:spLocks/>
            </p:cNvSpPr>
            <p:nvPr/>
          </p:nvSpPr>
          <p:spPr bwMode="auto">
            <a:xfrm rot="16200000" flipH="1">
              <a:off x="1590" y="764"/>
              <a:ext cx="133" cy="2096"/>
            </a:xfrm>
            <a:prstGeom prst="leftBrace">
              <a:avLst>
                <a:gd name="adj1" fmla="val 78943"/>
                <a:gd name="adj2" fmla="val 50000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852" y="1546"/>
              <a:ext cx="164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b="1" i="1">
                  <a:solidFill>
                    <a:srgbClr val="000000"/>
                  </a:solidFill>
                  <a:latin typeface="Helvetica" pitchFamily="1" charset="0"/>
                </a:rPr>
                <a:t>cis</a:t>
              </a:r>
              <a:r>
                <a:rPr lang="en-US" sz="1400" b="1">
                  <a:solidFill>
                    <a:srgbClr val="000000"/>
                  </a:solidFill>
                  <a:latin typeface="Helvetica" pitchFamily="1" charset="0"/>
                </a:rPr>
                <a:t>-regulatory module (CRM)</a:t>
              </a: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2059" y="3663"/>
              <a:ext cx="841" cy="2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709" y="1499"/>
              <a:ext cx="2025" cy="31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Promoter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gene has a </a:t>
            </a:r>
            <a:r>
              <a:rPr lang="en-US" b="1" i="1" dirty="0" smtClean="0">
                <a:solidFill>
                  <a:schemeClr val="tx2"/>
                </a:solidFill>
              </a:rPr>
              <a:t>promoter</a:t>
            </a:r>
            <a:r>
              <a:rPr lang="en-US" dirty="0" smtClean="0"/>
              <a:t>, the DNA sequence immediately surrounding the transcription start site. The promoter is the site where </a:t>
            </a:r>
            <a:r>
              <a:rPr lang="en-US" i="1" dirty="0" smtClean="0"/>
              <a:t>RNA polymerase</a:t>
            </a:r>
            <a:r>
              <a:rPr lang="en-US" dirty="0" smtClean="0"/>
              <a:t> and the so-called </a:t>
            </a:r>
            <a:r>
              <a:rPr lang="en-US" i="1" dirty="0" smtClean="0"/>
              <a:t>general transcription factors</a:t>
            </a:r>
            <a:r>
              <a:rPr lang="en-US" dirty="0" smtClean="0"/>
              <a:t> bind.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gene regulation takes place via the </a:t>
            </a:r>
            <a:r>
              <a:rPr lang="en-US" i="1" dirty="0" err="1" smtClean="0"/>
              <a:t>cis</a:t>
            </a:r>
            <a:r>
              <a:rPr lang="en-US" dirty="0" smtClean="0"/>
              <a:t>-regulatory modules (CRMs), which can be located 5’ to, 3’ to, or within </a:t>
            </a:r>
            <a:r>
              <a:rPr lang="en-US" dirty="0" err="1" smtClean="0"/>
              <a:t>introns</a:t>
            </a:r>
            <a:r>
              <a:rPr lang="en-US" dirty="0" smtClean="0"/>
              <a:t> of a gene. CRMs can be very far away from the gene they regulate—over 50 kb—and other genes might even lie in between!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18"/>
          <p:cNvGrpSpPr>
            <a:grpSpLocks noGrp="1"/>
          </p:cNvGrpSpPr>
          <p:nvPr/>
        </p:nvGrpSpPr>
        <p:grpSpPr bwMode="auto">
          <a:xfrm>
            <a:off x="457200" y="1600200"/>
            <a:ext cx="8229600" cy="4525963"/>
            <a:chOff x="1303" y="1696"/>
            <a:chExt cx="3195" cy="1632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1311" y="1762"/>
              <a:ext cx="2891" cy="1565"/>
              <a:chOff x="1311" y="1762"/>
              <a:chExt cx="2891" cy="1565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 l="462" t="909" r="923" b="606"/>
              <a:stretch>
                <a:fillRect/>
              </a:stretch>
            </p:blipFill>
            <p:spPr bwMode="auto">
              <a:xfrm>
                <a:off x="1311" y="1860"/>
                <a:ext cx="2891" cy="146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</p:pic>
          <p:sp>
            <p:nvSpPr>
              <p:cNvPr id="8" name="Rectangle 5"/>
              <p:cNvSpPr>
                <a:spLocks noChangeAspect="1" noChangeArrowheads="1"/>
              </p:cNvSpPr>
              <p:nvPr/>
            </p:nvSpPr>
            <p:spPr bwMode="auto">
              <a:xfrm>
                <a:off x="1393" y="2235"/>
                <a:ext cx="268" cy="6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sz="1200" b="1">
                    <a:solidFill>
                      <a:srgbClr val="000000"/>
                    </a:solidFill>
                    <a:latin typeface="Helvetica" pitchFamily="1" charset="0"/>
                  </a:rPr>
                  <a:t>TFBS</a:t>
                </a:r>
                <a:endParaRPr lang="en-US" b="1">
                  <a:latin typeface="Helvetica" pitchFamily="1" charset="0"/>
                </a:endParaRPr>
              </a:p>
            </p:txBody>
          </p:sp>
          <p:sp>
            <p:nvSpPr>
              <p:cNvPr id="9" name="Rectangle 6"/>
              <p:cNvSpPr>
                <a:spLocks noChangeAspect="1" noChangeArrowheads="1"/>
              </p:cNvSpPr>
              <p:nvPr/>
            </p:nvSpPr>
            <p:spPr bwMode="auto">
              <a:xfrm>
                <a:off x="1953" y="2131"/>
                <a:ext cx="264" cy="6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1200" b="1">
                    <a:solidFill>
                      <a:srgbClr val="000000"/>
                    </a:solidFill>
                    <a:latin typeface="Helvetica" pitchFamily="1" charset="0"/>
                  </a:rPr>
                  <a:t>TFBS</a:t>
                </a:r>
                <a:endParaRPr lang="en-US" b="1">
                  <a:latin typeface="Helvetica" pitchFamily="1" charset="0"/>
                </a:endParaRPr>
              </a:p>
            </p:txBody>
          </p:sp>
          <p:sp>
            <p:nvSpPr>
              <p:cNvPr id="10" name="Rectangle 7"/>
              <p:cNvSpPr>
                <a:spLocks noChangeAspect="1" noChangeArrowheads="1"/>
              </p:cNvSpPr>
              <p:nvPr/>
            </p:nvSpPr>
            <p:spPr bwMode="auto">
              <a:xfrm>
                <a:off x="2511" y="2232"/>
                <a:ext cx="264" cy="6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200" b="1">
                    <a:solidFill>
                      <a:srgbClr val="000000"/>
                    </a:solidFill>
                    <a:latin typeface="Helvetica" pitchFamily="1" charset="0"/>
                  </a:rPr>
                  <a:t>transcription factor binding site (TFBS)</a:t>
                </a:r>
                <a:endParaRPr lang="en-US" b="1">
                  <a:latin typeface="Helvetica" pitchFamily="1" charset="0"/>
                </a:endParaRPr>
              </a:p>
            </p:txBody>
          </p:sp>
          <p:sp>
            <p:nvSpPr>
              <p:cNvPr id="11" name="AutoShape 8"/>
              <p:cNvSpPr>
                <a:spLocks noChangeAspect="1"/>
              </p:cNvSpPr>
              <p:nvPr/>
            </p:nvSpPr>
            <p:spPr bwMode="auto">
              <a:xfrm rot="16200000" flipH="1">
                <a:off x="2022" y="1455"/>
                <a:ext cx="61" cy="1182"/>
              </a:xfrm>
              <a:prstGeom prst="leftBrace">
                <a:avLst>
                  <a:gd name="adj1" fmla="val 97065"/>
                  <a:gd name="adj2" fmla="val 50000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1447" y="1762"/>
                <a:ext cx="1256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sz="1400" b="1" i="1">
                    <a:solidFill>
                      <a:srgbClr val="000000"/>
                    </a:solidFill>
                    <a:latin typeface="Helvetica" pitchFamily="1" charset="0"/>
                  </a:rPr>
                  <a:t>cis</a:t>
                </a:r>
                <a:r>
                  <a:rPr lang="en-US" sz="1400" b="1">
                    <a:solidFill>
                      <a:srgbClr val="000000"/>
                    </a:solidFill>
                    <a:latin typeface="Helvetica" pitchFamily="1" charset="0"/>
                  </a:rPr>
                  <a:t>-regulatory module (CRM)</a:t>
                </a:r>
              </a:p>
            </p:txBody>
          </p:sp>
          <p:sp>
            <p:nvSpPr>
              <p:cNvPr id="13" name="Oval 12"/>
              <p:cNvSpPr>
                <a:spLocks noChangeAspect="1" noChangeArrowheads="1"/>
              </p:cNvSpPr>
              <p:nvPr/>
            </p:nvSpPr>
            <p:spPr bwMode="auto">
              <a:xfrm>
                <a:off x="1428" y="1765"/>
                <a:ext cx="1275" cy="31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1303" y="1696"/>
              <a:ext cx="3195" cy="16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How can we identify and study CRMs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do this we use a </a:t>
            </a:r>
            <a:r>
              <a:rPr lang="en-US" b="1" i="1" dirty="0" smtClean="0">
                <a:solidFill>
                  <a:schemeClr val="tx2"/>
                </a:solidFill>
              </a:rPr>
              <a:t>reporter gene assay</a:t>
            </a:r>
            <a:r>
              <a:rPr lang="en-US" dirty="0" smtClean="0"/>
              <a:t>. In such an assay, we use </a:t>
            </a:r>
            <a:r>
              <a:rPr lang="en-US" i="1" dirty="0" smtClean="0"/>
              <a:t>recombinant DNA methods </a:t>
            </a:r>
            <a:r>
              <a:rPr lang="en-US" dirty="0" smtClean="0"/>
              <a:t>to test if a DNA sequence can regulate the expression of a gene whose expression we can easily identify (a “reporter gene”). The jellyfish green </a:t>
            </a:r>
            <a:r>
              <a:rPr lang="en-US" dirty="0" err="1" smtClean="0"/>
              <a:t>fluorscent</a:t>
            </a:r>
            <a:r>
              <a:rPr lang="en-US" dirty="0" smtClean="0"/>
              <a:t> protein (GFP) gene is often used, as the encoded protein emits green light when exposed to light of the proper wavelength. We can test for CRM activity in </a:t>
            </a:r>
            <a:r>
              <a:rPr lang="en-US" dirty="0" err="1" smtClean="0"/>
              <a:t>transfected</a:t>
            </a:r>
            <a:r>
              <a:rPr lang="en-US" dirty="0" smtClean="0"/>
              <a:t> cells in culture, or even better, in a transgenic animal: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Exam dates and </a:t>
            </a:r>
            <a:r>
              <a:rPr lang="en-US" b="1" dirty="0" smtClean="0"/>
              <a:t>time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CAT1</a:t>
            </a:r>
            <a:r>
              <a:rPr lang="en-US" dirty="0"/>
              <a:t>: Monday </a:t>
            </a:r>
            <a:r>
              <a:rPr lang="en-US" dirty="0" smtClean="0"/>
              <a:t>26/12/1435,  </a:t>
            </a:r>
            <a:r>
              <a:rPr lang="en-US" dirty="0"/>
              <a:t>20th of October from 11-12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CAT 2: Wednesday </a:t>
            </a:r>
            <a:r>
              <a:rPr lang="en-US" dirty="0" smtClean="0"/>
              <a:t>11/2/1436, </a:t>
            </a:r>
            <a:r>
              <a:rPr lang="en-US" dirty="0"/>
              <a:t>3rd of December from 11-12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149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Lecture 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all terms used in Gene expression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Genome</a:t>
            </a:r>
            <a:r>
              <a:rPr lang="en-US" dirty="0" smtClean="0"/>
              <a:t>: This the entirety of an organism's hereditary information. It is encoded either in DNA or, for many types of viruses, in RNA.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genome includes both the genes and the non-coding sequences of the DNA/RNA.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Chromosome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A  </a:t>
            </a:r>
            <a:r>
              <a:rPr lang="en-US" b="1" dirty="0" smtClean="0"/>
              <a:t>chromosome</a:t>
            </a:r>
            <a:r>
              <a:rPr lang="en-US" dirty="0" smtClean="0"/>
              <a:t> is an organized structure of DNA, protein, and RNA found in cells. It is a single piece of coiled DNA containing many genes, regulatory elements and other nucleotide sequences. Chromosomes also contain DNA-bound proteins, which serve to package the DNA and control its functions. Chromosomal DNA encodes most or all of an organism's genetic information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en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886744"/>
            <a:ext cx="4286250" cy="3952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457200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Chromosomes are structures which contain DNA.</a:t>
            </a:r>
          </a:p>
          <a:p>
            <a:endParaRPr lang="en-US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Chromosomes in humans can be divided into two types: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Autosomes and sex chromosomes</a:t>
            </a:r>
            <a:endParaRPr lang="en-US" dirty="0" smtClean="0"/>
          </a:p>
          <a:p>
            <a:r>
              <a:rPr lang="en-US" dirty="0" smtClean="0"/>
              <a:t>Human cells have 23 pairs of chromosomes (22 pairs of </a:t>
            </a:r>
            <a:r>
              <a:rPr lang="en-US" dirty="0" err="1" smtClean="0"/>
              <a:t>autosomes</a:t>
            </a:r>
            <a:r>
              <a:rPr lang="en-US" dirty="0" smtClean="0"/>
              <a:t> and one pair of sex chromosomes), giving a total of 46 per cell.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685800"/>
            <a:ext cx="47159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Chromosome types</a:t>
            </a:r>
            <a:endParaRPr lang="en-US" sz="4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Gene: Nucleotide</a:t>
            </a:r>
            <a:endParaRPr lang="en-US" b="1" dirty="0"/>
          </a:p>
        </p:txBody>
      </p:sp>
      <p:pic>
        <p:nvPicPr>
          <p:cNvPr id="4" name="Picture 7" descr="nucleotid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1722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960</Words>
  <Application>Microsoft Office PowerPoint</Application>
  <PresentationFormat>On-screen Show (4:3)</PresentationFormat>
  <Paragraphs>121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Introduction to Gene Expression</vt:lpstr>
      <vt:lpstr>Grade Distribution</vt:lpstr>
      <vt:lpstr>Exam dates and time</vt:lpstr>
      <vt:lpstr>Lecture outline</vt:lpstr>
      <vt:lpstr>Intro</vt:lpstr>
      <vt:lpstr> Chromosome </vt:lpstr>
      <vt:lpstr>PowerPoint Presentation</vt:lpstr>
      <vt:lpstr>PowerPoint Presentation</vt:lpstr>
      <vt:lpstr>Gene: Nucleotide</vt:lpstr>
      <vt:lpstr>Chromatin</vt:lpstr>
      <vt:lpstr>Central dogma of molecular biology</vt:lpstr>
      <vt:lpstr>DNA</vt:lpstr>
      <vt:lpstr>RNA</vt:lpstr>
      <vt:lpstr> Types of RNA</vt:lpstr>
      <vt:lpstr> Oligos</vt:lpstr>
      <vt:lpstr> </vt:lpstr>
      <vt:lpstr>Transcription factors (TFs)</vt:lpstr>
      <vt:lpstr>Most transcription factors can bind to a range of similar sequences. We call this a binding “motif.” </vt:lpstr>
      <vt:lpstr>Gene expression</vt:lpstr>
      <vt:lpstr>Gene exp and environment</vt:lpstr>
      <vt:lpstr>Control of Gene Expression </vt:lpstr>
      <vt:lpstr>PowerPoint Presentation</vt:lpstr>
      <vt:lpstr>Promoter</vt:lpstr>
      <vt:lpstr>PowerPoint Presentation</vt:lpstr>
      <vt:lpstr>PowerPoint Presentation</vt:lpstr>
      <vt:lpstr>How can we identify and study CRMs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Seema Zargar</dc:creator>
  <cp:lastModifiedBy>DELL</cp:lastModifiedBy>
  <cp:revision>23</cp:revision>
  <dcterms:created xsi:type="dcterms:W3CDTF">2006-08-16T00:00:00Z</dcterms:created>
  <dcterms:modified xsi:type="dcterms:W3CDTF">2014-09-07T13:39:12Z</dcterms:modified>
</cp:coreProperties>
</file>