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9" r:id="rId3"/>
    <p:sldId id="261" r:id="rId4"/>
    <p:sldId id="276" r:id="rId5"/>
    <p:sldId id="260" r:id="rId6"/>
    <p:sldId id="262" r:id="rId7"/>
    <p:sldId id="277" r:id="rId8"/>
    <p:sldId id="278" r:id="rId9"/>
    <p:sldId id="279" r:id="rId10"/>
    <p:sldId id="275" r:id="rId11"/>
    <p:sldId id="280" r:id="rId12"/>
    <p:sldId id="263" r:id="rId13"/>
    <p:sldId id="264" r:id="rId14"/>
    <p:sldId id="265" r:id="rId15"/>
    <p:sldId id="266" r:id="rId16"/>
    <p:sldId id="268" r:id="rId17"/>
    <p:sldId id="281" r:id="rId18"/>
    <p:sldId id="269" r:id="rId19"/>
    <p:sldId id="270" r:id="rId20"/>
    <p:sldId id="27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8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D4CBEBB-3FA2-44AE-8D89-9E19DDAE0534}" type="datetimeFigureOut">
              <a:rPr lang="x-none" smtClean="0"/>
              <a:t>01/02/2016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92EF909-E463-4E5D-9F0E-B7722F979528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55202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01/02/2016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01/02/2016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01/02/2016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01/02/2016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01/02/2016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01/02/2016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01/02/2016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00400" y="3124200"/>
            <a:ext cx="25261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Introduction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1905000" y="1219200"/>
            <a:ext cx="5257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x-none" sz="3600" dirty="0">
                <a:solidFill>
                  <a:schemeClr val="dk1"/>
                </a:solidFill>
              </a:rPr>
              <a:t>علم الاحياء الدقيقة</a:t>
            </a:r>
          </a:p>
          <a:p>
            <a:pPr algn="ctr">
              <a:spcBef>
                <a:spcPct val="0"/>
              </a:spcBef>
            </a:pPr>
            <a:r>
              <a:rPr lang="en-US" sz="3600" dirty="0">
                <a:solidFill>
                  <a:schemeClr val="dk1"/>
                </a:solidFill>
              </a:rPr>
              <a:t>Microbiology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5003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38400" y="2743200"/>
            <a:ext cx="46987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atin typeface="Calibri" charset="0"/>
              </a:rPr>
              <a:t>History of Microbiology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44003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 txBox="1">
            <a:spLocks/>
          </p:cNvSpPr>
          <p:nvPr/>
        </p:nvSpPr>
        <p:spPr>
          <a:xfrm>
            <a:off x="457200" y="115888"/>
            <a:ext cx="8229600" cy="92233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smtClean="0">
                <a:latin typeface="Calibri" charset="0"/>
              </a:rPr>
              <a:t>Ibn Sīnā </a:t>
            </a:r>
            <a:r>
              <a:rPr lang="en-US" sz="4000" smtClean="0">
                <a:latin typeface="Calibri" charset="0"/>
              </a:rPr>
              <a:t>(</a:t>
            </a:r>
            <a:r>
              <a:rPr lang="en-US" sz="4000" b="1" smtClean="0">
                <a:latin typeface="Calibri" charset="0"/>
              </a:rPr>
              <a:t>Avicenna)</a:t>
            </a:r>
            <a:endParaRPr lang="en-US" sz="4000">
              <a:latin typeface="Calibri" charset="0"/>
            </a:endParaRPr>
          </a:p>
        </p:txBody>
      </p:sp>
      <p:sp>
        <p:nvSpPr>
          <p:cNvPr id="3" name="Content Placeholder 5"/>
          <p:cNvSpPr txBox="1">
            <a:spLocks/>
          </p:cNvSpPr>
          <p:nvPr/>
        </p:nvSpPr>
        <p:spPr>
          <a:xfrm>
            <a:off x="457200" y="1341438"/>
            <a:ext cx="8229600" cy="504031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 smtClean="0">
                <a:latin typeface="Calibri" charset="0"/>
              </a:rPr>
              <a:t>Ibn</a:t>
            </a:r>
            <a:r>
              <a:rPr lang="en-US" sz="2400" dirty="0" smtClean="0">
                <a:latin typeface="Calibri" charset="0"/>
              </a:rPr>
              <a:t> </a:t>
            </a:r>
            <a:r>
              <a:rPr lang="en-US" sz="2400" dirty="0" err="1" smtClean="0">
                <a:latin typeface="Calibri" charset="0"/>
              </a:rPr>
              <a:t>Sīnā</a:t>
            </a:r>
            <a:r>
              <a:rPr lang="en-US" sz="2400" dirty="0" smtClean="0">
                <a:latin typeface="Calibri" charset="0"/>
              </a:rPr>
              <a:t> is regarded </a:t>
            </a:r>
            <a:r>
              <a:rPr lang="en-US" sz="2400" dirty="0" smtClean="0">
                <a:solidFill>
                  <a:srgbClr val="FF0000"/>
                </a:solidFill>
                <a:latin typeface="Calibri" charset="0"/>
              </a:rPr>
              <a:t>as a father of early modern medicine</a:t>
            </a:r>
            <a:r>
              <a:rPr lang="en-US" sz="2400" dirty="0" smtClean="0">
                <a:latin typeface="Calibri" charset="0"/>
              </a:rPr>
              <a:t>, and clinical pharmacology particularly for his introduction of systematic experimentation and quantification into the study of physiology, his discovery of the </a:t>
            </a:r>
            <a:r>
              <a:rPr lang="en-US" sz="2400" dirty="0" smtClean="0">
                <a:solidFill>
                  <a:srgbClr val="FF0000"/>
                </a:solidFill>
                <a:latin typeface="Calibri" charset="0"/>
              </a:rPr>
              <a:t>contagious nature</a:t>
            </a:r>
            <a:r>
              <a:rPr lang="en-GB" sz="2400" dirty="0">
                <a:latin typeface="Calibri" charset="0"/>
                <a:cs typeface="Times New Roman" charset="0"/>
              </a:rPr>
              <a:t> </a:t>
            </a:r>
            <a:r>
              <a:rPr lang="en-US" sz="2400" dirty="0" smtClean="0">
                <a:latin typeface="Calibri" charset="0"/>
              </a:rPr>
              <a:t>of infectious diseases such as </a:t>
            </a:r>
            <a:r>
              <a:rPr lang="en-US" sz="2400" dirty="0">
                <a:latin typeface="Calibri" charset="0"/>
              </a:rPr>
              <a:t>m</a:t>
            </a:r>
            <a:r>
              <a:rPr lang="en-US" sz="2400" dirty="0" smtClean="0">
                <a:latin typeface="Calibri" charset="0"/>
              </a:rPr>
              <a:t>easles and smallpox.</a:t>
            </a:r>
          </a:p>
          <a:p>
            <a:endParaRPr lang="en-US" sz="2400" dirty="0" smtClean="0">
              <a:latin typeface="Calibri" charset="0"/>
            </a:endParaRPr>
          </a:p>
          <a:p>
            <a:pPr algn="just"/>
            <a:r>
              <a:rPr lang="en-US" sz="2400" dirty="0" smtClean="0">
                <a:latin typeface="Calibri" charset="0"/>
              </a:rPr>
              <a:t>The introduction of </a:t>
            </a:r>
            <a:r>
              <a:rPr lang="en-US" sz="2400" dirty="0" smtClean="0">
                <a:solidFill>
                  <a:srgbClr val="FF0000"/>
                </a:solidFill>
                <a:latin typeface="Calibri" charset="0"/>
              </a:rPr>
              <a:t>quarantine</a:t>
            </a:r>
            <a:r>
              <a:rPr lang="en-US" sz="2400" dirty="0" smtClean="0">
                <a:latin typeface="Calibri" charset="0"/>
              </a:rPr>
              <a:t> to limit the spread of contagious diseases, </a:t>
            </a:r>
            <a:endParaRPr lang="en-US" sz="24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15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323528" y="332656"/>
            <a:ext cx="8424863" cy="436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>
              <a:lnSpc>
                <a:spcPct val="200000"/>
              </a:lnSpc>
              <a:defRPr/>
            </a:pPr>
            <a:r>
              <a:rPr lang="en-US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 </a:t>
            </a:r>
            <a:r>
              <a:rPr lang="en-US" sz="20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Bakr</a:t>
            </a:r>
            <a:r>
              <a:rPr lang="en-US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El-</a:t>
            </a:r>
            <a:r>
              <a:rPr lang="en-US" sz="20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Razi</a:t>
            </a:r>
            <a:r>
              <a:rPr lang="en-US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just" eaLnBrk="1" hangingPunct="1">
              <a:lnSpc>
                <a:spcPct val="200000"/>
              </a:lnSpc>
              <a:defRPr/>
            </a:pPr>
            <a:r>
              <a:rPr lang="en-US" sz="2000" b="1" dirty="0" smtClean="0"/>
              <a:t>                   * He was the first scientist difference between the "smallpox"     </a:t>
            </a:r>
          </a:p>
          <a:p>
            <a:pPr algn="just" eaLnBrk="1" hangingPunct="1">
              <a:lnSpc>
                <a:spcPct val="200000"/>
              </a:lnSpc>
              <a:defRPr/>
            </a:pPr>
            <a:r>
              <a:rPr lang="en-US" sz="2000" b="1" dirty="0" smtClean="0"/>
              <a:t>                     and "measles", and presented a detailed description of the </a:t>
            </a:r>
          </a:p>
          <a:p>
            <a:pPr algn="just" eaLnBrk="1" hangingPunct="1">
              <a:lnSpc>
                <a:spcPct val="200000"/>
              </a:lnSpc>
              <a:defRPr/>
            </a:pPr>
            <a:r>
              <a:rPr lang="en-US" sz="2000" b="1" dirty="0" smtClean="0"/>
              <a:t>                     two diseases, and symptoms of each.</a:t>
            </a:r>
          </a:p>
          <a:p>
            <a:pPr algn="just" eaLnBrk="1" hangingPunct="1">
              <a:lnSpc>
                <a:spcPct val="200000"/>
              </a:lnSpc>
              <a:defRPr/>
            </a:pPr>
            <a:r>
              <a:rPr lang="en-US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 El-</a:t>
            </a:r>
            <a:r>
              <a:rPr lang="en-US" sz="20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kasim</a:t>
            </a:r>
            <a:r>
              <a:rPr lang="en-US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El-</a:t>
            </a:r>
            <a:r>
              <a:rPr lang="en-US" sz="20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Zhrawy</a:t>
            </a:r>
            <a:r>
              <a:rPr lang="en-US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algn="just" eaLnBrk="1" hangingPunct="1">
              <a:lnSpc>
                <a:spcPct val="200000"/>
              </a:lnSpc>
              <a:defRPr/>
            </a:pPr>
            <a:r>
              <a:rPr lang="en-US" sz="2000" b="1" dirty="0" smtClean="0"/>
              <a:t>	* He is Arabian Scientist, excelled in the field of medicine.</a:t>
            </a:r>
          </a:p>
          <a:p>
            <a:pPr algn="just" eaLnBrk="1" hangingPunct="1">
              <a:lnSpc>
                <a:spcPct val="200000"/>
              </a:lnSpc>
              <a:defRPr/>
            </a:pPr>
            <a:r>
              <a:rPr lang="en-US" sz="2000" b="1" dirty="0" smtClean="0"/>
              <a:t>	* He wrote a medical encyclopedia and wrote books on open         </a:t>
            </a:r>
          </a:p>
          <a:p>
            <a:pPr marL="0" indent="0" algn="just" eaLnBrk="1" hangingPunct="1">
              <a:lnSpc>
                <a:spcPct val="200000"/>
              </a:lnSpc>
              <a:buFont typeface="Arial" pitchFamily="34" charset="0"/>
              <a:buNone/>
              <a:defRPr/>
            </a:pPr>
            <a:r>
              <a:rPr lang="en-US" sz="2000" b="1" dirty="0" smtClean="0"/>
              <a:t>          abscess, symptoms and treatment, which are the microbial  </a:t>
            </a:r>
          </a:p>
          <a:p>
            <a:pPr marL="0" indent="0" algn="just" eaLnBrk="1" hangingPunct="1">
              <a:lnSpc>
                <a:spcPct val="200000"/>
              </a:lnSpc>
              <a:buFont typeface="Arial" pitchFamily="34" charset="0"/>
              <a:buNone/>
              <a:defRPr/>
            </a:pPr>
            <a:r>
              <a:rPr lang="en-US" sz="2000" b="1" dirty="0" smtClean="0"/>
              <a:t>    diseases.	</a:t>
            </a:r>
            <a:r>
              <a:rPr lang="en-US" sz="20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78967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smtClean="0">
                <a:latin typeface="Calibri" charset="0"/>
              </a:rPr>
              <a:t>Antonie van Leeuwenhoek</a:t>
            </a:r>
            <a:endParaRPr lang="en-US" sz="3600">
              <a:latin typeface="Calibri" charset="0"/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179389" y="1600200"/>
            <a:ext cx="5002212" cy="464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b="1" dirty="0" smtClean="0">
                <a:latin typeface="Calibri" charset="0"/>
              </a:rPr>
              <a:t>Leeuwenhoek</a:t>
            </a:r>
            <a:r>
              <a:rPr lang="en-US" sz="2000" dirty="0" smtClean="0">
                <a:latin typeface="Calibri" charset="0"/>
              </a:rPr>
              <a:t> (1632 –1723) was a Dutch tradesman and scientist. </a:t>
            </a:r>
          </a:p>
          <a:p>
            <a:pPr algn="just"/>
            <a:r>
              <a:rPr lang="en-US" sz="2000" dirty="0" smtClean="0">
                <a:latin typeface="Calibri" charset="0"/>
              </a:rPr>
              <a:t>He is commonly known as "</a:t>
            </a:r>
            <a:r>
              <a:rPr lang="en-US" sz="2000" dirty="0" smtClean="0">
                <a:solidFill>
                  <a:srgbClr val="FF0000"/>
                </a:solidFill>
                <a:latin typeface="Calibri" charset="0"/>
              </a:rPr>
              <a:t>the Father of Microbiology</a:t>
            </a:r>
            <a:r>
              <a:rPr lang="en-US" sz="2000" dirty="0" smtClean="0">
                <a:latin typeface="Calibri" charset="0"/>
              </a:rPr>
              <a:t>", and considered to be the </a:t>
            </a:r>
            <a:r>
              <a:rPr lang="en-US" sz="2000" dirty="0" smtClean="0">
                <a:solidFill>
                  <a:srgbClr val="FF0000"/>
                </a:solidFill>
                <a:latin typeface="Calibri" charset="0"/>
              </a:rPr>
              <a:t>first microbiologist</a:t>
            </a:r>
            <a:r>
              <a:rPr lang="en-US" sz="2000" dirty="0" smtClean="0">
                <a:latin typeface="Calibri" charset="0"/>
              </a:rPr>
              <a:t>.</a:t>
            </a:r>
          </a:p>
          <a:p>
            <a:pPr algn="just"/>
            <a:r>
              <a:rPr lang="en-US" sz="2000" dirty="0" smtClean="0">
                <a:latin typeface="Calibri" charset="0"/>
              </a:rPr>
              <a:t>He is best known for his work on the improvement of the </a:t>
            </a:r>
            <a:r>
              <a:rPr lang="en-US" sz="2000" dirty="0" smtClean="0">
                <a:solidFill>
                  <a:srgbClr val="FF0000"/>
                </a:solidFill>
                <a:latin typeface="Calibri" charset="0"/>
              </a:rPr>
              <a:t>microscope</a:t>
            </a:r>
            <a:r>
              <a:rPr lang="en-US" sz="2000" dirty="0" smtClean="0">
                <a:latin typeface="Calibri" charset="0"/>
              </a:rPr>
              <a:t> and for his contributions towards the establishment of </a:t>
            </a:r>
            <a:r>
              <a:rPr lang="en-US" sz="2000" dirty="0" smtClean="0">
                <a:solidFill>
                  <a:srgbClr val="FF0000"/>
                </a:solidFill>
                <a:latin typeface="Calibri" charset="0"/>
              </a:rPr>
              <a:t>microbiology</a:t>
            </a:r>
            <a:r>
              <a:rPr lang="en-US" sz="2000" dirty="0" smtClean="0">
                <a:latin typeface="Calibri" charset="0"/>
              </a:rPr>
              <a:t>.</a:t>
            </a:r>
          </a:p>
          <a:p>
            <a:pPr algn="just"/>
            <a:r>
              <a:rPr lang="en-US" sz="2000" dirty="0" smtClean="0">
                <a:latin typeface="Calibri" charset="0"/>
              </a:rPr>
              <a:t>Using his </a:t>
            </a:r>
            <a:r>
              <a:rPr lang="en-US" sz="2000" dirty="0" smtClean="0">
                <a:solidFill>
                  <a:srgbClr val="FF0000"/>
                </a:solidFill>
                <a:latin typeface="Calibri" charset="0"/>
              </a:rPr>
              <a:t>handcrafted microscopes</a:t>
            </a:r>
            <a:r>
              <a:rPr lang="en-US" sz="2000" dirty="0" smtClean="0">
                <a:latin typeface="Calibri" charset="0"/>
              </a:rPr>
              <a:t>, he was the first to observe and describe </a:t>
            </a:r>
            <a:r>
              <a:rPr lang="en-US" sz="2000" dirty="0" smtClean="0">
                <a:solidFill>
                  <a:srgbClr val="FF0000"/>
                </a:solidFill>
                <a:latin typeface="Calibri" charset="0"/>
              </a:rPr>
              <a:t>single-celled organisms.</a:t>
            </a:r>
            <a:endParaRPr lang="ar-EG" sz="2000" dirty="0" smtClean="0">
              <a:solidFill>
                <a:srgbClr val="FF0000"/>
              </a:solidFill>
              <a:latin typeface="Calibri" charset="0"/>
              <a:cs typeface="Arial" charset="0"/>
            </a:endParaRPr>
          </a:p>
          <a:p>
            <a:pPr algn="just">
              <a:buFont typeface="Arial" charset="0"/>
              <a:buNone/>
            </a:pPr>
            <a:endParaRPr lang="en-US" sz="2000" dirty="0">
              <a:latin typeface="Calibri" charset="0"/>
            </a:endParaRPr>
          </a:p>
        </p:txBody>
      </p:sp>
      <p:pic>
        <p:nvPicPr>
          <p:cNvPr id="4" name="Picture 5" descr="01_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752600"/>
            <a:ext cx="3563937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3259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993775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b="1" dirty="0" err="1">
                <a:latin typeface="Arial" pitchFamily="34" charset="0"/>
                <a:ea typeface="+mn-ea"/>
                <a:cs typeface="Arial" pitchFamily="34" charset="0"/>
              </a:rPr>
              <a:t>Antonie</a:t>
            </a:r>
            <a:r>
              <a:rPr lang="en-US" sz="3600" b="1" dirty="0">
                <a:latin typeface="Arial" pitchFamily="34" charset="0"/>
                <a:ea typeface="+mn-ea"/>
                <a:cs typeface="Arial" pitchFamily="34" charset="0"/>
              </a:rPr>
              <a:t> van Leeuwenhoek</a:t>
            </a:r>
            <a:endParaRPr lang="en-US" sz="36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34925" y="1484313"/>
            <a:ext cx="3960813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US"/>
              <a:t>In 1676, first to observe living microbes.</a:t>
            </a:r>
          </a:p>
          <a:p>
            <a:pPr eaLnBrk="1" hangingPunct="1">
              <a:spcBef>
                <a:spcPct val="20000"/>
              </a:spcBef>
            </a:pPr>
            <a:endParaRPr lang="en-US"/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US"/>
              <a:t>His single-lens magnified up to 300X</a:t>
            </a:r>
            <a:endParaRPr lang="ar-EG"/>
          </a:p>
          <a:p>
            <a:pPr algn="r" rtl="1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ar-EG"/>
              <a:t>صورة للميكروسكوب الذى أخترعه ليفنهوك عام 1676 الذى يكبر حتى 300 مره. </a:t>
            </a:r>
            <a:endParaRPr lang="en-US"/>
          </a:p>
        </p:txBody>
      </p:sp>
      <p:pic>
        <p:nvPicPr>
          <p:cNvPr id="4" name="Picture 3" descr="01_09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5"/>
          <a:stretch>
            <a:fillRect/>
          </a:stretch>
        </p:blipFill>
        <p:spPr bwMode="auto">
          <a:xfrm>
            <a:off x="4067175" y="1557338"/>
            <a:ext cx="5087938" cy="482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20767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44450"/>
            <a:ext cx="8229600" cy="8509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smtClean="0">
                <a:latin typeface="Calibri" charset="0"/>
              </a:rPr>
              <a:t>Robert Koch</a:t>
            </a:r>
            <a:endParaRPr lang="en-US">
              <a:latin typeface="Calibri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50825" y="1052513"/>
            <a:ext cx="5235575" cy="58054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400" b="1" dirty="0" smtClean="0">
                <a:latin typeface="Calibri" charset="0"/>
              </a:rPr>
              <a:t>Robert Koch</a:t>
            </a:r>
            <a:r>
              <a:rPr lang="en-US" sz="2400" dirty="0" smtClean="0">
                <a:latin typeface="Calibri" charset="0"/>
              </a:rPr>
              <a:t> (1843 –  1910) was a </a:t>
            </a:r>
            <a:r>
              <a:rPr lang="en-US" sz="2400" dirty="0" smtClean="0">
                <a:solidFill>
                  <a:srgbClr val="FF0000"/>
                </a:solidFill>
                <a:latin typeface="Calibri" charset="0"/>
              </a:rPr>
              <a:t>German physician</a:t>
            </a:r>
            <a:r>
              <a:rPr lang="en-US" sz="2400" dirty="0" smtClean="0">
                <a:latin typeface="Calibri" charset="0"/>
              </a:rPr>
              <a:t>. </a:t>
            </a:r>
          </a:p>
          <a:p>
            <a:pPr algn="just"/>
            <a:r>
              <a:rPr lang="en-US" sz="2400" dirty="0" smtClean="0">
                <a:latin typeface="Calibri" charset="0"/>
              </a:rPr>
              <a:t>He became famous for isolating </a:t>
            </a:r>
            <a:r>
              <a:rPr lang="en-US" sz="2400" u="sng" dirty="0" smtClean="0">
                <a:latin typeface="Calibri" charset="0"/>
              </a:rPr>
              <a:t>Bacillus </a:t>
            </a:r>
            <a:r>
              <a:rPr lang="en-US" sz="2400" u="sng" dirty="0" err="1" smtClean="0">
                <a:latin typeface="Calibri" charset="0"/>
              </a:rPr>
              <a:t>anthracis</a:t>
            </a:r>
            <a:r>
              <a:rPr lang="en-US" sz="2400" u="sng" dirty="0" smtClean="0">
                <a:latin typeface="Calibri" charset="0"/>
              </a:rPr>
              <a:t> </a:t>
            </a:r>
            <a:r>
              <a:rPr lang="en-US" sz="2400" dirty="0" smtClean="0">
                <a:latin typeface="Calibri" charset="0"/>
              </a:rPr>
              <a:t>(1877), the </a:t>
            </a:r>
            <a:r>
              <a:rPr lang="en-US" sz="2400" u="sng" dirty="0" smtClean="0">
                <a:latin typeface="Calibri" charset="0"/>
              </a:rPr>
              <a:t>Tuberculosis bacillus</a:t>
            </a:r>
            <a:r>
              <a:rPr lang="en-US" sz="2400" dirty="0" smtClean="0">
                <a:latin typeface="Calibri" charset="0"/>
              </a:rPr>
              <a:t> (1882) and </a:t>
            </a:r>
            <a:r>
              <a:rPr lang="en-US" sz="2400" u="sng" dirty="0" smtClean="0">
                <a:latin typeface="Calibri" charset="0"/>
              </a:rPr>
              <a:t>Vibrio </a:t>
            </a:r>
            <a:r>
              <a:rPr lang="en-US" sz="2400" u="sng" dirty="0" err="1" smtClean="0">
                <a:latin typeface="Calibri" charset="0"/>
              </a:rPr>
              <a:t>cholerae</a:t>
            </a:r>
            <a:r>
              <a:rPr lang="en-US" sz="2400" dirty="0" smtClean="0">
                <a:latin typeface="Calibri" charset="0"/>
              </a:rPr>
              <a:t> (1883) and for his development of </a:t>
            </a:r>
            <a:r>
              <a:rPr lang="en-US" sz="2400" dirty="0" smtClean="0">
                <a:solidFill>
                  <a:srgbClr val="FF0000"/>
                </a:solidFill>
                <a:latin typeface="Calibri" charset="0"/>
              </a:rPr>
              <a:t>Koch's postulates</a:t>
            </a:r>
            <a:r>
              <a:rPr lang="en-US" sz="2400" dirty="0" smtClean="0">
                <a:latin typeface="Calibri" charset="0"/>
              </a:rPr>
              <a:t>.</a:t>
            </a:r>
          </a:p>
          <a:p>
            <a:pPr algn="just"/>
            <a:r>
              <a:rPr lang="en-US" sz="2400" dirty="0" smtClean="0">
                <a:latin typeface="Calibri" charset="0"/>
              </a:rPr>
              <a:t>He was awarded the </a:t>
            </a:r>
            <a:r>
              <a:rPr lang="en-US" sz="2400" dirty="0" smtClean="0">
                <a:solidFill>
                  <a:srgbClr val="FF0000"/>
                </a:solidFill>
                <a:latin typeface="Calibri" charset="0"/>
              </a:rPr>
              <a:t>Nobel Prize in Physiology or Medicine </a:t>
            </a:r>
            <a:r>
              <a:rPr lang="en-US" sz="2400" dirty="0" smtClean="0">
                <a:latin typeface="Calibri" charset="0"/>
              </a:rPr>
              <a:t>for his tuberculosis findings in 1905.</a:t>
            </a:r>
            <a:endParaRPr lang="ar-EG" sz="2400" dirty="0" smtClean="0">
              <a:latin typeface="Calibri" charset="0"/>
              <a:cs typeface="Arial" charset="0"/>
            </a:endParaRPr>
          </a:p>
          <a:p>
            <a:pPr algn="just" rtl="1"/>
            <a:endParaRPr lang="en-US" sz="2400" dirty="0">
              <a:latin typeface="Calibri" charset="0"/>
            </a:endParaRPr>
          </a:p>
        </p:txBody>
      </p:sp>
      <p:pic>
        <p:nvPicPr>
          <p:cNvPr id="4" name="Picture 2" descr="C:\Users\mohamed\MBIO 140-012\RobertKo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219200"/>
            <a:ext cx="3146425" cy="429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93831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 Koch1.jpg                                                      0003F1F4Macintosh HD                   B7464D7A:"/>
          <p:cNvPicPr>
            <a:picLocks noChangeAspect="1" noChangeArrowheads="1"/>
          </p:cNvPicPr>
          <p:nvPr/>
        </p:nvPicPr>
        <p:blipFill>
          <a:blip r:embed="rId2" cstate="print">
            <a:lum bright="-6000"/>
          </a:blip>
          <a:srcRect b="4999"/>
          <a:stretch>
            <a:fillRect/>
          </a:stretch>
        </p:blipFill>
        <p:spPr bwMode="auto">
          <a:xfrm>
            <a:off x="-38017" y="908720"/>
            <a:ext cx="4930647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8" descr=" Koch2.jpg                                                      0003F1F4Macintosh HD                   B7464D7A:"/>
          <p:cNvPicPr>
            <a:picLocks noChangeAspect="1" noChangeArrowheads="1"/>
          </p:cNvPicPr>
          <p:nvPr/>
        </p:nvPicPr>
        <p:blipFill>
          <a:blip r:embed="rId3" cstate="print">
            <a:lum bright="-6000"/>
          </a:blip>
          <a:srcRect b="4999"/>
          <a:stretch>
            <a:fillRect/>
          </a:stretch>
        </p:blipFill>
        <p:spPr bwMode="auto">
          <a:xfrm>
            <a:off x="4788023" y="908720"/>
            <a:ext cx="4355977" cy="4738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85800" y="228600"/>
            <a:ext cx="777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3600" b="1"/>
              <a:t>Koch's postulates</a:t>
            </a:r>
            <a:endParaRPr lang="en-US" sz="3600"/>
          </a:p>
        </p:txBody>
      </p:sp>
    </p:spTree>
    <p:extLst>
      <p:ext uri="{BB962C8B-B14F-4D97-AF65-F5344CB8AC3E}">
        <p14:creationId xmlns:p14="http://schemas.microsoft.com/office/powerpoint/2010/main" val="32689050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user\Desktop\ch-01-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457200"/>
            <a:ext cx="8001000" cy="6096000"/>
          </a:xfrm>
          <a:prstGeom prst="rect">
            <a:avLst/>
          </a:prstGeom>
          <a:ln w="19050"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72902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63341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smtClean="0">
                <a:latin typeface="Calibri" charset="0"/>
              </a:rPr>
              <a:t>Louis Pasteur</a:t>
            </a:r>
            <a:endParaRPr lang="en-US">
              <a:latin typeface="Calibri" charset="0"/>
            </a:endParaRP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179388" y="1268413"/>
            <a:ext cx="5535612" cy="485775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latin typeface="Calibri" charset="0"/>
              </a:rPr>
              <a:t>Louis Pasteur</a:t>
            </a:r>
            <a:r>
              <a:rPr lang="en-US" sz="2400" dirty="0" smtClean="0">
                <a:latin typeface="Calibri" charset="0"/>
              </a:rPr>
              <a:t> ( 1822 –1895) was a </a:t>
            </a:r>
            <a:r>
              <a:rPr lang="en-US" sz="2400" dirty="0" smtClean="0">
                <a:solidFill>
                  <a:srgbClr val="FF0000"/>
                </a:solidFill>
                <a:latin typeface="Calibri" charset="0"/>
              </a:rPr>
              <a:t>French chemist </a:t>
            </a:r>
            <a:r>
              <a:rPr lang="en-US" sz="2400" dirty="0" smtClean="0">
                <a:latin typeface="Calibri" charset="0"/>
              </a:rPr>
              <a:t>and </a:t>
            </a:r>
            <a:r>
              <a:rPr lang="en-US" sz="2400" dirty="0" smtClean="0">
                <a:solidFill>
                  <a:srgbClr val="FF0000"/>
                </a:solidFill>
                <a:latin typeface="Calibri" charset="0"/>
              </a:rPr>
              <a:t>microbiologist</a:t>
            </a:r>
            <a:r>
              <a:rPr lang="en-US" sz="2400" dirty="0" smtClean="0">
                <a:latin typeface="Calibri" charset="0"/>
              </a:rPr>
              <a:t> born in Dole.</a:t>
            </a:r>
          </a:p>
          <a:p>
            <a:r>
              <a:rPr lang="en-US" sz="2400" dirty="0" smtClean="0">
                <a:latin typeface="Calibri" charset="0"/>
              </a:rPr>
              <a:t>He created the first </a:t>
            </a:r>
            <a:r>
              <a:rPr lang="en-US" sz="2400" dirty="0" smtClean="0">
                <a:solidFill>
                  <a:srgbClr val="FF0000"/>
                </a:solidFill>
                <a:latin typeface="Calibri" charset="0"/>
              </a:rPr>
              <a:t>vaccine</a:t>
            </a:r>
            <a:r>
              <a:rPr lang="en-US" sz="2400" dirty="0" smtClean="0">
                <a:latin typeface="Calibri" charset="0"/>
              </a:rPr>
              <a:t> for rabies and anthrax.</a:t>
            </a:r>
          </a:p>
          <a:p>
            <a:r>
              <a:rPr lang="en-US" sz="2400" dirty="0" smtClean="0">
                <a:latin typeface="Calibri" charset="0"/>
              </a:rPr>
              <a:t>He was best known to the general public for inventing a method to stop milk and wine from causing sickness, a process that came to be called </a:t>
            </a:r>
            <a:r>
              <a:rPr lang="en-US" sz="2400" dirty="0" smtClean="0">
                <a:solidFill>
                  <a:srgbClr val="FF0000"/>
                </a:solidFill>
                <a:latin typeface="Calibri" charset="0"/>
              </a:rPr>
              <a:t>pasteurization</a:t>
            </a:r>
            <a:endParaRPr lang="en-US" sz="2400" dirty="0" smtClean="0">
              <a:latin typeface="Calibri" charset="0"/>
            </a:endParaRPr>
          </a:p>
          <a:p>
            <a:pPr algn="r" rtl="1"/>
            <a:endParaRPr lang="en-US" sz="2400" dirty="0">
              <a:latin typeface="Calibri" charset="0"/>
            </a:endParaRPr>
          </a:p>
        </p:txBody>
      </p:sp>
      <p:pic>
        <p:nvPicPr>
          <p:cNvPr id="4" name="Picture 2" descr="C:\Users\mohamed\MBIO 140-012\Louis_Pasteu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371600"/>
            <a:ext cx="2705100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91733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11588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smtClean="0">
                <a:latin typeface="Calibri" charset="0"/>
              </a:rPr>
              <a:t>Martinus Beijerinck</a:t>
            </a:r>
            <a:endParaRPr lang="en-US" sz="3600">
              <a:latin typeface="Calibri" charset="0"/>
            </a:endParaRPr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457200" y="1412875"/>
            <a:ext cx="8229600" cy="525621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400" b="1" dirty="0" err="1" smtClean="0">
                <a:latin typeface="Calibri" charset="0"/>
              </a:rPr>
              <a:t>Beijerinck</a:t>
            </a:r>
            <a:r>
              <a:rPr lang="en-US" sz="2400" dirty="0" smtClean="0">
                <a:latin typeface="Calibri" charset="0"/>
              </a:rPr>
              <a:t> (1851 –1931) was a </a:t>
            </a:r>
            <a:r>
              <a:rPr lang="en-US" sz="2400" dirty="0" smtClean="0">
                <a:solidFill>
                  <a:srgbClr val="FF0000"/>
                </a:solidFill>
                <a:latin typeface="Calibri" charset="0"/>
              </a:rPr>
              <a:t>Dutch microbiologist </a:t>
            </a:r>
            <a:r>
              <a:rPr lang="en-US" sz="2400" dirty="0" smtClean="0">
                <a:latin typeface="Calibri" charset="0"/>
              </a:rPr>
              <a:t>and </a:t>
            </a:r>
            <a:r>
              <a:rPr lang="en-US" sz="2400" dirty="0" smtClean="0">
                <a:solidFill>
                  <a:srgbClr val="FF0000"/>
                </a:solidFill>
                <a:latin typeface="Calibri" charset="0"/>
              </a:rPr>
              <a:t>botanist</a:t>
            </a:r>
            <a:r>
              <a:rPr lang="en-US" sz="2400" dirty="0" smtClean="0">
                <a:latin typeface="Calibri" charset="0"/>
              </a:rPr>
              <a:t>.</a:t>
            </a:r>
          </a:p>
          <a:p>
            <a:pPr algn="just"/>
            <a:r>
              <a:rPr lang="en-US" sz="2400" dirty="0" smtClean="0">
                <a:latin typeface="Calibri" charset="0"/>
              </a:rPr>
              <a:t>He is considered one of the founders of </a:t>
            </a:r>
            <a:r>
              <a:rPr lang="en-US" sz="2400" dirty="0" smtClean="0">
                <a:solidFill>
                  <a:srgbClr val="FF0000"/>
                </a:solidFill>
                <a:latin typeface="Calibri" charset="0"/>
              </a:rPr>
              <a:t>virology</a:t>
            </a:r>
            <a:r>
              <a:rPr lang="en-US" sz="2400" dirty="0" smtClean="0">
                <a:latin typeface="Calibri" charset="0"/>
              </a:rPr>
              <a:t>.</a:t>
            </a:r>
          </a:p>
          <a:p>
            <a:pPr algn="just"/>
            <a:r>
              <a:rPr lang="en-US" sz="2400" dirty="0" smtClean="0">
                <a:latin typeface="Calibri" charset="0"/>
              </a:rPr>
              <a:t>In 1898, he published results on the filtration experiments demonstrating that </a:t>
            </a:r>
            <a:r>
              <a:rPr lang="en-US" sz="2400" dirty="0" smtClean="0">
                <a:solidFill>
                  <a:srgbClr val="FF0000"/>
                </a:solidFill>
                <a:latin typeface="Calibri" charset="0"/>
              </a:rPr>
              <a:t>tobacco mosaic disease</a:t>
            </a:r>
            <a:r>
              <a:rPr lang="en-US" sz="2400" dirty="0" smtClean="0">
                <a:latin typeface="Calibri" charset="0"/>
              </a:rPr>
              <a:t> is caused by an infectious agent smaller than a </a:t>
            </a:r>
            <a:r>
              <a:rPr lang="en-US" sz="2400" dirty="0" smtClean="0">
                <a:solidFill>
                  <a:srgbClr val="FF0000"/>
                </a:solidFill>
                <a:latin typeface="Calibri" charset="0"/>
              </a:rPr>
              <a:t>bacterium</a:t>
            </a:r>
            <a:r>
              <a:rPr lang="en-US" sz="2400" dirty="0" smtClean="0">
                <a:latin typeface="Calibri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98047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1219200"/>
            <a:ext cx="40062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2800" dirty="0">
                <a:solidFill>
                  <a:schemeClr val="dk1"/>
                </a:solidFill>
              </a:rPr>
              <a:t>Definition of Microbiology</a:t>
            </a:r>
            <a:endParaRPr lang="x-none" sz="2800" dirty="0">
              <a:solidFill>
                <a:schemeClr val="dk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90600" y="2438400"/>
            <a:ext cx="297180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Microbiology:</a:t>
            </a:r>
          </a:p>
          <a:p>
            <a:pPr>
              <a:lnSpc>
                <a:spcPct val="140000"/>
              </a:lnSpc>
            </a:pPr>
            <a:endParaRPr lang="en-US" sz="2000" dirty="0">
              <a:latin typeface="Arial"/>
              <a:cs typeface="Arial"/>
            </a:endParaRPr>
          </a:p>
          <a:p>
            <a:pPr marL="342900" indent="-342900">
              <a:lnSpc>
                <a:spcPct val="140000"/>
              </a:lnSpc>
              <a:buFont typeface="Arial" pitchFamily="34" charset="0"/>
              <a:buChar char="•"/>
            </a:pPr>
            <a:r>
              <a:rPr lang="en-US" sz="2000" i="1" dirty="0" err="1">
                <a:latin typeface="Arial"/>
                <a:cs typeface="Arial"/>
              </a:rPr>
              <a:t>mikros</a:t>
            </a:r>
            <a:r>
              <a:rPr lang="en-US" sz="2000" i="1" dirty="0">
                <a:latin typeface="Arial"/>
                <a:cs typeface="Arial"/>
              </a:rPr>
              <a:t> </a:t>
            </a:r>
            <a:r>
              <a:rPr lang="en-US" sz="2000" dirty="0">
                <a:latin typeface="Arial"/>
                <a:cs typeface="Arial"/>
              </a:rPr>
              <a:t>(small) </a:t>
            </a:r>
          </a:p>
          <a:p>
            <a:pPr marL="342900" indent="-342900">
              <a:lnSpc>
                <a:spcPct val="140000"/>
              </a:lnSpc>
              <a:buFont typeface="Arial" pitchFamily="34" charset="0"/>
              <a:buChar char="•"/>
            </a:pPr>
            <a:r>
              <a:rPr lang="en-US" sz="2000" i="1" dirty="0">
                <a:latin typeface="Arial"/>
                <a:cs typeface="Arial"/>
              </a:rPr>
              <a:t>bios </a:t>
            </a:r>
            <a:r>
              <a:rPr lang="en-US" sz="2000" dirty="0">
                <a:latin typeface="Arial"/>
                <a:cs typeface="Arial"/>
              </a:rPr>
              <a:t>(life) </a:t>
            </a:r>
          </a:p>
          <a:p>
            <a:pPr marL="342900" indent="-342900">
              <a:lnSpc>
                <a:spcPct val="140000"/>
              </a:lnSpc>
              <a:buFont typeface="Arial" pitchFamily="34" charset="0"/>
              <a:buChar char="•"/>
            </a:pPr>
            <a:r>
              <a:rPr lang="en-US" sz="2000" i="1" dirty="0">
                <a:latin typeface="Arial"/>
                <a:cs typeface="Arial"/>
              </a:rPr>
              <a:t>logos </a:t>
            </a:r>
            <a:r>
              <a:rPr lang="en-US" sz="2000" dirty="0">
                <a:latin typeface="Arial"/>
                <a:cs typeface="Arial"/>
              </a:rPr>
              <a:t>(science</a:t>
            </a:r>
          </a:p>
          <a:p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7314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44450"/>
            <a:ext cx="8229600" cy="9223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smtClean="0">
                <a:latin typeface="Calibri" charset="0"/>
              </a:rPr>
              <a:t>Sergei Winogradsky</a:t>
            </a:r>
            <a:endParaRPr lang="en-US" sz="3600">
              <a:latin typeface="Calibri" charset="0"/>
            </a:endParaRPr>
          </a:p>
        </p:txBody>
      </p:sp>
      <p:sp>
        <p:nvSpPr>
          <p:cNvPr id="3" name="Content Placeholder 6"/>
          <p:cNvSpPr txBox="1">
            <a:spLocks/>
          </p:cNvSpPr>
          <p:nvPr/>
        </p:nvSpPr>
        <p:spPr>
          <a:xfrm>
            <a:off x="457200" y="1196975"/>
            <a:ext cx="8229600" cy="547211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400" b="1" dirty="0" err="1" smtClean="0">
                <a:latin typeface="Calibri" charset="0"/>
              </a:rPr>
              <a:t>Winogradsky</a:t>
            </a:r>
            <a:r>
              <a:rPr lang="en-US" sz="2400" dirty="0" smtClean="0">
                <a:latin typeface="Calibri" charset="0"/>
              </a:rPr>
              <a:t> (1856- 1953) was a Ukrainian-Russian microbiologist, ecologist and soil scientist. </a:t>
            </a:r>
          </a:p>
          <a:p>
            <a:pPr algn="just">
              <a:buFont typeface="Arial" charset="0"/>
              <a:buNone/>
            </a:pPr>
            <a:r>
              <a:rPr lang="en-US" sz="2400" dirty="0" smtClean="0">
                <a:latin typeface="Calibri" charset="0"/>
              </a:rPr>
              <a:t> </a:t>
            </a:r>
          </a:p>
          <a:p>
            <a:pPr algn="just"/>
            <a:r>
              <a:rPr lang="en-US" sz="2400" dirty="0" smtClean="0">
                <a:latin typeface="Calibri" charset="0"/>
              </a:rPr>
              <a:t>He identified the obligate anaerobe </a:t>
            </a:r>
            <a:r>
              <a:rPr lang="en-US" sz="2400" u="sng" dirty="0" smtClean="0">
                <a:latin typeface="Calibri" charset="0"/>
              </a:rPr>
              <a:t>Clostridium </a:t>
            </a:r>
            <a:r>
              <a:rPr lang="en-US" sz="2400" u="sng" dirty="0" err="1" smtClean="0">
                <a:latin typeface="Calibri" charset="0"/>
              </a:rPr>
              <a:t>pasteurianum</a:t>
            </a:r>
            <a:r>
              <a:rPr lang="en-US" sz="2400" dirty="0" smtClean="0">
                <a:latin typeface="Calibri" charset="0"/>
              </a:rPr>
              <a:t>, which is capable of fixing </a:t>
            </a:r>
            <a:r>
              <a:rPr lang="en-US" sz="2400" dirty="0" smtClean="0">
                <a:solidFill>
                  <a:srgbClr val="FF0000"/>
                </a:solidFill>
                <a:latin typeface="Calibri" charset="0"/>
              </a:rPr>
              <a:t>atmospheric nitrogen</a:t>
            </a:r>
            <a:r>
              <a:rPr lang="en-US" sz="2400" dirty="0" smtClean="0">
                <a:latin typeface="Calibri" charset="0"/>
              </a:rPr>
              <a:t>.</a:t>
            </a:r>
            <a:endParaRPr lang="ar-EG" sz="2400" dirty="0" smtClean="0">
              <a:latin typeface="Calibri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547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1600" y="838200"/>
            <a:ext cx="65512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Characteristics of </a:t>
            </a:r>
            <a:r>
              <a:rPr lang="en-US" sz="3600" dirty="0" err="1"/>
              <a:t>M</a:t>
            </a:r>
            <a:r>
              <a:rPr lang="en-US" sz="3600" dirty="0" err="1" smtClean="0"/>
              <a:t>icroorgansims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2362200"/>
            <a:ext cx="7880733" cy="21359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2400" dirty="0" smtClean="0"/>
              <a:t>1- size.  </a:t>
            </a:r>
          </a:p>
          <a:p>
            <a:pPr>
              <a:lnSpc>
                <a:spcPct val="140000"/>
              </a:lnSpc>
            </a:pPr>
            <a:r>
              <a:rPr lang="en-US" sz="2400" dirty="0" smtClean="0"/>
              <a:t>2- Unicellular or Multicellular (no differences in the structure)</a:t>
            </a:r>
          </a:p>
          <a:p>
            <a:pPr>
              <a:lnSpc>
                <a:spcPct val="140000"/>
              </a:lnSpc>
            </a:pPr>
            <a:r>
              <a:rPr lang="en-US" sz="2400" dirty="0" smtClean="0"/>
              <a:t>3- Existence: everywhere (air, water, soil, corpse, </a:t>
            </a:r>
          </a:p>
          <a:p>
            <a:pPr>
              <a:lnSpc>
                <a:spcPct val="140000"/>
              </a:lnSpc>
            </a:pPr>
            <a:r>
              <a:rPr lang="en-US" sz="2400" dirty="0" smtClean="0"/>
              <a:t> plant surface, </a:t>
            </a:r>
            <a:r>
              <a:rPr lang="en-US" sz="2400" dirty="0" err="1" smtClean="0"/>
              <a:t>etc</a:t>
            </a:r>
            <a:r>
              <a:rPr lang="en-US" sz="2400" dirty="0" smtClean="0"/>
              <a:t>)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22287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45798" y="914400"/>
            <a:ext cx="5223305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rtl="1"/>
            <a:r>
              <a:rPr lang="en-US" sz="3200" b="1" dirty="0">
                <a:solidFill>
                  <a:prstClr val="black"/>
                </a:solidFill>
              </a:rPr>
              <a:t>Taxonomy of microorganisms  </a:t>
            </a:r>
          </a:p>
        </p:txBody>
      </p:sp>
      <p:sp>
        <p:nvSpPr>
          <p:cNvPr id="3" name="Rectangle 2"/>
          <p:cNvSpPr/>
          <p:nvPr/>
        </p:nvSpPr>
        <p:spPr>
          <a:xfrm>
            <a:off x="533400" y="1752600"/>
            <a:ext cx="7696200" cy="5410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buSzPct val="75000"/>
              <a:buFont typeface="Wingdings" charset="0"/>
              <a:buChar char="ü"/>
            </a:pPr>
            <a:r>
              <a:rPr lang="en-US" sz="2400" b="1" u="sng" dirty="0" err="1" smtClean="0">
                <a:latin typeface="Calibri" charset="0"/>
              </a:rPr>
              <a:t>Eukaryotae</a:t>
            </a:r>
            <a:r>
              <a:rPr lang="en-US" sz="2400" dirty="0" smtClean="0">
                <a:latin typeface="Calibri" charset="0"/>
              </a:rPr>
              <a:t>: </a:t>
            </a:r>
          </a:p>
          <a:p>
            <a:pPr algn="just">
              <a:lnSpc>
                <a:spcPct val="140000"/>
              </a:lnSpc>
              <a:buSzPct val="75000"/>
            </a:pPr>
            <a:r>
              <a:rPr lang="en-US" sz="2400" dirty="0" smtClean="0">
                <a:latin typeface="Calibri" charset="0"/>
              </a:rPr>
              <a:t>fungi,, </a:t>
            </a:r>
            <a:r>
              <a:rPr lang="en-US" sz="2400" dirty="0">
                <a:latin typeface="Calibri" charset="0"/>
              </a:rPr>
              <a:t>microscopic plants (algae</a:t>
            </a:r>
            <a:r>
              <a:rPr lang="en-US" sz="2400" dirty="0" smtClean="0">
                <a:latin typeface="Calibri" charset="0"/>
              </a:rPr>
              <a:t>)</a:t>
            </a:r>
            <a:r>
              <a:rPr lang="en-US" sz="2400" dirty="0">
                <a:latin typeface="Calibri" charset="0"/>
              </a:rPr>
              <a:t> </a:t>
            </a:r>
            <a:r>
              <a:rPr lang="en-US" sz="2400" dirty="0" smtClean="0">
                <a:latin typeface="Calibri" charset="0"/>
              </a:rPr>
              <a:t>and  Protozoa.</a:t>
            </a:r>
          </a:p>
          <a:p>
            <a:pPr algn="just">
              <a:lnSpc>
                <a:spcPct val="140000"/>
              </a:lnSpc>
              <a:buSzPct val="75000"/>
            </a:pPr>
            <a:endParaRPr lang="en-US" sz="2400" dirty="0" smtClean="0">
              <a:latin typeface="Calibri" charset="0"/>
            </a:endParaRPr>
          </a:p>
          <a:p>
            <a:pPr algn="just">
              <a:lnSpc>
                <a:spcPct val="140000"/>
              </a:lnSpc>
              <a:buSzPct val="75000"/>
            </a:pPr>
            <a:r>
              <a:rPr lang="en-US" sz="2400" dirty="0" smtClean="0">
                <a:latin typeface="Calibri" charset="0"/>
              </a:rPr>
              <a:t> </a:t>
            </a:r>
            <a:endParaRPr lang="en-US" sz="2400" dirty="0">
              <a:latin typeface="Calibri" charset="0"/>
            </a:endParaRPr>
          </a:p>
          <a:p>
            <a:pPr algn="just">
              <a:lnSpc>
                <a:spcPct val="140000"/>
              </a:lnSpc>
              <a:buSzPct val="75000"/>
              <a:buFont typeface="Wingdings" charset="0"/>
              <a:buChar char="ü"/>
            </a:pPr>
            <a:r>
              <a:rPr lang="en-US" sz="2400" b="1" dirty="0" err="1" smtClean="0">
                <a:latin typeface="Calibri" charset="0"/>
              </a:rPr>
              <a:t>Prokaryotae</a:t>
            </a:r>
            <a:r>
              <a:rPr lang="en-US" sz="2400" b="1" dirty="0" smtClean="0">
                <a:latin typeface="Calibri" charset="0"/>
              </a:rPr>
              <a:t>: </a:t>
            </a:r>
          </a:p>
          <a:p>
            <a:pPr algn="just">
              <a:lnSpc>
                <a:spcPct val="140000"/>
              </a:lnSpc>
              <a:buSzPct val="75000"/>
            </a:pPr>
            <a:r>
              <a:rPr lang="en-US" sz="2400" dirty="0" smtClean="0">
                <a:latin typeface="Calibri" charset="0"/>
              </a:rPr>
              <a:t>1-Bacteria    2- Cyanobacteria</a:t>
            </a:r>
          </a:p>
          <a:p>
            <a:pPr algn="just">
              <a:buSzPct val="75000"/>
            </a:pPr>
            <a:endParaRPr lang="en-US" sz="2400" dirty="0">
              <a:latin typeface="Calibri" charset="0"/>
            </a:endParaRPr>
          </a:p>
          <a:p>
            <a:pPr algn="just">
              <a:buSzPct val="75000"/>
              <a:buFont typeface="Wingdings" charset="0"/>
              <a:buChar char="ü"/>
            </a:pPr>
            <a:r>
              <a:rPr lang="en-US" sz="2400" b="1" u="sng" dirty="0" err="1">
                <a:latin typeface="Calibri" charset="0"/>
              </a:rPr>
              <a:t>Archaea</a:t>
            </a:r>
            <a:r>
              <a:rPr lang="en-US" sz="2400" b="1" u="sng" dirty="0">
                <a:latin typeface="Calibri" charset="0"/>
              </a:rPr>
              <a:t>. </a:t>
            </a:r>
            <a:endParaRPr lang="en-US" sz="2400" b="1" u="sng" dirty="0" smtClean="0">
              <a:latin typeface="Calibri" charset="0"/>
            </a:endParaRPr>
          </a:p>
          <a:p>
            <a:pPr algn="just">
              <a:buSzPct val="75000"/>
              <a:buFont typeface="Wingdings" charset="0"/>
              <a:buChar char="ü"/>
            </a:pPr>
            <a:endParaRPr lang="en-US" sz="2400" dirty="0">
              <a:latin typeface="Calibri" charset="0"/>
            </a:endParaRPr>
          </a:p>
          <a:p>
            <a:pPr algn="just">
              <a:buSzPct val="75000"/>
            </a:pPr>
            <a:r>
              <a:rPr lang="en-US" sz="2400" dirty="0" smtClean="0">
                <a:solidFill>
                  <a:srgbClr val="FF0000"/>
                </a:solidFill>
                <a:latin typeface="Calibri" charset="0"/>
              </a:rPr>
              <a:t>Viruses 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</a:rPr>
              <a:t>are </a:t>
            </a:r>
            <a:r>
              <a:rPr lang="en-US" sz="2400" dirty="0" err="1" smtClean="0">
                <a:solidFill>
                  <a:srgbClr val="000000"/>
                </a:solidFill>
                <a:latin typeface="Calibri" charset="0"/>
              </a:rPr>
              <a:t>acellular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</a:rPr>
              <a:t> structure. </a:t>
            </a:r>
            <a:r>
              <a:rPr lang="en-US" sz="2400" dirty="0">
                <a:latin typeface="Calibri" charset="0"/>
              </a:rPr>
              <a:t>though not strictly classified as living organisms, are also studied</a:t>
            </a:r>
            <a:endParaRPr lang="en-US" sz="2400" dirty="0"/>
          </a:p>
          <a:p>
            <a:pPr algn="just">
              <a:buSzPct val="75000"/>
              <a:buFont typeface="Wingdings" charset="0"/>
              <a:buChar char="ü"/>
            </a:pPr>
            <a:endParaRPr lang="en-US" sz="24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748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latin typeface="Calibri" charset="0"/>
              </a:rPr>
              <a:t>Prokaryote vs Eukaryote</a:t>
            </a:r>
            <a:endParaRPr lang="en-US">
              <a:latin typeface="Calibri" charset="0"/>
            </a:endParaRPr>
          </a:p>
        </p:txBody>
      </p:sp>
      <p:pic>
        <p:nvPicPr>
          <p:cNvPr id="3" name="Picture 2" descr="01_05a"/>
          <p:cNvPicPr>
            <a:picLocks noChangeAspect="1" noChangeArrowheads="1"/>
          </p:cNvPicPr>
          <p:nvPr/>
        </p:nvPicPr>
        <p:blipFill>
          <a:blip r:embed="rId2" cstate="print"/>
          <a:srcRect t="3159" b="19421"/>
          <a:stretch>
            <a:fillRect/>
          </a:stretch>
        </p:blipFill>
        <p:spPr bwMode="auto">
          <a:xfrm>
            <a:off x="539552" y="1700808"/>
            <a:ext cx="7988300" cy="3733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00716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2987675" y="6084888"/>
            <a:ext cx="36004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600" b="1">
                <a:latin typeface="Calibri" charset="0"/>
              </a:rPr>
              <a:t>Eukaryotic cell</a:t>
            </a:r>
          </a:p>
        </p:txBody>
      </p:sp>
      <p:grpSp>
        <p:nvGrpSpPr>
          <p:cNvPr id="3" name="Group 43"/>
          <p:cNvGrpSpPr>
            <a:grpSpLocks/>
          </p:cNvGrpSpPr>
          <p:nvPr/>
        </p:nvGrpSpPr>
        <p:grpSpPr bwMode="auto">
          <a:xfrm>
            <a:off x="250825" y="179388"/>
            <a:ext cx="8785225" cy="5913437"/>
            <a:chOff x="251520" y="179348"/>
            <a:chExt cx="8784976" cy="5913948"/>
          </a:xfrm>
        </p:grpSpPr>
        <p:pic>
          <p:nvPicPr>
            <p:cNvPr id="4" name="Picture 7" descr="C:\Users\mohamed\MBIO 140-012\Eukaryotic cell_2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2957" y="548680"/>
              <a:ext cx="6653539" cy="5544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Straight Arrow Connector 4"/>
            <p:cNvCxnSpPr/>
            <p:nvPr/>
          </p:nvCxnSpPr>
          <p:spPr>
            <a:xfrm>
              <a:off x="2483482" y="1412942"/>
              <a:ext cx="865163" cy="144475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19"/>
            <p:cNvSpPr txBox="1">
              <a:spLocks noChangeArrowheads="1"/>
            </p:cNvSpPr>
            <p:nvPr/>
          </p:nvSpPr>
          <p:spPr bwMode="auto">
            <a:xfrm>
              <a:off x="1547664" y="1187460"/>
              <a:ext cx="10081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/>
                <a:t>nucleus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4356679" y="620711"/>
              <a:ext cx="574659" cy="57631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H="1">
              <a:off x="7236322" y="908073"/>
              <a:ext cx="287330" cy="433425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3491516" y="4364360"/>
              <a:ext cx="720705" cy="93670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2196153" y="2637010"/>
              <a:ext cx="863576" cy="14447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5939372" y="549267"/>
              <a:ext cx="504811" cy="7192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26"/>
            <p:cNvSpPr txBox="1">
              <a:spLocks noChangeArrowheads="1"/>
            </p:cNvSpPr>
            <p:nvPr/>
          </p:nvSpPr>
          <p:spPr bwMode="auto">
            <a:xfrm>
              <a:off x="2483768" y="277540"/>
              <a:ext cx="252028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/>
                <a:t>Endoplasmic reticulum</a:t>
              </a:r>
            </a:p>
          </p:txBody>
        </p:sp>
        <p:sp>
          <p:nvSpPr>
            <p:cNvPr id="13" name="TextBox 28"/>
            <p:cNvSpPr txBox="1">
              <a:spLocks noChangeArrowheads="1"/>
            </p:cNvSpPr>
            <p:nvPr/>
          </p:nvSpPr>
          <p:spPr bwMode="auto">
            <a:xfrm>
              <a:off x="7020272" y="476672"/>
              <a:ext cx="18002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/>
                <a:t>mitochondrion</a:t>
              </a:r>
            </a:p>
          </p:txBody>
        </p:sp>
        <p:sp>
          <p:nvSpPr>
            <p:cNvPr id="14" name="TextBox 30"/>
            <p:cNvSpPr txBox="1">
              <a:spLocks noChangeArrowheads="1"/>
            </p:cNvSpPr>
            <p:nvPr/>
          </p:nvSpPr>
          <p:spPr bwMode="auto">
            <a:xfrm>
              <a:off x="2339752" y="5291916"/>
              <a:ext cx="14401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/>
                <a:t>chloroplast</a:t>
              </a:r>
            </a:p>
          </p:txBody>
        </p:sp>
        <p:sp>
          <p:nvSpPr>
            <p:cNvPr id="15" name="TextBox 31"/>
            <p:cNvSpPr txBox="1">
              <a:spLocks noChangeArrowheads="1"/>
            </p:cNvSpPr>
            <p:nvPr/>
          </p:nvSpPr>
          <p:spPr bwMode="auto">
            <a:xfrm>
              <a:off x="395536" y="2411596"/>
              <a:ext cx="187220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/>
                <a:t>Golgi apparatus</a:t>
              </a:r>
            </a:p>
          </p:txBody>
        </p:sp>
        <p:sp>
          <p:nvSpPr>
            <p:cNvPr id="16" name="TextBox 34"/>
            <p:cNvSpPr txBox="1">
              <a:spLocks noChangeArrowheads="1"/>
            </p:cNvSpPr>
            <p:nvPr/>
          </p:nvSpPr>
          <p:spPr bwMode="auto">
            <a:xfrm>
              <a:off x="5292080" y="179348"/>
              <a:ext cx="10081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/>
                <a:t>vacuole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V="1">
              <a:off x="2339024" y="4005554"/>
              <a:ext cx="1225515" cy="43183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1980259" y="3645159"/>
              <a:ext cx="863576" cy="144475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39"/>
            <p:cNvSpPr txBox="1">
              <a:spLocks noChangeArrowheads="1"/>
            </p:cNvSpPr>
            <p:nvPr/>
          </p:nvSpPr>
          <p:spPr bwMode="auto">
            <a:xfrm>
              <a:off x="971600" y="3573016"/>
              <a:ext cx="108012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/>
                <a:t>Cell wall</a:t>
              </a:r>
            </a:p>
          </p:txBody>
        </p:sp>
        <p:sp>
          <p:nvSpPr>
            <p:cNvPr id="20" name="TextBox 40"/>
            <p:cNvSpPr txBox="1">
              <a:spLocks noChangeArrowheads="1"/>
            </p:cNvSpPr>
            <p:nvPr/>
          </p:nvSpPr>
          <p:spPr bwMode="auto">
            <a:xfrm>
              <a:off x="251520" y="4221088"/>
              <a:ext cx="223224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/>
                <a:t>Plasma membrane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2348549" y="1844779"/>
              <a:ext cx="863576" cy="144475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42"/>
            <p:cNvSpPr txBox="1">
              <a:spLocks noChangeArrowheads="1"/>
            </p:cNvSpPr>
            <p:nvPr/>
          </p:nvSpPr>
          <p:spPr bwMode="auto">
            <a:xfrm>
              <a:off x="1115616" y="1628800"/>
              <a:ext cx="136815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/>
                <a:t>ribosomes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1299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76400" y="685800"/>
            <a:ext cx="54864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endParaRPr lang="x-none" dirty="0"/>
          </a:p>
          <a:p>
            <a:pPr lvl="0" algn="ctr" rtl="1"/>
            <a:r>
              <a:rPr lang="en-US" sz="3200" b="1" dirty="0">
                <a:solidFill>
                  <a:prstClr val="black"/>
                </a:solidFill>
              </a:rPr>
              <a:t>Groups of </a:t>
            </a:r>
            <a:r>
              <a:rPr lang="en-US" sz="3200" b="1" dirty="0" smtClean="0">
                <a:solidFill>
                  <a:prstClr val="black"/>
                </a:solidFill>
              </a:rPr>
              <a:t>microorganisms 1  </a:t>
            </a:r>
            <a:endParaRPr lang="en-US" sz="3200" b="1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2057400"/>
            <a:ext cx="7772400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1- </a:t>
            </a:r>
            <a:r>
              <a:rPr lang="en-US" sz="2000" dirty="0" smtClean="0"/>
              <a:t>Viruses      </a:t>
            </a:r>
          </a:p>
          <a:p>
            <a:endParaRPr lang="en-US" sz="20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Pass through filters</a:t>
            </a:r>
            <a:endParaRPr lang="en-US" sz="2000" dirty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Obligate parasites  and can infect human, animals, plants and bacteria     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Electronic microscope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Intracellular</a:t>
            </a:r>
          </a:p>
          <a:p>
            <a:endParaRPr lang="en-US" sz="2000" dirty="0"/>
          </a:p>
          <a:p>
            <a:r>
              <a:rPr lang="en-US" sz="2000" dirty="0" smtClean="0"/>
              <a:t>2- Bacteria</a:t>
            </a:r>
          </a:p>
          <a:p>
            <a:endParaRPr lang="en-US" sz="2000" dirty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Unicellular           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Light microscope            </a:t>
            </a:r>
          </a:p>
          <a:p>
            <a:endParaRPr lang="en-US" sz="2000" dirty="0" smtClean="0"/>
          </a:p>
          <a:p>
            <a:pPr marL="342900" indent="-342900">
              <a:buFont typeface="Arial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44376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1371600"/>
            <a:ext cx="65532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3- </a:t>
            </a:r>
            <a:r>
              <a:rPr lang="en-US" sz="2000" dirty="0"/>
              <a:t>Fungi </a:t>
            </a:r>
          </a:p>
          <a:p>
            <a:endParaRPr lang="en-US" sz="2000" dirty="0"/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Multicellular  </a:t>
            </a:r>
            <a:r>
              <a:rPr lang="en-US" sz="2000" dirty="0" smtClean="0"/>
              <a:t>(Mushroom) or </a:t>
            </a:r>
            <a:r>
              <a:rPr lang="en-US" sz="2000" dirty="0"/>
              <a:t>unicellular (Yeast)    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No chlorophyll </a:t>
            </a:r>
          </a:p>
          <a:p>
            <a:endParaRPr lang="en-US" sz="2000" dirty="0"/>
          </a:p>
          <a:p>
            <a:r>
              <a:rPr lang="en-US" sz="2000" dirty="0"/>
              <a:t>4- </a:t>
            </a:r>
            <a:r>
              <a:rPr lang="en-US" sz="2000" dirty="0" err="1" smtClean="0"/>
              <a:t>Algea</a:t>
            </a:r>
            <a:endParaRPr lang="en-US" sz="2000" dirty="0" smtClean="0"/>
          </a:p>
          <a:p>
            <a:endParaRPr lang="en-US" sz="20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Simple plants</a:t>
            </a:r>
            <a:endParaRPr lang="en-US" sz="2000" dirty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Exist as </a:t>
            </a:r>
            <a:r>
              <a:rPr lang="en-US" sz="2000" dirty="0" err="1" smtClean="0"/>
              <a:t>Unicell</a:t>
            </a:r>
            <a:r>
              <a:rPr lang="en-US" sz="2000" dirty="0" smtClean="0"/>
              <a:t> and clusters    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No differences in the structure and function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chlorophyll </a:t>
            </a:r>
            <a:r>
              <a:rPr lang="en-US" sz="2000" dirty="0" smtClean="0"/>
              <a:t>– Photosynthesis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Soil, water</a:t>
            </a:r>
          </a:p>
          <a:p>
            <a:endParaRPr lang="en-US" sz="2000" dirty="0"/>
          </a:p>
          <a:p>
            <a:r>
              <a:rPr lang="en-US" sz="2000" dirty="0"/>
              <a:t>4- </a:t>
            </a:r>
            <a:r>
              <a:rPr lang="en-US" sz="2000" dirty="0" smtClean="0"/>
              <a:t>Protozoa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Single animal cell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Human and animal diseases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1676400" y="381000"/>
            <a:ext cx="54864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endParaRPr lang="x-none" dirty="0"/>
          </a:p>
          <a:p>
            <a:pPr lvl="0" algn="ctr" rtl="1"/>
            <a:r>
              <a:rPr lang="en-US" sz="3200" b="1" dirty="0">
                <a:solidFill>
                  <a:prstClr val="black"/>
                </a:solidFill>
              </a:rPr>
              <a:t>Groups of </a:t>
            </a:r>
            <a:r>
              <a:rPr lang="en-US" sz="3200" b="1" dirty="0" smtClean="0">
                <a:solidFill>
                  <a:prstClr val="black"/>
                </a:solidFill>
              </a:rPr>
              <a:t>microorganisms 2  </a:t>
            </a:r>
            <a:endParaRPr lang="en-US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054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18804" y="762000"/>
            <a:ext cx="4342254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1"/>
            <a:r>
              <a:rPr lang="en-US" sz="3200" b="1" dirty="0">
                <a:solidFill>
                  <a:prstClr val="black"/>
                </a:solidFill>
              </a:rPr>
              <a:t>Benefits of microbiology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0" y="1752600"/>
            <a:ext cx="5562600" cy="4512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 smtClean="0"/>
              <a:t>1- Antibiotics</a:t>
            </a:r>
          </a:p>
          <a:p>
            <a:pPr>
              <a:lnSpc>
                <a:spcPct val="120000"/>
              </a:lnSpc>
            </a:pPr>
            <a:r>
              <a:rPr lang="en-US" sz="2400" dirty="0" smtClean="0"/>
              <a:t>2- Vaccine</a:t>
            </a:r>
          </a:p>
          <a:p>
            <a:pPr>
              <a:lnSpc>
                <a:spcPct val="120000"/>
              </a:lnSpc>
            </a:pPr>
            <a:r>
              <a:rPr lang="en-US" sz="2400" dirty="0" smtClean="0"/>
              <a:t>3- Biological weapons</a:t>
            </a:r>
          </a:p>
          <a:p>
            <a:pPr>
              <a:lnSpc>
                <a:spcPct val="120000"/>
              </a:lnSpc>
            </a:pPr>
            <a:r>
              <a:rPr lang="en-US" sz="2400" dirty="0" smtClean="0"/>
              <a:t>4- Pathology</a:t>
            </a:r>
          </a:p>
          <a:p>
            <a:pPr>
              <a:lnSpc>
                <a:spcPct val="120000"/>
              </a:lnSpc>
            </a:pPr>
            <a:r>
              <a:rPr lang="en-US" sz="2400" dirty="0" smtClean="0"/>
              <a:t>5- Cosmetic and  food</a:t>
            </a:r>
          </a:p>
          <a:p>
            <a:pPr>
              <a:lnSpc>
                <a:spcPct val="120000"/>
              </a:lnSpc>
            </a:pPr>
            <a:r>
              <a:rPr lang="en-US" sz="2400" dirty="0" smtClean="0"/>
              <a:t>6- knowing these microorganism can protect us form disease</a:t>
            </a:r>
          </a:p>
          <a:p>
            <a:pPr>
              <a:lnSpc>
                <a:spcPct val="120000"/>
              </a:lnSpc>
            </a:pPr>
            <a:r>
              <a:rPr lang="en-US" sz="2400" dirty="0" smtClean="0"/>
              <a:t>7- Rid of Waste and pollution </a:t>
            </a:r>
          </a:p>
          <a:p>
            <a:pPr>
              <a:lnSpc>
                <a:spcPct val="120000"/>
              </a:lnSpc>
            </a:pPr>
            <a:r>
              <a:rPr lang="en-US" sz="2400" dirty="0" smtClean="0"/>
              <a:t>8- </a:t>
            </a:r>
            <a:r>
              <a:rPr lang="en-US" sz="2400" dirty="0"/>
              <a:t>H</a:t>
            </a:r>
            <a:r>
              <a:rPr lang="en-US" sz="2400" dirty="0" smtClean="0"/>
              <a:t>elp scientific of genetic engineers to understand DNA and RNA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23107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634</Words>
  <Application>Microsoft Macintosh PowerPoint</Application>
  <PresentationFormat>On-screen Show (4:3)</PresentationFormat>
  <Paragraphs>117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Ayman Mubarak</cp:lastModifiedBy>
  <cp:revision>45</cp:revision>
  <dcterms:created xsi:type="dcterms:W3CDTF">2006-08-16T00:00:00Z</dcterms:created>
  <dcterms:modified xsi:type="dcterms:W3CDTF">2016-02-01T19:25:09Z</dcterms:modified>
</cp:coreProperties>
</file>