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3"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92" r:id="rId28"/>
    <p:sldId id="488" r:id="rId29"/>
    <p:sldId id="489" r:id="rId30"/>
    <p:sldId id="494"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00"/>
    <a:srgbClr val="C40CB7"/>
    <a:srgbClr val="AF2B2B"/>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684" autoAdjust="0"/>
    <p:restoredTop sz="94660"/>
  </p:normalViewPr>
  <p:slideViewPr>
    <p:cSldViewPr>
      <p:cViewPr>
        <p:scale>
          <a:sx n="76" d="100"/>
          <a:sy n="76" d="100"/>
        </p:scale>
        <p:origin x="-1086"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 Id="rId4" Type="http://schemas.openxmlformats.org/officeDocument/2006/relationships/image" Target="../media/image3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1/18/2016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p14="http://schemas.microsoft.com/office/powerpoint/2010/main" xmlns=""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1/18/2016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p14="http://schemas.microsoft.com/office/powerpoint/2010/main" xmlns=""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CEB06F9-6627-4B43-8329-44A782D38F5B}" type="datetime6">
              <a:rPr lang="en-US"/>
              <a:pPr>
                <a:defRPr/>
              </a:pPr>
              <a:t>January 16</a:t>
            </a:fld>
            <a:endParaRPr lang="en-US"/>
          </a:p>
        </p:txBody>
      </p:sp>
      <p:sp>
        <p:nvSpPr>
          <p:cNvPr id="5" name="Footer Placeholder 18"/>
          <p:cNvSpPr>
            <a:spLocks noGrp="1"/>
          </p:cNvSpPr>
          <p:nvPr>
            <p:ph type="ftr" sz="quarter" idx="11"/>
          </p:nvPr>
        </p:nvSpPr>
        <p:spPr/>
        <p:txBody>
          <a:bodyPr/>
          <a:lstStyle>
            <a:lvl1pPr>
              <a:defRPr/>
            </a:lvl1pPr>
          </a:lstStyle>
          <a:p>
            <a:pPr>
              <a:defRPr/>
            </a:pPr>
            <a:r>
              <a:rPr lang="en-US"/>
              <a:t>1111</a:t>
            </a:r>
          </a:p>
        </p:txBody>
      </p:sp>
      <p:sp>
        <p:nvSpPr>
          <p:cNvPr id="6" name="Slide Number Placeholder 26"/>
          <p:cNvSpPr>
            <a:spLocks noGrp="1"/>
          </p:cNvSpPr>
          <p:nvPr>
            <p:ph type="sldNum" sz="quarter" idx="12"/>
          </p:nvPr>
        </p:nvSpPr>
        <p:spPr/>
        <p:txBody>
          <a:bodyPr/>
          <a:lstStyle>
            <a:lvl1pPr>
              <a:defRPr/>
            </a:lvl1pPr>
          </a:lstStyle>
          <a:p>
            <a:pPr>
              <a:defRPr/>
            </a:pPr>
            <a:fld id="{912C3FC4-28E9-4FD6-8CE3-E965631F5F8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569C514-268E-4B5E-B434-7B9BD5AA0A4A}" type="datetime6">
              <a:rPr lang="en-US"/>
              <a:pPr>
                <a:defRPr/>
              </a:pPr>
              <a:t>January 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1111</a:t>
            </a:r>
          </a:p>
        </p:txBody>
      </p:sp>
      <p:sp>
        <p:nvSpPr>
          <p:cNvPr id="6" name="Slide Number Placeholder 17"/>
          <p:cNvSpPr>
            <a:spLocks noGrp="1"/>
          </p:cNvSpPr>
          <p:nvPr>
            <p:ph type="sldNum" sz="quarter" idx="12"/>
          </p:nvPr>
        </p:nvSpPr>
        <p:spPr/>
        <p:txBody>
          <a:bodyPr/>
          <a:lstStyle>
            <a:lvl1pPr>
              <a:defRPr/>
            </a:lvl1pPr>
          </a:lstStyle>
          <a:p>
            <a:pPr>
              <a:defRPr/>
            </a:pPr>
            <a:fld id="{056E74FF-EE63-4D2E-A405-791F39705EC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88A1162-2069-49E7-A6E0-21247CCAACE4}" type="datetime6">
              <a:rPr lang="en-US"/>
              <a:pPr>
                <a:defRPr/>
              </a:pPr>
              <a:t>January 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1111</a:t>
            </a:r>
          </a:p>
        </p:txBody>
      </p:sp>
      <p:sp>
        <p:nvSpPr>
          <p:cNvPr id="6" name="Slide Number Placeholder 17"/>
          <p:cNvSpPr>
            <a:spLocks noGrp="1"/>
          </p:cNvSpPr>
          <p:nvPr>
            <p:ph type="sldNum" sz="quarter" idx="12"/>
          </p:nvPr>
        </p:nvSpPr>
        <p:spPr/>
        <p:txBody>
          <a:bodyPr/>
          <a:lstStyle>
            <a:lvl1pPr>
              <a:defRPr/>
            </a:lvl1pPr>
          </a:lstStyle>
          <a:p>
            <a:pPr>
              <a:defRPr/>
            </a:pPr>
            <a:fld id="{5B292710-9EBC-4629-9B60-8708097CA4A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EA7532B-3E65-4416-BE1C-76552024D951}" type="datetime6">
              <a:rPr lang="en-US"/>
              <a:pPr>
                <a:defRPr/>
              </a:pPr>
              <a:t>January 16</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1111</a:t>
            </a:r>
          </a:p>
        </p:txBody>
      </p:sp>
      <p:sp>
        <p:nvSpPr>
          <p:cNvPr id="6" name="Slide Number Placeholder 17"/>
          <p:cNvSpPr>
            <a:spLocks noGrp="1"/>
          </p:cNvSpPr>
          <p:nvPr>
            <p:ph type="sldNum" sz="quarter" idx="12"/>
          </p:nvPr>
        </p:nvSpPr>
        <p:spPr/>
        <p:txBody>
          <a:bodyPr/>
          <a:lstStyle>
            <a:lvl1pPr>
              <a:defRPr/>
            </a:lvl1pPr>
          </a:lstStyle>
          <a:p>
            <a:pPr>
              <a:defRPr/>
            </a:pPr>
            <a:fld id="{ABC2172B-30B5-454B-A45F-3572BEF2C0E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C934B40-D836-4574-B828-6A81836821D6}" type="datetime6">
              <a:rPr lang="en-US"/>
              <a:pPr>
                <a:defRPr/>
              </a:pPr>
              <a:t>January 16</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1111</a:t>
            </a:r>
          </a:p>
        </p:txBody>
      </p:sp>
      <p:sp>
        <p:nvSpPr>
          <p:cNvPr id="6" name="Slide Number Placeholder 5"/>
          <p:cNvSpPr>
            <a:spLocks noGrp="1"/>
          </p:cNvSpPr>
          <p:nvPr>
            <p:ph type="sldNum" sz="quarter" idx="12"/>
          </p:nvPr>
        </p:nvSpPr>
        <p:spPr/>
        <p:txBody>
          <a:bodyPr/>
          <a:lstStyle>
            <a:lvl1pPr>
              <a:defRPr/>
            </a:lvl1pPr>
          </a:lstStyle>
          <a:p>
            <a:pPr>
              <a:defRPr/>
            </a:pPr>
            <a:fld id="{81CE3A4E-F301-45D6-A6E7-58E92E93E127}"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F52529A4-8C56-4AB4-A6BB-93317CD7D3D0}" type="datetime6">
              <a:rPr lang="en-US"/>
              <a:pPr>
                <a:defRPr/>
              </a:pPr>
              <a:t>January 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1111</a:t>
            </a:r>
          </a:p>
        </p:txBody>
      </p:sp>
      <p:sp>
        <p:nvSpPr>
          <p:cNvPr id="7" name="Slide Number Placeholder 17"/>
          <p:cNvSpPr>
            <a:spLocks noGrp="1"/>
          </p:cNvSpPr>
          <p:nvPr>
            <p:ph type="sldNum" sz="quarter" idx="12"/>
          </p:nvPr>
        </p:nvSpPr>
        <p:spPr/>
        <p:txBody>
          <a:bodyPr/>
          <a:lstStyle>
            <a:lvl1pPr>
              <a:defRPr/>
            </a:lvl1pPr>
          </a:lstStyle>
          <a:p>
            <a:pPr>
              <a:defRPr/>
            </a:pPr>
            <a:fld id="{674428BA-0707-4A35-B584-BAE8450A560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09404BC5-2327-4BDE-BBB7-1A7A1A79C667}" type="datetime6">
              <a:rPr lang="en-US"/>
              <a:pPr>
                <a:defRPr/>
              </a:pPr>
              <a:t>January 16</a:t>
            </a:fld>
            <a:endParaRPr lang="en-US"/>
          </a:p>
        </p:txBody>
      </p:sp>
      <p:sp>
        <p:nvSpPr>
          <p:cNvPr id="8" name="Footer Placeholder 21"/>
          <p:cNvSpPr>
            <a:spLocks noGrp="1"/>
          </p:cNvSpPr>
          <p:nvPr>
            <p:ph type="ftr" sz="quarter" idx="11"/>
          </p:nvPr>
        </p:nvSpPr>
        <p:spPr/>
        <p:txBody>
          <a:bodyPr/>
          <a:lstStyle>
            <a:lvl1pPr>
              <a:defRPr/>
            </a:lvl1pPr>
          </a:lstStyle>
          <a:p>
            <a:pPr>
              <a:defRPr/>
            </a:pPr>
            <a:r>
              <a:rPr lang="en-US"/>
              <a:t>1111</a:t>
            </a:r>
          </a:p>
        </p:txBody>
      </p:sp>
      <p:sp>
        <p:nvSpPr>
          <p:cNvPr id="9" name="Slide Number Placeholder 17"/>
          <p:cNvSpPr>
            <a:spLocks noGrp="1"/>
          </p:cNvSpPr>
          <p:nvPr>
            <p:ph type="sldNum" sz="quarter" idx="12"/>
          </p:nvPr>
        </p:nvSpPr>
        <p:spPr/>
        <p:txBody>
          <a:bodyPr/>
          <a:lstStyle>
            <a:lvl1pPr>
              <a:defRPr/>
            </a:lvl1pPr>
          </a:lstStyle>
          <a:p>
            <a:pPr>
              <a:defRPr/>
            </a:pPr>
            <a:fld id="{8F1D46D0-A95F-4A87-874C-351933C856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AAB0D17-80D0-4990-8488-8BD6D144DCF7}" type="datetime6">
              <a:rPr lang="en-US"/>
              <a:pPr>
                <a:defRPr/>
              </a:pPr>
              <a:t>January 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2DC3406E-64A2-4C40-A19F-1F7C40A9B09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270EEB4-9F87-43C1-8CA9-5471DF96E02B}" type="datetime6">
              <a:rPr lang="en-US"/>
              <a:pPr>
                <a:defRPr/>
              </a:pPr>
              <a:t>January 16</a:t>
            </a:fld>
            <a:endParaRPr lang="en-US"/>
          </a:p>
        </p:txBody>
      </p:sp>
      <p:sp>
        <p:nvSpPr>
          <p:cNvPr id="3" name="Footer Placeholder 21"/>
          <p:cNvSpPr>
            <a:spLocks noGrp="1"/>
          </p:cNvSpPr>
          <p:nvPr>
            <p:ph type="ftr" sz="quarter" idx="11"/>
          </p:nvPr>
        </p:nvSpPr>
        <p:spPr/>
        <p:txBody>
          <a:bodyPr/>
          <a:lstStyle>
            <a:lvl1pPr>
              <a:defRPr/>
            </a:lvl1pPr>
          </a:lstStyle>
          <a:p>
            <a:pPr>
              <a:defRPr/>
            </a:pPr>
            <a:r>
              <a:rPr lang="en-US"/>
              <a:t>1111</a:t>
            </a:r>
          </a:p>
        </p:txBody>
      </p:sp>
      <p:sp>
        <p:nvSpPr>
          <p:cNvPr id="4" name="Slide Number Placeholder 17"/>
          <p:cNvSpPr>
            <a:spLocks noGrp="1"/>
          </p:cNvSpPr>
          <p:nvPr>
            <p:ph type="sldNum" sz="quarter" idx="12"/>
          </p:nvPr>
        </p:nvSpPr>
        <p:spPr/>
        <p:txBody>
          <a:bodyPr/>
          <a:lstStyle>
            <a:lvl1pPr>
              <a:defRPr/>
            </a:lvl1pPr>
          </a:lstStyle>
          <a:p>
            <a:pPr>
              <a:defRPr/>
            </a:pPr>
            <a:fld id="{1A0B1C3B-7EC5-46B0-BF5A-C704D309236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60A0813-B8AA-4CDA-996B-48882B41BA65}" type="datetime6">
              <a:rPr lang="en-US"/>
              <a:pPr>
                <a:defRPr/>
              </a:pPr>
              <a:t>January 16</a:t>
            </a:fld>
            <a:endParaRPr lang="en-US"/>
          </a:p>
        </p:txBody>
      </p:sp>
      <p:sp>
        <p:nvSpPr>
          <p:cNvPr id="6" name="Footer Placeholder 21"/>
          <p:cNvSpPr>
            <a:spLocks noGrp="1"/>
          </p:cNvSpPr>
          <p:nvPr>
            <p:ph type="ftr" sz="quarter" idx="11"/>
          </p:nvPr>
        </p:nvSpPr>
        <p:spPr/>
        <p:txBody>
          <a:bodyPr/>
          <a:lstStyle>
            <a:lvl1pPr>
              <a:defRPr/>
            </a:lvl1pPr>
          </a:lstStyle>
          <a:p>
            <a:pPr>
              <a:defRPr/>
            </a:pPr>
            <a:r>
              <a:rPr lang="en-US"/>
              <a:t>1111</a:t>
            </a:r>
          </a:p>
        </p:txBody>
      </p:sp>
      <p:sp>
        <p:nvSpPr>
          <p:cNvPr id="7" name="Slide Number Placeholder 17"/>
          <p:cNvSpPr>
            <a:spLocks noGrp="1"/>
          </p:cNvSpPr>
          <p:nvPr>
            <p:ph type="sldNum" sz="quarter" idx="12"/>
          </p:nvPr>
        </p:nvSpPr>
        <p:spPr/>
        <p:txBody>
          <a:bodyPr/>
          <a:lstStyle>
            <a:lvl1pPr>
              <a:defRPr/>
            </a:lvl1pPr>
          </a:lstStyle>
          <a:p>
            <a:pPr>
              <a:defRPr/>
            </a:pPr>
            <a:fld id="{7D954F35-C040-4459-8DC5-BDBC4533679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61D5EB6E-300E-4F1C-A537-BE5CA78935D2}" type="datetime6">
              <a:rPr lang="en-US"/>
              <a:pPr>
                <a:defRPr/>
              </a:pPr>
              <a:t>January 16</a:t>
            </a:fld>
            <a:endParaRPr lang="en-US"/>
          </a:p>
        </p:txBody>
      </p:sp>
      <p:sp>
        <p:nvSpPr>
          <p:cNvPr id="10" name="Footer Placeholder 5"/>
          <p:cNvSpPr>
            <a:spLocks noGrp="1"/>
          </p:cNvSpPr>
          <p:nvPr>
            <p:ph type="ftr" sz="quarter" idx="11"/>
          </p:nvPr>
        </p:nvSpPr>
        <p:spPr/>
        <p:txBody>
          <a:bodyPr/>
          <a:lstStyle>
            <a:lvl1pPr>
              <a:defRPr/>
            </a:lvl1pPr>
          </a:lstStyle>
          <a:p>
            <a:pPr>
              <a:defRPr/>
            </a:pPr>
            <a:r>
              <a:rPr lang="en-US"/>
              <a:t>1111</a:t>
            </a: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6BEFAA52-6C26-4577-A50D-75E8A4DD9D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052"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FCC10396-CEAD-42A0-9E9A-D81A51706C1B}" type="datetime6">
              <a:rPr lang="en-US"/>
              <a:pPr>
                <a:defRPr/>
              </a:pPr>
              <a:t>January 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r>
              <a:rPr lang="en-US"/>
              <a:t>1111</a:t>
            </a: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41EE8E1-5FA7-43FA-875C-5972978CA6BC}" type="slidenum">
              <a:rPr lang="en-US"/>
              <a:pPr>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4233" r:id="rId1"/>
    <p:sldLayoutId id="2147484225" r:id="rId2"/>
    <p:sldLayoutId id="2147484234" r:id="rId3"/>
    <p:sldLayoutId id="2147484226" r:id="rId4"/>
    <p:sldLayoutId id="2147484227" r:id="rId5"/>
    <p:sldLayoutId id="2147484228" r:id="rId6"/>
    <p:sldLayoutId id="2147484229" r:id="rId7"/>
    <p:sldLayoutId id="2147484230" r:id="rId8"/>
    <p:sldLayoutId id="2147484235" r:id="rId9"/>
    <p:sldLayoutId id="2147484231" r:id="rId10"/>
    <p:sldLayoutId id="2147484232" r:id="rId11"/>
    <p:sldLayoutId id="2147484236" r:id="rId12"/>
    <p:sldLayoutId id="2147484237" r:id="rId13"/>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wmf"/><Relationship Id="rId2" Type="http://schemas.openxmlformats.org/officeDocument/2006/relationships/slideLayout" Target="../slideLayouts/slideLayout12.xml"/><Relationship Id="rId1" Type="http://schemas.openxmlformats.org/officeDocument/2006/relationships/video" Target="file:///\\sou001\lockers\faculty-staff\nrapp\My%20Documents\Chemistry%201%20Power%20Point\03M05AN3.avi" TargetMode="External"/><Relationship Id="rId6" Type="http://schemas.openxmlformats.org/officeDocument/2006/relationships/image" Target="../media/image4.wmf"/><Relationship Id="rId5" Type="http://schemas.openxmlformats.org/officeDocument/2006/relationships/image" Target="../media/image3.png"/><Relationship Id="rId4" Type="http://schemas.openxmlformats.org/officeDocument/2006/relationships/image" Target="../media/image2.wmf"/></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533400" y="1371600"/>
            <a:ext cx="8610600" cy="1828800"/>
          </a:xfrm>
        </p:spPr>
        <p:txBody>
          <a:bodyPr/>
          <a:lstStyle/>
          <a:p>
            <a:pPr algn="ctr" eaLnBrk="1" hangingPunct="1">
              <a:defRPr/>
            </a:pPr>
            <a:r>
              <a:rPr lang="en-US" dirty="0" smtClean="0">
                <a:latin typeface="Comic Sans MS" pitchFamily="66" charset="0"/>
              </a:rPr>
              <a:t>Introduction  to organic chemistry- Part 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81200" y="3429000"/>
            <a:ext cx="6400800" cy="2057400"/>
          </a:xfrm>
          <a:prstGeom prst="rect">
            <a:avLst/>
          </a:prstGeom>
          <a:solidFill>
            <a:srgbClr val="FFCC99"/>
          </a:solidFill>
          <a:ln w="9525">
            <a:noFill/>
            <a:miter lim="800000"/>
            <a:headEnd/>
            <a:tailEnd/>
          </a:ln>
          <a:effectLst>
            <a:outerShdw dist="107763" dir="2700000" algn="ctr" rotWithShape="0">
              <a:schemeClr val="bg2"/>
            </a:outerShdw>
          </a:effectLst>
        </p:spPr>
        <p:txBody>
          <a:bodyPr lIns="0" rIns="0" bIns="0" anchor="b"/>
          <a:lstStyle/>
          <a:p>
            <a:pPr>
              <a:defRPr/>
            </a:pPr>
            <a:r>
              <a:rPr lang="en-US" altLang="en-US" sz="4800" dirty="0">
                <a:solidFill>
                  <a:schemeClr val="tx2"/>
                </a:solidFill>
                <a:effectLst>
                  <a:outerShdw blurRad="38100" dist="38100" dir="2700000" algn="tl">
                    <a:srgbClr val="000000"/>
                  </a:outerShdw>
                </a:effectLst>
                <a:latin typeface="Comic Sans MS" pitchFamily="66" charset="0"/>
                <a:cs typeface="+mn-cs"/>
              </a:rPr>
              <a:t>Covalent Bonds; </a:t>
            </a:r>
            <a:br>
              <a:rPr lang="en-US" altLang="en-US" sz="4800" dirty="0">
                <a:solidFill>
                  <a:schemeClr val="tx2"/>
                </a:solidFill>
                <a:effectLst>
                  <a:outerShdw blurRad="38100" dist="38100" dir="2700000" algn="tl">
                    <a:srgbClr val="000000"/>
                  </a:outerShdw>
                </a:effectLst>
                <a:latin typeface="Comic Sans MS" pitchFamily="66" charset="0"/>
                <a:cs typeface="+mn-cs"/>
              </a:rPr>
            </a:br>
            <a:r>
              <a:rPr lang="en-US" altLang="en-US" sz="4800" dirty="0">
                <a:solidFill>
                  <a:schemeClr val="tx2"/>
                </a:solidFill>
                <a:effectLst>
                  <a:outerShdw blurRad="38100" dist="38100" dir="2700000" algn="tl">
                    <a:srgbClr val="000000"/>
                  </a:outerShdw>
                </a:effectLst>
                <a:latin typeface="Comic Sans MS" pitchFamily="66" charset="0"/>
                <a:cs typeface="+mn-cs"/>
              </a:rPr>
              <a:t> </a:t>
            </a:r>
            <a:r>
              <a:rPr lang="en-US" altLang="en-US" sz="4800" dirty="0">
                <a:solidFill>
                  <a:srgbClr val="00B0F0"/>
                </a:solidFill>
                <a:effectLst>
                  <a:outerShdw blurRad="38100" dist="38100" dir="2700000" algn="tl">
                    <a:srgbClr val="000000"/>
                  </a:outerShdw>
                </a:effectLst>
                <a:latin typeface="Comic Sans MS" pitchFamily="66" charset="0"/>
                <a:cs typeface="+mn-cs"/>
              </a:rPr>
              <a:t>single or multiple </a:t>
            </a:r>
            <a:r>
              <a:rPr lang="en-US" altLang="en-US" sz="4800" dirty="0">
                <a:solidFill>
                  <a:srgbClr val="FF0000"/>
                </a:solidFill>
                <a:effectLst>
                  <a:outerShdw blurRad="38100" dist="38100" dir="2700000" algn="tl">
                    <a:srgbClr val="000000"/>
                  </a:outerShdw>
                </a:effectLst>
                <a:latin typeface="Comic Sans MS" pitchFamily="66" charset="0"/>
                <a:cs typeface="+mn-cs"/>
              </a:rPr>
              <a:t>polar or non polar</a:t>
            </a:r>
          </a:p>
        </p:txBody>
      </p:sp>
      <p:sp>
        <p:nvSpPr>
          <p:cNvPr id="17411" name="Line 3"/>
          <p:cNvSpPr>
            <a:spLocks noChangeShapeType="1"/>
          </p:cNvSpPr>
          <p:nvPr/>
        </p:nvSpPr>
        <p:spPr bwMode="auto">
          <a:xfrm>
            <a:off x="1295400" y="3733800"/>
            <a:ext cx="0" cy="2743200"/>
          </a:xfrm>
          <a:prstGeom prst="line">
            <a:avLst/>
          </a:prstGeom>
          <a:noFill/>
          <a:ln w="9525">
            <a:solidFill>
              <a:schemeClr val="tx1"/>
            </a:solidFill>
            <a:round/>
            <a:headEnd/>
            <a:tailEnd/>
          </a:ln>
        </p:spPr>
        <p:txBody>
          <a:bodyPr/>
          <a:lstStyle/>
          <a:p>
            <a:endParaRPr lang="en-US"/>
          </a:p>
        </p:txBody>
      </p:sp>
      <p:sp>
        <p:nvSpPr>
          <p:cNvPr id="2" name="Rectangle 2"/>
          <p:cNvSpPr>
            <a:spLocks noChangeArrowheads="1"/>
          </p:cNvSpPr>
          <p:nvPr/>
        </p:nvSpPr>
        <p:spPr bwMode="auto">
          <a:xfrm>
            <a:off x="228600" y="1143000"/>
            <a:ext cx="8001000" cy="1828800"/>
          </a:xfrm>
          <a:prstGeom prst="rect">
            <a:avLst/>
          </a:prstGeom>
          <a:solidFill>
            <a:srgbClr val="C8FEC8"/>
          </a:solidFill>
          <a:ln w="9525">
            <a:noFill/>
            <a:miter lim="800000"/>
            <a:headEnd/>
            <a:tailEnd/>
          </a:ln>
          <a:effectLst>
            <a:outerShdw dist="107763" dir="2700000" algn="ctr" rotWithShape="0">
              <a:schemeClr val="bg2"/>
            </a:outerShdw>
          </a:effectLst>
        </p:spPr>
        <p:txBody>
          <a:bodyPr lIns="0" rIns="0" bIns="0" anchor="b"/>
          <a:lstStyle/>
          <a:p>
            <a:pPr>
              <a:defRPr/>
            </a:pPr>
            <a:r>
              <a:rPr lang="en-US" altLang="en-US" sz="5400" dirty="0">
                <a:solidFill>
                  <a:schemeClr val="hlink"/>
                </a:solidFill>
                <a:effectLst>
                  <a:outerShdw blurRad="38100" dist="38100" dir="2700000" algn="tl">
                    <a:srgbClr val="000000"/>
                  </a:outerShdw>
                </a:effectLst>
                <a:latin typeface="Comic Sans MS" pitchFamily="66" charset="0"/>
                <a:cs typeface="+mn-cs"/>
              </a:rPr>
              <a:t>Two Main Types of Chemical Bonding</a:t>
            </a:r>
          </a:p>
        </p:txBody>
      </p:sp>
      <p:sp>
        <p:nvSpPr>
          <p:cNvPr id="3" name="Rectangle 2"/>
          <p:cNvSpPr>
            <a:spLocks noChangeArrowheads="1"/>
          </p:cNvSpPr>
          <p:nvPr/>
        </p:nvSpPr>
        <p:spPr bwMode="auto">
          <a:xfrm>
            <a:off x="1981200" y="5943600"/>
            <a:ext cx="6610350" cy="685800"/>
          </a:xfrm>
          <a:prstGeom prst="rect">
            <a:avLst/>
          </a:prstGeom>
          <a:solidFill>
            <a:srgbClr val="FFCC99"/>
          </a:solid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4800">
                <a:solidFill>
                  <a:schemeClr val="tx2"/>
                </a:solidFill>
                <a:effectLst>
                  <a:outerShdw blurRad="38100" dist="38100" dir="2700000" algn="tl">
                    <a:srgbClr val="FFFFFF"/>
                  </a:outerShdw>
                </a:effectLst>
                <a:latin typeface="Comic Sans MS" pitchFamily="66" charset="0"/>
                <a:ea typeface="+mj-ea"/>
                <a:cs typeface="+mj-cs"/>
              </a:rPr>
              <a:t>Ionic Bonds</a:t>
            </a:r>
            <a:endParaRPr lang="en-US" altLang="en-US" sz="5400">
              <a:solidFill>
                <a:schemeClr val="tx2"/>
              </a:solidFill>
              <a:effectLst>
                <a:outerShdw blurRad="38100" dist="38100" dir="2700000" algn="tl">
                  <a:srgbClr val="FFFFFF"/>
                </a:outerShdw>
              </a:effectLst>
              <a:latin typeface="Helvetica" charset="0"/>
              <a:ea typeface="+mj-ea"/>
              <a:cs typeface="+mj-cs"/>
            </a:endParaRPr>
          </a:p>
        </p:txBody>
      </p:sp>
      <p:sp>
        <p:nvSpPr>
          <p:cNvPr id="17414" name="Line 7"/>
          <p:cNvSpPr>
            <a:spLocks noChangeShapeType="1"/>
          </p:cNvSpPr>
          <p:nvPr/>
        </p:nvSpPr>
        <p:spPr bwMode="auto">
          <a:xfrm>
            <a:off x="1295400" y="6477000"/>
            <a:ext cx="685800" cy="0"/>
          </a:xfrm>
          <a:prstGeom prst="line">
            <a:avLst/>
          </a:prstGeom>
          <a:noFill/>
          <a:ln w="9525">
            <a:solidFill>
              <a:schemeClr val="tx1"/>
            </a:solidFill>
            <a:round/>
            <a:headEnd/>
            <a:tailEnd/>
          </a:ln>
        </p:spPr>
        <p:txBody>
          <a:bodyPr/>
          <a:lstStyle/>
          <a:p>
            <a:endParaRPr lang="en-US"/>
          </a:p>
        </p:txBody>
      </p:sp>
      <p:sp>
        <p:nvSpPr>
          <p:cNvPr id="17415" name="Line 9"/>
          <p:cNvSpPr>
            <a:spLocks noChangeShapeType="1"/>
          </p:cNvSpPr>
          <p:nvPr/>
        </p:nvSpPr>
        <p:spPr bwMode="auto">
          <a:xfrm>
            <a:off x="1295400" y="3733800"/>
            <a:ext cx="609600" cy="0"/>
          </a:xfrm>
          <a:prstGeom prst="line">
            <a:avLst/>
          </a:prstGeom>
          <a:noFill/>
          <a:ln w="9525">
            <a:solidFill>
              <a:schemeClr val="tx1"/>
            </a:solidFill>
            <a:round/>
            <a:headEnd/>
            <a:tailEnd/>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28600"/>
            <a:ext cx="8229600" cy="1143000"/>
          </a:xfrm>
        </p:spPr>
        <p:txBody>
          <a:bodyPr/>
          <a:lstStyle/>
          <a:p>
            <a:pPr algn="ctr" eaLnBrk="1" hangingPunct="1"/>
            <a:r>
              <a:rPr lang="en-US" sz="2500" b="1" smtClean="0">
                <a:latin typeface="Times New Roman" pitchFamily="18" charset="0"/>
                <a:cs typeface="Times New Roman" pitchFamily="18" charset="0"/>
              </a:rPr>
              <a:t>Characteristics of Covalent Compounds</a:t>
            </a:r>
            <a:br>
              <a:rPr lang="en-US" sz="2500" b="1" smtClean="0">
                <a:latin typeface="Times New Roman" pitchFamily="18" charset="0"/>
                <a:cs typeface="Times New Roman" pitchFamily="18" charset="0"/>
              </a:rPr>
            </a:br>
            <a:endParaRPr lang="en-US" sz="2500" smtClean="0">
              <a:latin typeface="Times New Roman" pitchFamily="18" charset="0"/>
              <a:cs typeface="Times New Roman" pitchFamily="18" charset="0"/>
            </a:endParaRPr>
          </a:p>
        </p:txBody>
      </p:sp>
      <p:sp>
        <p:nvSpPr>
          <p:cNvPr id="15363" name="Content Placeholder 2"/>
          <p:cNvSpPr>
            <a:spLocks noGrp="1"/>
          </p:cNvSpPr>
          <p:nvPr>
            <p:ph idx="1"/>
          </p:nvPr>
        </p:nvSpPr>
        <p:spPr>
          <a:xfrm>
            <a:off x="152400" y="762000"/>
            <a:ext cx="8991600" cy="5715000"/>
          </a:xfrm>
        </p:spPr>
        <p:txBody>
          <a:bodyPr/>
          <a:lstStyle/>
          <a:p>
            <a:pPr algn="just" eaLnBrk="1" hangingPunct="1">
              <a:buFont typeface="Wingdings 2" pitchFamily="18" charset="2"/>
              <a:buNone/>
              <a:defRPr/>
            </a:pPr>
            <a:r>
              <a:rPr lang="en-US" sz="2000" b="1" u="sng" dirty="0" smtClean="0">
                <a:solidFill>
                  <a:srgbClr val="0070C0"/>
                </a:solidFill>
                <a:latin typeface="Comic Sans MS" pitchFamily="66" charset="0"/>
                <a:cs typeface="Times New Roman" pitchFamily="18" charset="0"/>
              </a:rPr>
              <a:t>Covalent compounds </a:t>
            </a:r>
            <a:r>
              <a:rPr lang="en-US" sz="2000" b="1" dirty="0" smtClean="0">
                <a:latin typeface="Comic Sans MS" pitchFamily="66" charset="0"/>
                <a:cs typeface="Times New Roman" pitchFamily="18" charset="0"/>
              </a:rPr>
              <a:t>results when two atoms </a:t>
            </a:r>
            <a:r>
              <a:rPr lang="en-US" sz="2000" b="1" dirty="0" smtClean="0">
                <a:solidFill>
                  <a:srgbClr val="FF0000"/>
                </a:solidFill>
                <a:latin typeface="Comic Sans MS" pitchFamily="66" charset="0"/>
                <a:cs typeface="Times New Roman" pitchFamily="18" charset="0"/>
              </a:rPr>
              <a:t>share valence electrons </a:t>
            </a:r>
            <a:r>
              <a:rPr lang="en-US" sz="2000" b="1" dirty="0" smtClean="0">
                <a:latin typeface="Comic Sans MS" pitchFamily="66" charset="0"/>
                <a:cs typeface="Times New Roman" pitchFamily="18" charset="0"/>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Comic Sans MS" pitchFamily="66" charset="0"/>
                <a:cs typeface="Times New Roman" pitchFamily="18" charset="0"/>
              </a:rPr>
              <a:t>The covalent compounds do not exist as ions but they exist as neutral molecules</a:t>
            </a:r>
            <a:r>
              <a:rPr lang="en-US" sz="2000" b="1" dirty="0" smtClean="0">
                <a:latin typeface="Comic Sans MS" pitchFamily="66" charset="0"/>
                <a:cs typeface="Times New Roman" pitchFamily="18" charset="0"/>
              </a:rPr>
              <a:t>:</a:t>
            </a:r>
          </a:p>
          <a:p>
            <a:pPr algn="just" eaLnBrk="1" hangingPunct="1">
              <a:buFont typeface="Wingdings" pitchFamily="2" charset="2"/>
              <a:buNone/>
              <a:defRPr/>
            </a:pPr>
            <a:r>
              <a:rPr lang="en-US" sz="2000" b="1" dirty="0" smtClean="0">
                <a:latin typeface="Comic Sans MS" pitchFamily="66" charset="0"/>
                <a:cs typeface="Times New Roman" pitchFamily="18" charset="0"/>
              </a:rPr>
              <a:t>	This is due to there is no transfer of electrons from one atom to another and </a:t>
            </a:r>
            <a:r>
              <a:rPr lang="en-US" sz="2000" b="1" dirty="0" smtClean="0">
                <a:solidFill>
                  <a:srgbClr val="FF0000"/>
                </a:solidFill>
                <a:latin typeface="Comic Sans MS" pitchFamily="66" charset="0"/>
                <a:cs typeface="Times New Roman" pitchFamily="18" charset="0"/>
              </a:rPr>
              <a:t>therefore no charges </a:t>
            </a:r>
            <a:r>
              <a:rPr lang="en-US" sz="2000" b="1" dirty="0" smtClean="0">
                <a:latin typeface="Comic Sans MS" pitchFamily="66" charset="0"/>
                <a:cs typeface="Times New Roman" pitchFamily="18" charset="0"/>
              </a:rPr>
              <a:t>are created on the atom. </a:t>
            </a:r>
          </a:p>
          <a:p>
            <a:pPr marL="342900" indent="-342900" algn="just" eaLnBrk="1" hangingPunct="1">
              <a:buClr>
                <a:srgbClr val="FF0000"/>
              </a:buClr>
              <a:buFont typeface="+mj-lt"/>
              <a:buAutoNum type="arabicPeriod" startAt="2"/>
              <a:defRPr/>
            </a:pPr>
            <a:r>
              <a:rPr lang="en-US" sz="2000" b="1" dirty="0" smtClean="0">
                <a:latin typeface="Comic Sans MS" pitchFamily="66" charset="0"/>
                <a:cs typeface="Times New Roman" pitchFamily="18" charset="0"/>
              </a:rPr>
              <a:t> </a:t>
            </a:r>
            <a:r>
              <a:rPr lang="en-US" sz="2000" b="1" dirty="0" smtClean="0">
                <a:solidFill>
                  <a:srgbClr val="FF0000"/>
                </a:solidFill>
                <a:latin typeface="Comic Sans MS" pitchFamily="66" charset="0"/>
                <a:cs typeface="Times New Roman" pitchFamily="18" charset="0"/>
              </a:rPr>
              <a:t>Covalent bonds are rigid and directional</a:t>
            </a:r>
            <a:r>
              <a:rPr lang="en-US" sz="2000" b="1" dirty="0" smtClean="0">
                <a:latin typeface="Comic Sans MS" pitchFamily="66" charset="0"/>
                <a:cs typeface="Times New Roman" pitchFamily="18" charset="0"/>
              </a:rPr>
              <a:t> therefore different shapes of covalent molecules are seen e.g. </a:t>
            </a:r>
            <a:r>
              <a:rPr lang="en-US" sz="2000" b="1" dirty="0" err="1" smtClean="0">
                <a:latin typeface="Comic Sans MS" pitchFamily="66" charset="0"/>
                <a:cs typeface="Times New Roman" pitchFamily="18" charset="0"/>
              </a:rPr>
              <a:t>HCl</a:t>
            </a:r>
            <a:r>
              <a:rPr lang="en-US" sz="2000" b="1" dirty="0" smtClean="0">
                <a:latin typeface="Comic Sans MS" pitchFamily="66" charset="0"/>
                <a:cs typeface="Times New Roman" pitchFamily="18" charset="0"/>
              </a:rPr>
              <a:t> is linear.</a:t>
            </a:r>
          </a:p>
          <a:p>
            <a:pPr marL="342900" indent="-342900" algn="just" eaLnBrk="1" hangingPunct="1">
              <a:buClr>
                <a:srgbClr val="FF0000"/>
              </a:buClr>
              <a:buFont typeface="+mj-lt"/>
              <a:buAutoNum type="arabicPeriod" startAt="3"/>
              <a:defRPr/>
            </a:pPr>
            <a:endParaRPr lang="en-US" sz="2000" b="1" dirty="0" smtClean="0">
              <a:latin typeface="Comic Sans MS" pitchFamily="66" charset="0"/>
              <a:cs typeface="Times New Roman" pitchFamily="18" charset="0"/>
            </a:endParaRPr>
          </a:p>
          <a:p>
            <a:pPr marL="342900" indent="-342900" algn="just" eaLnBrk="1" hangingPunct="1">
              <a:buClr>
                <a:srgbClr val="FF0000"/>
              </a:buClr>
              <a:buFont typeface="+mj-lt"/>
              <a:buAutoNum type="arabicPeriod" startAt="3"/>
              <a:defRPr/>
            </a:pPr>
            <a:r>
              <a:rPr lang="en-US" sz="2000" b="1" dirty="0" smtClean="0">
                <a:solidFill>
                  <a:srgbClr val="FF0000"/>
                </a:solidFill>
                <a:latin typeface="Comic Sans MS" pitchFamily="66" charset="0"/>
                <a:cs typeface="Times New Roman" pitchFamily="18" charset="0"/>
              </a:rPr>
              <a:t>Most of the covalent molecules are non polar and are soluble in </a:t>
            </a:r>
            <a:r>
              <a:rPr lang="en-US" sz="2000" b="1" dirty="0" err="1" smtClean="0">
                <a:solidFill>
                  <a:srgbClr val="FF0000"/>
                </a:solidFill>
                <a:latin typeface="Comic Sans MS" pitchFamily="66" charset="0"/>
                <a:cs typeface="Times New Roman" pitchFamily="18" charset="0"/>
              </a:rPr>
              <a:t>nonpolar</a:t>
            </a:r>
            <a:r>
              <a:rPr lang="en-US" sz="2000" b="1" dirty="0" smtClean="0">
                <a:solidFill>
                  <a:srgbClr val="FF0000"/>
                </a:solidFill>
                <a:latin typeface="Comic Sans MS" pitchFamily="66" charset="0"/>
                <a:cs typeface="Times New Roman" pitchFamily="18" charset="0"/>
              </a:rPr>
              <a:t> solvents </a:t>
            </a:r>
            <a:r>
              <a:rPr lang="en-US" sz="2000" b="1" dirty="0" smtClean="0">
                <a:latin typeface="Comic Sans MS" pitchFamily="66" charset="0"/>
                <a:cs typeface="Times New Roman" pitchFamily="18" charset="0"/>
              </a:rPr>
              <a:t>like benzene, ether etc and insoluble in polar solvents like water. Carbon tetrachloride (CCl</a:t>
            </a:r>
            <a:r>
              <a:rPr lang="en-US" sz="2000" b="1" baseline="-25000" dirty="0" smtClean="0">
                <a:latin typeface="Comic Sans MS" pitchFamily="66" charset="0"/>
                <a:cs typeface="Times New Roman" pitchFamily="18" charset="0"/>
              </a:rPr>
              <a:t>4</a:t>
            </a:r>
            <a:r>
              <a:rPr lang="en-US" sz="2000" b="1" dirty="0" smtClean="0">
                <a:latin typeface="Comic Sans MS" pitchFamily="66" charset="0"/>
                <a:cs typeface="Times New Roman" pitchFamily="18" charset="0"/>
              </a:rPr>
              <a:t>) is a covalent </a:t>
            </a:r>
            <a:r>
              <a:rPr lang="en-US" sz="2000" b="1" dirty="0" err="1" smtClean="0">
                <a:latin typeface="Comic Sans MS" pitchFamily="66" charset="0"/>
                <a:cs typeface="Times New Roman" pitchFamily="18" charset="0"/>
              </a:rPr>
              <a:t>nonpolar</a:t>
            </a:r>
            <a:r>
              <a:rPr lang="en-US" sz="2000" b="1" dirty="0" smtClean="0">
                <a:latin typeface="Comic Sans MS" pitchFamily="66" charset="0"/>
                <a:cs typeface="Times New Roman" pitchFamily="18" charset="0"/>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Comic Sans MS" pitchFamily="66" charset="0"/>
              </a:rPr>
              <a:t>Some of them are polar due to </a:t>
            </a:r>
            <a:r>
              <a:rPr lang="en-US" sz="2000" b="1" dirty="0" smtClean="0">
                <a:latin typeface="Comic Sans MS" pitchFamily="66" charset="0"/>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Comic Sans MS" pitchFamily="66" charset="0"/>
              </a:rPr>
              <a:t>POLAR COVALENT BOND.</a:t>
            </a:r>
            <a:endParaRPr lang="en-US" sz="2000" dirty="0" smtClean="0">
              <a:latin typeface="Times New Roman" pitchFamily="18" charset="0"/>
              <a:cs typeface="Times New Roman" pitchFamily="18" charset="0"/>
            </a:endParaRPr>
          </a:p>
          <a:p>
            <a:pPr algn="just" eaLnBrk="1" hangingPunct="1">
              <a:buFont typeface="Wingdings 2" pitchFamily="18" charset="2"/>
              <a:buNone/>
              <a:defRPr/>
            </a:pPr>
            <a:endParaRPr lang="en-US" sz="18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a:defRPr/>
            </a:pPr>
            <a:fld id="{FE506FBA-C62A-41A8-B143-9D6166FBBFA4}"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381000"/>
            <a:ext cx="8991600" cy="1905000"/>
          </a:xfrm>
          <a:solidFill>
            <a:srgbClr val="FCFEB9"/>
          </a:solidFill>
          <a:effectLst>
            <a:outerShdw dist="107763" dir="2700000" algn="ctr" rotWithShape="0">
              <a:schemeClr val="bg2"/>
            </a:outerShdw>
          </a:effectLst>
        </p:spPr>
        <p:txBody>
          <a:bodyPr>
            <a:normAutofit fontScale="90000"/>
          </a:bodyPr>
          <a:lstStyle/>
          <a:p>
            <a:pPr algn="just" eaLnBrk="1" fontAlgn="auto" hangingPunct="1">
              <a:spcAft>
                <a:spcPts val="0"/>
              </a:spcAft>
              <a:defRPr/>
            </a:pPr>
            <a:r>
              <a:rPr lang="en-US" altLang="en-US" dirty="0" smtClean="0">
                <a:effectLst>
                  <a:outerShdw blurRad="38100" dist="38100" dir="2700000" algn="tl">
                    <a:srgbClr val="FFFFFF"/>
                  </a:outerShdw>
                </a:effectLst>
                <a:latin typeface="Comic Sans MS" pitchFamily="66" charset="0"/>
              </a:rPr>
              <a:t>Chemical bonding </a:t>
            </a:r>
            <a:r>
              <a:rPr lang="en-US" altLang="en-US" dirty="0">
                <a:effectLst>
                  <a:outerShdw blurRad="38100" dist="38100" dir="2700000" algn="tl">
                    <a:srgbClr val="FFFFFF"/>
                  </a:outerShdw>
                </a:effectLst>
                <a:latin typeface="Comic Sans MS" pitchFamily="66" charset="0"/>
              </a:rPr>
              <a:t>in </a:t>
            </a:r>
            <a:r>
              <a:rPr lang="en-US" altLang="en-US" dirty="0" smtClean="0">
                <a:effectLst>
                  <a:outerShdw blurRad="38100" dist="38100" dir="2700000" algn="tl">
                    <a:srgbClr val="FFFFFF"/>
                  </a:outerShdw>
                </a:effectLst>
                <a:latin typeface="Comic Sans MS" pitchFamily="66" charset="0"/>
              </a:rPr>
              <a:t>Molecules by Lewis (electron dot) structures</a:t>
            </a:r>
            <a:endParaRPr lang="en-US" altLang="en-US" sz="4000" dirty="0">
              <a:effectLst>
                <a:outerShdw blurRad="38100" dist="38100" dir="2700000" algn="tl">
                  <a:srgbClr val="FFFFFF"/>
                </a:outerShdw>
              </a:effectLst>
            </a:endParaRPr>
          </a:p>
        </p:txBody>
      </p:sp>
      <p:grpSp>
        <p:nvGrpSpPr>
          <p:cNvPr id="19459" name="Group 6"/>
          <p:cNvGrpSpPr>
            <a:grpSpLocks/>
          </p:cNvGrpSpPr>
          <p:nvPr/>
        </p:nvGrpSpPr>
        <p:grpSpPr bwMode="auto">
          <a:xfrm>
            <a:off x="0" y="2362200"/>
            <a:ext cx="2965450" cy="3805238"/>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2362200"/>
            <a:ext cx="6629400" cy="4832350"/>
          </a:xfrm>
          <a:prstGeom prst="rect">
            <a:avLst/>
          </a:prstGeom>
          <a:noFill/>
          <a:ln w="9525">
            <a:noFill/>
            <a:miter lim="800000"/>
            <a:headEnd/>
            <a:tailEnd/>
          </a:ln>
          <a:effectLst/>
        </p:spPr>
        <p:txBody>
          <a:bodyPr>
            <a:spAutoFit/>
          </a:bodyPr>
          <a:lstStyle/>
          <a:p>
            <a:pPr>
              <a:defRPr/>
            </a:pPr>
            <a:r>
              <a:rPr lang="en-US" b="1" u="sng" dirty="0">
                <a:solidFill>
                  <a:srgbClr val="C00000"/>
                </a:solidFill>
                <a:latin typeface="Arial" charset="0"/>
                <a:cs typeface="+mn-cs"/>
              </a:rPr>
              <a:t>Rules:</a:t>
            </a:r>
          </a:p>
          <a:p>
            <a:pPr marL="342900" indent="-342900" algn="just">
              <a:buFontTx/>
              <a:buAutoNum type="arabicPeriod"/>
              <a:defRPr/>
            </a:pPr>
            <a:r>
              <a:rPr lang="en-US" b="1" dirty="0">
                <a:latin typeface="Comic Sans MS" pitchFamily="66" charset="0"/>
                <a:cs typeface="+mn-cs"/>
              </a:rPr>
              <a:t>The </a:t>
            </a:r>
            <a:r>
              <a:rPr lang="en-US" b="1" dirty="0">
                <a:solidFill>
                  <a:srgbClr val="0070C0"/>
                </a:solidFill>
                <a:latin typeface="Comic Sans MS" pitchFamily="66" charset="0"/>
                <a:cs typeface="+mn-cs"/>
              </a:rPr>
              <a:t>symbol of the element is written first</a:t>
            </a:r>
            <a:r>
              <a:rPr lang="en-US" b="1" dirty="0">
                <a:latin typeface="Comic Sans MS" pitchFamily="66" charset="0"/>
                <a:cs typeface="+mn-cs"/>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Comic Sans MS" pitchFamily="66" charset="0"/>
                <a:cs typeface="+mn-cs"/>
              </a:rPr>
              <a:t>The valence electrons </a:t>
            </a:r>
            <a:r>
              <a:rPr lang="en-US" b="1" dirty="0">
                <a:latin typeface="Comic Sans MS" pitchFamily="66" charset="0"/>
              </a:rPr>
              <a:t>(</a:t>
            </a:r>
            <a:r>
              <a:rPr lang="en-US" altLang="en-US" b="1" dirty="0">
                <a:effectLst>
                  <a:outerShdw blurRad="38100" dist="38100" dir="2700000" algn="tl">
                    <a:srgbClr val="C0C0C0"/>
                  </a:outerShdw>
                </a:effectLst>
                <a:latin typeface="Comic Sans MS" pitchFamily="66" charset="0"/>
              </a:rPr>
              <a:t>electrons in the OUTERMOST energy level )</a:t>
            </a:r>
            <a:r>
              <a:rPr lang="en-US" altLang="en-US" b="1" dirty="0">
                <a:effectLst>
                  <a:outerShdw blurRad="38100" dist="38100" dir="2700000" algn="tl">
                    <a:srgbClr val="C0C0C0"/>
                  </a:outerShdw>
                </a:effectLst>
                <a:latin typeface="Comic Sans MS" pitchFamily="66" charset="0"/>
                <a:cs typeface="+mn-cs"/>
              </a:rPr>
              <a:t> </a:t>
            </a:r>
            <a:r>
              <a:rPr lang="en-US" b="1" dirty="0">
                <a:solidFill>
                  <a:srgbClr val="0070C0"/>
                </a:solidFill>
                <a:latin typeface="Comic Sans MS" pitchFamily="66" charset="0"/>
                <a:cs typeface="+mn-cs"/>
              </a:rPr>
              <a:t>are then written as dots or small  cross marks</a:t>
            </a:r>
            <a:r>
              <a:rPr lang="en-US" b="1" dirty="0">
                <a:latin typeface="Comic Sans MS" pitchFamily="66" charset="0"/>
                <a:cs typeface="+mn-cs"/>
              </a:rPr>
              <a:t> around the symbol. They are spread in a pair on four sides of the symbol.</a:t>
            </a:r>
          </a:p>
          <a:p>
            <a:pPr marL="342900" indent="-342900">
              <a:buFontTx/>
              <a:buAutoNum type="arabicPeriod" startAt="3"/>
              <a:defRPr/>
            </a:pPr>
            <a:r>
              <a:rPr lang="en-US" b="1" dirty="0">
                <a:latin typeface="Comic Sans MS" pitchFamily="66" charset="0"/>
                <a:cs typeface="+mn-cs"/>
              </a:rPr>
              <a:t>In case of ions the charge is shown with the symbol</a:t>
            </a:r>
          </a:p>
          <a:p>
            <a:pPr marL="342900" indent="-342900">
              <a:defRPr/>
            </a:pPr>
            <a:r>
              <a:rPr lang="en-US" b="1" u="sng" dirty="0">
                <a:solidFill>
                  <a:srgbClr val="C00000"/>
                </a:solidFill>
                <a:latin typeface="Arial" charset="0"/>
                <a:cs typeface="+mn-cs"/>
              </a:rPr>
              <a:t>Examples:</a:t>
            </a:r>
          </a:p>
          <a:p>
            <a:pPr marL="342900" indent="-342900">
              <a:defRPr/>
            </a:pPr>
            <a:r>
              <a:rPr lang="en-US" b="1" dirty="0">
                <a:solidFill>
                  <a:srgbClr val="C00000"/>
                </a:solidFill>
                <a:latin typeface="Arial" charset="0"/>
                <a:cs typeface="+mn-cs"/>
              </a:rPr>
              <a:t> 	   </a:t>
            </a:r>
            <a:r>
              <a:rPr lang="en-US" altLang="en-US" b="1" dirty="0">
                <a:solidFill>
                  <a:srgbClr val="AF2B2B"/>
                </a:solidFill>
                <a:effectLst>
                  <a:outerShdw blurRad="38100" dist="38100" dir="2700000" algn="tl">
                    <a:srgbClr val="C0C0C0"/>
                  </a:outerShdw>
                </a:effectLst>
                <a:latin typeface="Comic Sans MS" pitchFamily="66" charset="0"/>
                <a:cs typeface="Arial" charset="0"/>
              </a:rPr>
              <a:t>B</a:t>
            </a:r>
            <a:r>
              <a:rPr lang="en-US" altLang="en-US" b="1" baseline="30000" dirty="0">
                <a:solidFill>
                  <a:srgbClr val="AF2B2B"/>
                </a:solidFill>
                <a:effectLst>
                  <a:outerShdw blurRad="38100" dist="38100" dir="2700000" algn="tl">
                    <a:srgbClr val="C0C0C0"/>
                  </a:outerShdw>
                </a:effectLst>
                <a:latin typeface="Comic Sans MS" pitchFamily="66" charset="0"/>
                <a:cs typeface="Arial" charset="0"/>
              </a:rPr>
              <a:t>5 </a:t>
            </a:r>
            <a:r>
              <a:rPr lang="en-US" altLang="en-US" b="1" dirty="0">
                <a:solidFill>
                  <a:srgbClr val="AF2B2B"/>
                </a:solidFill>
                <a:effectLst>
                  <a:outerShdw blurRad="38100" dist="38100" dir="2700000" algn="tl">
                    <a:srgbClr val="C0C0C0"/>
                  </a:outerShdw>
                </a:effectLst>
                <a:latin typeface="Comic Sans MS" pitchFamily="66" charset="0"/>
                <a:cs typeface="Arial" charset="0"/>
              </a:rPr>
              <a:t>its electronic configuration is </a:t>
            </a:r>
            <a:r>
              <a:rPr lang="en-US" b="1" dirty="0">
                <a:solidFill>
                  <a:srgbClr val="AF2B2B"/>
                </a:solidFill>
                <a:effectLst>
                  <a:outerShdw blurRad="38100" dist="38100" dir="2700000" algn="tl">
                    <a:srgbClr val="C0C0C0"/>
                  </a:outerShdw>
                </a:effectLst>
                <a:latin typeface="Comic Sans MS" pitchFamily="66" charset="0"/>
                <a:cs typeface="Arial" charset="0"/>
              </a:rPr>
              <a:t>1s</a:t>
            </a:r>
            <a:r>
              <a:rPr lang="en-US" b="1" baseline="30000" dirty="0">
                <a:solidFill>
                  <a:srgbClr val="AF2B2B"/>
                </a:solidFill>
                <a:effectLst>
                  <a:outerShdw blurRad="38100" dist="38100" dir="2700000" algn="tl">
                    <a:srgbClr val="C0C0C0"/>
                  </a:outerShdw>
                </a:effectLst>
                <a:latin typeface="Comic Sans MS" pitchFamily="66" charset="0"/>
                <a:cs typeface="Arial" charset="0"/>
              </a:rPr>
              <a:t>2</a:t>
            </a:r>
            <a:r>
              <a:rPr lang="en-US" b="1" dirty="0">
                <a:solidFill>
                  <a:srgbClr val="AF2B2B"/>
                </a:solidFill>
                <a:effectLst>
                  <a:outerShdw blurRad="38100" dist="38100" dir="2700000" algn="tl">
                    <a:srgbClr val="C0C0C0"/>
                  </a:outerShdw>
                </a:effectLst>
                <a:latin typeface="Comic Sans MS" pitchFamily="66" charset="0"/>
                <a:cs typeface="Arial" charset="0"/>
              </a:rPr>
              <a:t> 2s</a:t>
            </a:r>
            <a:r>
              <a:rPr lang="en-US" b="1" baseline="30000" dirty="0">
                <a:solidFill>
                  <a:srgbClr val="AF2B2B"/>
                </a:solidFill>
                <a:effectLst>
                  <a:outerShdw blurRad="38100" dist="38100" dir="2700000" algn="tl">
                    <a:srgbClr val="C0C0C0"/>
                  </a:outerShdw>
                </a:effectLst>
                <a:latin typeface="Comic Sans MS" pitchFamily="66" charset="0"/>
                <a:cs typeface="Arial" charset="0"/>
              </a:rPr>
              <a:t>2</a:t>
            </a:r>
            <a:r>
              <a:rPr lang="en-US" b="1" dirty="0">
                <a:solidFill>
                  <a:srgbClr val="AF2B2B"/>
                </a:solidFill>
                <a:effectLst>
                  <a:outerShdw blurRad="38100" dist="38100" dir="2700000" algn="tl">
                    <a:srgbClr val="C0C0C0"/>
                  </a:outerShdw>
                </a:effectLst>
                <a:latin typeface="Comic Sans MS" pitchFamily="66" charset="0"/>
                <a:cs typeface="Arial" charset="0"/>
              </a:rPr>
              <a:t> 2p</a:t>
            </a:r>
            <a:r>
              <a:rPr lang="en-US" b="1" baseline="30000" dirty="0">
                <a:solidFill>
                  <a:srgbClr val="AF2B2B"/>
                </a:solidFill>
                <a:effectLst>
                  <a:outerShdw blurRad="38100" dist="38100" dir="2700000" algn="tl">
                    <a:srgbClr val="C0C0C0"/>
                  </a:outerShdw>
                </a:effectLst>
                <a:latin typeface="Comic Sans MS" pitchFamily="66" charset="0"/>
                <a:cs typeface="Arial" charset="0"/>
              </a:rPr>
              <a:t>1</a:t>
            </a:r>
            <a:r>
              <a:rPr lang="en-US" b="1" dirty="0">
                <a:effectLst>
                  <a:outerShdw blurRad="38100" dist="38100" dir="2700000" algn="tl">
                    <a:srgbClr val="C0C0C0"/>
                  </a:outerShdw>
                </a:effectLst>
                <a:latin typeface="Comic Sans MS" pitchFamily="66" charset="0"/>
                <a:cs typeface="Arial" charset="0"/>
              </a:rPr>
              <a:t>; </a:t>
            </a:r>
          </a:p>
          <a:p>
            <a:pPr marL="342900" indent="-342900">
              <a:defRPr/>
            </a:pPr>
            <a:r>
              <a:rPr lang="en-US" b="1" dirty="0">
                <a:effectLst>
                  <a:outerShdw blurRad="38100" dist="38100" dir="2700000" algn="tl">
                    <a:srgbClr val="C0C0C0"/>
                  </a:outerShdw>
                </a:effectLst>
                <a:latin typeface="Comic Sans MS" pitchFamily="66" charset="0"/>
                <a:cs typeface="Arial" charset="0"/>
              </a:rPr>
              <a:t>         so the outer energy level is 2,</a:t>
            </a:r>
          </a:p>
          <a:p>
            <a:pPr marL="342900" indent="-342900">
              <a:defRPr/>
            </a:pPr>
            <a:r>
              <a:rPr lang="en-US" b="1" dirty="0">
                <a:effectLst>
                  <a:outerShdw blurRad="38100" dist="38100" dir="2700000" algn="tl">
                    <a:srgbClr val="C0C0C0"/>
                  </a:outerShdw>
                </a:effectLst>
                <a:latin typeface="Comic Sans MS" pitchFamily="66" charset="0"/>
                <a:cs typeface="Arial" charset="0"/>
              </a:rPr>
              <a:t>         with 3 valence electrons These can be </a:t>
            </a:r>
          </a:p>
          <a:p>
            <a:pPr marL="342900" indent="-342900">
              <a:defRPr/>
            </a:pPr>
            <a:r>
              <a:rPr lang="en-US" b="1" dirty="0">
                <a:effectLst>
                  <a:outerShdw blurRad="38100" dist="38100" dir="2700000" algn="tl">
                    <a:srgbClr val="C0C0C0"/>
                  </a:outerShdw>
                </a:effectLst>
                <a:latin typeface="Comic Sans MS" pitchFamily="66" charset="0"/>
                <a:cs typeface="Arial" charset="0"/>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Helvetica" charset="0"/>
                <a:cs typeface="+mn-cs"/>
              </a:rPr>
              <a:t>  	    </a:t>
            </a:r>
            <a:r>
              <a:rPr lang="en-US" sz="2000" b="1" dirty="0">
                <a:solidFill>
                  <a:srgbClr val="7030A0"/>
                </a:solidFill>
                <a:effectLst>
                  <a:outerShdw blurRad="38100" dist="38100" dir="2700000" algn="tl">
                    <a:srgbClr val="C0C0C0"/>
                  </a:outerShdw>
                </a:effectLst>
                <a:latin typeface="Comic Sans MS" pitchFamily="66" charset="0"/>
                <a:cs typeface="+mn-cs"/>
              </a:rPr>
              <a:t>Q1:Draw</a:t>
            </a:r>
            <a:r>
              <a:rPr lang="en-US" sz="2000" b="1" dirty="0">
                <a:solidFill>
                  <a:srgbClr val="7030A0"/>
                </a:solidFill>
                <a:effectLst>
                  <a:outerShdw blurRad="38100" dist="38100" dir="2700000" algn="tl">
                    <a:srgbClr val="C0C0C0"/>
                  </a:outerShdw>
                </a:effectLst>
                <a:latin typeface="Comic Sans MS" pitchFamily="66" charset="0"/>
                <a:cs typeface="Arial" charset="0"/>
              </a:rPr>
              <a:t> Lewis structure for </a:t>
            </a:r>
            <a:r>
              <a:rPr lang="en-US" sz="2000" b="1" dirty="0" err="1">
                <a:solidFill>
                  <a:srgbClr val="7030A0"/>
                </a:solidFill>
                <a:effectLst>
                  <a:outerShdw blurRad="38100" dist="38100" dir="2700000" algn="tl">
                    <a:srgbClr val="C0C0C0"/>
                  </a:outerShdw>
                </a:effectLst>
                <a:latin typeface="Comic Sans MS" pitchFamily="66" charset="0"/>
                <a:cs typeface="Arial" charset="0"/>
              </a:rPr>
              <a:t>Cl</a:t>
            </a:r>
            <a:endParaRPr lang="en-US" sz="2000" b="1" u="sng" dirty="0">
              <a:solidFill>
                <a:srgbClr val="7030A0"/>
              </a:solidFill>
              <a:latin typeface="Comic Sans MS" pitchFamily="66" charset="0"/>
              <a:cs typeface="+mn-cs"/>
            </a:endParaRPr>
          </a:p>
          <a:p>
            <a:pPr marL="342900" indent="-342900">
              <a:defRPr/>
            </a:pPr>
            <a:endParaRPr lang="en-US" b="1" u="sng" dirty="0">
              <a:solidFill>
                <a:srgbClr val="C00000"/>
              </a:solidFill>
              <a:latin typeface="Arial" charset="0"/>
              <a:cs typeface="+mn-cs"/>
            </a:endParaRPr>
          </a:p>
        </p:txBody>
      </p:sp>
      <p:pic>
        <p:nvPicPr>
          <p:cNvPr id="7" name="Picture 7"/>
          <p:cNvPicPr>
            <a:picLocks noChangeArrowheads="1"/>
          </p:cNvPicPr>
          <p:nvPr/>
        </p:nvPicPr>
        <p:blipFill>
          <a:blip r:embed="rId3" cstate="print"/>
          <a:srcRect/>
          <a:stretch>
            <a:fillRect/>
          </a:stretch>
        </p:blipFill>
        <p:spPr bwMode="auto">
          <a:xfrm>
            <a:off x="8001000" y="5181600"/>
            <a:ext cx="990600" cy="1524000"/>
          </a:xfrm>
          <a:prstGeom prst="rect">
            <a:avLst/>
          </a:prstGeom>
          <a:noFill/>
          <a:ln w="50800">
            <a:noFill/>
            <a:miter lim="800000"/>
            <a:headEnd/>
            <a:tailEnd/>
          </a:ln>
          <a:effectLst>
            <a:outerShdw dist="107763" dir="2700000" algn="ctr" rotWithShape="0">
              <a:schemeClr val="bg2"/>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828800"/>
            <a:ext cx="9144000" cy="2308225"/>
          </a:xfrm>
          <a:prstGeom prst="rect">
            <a:avLst/>
          </a:prstGeom>
          <a:noFill/>
          <a:ln w="9525">
            <a:noFill/>
            <a:miter lim="800000"/>
            <a:headEnd/>
            <a:tailEnd/>
          </a:ln>
        </p:spPr>
        <p:txBody>
          <a:bodyPr>
            <a:spAutoFit/>
          </a:bodyPr>
          <a:lstStyle/>
          <a:p>
            <a:pPr algn="just"/>
            <a:r>
              <a:rPr lang="en-US">
                <a:latin typeface="Times New Roman" pitchFamily="18" charset="0"/>
                <a:cs typeface="Times New Roman" pitchFamily="18" charset="0"/>
              </a:rPr>
              <a:t> </a:t>
            </a:r>
            <a:r>
              <a:rPr lang="en-US" b="1">
                <a:latin typeface="Comic Sans MS" pitchFamily="66" charset="0"/>
                <a:cs typeface="Times New Roman" pitchFamily="18" charset="0"/>
              </a:rPr>
              <a:t>If two atoms share one electron pair, bond is known as </a:t>
            </a:r>
            <a:r>
              <a:rPr lang="en-US" b="1">
                <a:solidFill>
                  <a:srgbClr val="C00000"/>
                </a:solidFill>
                <a:latin typeface="Comic Sans MS" pitchFamily="66" charset="0"/>
                <a:cs typeface="Times New Roman" pitchFamily="18" charset="0"/>
              </a:rPr>
              <a:t>single covalent bond </a:t>
            </a:r>
            <a:r>
              <a:rPr lang="en-US" b="1">
                <a:latin typeface="Comic Sans MS" pitchFamily="66" charset="0"/>
                <a:cs typeface="Times New Roman" pitchFamily="18" charset="0"/>
              </a:rPr>
              <a:t>and is represented by </a:t>
            </a:r>
            <a:r>
              <a:rPr lang="en-US" b="1">
                <a:solidFill>
                  <a:srgbClr val="C00000"/>
                </a:solidFill>
                <a:latin typeface="Comic Sans MS" pitchFamily="66" charset="0"/>
                <a:cs typeface="Times New Roman" pitchFamily="18" charset="0"/>
              </a:rPr>
              <a:t>one dash</a:t>
            </a:r>
            <a:r>
              <a:rPr lang="en-US" b="1">
                <a:latin typeface="Comic Sans MS" pitchFamily="66" charset="0"/>
                <a:cs typeface="Times New Roman" pitchFamily="18" charset="0"/>
              </a:rPr>
              <a:t> (–).</a:t>
            </a:r>
          </a:p>
          <a:p>
            <a:pPr algn="just"/>
            <a:endParaRPr lang="en-US" b="1">
              <a:latin typeface="Comic Sans MS" pitchFamily="66" charset="0"/>
              <a:cs typeface="Times New Roman" pitchFamily="18" charset="0"/>
            </a:endParaRPr>
          </a:p>
          <a:p>
            <a:pPr algn="just"/>
            <a:r>
              <a:rPr lang="en-US" b="1">
                <a:latin typeface="Comic Sans MS" pitchFamily="66" charset="0"/>
                <a:cs typeface="Times New Roman" pitchFamily="18" charset="0"/>
              </a:rPr>
              <a:t>If two atoms share two electron pairs, bond is known as </a:t>
            </a:r>
            <a:r>
              <a:rPr lang="en-US" b="1">
                <a:solidFill>
                  <a:srgbClr val="C00000"/>
                </a:solidFill>
                <a:latin typeface="Comic Sans MS" pitchFamily="66" charset="0"/>
                <a:cs typeface="Times New Roman" pitchFamily="18" charset="0"/>
              </a:rPr>
              <a:t>double covalent bond </a:t>
            </a:r>
            <a:r>
              <a:rPr lang="en-US" b="1">
                <a:latin typeface="Comic Sans MS" pitchFamily="66" charset="0"/>
                <a:cs typeface="Times New Roman" pitchFamily="18" charset="0"/>
              </a:rPr>
              <a:t>and is represented by </a:t>
            </a:r>
            <a:r>
              <a:rPr lang="en-US" b="1">
                <a:solidFill>
                  <a:srgbClr val="C00000"/>
                </a:solidFill>
                <a:latin typeface="Comic Sans MS" pitchFamily="66" charset="0"/>
                <a:cs typeface="Times New Roman" pitchFamily="18" charset="0"/>
              </a:rPr>
              <a:t>two dashes </a:t>
            </a:r>
            <a:r>
              <a:rPr lang="en-US" b="1">
                <a:latin typeface="Comic Sans MS" pitchFamily="66" charset="0"/>
                <a:cs typeface="Times New Roman" pitchFamily="18" charset="0"/>
              </a:rPr>
              <a:t>(=).</a:t>
            </a:r>
          </a:p>
          <a:p>
            <a:pPr algn="just"/>
            <a:endParaRPr lang="en-US" b="1">
              <a:latin typeface="Comic Sans MS" pitchFamily="66" charset="0"/>
              <a:cs typeface="Times New Roman" pitchFamily="18" charset="0"/>
            </a:endParaRPr>
          </a:p>
          <a:p>
            <a:pPr algn="just"/>
            <a:r>
              <a:rPr lang="en-US" b="1">
                <a:latin typeface="Comic Sans MS" pitchFamily="66" charset="0"/>
                <a:cs typeface="Times New Roman" pitchFamily="18" charset="0"/>
              </a:rPr>
              <a:t> If two atoms share three electron pairs, bond is known as </a:t>
            </a:r>
            <a:r>
              <a:rPr lang="en-US" b="1">
                <a:solidFill>
                  <a:srgbClr val="C00000"/>
                </a:solidFill>
                <a:latin typeface="Comic Sans MS" pitchFamily="66" charset="0"/>
                <a:cs typeface="Times New Roman" pitchFamily="18" charset="0"/>
              </a:rPr>
              <a:t>triple covalent bond </a:t>
            </a:r>
            <a:r>
              <a:rPr lang="en-US" b="1">
                <a:latin typeface="Comic Sans MS" pitchFamily="66" charset="0"/>
                <a:cs typeface="Times New Roman" pitchFamily="18" charset="0"/>
              </a:rPr>
              <a:t>and is represented by </a:t>
            </a:r>
            <a:r>
              <a:rPr lang="en-US" b="1">
                <a:solidFill>
                  <a:srgbClr val="C00000"/>
                </a:solidFill>
                <a:latin typeface="Comic Sans MS" pitchFamily="66" charset="0"/>
                <a:cs typeface="Times New Roman" pitchFamily="18" charset="0"/>
              </a:rPr>
              <a:t>three dashes </a:t>
            </a:r>
            <a:r>
              <a:rPr lang="en-US" b="1">
                <a:latin typeface="Comic Sans MS" pitchFamily="66" charset="0"/>
                <a:cs typeface="Times New Roman" pitchFamily="18" charset="0"/>
              </a:rPr>
              <a:t>(    ).</a:t>
            </a:r>
          </a:p>
        </p:txBody>
      </p:sp>
      <p:graphicFrame>
        <p:nvGraphicFramePr>
          <p:cNvPr id="1026" name="Object 6"/>
          <p:cNvGraphicFramePr>
            <a:graphicFrameLocks noChangeAspect="1"/>
          </p:cNvGraphicFramePr>
          <p:nvPr/>
        </p:nvGraphicFramePr>
        <p:xfrm>
          <a:off x="4267200" y="3886200"/>
          <a:ext cx="360363" cy="119063"/>
        </p:xfrm>
        <a:graphic>
          <a:graphicData uri="http://schemas.openxmlformats.org/presentationml/2006/ole">
            <p:oleObj spid="_x0000_s1046" name="CS ChemDraw Drawing" r:id="rId3" imgW="359066" imgH="120196" progId="ChemDraw.Document.6.0">
              <p:embed/>
            </p:oleObj>
          </a:graphicData>
        </a:graphic>
      </p:graphicFrame>
      <p:pic>
        <p:nvPicPr>
          <p:cNvPr id="1030" name="Picture 1"/>
          <p:cNvPicPr>
            <a:picLocks noChangeAspect="1" noChangeArrowheads="1"/>
          </p:cNvPicPr>
          <p:nvPr/>
        </p:nvPicPr>
        <p:blipFill>
          <a:blip r:embed="rId4" cstate="print"/>
          <a:srcRect/>
          <a:stretch>
            <a:fillRect/>
          </a:stretch>
        </p:blipFill>
        <p:spPr bwMode="auto">
          <a:xfrm>
            <a:off x="0" y="42672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5" cstate="print"/>
          <a:srcRect/>
          <a:stretch>
            <a:fillRect/>
          </a:stretch>
        </p:blipFill>
        <p:spPr bwMode="auto">
          <a:xfrm>
            <a:off x="4267200" y="4343400"/>
            <a:ext cx="4267200" cy="1462088"/>
          </a:xfrm>
          <a:prstGeom prst="rect">
            <a:avLst/>
          </a:prstGeom>
          <a:noFill/>
          <a:ln w="9525">
            <a:noFill/>
            <a:miter lim="800000"/>
            <a:headEnd/>
            <a:tailEnd/>
          </a:ln>
        </p:spPr>
      </p:pic>
      <p:sp>
        <p:nvSpPr>
          <p:cNvPr id="1032" name="Rectangle 9"/>
          <p:cNvSpPr>
            <a:spLocks noChangeArrowheads="1"/>
          </p:cNvSpPr>
          <p:nvPr/>
        </p:nvSpPr>
        <p:spPr bwMode="auto">
          <a:xfrm>
            <a:off x="228600" y="685800"/>
            <a:ext cx="8763000" cy="1404938"/>
          </a:xfrm>
          <a:prstGeom prst="rect">
            <a:avLst/>
          </a:prstGeom>
          <a:noFill/>
          <a:ln w="9525">
            <a:noFill/>
            <a:miter lim="800000"/>
            <a:headEnd/>
            <a:tailEnd/>
          </a:ln>
        </p:spPr>
        <p:txBody>
          <a:bodyPr>
            <a:spAutoFit/>
          </a:bodyPr>
          <a:lstStyle/>
          <a:p>
            <a:pPr algn="ctr"/>
            <a:r>
              <a:rPr lang="en-US" sz="3200" b="1">
                <a:solidFill>
                  <a:schemeClr val="accent2"/>
                </a:solidFill>
                <a:latin typeface="Comic Sans MS" pitchFamily="66" charset="0"/>
                <a:cs typeface="Times New Roman" pitchFamily="18" charset="0"/>
              </a:rPr>
              <a:t>Covalent bonds can be visualized with the aid of Lewis dot structures </a:t>
            </a:r>
          </a:p>
          <a:p>
            <a:pPr algn="ctr"/>
            <a:endParaRPr lang="en-US" sz="3200" b="1" baseline="-25000">
              <a:solidFill>
                <a:schemeClr val="accent2"/>
              </a:solidFill>
              <a:latin typeface="Comic Sans MS" pitchFamily="66" charset="0"/>
              <a:cs typeface="Times New Roman" pitchFamily="18" charset="0"/>
            </a:endParaRPr>
          </a:p>
        </p:txBody>
      </p:sp>
      <p:graphicFrame>
        <p:nvGraphicFramePr>
          <p:cNvPr id="1027" name="Object 8"/>
          <p:cNvGraphicFramePr>
            <a:graphicFrameLocks noChangeAspect="1"/>
          </p:cNvGraphicFramePr>
          <p:nvPr/>
        </p:nvGraphicFramePr>
        <p:xfrm>
          <a:off x="3352800" y="5486400"/>
          <a:ext cx="3362325" cy="1069975"/>
        </p:xfrm>
        <a:graphic>
          <a:graphicData uri="http://schemas.openxmlformats.org/presentationml/2006/ole">
            <p:oleObj spid="_x0000_s1047" name="CS ChemDraw Drawing" r:id="rId6" imgW="3361944" imgH="1069848" progId="ChemDraw.Document.6.0">
              <p:embed/>
            </p:oleObj>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22860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4000" dirty="0" smtClean="0">
                <a:solidFill>
                  <a:srgbClr val="00B0F0"/>
                </a:solidFill>
                <a:effectLst>
                  <a:outerShdw blurRad="38100" dist="38100" dir="2700000" algn="tl">
                    <a:srgbClr val="000000"/>
                  </a:outerShdw>
                </a:effectLst>
                <a:latin typeface="Comic Sans MS" pitchFamily="66" charset="0"/>
              </a:rPr>
              <a:t>Types of valence electrons</a:t>
            </a:r>
            <a:endParaRPr lang="en-US" altLang="en-US" sz="4000" dirty="0">
              <a:solidFill>
                <a:srgbClr val="00B0F0"/>
              </a:solidFill>
              <a:effectLst>
                <a:outerShdw blurRad="38100" dist="38100" dir="2700000" algn="tl">
                  <a:srgbClr val="000000"/>
                </a:outerShdw>
              </a:effectLst>
            </a:endParaRPr>
          </a:p>
        </p:txBody>
      </p:sp>
      <p:sp>
        <p:nvSpPr>
          <p:cNvPr id="13315" name="Rectangle 3"/>
          <p:cNvSpPr>
            <a:spLocks noGrp="1" noChangeArrowheads="1"/>
          </p:cNvSpPr>
          <p:nvPr>
            <p:ph idx="4294967295"/>
          </p:nvPr>
        </p:nvSpPr>
        <p:spPr>
          <a:xfrm>
            <a:off x="0" y="15240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sz="2800" dirty="0">
                <a:effectLst>
                  <a:outerShdw blurRad="38100" dist="38100" dir="2700000" algn="tl">
                    <a:srgbClr val="FFFFFF"/>
                  </a:outerShdw>
                </a:effectLst>
                <a:latin typeface="Comic Sans MS" pitchFamily="66" charset="0"/>
              </a:rPr>
              <a:t>Valence </a:t>
            </a:r>
            <a:r>
              <a:rPr lang="en-US" altLang="en-US" sz="2800" dirty="0" smtClean="0">
                <a:effectLst>
                  <a:outerShdw blurRad="38100" dist="38100" dir="2700000" algn="tl">
                    <a:srgbClr val="FFFFFF"/>
                  </a:outerShdw>
                </a:effectLst>
                <a:latin typeface="Comic Sans MS" pitchFamily="66" charset="0"/>
              </a:rPr>
              <a:t>electrons of an atom which </a:t>
            </a:r>
            <a:r>
              <a:rPr lang="en-US" altLang="en-US" sz="2800" dirty="0">
                <a:effectLst>
                  <a:outerShdw blurRad="38100" dist="38100" dir="2700000" algn="tl">
                    <a:srgbClr val="FFFFFF"/>
                  </a:outerShdw>
                </a:effectLst>
                <a:latin typeface="Comic Sans MS" pitchFamily="66" charset="0"/>
              </a:rPr>
              <a:t>are </a:t>
            </a:r>
            <a:r>
              <a:rPr lang="en-US" altLang="en-US" sz="2800" dirty="0" smtClean="0">
                <a:effectLst>
                  <a:outerShdw blurRad="38100" dist="38100" dir="2700000" algn="tl">
                    <a:srgbClr val="FFFFFF"/>
                  </a:outerShdw>
                </a:effectLst>
                <a:latin typeface="Comic Sans MS" pitchFamily="66" charset="0"/>
              </a:rPr>
              <a:t>shared with others are called</a:t>
            </a:r>
            <a:r>
              <a:rPr lang="en-US" altLang="en-US" sz="2800" dirty="0" smtClean="0">
                <a:solidFill>
                  <a:srgbClr val="FCFEB9"/>
                </a:solidFill>
                <a:effectLst>
                  <a:outerShdw blurRad="38100" dist="38100" dir="2700000" algn="tl">
                    <a:srgbClr val="000000"/>
                  </a:outerShdw>
                </a:effectLst>
                <a:latin typeface="Comic Sans MS" pitchFamily="66" charset="0"/>
              </a:rPr>
              <a:t> </a:t>
            </a:r>
            <a:r>
              <a:rPr lang="en-US" altLang="en-US" sz="2800" dirty="0">
                <a:solidFill>
                  <a:schemeClr val="hlink"/>
                </a:solidFill>
                <a:effectLst>
                  <a:outerShdw blurRad="38100" dist="38100" dir="2700000" algn="tl">
                    <a:srgbClr val="000000"/>
                  </a:outerShdw>
                </a:effectLst>
                <a:latin typeface="Comic Sans MS" pitchFamily="66" charset="0"/>
              </a:rPr>
              <a:t>BOND PAIRS</a:t>
            </a:r>
            <a:r>
              <a:rPr lang="en-US" altLang="en-US" sz="2800" dirty="0">
                <a:effectLst>
                  <a:outerShdw blurRad="38100" dist="38100" dir="2700000" algn="tl">
                    <a:srgbClr val="FFFFFF"/>
                  </a:outerShdw>
                </a:effectLst>
                <a:latin typeface="Comic Sans MS" pitchFamily="66" charset="0"/>
              </a:rPr>
              <a:t> </a:t>
            </a:r>
            <a:r>
              <a:rPr lang="en-US" altLang="en-US" sz="2800" dirty="0" smtClean="0">
                <a:effectLst>
                  <a:outerShdw blurRad="38100" dist="38100" dir="2700000" algn="tl">
                    <a:srgbClr val="FFFFFF"/>
                  </a:outerShdw>
                </a:effectLst>
                <a:latin typeface="Comic Sans MS" pitchFamily="66" charset="0"/>
              </a:rPr>
              <a:t>and those are unshared are called</a:t>
            </a:r>
            <a:r>
              <a:rPr lang="en-US" altLang="en-US" sz="2800" dirty="0" smtClean="0">
                <a:solidFill>
                  <a:srgbClr val="FCFEB9"/>
                </a:solidFill>
                <a:effectLst>
                  <a:outerShdw blurRad="38100" dist="38100" dir="2700000" algn="tl">
                    <a:srgbClr val="000000"/>
                  </a:outerShdw>
                </a:effectLst>
                <a:latin typeface="Comic Sans MS" pitchFamily="66" charset="0"/>
              </a:rPr>
              <a:t> </a:t>
            </a:r>
            <a:r>
              <a:rPr lang="en-US" altLang="en-US" sz="2800" dirty="0">
                <a:solidFill>
                  <a:schemeClr val="hlink"/>
                </a:solidFill>
                <a:effectLst>
                  <a:outerShdw blurRad="38100" dist="38100" dir="2700000" algn="tl">
                    <a:srgbClr val="000000"/>
                  </a:outerShdw>
                </a:effectLst>
                <a:latin typeface="Comic Sans MS" pitchFamily="66" charset="0"/>
              </a:rPr>
              <a:t>LONE PAIRS</a:t>
            </a:r>
            <a:r>
              <a:rPr lang="en-US" altLang="en-US" sz="2800" dirty="0">
                <a:solidFill>
                  <a:schemeClr val="hlink"/>
                </a:solidFill>
                <a:effectLst>
                  <a:outerShdw blurRad="38100" dist="38100" dir="2700000" algn="tl">
                    <a:srgbClr val="000000"/>
                  </a:outerShdw>
                </a:effectLst>
              </a:rPr>
              <a:t>.</a:t>
            </a:r>
          </a:p>
        </p:txBody>
      </p:sp>
      <p:sp>
        <p:nvSpPr>
          <p:cNvPr id="20484" name="Rectangle 25"/>
          <p:cNvSpPr>
            <a:spLocks noChangeArrowheads="1"/>
          </p:cNvSpPr>
          <p:nvPr/>
        </p:nvSpPr>
        <p:spPr bwMode="auto">
          <a:xfrm>
            <a:off x="1676400" y="3429000"/>
            <a:ext cx="4419600" cy="1854200"/>
          </a:xfrm>
          <a:prstGeom prst="rect">
            <a:avLst/>
          </a:prstGeom>
          <a:solidFill>
            <a:srgbClr val="FCFEB9"/>
          </a:solidFill>
          <a:ln w="9525">
            <a:noFill/>
            <a:miter lim="800000"/>
            <a:headEnd/>
            <a:tailEnd/>
          </a:ln>
        </p:spPr>
        <p:txBody>
          <a:bodyPr/>
          <a:lstStyle/>
          <a:p>
            <a:endParaRPr lang="en-GB">
              <a:latin typeface="Constantia" pitchFamily="18" charset="0"/>
            </a:endParaRP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bond pair</a:t>
              </a:r>
              <a:endParaRPr lang="en-US" altLang="en-US">
                <a:effectLst>
                  <a:outerShdw blurRad="38100" dist="38100" dir="2700000" algn="tl">
                    <a:srgbClr val="000000"/>
                  </a:outerShdw>
                </a:effectLst>
                <a:latin typeface="+mn-lt"/>
                <a:cs typeface="+mn-cs"/>
              </a:endParaRPr>
            </a:p>
          </p:txBody>
        </p:sp>
      </p:grpSp>
      <p:pic>
        <p:nvPicPr>
          <p:cNvPr id="20491" name="Picture 5"/>
          <p:cNvPicPr>
            <a:picLocks noChangeArrowheads="1"/>
          </p:cNvPicPr>
          <p:nvPr/>
        </p:nvPicPr>
        <p:blipFill>
          <a:blip r:embed="rId2" cstate="print"/>
          <a:srcRect/>
          <a:stretch>
            <a:fillRect/>
          </a:stretch>
        </p:blipFill>
        <p:spPr bwMode="auto">
          <a:xfrm>
            <a:off x="7616825" y="2133600"/>
            <a:ext cx="1527175" cy="3203575"/>
          </a:xfrm>
          <a:prstGeom prst="rect">
            <a:avLst/>
          </a:prstGeom>
          <a:noFill/>
          <a:ln w="12700">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1295400" y="609600"/>
            <a:ext cx="4724400" cy="762000"/>
          </a:xfrm>
          <a:effectLst>
            <a:outerShdw dist="35921" dir="2700000" algn="ctr" rotWithShape="0">
              <a:srgbClr val="000000"/>
            </a:outerShdw>
          </a:effectLst>
        </p:spPr>
        <p:txBody>
          <a:bodyPr>
            <a:normAutofit fontScale="90000"/>
          </a:bodyPr>
          <a:lstStyle/>
          <a:p>
            <a:pPr eaLnBrk="1" fontAlgn="auto" hangingPunct="1">
              <a:spcAft>
                <a:spcPts val="0"/>
              </a:spcAft>
              <a:defRPr/>
            </a:pPr>
            <a:r>
              <a:rPr lang="en-US" altLang="en-US" sz="5400" dirty="0">
                <a:solidFill>
                  <a:srgbClr val="FAFD00"/>
                </a:solidFill>
                <a:effectLst>
                  <a:outerShdw blurRad="38100" dist="38100" dir="2700000" algn="tl">
                    <a:srgbClr val="000000"/>
                  </a:outerShdw>
                </a:effectLst>
                <a:latin typeface="Comic Sans MS" pitchFamily="66" charset="0"/>
              </a:rPr>
              <a:t>Bond Formation</a:t>
            </a:r>
            <a:endParaRPr lang="en-US" altLang="en-US" sz="5400" dirty="0">
              <a:solidFill>
                <a:srgbClr val="FAFD00"/>
              </a:solidFill>
              <a:effectLst>
                <a:outerShdw blurRad="38100" dist="38100" dir="2700000" algn="tl">
                  <a:srgbClr val="000000"/>
                </a:outerShdw>
              </a:effectLst>
            </a:endParaRPr>
          </a:p>
        </p:txBody>
      </p:sp>
      <p:sp>
        <p:nvSpPr>
          <p:cNvPr id="15363" name="Rectangle 3"/>
          <p:cNvSpPr>
            <a:spLocks noGrp="1" noChangeArrowheads="1"/>
          </p:cNvSpPr>
          <p:nvPr>
            <p:ph idx="4294967295"/>
          </p:nvPr>
        </p:nvSpPr>
        <p:spPr>
          <a:xfrm>
            <a:off x="685800" y="1524000"/>
            <a:ext cx="7620000" cy="1219200"/>
          </a:xfrm>
        </p:spPr>
        <p:txBody>
          <a:bodyPr>
            <a:normAutofit/>
          </a:bodyPr>
          <a:lstStyle/>
          <a:p>
            <a:pPr marL="274320" indent="-274320" algn="ctr" eaLnBrk="1" fontAlgn="auto" hangingPunct="1">
              <a:spcAft>
                <a:spcPts val="0"/>
              </a:spcAft>
              <a:buClr>
                <a:schemeClr val="accent3"/>
              </a:buClr>
              <a:buFontTx/>
              <a:buNone/>
              <a:defRPr/>
            </a:pPr>
            <a:r>
              <a:rPr lang="en-US" altLang="en-US" sz="2000" b="1" dirty="0">
                <a:solidFill>
                  <a:srgbClr val="7030A0"/>
                </a:solidFill>
                <a:effectLst>
                  <a:outerShdw blurRad="38100" dist="38100" dir="2700000" algn="tl">
                    <a:srgbClr val="FFFFFF"/>
                  </a:outerShdw>
                </a:effectLst>
                <a:latin typeface="Comic Sans MS" pitchFamily="66" charset="0"/>
              </a:rPr>
              <a:t>A bond can result from an</a:t>
            </a:r>
            <a:r>
              <a:rPr lang="en-US" altLang="en-US" sz="2000" b="1" dirty="0">
                <a:solidFill>
                  <a:srgbClr val="7030A0"/>
                </a:solidFill>
                <a:effectLst>
                  <a:outerShdw blurRad="38100" dist="38100" dir="2700000" algn="tl">
                    <a:srgbClr val="000000"/>
                  </a:outerShdw>
                </a:effectLst>
                <a:latin typeface="Comic Sans MS" pitchFamily="66" charset="0"/>
              </a:rPr>
              <a:t> </a:t>
            </a:r>
            <a:r>
              <a:rPr lang="en-US" altLang="en-US" sz="2000" b="1" dirty="0">
                <a:solidFill>
                  <a:srgbClr val="C00000"/>
                </a:solidFill>
                <a:effectLst>
                  <a:outerShdw blurRad="38100" dist="38100" dir="2700000" algn="tl">
                    <a:srgbClr val="000000"/>
                  </a:outerShdw>
                </a:effectLst>
                <a:latin typeface="Comic Sans MS" pitchFamily="66" charset="0"/>
              </a:rPr>
              <a:t>overlap</a:t>
            </a:r>
            <a:r>
              <a:rPr lang="en-US" altLang="en-US" sz="2000" b="1" dirty="0">
                <a:solidFill>
                  <a:srgbClr val="7030A0"/>
                </a:solidFill>
                <a:effectLst>
                  <a:outerShdw blurRad="38100" dist="38100" dir="2700000" algn="tl">
                    <a:srgbClr val="FFFFFF"/>
                  </a:outerShdw>
                </a:effectLst>
                <a:latin typeface="Comic Sans MS" pitchFamily="66" charset="0"/>
              </a:rPr>
              <a:t> of atomic </a:t>
            </a:r>
            <a:r>
              <a:rPr lang="en-US" altLang="en-US" sz="2000" b="1" dirty="0" err="1">
                <a:solidFill>
                  <a:srgbClr val="7030A0"/>
                </a:solidFill>
                <a:effectLst>
                  <a:outerShdw blurRad="38100" dist="38100" dir="2700000" algn="tl">
                    <a:srgbClr val="FFFFFF"/>
                  </a:outerShdw>
                </a:effectLst>
                <a:latin typeface="Comic Sans MS" pitchFamily="66" charset="0"/>
              </a:rPr>
              <a:t>orbitals</a:t>
            </a:r>
            <a:r>
              <a:rPr lang="en-US" altLang="en-US" sz="2000" b="1" dirty="0">
                <a:solidFill>
                  <a:srgbClr val="7030A0"/>
                </a:solidFill>
                <a:effectLst>
                  <a:outerShdw blurRad="38100" dist="38100" dir="2700000" algn="tl">
                    <a:srgbClr val="FFFFFF"/>
                  </a:outerShdw>
                </a:effectLst>
                <a:latin typeface="Comic Sans MS" pitchFamily="66" charset="0"/>
              </a:rPr>
              <a:t> on neighboring atoms.</a:t>
            </a:r>
            <a:r>
              <a:rPr lang="en-US" altLang="en-US" sz="2000" b="1" dirty="0">
                <a:solidFill>
                  <a:srgbClr val="7030A0"/>
                </a:solidFill>
                <a:effectLst>
                  <a:outerShdw blurRad="38100" dist="38100" dir="2700000" algn="tl">
                    <a:srgbClr val="000000"/>
                  </a:outerShdw>
                </a:effectLst>
                <a:latin typeface="Comic Sans MS" pitchFamily="66" charset="0"/>
              </a:rPr>
              <a:t> </a:t>
            </a:r>
            <a:endParaRPr lang="en-US" altLang="en-US" sz="2000" b="1" dirty="0">
              <a:solidFill>
                <a:srgbClr val="7030A0"/>
              </a:solidFill>
              <a:effectLst>
                <a:outerShdw blurRad="38100" dist="38100" dir="2700000" algn="tl">
                  <a:srgbClr val="FFFFFF"/>
                </a:outerShdw>
              </a:effectLst>
              <a:latin typeface="Comic Sans MS" pitchFamily="66" charset="0"/>
            </a:endParaRPr>
          </a:p>
        </p:txBody>
      </p:sp>
      <p:sp>
        <p:nvSpPr>
          <p:cNvPr id="15399" name="Rectangle 39"/>
          <p:cNvSpPr>
            <a:spLocks noChangeArrowheads="1"/>
          </p:cNvSpPr>
          <p:nvPr/>
        </p:nvSpPr>
        <p:spPr bwMode="auto">
          <a:xfrm>
            <a:off x="1827213" y="2971800"/>
            <a:ext cx="5172075" cy="2473325"/>
          </a:xfrm>
          <a:prstGeom prst="rect">
            <a:avLst/>
          </a:prstGeom>
          <a:solidFill>
            <a:srgbClr val="FCFEB9"/>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Overlap of H (1s) and Cl (2p)</a:t>
            </a:r>
            <a:endParaRPr lang="en-US" altLang="en-US">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62038" y="5426075"/>
            <a:ext cx="6778625" cy="366713"/>
          </a:xfrm>
          <a:prstGeom prst="rect">
            <a:avLst/>
          </a:prstGeom>
          <a:noFill/>
          <a:ln w="50800">
            <a:noFill/>
            <a:miter lim="800000"/>
            <a:headEnd/>
            <a:tailEnd/>
          </a:ln>
          <a:effectLst/>
        </p:spPr>
        <p:txBody>
          <a:bodyPr lIns="90487" tIns="44450" rIns="90487" bIns="44450">
            <a:spAutoFit/>
          </a:bodyPr>
          <a:lstStyle/>
          <a:p>
            <a:pPr algn="ctr" fontAlgn="auto">
              <a:spcBef>
                <a:spcPts val="0"/>
              </a:spcBef>
              <a:spcAft>
                <a:spcPts val="0"/>
              </a:spcAft>
              <a:defRPr/>
            </a:pPr>
            <a:r>
              <a:rPr lang="en-US" altLang="en-US">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685800"/>
            <a:ext cx="8915400" cy="1143000"/>
          </a:xfrm>
        </p:spPr>
        <p:txBody>
          <a:bodyPr/>
          <a:lstStyle/>
          <a:p>
            <a:pPr algn="ctr" eaLnBrk="1" hangingPunct="1"/>
            <a:r>
              <a:rPr lang="en-US" sz="4000" b="1" smtClean="0">
                <a:solidFill>
                  <a:srgbClr val="00B0F0"/>
                </a:solidFill>
                <a:latin typeface="Comic Sans MS" pitchFamily="66" charset="0"/>
              </a:rPr>
              <a:t>Electronegativity Difference:types of bonds and polarity</a:t>
            </a:r>
          </a:p>
        </p:txBody>
      </p:sp>
      <p:sp>
        <p:nvSpPr>
          <p:cNvPr id="22531" name="Rectangle 3"/>
          <p:cNvSpPr>
            <a:spLocks noGrp="1" noChangeArrowheads="1"/>
          </p:cNvSpPr>
          <p:nvPr>
            <p:ph type="body" sz="half" idx="1"/>
          </p:nvPr>
        </p:nvSpPr>
        <p:spPr>
          <a:xfrm>
            <a:off x="0" y="1828800"/>
            <a:ext cx="8991600" cy="2895600"/>
          </a:xfrm>
        </p:spPr>
        <p:txBody>
          <a:bodyPr/>
          <a:lstStyle/>
          <a:p>
            <a:pPr algn="just" eaLnBrk="1" hangingPunct="1">
              <a:buClrTx/>
              <a:buFont typeface="Wingdings" pitchFamily="2" charset="2"/>
              <a:buChar char="Ø"/>
            </a:pPr>
            <a:r>
              <a:rPr lang="en-US" sz="2400" smtClean="0">
                <a:latin typeface="Comic Sans MS" pitchFamily="66" charset="0"/>
              </a:rPr>
              <a:t>If the difference in electronegativities </a:t>
            </a:r>
            <a:r>
              <a:rPr lang="en-US" sz="2400" smtClean="0"/>
              <a:t>(usually called </a:t>
            </a:r>
            <a:r>
              <a:rPr lang="el-GR" sz="2400" smtClean="0"/>
              <a:t>Δ</a:t>
            </a:r>
            <a:r>
              <a:rPr lang="en-US" sz="2400" smtClean="0"/>
              <a:t>EN)</a:t>
            </a:r>
            <a:r>
              <a:rPr lang="en-US" sz="2400" smtClean="0">
                <a:latin typeface="Comic Sans MS" pitchFamily="66" charset="0"/>
              </a:rPr>
              <a:t> between the atoms in a molecule as follows:</a:t>
            </a:r>
          </a:p>
          <a:p>
            <a:pPr algn="just" eaLnBrk="1" hangingPunct="1">
              <a:buClrTx/>
              <a:buFont typeface="Wingdings 2" pitchFamily="18" charset="2"/>
              <a:buNone/>
            </a:pPr>
            <a:r>
              <a:rPr lang="en-US" sz="2400" b="1" smtClean="0">
                <a:solidFill>
                  <a:srgbClr val="00B0F0"/>
                </a:solidFill>
                <a:latin typeface="Comic Sans MS" pitchFamily="66" charset="0"/>
              </a:rPr>
              <a:t> </a:t>
            </a:r>
            <a:r>
              <a:rPr lang="el-GR" sz="2400" smtClean="0">
                <a:solidFill>
                  <a:srgbClr val="00B0F0"/>
                </a:solidFill>
              </a:rPr>
              <a:t>Δ</a:t>
            </a:r>
            <a:r>
              <a:rPr lang="en-US" sz="2400" smtClean="0">
                <a:solidFill>
                  <a:srgbClr val="00B0F0"/>
                </a:solidFill>
              </a:rPr>
              <a:t>EN greater than </a:t>
            </a:r>
            <a:r>
              <a:rPr lang="en-US" sz="2400" b="1" smtClean="0">
                <a:solidFill>
                  <a:srgbClr val="00B0F0"/>
                </a:solidFill>
                <a:latin typeface="Comic Sans MS" pitchFamily="66" charset="0"/>
              </a:rPr>
              <a:t>2 &amp; up 4.0</a:t>
            </a:r>
            <a:r>
              <a:rPr lang="en-US" sz="2400" smtClean="0">
                <a:solidFill>
                  <a:srgbClr val="00B0F0"/>
                </a:solidFill>
                <a:latin typeface="Comic Sans MS" pitchFamily="66" charset="0"/>
              </a:rPr>
              <a:t>:</a:t>
            </a:r>
            <a:r>
              <a:rPr lang="en-US" sz="2400" smtClean="0">
                <a:latin typeface="Comic Sans MS" pitchFamily="66" charset="0"/>
              </a:rPr>
              <a:t> the bonding in this molecule is  </a:t>
            </a:r>
            <a:r>
              <a:rPr lang="en-US" sz="2400" smtClean="0">
                <a:solidFill>
                  <a:srgbClr val="00B0F0"/>
                </a:solidFill>
                <a:latin typeface="Comic Sans MS" pitchFamily="66" charset="0"/>
              </a:rPr>
              <a:t>Ionic</a:t>
            </a:r>
          </a:p>
          <a:p>
            <a:pPr algn="just" eaLnBrk="1" hangingPunct="1">
              <a:buClrTx/>
              <a:buFont typeface="Wingdings 2" pitchFamily="18" charset="2"/>
              <a:buNone/>
            </a:pPr>
            <a:r>
              <a:rPr lang="el-GR" sz="2400" smtClean="0"/>
              <a:t>Δ</a:t>
            </a:r>
            <a:r>
              <a:rPr lang="en-US" sz="2400" smtClean="0"/>
              <a:t>EN between 1.6 and 2.0 and if a metal is involved, then the bond is considered ionic. If only nonmetals are involved, the bond is considered polar covalent. </a:t>
            </a:r>
            <a:endParaRPr lang="en-US" sz="2400" smtClean="0">
              <a:latin typeface="Comic Sans MS" pitchFamily="66" charset="0"/>
            </a:endParaRPr>
          </a:p>
          <a:p>
            <a:pPr algn="just" eaLnBrk="1" hangingPunct="1">
              <a:buClrTx/>
              <a:buFont typeface="Wingdings 2" pitchFamily="18" charset="2"/>
              <a:buNone/>
            </a:pPr>
            <a:r>
              <a:rPr lang="en-US" sz="2400" smtClean="0">
                <a:solidFill>
                  <a:srgbClr val="00B0F0"/>
                </a:solidFill>
                <a:latin typeface="Comic Sans MS" pitchFamily="66" charset="0"/>
              </a:rPr>
              <a:t>	</a:t>
            </a:r>
            <a:r>
              <a:rPr lang="el-GR" sz="2400" smtClean="0"/>
              <a:t> </a:t>
            </a:r>
            <a:r>
              <a:rPr lang="el-GR" sz="2400" smtClean="0">
                <a:solidFill>
                  <a:srgbClr val="C40CB7"/>
                </a:solidFill>
              </a:rPr>
              <a:t>Δ</a:t>
            </a:r>
            <a:r>
              <a:rPr lang="en-US" sz="2400" smtClean="0">
                <a:solidFill>
                  <a:srgbClr val="C40CB7"/>
                </a:solidFill>
              </a:rPr>
              <a:t>EN  between 0.5 and 1.6 </a:t>
            </a:r>
            <a:r>
              <a:rPr lang="en-US" sz="2400" smtClean="0">
                <a:latin typeface="Comic Sans MS" pitchFamily="66" charset="0"/>
              </a:rPr>
              <a:t>the bonding in this molecule is </a:t>
            </a:r>
            <a:r>
              <a:rPr lang="en-US" sz="2400" smtClean="0">
                <a:solidFill>
                  <a:srgbClr val="C40CB7"/>
                </a:solidFill>
                <a:latin typeface="Comic Sans MS" pitchFamily="66" charset="0"/>
              </a:rPr>
              <a:t>Covalent</a:t>
            </a:r>
            <a:r>
              <a:rPr lang="en-US" sz="2400" smtClean="0">
                <a:latin typeface="Comic Sans MS" pitchFamily="66" charset="0"/>
              </a:rPr>
              <a:t> </a:t>
            </a:r>
            <a:r>
              <a:rPr lang="en-US" sz="2400" smtClean="0">
                <a:solidFill>
                  <a:srgbClr val="C40CB7"/>
                </a:solidFill>
                <a:latin typeface="Comic Sans MS" pitchFamily="66" charset="0"/>
              </a:rPr>
              <a:t>and </a:t>
            </a:r>
            <a:r>
              <a:rPr lang="en-US" sz="2400" b="1" smtClean="0">
                <a:solidFill>
                  <a:srgbClr val="C40CB7"/>
                </a:solidFill>
                <a:latin typeface="Comic Sans MS" pitchFamily="66" charset="0"/>
              </a:rPr>
              <a:t>Polar</a:t>
            </a:r>
            <a:endParaRPr lang="en-US" sz="2400" smtClean="0">
              <a:solidFill>
                <a:srgbClr val="C40CB7"/>
              </a:solidFill>
              <a:latin typeface="Comic Sans MS" pitchFamily="66" charset="0"/>
            </a:endParaRPr>
          </a:p>
          <a:p>
            <a:pPr algn="just" eaLnBrk="1" hangingPunct="1">
              <a:buClrTx/>
              <a:buFont typeface="Wingdings 2" pitchFamily="18" charset="2"/>
              <a:buNone/>
            </a:pPr>
            <a:r>
              <a:rPr lang="en-US" sz="2400" smtClean="0">
                <a:solidFill>
                  <a:srgbClr val="7030A0"/>
                </a:solidFill>
                <a:latin typeface="Comic Sans MS" pitchFamily="66" charset="0"/>
              </a:rPr>
              <a:t> </a:t>
            </a:r>
            <a:r>
              <a:rPr lang="el-GR" sz="2400" smtClean="0">
                <a:solidFill>
                  <a:srgbClr val="7030A0"/>
                </a:solidFill>
              </a:rPr>
              <a:t>Δ</a:t>
            </a:r>
            <a:r>
              <a:rPr lang="en-US" sz="2400" smtClean="0">
                <a:solidFill>
                  <a:srgbClr val="7030A0"/>
                </a:solidFill>
              </a:rPr>
              <a:t>EN</a:t>
            </a:r>
            <a:r>
              <a:rPr lang="en-US" sz="2400" smtClean="0">
                <a:solidFill>
                  <a:srgbClr val="7030A0"/>
                </a:solidFill>
                <a:latin typeface="Comic Sans MS" pitchFamily="66" charset="0"/>
              </a:rPr>
              <a:t> between 0.0 to 0.5: </a:t>
            </a:r>
            <a:r>
              <a:rPr lang="en-US" sz="2400" smtClean="0">
                <a:latin typeface="Comic Sans MS" pitchFamily="66" charset="0"/>
              </a:rPr>
              <a:t>the bonding in this molecule is </a:t>
            </a:r>
            <a:r>
              <a:rPr lang="en-US" sz="2400" smtClean="0">
                <a:solidFill>
                  <a:srgbClr val="7030A0"/>
                </a:solidFill>
                <a:latin typeface="Comic Sans MS" pitchFamily="66" charset="0"/>
              </a:rPr>
              <a:t>Covalent</a:t>
            </a:r>
            <a:r>
              <a:rPr lang="en-US" sz="2400" smtClean="0">
                <a:latin typeface="Comic Sans MS" pitchFamily="66" charset="0"/>
              </a:rPr>
              <a:t> and it is </a:t>
            </a:r>
            <a:r>
              <a:rPr lang="en-US" sz="2400" b="1" smtClean="0">
                <a:solidFill>
                  <a:srgbClr val="7030A0"/>
                </a:solidFill>
                <a:latin typeface="Comic Sans MS" pitchFamily="66" charset="0"/>
              </a:rPr>
              <a:t>Non-Polar </a:t>
            </a:r>
          </a:p>
        </p:txBody>
      </p:sp>
      <p:pic>
        <p:nvPicPr>
          <p:cNvPr id="175108" name="Picture 4"/>
          <p:cNvPicPr>
            <a:picLocks noGrp="1" noChangeAspect="1" noChangeArrowheads="1"/>
          </p:cNvPicPr>
          <p:nvPr>
            <p:ph sz="half" idx="2"/>
          </p:nvPr>
        </p:nvPicPr>
        <p:blipFill>
          <a:blip r:embed="rId2"/>
          <a:stretch>
            <a:fillRect/>
          </a:stretch>
        </p:blipFill>
        <p:spPr>
          <a:xfrm>
            <a:off x="6259513" y="4038600"/>
            <a:ext cx="0" cy="0"/>
          </a:xfrm>
          <a:effectLst>
            <a:outerShdw dist="53882" dir="2700000" algn="ctr" rotWithShape="0">
              <a:schemeClr val="bg2"/>
            </a:outerShdw>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09600"/>
            <a:ext cx="8513683" cy="914400"/>
          </a:xfrm>
        </p:spPr>
        <p:txBody>
          <a:bodyPr>
            <a:normAutofit fontScale="90000"/>
          </a:bodyPr>
          <a:lstStyle/>
          <a:p>
            <a:pPr eaLnBrk="1" fontAlgn="auto" hangingPunct="1">
              <a:spcAft>
                <a:spcPts val="0"/>
              </a:spcAft>
              <a:defRPr/>
            </a:pPr>
            <a:r>
              <a:rPr lang="en-US" altLang="en-US" sz="3200" dirty="0">
                <a:solidFill>
                  <a:schemeClr val="hlink"/>
                </a:solidFill>
                <a:effectLst>
                  <a:outerShdw blurRad="38100" dist="38100" dir="2700000" algn="tl">
                    <a:srgbClr val="000000"/>
                  </a:outerShdw>
                </a:effectLst>
                <a:latin typeface="Helvetica" charset="0"/>
              </a:rPr>
              <a:t>The type of bond can </a:t>
            </a:r>
            <a:r>
              <a:rPr lang="en-US" altLang="en-US" sz="3200" u="sng" dirty="0">
                <a:solidFill>
                  <a:schemeClr val="hlink"/>
                </a:solidFill>
                <a:effectLst>
                  <a:outerShdw blurRad="38100" dist="38100" dir="2700000" algn="tl">
                    <a:srgbClr val="000000"/>
                  </a:outerShdw>
                </a:effectLst>
                <a:latin typeface="Helvetica" charset="0"/>
              </a:rPr>
              <a:t>usually</a:t>
            </a:r>
            <a:r>
              <a:rPr lang="en-US" altLang="en-US" sz="3200" dirty="0">
                <a:solidFill>
                  <a:schemeClr val="hlink"/>
                </a:solidFill>
                <a:effectLst>
                  <a:outerShdw blurRad="38100" dist="38100" dir="2700000" algn="tl">
                    <a:srgbClr val="000000"/>
                  </a:outerShdw>
                </a:effectLst>
                <a:latin typeface="Helvetica" charset="0"/>
              </a:rPr>
              <a:t> be calculated by finding the difference in electronegativity of </a:t>
            </a:r>
            <a:r>
              <a:rPr lang="en-US" altLang="en-US" sz="3200" dirty="0" smtClean="0">
                <a:solidFill>
                  <a:schemeClr val="hlink"/>
                </a:solidFill>
                <a:effectLst>
                  <a:outerShdw blurRad="38100" dist="38100" dir="2700000" algn="tl">
                    <a:srgbClr val="000000"/>
                  </a:outerShdw>
                </a:effectLst>
                <a:latin typeface="Helvetica" charset="0"/>
              </a:rPr>
              <a:t>the two </a:t>
            </a:r>
            <a:r>
              <a:rPr lang="en-US" altLang="en-US" sz="3200" dirty="0">
                <a:solidFill>
                  <a:schemeClr val="hlink"/>
                </a:solidFill>
                <a:effectLst>
                  <a:outerShdw blurRad="38100" dist="38100" dir="2700000" algn="tl">
                    <a:srgbClr val="000000"/>
                  </a:outerShdw>
                </a:effectLst>
                <a:latin typeface="Helvetica" charset="0"/>
              </a:rPr>
              <a:t>atoms that are going together.</a:t>
            </a:r>
            <a:endParaRPr lang="en-US" altLang="en-US" sz="3200" dirty="0">
              <a:solidFill>
                <a:schemeClr val="hlink"/>
              </a:solidFill>
              <a:latin typeface="Helvetica" charset="0"/>
            </a:endParaRPr>
          </a:p>
        </p:txBody>
      </p:sp>
      <p:pic>
        <p:nvPicPr>
          <p:cNvPr id="138243" name="Picture 3"/>
          <p:cNvPicPr>
            <a:picLocks noChangeAspect="1" noChangeArrowheads="1"/>
          </p:cNvPicPr>
          <p:nvPr/>
        </p:nvPicPr>
        <p:blipFill>
          <a:blip r:embed="rId2" cstate="print"/>
          <a:srcRect/>
          <a:stretch>
            <a:fillRect/>
          </a:stretch>
        </p:blipFill>
        <p:spPr bwMode="auto">
          <a:xfrm>
            <a:off x="457200" y="1676400"/>
            <a:ext cx="8051800" cy="4889500"/>
          </a:xfrm>
          <a:prstGeom prst="rect">
            <a:avLst/>
          </a:prstGeom>
          <a:noFill/>
          <a:ln w="12700">
            <a:noFill/>
            <a:miter lim="800000"/>
            <a:headEnd/>
            <a:tailEnd/>
          </a:ln>
          <a:effectLst>
            <a:outerShdw dist="53882" dir="2700000" algn="ctr" rotWithShape="0">
              <a:schemeClr val="bg2"/>
            </a:outerShdw>
          </a:effectLst>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E1CEB302-4590-4B90-84C6-9684E2DC767D}" type="slidenum">
              <a:rPr lang="en-US" smtClean="0"/>
              <a:pPr>
                <a:defRPr/>
              </a:pPr>
              <a:t>18</a:t>
            </a:fld>
            <a:endParaRPr lang="en-US"/>
          </a:p>
        </p:txBody>
      </p:sp>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a:solidFill>
                  <a:srgbClr val="C00000"/>
                </a:solidFill>
                <a:latin typeface="Comic Sans MS" pitchFamily="66" charset="0"/>
              </a:rPr>
              <a:t>Example 1:  NaCl</a:t>
            </a:r>
          </a:p>
          <a:p>
            <a:pPr lvl="1"/>
            <a:r>
              <a:rPr lang="en-US" sz="2400" b="1">
                <a:latin typeface="Comic Sans MS" pitchFamily="66" charset="0"/>
              </a:rPr>
              <a:t>EN</a:t>
            </a:r>
            <a:r>
              <a:rPr lang="en-US" sz="2400" b="1" baseline="-25000">
                <a:latin typeface="Comic Sans MS" pitchFamily="66" charset="0"/>
              </a:rPr>
              <a:t>Na</a:t>
            </a:r>
            <a:r>
              <a:rPr lang="en-US" sz="2400" b="1">
                <a:latin typeface="Comic Sans MS" pitchFamily="66" charset="0"/>
              </a:rPr>
              <a:t> = 0.8, EN</a:t>
            </a:r>
            <a:r>
              <a:rPr lang="en-US" sz="2400" b="1" baseline="-25000">
                <a:latin typeface="Comic Sans MS" pitchFamily="66" charset="0"/>
              </a:rPr>
              <a:t>Cl</a:t>
            </a:r>
            <a:r>
              <a:rPr lang="en-US" sz="2400" b="1">
                <a:latin typeface="Comic Sans MS" pitchFamily="66" charset="0"/>
              </a:rPr>
              <a:t> = 3.0, Difference </a:t>
            </a:r>
            <a:r>
              <a:rPr lang="el-GR" sz="2400"/>
              <a:t>Δ</a:t>
            </a:r>
            <a:r>
              <a:rPr lang="en-US" sz="2400"/>
              <a:t>EN</a:t>
            </a:r>
            <a:r>
              <a:rPr lang="en-US" sz="2400" b="1">
                <a:latin typeface="Comic Sans MS" pitchFamily="66" charset="0"/>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lnSpcReduction="10000"/>
          </a:bodyPr>
          <a:lstStyle/>
          <a:p>
            <a:pPr marL="274320" indent="-274320" algn="just" fontAlgn="auto">
              <a:spcBef>
                <a:spcPct val="20000"/>
              </a:spcBef>
              <a:spcAft>
                <a:spcPts val="0"/>
              </a:spcAft>
              <a:buClr>
                <a:schemeClr val="accent3"/>
              </a:buClr>
              <a:buSzPct val="95000"/>
              <a:defRPr/>
            </a:pPr>
            <a:r>
              <a:rPr lang="en-US" altLang="en-US" sz="2400" b="1">
                <a:effectLst>
                  <a:outerShdw blurRad="38100" dist="38100" dir="2700000" algn="tl">
                    <a:srgbClr val="FFFFFF"/>
                  </a:outerShdw>
                </a:effectLst>
                <a:latin typeface="Comic Sans MS" pitchFamily="66" charset="0"/>
                <a:cs typeface="+mn-cs"/>
              </a:rPr>
              <a:t>The difference in electronegativity between H &amp; Cl atoms = 0.9 </a:t>
            </a:r>
          </a:p>
          <a:p>
            <a:pPr marL="274320" indent="-274320" algn="just" fontAlgn="auto">
              <a:spcBef>
                <a:spcPct val="20000"/>
              </a:spcBef>
              <a:spcAft>
                <a:spcPts val="0"/>
              </a:spcAft>
              <a:buClr>
                <a:schemeClr val="accent3"/>
              </a:buClr>
              <a:buSzPct val="95000"/>
              <a:defRPr/>
            </a:pPr>
            <a:r>
              <a:rPr lang="en-US" altLang="en-US" sz="2400" b="1">
                <a:effectLst>
                  <a:outerShdw blurRad="38100" dist="38100" dir="2700000" algn="tl">
                    <a:srgbClr val="FFFFFF"/>
                  </a:outerShdw>
                </a:effectLst>
                <a:latin typeface="Comic Sans MS" pitchFamily="66" charset="0"/>
                <a:cs typeface="+mn-cs"/>
              </a:rPr>
              <a:t>thus HCl is </a:t>
            </a:r>
            <a:r>
              <a:rPr lang="en-US" altLang="en-US" sz="2400" b="1">
                <a:solidFill>
                  <a:schemeClr val="hlink"/>
                </a:solidFill>
                <a:effectLst>
                  <a:outerShdw blurRad="38100" dist="38100" dir="2700000" algn="tl">
                    <a:srgbClr val="000000"/>
                  </a:outerShdw>
                </a:effectLst>
                <a:latin typeface="Comic Sans MS" pitchFamily="66" charset="0"/>
                <a:cs typeface="+mn-cs"/>
              </a:rPr>
              <a:t>Covalent &amp; POLAR</a:t>
            </a:r>
            <a:r>
              <a:rPr lang="en-US" altLang="en-US" sz="2400" b="1">
                <a:effectLst>
                  <a:outerShdw blurRad="38100" dist="38100" dir="2700000" algn="tl">
                    <a:srgbClr val="FFFFFF"/>
                  </a:outerShdw>
                </a:effectLst>
                <a:latin typeface="Comic Sans MS" pitchFamily="66" charset="0"/>
                <a:cs typeface="+mn-cs"/>
              </a:rPr>
              <a:t> because it has a positive end and a negative end due to difference in electronegativity where;</a:t>
            </a:r>
            <a:endParaRPr lang="en-US" altLang="en-US" sz="2400" b="1" dirty="0">
              <a:effectLst>
                <a:outerShdw blurRad="38100" dist="38100" dir="2700000" algn="tl">
                  <a:srgbClr val="FFFFFF"/>
                </a:outerShdw>
              </a:effectLst>
              <a:latin typeface="Comic Sans MS" pitchFamily="66" charset="0"/>
              <a:cs typeface="+mn-cs"/>
            </a:endParaRPr>
          </a:p>
        </p:txBody>
      </p:sp>
      <p:pic>
        <p:nvPicPr>
          <p:cNvPr id="7" name="Picture 5"/>
          <p:cNvPicPr>
            <a:picLocks noChangeAspect="1" noChangeArrowheads="1"/>
          </p:cNvPicPr>
          <p:nvPr/>
        </p:nvPicPr>
        <p:blipFill>
          <a:blip r:embed="rId2" cstate="print"/>
          <a:srcRect/>
          <a:stretch>
            <a:fillRect/>
          </a:stretch>
        </p:blipFill>
        <p:spPr bwMode="auto">
          <a:xfrm>
            <a:off x="0" y="32766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487613" cy="461963"/>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Comic Sans MS" pitchFamily="66" charset="0"/>
                <a:cs typeface="Arial" charset="0"/>
              </a:rPr>
              <a:t>Example 2: </a:t>
            </a:r>
            <a:r>
              <a:rPr lang="en-US" altLang="en-US" sz="2400" b="1" dirty="0" err="1">
                <a:solidFill>
                  <a:srgbClr val="C00000"/>
                </a:solidFill>
                <a:effectLst>
                  <a:outerShdw blurRad="38100" dist="38100" dir="2700000" algn="tl">
                    <a:srgbClr val="FFFFFF"/>
                  </a:outerShdw>
                </a:effectLst>
                <a:latin typeface="Comic Sans MS" pitchFamily="66" charset="0"/>
                <a:cs typeface="Arial" charset="0"/>
              </a:rPr>
              <a:t>HCl</a:t>
            </a:r>
            <a:endParaRPr lang="en-US" sz="2400" dirty="0">
              <a:solidFill>
                <a:srgbClr val="C00000"/>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dissolve">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dissolve">
                                      <p:cBhvr>
                                        <p:cTn id="2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3048000" y="762000"/>
            <a:ext cx="5181600" cy="830263"/>
          </a:xfrm>
          <a:prstGeom prst="rect">
            <a:avLst/>
          </a:prstGeom>
          <a:noFill/>
          <a:ln w="12700">
            <a:noFill/>
            <a:miter lim="800000"/>
            <a:headEnd/>
            <a:tailEnd/>
          </a:ln>
          <a:effectLst>
            <a:outerShdw dist="17961" dir="2700000" algn="ctr" rotWithShape="0">
              <a:schemeClr val="bg2"/>
            </a:outerShdw>
          </a:effectLst>
        </p:spPr>
        <p:txBody>
          <a:bodyPr>
            <a:spAutoFit/>
          </a:bodyPr>
          <a:lstStyle/>
          <a:p>
            <a:pPr fontAlgn="auto">
              <a:spcBef>
                <a:spcPts val="0"/>
              </a:spcBef>
              <a:spcAft>
                <a:spcPts val="0"/>
              </a:spcAft>
              <a:defRPr/>
            </a:pPr>
            <a:r>
              <a:rPr lang="en-US" altLang="en-US" sz="2400" b="1" dirty="0" err="1">
                <a:solidFill>
                  <a:srgbClr val="00B0F0"/>
                </a:solidFill>
                <a:effectLst>
                  <a:outerShdw blurRad="38100" dist="38100" dir="2700000" algn="tl">
                    <a:srgbClr val="FFFFFF"/>
                  </a:outerShdw>
                </a:effectLst>
                <a:latin typeface="Comic Sans MS" pitchFamily="66" charset="0"/>
                <a:cs typeface="+mn-cs"/>
              </a:rPr>
              <a:t>Cl</a:t>
            </a:r>
            <a:r>
              <a:rPr lang="en-US" altLang="en-US" sz="2400" b="1" dirty="0">
                <a:solidFill>
                  <a:srgbClr val="00B0F0"/>
                </a:solidFill>
                <a:effectLst>
                  <a:outerShdw blurRad="38100" dist="38100" dir="2700000" algn="tl">
                    <a:srgbClr val="FFFFFF"/>
                  </a:outerShdw>
                </a:effectLst>
                <a:latin typeface="Comic Sans MS" pitchFamily="66" charset="0"/>
                <a:cs typeface="+mn-cs"/>
              </a:rPr>
              <a:t> has a greater share in bonding electrons than does H.</a:t>
            </a:r>
          </a:p>
        </p:txBody>
      </p:sp>
      <p:sp>
        <p:nvSpPr>
          <p:cNvPr id="133126" name="Text Box 6"/>
          <p:cNvSpPr txBox="1">
            <a:spLocks noChangeArrowheads="1"/>
          </p:cNvSpPr>
          <p:nvPr/>
        </p:nvSpPr>
        <p:spPr bwMode="auto">
          <a:xfrm>
            <a:off x="2971800" y="1905000"/>
            <a:ext cx="4953000" cy="1200150"/>
          </a:xfrm>
          <a:prstGeom prst="rect">
            <a:avLst/>
          </a:prstGeom>
          <a:noFill/>
          <a:ln w="12700">
            <a:noFill/>
            <a:miter lim="800000"/>
            <a:headEnd/>
            <a:tailEnd/>
          </a:ln>
          <a:effectLst/>
        </p:spPr>
        <p:txBody>
          <a:bodyPr>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Comic Sans MS" pitchFamily="66" charset="0"/>
                <a:cs typeface="+mn-cs"/>
              </a:rPr>
              <a:t>Cl</a:t>
            </a:r>
            <a:r>
              <a:rPr lang="en-US" altLang="en-US" sz="2400" b="1" dirty="0">
                <a:solidFill>
                  <a:srgbClr val="C00000"/>
                </a:solidFill>
                <a:effectLst>
                  <a:outerShdw blurRad="38100" dist="38100" dir="2700000" algn="tl">
                    <a:srgbClr val="FFFFFF"/>
                  </a:outerShdw>
                </a:effectLst>
                <a:latin typeface="Comic Sans MS" pitchFamily="66" charset="0"/>
                <a:cs typeface="+mn-cs"/>
              </a:rPr>
              <a:t> has slight negative charge</a:t>
            </a:r>
          </a:p>
          <a:p>
            <a:pPr algn="just" fontAlgn="auto">
              <a:spcBef>
                <a:spcPts val="0"/>
              </a:spcBef>
              <a:spcAft>
                <a:spcPts val="0"/>
              </a:spcAft>
              <a:defRPr/>
            </a:pPr>
            <a:r>
              <a:rPr lang="en-US" altLang="en-US" sz="2400" b="1" dirty="0">
                <a:solidFill>
                  <a:srgbClr val="C00000"/>
                </a:solidFill>
                <a:effectLst>
                  <a:outerShdw blurRad="38100" dist="38100" dir="2700000" algn="tl">
                    <a:srgbClr val="FFFFFF"/>
                  </a:outerShdw>
                </a:effectLst>
                <a:latin typeface="Comic Sans MS" pitchFamily="66" charset="0"/>
                <a:cs typeface="+mn-cs"/>
              </a:rPr>
              <a:t> </a:t>
            </a:r>
            <a:r>
              <a:rPr lang="en-US" altLang="en-US" sz="2400" b="1" dirty="0">
                <a:solidFill>
                  <a:srgbClr val="C00000"/>
                </a:solidFill>
                <a:effectLst>
                  <a:outerShdw blurRad="38100" dist="38100" dir="2700000" algn="tl">
                    <a:srgbClr val="000000"/>
                  </a:outerShdw>
                </a:effectLst>
                <a:latin typeface="Comic Sans MS" pitchFamily="66" charset="0"/>
                <a:cs typeface="+mn-cs"/>
              </a:rPr>
              <a:t>(-</a:t>
            </a:r>
            <a:r>
              <a:rPr lang="el-GR" altLang="en-US" sz="2400" b="1" dirty="0">
                <a:solidFill>
                  <a:srgbClr val="C00000"/>
                </a:solidFill>
                <a:effectLst>
                  <a:outerShdw blurRad="38100" dist="38100" dir="2700000" algn="tl">
                    <a:srgbClr val="000000"/>
                  </a:outerShdw>
                </a:effectLst>
                <a:latin typeface="Comic Sans MS" pitchFamily="66" charset="0"/>
                <a:cs typeface="+mn-cs"/>
              </a:rPr>
              <a:t>δ</a:t>
            </a:r>
            <a:r>
              <a:rPr lang="en-US" altLang="en-US" sz="2400" b="1" dirty="0">
                <a:solidFill>
                  <a:srgbClr val="C00000"/>
                </a:solidFill>
                <a:effectLst>
                  <a:outerShdw blurRad="38100" dist="38100" dir="2700000" algn="tl">
                    <a:srgbClr val="000000"/>
                  </a:outerShdw>
                </a:effectLst>
                <a:latin typeface="Comic Sans MS" pitchFamily="66" charset="0"/>
                <a:cs typeface="+mn-cs"/>
              </a:rPr>
              <a:t>)</a:t>
            </a:r>
            <a:r>
              <a:rPr lang="en-US" altLang="en-US" sz="2400" b="1" dirty="0">
                <a:solidFill>
                  <a:srgbClr val="C00000"/>
                </a:solidFill>
                <a:effectLst>
                  <a:outerShdw blurRad="38100" dist="38100" dir="2700000" algn="tl">
                    <a:srgbClr val="FFFFFF"/>
                  </a:outerShdw>
                </a:effectLst>
                <a:latin typeface="Comic Sans MS" pitchFamily="66" charset="0"/>
                <a:cs typeface="+mn-cs"/>
              </a:rPr>
              <a:t> and H has slight positive       charge </a:t>
            </a:r>
            <a:r>
              <a:rPr lang="en-US" altLang="en-US" sz="2400" b="1" dirty="0">
                <a:solidFill>
                  <a:srgbClr val="C00000"/>
                </a:solidFill>
                <a:effectLst>
                  <a:outerShdw blurRad="38100" dist="38100" dir="2700000" algn="tl">
                    <a:srgbClr val="000000"/>
                  </a:outerShdw>
                </a:effectLst>
                <a:latin typeface="Comic Sans MS" pitchFamily="66" charset="0"/>
                <a:cs typeface="+mn-cs"/>
              </a:rPr>
              <a:t>(+ </a:t>
            </a:r>
            <a:r>
              <a:rPr lang="el-GR" altLang="en-US" sz="2400" b="1" dirty="0">
                <a:solidFill>
                  <a:srgbClr val="C00000"/>
                </a:solidFill>
                <a:effectLst>
                  <a:outerShdw blurRad="38100" dist="38100" dir="2700000" algn="tl">
                    <a:srgbClr val="000000"/>
                  </a:outerShdw>
                </a:effectLst>
                <a:latin typeface="Comic Sans MS" pitchFamily="66" charset="0"/>
                <a:cs typeface="+mn-cs"/>
              </a:rPr>
              <a:t>δ</a:t>
            </a:r>
            <a:r>
              <a:rPr lang="en-US" altLang="en-US" sz="2400" b="1" dirty="0">
                <a:solidFill>
                  <a:srgbClr val="C00000"/>
                </a:solidFill>
                <a:effectLst>
                  <a:outerShdw blurRad="38100" dist="38100" dir="2700000" algn="tl">
                    <a:srgbClr val="000000"/>
                  </a:outerShdw>
                </a:effectLst>
                <a:latin typeface="Comic Sans MS" pitchFamily="66" charset="0"/>
                <a:cs typeface="+mn-cs"/>
              </a:rPr>
              <a:t>)</a:t>
            </a:r>
            <a:endParaRPr lang="en-US" altLang="en-US" sz="2400" b="1" dirty="0">
              <a:solidFill>
                <a:srgbClr val="C00000"/>
              </a:solidFill>
              <a:effectLst>
                <a:outerShdw blurRad="38100" dist="38100" dir="2700000" algn="tl">
                  <a:srgbClr val="FFFFFF"/>
                </a:outerShdw>
              </a:effectLst>
              <a:latin typeface="Comic Sans MS" pitchFamily="66" charset="0"/>
              <a:cs typeface="+mn-cs"/>
            </a:endParaRPr>
          </a:p>
        </p:txBody>
      </p:sp>
      <p:pic>
        <p:nvPicPr>
          <p:cNvPr id="133127" name="Picture 7"/>
          <p:cNvPicPr>
            <a:picLocks noChangeAspect="1" noChangeArrowheads="1"/>
          </p:cNvPicPr>
          <p:nvPr/>
        </p:nvPicPr>
        <p:blipFill>
          <a:blip r:embed="rId2" cstate="print"/>
          <a:srcRect/>
          <a:stretch>
            <a:fillRect/>
          </a:stretch>
        </p:blipFill>
        <p:spPr bwMode="auto">
          <a:xfrm>
            <a:off x="685800" y="762000"/>
            <a:ext cx="1544638" cy="1676400"/>
          </a:xfrm>
          <a:prstGeom prst="rect">
            <a:avLst/>
          </a:prstGeom>
          <a:solidFill>
            <a:srgbClr val="FDE3BA"/>
          </a:solidFill>
          <a:effectLst>
            <a:outerShdw dist="35921" dir="2700000" algn="ctr" rotWithShape="0">
              <a:srgbClr val="808080"/>
            </a:outerShdw>
          </a:effectLst>
        </p:spPr>
      </p:pic>
      <p:sp>
        <p:nvSpPr>
          <p:cNvPr id="9" name="Rectangle 8"/>
          <p:cNvSpPr/>
          <p:nvPr/>
        </p:nvSpPr>
        <p:spPr>
          <a:xfrm>
            <a:off x="381000" y="3810000"/>
            <a:ext cx="1711325" cy="461963"/>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Comic Sans MS" pitchFamily="66" charset="0"/>
                <a:cs typeface="Arial" charset="0"/>
              </a:rPr>
              <a:t>Example 3</a:t>
            </a:r>
            <a:endParaRPr lang="en-US" sz="2400" dirty="0">
              <a:solidFill>
                <a:srgbClr val="C00000"/>
              </a:solidFill>
              <a:latin typeface="Arial" charset="0"/>
              <a:cs typeface="Arial" charset="0"/>
            </a:endParaRPr>
          </a:p>
        </p:txBody>
      </p:sp>
      <p:sp>
        <p:nvSpPr>
          <p:cNvPr id="25606" name="Rectangle 9"/>
          <p:cNvSpPr>
            <a:spLocks noChangeArrowheads="1"/>
          </p:cNvSpPr>
          <p:nvPr/>
        </p:nvSpPr>
        <p:spPr bwMode="auto">
          <a:xfrm>
            <a:off x="228600" y="4343400"/>
            <a:ext cx="8382000" cy="830263"/>
          </a:xfrm>
          <a:prstGeom prst="rect">
            <a:avLst/>
          </a:prstGeom>
          <a:noFill/>
          <a:ln w="9525">
            <a:noFill/>
            <a:miter lim="800000"/>
            <a:headEnd/>
            <a:tailEnd/>
          </a:ln>
        </p:spPr>
        <p:txBody>
          <a:bodyPr>
            <a:spAutoFit/>
          </a:bodyPr>
          <a:lstStyle/>
          <a:p>
            <a:r>
              <a:rPr lang="en-US" sz="2400">
                <a:latin typeface="Comic Sans MS" pitchFamily="66" charset="0"/>
              </a:rPr>
              <a:t> </a:t>
            </a:r>
            <a:r>
              <a:rPr lang="en-US" sz="2400">
                <a:solidFill>
                  <a:srgbClr val="7030A0"/>
                </a:solidFill>
                <a:latin typeface="Comic Sans MS" pitchFamily="66" charset="0"/>
              </a:rPr>
              <a:t>Molecules such as Cl</a:t>
            </a:r>
            <a:r>
              <a:rPr lang="en-US" sz="2400" baseline="-25000">
                <a:solidFill>
                  <a:srgbClr val="7030A0"/>
                </a:solidFill>
                <a:latin typeface="Comic Sans MS" pitchFamily="66" charset="0"/>
              </a:rPr>
              <a:t>2</a:t>
            </a:r>
            <a:r>
              <a:rPr lang="en-US" sz="2400">
                <a:solidFill>
                  <a:srgbClr val="7030A0"/>
                </a:solidFill>
                <a:latin typeface="Comic Sans MS" pitchFamily="66" charset="0"/>
              </a:rPr>
              <a:t>, H</a:t>
            </a:r>
            <a:r>
              <a:rPr lang="en-US" sz="2400" baseline="-25000">
                <a:solidFill>
                  <a:srgbClr val="7030A0"/>
                </a:solidFill>
                <a:latin typeface="Comic Sans MS" pitchFamily="66" charset="0"/>
              </a:rPr>
              <a:t>2</a:t>
            </a:r>
            <a:r>
              <a:rPr lang="en-US" sz="2400">
                <a:solidFill>
                  <a:srgbClr val="7030A0"/>
                </a:solidFill>
                <a:latin typeface="Comic Sans MS" pitchFamily="66" charset="0"/>
              </a:rPr>
              <a:t>, F</a:t>
            </a:r>
            <a:r>
              <a:rPr lang="en-US" sz="2400" baseline="-25000">
                <a:solidFill>
                  <a:srgbClr val="7030A0"/>
                </a:solidFill>
                <a:latin typeface="Comic Sans MS" pitchFamily="66" charset="0"/>
              </a:rPr>
              <a:t>2</a:t>
            </a:r>
            <a:r>
              <a:rPr lang="en-US" sz="2400">
                <a:solidFill>
                  <a:srgbClr val="7030A0"/>
                </a:solidFill>
                <a:latin typeface="Comic Sans MS" pitchFamily="66" charset="0"/>
              </a:rPr>
              <a:t> are covalent non polar since the difference in electogegativity is zero</a:t>
            </a:r>
            <a:endParaRPr 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24"/>
                                        </p:tgtEl>
                                        <p:attrNameLst>
                                          <p:attrName>style.visibility</p:attrName>
                                        </p:attrNameLst>
                                      </p:cBhvr>
                                      <p:to>
                                        <p:strVal val="visible"/>
                                      </p:to>
                                    </p:set>
                                    <p:animEffect transition="in" filter="dissolve">
                                      <p:cBhvr>
                                        <p:cTn id="7" dur="500"/>
                                        <p:tgtEl>
                                          <p:spTgt spid="13312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126"/>
                                        </p:tgtEl>
                                        <p:attrNameLst>
                                          <p:attrName>style.visibility</p:attrName>
                                        </p:attrNameLst>
                                      </p:cBhvr>
                                      <p:to>
                                        <p:strVal val="visible"/>
                                      </p:to>
                                    </p:set>
                                    <p:animEffect transition="in" filter="dissolve">
                                      <p:cBhvr>
                                        <p:cTn id="12" dur="500"/>
                                        <p:tgtEl>
                                          <p:spTgt spid="133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4" grpId="0" autoUpdateAnimBg="0"/>
      <p:bldP spid="13312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143000"/>
            <a:ext cx="8229600" cy="1143000"/>
          </a:xfrm>
        </p:spPr>
        <p:txBody>
          <a:bodyPr/>
          <a:lstStyle/>
          <a:p>
            <a:r>
              <a:rPr lang="en-US" smtClean="0"/>
              <a:t>Where Would We Be without Chemistry?</a:t>
            </a:r>
          </a:p>
        </p:txBody>
      </p:sp>
      <p:sp>
        <p:nvSpPr>
          <p:cNvPr id="9219" name="Content Placeholder 2"/>
          <p:cNvSpPr>
            <a:spLocks noGrp="1"/>
          </p:cNvSpPr>
          <p:nvPr>
            <p:ph idx="1"/>
          </p:nvPr>
        </p:nvSpPr>
        <p:spPr>
          <a:xfrm>
            <a:off x="304800" y="2468563"/>
            <a:ext cx="8229600" cy="4389437"/>
          </a:xfrm>
        </p:spPr>
        <p:txBody>
          <a:bodyPr/>
          <a:lstStyle/>
          <a:p>
            <a:r>
              <a:rPr lang="en-US" smtClean="0"/>
              <a:t>NO chemical reactions</a:t>
            </a:r>
          </a:p>
          <a:p>
            <a:r>
              <a:rPr lang="en-US" smtClean="0"/>
              <a:t>No leather or rubber</a:t>
            </a:r>
          </a:p>
          <a:p>
            <a:r>
              <a:rPr lang="en-US" smtClean="0"/>
              <a:t>No Paint or coatings</a:t>
            </a:r>
          </a:p>
          <a:p>
            <a:r>
              <a:rPr lang="en-US" smtClean="0"/>
              <a:t>No metals</a:t>
            </a:r>
          </a:p>
          <a:p>
            <a:r>
              <a:rPr lang="en-US" smtClean="0"/>
              <a:t>No you</a:t>
            </a:r>
          </a:p>
          <a:p>
            <a:r>
              <a:rPr lang="en-US" smtClean="0"/>
              <a:t>No Fabrics</a:t>
            </a:r>
          </a:p>
          <a:p>
            <a:endParaRPr lang="en-US" smtClean="0"/>
          </a:p>
          <a:p>
            <a:endParaRPr lang="en-US" smtClean="0"/>
          </a:p>
        </p:txBody>
      </p:sp>
      <p:sp>
        <p:nvSpPr>
          <p:cNvPr id="4" name="Slide Number Placeholder 3"/>
          <p:cNvSpPr>
            <a:spLocks noGrp="1"/>
          </p:cNvSpPr>
          <p:nvPr>
            <p:ph type="sldNum" sz="quarter" idx="12"/>
          </p:nvPr>
        </p:nvSpPr>
        <p:spPr/>
        <p:txBody>
          <a:bodyPr/>
          <a:lstStyle/>
          <a:p>
            <a:pPr>
              <a:defRPr/>
            </a:pPr>
            <a:fld id="{3919CF2D-CDC2-40BF-88E1-ED0662E4BAAD}"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524000"/>
            <a:ext cx="7880350" cy="4114800"/>
          </a:xfrm>
        </p:spPr>
        <p:txBody>
          <a:bodyPr>
            <a:normAutofit/>
          </a:bodyPr>
          <a:lstStyle/>
          <a:p>
            <a:pPr marL="274320" indent="-274320" eaLnBrk="1" fontAlgn="auto" hangingPunct="1">
              <a:spcAft>
                <a:spcPts val="0"/>
              </a:spcAft>
              <a:buClrTx/>
              <a:buFont typeface="Wingdings" pitchFamily="2" charset="2"/>
              <a:buChar char="Ø"/>
              <a:defRPr/>
            </a:pPr>
            <a:r>
              <a:rPr lang="en-US" sz="2800" b="1" dirty="0">
                <a:effectLst>
                  <a:outerShdw blurRad="38100" dist="38100" dir="2700000" algn="tl">
                    <a:srgbClr val="FFFFFF"/>
                  </a:outerShdw>
                </a:effectLst>
                <a:latin typeface="Comic Sans MS" pitchFamily="66" charset="0"/>
              </a:rPr>
              <a:t>This is why </a:t>
            </a:r>
            <a:r>
              <a:rPr lang="en-US" sz="2800" b="1" dirty="0">
                <a:solidFill>
                  <a:srgbClr val="C00000"/>
                </a:solidFill>
                <a:effectLst>
                  <a:outerShdw blurRad="38100" dist="38100" dir="2700000" algn="tl">
                    <a:srgbClr val="FFFFFF"/>
                  </a:outerShdw>
                </a:effectLst>
                <a:latin typeface="Comic Sans MS" pitchFamily="66" charset="0"/>
              </a:rPr>
              <a:t>oil and water will not mix</a:t>
            </a:r>
            <a:r>
              <a:rPr lang="en-US" sz="2800" b="1" dirty="0">
                <a:effectLst>
                  <a:outerShdw blurRad="38100" dist="38100" dir="2700000" algn="tl">
                    <a:srgbClr val="FFFFFF"/>
                  </a:outerShdw>
                </a:effectLst>
                <a:latin typeface="Comic Sans MS" pitchFamily="66" charset="0"/>
              </a:rPr>
              <a:t>!  </a:t>
            </a:r>
            <a:r>
              <a:rPr lang="en-US" sz="2800" b="1" dirty="0">
                <a:solidFill>
                  <a:srgbClr val="7030A0"/>
                </a:solidFill>
                <a:effectLst>
                  <a:outerShdw blurRad="38100" dist="38100" dir="2700000" algn="tl">
                    <a:srgbClr val="FFFFFF"/>
                  </a:outerShdw>
                </a:effectLst>
                <a:latin typeface="Comic Sans MS" pitchFamily="66" charset="0"/>
              </a:rPr>
              <a:t>Oil is nonpolar</a:t>
            </a:r>
            <a:r>
              <a:rPr lang="en-US" sz="2800" b="1" dirty="0">
                <a:effectLst>
                  <a:outerShdw blurRad="38100" dist="38100" dir="2700000" algn="tl">
                    <a:srgbClr val="FFFFFF"/>
                  </a:outerShdw>
                </a:effectLst>
                <a:latin typeface="Comic Sans MS" pitchFamily="66" charset="0"/>
              </a:rPr>
              <a:t>, and </a:t>
            </a:r>
            <a:r>
              <a:rPr lang="en-US" sz="2800" b="1" dirty="0">
                <a:solidFill>
                  <a:srgbClr val="00B0F0"/>
                </a:solidFill>
                <a:effectLst>
                  <a:outerShdw blurRad="38100" dist="38100" dir="2700000" algn="tl">
                    <a:srgbClr val="FFFFFF"/>
                  </a:outerShdw>
                </a:effectLst>
                <a:latin typeface="Comic Sans MS" pitchFamily="66" charset="0"/>
              </a:rPr>
              <a:t>water is polar</a:t>
            </a:r>
            <a:r>
              <a:rPr lang="en-US" sz="2800" b="1" dirty="0" smtClean="0">
                <a:effectLst>
                  <a:outerShdw blurRad="38100" dist="38100" dir="2700000" algn="tl">
                    <a:srgbClr val="FFFFFF"/>
                  </a:outerShdw>
                </a:effectLst>
                <a:latin typeface="Comic Sans MS" pitchFamily="66" charset="0"/>
              </a:rPr>
              <a:t>.</a:t>
            </a:r>
          </a:p>
          <a:p>
            <a:pPr marL="274320" indent="-274320" eaLnBrk="1" fontAlgn="auto" hangingPunct="1">
              <a:spcAft>
                <a:spcPts val="0"/>
              </a:spcAft>
              <a:buClrTx/>
              <a:buFont typeface="Wingdings" pitchFamily="2" charset="2"/>
              <a:buChar char="Ø"/>
              <a:defRPr/>
            </a:pPr>
            <a:r>
              <a:rPr lang="en-US" sz="2800" b="1" dirty="0" smtClean="0">
                <a:effectLst>
                  <a:outerShdw blurRad="38100" dist="38100" dir="2700000" algn="tl">
                    <a:srgbClr val="FFFFFF"/>
                  </a:outerShdw>
                </a:effectLst>
                <a:latin typeface="Comic Sans MS" pitchFamily="66" charset="0"/>
              </a:rPr>
              <a:t>The </a:t>
            </a:r>
            <a:r>
              <a:rPr lang="en-US" sz="2800" b="1" dirty="0">
                <a:effectLst>
                  <a:outerShdw blurRad="38100" dist="38100" dir="2700000" algn="tl">
                    <a:srgbClr val="FFFFFF"/>
                  </a:outerShdw>
                </a:effectLst>
                <a:latin typeface="Comic Sans MS" pitchFamily="66" charset="0"/>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p>
        </p:txBody>
      </p:sp>
      <p:sp>
        <p:nvSpPr>
          <p:cNvPr id="176133" name="Rectangle 5"/>
          <p:cNvSpPr>
            <a:spLocks noChangeArrowheads="1"/>
          </p:cNvSpPr>
          <p:nvPr/>
        </p:nvSpPr>
        <p:spPr bwMode="auto">
          <a:xfrm>
            <a:off x="0" y="762000"/>
            <a:ext cx="9144000" cy="609600"/>
          </a:xfrm>
          <a:prstGeom prst="rect">
            <a:avLst/>
          </a:prstGeom>
          <a:noFill/>
          <a:ln w="12700">
            <a:noFill/>
            <a:miter lim="800000"/>
            <a:headEnd/>
            <a:tailEnd/>
          </a:ln>
          <a:effectLst>
            <a:outerShdw dist="107763" dir="2700000" algn="ctr" rotWithShape="0">
              <a:schemeClr val="tx1"/>
            </a:outerShdw>
          </a:effectLst>
        </p:spPr>
        <p:txBody>
          <a:bodyPr lIns="90487" tIns="44450" rIns="90487" bIns="44450" anchor="ctr"/>
          <a:lstStyle/>
          <a:p>
            <a:pPr algn="ctr" fontAlgn="auto">
              <a:lnSpc>
                <a:spcPct val="90000"/>
              </a:lnSpc>
              <a:spcBef>
                <a:spcPts val="0"/>
              </a:spcBef>
              <a:spcAft>
                <a:spcPts val="0"/>
              </a:spcAft>
              <a:defRPr/>
            </a:pPr>
            <a:r>
              <a:rPr lang="en-US" altLang="en-US" sz="4000" dirty="0">
                <a:solidFill>
                  <a:schemeClr val="hlink"/>
                </a:solidFill>
                <a:effectLst>
                  <a:outerShdw blurRad="38100" dist="38100" dir="2700000" algn="tl">
                    <a:srgbClr val="000000"/>
                  </a:outerShdw>
                </a:effectLst>
                <a:latin typeface="Comic Sans MS" pitchFamily="66" charset="0"/>
                <a:cs typeface="+mn-cs"/>
              </a:rPr>
              <a:t>Bond Polarity and physical properties</a:t>
            </a:r>
            <a:endParaRPr lang="en-US" altLang="en-US" sz="4000" dirty="0">
              <a:solidFill>
                <a:schemeClr val="hlink"/>
              </a:solidFill>
              <a:effectLst>
                <a:outerShdw blurRad="38100" dist="38100" dir="2700000" algn="tl">
                  <a:srgbClr val="000000"/>
                </a:outerShdw>
              </a:effectLst>
              <a:latin typeface="Helvetica" charset="0"/>
              <a:cs typeface="+mn-cs"/>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22860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mn-lt"/>
                <a:cs typeface="+mn-cs"/>
              </a:rPr>
              <a:t>“</a:t>
            </a:r>
            <a:r>
              <a:rPr lang="en-US" sz="2800" b="1" dirty="0">
                <a:solidFill>
                  <a:srgbClr val="7030A0"/>
                </a:solidFill>
                <a:effectLst>
                  <a:outerShdw blurRad="38100" dist="38100" dir="2700000" algn="tl">
                    <a:srgbClr val="FFFFFF"/>
                  </a:outerShdw>
                </a:effectLst>
                <a:latin typeface="Comic Sans MS" pitchFamily="66" charset="0"/>
                <a:cs typeface="+mn-cs"/>
              </a:rPr>
              <a:t>Like Dissolves Like</a:t>
            </a:r>
            <a:r>
              <a:rPr lang="en-US" sz="3200" dirty="0">
                <a:effectLst>
                  <a:outerShdw blurRad="38100" dist="38100" dir="2700000" algn="tl">
                    <a:srgbClr val="FFFFFF"/>
                  </a:outerShdw>
                </a:effectLst>
                <a:latin typeface="+mn-lt"/>
                <a:cs typeface="+mn-cs"/>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Comic Sans MS" pitchFamily="66" charset="0"/>
                <a:cs typeface="+mn-cs"/>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Comic Sans MS" pitchFamily="66" charset="0"/>
                <a:cs typeface="+mn-cs"/>
              </a:rPr>
              <a:t>Nonpolar</a:t>
            </a:r>
            <a:r>
              <a:rPr lang="en-US" sz="2400" b="1" dirty="0">
                <a:solidFill>
                  <a:srgbClr val="00B0F0"/>
                </a:solidFill>
                <a:effectLst>
                  <a:outerShdw blurRad="38100" dist="38100" dir="2700000" algn="tl">
                    <a:srgbClr val="FFFFFF"/>
                  </a:outerShdw>
                </a:effectLst>
                <a:latin typeface="Comic Sans MS" pitchFamily="66" charset="0"/>
                <a:cs typeface="+mn-cs"/>
              </a:rPr>
              <a:t> dissolves </a:t>
            </a:r>
            <a:r>
              <a:rPr lang="en-US" sz="2400" b="1" dirty="0" err="1">
                <a:solidFill>
                  <a:srgbClr val="00B0F0"/>
                </a:solidFill>
                <a:effectLst>
                  <a:outerShdw blurRad="38100" dist="38100" dir="2700000" algn="tl">
                    <a:srgbClr val="FFFFFF"/>
                  </a:outerShdw>
                </a:effectLst>
                <a:latin typeface="Comic Sans MS" pitchFamily="66" charset="0"/>
                <a:cs typeface="+mn-cs"/>
              </a:rPr>
              <a:t>Nonpolar</a:t>
            </a:r>
            <a:endParaRPr lang="en-US" sz="2400" b="1" dirty="0">
              <a:solidFill>
                <a:srgbClr val="00B0F0"/>
              </a:solidFill>
              <a:effectLst>
                <a:outerShdw blurRad="38100" dist="38100" dir="2700000" algn="tl">
                  <a:srgbClr val="FFFFFF"/>
                </a:outerShdw>
              </a:effectLst>
              <a:latin typeface="Comic Sans MS" pitchFamily="66" charset="0"/>
              <a:cs typeface="+mn-cs"/>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143000"/>
            <a:ext cx="8915400" cy="3124200"/>
          </a:xfrm>
        </p:spPr>
        <p:txBody>
          <a:bodyPr/>
          <a:lstStyle/>
          <a:p>
            <a:pPr eaLnBrk="1" hangingPunct="1">
              <a:buFont typeface="Wingdings" pitchFamily="2" charset="2"/>
              <a:buChar char="Ø"/>
            </a:pPr>
            <a:r>
              <a:rPr lang="en-US" sz="1800" b="1" dirty="0" smtClean="0">
                <a:solidFill>
                  <a:srgbClr val="C00000"/>
                </a:solidFill>
                <a:latin typeface="Comic Sans MS" pitchFamily="66" charset="0"/>
                <a:cs typeface="Times New Roman" pitchFamily="18" charset="0"/>
              </a:rPr>
              <a:t>Ionic compounds </a:t>
            </a:r>
            <a:r>
              <a:rPr lang="en-US" sz="1800" b="1" dirty="0" smtClean="0">
                <a:latin typeface="Comic Sans MS" pitchFamily="66" charset="0"/>
                <a:cs typeface="Times New Roman" pitchFamily="18" charset="0"/>
              </a:rPr>
              <a:t>are formed when </a:t>
            </a:r>
            <a:r>
              <a:rPr lang="en-US" sz="1800" b="1" dirty="0" smtClean="0">
                <a:solidFill>
                  <a:srgbClr val="00B0F0"/>
                </a:solidFill>
                <a:latin typeface="Comic Sans MS" pitchFamily="66" charset="0"/>
                <a:cs typeface="Times New Roman" pitchFamily="18" charset="0"/>
              </a:rPr>
              <a:t>one atom gains a valence electron </a:t>
            </a:r>
            <a:r>
              <a:rPr lang="en-US" sz="1800" b="1" dirty="0" smtClean="0">
                <a:solidFill>
                  <a:srgbClr val="7030A0"/>
                </a:solidFill>
                <a:latin typeface="Comic Sans MS" pitchFamily="66" charset="0"/>
                <a:cs typeface="Times New Roman" pitchFamily="18" charset="0"/>
              </a:rPr>
              <a:t>from a different atom, </a:t>
            </a:r>
            <a:r>
              <a:rPr lang="en-US" sz="1800" b="1" dirty="0" smtClean="0">
                <a:latin typeface="Comic Sans MS" pitchFamily="66" charset="0"/>
                <a:cs typeface="Times New Roman" pitchFamily="18" charset="0"/>
              </a:rPr>
              <a:t>forming a </a:t>
            </a:r>
            <a:r>
              <a:rPr lang="en-US" sz="1800" b="1" dirty="0" smtClean="0">
                <a:solidFill>
                  <a:schemeClr val="accent2"/>
                </a:solidFill>
                <a:latin typeface="Comic Sans MS" pitchFamily="66" charset="0"/>
                <a:cs typeface="Times New Roman" pitchFamily="18" charset="0"/>
              </a:rPr>
              <a:t>negative ion</a:t>
            </a:r>
            <a:r>
              <a:rPr lang="en-US" sz="1800" b="1" dirty="0" smtClean="0">
                <a:latin typeface="Comic Sans MS" pitchFamily="66" charset="0"/>
                <a:cs typeface="Times New Roman" pitchFamily="18" charset="0"/>
              </a:rPr>
              <a:t> </a:t>
            </a:r>
            <a:r>
              <a:rPr lang="en-US" sz="1800" b="1" dirty="0" smtClean="0">
                <a:solidFill>
                  <a:srgbClr val="00B0F0"/>
                </a:solidFill>
                <a:latin typeface="Comic Sans MS" pitchFamily="66" charset="0"/>
                <a:cs typeface="Times New Roman" pitchFamily="18" charset="0"/>
              </a:rPr>
              <a:t>(anion) </a:t>
            </a:r>
            <a:r>
              <a:rPr lang="en-US" sz="1800" b="1" dirty="0" smtClean="0">
                <a:latin typeface="Comic Sans MS" pitchFamily="66" charset="0"/>
                <a:cs typeface="Times New Roman" pitchFamily="18" charset="0"/>
              </a:rPr>
              <a:t>and a </a:t>
            </a:r>
            <a:r>
              <a:rPr lang="en-US" sz="1800" b="1" dirty="0" smtClean="0">
                <a:solidFill>
                  <a:srgbClr val="7030A0"/>
                </a:solidFill>
                <a:latin typeface="Comic Sans MS" pitchFamily="66" charset="0"/>
                <a:cs typeface="Times New Roman" pitchFamily="18" charset="0"/>
              </a:rPr>
              <a:t>positive ion</a:t>
            </a:r>
            <a:r>
              <a:rPr lang="en-US" sz="1800" b="1" dirty="0" smtClean="0">
                <a:latin typeface="Comic Sans MS" pitchFamily="66" charset="0"/>
                <a:cs typeface="Times New Roman" pitchFamily="18" charset="0"/>
              </a:rPr>
              <a:t> </a:t>
            </a:r>
            <a:r>
              <a:rPr lang="en-US" sz="1800" b="1" dirty="0" smtClean="0">
                <a:solidFill>
                  <a:srgbClr val="7030A0"/>
                </a:solidFill>
                <a:latin typeface="Comic Sans MS" pitchFamily="66" charset="0"/>
                <a:cs typeface="Times New Roman" pitchFamily="18" charset="0"/>
              </a:rPr>
              <a:t>(</a:t>
            </a:r>
            <a:r>
              <a:rPr lang="en-US" sz="1800" b="1" dirty="0" err="1" smtClean="0">
                <a:solidFill>
                  <a:srgbClr val="7030A0"/>
                </a:solidFill>
                <a:latin typeface="Comic Sans MS" pitchFamily="66" charset="0"/>
                <a:cs typeface="Times New Roman" pitchFamily="18" charset="0"/>
              </a:rPr>
              <a:t>cation</a:t>
            </a:r>
            <a:r>
              <a:rPr lang="en-US" sz="1800" b="1" dirty="0" smtClean="0">
                <a:solidFill>
                  <a:srgbClr val="7030A0"/>
                </a:solidFill>
                <a:latin typeface="Comic Sans MS" pitchFamily="66" charset="0"/>
                <a:cs typeface="Times New Roman" pitchFamily="18" charset="0"/>
              </a:rPr>
              <a:t>) </a:t>
            </a:r>
            <a:r>
              <a:rPr lang="en-US" sz="1800" b="1" dirty="0" smtClean="0">
                <a:latin typeface="Comic Sans MS" pitchFamily="66" charset="0"/>
                <a:cs typeface="Times New Roman" pitchFamily="18" charset="0"/>
              </a:rPr>
              <a:t>respectively. These oppositely charged ions are attracted to each other, </a:t>
            </a:r>
            <a:r>
              <a:rPr lang="en-US" sz="1800" b="1" dirty="0" smtClean="0">
                <a:solidFill>
                  <a:srgbClr val="C00000"/>
                </a:solidFill>
                <a:latin typeface="Comic Sans MS" pitchFamily="66" charset="0"/>
                <a:cs typeface="Times New Roman" pitchFamily="18" charset="0"/>
              </a:rPr>
              <a:t>forming an ionic bond</a:t>
            </a:r>
            <a:r>
              <a:rPr lang="en-US" sz="1800" b="1" dirty="0" smtClean="0">
                <a:latin typeface="Comic Sans MS" pitchFamily="66" charset="0"/>
                <a:cs typeface="Times New Roman" pitchFamily="18" charset="0"/>
              </a:rPr>
              <a:t>. Therefore </a:t>
            </a:r>
            <a:r>
              <a:rPr lang="en-US" sz="1800" b="1" dirty="0" smtClean="0">
                <a:solidFill>
                  <a:srgbClr val="C00000"/>
                </a:solidFill>
                <a:latin typeface="Comic Sans MS" pitchFamily="66" charset="0"/>
                <a:cs typeface="Times New Roman" pitchFamily="18" charset="0"/>
              </a:rPr>
              <a:t>ionic bonds </a:t>
            </a:r>
            <a:r>
              <a:rPr lang="en-US" sz="1800" b="1" dirty="0" smtClean="0">
                <a:latin typeface="Comic Sans MS" pitchFamily="66" charset="0"/>
                <a:cs typeface="Times New Roman" pitchFamily="18" charset="0"/>
              </a:rPr>
              <a:t>are </a:t>
            </a:r>
            <a:r>
              <a:rPr lang="en-US" sz="1800" b="1" dirty="0" smtClean="0">
                <a:solidFill>
                  <a:srgbClr val="7030A0"/>
                </a:solidFill>
                <a:latin typeface="Comic Sans MS" pitchFamily="66" charset="0"/>
                <a:cs typeface="Times New Roman" pitchFamily="18" charset="0"/>
              </a:rPr>
              <a:t>usually between metals and nonmetals</a:t>
            </a:r>
            <a:r>
              <a:rPr lang="en-US" sz="1800" b="1" dirty="0" smtClean="0">
                <a:latin typeface="Comic Sans MS" pitchFamily="66" charset="0"/>
                <a:cs typeface="Times New Roman" pitchFamily="18" charset="0"/>
              </a:rPr>
              <a:t> ; opposite ends of the periodic table.</a:t>
            </a:r>
          </a:p>
          <a:p>
            <a:pPr eaLnBrk="1" hangingPunct="1">
              <a:buFont typeface="Wingdings" pitchFamily="2" charset="2"/>
              <a:buChar char="Ø"/>
            </a:pPr>
            <a:r>
              <a:rPr lang="en-US" sz="1800" b="1" dirty="0" smtClean="0">
                <a:latin typeface="Comic Sans MS" pitchFamily="66" charset="0"/>
                <a:cs typeface="Times New Roman" pitchFamily="18" charset="0"/>
              </a:rPr>
              <a:t>They do not exist as separate molecules . Rather, they form ionic solids, three dimension networks in which each </a:t>
            </a:r>
            <a:r>
              <a:rPr lang="en-US" sz="1800" b="1" dirty="0" err="1" smtClean="0">
                <a:latin typeface="Comic Sans MS" pitchFamily="66" charset="0"/>
                <a:cs typeface="Times New Roman" pitchFamily="18" charset="0"/>
              </a:rPr>
              <a:t>cation</a:t>
            </a:r>
            <a:r>
              <a:rPr lang="en-US" sz="1800" b="1" dirty="0" smtClean="0">
                <a:latin typeface="Comic Sans MS" pitchFamily="66" charset="0"/>
                <a:cs typeface="Times New Roman" pitchFamily="18" charset="0"/>
              </a:rPr>
              <a:t> is surrounded by anions and each anion is surrounded by </a:t>
            </a:r>
            <a:r>
              <a:rPr lang="en-US" sz="1800" b="1" dirty="0" err="1" smtClean="0">
                <a:latin typeface="Comic Sans MS" pitchFamily="66" charset="0"/>
                <a:cs typeface="Times New Roman" pitchFamily="18" charset="0"/>
              </a:rPr>
              <a:t>cations</a:t>
            </a:r>
            <a:r>
              <a:rPr lang="en-US" sz="1800" b="1" dirty="0" smtClean="0">
                <a:latin typeface="Comic Sans MS" pitchFamily="66" charset="0"/>
                <a:cs typeface="Times New Roman" pitchFamily="18" charset="0"/>
              </a:rPr>
              <a:t>.</a:t>
            </a:r>
          </a:p>
          <a:p>
            <a:pPr eaLnBrk="1" hangingPunct="1">
              <a:buFont typeface="Wingdings" pitchFamily="2" charset="2"/>
              <a:buChar char="Ø"/>
            </a:pPr>
            <a:r>
              <a:rPr lang="en-US" sz="1800" b="1" dirty="0" smtClean="0">
                <a:latin typeface="Comic Sans MS" pitchFamily="66" charset="0"/>
                <a:cs typeface="Times New Roman" pitchFamily="18" charset="0"/>
              </a:rPr>
              <a:t> </a:t>
            </a:r>
            <a:r>
              <a:rPr lang="en-US" sz="1800" b="1" dirty="0" smtClean="0">
                <a:solidFill>
                  <a:srgbClr val="C00000"/>
                </a:solidFill>
                <a:latin typeface="Comic Sans MS" pitchFamily="66" charset="0"/>
                <a:cs typeface="Times New Roman" pitchFamily="18" charset="0"/>
              </a:rPr>
              <a:t>They have high melting and boiling points </a:t>
            </a:r>
            <a:r>
              <a:rPr lang="en-US" sz="1800" b="1" dirty="0" smtClean="0">
                <a:latin typeface="Comic Sans MS" pitchFamily="66" charset="0"/>
                <a:cs typeface="Times New Roman" pitchFamily="18" charset="0"/>
              </a:rPr>
              <a:t>and this ionic compounds are </a:t>
            </a:r>
            <a:r>
              <a:rPr lang="en-US" sz="1800" b="1" dirty="0" smtClean="0">
                <a:solidFill>
                  <a:srgbClr val="C00000"/>
                </a:solidFill>
                <a:latin typeface="Comic Sans MS" pitchFamily="66" charset="0"/>
                <a:cs typeface="Times New Roman" pitchFamily="18" charset="0"/>
              </a:rPr>
              <a:t>generally soluble in water </a:t>
            </a:r>
            <a:r>
              <a:rPr lang="en-US" sz="1800" b="1" dirty="0" smtClean="0">
                <a:solidFill>
                  <a:srgbClr val="7030A0"/>
                </a:solidFill>
                <a:latin typeface="Comic Sans MS" pitchFamily="66" charset="0"/>
                <a:cs typeface="Times New Roman" pitchFamily="18" charset="0"/>
              </a:rPr>
              <a:t>and other polar solvents</a:t>
            </a:r>
          </a:p>
          <a:p>
            <a:pPr eaLnBrk="1" hangingPunct="1">
              <a:buFont typeface="Wingdings" pitchFamily="2" charset="2"/>
              <a:buChar char="Ø"/>
            </a:pPr>
            <a:r>
              <a:rPr lang="en-US" sz="1800" b="1" dirty="0" smtClean="0">
                <a:latin typeface="Comic Sans MS" pitchFamily="66" charset="0"/>
                <a:cs typeface="Times New Roman" pitchFamily="18" charset="0"/>
              </a:rPr>
              <a:t> </a:t>
            </a:r>
            <a:r>
              <a:rPr lang="en-US" sz="1800" b="1" dirty="0" smtClean="0">
                <a:solidFill>
                  <a:srgbClr val="C00000"/>
                </a:solidFill>
                <a:latin typeface="Comic Sans MS" pitchFamily="66" charset="0"/>
                <a:cs typeface="Times New Roman" pitchFamily="18" charset="0"/>
              </a:rPr>
              <a:t>Ionic compounds are good conductors of electricity</a:t>
            </a:r>
            <a:r>
              <a:rPr lang="en-US" sz="1800" b="1" dirty="0" smtClean="0">
                <a:latin typeface="Comic Sans MS" pitchFamily="66" charset="0"/>
                <a:cs typeface="Times New Roman" pitchFamily="18" charset="0"/>
              </a:rPr>
              <a:t> in the solutions or in their molten states. </a:t>
            </a:r>
          </a:p>
        </p:txBody>
      </p:sp>
      <p:sp>
        <p:nvSpPr>
          <p:cNvPr id="4" name="Slide Number Placeholder 3"/>
          <p:cNvSpPr>
            <a:spLocks noGrp="1"/>
          </p:cNvSpPr>
          <p:nvPr>
            <p:ph type="sldNum" sz="quarter" idx="12"/>
          </p:nvPr>
        </p:nvSpPr>
        <p:spPr/>
        <p:txBody>
          <a:bodyPr/>
          <a:lstStyle/>
          <a:p>
            <a:pPr>
              <a:defRPr/>
            </a:pPr>
            <a:fld id="{2A2E708D-73DB-4EDC-A75D-7F089E7359C0}" type="slidenum">
              <a:rPr lang="en-US" smtClean="0"/>
              <a:pPr>
                <a:defRPr/>
              </a:pPr>
              <a:t>21</a:t>
            </a:fld>
            <a:endParaRPr lang="en-US"/>
          </a:p>
        </p:txBody>
      </p:sp>
      <p:pic>
        <p:nvPicPr>
          <p:cNvPr id="8196" name="Picture 4"/>
          <p:cNvPicPr>
            <a:picLocks noChangeArrowheads="1"/>
          </p:cNvPicPr>
          <p:nvPr/>
        </p:nvPicPr>
        <p:blipFill>
          <a:blip r:embed="rId2" cstate="print"/>
          <a:srcRect/>
          <a:stretch>
            <a:fillRect/>
          </a:stretch>
        </p:blipFill>
        <p:spPr bwMode="auto">
          <a:xfrm>
            <a:off x="5029200" y="4800600"/>
            <a:ext cx="1828800" cy="19050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533400" y="457200"/>
            <a:ext cx="8477250" cy="641350"/>
          </a:xfrm>
          <a:prstGeom prst="rect">
            <a:avLst/>
          </a:prstGeom>
          <a:noFill/>
          <a:ln w="9525">
            <a:noFill/>
            <a:miter lim="800000"/>
            <a:headEnd/>
            <a:tailEnd/>
          </a:ln>
          <a:effectLst/>
        </p:spPr>
        <p:txBody>
          <a:bodyPr wrap="none">
            <a:spAutoFit/>
          </a:bodyPr>
          <a:lstStyle/>
          <a:p>
            <a:pPr>
              <a:defRPr/>
            </a:pPr>
            <a:r>
              <a:rPr lang="en-US" altLang="en-US" sz="3600" dirty="0">
                <a:solidFill>
                  <a:schemeClr val="tx2"/>
                </a:solidFill>
                <a:effectLst>
                  <a:outerShdw blurRad="38100" dist="38100" dir="2700000" algn="tl">
                    <a:srgbClr val="C0C0C0"/>
                  </a:outerShdw>
                </a:effectLst>
                <a:latin typeface="Comic Sans MS" pitchFamily="66" charset="0"/>
                <a:cs typeface="+mn-cs"/>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685800" y="5181600"/>
            <a:ext cx="3048000" cy="1539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438400" y="762000"/>
            <a:ext cx="3665538" cy="1190625"/>
          </a:xfrm>
          <a:prstGeom prst="rect">
            <a:avLst/>
          </a:prstGeom>
          <a:solidFill>
            <a:srgbClr val="FFFFFF"/>
          </a:solidFill>
          <a:ln w="9525">
            <a:noFill/>
            <a:miter lim="800000"/>
            <a:headEnd/>
            <a:tailEnd/>
          </a:ln>
        </p:spPr>
        <p:txBody>
          <a:bodyPr wrap="none" anchor="ctr">
            <a:spAutoFit/>
          </a:bodyPr>
          <a:lstStyle/>
          <a:p>
            <a:pPr eaLnBrk="0" hangingPunct="0"/>
            <a:r>
              <a:rPr lang="en-US" sz="3600" b="1" dirty="0">
                <a:solidFill>
                  <a:schemeClr val="accent2"/>
                </a:solidFill>
                <a:latin typeface="Comic Sans MS" pitchFamily="66" charset="0"/>
              </a:rPr>
              <a:t>Sodium chloride</a:t>
            </a:r>
          </a:p>
          <a:p>
            <a:pPr eaLnBrk="0" hangingPunct="0"/>
            <a:endParaRPr lang="en-US" sz="3600" dirty="0">
              <a:solidFill>
                <a:schemeClr val="accent2"/>
              </a:solidFill>
              <a:latin typeface="Comic Sans MS" pitchFamily="66" charset="0"/>
            </a:endParaRPr>
          </a:p>
        </p:txBody>
      </p:sp>
      <p:sp>
        <p:nvSpPr>
          <p:cNvPr id="28676" name="Rectangle 6"/>
          <p:cNvSpPr>
            <a:spLocks noChangeArrowheads="1"/>
          </p:cNvSpPr>
          <p:nvPr/>
        </p:nvSpPr>
        <p:spPr bwMode="auto">
          <a:xfrm>
            <a:off x="152400" y="1828800"/>
            <a:ext cx="8715375" cy="400050"/>
          </a:xfrm>
          <a:prstGeom prst="rect">
            <a:avLst/>
          </a:prstGeom>
          <a:noFill/>
          <a:ln w="9525">
            <a:noFill/>
            <a:miter lim="800000"/>
            <a:headEnd/>
            <a:tailEnd/>
          </a:ln>
        </p:spPr>
        <p:txBody>
          <a:bodyPr wrap="none" anchor="ctr">
            <a:spAutoFit/>
          </a:bodyPr>
          <a:lstStyle/>
          <a:p>
            <a:pPr eaLnBrk="0" hangingPunct="0"/>
            <a:r>
              <a:rPr lang="en-US" sz="2000" b="1">
                <a:solidFill>
                  <a:srgbClr val="C00000"/>
                </a:solidFill>
                <a:latin typeface="Comic Sans MS" pitchFamily="66" charset="0"/>
              </a:rPr>
              <a:t>Sodium Chloride (NaCl) is a bonding of the Na</a:t>
            </a:r>
            <a:r>
              <a:rPr lang="en-US" sz="2000" b="1" baseline="30000">
                <a:solidFill>
                  <a:srgbClr val="C00000"/>
                </a:solidFill>
                <a:latin typeface="Comic Sans MS" pitchFamily="66" charset="0"/>
              </a:rPr>
              <a:t>+</a:t>
            </a:r>
            <a:r>
              <a:rPr lang="en-US" sz="2000" b="1">
                <a:solidFill>
                  <a:srgbClr val="C00000"/>
                </a:solidFill>
                <a:latin typeface="Comic Sans MS" pitchFamily="66" charset="0"/>
              </a:rPr>
              <a:t> ion and the Cl</a:t>
            </a:r>
            <a:r>
              <a:rPr lang="en-US" sz="2000" b="1" baseline="30000">
                <a:solidFill>
                  <a:srgbClr val="C00000"/>
                </a:solidFill>
                <a:latin typeface="Comic Sans MS" pitchFamily="66" charset="0"/>
              </a:rPr>
              <a:t>-</a:t>
            </a:r>
            <a:r>
              <a:rPr lang="en-US" sz="2000" b="1">
                <a:solidFill>
                  <a:srgbClr val="C00000"/>
                </a:solidFill>
                <a:latin typeface="Comic Sans MS" pitchFamily="66" charset="0"/>
              </a:rPr>
              <a:t> ion.</a:t>
            </a:r>
          </a:p>
        </p:txBody>
      </p:sp>
      <p:sp>
        <p:nvSpPr>
          <p:cNvPr id="28677" name="Rectangle 7"/>
          <p:cNvSpPr>
            <a:spLocks noChangeArrowheads="1"/>
          </p:cNvSpPr>
          <p:nvPr/>
        </p:nvSpPr>
        <p:spPr bwMode="auto">
          <a:xfrm>
            <a:off x="1752600" y="4800600"/>
            <a:ext cx="5211763" cy="369888"/>
          </a:xfrm>
          <a:prstGeom prst="rect">
            <a:avLst/>
          </a:prstGeom>
          <a:noFill/>
          <a:ln w="9525">
            <a:noFill/>
            <a:miter lim="800000"/>
            <a:headEnd/>
            <a:tailEnd/>
          </a:ln>
        </p:spPr>
        <p:txBody>
          <a:bodyPr wrap="none" anchor="ctr">
            <a:spAutoFit/>
          </a:bodyPr>
          <a:lstStyle/>
          <a:p>
            <a:pPr algn="ctr" eaLnBrk="0" hangingPunct="0"/>
            <a:r>
              <a:rPr lang="en-US" b="1">
                <a:solidFill>
                  <a:srgbClr val="7030A0"/>
                </a:solidFill>
                <a:latin typeface="Comic Sans MS" pitchFamily="66" charset="0"/>
              </a:rPr>
              <a:t>Sodium lets Chlorine use its valance electron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572000" y="3886200"/>
            <a:ext cx="4182807" cy="2556425"/>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533400"/>
            <a:ext cx="8229600" cy="1143000"/>
          </a:xfrm>
        </p:spPr>
        <p:txBody>
          <a:bodyPr/>
          <a:lstStyle/>
          <a:p>
            <a:pPr algn="ctr"/>
            <a:r>
              <a:rPr lang="en-US" altLang="en-US" sz="4000" dirty="0">
                <a:solidFill>
                  <a:schemeClr val="accent2"/>
                </a:solidFill>
                <a:latin typeface="Comic Sans MS" panose="030F0702030302020204" pitchFamily="66" charset="0"/>
              </a:rPr>
              <a:t>Dipole Moments</a:t>
            </a:r>
            <a:endParaRPr lang="en-US" sz="4000" dirty="0">
              <a:solidFill>
                <a:schemeClr val="accent2"/>
              </a:solidFill>
              <a:latin typeface="Comic Sans MS" panose="030F0702030302020204" pitchFamily="66" charset="0"/>
            </a:endParaRPr>
          </a:p>
        </p:txBody>
      </p:sp>
      <p:sp>
        <p:nvSpPr>
          <p:cNvPr id="3" name="Content Placeholder 2"/>
          <p:cNvSpPr>
            <a:spLocks noGrp="1"/>
          </p:cNvSpPr>
          <p:nvPr>
            <p:ph idx="1"/>
          </p:nvPr>
        </p:nvSpPr>
        <p:spPr>
          <a:xfrm>
            <a:off x="457200" y="1752600"/>
            <a:ext cx="8229600" cy="4389437"/>
          </a:xfrm>
        </p:spPr>
        <p:txBody>
          <a:bodyPr/>
          <a:lstStyle/>
          <a:p>
            <a:pPr marL="0" indent="0">
              <a:buNone/>
            </a:pPr>
            <a:r>
              <a:rPr lang="en-US" altLang="en-US" sz="2800" dirty="0">
                <a:latin typeface="Comic Sans MS" panose="030F0702030302020204" pitchFamily="66" charset="0"/>
              </a:rPr>
              <a:t>A substance possesses a dipole moment if its centers of positive and negative charge  do not  </a:t>
            </a:r>
            <a:r>
              <a:rPr lang="en-US" altLang="en-US" sz="2800" dirty="0" smtClean="0">
                <a:latin typeface="Comic Sans MS" panose="030F0702030302020204" pitchFamily="66" charset="0"/>
              </a:rPr>
              <a:t>coincide.</a:t>
            </a:r>
          </a:p>
          <a:p>
            <a:r>
              <a:rPr lang="en-US" altLang="en-US" sz="2800" dirty="0" smtClean="0">
                <a:latin typeface="Comic Sans MS" panose="030F0702030302020204" pitchFamily="66" charset="0"/>
              </a:rPr>
              <a:t>It means When </a:t>
            </a:r>
            <a:r>
              <a:rPr lang="en-US" altLang="en-US" sz="2800" dirty="0">
                <a:latin typeface="Comic Sans MS" panose="030F0702030302020204" pitchFamily="66" charset="0"/>
              </a:rPr>
              <a:t>the centers of negative and positive charge are separated, we say that </a:t>
            </a:r>
            <a:r>
              <a:rPr lang="en-US" altLang="en-US" sz="2800" dirty="0" smtClean="0">
                <a:latin typeface="Comic Sans MS" panose="030F0702030302020204" pitchFamily="66" charset="0"/>
              </a:rPr>
              <a:t>the  molecule </a:t>
            </a:r>
            <a:r>
              <a:rPr lang="en-US" altLang="en-US" sz="2800" dirty="0">
                <a:latin typeface="Comic Sans MS" panose="030F0702030302020204" pitchFamily="66" charset="0"/>
              </a:rPr>
              <a:t>has </a:t>
            </a:r>
            <a:r>
              <a:rPr lang="en-US" altLang="en-US" sz="2800" dirty="0" smtClean="0">
                <a:latin typeface="Comic Sans MS" panose="030F0702030302020204" pitchFamily="66" charset="0"/>
              </a:rPr>
              <a:t>a </a:t>
            </a:r>
            <a:r>
              <a:rPr lang="en-US" altLang="en-US" sz="2800" dirty="0">
                <a:solidFill>
                  <a:srgbClr val="FF0000"/>
                </a:solidFill>
                <a:latin typeface="Comic Sans MS" panose="030F0702030302020204" pitchFamily="66" charset="0"/>
              </a:rPr>
              <a:t>dipole </a:t>
            </a:r>
            <a:r>
              <a:rPr lang="en-US" altLang="en-US" sz="2800" dirty="0" smtClean="0">
                <a:solidFill>
                  <a:srgbClr val="FF0000"/>
                </a:solidFill>
                <a:latin typeface="Comic Sans MS" panose="030F0702030302020204" pitchFamily="66" charset="0"/>
              </a:rPr>
              <a:t>moment</a:t>
            </a:r>
            <a:r>
              <a:rPr lang="en-US" altLang="en-US" sz="2800" dirty="0" smtClean="0">
                <a:latin typeface="Comic Sans MS" panose="030F0702030302020204" pitchFamily="66" charset="0"/>
              </a:rPr>
              <a:t>.</a:t>
            </a:r>
            <a:endParaRPr lang="en-US" altLang="en-US" sz="2800" dirty="0" smtClean="0">
              <a:effectLst>
                <a:outerShdw blurRad="38100" dist="38100" dir="2700000" algn="tl">
                  <a:srgbClr val="000000"/>
                </a:outerShdw>
              </a:effectLst>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spTree>
    <p:extLst>
      <p:ext uri="{BB962C8B-B14F-4D97-AF65-F5344CB8AC3E}">
        <p14:creationId xmlns:p14="http://schemas.microsoft.com/office/powerpoint/2010/main" xmlns="" val="4114214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76400" y="1523999"/>
            <a:ext cx="6553200" cy="2087063"/>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3"/>
          <p:cNvSpPr txBox="1">
            <a:spLocks noChangeArrowheads="1"/>
          </p:cNvSpPr>
          <p:nvPr/>
        </p:nvSpPr>
        <p:spPr bwMode="auto">
          <a:xfrm>
            <a:off x="304800" y="34290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200" b="1" dirty="0" smtClean="0">
                <a:solidFill>
                  <a:srgbClr val="FF0000"/>
                </a:solidFill>
                <a:latin typeface="Times New Roman"/>
                <a:cs typeface="Times New Roman"/>
              </a:rPr>
              <a:t>O</a:t>
            </a:r>
            <a:r>
              <a:rPr lang="en-US" altLang="en-US" sz="2200" dirty="0" smtClean="0">
                <a:solidFill>
                  <a:srgbClr val="FF0000"/>
                </a:solidFill>
                <a:latin typeface="Times New Roman"/>
                <a:cs typeface="Times New Roman"/>
              </a:rPr>
              <a:t> </a:t>
            </a:r>
            <a:r>
              <a:rPr lang="en-US" altLang="en-US" sz="22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200" dirty="0" smtClean="0">
                <a:latin typeface="Times New Roman"/>
                <a:cs typeface="Times New Roman"/>
              </a:rPr>
              <a:t> between </a:t>
            </a:r>
            <a:r>
              <a:rPr lang="en-US" altLang="en-US" sz="2200" b="1" dirty="0" smtClean="0">
                <a:latin typeface="Times New Roman"/>
                <a:cs typeface="Times New Roman"/>
              </a:rPr>
              <a:t>C</a:t>
            </a:r>
            <a:r>
              <a:rPr lang="en-US" altLang="en-US" sz="2200" dirty="0" smtClean="0">
                <a:latin typeface="Times New Roman"/>
                <a:cs typeface="Times New Roman"/>
              </a:rPr>
              <a:t> and both </a:t>
            </a:r>
            <a:r>
              <a:rPr lang="en-US" altLang="en-US" sz="2200" b="1" dirty="0" smtClean="0">
                <a:solidFill>
                  <a:srgbClr val="FF0000"/>
                </a:solidFill>
                <a:latin typeface="Times New Roman"/>
                <a:cs typeface="Times New Roman"/>
              </a:rPr>
              <a:t>O</a:t>
            </a:r>
            <a:r>
              <a:rPr lang="en-US" altLang="en-US" sz="2200" dirty="0" smtClean="0">
                <a:latin typeface="Times New Roman"/>
                <a:cs typeface="Times New Roman"/>
              </a:rPr>
              <a:t> atoms. </a:t>
            </a:r>
            <a:r>
              <a:rPr lang="en-US" altLang="en-US" sz="2200" b="1" dirty="0" smtClean="0">
                <a:solidFill>
                  <a:schemeClr val="tx2">
                    <a:lumMod val="75000"/>
                  </a:schemeClr>
                </a:solidFill>
                <a:latin typeface="Times New Roman"/>
                <a:cs typeface="Times New Roman"/>
              </a:rPr>
              <a:t>But does the overall molecule have a dipole?</a:t>
            </a:r>
            <a:endParaRPr lang="en-US" altLang="en-US" sz="22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200" b="1" dirty="0" smtClean="0">
                <a:solidFill>
                  <a:srgbClr val="002060"/>
                </a:solidFill>
                <a:latin typeface="Times New Roman"/>
                <a:cs typeface="Times New Roman"/>
              </a:rPr>
              <a:t>CO</a:t>
            </a:r>
            <a:r>
              <a:rPr lang="en-US" altLang="en-US" sz="2200" b="1" baseline="-25000" dirty="0" smtClean="0">
                <a:solidFill>
                  <a:srgbClr val="002060"/>
                </a:solidFill>
                <a:latin typeface="Times New Roman"/>
                <a:cs typeface="Times New Roman"/>
              </a:rPr>
              <a:t>2</a:t>
            </a:r>
            <a:r>
              <a:rPr lang="en-US" altLang="en-US" sz="22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200" b="1" dirty="0" smtClean="0">
                <a:latin typeface="Times New Roman"/>
                <a:cs typeface="Times New Roman"/>
              </a:rPr>
              <a:t>the net effect is that they cancel each other.</a:t>
            </a:r>
            <a:endParaRPr lang="en-US" altLang="en-US" sz="22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200" b="1" dirty="0" smtClean="0">
                <a:solidFill>
                  <a:srgbClr val="FF0000"/>
                </a:solidFill>
                <a:latin typeface="Times New Roman"/>
                <a:cs typeface="Times New Roman"/>
              </a:rPr>
              <a:t>Thus, Carbon dioxide has no dipole moment</a:t>
            </a:r>
            <a:endParaRPr lang="en-US" altLang="en-US" sz="2200" b="1" dirty="0">
              <a:solidFill>
                <a:srgbClr val="FF0000"/>
              </a:solidFill>
              <a:latin typeface="Times New Roman"/>
              <a:cs typeface="Times New Roman"/>
            </a:endParaRPr>
          </a:p>
        </p:txBody>
      </p:sp>
      <p:grpSp>
        <p:nvGrpSpPr>
          <p:cNvPr id="3" name="Group 13"/>
          <p:cNvGrpSpPr>
            <a:grpSpLocks/>
          </p:cNvGrpSpPr>
          <p:nvPr/>
        </p:nvGrpSpPr>
        <p:grpSpPr bwMode="auto">
          <a:xfrm>
            <a:off x="3124200" y="1066800"/>
            <a:ext cx="2987674" cy="588963"/>
            <a:chOff x="1939" y="1258"/>
            <a:chExt cx="1882" cy="371"/>
          </a:xfrm>
        </p:grpSpPr>
        <p:grpSp>
          <p:nvGrpSpPr>
            <p:cNvPr id="4"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5"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p14="http://schemas.microsoft.com/office/powerpoint/2010/main" xmlns="" val="172774657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8036" y="304800"/>
            <a:ext cx="8229600" cy="1143000"/>
          </a:xfrm>
        </p:spPr>
        <p:txBody>
          <a:bodyPr/>
          <a:lstStyle/>
          <a:p>
            <a:pPr algn="ctr"/>
            <a:r>
              <a:rPr lang="en-US" altLang="zh-TW" sz="4000" b="1" dirty="0">
                <a:solidFill>
                  <a:schemeClr val="accent1">
                    <a:lumMod val="60000"/>
                    <a:lumOff val="40000"/>
                  </a:schemeClr>
                </a:solidFill>
                <a:latin typeface="Comic Sans MS" panose="030F0702030302020204" pitchFamily="66" charset="0"/>
              </a:rPr>
              <a:t>Inductive effect</a:t>
            </a:r>
            <a:endParaRPr lang="en-US" sz="4000" dirty="0">
              <a:solidFill>
                <a:schemeClr val="accent1">
                  <a:lumMod val="60000"/>
                  <a:lumOff val="40000"/>
                </a:schemeClr>
              </a:solidFill>
              <a:latin typeface="Comic Sans MS" panose="030F0702030302020204" pitchFamily="66" charset="0"/>
            </a:endParaRPr>
          </a:p>
        </p:txBody>
      </p:sp>
      <p:sp>
        <p:nvSpPr>
          <p:cNvPr id="4" name="Slide Number Placeholder 3"/>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
        <p:nvSpPr>
          <p:cNvPr id="5" name="Text Box 4"/>
          <p:cNvSpPr txBox="1">
            <a:spLocks noGrp="1" noChangeArrowheads="1"/>
          </p:cNvSpPr>
          <p:nvPr>
            <p:ph idx="1"/>
          </p:nvPr>
        </p:nvSpPr>
        <p:spPr bwMode="auto">
          <a:xfrm>
            <a:off x="381000" y="1544828"/>
            <a:ext cx="8229600" cy="265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800" b="1" dirty="0">
                <a:solidFill>
                  <a:srgbClr val="FF0000"/>
                </a:solidFill>
                <a:latin typeface="Comic Sans MS" panose="030F0702030302020204" pitchFamily="66" charset="0"/>
              </a:rPr>
              <a:t>Inductive effect</a:t>
            </a:r>
            <a:r>
              <a:rPr lang="en-US" altLang="zh-TW" sz="2800" dirty="0">
                <a:latin typeface="Comic Sans MS" panose="030F0702030302020204" pitchFamily="66" charset="0"/>
              </a:rPr>
              <a:t> is represented by an arrow head in the middle of the covalent bond </a:t>
            </a:r>
            <a:r>
              <a:rPr lang="en-US" altLang="zh-TW" sz="2800" b="1" dirty="0">
                <a:solidFill>
                  <a:schemeClr val="accent2"/>
                </a:solidFill>
                <a:latin typeface="Comic Sans MS" panose="030F0702030302020204" pitchFamily="66" charset="0"/>
              </a:rPr>
              <a:t>pointing in the direction of the displacement of electrons</a:t>
            </a:r>
            <a:r>
              <a:rPr lang="en-US" altLang="zh-TW" sz="2800" dirty="0" smtClean="0">
                <a:latin typeface="Comic Sans MS" panose="030F0702030302020204" pitchFamily="66" charset="0"/>
              </a:rPr>
              <a:t>.</a:t>
            </a:r>
          </a:p>
          <a:p>
            <a:pPr>
              <a:lnSpc>
                <a:spcPct val="105000"/>
              </a:lnSpc>
              <a:spcBef>
                <a:spcPct val="70000"/>
              </a:spcBef>
            </a:pPr>
            <a:endParaRPr lang="en-US" altLang="zh-TW" sz="2800" dirty="0">
              <a:latin typeface="Comic Sans MS" panose="030F0702030302020204" pitchFamily="66" charset="0"/>
            </a:endParaRPr>
          </a:p>
        </p:txBody>
      </p:sp>
      <p:grpSp>
        <p:nvGrpSpPr>
          <p:cNvPr id="7" name="Group 12"/>
          <p:cNvGrpSpPr>
            <a:grpSpLocks/>
          </p:cNvGrpSpPr>
          <p:nvPr/>
        </p:nvGrpSpPr>
        <p:grpSpPr bwMode="auto">
          <a:xfrm>
            <a:off x="533400" y="3735387"/>
            <a:ext cx="3505200" cy="2741613"/>
            <a:chOff x="336" y="2160"/>
            <a:chExt cx="2208" cy="1727"/>
          </a:xfrm>
        </p:grpSpPr>
        <p:sp>
          <p:nvSpPr>
            <p:cNvPr id="8" name="Text Box 8"/>
            <p:cNvSpPr txBox="1">
              <a:spLocks noChangeArrowheads="1"/>
            </p:cNvSpPr>
            <p:nvPr/>
          </p:nvSpPr>
          <p:spPr bwMode="auto">
            <a:xfrm>
              <a:off x="336" y="2160"/>
              <a:ext cx="2101" cy="669"/>
            </a:xfrm>
            <a:prstGeom prst="rect">
              <a:avLst/>
            </a:prstGeom>
            <a:solidFill>
              <a:srgbClr val="CDFFE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Comic Sans MS" panose="030F0702030302020204" pitchFamily="66" charset="0"/>
                </a:rPr>
                <a:t>Electron-withdrawing group</a:t>
              </a:r>
              <a:r>
                <a:rPr lang="en-US" altLang="zh-TW" sz="2000" dirty="0">
                  <a:latin typeface="Comic Sans MS" panose="030F0702030302020204" pitchFamily="66" charset="0"/>
                </a:rPr>
                <a:t> (X) exerts a </a:t>
              </a:r>
              <a:r>
                <a:rPr lang="en-US" altLang="zh-TW" sz="2000" b="1" dirty="0">
                  <a:solidFill>
                    <a:schemeClr val="tx2"/>
                  </a:solidFill>
                  <a:latin typeface="Comic Sans MS" panose="030F0702030302020204" pitchFamily="66" charset="0"/>
                </a:rPr>
                <a:t>negative inductive effect</a:t>
              </a:r>
              <a:r>
                <a:rPr lang="en-US" altLang="zh-TW" sz="2000" dirty="0">
                  <a:latin typeface="Comic Sans MS" panose="030F0702030302020204" pitchFamily="66" charset="0"/>
                </a:rPr>
                <a:t>.</a:t>
              </a:r>
            </a:p>
          </p:txBody>
        </p:sp>
        <p:pic>
          <p:nvPicPr>
            <p:cNvPr id="9" name="Picture 9" descr="C:\WINDOWS\Desktop\AL chem ppt\book3\AL Chem eps to gif\3A gif\AL-Chem28-a1\ch28-10.gif"/>
            <p:cNvPicPr>
              <a:picLocks noChangeAspect="1" noChangeArrowheads="1"/>
            </p:cNvPicPr>
            <p:nvPr/>
          </p:nvPicPr>
          <p:blipFill>
            <a:blip r:embed="rId2">
              <a:lum bright="-12000" contrast="6000"/>
              <a:extLst>
                <a:ext uri="{28A0092B-C50C-407E-A947-70E740481C1C}">
                  <a14:useLocalDpi xmlns:a14="http://schemas.microsoft.com/office/drawing/2010/main" xmlns="" val="0"/>
                </a:ext>
              </a:extLst>
            </a:blip>
            <a:srcRect l="5556" r="6757" b="10001"/>
            <a:stretch>
              <a:fillRect/>
            </a:stretch>
          </p:blipFill>
          <p:spPr bwMode="auto">
            <a:xfrm>
              <a:off x="1248" y="2928"/>
              <a:ext cx="1296" cy="9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0" name="Group 13"/>
          <p:cNvGrpSpPr>
            <a:grpSpLocks/>
          </p:cNvGrpSpPr>
          <p:nvPr/>
        </p:nvGrpSpPr>
        <p:grpSpPr bwMode="auto">
          <a:xfrm>
            <a:off x="4800600" y="3825875"/>
            <a:ext cx="4038600" cy="2727325"/>
            <a:chOff x="3024" y="2160"/>
            <a:chExt cx="2544"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a14="http://schemas.microsoft.com/office/drawing/2010/main" xmlns="" val="0"/>
                </a:ext>
              </a:extLst>
            </a:blip>
            <a:srcRect b="4498"/>
            <a:stretch>
              <a:fillRect/>
            </a:stretch>
          </p:blipFill>
          <p:spPr bwMode="auto">
            <a:xfrm>
              <a:off x="3024" y="2880"/>
              <a:ext cx="1344" cy="998"/>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 Box 11"/>
            <p:cNvSpPr txBox="1">
              <a:spLocks noChangeArrowheads="1"/>
            </p:cNvSpPr>
            <p:nvPr/>
          </p:nvSpPr>
          <p:spPr bwMode="auto">
            <a:xfrm>
              <a:off x="3408" y="2160"/>
              <a:ext cx="2160" cy="640"/>
            </a:xfrm>
            <a:prstGeom prst="rect">
              <a:avLst/>
            </a:prstGeom>
            <a:solidFill>
              <a:srgbClr val="CDFFE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TW" sz="2000" b="1" dirty="0">
                  <a:solidFill>
                    <a:schemeClr val="tx2"/>
                  </a:solidFill>
                  <a:latin typeface="Comic Sans MS" panose="030F0702030302020204" pitchFamily="66" charset="0"/>
                </a:rPr>
                <a:t>Electron-donating group</a:t>
              </a:r>
              <a:r>
                <a:rPr lang="en-US" altLang="zh-TW" sz="2000" dirty="0">
                  <a:latin typeface="Comic Sans MS" panose="030F0702030302020204" pitchFamily="66" charset="0"/>
                </a:rPr>
                <a:t> (Y) exerts a </a:t>
              </a:r>
              <a:r>
                <a:rPr lang="en-US" altLang="zh-TW" sz="2000" b="1" dirty="0">
                  <a:solidFill>
                    <a:schemeClr val="tx2"/>
                  </a:solidFill>
                  <a:latin typeface="Comic Sans MS" panose="030F0702030302020204" pitchFamily="66" charset="0"/>
                </a:rPr>
                <a:t>positive inductive effect</a:t>
              </a:r>
              <a:r>
                <a:rPr lang="en-US" altLang="zh-TW" sz="2000" dirty="0">
                  <a:latin typeface="Comic Sans MS" panose="030F0702030302020204" pitchFamily="66" charset="0"/>
                </a:rPr>
                <a:t>.</a:t>
              </a:r>
            </a:p>
          </p:txBody>
        </p:sp>
      </p:grpSp>
    </p:spTree>
    <p:extLst>
      <p:ext uri="{BB962C8B-B14F-4D97-AF65-F5344CB8AC3E}">
        <p14:creationId xmlns:p14="http://schemas.microsoft.com/office/powerpoint/2010/main" xmlns="" val="1392660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sp>
        <p:nvSpPr>
          <p:cNvPr id="5" name="Text Box 3"/>
          <p:cNvSpPr txBox="1">
            <a:spLocks noChangeArrowheads="1"/>
          </p:cNvSpPr>
          <p:nvPr/>
        </p:nvSpPr>
        <p:spPr bwMode="auto">
          <a:xfrm>
            <a:off x="990600" y="2514600"/>
            <a:ext cx="7620000" cy="19020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latin typeface="Comic Sans MS" panose="030F0702030302020204" pitchFamily="66" charset="0"/>
              </a:rPr>
              <a:t>1.</a:t>
            </a:r>
            <a:r>
              <a:rPr lang="en-US" altLang="zh-TW" dirty="0">
                <a:latin typeface="Comic Sans MS" panose="030F0702030302020204" pitchFamily="66" charset="0"/>
              </a:rPr>
              <a:t>	Groups which exert </a:t>
            </a:r>
            <a:r>
              <a:rPr lang="en-US" altLang="zh-TW" b="1" dirty="0">
                <a:solidFill>
                  <a:schemeClr val="accent2"/>
                </a:solidFill>
                <a:latin typeface="Comic Sans MS" panose="030F0702030302020204" pitchFamily="66" charset="0"/>
              </a:rPr>
              <a:t>negative inductive effects</a:t>
            </a:r>
            <a:r>
              <a:rPr lang="en-US" altLang="zh-TW" dirty="0">
                <a:solidFill>
                  <a:schemeClr val="accent2"/>
                </a:solidFill>
                <a:latin typeface="Comic Sans MS" panose="030F0702030302020204" pitchFamily="66" charset="0"/>
              </a:rPr>
              <a:t> </a:t>
            </a:r>
            <a:r>
              <a:rPr lang="en-US" altLang="zh-TW" dirty="0">
                <a:latin typeface="Comic Sans MS" panose="030F0702030302020204" pitchFamily="66" charset="0"/>
              </a:rPr>
              <a:t>(i.e. </a:t>
            </a:r>
            <a:r>
              <a:rPr lang="en-US" altLang="zh-TW" b="1" dirty="0">
                <a:solidFill>
                  <a:schemeClr val="tx2"/>
                </a:solidFill>
                <a:latin typeface="Comic Sans MS" panose="030F0702030302020204" pitchFamily="66" charset="0"/>
              </a:rPr>
              <a:t>	</a:t>
            </a:r>
            <a:r>
              <a:rPr lang="en-US" altLang="zh-TW" b="1" dirty="0">
                <a:solidFill>
                  <a:schemeClr val="accent2"/>
                </a:solidFill>
                <a:latin typeface="Comic Sans MS" panose="030F0702030302020204" pitchFamily="66" charset="0"/>
              </a:rPr>
              <a:t>electron-withdrawing groups</a:t>
            </a:r>
            <a:r>
              <a:rPr lang="en-US" altLang="zh-TW" dirty="0">
                <a:latin typeface="Comic Sans MS" panose="030F0702030302020204" pitchFamily="66" charset="0"/>
              </a:rPr>
              <a:t>):</a:t>
            </a:r>
            <a:br>
              <a:rPr lang="en-US" altLang="zh-TW" dirty="0">
                <a:latin typeface="Comic Sans MS" panose="030F0702030302020204" pitchFamily="66" charset="0"/>
              </a:rPr>
            </a:br>
            <a:r>
              <a:rPr lang="en-US" altLang="zh-TW" dirty="0">
                <a:latin typeface="Comic Sans MS" panose="030F0702030302020204" pitchFamily="66" charset="0"/>
              </a:rPr>
              <a:t>	e.g.</a:t>
            </a:r>
          </a:p>
          <a:p>
            <a:pPr>
              <a:lnSpc>
                <a:spcPct val="105000"/>
              </a:lnSpc>
              <a:spcBef>
                <a:spcPct val="70000"/>
              </a:spcBef>
            </a:pPr>
            <a:r>
              <a:rPr lang="en-US" altLang="zh-TW" dirty="0">
                <a:latin typeface="Comic Sans MS" panose="030F0702030302020204" pitchFamily="66" charset="0"/>
              </a:rPr>
              <a:t>		</a:t>
            </a:r>
            <a:r>
              <a:rPr lang="en-US" altLang="zh-TW" dirty="0">
                <a:latin typeface="Comic Sans MS" panose="030F0702030302020204" pitchFamily="66" charset="0"/>
                <a:cs typeface="Times New Roman" pitchFamily="18" charset="0"/>
              </a:rPr>
              <a:t>–NO</a:t>
            </a:r>
            <a:r>
              <a:rPr lang="en-US" altLang="zh-TW" baseline="-25000" dirty="0">
                <a:latin typeface="Comic Sans MS" panose="030F0702030302020204" pitchFamily="66" charset="0"/>
                <a:cs typeface="Times New Roman" pitchFamily="18" charset="0"/>
              </a:rPr>
              <a:t>2</a:t>
            </a:r>
            <a:r>
              <a:rPr lang="en-US" altLang="zh-TW" dirty="0">
                <a:latin typeface="Comic Sans MS" panose="030F0702030302020204" pitchFamily="66" charset="0"/>
                <a:cs typeface="Times New Roman" pitchFamily="18" charset="0"/>
              </a:rPr>
              <a:t> &gt; –F &gt; –COOH &gt; –Cl &gt; –Br &gt; –I</a:t>
            </a:r>
          </a:p>
        </p:txBody>
      </p:sp>
      <p:sp>
        <p:nvSpPr>
          <p:cNvPr id="6" name="Text Box 8"/>
          <p:cNvSpPr txBox="1">
            <a:spLocks noChangeArrowheads="1"/>
          </p:cNvSpPr>
          <p:nvPr/>
        </p:nvSpPr>
        <p:spPr bwMode="auto">
          <a:xfrm>
            <a:off x="533400" y="4495800"/>
            <a:ext cx="8153400" cy="19020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latin typeface="Comic Sans MS" panose="030F0702030302020204" pitchFamily="66" charset="0"/>
              </a:rPr>
              <a:t>2.	</a:t>
            </a:r>
            <a:r>
              <a:rPr lang="en-US" altLang="zh-TW" dirty="0">
                <a:latin typeface="Comic Sans MS" panose="030F0702030302020204" pitchFamily="66" charset="0"/>
              </a:rPr>
              <a:t>Groups which exert </a:t>
            </a:r>
            <a:r>
              <a:rPr lang="en-US" altLang="zh-TW" b="1" dirty="0">
                <a:solidFill>
                  <a:schemeClr val="accent2"/>
                </a:solidFill>
                <a:latin typeface="Comic Sans MS" panose="030F0702030302020204" pitchFamily="66" charset="0"/>
              </a:rPr>
              <a:t>positive inductive effects</a:t>
            </a:r>
            <a:r>
              <a:rPr lang="en-US" altLang="zh-TW" dirty="0">
                <a:solidFill>
                  <a:schemeClr val="accent2"/>
                </a:solidFill>
                <a:latin typeface="Comic Sans MS" panose="030F0702030302020204" pitchFamily="66" charset="0"/>
              </a:rPr>
              <a:t> </a:t>
            </a:r>
            <a:r>
              <a:rPr lang="en-US" altLang="zh-TW" dirty="0">
                <a:latin typeface="Comic Sans MS" panose="030F0702030302020204" pitchFamily="66" charset="0"/>
              </a:rPr>
              <a:t>(i.e. </a:t>
            </a:r>
            <a:r>
              <a:rPr lang="en-US" altLang="zh-TW" b="1" dirty="0">
                <a:solidFill>
                  <a:schemeClr val="tx2"/>
                </a:solidFill>
                <a:latin typeface="Comic Sans MS" panose="030F0702030302020204" pitchFamily="66" charset="0"/>
              </a:rPr>
              <a:t>	</a:t>
            </a:r>
            <a:r>
              <a:rPr lang="en-US" altLang="zh-TW" b="1" dirty="0">
                <a:solidFill>
                  <a:schemeClr val="accent2"/>
                </a:solidFill>
                <a:latin typeface="Comic Sans MS" panose="030F0702030302020204" pitchFamily="66" charset="0"/>
              </a:rPr>
              <a:t>electron-releasing groups</a:t>
            </a:r>
            <a:r>
              <a:rPr lang="en-US" altLang="zh-TW" dirty="0">
                <a:latin typeface="Comic Sans MS" panose="030F0702030302020204" pitchFamily="66" charset="0"/>
              </a:rPr>
              <a:t>):</a:t>
            </a:r>
            <a:br>
              <a:rPr lang="en-US" altLang="zh-TW" dirty="0">
                <a:latin typeface="Comic Sans MS" panose="030F0702030302020204" pitchFamily="66" charset="0"/>
              </a:rPr>
            </a:br>
            <a:r>
              <a:rPr lang="en-US" altLang="zh-TW" dirty="0">
                <a:latin typeface="Comic Sans MS" panose="030F0702030302020204" pitchFamily="66" charset="0"/>
              </a:rPr>
              <a:t>	e.g.</a:t>
            </a:r>
          </a:p>
          <a:p>
            <a:pPr>
              <a:lnSpc>
                <a:spcPct val="105000"/>
              </a:lnSpc>
              <a:spcBef>
                <a:spcPct val="70000"/>
              </a:spcBef>
            </a:pPr>
            <a:r>
              <a:rPr lang="en-US" altLang="zh-TW" dirty="0">
                <a:latin typeface="Comic Sans MS" panose="030F0702030302020204" pitchFamily="66" charset="0"/>
              </a:rPr>
              <a:t>		alkyl groups like </a:t>
            </a:r>
            <a:r>
              <a:rPr lang="en-US" altLang="zh-TW" dirty="0">
                <a:latin typeface="Comic Sans MS" panose="030F0702030302020204" pitchFamily="66" charset="0"/>
                <a:cs typeface="Times New Roman" pitchFamily="18" charset="0"/>
              </a:rPr>
              <a:t>–CH</a:t>
            </a:r>
            <a:r>
              <a:rPr lang="en-US" altLang="zh-TW" baseline="-25000" dirty="0">
                <a:latin typeface="Comic Sans MS" panose="030F0702030302020204" pitchFamily="66" charset="0"/>
                <a:cs typeface="Times New Roman" pitchFamily="18" charset="0"/>
              </a:rPr>
              <a:t>3</a:t>
            </a:r>
            <a:r>
              <a:rPr lang="en-US" altLang="zh-TW" dirty="0">
                <a:latin typeface="Comic Sans MS" panose="030F0702030302020204" pitchFamily="66" charset="0"/>
                <a:cs typeface="Times New Roman" pitchFamily="18" charset="0"/>
              </a:rPr>
              <a:t>, –C</a:t>
            </a:r>
            <a:r>
              <a:rPr lang="en-US" altLang="zh-TW" baseline="-25000" dirty="0">
                <a:latin typeface="Comic Sans MS" panose="030F0702030302020204" pitchFamily="66" charset="0"/>
                <a:cs typeface="Times New Roman" pitchFamily="18" charset="0"/>
              </a:rPr>
              <a:t>2</a:t>
            </a:r>
            <a:r>
              <a:rPr lang="en-US" altLang="zh-TW" dirty="0">
                <a:latin typeface="Comic Sans MS" panose="030F0702030302020204" pitchFamily="66" charset="0"/>
                <a:cs typeface="Times New Roman" pitchFamily="18" charset="0"/>
              </a:rPr>
              <a:t>H</a:t>
            </a:r>
            <a:r>
              <a:rPr lang="en-US" altLang="zh-TW" baseline="-25000" dirty="0">
                <a:latin typeface="Comic Sans MS" panose="030F0702030302020204" pitchFamily="66" charset="0"/>
                <a:cs typeface="Times New Roman" pitchFamily="18" charset="0"/>
              </a:rPr>
              <a:t>5</a:t>
            </a:r>
            <a:r>
              <a:rPr lang="en-US" altLang="zh-TW" dirty="0">
                <a:latin typeface="Comic Sans MS" panose="030F0702030302020204" pitchFamily="66" charset="0"/>
                <a:cs typeface="Times New Roman" pitchFamily="18" charset="0"/>
              </a:rPr>
              <a:t>, –</a:t>
            </a:r>
            <a:r>
              <a:rPr lang="en-US" altLang="zh-TW" dirty="0" smtClean="0">
                <a:latin typeface="Comic Sans MS" panose="030F0702030302020204" pitchFamily="66" charset="0"/>
                <a:cs typeface="Times New Roman" pitchFamily="18" charset="0"/>
              </a:rPr>
              <a:t>C</a:t>
            </a:r>
            <a:r>
              <a:rPr lang="en-US" altLang="zh-TW" baseline="-25000" dirty="0" smtClean="0">
                <a:latin typeface="Comic Sans MS" panose="030F0702030302020204" pitchFamily="66" charset="0"/>
                <a:cs typeface="Times New Roman" pitchFamily="18" charset="0"/>
              </a:rPr>
              <a:t>3</a:t>
            </a:r>
            <a:r>
              <a:rPr lang="en-US" altLang="zh-TW" dirty="0" smtClean="0">
                <a:latin typeface="Comic Sans MS" panose="030F0702030302020204" pitchFamily="66" charset="0"/>
                <a:cs typeface="Times New Roman" pitchFamily="18" charset="0"/>
              </a:rPr>
              <a:t>H</a:t>
            </a:r>
            <a:r>
              <a:rPr lang="en-US" altLang="zh-TW" baseline="-25000" dirty="0" smtClean="0">
                <a:latin typeface="Comic Sans MS" panose="030F0702030302020204" pitchFamily="66" charset="0"/>
                <a:cs typeface="Times New Roman" pitchFamily="18" charset="0"/>
              </a:rPr>
              <a:t>7</a:t>
            </a:r>
            <a:r>
              <a:rPr lang="en-US" altLang="zh-TW" dirty="0" smtClean="0">
                <a:latin typeface="Comic Sans MS" panose="030F0702030302020204" pitchFamily="66" charset="0"/>
                <a:cs typeface="Times New Roman" pitchFamily="18" charset="0"/>
              </a:rPr>
              <a:t>,</a:t>
            </a:r>
            <a:r>
              <a:rPr lang="en-US" altLang="zh-TW" baseline="-25000" dirty="0" smtClean="0">
                <a:latin typeface="Comic Sans MS" panose="030F0702030302020204" pitchFamily="66" charset="0"/>
                <a:cs typeface="Times New Roman" pitchFamily="18" charset="0"/>
              </a:rPr>
              <a:t> </a:t>
            </a:r>
            <a:r>
              <a:rPr lang="en-US" altLang="zh-TW" dirty="0" smtClean="0">
                <a:latin typeface="Times New Roman"/>
                <a:cs typeface="Times New Roman"/>
              </a:rPr>
              <a:t>– NH</a:t>
            </a:r>
            <a:r>
              <a:rPr lang="en-US" altLang="zh-TW" baseline="-25000" dirty="0" smtClean="0">
                <a:latin typeface="Times New Roman"/>
                <a:cs typeface="Times New Roman"/>
              </a:rPr>
              <a:t>2</a:t>
            </a:r>
            <a:r>
              <a:rPr lang="en-US" altLang="zh-TW" dirty="0" smtClean="0">
                <a:latin typeface="Comic Sans MS" panose="030F0702030302020204" pitchFamily="66" charset="0"/>
                <a:cs typeface="Times New Roman" pitchFamily="18" charset="0"/>
              </a:rPr>
              <a:t>,</a:t>
            </a:r>
            <a:r>
              <a:rPr lang="en-US" altLang="zh-TW" dirty="0" smtClean="0">
                <a:latin typeface="Times New Roman"/>
                <a:cs typeface="Times New Roman"/>
              </a:rPr>
              <a:t> – OH</a:t>
            </a:r>
            <a:endParaRPr lang="en-US" altLang="zh-TW" baseline="-25000" dirty="0">
              <a:latin typeface="Comic Sans MS" panose="030F0702030302020204" pitchFamily="66" charset="0"/>
              <a:cs typeface="Times New Roman" pitchFamily="18" charset="0"/>
            </a:endParaRPr>
          </a:p>
        </p:txBody>
      </p:sp>
      <p:graphicFrame>
        <p:nvGraphicFramePr>
          <p:cNvPr id="31745" name="Object 1"/>
          <p:cNvGraphicFramePr>
            <a:graphicFrameLocks noChangeAspect="1"/>
          </p:cNvGraphicFramePr>
          <p:nvPr/>
        </p:nvGraphicFramePr>
        <p:xfrm>
          <a:off x="609600" y="609600"/>
          <a:ext cx="7904163" cy="1790700"/>
        </p:xfrm>
        <a:graphic>
          <a:graphicData uri="http://schemas.openxmlformats.org/presentationml/2006/ole">
            <p:oleObj spid="_x0000_s31746" name="CS ChemDraw Drawing" r:id="rId3" imgW="6199632" imgH="1178052" progId="ChemDraw.Document.6.0">
              <p:embed/>
            </p:oleObj>
          </a:graphicData>
        </a:graphic>
      </p:graphicFrame>
    </p:spTree>
    <p:extLst>
      <p:ext uri="{BB962C8B-B14F-4D97-AF65-F5344CB8AC3E}">
        <p14:creationId xmlns:p14="http://schemas.microsoft.com/office/powerpoint/2010/main" xmlns="" val="206543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p14="http://schemas.microsoft.com/office/powerpoint/2010/main" xmlns="" val="1858997959"/>
              </p:ext>
            </p:extLst>
          </p:nvPr>
        </p:nvGraphicFramePr>
        <p:xfrm>
          <a:off x="917626" y="2693987"/>
          <a:ext cx="1851025" cy="461963"/>
        </p:xfrm>
        <a:graphic>
          <a:graphicData uri="http://schemas.openxmlformats.org/presentationml/2006/ole">
            <p:oleObj spid="_x0000_s47111" name="CS ChemDraw Drawing" r:id="rId3" imgW="1851660" imgH="462280" progId="ChemDraw.Document.6.0">
              <p:embed/>
            </p:oleObj>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p14="http://schemas.microsoft.com/office/powerpoint/2010/main" xmlns="" val="591381080"/>
              </p:ext>
            </p:extLst>
          </p:nvPr>
        </p:nvGraphicFramePr>
        <p:xfrm>
          <a:off x="917626" y="4349750"/>
          <a:ext cx="2032000" cy="461962"/>
        </p:xfrm>
        <a:graphic>
          <a:graphicData uri="http://schemas.openxmlformats.org/presentationml/2006/ole">
            <p:oleObj spid="_x0000_s47112" name="CS ChemDraw Drawing" r:id="rId4" imgW="2032000" imgH="462280" progId="ChemDraw.Document.6.0">
              <p:embed/>
            </p:oleObj>
          </a:graphicData>
        </a:graphic>
      </p:graphicFrame>
      <p:graphicFrame>
        <p:nvGraphicFramePr>
          <p:cNvPr id="17" name="Object 54"/>
          <p:cNvGraphicFramePr>
            <a:graphicFrameLocks noChangeAspect="1"/>
          </p:cNvGraphicFramePr>
          <p:nvPr>
            <p:extLst>
              <p:ext uri="{D42A27DB-BD31-4B8C-83A1-F6EECF244321}">
                <p14:modId xmlns:p14="http://schemas.microsoft.com/office/powerpoint/2010/main" xmlns="" val="2294918630"/>
              </p:ext>
            </p:extLst>
          </p:nvPr>
        </p:nvGraphicFramePr>
        <p:xfrm>
          <a:off x="4946650" y="3962400"/>
          <a:ext cx="3441700" cy="1549400"/>
        </p:xfrm>
        <a:graphic>
          <a:graphicData uri="http://schemas.openxmlformats.org/presentationml/2006/ole">
            <p:oleObj spid="_x0000_s47113" name="CS ChemDraw Drawing" r:id="rId5" imgW="3441700" imgH="1549400" progId="ChemDraw.Document.6.0">
              <p:embed/>
            </p:oleObj>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p14="http://schemas.microsoft.com/office/powerpoint/2010/main" xmlns="" val="2504419758"/>
              </p:ext>
            </p:extLst>
          </p:nvPr>
        </p:nvGraphicFramePr>
        <p:xfrm>
          <a:off x="4929188" y="2946400"/>
          <a:ext cx="2522537" cy="576262"/>
        </p:xfrm>
        <a:graphic>
          <a:graphicData uri="http://schemas.openxmlformats.org/presentationml/2006/ole">
            <p:oleObj spid="_x0000_s47114" name="CS ChemDraw Drawing" r:id="rId6" imgW="2522220" imgH="576580" progId="ChemDraw.Document.6.0">
              <p:embed/>
            </p:oleObj>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p14="http://schemas.microsoft.com/office/powerpoint/2010/main" xmlns="" val="2384544909"/>
              </p:ext>
            </p:extLst>
          </p:nvPr>
        </p:nvGraphicFramePr>
        <p:xfrm>
          <a:off x="838200" y="2667000"/>
          <a:ext cx="1851025" cy="461963"/>
        </p:xfrm>
        <a:graphic>
          <a:graphicData uri="http://schemas.openxmlformats.org/presentationml/2006/ole">
            <p:oleObj spid="_x0000_s47115" name="CS ChemDraw Drawing" r:id="rId7" imgW="1851660" imgH="462280" progId="ChemDraw.Document.6.0">
              <p:embed/>
            </p:oleObj>
          </a:graphicData>
        </a:graphic>
      </p:graphicFrame>
    </p:spTree>
    <p:extLst>
      <p:ext uri="{BB962C8B-B14F-4D97-AF65-F5344CB8AC3E}">
        <p14:creationId xmlns:p14="http://schemas.microsoft.com/office/powerpoint/2010/main" xmlns="" val="247079521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algn="ctr" eaLnBrk="1" hangingPunct="1">
              <a:defRPr/>
            </a:pPr>
            <a:r>
              <a:rPr lang="en-US" dirty="0" smtClean="0"/>
              <a:t>Thank You for your kind attention !</a:t>
            </a:r>
          </a:p>
        </p:txBody>
      </p:sp>
      <p:sp>
        <p:nvSpPr>
          <p:cNvPr id="861187" name="Rectangle 3"/>
          <p:cNvSpPr>
            <a:spLocks noGrp="1" noChangeArrowheads="1"/>
          </p:cNvSpPr>
          <p:nvPr>
            <p:ph type="subTitle" idx="1"/>
          </p:nvPr>
        </p:nvSpPr>
        <p:spPr>
          <a:xfrm>
            <a:off x="2743200" y="3505200"/>
            <a:ext cx="3695700" cy="1911350"/>
          </a:xfrm>
        </p:spPr>
        <p:txBody>
          <a:bodyPr/>
          <a:lstStyle/>
          <a:p>
            <a:pPr marR="0" algn="l" eaLnBrk="1" hangingPunct="1">
              <a:buFont typeface="Wingdings" pitchFamily="2" charset="2"/>
              <a:buNone/>
            </a:pPr>
            <a:r>
              <a:rPr lang="en-US" altLang="ko-KR" sz="3600" smtClean="0">
                <a:ea typeface="굴림" pitchFamily="34" charset="-127"/>
              </a:rPr>
              <a:t>Questions?</a:t>
            </a:r>
          </a:p>
          <a:p>
            <a:pPr marR="0" algn="l" eaLnBrk="1" hangingPunct="1">
              <a:buFont typeface="Wingdings" pitchFamily="2" charset="2"/>
              <a:buNone/>
            </a:pPr>
            <a:r>
              <a:rPr lang="en-US" altLang="ko-KR" sz="3600" smtClean="0">
                <a:ea typeface="굴림" pitchFamily="34" charset="-127"/>
              </a:rPr>
              <a:t>Comments</a:t>
            </a:r>
          </a:p>
          <a:p>
            <a:pPr marR="0" eaLnBrk="1" hangingPunct="1">
              <a:buFont typeface="Wingdings" pitchFamily="2" charset="2"/>
              <a:buNone/>
            </a:pPr>
            <a:endParaRPr lang="en-US" sz="3600" smtClean="0">
              <a:ea typeface="굴림" pitchFamily="34"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11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11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118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Leaning objectives:</a:t>
            </a:r>
          </a:p>
        </p:txBody>
      </p:sp>
      <p:sp>
        <p:nvSpPr>
          <p:cNvPr id="10243" name="Content Placeholder 2"/>
          <p:cNvSpPr>
            <a:spLocks noGrp="1"/>
          </p:cNvSpPr>
          <p:nvPr>
            <p:ph idx="1"/>
          </p:nvPr>
        </p:nvSpPr>
        <p:spPr>
          <a:xfrm>
            <a:off x="0" y="1981200"/>
            <a:ext cx="8991600" cy="4389438"/>
          </a:xfrm>
        </p:spPr>
        <p:txBody>
          <a:bodyPr/>
          <a:lstStyle/>
          <a:p>
            <a:pPr>
              <a:buFont typeface="Wingdings 2" pitchFamily="18" charset="2"/>
              <a:buNone/>
            </a:pPr>
            <a:r>
              <a:rPr lang="en-US" b="1" dirty="0" smtClean="0">
                <a:solidFill>
                  <a:srgbClr val="C00000"/>
                </a:solidFill>
                <a:latin typeface="Comic Sans MS" pitchFamily="66" charset="0"/>
              </a:rPr>
              <a:t>By the end of this lecture the student will know:</a:t>
            </a:r>
          </a:p>
          <a:p>
            <a:r>
              <a:rPr lang="en-US" b="1" dirty="0" smtClean="0">
                <a:latin typeface="Comic Sans MS" pitchFamily="66" charset="0"/>
              </a:rPr>
              <a:t>What is Organic Chemistry?</a:t>
            </a:r>
          </a:p>
          <a:p>
            <a:r>
              <a:rPr lang="en-US" b="1" dirty="0" smtClean="0">
                <a:latin typeface="Comic Sans MS" pitchFamily="66" charset="0"/>
              </a:rPr>
              <a:t>How are organic compounds are made from </a:t>
            </a:r>
            <a:r>
              <a:rPr lang="en-US" b="1" dirty="0" err="1" smtClean="0">
                <a:latin typeface="Comic Sans MS" pitchFamily="66" charset="0"/>
              </a:rPr>
              <a:t>indiviual</a:t>
            </a:r>
            <a:r>
              <a:rPr lang="en-US" b="1" dirty="0" smtClean="0">
                <a:latin typeface="Comic Sans MS" pitchFamily="66" charset="0"/>
              </a:rPr>
              <a:t> elements?</a:t>
            </a:r>
          </a:p>
          <a:p>
            <a:r>
              <a:rPr lang="en-US" b="1" dirty="0" smtClean="0">
                <a:latin typeface="Comic Sans MS" pitchFamily="66" charset="0"/>
              </a:rPr>
              <a:t>Types of bond in organic compounds and their </a:t>
            </a:r>
            <a:r>
              <a:rPr lang="en-US" b="1" dirty="0" err="1" smtClean="0">
                <a:latin typeface="Comic Sans MS" pitchFamily="66" charset="0"/>
              </a:rPr>
              <a:t>significan</a:t>
            </a:r>
            <a:endParaRPr lang="en-US" b="1" dirty="0" smtClean="0">
              <a:latin typeface="Comic Sans MS" pitchFamily="66" charset="0"/>
            </a:endParaRPr>
          </a:p>
          <a:p>
            <a:r>
              <a:rPr lang="en-US" b="1" dirty="0" smtClean="0">
                <a:latin typeface="Comic Sans MS" pitchFamily="66" charset="0"/>
              </a:rPr>
              <a:t> Different methods of representing chemical </a:t>
            </a:r>
            <a:r>
              <a:rPr lang="en-US" b="1" dirty="0" smtClean="0">
                <a:latin typeface="Comic Sans MS" pitchFamily="66" charset="0"/>
              </a:rPr>
              <a:t>bonding</a:t>
            </a:r>
          </a:p>
          <a:p>
            <a:r>
              <a:rPr lang="en-US" b="1" dirty="0" smtClean="0">
                <a:latin typeface="Comic Sans MS" pitchFamily="66" charset="0"/>
                <a:cs typeface="Times New Roman"/>
              </a:rPr>
              <a:t>Dipole Moment &amp; inductive effect.</a:t>
            </a:r>
          </a:p>
          <a:p>
            <a:endParaRPr lang="en-US" b="1" dirty="0" smtClean="0">
              <a:latin typeface="Comic Sans MS" pitchFamily="66" charset="0"/>
            </a:endParaRPr>
          </a:p>
          <a:p>
            <a:pPr>
              <a:buNone/>
            </a:pPr>
            <a:endParaRPr lang="en-US" b="1" dirty="0" smtClean="0">
              <a:latin typeface="Comic Sans MS" pitchFamily="66" charset="0"/>
            </a:endParaRPr>
          </a:p>
        </p:txBody>
      </p:sp>
      <p:sp>
        <p:nvSpPr>
          <p:cNvPr id="4" name="Slide Number Placeholder 3"/>
          <p:cNvSpPr>
            <a:spLocks noGrp="1"/>
          </p:cNvSpPr>
          <p:nvPr>
            <p:ph type="sldNum" sz="quarter" idx="12"/>
          </p:nvPr>
        </p:nvSpPr>
        <p:spPr/>
        <p:txBody>
          <a:bodyPr/>
          <a:lstStyle/>
          <a:p>
            <a:pPr>
              <a:defRPr/>
            </a:pPr>
            <a:fld id="{40361EE6-63FE-4EB6-B240-9D4F9F7C348D}"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ctrTitle" idx="4294967295"/>
          </p:nvPr>
        </p:nvSpPr>
        <p:spPr>
          <a:xfrm>
            <a:off x="609600" y="838200"/>
            <a:ext cx="8534400" cy="784225"/>
          </a:xfrm>
        </p:spPr>
        <p:txBody>
          <a:bodyPr/>
          <a:lstStyle/>
          <a:p>
            <a:pPr algn="just"/>
            <a:r>
              <a:rPr lang="en-US" sz="4800" b="1" smtClean="0">
                <a:latin typeface="Comic Sans MS" pitchFamily="66" charset="0"/>
              </a:rPr>
              <a:t>What is organic chemistry?</a:t>
            </a:r>
            <a:endParaRPr lang="en-GB" sz="4800" b="1" smtClean="0">
              <a:latin typeface="Comic Sans MS" pitchFamily="66" charset="0"/>
            </a:endParaRPr>
          </a:p>
        </p:txBody>
      </p:sp>
      <p:sp>
        <p:nvSpPr>
          <p:cNvPr id="8195" name="Rectangle 3"/>
          <p:cNvSpPr>
            <a:spLocks noGrp="1"/>
          </p:cNvSpPr>
          <p:nvPr>
            <p:ph type="subTitle" idx="4294967295"/>
          </p:nvPr>
        </p:nvSpPr>
        <p:spPr>
          <a:xfrm>
            <a:off x="-152400" y="1905000"/>
            <a:ext cx="8763000" cy="4495800"/>
          </a:xfrm>
        </p:spPr>
        <p:txBody>
          <a:bodyPr/>
          <a:lstStyle/>
          <a:p>
            <a:pPr marL="0" indent="0" algn="just" eaLnBrk="1" hangingPunct="1">
              <a:lnSpc>
                <a:spcPct val="80000"/>
              </a:lnSpc>
              <a:buClrTx/>
              <a:buSzPct val="150000"/>
              <a:buFont typeface="Wingdings" pitchFamily="2" charset="2"/>
              <a:buChar char="Ø"/>
              <a:defRPr/>
            </a:pPr>
            <a:endParaRPr lang="en-US" sz="2000" b="1" dirty="0" smtClean="0">
              <a:latin typeface="Comic Sans MS" pitchFamily="66" charset="0"/>
            </a:endParaRPr>
          </a:p>
          <a:p>
            <a:pPr>
              <a:defRPr/>
            </a:pPr>
            <a:r>
              <a:rPr lang="en-US" sz="2400" b="1" dirty="0" smtClean="0">
                <a:latin typeface="Comic Sans MS" pitchFamily="66" charset="0"/>
              </a:rPr>
              <a:t>The </a:t>
            </a:r>
            <a:r>
              <a:rPr lang="en-US" sz="2400" b="1" dirty="0" smtClean="0">
                <a:solidFill>
                  <a:srgbClr val="C00000"/>
                </a:solidFill>
                <a:latin typeface="Comic Sans MS" pitchFamily="66" charset="0"/>
              </a:rPr>
              <a:t>word</a:t>
            </a:r>
            <a:r>
              <a:rPr lang="en-US" sz="2400" b="1" dirty="0" smtClean="0">
                <a:latin typeface="Comic Sans MS" pitchFamily="66" charset="0"/>
              </a:rPr>
              <a:t> </a:t>
            </a:r>
            <a:r>
              <a:rPr lang="en-US" sz="2400" b="1" i="1" dirty="0" smtClean="0">
                <a:solidFill>
                  <a:srgbClr val="C00000"/>
                </a:solidFill>
                <a:latin typeface="Comic Sans MS" pitchFamily="66" charset="0"/>
              </a:rPr>
              <a:t>Organic</a:t>
            </a:r>
            <a:r>
              <a:rPr lang="en-US" sz="2400" b="1" dirty="0" smtClean="0">
                <a:latin typeface="Comic Sans MS" pitchFamily="66" charset="0"/>
              </a:rPr>
              <a:t> can be </a:t>
            </a:r>
            <a:r>
              <a:rPr lang="en-US" sz="2400" b="1" dirty="0" smtClean="0">
                <a:solidFill>
                  <a:srgbClr val="C00000"/>
                </a:solidFill>
                <a:latin typeface="Comic Sans MS" pitchFamily="66" charset="0"/>
              </a:rPr>
              <a:t>a biological or chemical term</a:t>
            </a:r>
            <a:r>
              <a:rPr lang="en-US" sz="2400" b="1" dirty="0" smtClean="0">
                <a:latin typeface="Comic Sans MS" pitchFamily="66" charset="0"/>
              </a:rPr>
              <a:t>. </a:t>
            </a:r>
          </a:p>
          <a:p>
            <a:pPr algn="just">
              <a:defRPr/>
            </a:pPr>
            <a:r>
              <a:rPr lang="en-US" sz="2400" b="1" dirty="0" smtClean="0">
                <a:latin typeface="Comic Sans MS" pitchFamily="66" charset="0"/>
              </a:rPr>
              <a:t>In Biology it means any thing that is living or has lived. The opposite is Non-Organic.</a:t>
            </a:r>
          </a:p>
          <a:p>
            <a:pPr algn="just">
              <a:defRPr/>
            </a:pPr>
            <a:r>
              <a:rPr lang="en-US" sz="2400" b="1" dirty="0" smtClean="0">
                <a:latin typeface="Comic Sans MS" pitchFamily="66" charset="0"/>
              </a:rPr>
              <a:t> In Chemistry, an Organic compound is one containing Carbon atoms. The opposite term is Inorganic. </a:t>
            </a:r>
          </a:p>
          <a:p>
            <a:pPr algn="just">
              <a:defRPr/>
            </a:pPr>
            <a:r>
              <a:rPr lang="en-US" sz="2400" b="1" dirty="0" smtClean="0">
                <a:latin typeface="Comic Sans MS" pitchFamily="66" charset="0"/>
              </a:rPr>
              <a:t>Organic compounds can may contain in addition to C &amp; H other elements such as O, S, N, </a:t>
            </a:r>
            <a:r>
              <a:rPr lang="en-US" sz="2400" b="1" dirty="0" err="1" smtClean="0">
                <a:latin typeface="Comic Sans MS" pitchFamily="66" charset="0"/>
              </a:rPr>
              <a:t>Cl</a:t>
            </a:r>
            <a:r>
              <a:rPr lang="en-US" sz="2400" b="1" dirty="0" smtClean="0">
                <a:latin typeface="Comic Sans MS" pitchFamily="66" charset="0"/>
              </a:rPr>
              <a:t>,-- </a:t>
            </a:r>
          </a:p>
          <a:p>
            <a:pPr algn="just">
              <a:defRPr/>
            </a:pPr>
            <a:r>
              <a:rPr lang="en-US" sz="2400" b="1" dirty="0" smtClean="0">
                <a:latin typeface="Comic Sans MS" pitchFamily="66" charset="0"/>
              </a:rPr>
              <a:t>Thus organic chemistry is the science explaining how are organic molecules are made, their physical and chemical properties  </a:t>
            </a: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idx="4294967295"/>
          </p:nvPr>
        </p:nvSpPr>
        <p:spPr>
          <a:xfrm>
            <a:off x="228600" y="762000"/>
            <a:ext cx="9144000" cy="609600"/>
          </a:xfrm>
        </p:spPr>
        <p:txBody>
          <a:bodyPr/>
          <a:lstStyle/>
          <a:p>
            <a:pPr algn="just"/>
            <a:r>
              <a:rPr lang="en-US" sz="4000" b="1" smtClean="0">
                <a:latin typeface="Comic Sans MS" pitchFamily="66" charset="0"/>
              </a:rPr>
              <a:t>Examples of organic compounds</a:t>
            </a:r>
            <a:endParaRPr lang="en-GB" sz="4000" b="1" smtClean="0">
              <a:latin typeface="Comic Sans MS" pitchFamily="66" charset="0"/>
            </a:endParaRPr>
          </a:p>
        </p:txBody>
      </p:sp>
      <p:sp>
        <p:nvSpPr>
          <p:cNvPr id="12291" name="Rectangle 3"/>
          <p:cNvSpPr>
            <a:spLocks noGrp="1"/>
          </p:cNvSpPr>
          <p:nvPr>
            <p:ph type="body" idx="4294967295"/>
          </p:nvPr>
        </p:nvSpPr>
        <p:spPr>
          <a:xfrm>
            <a:off x="152400" y="1371600"/>
            <a:ext cx="8991600" cy="4953000"/>
          </a:xfrm>
        </p:spPr>
        <p:txBody>
          <a:bodyPr/>
          <a:lstStyle/>
          <a:p>
            <a:pPr eaLnBrk="1" hangingPunct="1">
              <a:buFont typeface="Wingdings 2" pitchFamily="18" charset="2"/>
              <a:buNone/>
            </a:pPr>
            <a:r>
              <a:rPr lang="en-US" sz="3000" b="1" smtClean="0"/>
              <a:t>1) </a:t>
            </a:r>
            <a:r>
              <a:rPr lang="en-US" sz="3000" b="1" smtClean="0">
                <a:solidFill>
                  <a:srgbClr val="C00000"/>
                </a:solidFill>
                <a:latin typeface="Comic Sans MS" pitchFamily="66" charset="0"/>
              </a:rPr>
              <a:t>DNA</a:t>
            </a:r>
            <a:r>
              <a:rPr lang="en-US" sz="3000" b="1" smtClean="0">
                <a:latin typeface="Comic Sans MS" pitchFamily="66" charset="0"/>
              </a:rPr>
              <a:t>: the giant molecules that contain all the genetic information for a given species.</a:t>
            </a:r>
          </a:p>
          <a:p>
            <a:pPr eaLnBrk="1" hangingPunct="1">
              <a:buFont typeface="Wingdings 2" pitchFamily="18" charset="2"/>
              <a:buNone/>
            </a:pPr>
            <a:r>
              <a:rPr lang="en-US" sz="3000" b="1" smtClean="0">
                <a:latin typeface="Comic Sans MS" pitchFamily="66" charset="0"/>
              </a:rPr>
              <a:t>2) </a:t>
            </a:r>
            <a:r>
              <a:rPr lang="en-US" sz="3000" b="1" smtClean="0">
                <a:solidFill>
                  <a:srgbClr val="C00000"/>
                </a:solidFill>
                <a:latin typeface="Comic Sans MS" pitchFamily="66" charset="0"/>
              </a:rPr>
              <a:t>Proteins:</a:t>
            </a:r>
            <a:r>
              <a:rPr lang="en-US" sz="3000" b="1" smtClean="0">
                <a:latin typeface="Comic Sans MS" pitchFamily="66" charset="0"/>
              </a:rPr>
              <a:t> blood, muscle, and skin.</a:t>
            </a:r>
          </a:p>
          <a:p>
            <a:pPr eaLnBrk="1" hangingPunct="1">
              <a:buFont typeface="Wingdings 2" pitchFamily="18" charset="2"/>
              <a:buNone/>
            </a:pPr>
            <a:r>
              <a:rPr lang="en-US" sz="3000" b="1" smtClean="0">
                <a:latin typeface="Comic Sans MS" pitchFamily="66" charset="0"/>
              </a:rPr>
              <a:t>3) </a:t>
            </a:r>
            <a:r>
              <a:rPr lang="en-US" sz="3000" b="1" smtClean="0">
                <a:solidFill>
                  <a:srgbClr val="C00000"/>
                </a:solidFill>
                <a:latin typeface="Comic Sans MS" pitchFamily="66" charset="0"/>
              </a:rPr>
              <a:t>Enzymes:</a:t>
            </a:r>
            <a:r>
              <a:rPr lang="en-US" sz="3000" b="1" smtClean="0">
                <a:latin typeface="Comic Sans MS" pitchFamily="66" charset="0"/>
              </a:rPr>
              <a:t> catalyze the reactions that occur in our bodies.</a:t>
            </a:r>
          </a:p>
          <a:p>
            <a:pPr eaLnBrk="1" hangingPunct="1">
              <a:buFont typeface="Wingdings 2" pitchFamily="18" charset="2"/>
              <a:buNone/>
            </a:pPr>
            <a:r>
              <a:rPr lang="en-US" sz="3000" b="1" smtClean="0">
                <a:latin typeface="Comic Sans MS" pitchFamily="66" charset="0"/>
              </a:rPr>
              <a:t>4) </a:t>
            </a:r>
            <a:r>
              <a:rPr lang="en-US" sz="3000" b="1" smtClean="0">
                <a:solidFill>
                  <a:srgbClr val="C00000"/>
                </a:solidFill>
                <a:latin typeface="Comic Sans MS" pitchFamily="66" charset="0"/>
              </a:rPr>
              <a:t>Petroleum:</a:t>
            </a:r>
            <a:r>
              <a:rPr lang="en-US" sz="3000" b="1" smtClean="0">
                <a:latin typeface="Comic Sans MS" pitchFamily="66" charset="0"/>
              </a:rPr>
              <a:t> furnish the energy that sustains life.</a:t>
            </a:r>
          </a:p>
          <a:p>
            <a:pPr eaLnBrk="1" hangingPunct="1">
              <a:buFont typeface="Wingdings 2" pitchFamily="18" charset="2"/>
              <a:buNone/>
            </a:pPr>
            <a:r>
              <a:rPr lang="en-US" sz="3000" b="1" smtClean="0">
                <a:latin typeface="Comic Sans MS" pitchFamily="66" charset="0"/>
              </a:rPr>
              <a:t>5) </a:t>
            </a:r>
            <a:r>
              <a:rPr lang="en-US" sz="3000" b="1" smtClean="0">
                <a:solidFill>
                  <a:srgbClr val="C00000"/>
                </a:solidFill>
                <a:latin typeface="Comic Sans MS" pitchFamily="66" charset="0"/>
              </a:rPr>
              <a:t>Polymers: </a:t>
            </a:r>
            <a:r>
              <a:rPr lang="en-US" sz="3000" b="1" smtClean="0">
                <a:latin typeface="Comic Sans MS" pitchFamily="66" charset="0"/>
              </a:rPr>
              <a:t>Cloths, cars, plastic, kitchen appliances</a:t>
            </a:r>
          </a:p>
          <a:p>
            <a:pPr eaLnBrk="1" hangingPunct="1">
              <a:buFont typeface="Wingdings 2" pitchFamily="18" charset="2"/>
              <a:buNone/>
            </a:pPr>
            <a:r>
              <a:rPr lang="en-US" sz="3000" b="1" smtClean="0">
                <a:latin typeface="Comic Sans MS" pitchFamily="66" charset="0"/>
              </a:rPr>
              <a:t>6)</a:t>
            </a:r>
            <a:r>
              <a:rPr lang="en-US" sz="3000" b="1" smtClean="0">
                <a:solidFill>
                  <a:srgbClr val="C00000"/>
                </a:solidFill>
                <a:latin typeface="Comic Sans MS" pitchFamily="66" charset="0"/>
              </a:rPr>
              <a:t> Medicine</a:t>
            </a:r>
            <a:endParaRPr lang="en-US" sz="2800" b="1" smtClean="0">
              <a:solidFill>
                <a:srgbClr val="C00000"/>
              </a:solidFill>
              <a:latin typeface="Comic Sans MS" pitchFamily="66" charset="0"/>
            </a:endParaRPr>
          </a:p>
          <a:p>
            <a:pPr eaLnBrk="1" hangingPunct="1">
              <a:buFont typeface="Wingdings 2" pitchFamily="18" charset="2"/>
              <a:buNone/>
            </a:pPr>
            <a:endParaRPr lang="en-US" sz="3000" b="1" smtClean="0">
              <a:solidFill>
                <a:srgbClr val="C00000"/>
              </a:solidFill>
              <a:latin typeface="Comic Sans MS" pitchFamily="66" charset="0"/>
            </a:endParaRPr>
          </a:p>
          <a:p>
            <a:pPr eaLnBrk="1" hangingPunct="1">
              <a:buFont typeface="Wingdings 2" pitchFamily="18" charset="2"/>
              <a:buNone/>
            </a:pPr>
            <a:endParaRPr lang="en-US" sz="3000" b="1" smtClean="0">
              <a:latin typeface="Comic Sans MS" pitchFamily="66" charset="0"/>
            </a:endParaRPr>
          </a:p>
          <a:p>
            <a:pPr eaLnBrk="1" hangingPunct="1">
              <a:buFont typeface="Wingdings 2" pitchFamily="18" charset="2"/>
              <a:buNone/>
            </a:pPr>
            <a:endParaRPr lang="en-US" sz="3000" b="1" smtClean="0">
              <a:latin typeface="Comic Sans MS" pitchFamily="66" charset="0"/>
            </a:endParaRPr>
          </a:p>
          <a:p>
            <a:endParaRPr lang="en-GB" b="1" smtClean="0">
              <a:latin typeface="Comic Sans MS" pitchFamily="66" charset="0"/>
            </a:endParaRPr>
          </a:p>
        </p:txBody>
      </p:sp>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rrowheads="1"/>
          </p:cNvPicPr>
          <p:nvPr/>
        </p:nvPicPr>
        <p:blipFill>
          <a:blip r:embed="rId4" cstate="print"/>
          <a:srcRect/>
          <a:stretch>
            <a:fillRect/>
          </a:stretch>
        </p:blipFill>
        <p:spPr bwMode="auto">
          <a:xfrm>
            <a:off x="141288" y="1638300"/>
            <a:ext cx="4583112" cy="3543300"/>
          </a:xfrm>
          <a:prstGeom prst="rect">
            <a:avLst/>
          </a:prstGeom>
          <a:noFill/>
          <a:ln w="50800">
            <a:noFill/>
            <a:miter lim="800000"/>
            <a:headEnd/>
            <a:tailEnd/>
          </a:ln>
        </p:spPr>
      </p:pic>
      <p:sp>
        <p:nvSpPr>
          <p:cNvPr id="4099" name="Rectangle 3"/>
          <p:cNvSpPr>
            <a:spLocks noGrp="1" noChangeArrowheads="1"/>
          </p:cNvSpPr>
          <p:nvPr>
            <p:ph type="title"/>
          </p:nvPr>
        </p:nvSpPr>
        <p:spPr>
          <a:xfrm>
            <a:off x="1266825" y="609600"/>
            <a:ext cx="6610350" cy="11430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6000" dirty="0">
                <a:solidFill>
                  <a:srgbClr val="00279F"/>
                </a:solidFill>
                <a:effectLst>
                  <a:outerShdw blurRad="38100" dist="38100" dir="2700000" algn="tl">
                    <a:srgbClr val="C0C0C0"/>
                  </a:outerShdw>
                </a:effectLst>
                <a:latin typeface="Comic Sans MS" pitchFamily="66" charset="0"/>
              </a:rPr>
              <a:t>CHEMICAL BONDING</a:t>
            </a:r>
            <a:endParaRPr lang="en-US" altLang="en-US" sz="6000" dirty="0">
              <a:solidFill>
                <a:srgbClr val="00279F"/>
              </a:solidFill>
              <a:effectLst>
                <a:outerShdw blurRad="38100" dist="38100" dir="2700000" algn="tl">
                  <a:srgbClr val="C0C0C0"/>
                </a:outerShdw>
              </a:effectLst>
              <a:latin typeface="Helvetica" charset="0"/>
            </a:endParaRPr>
          </a:p>
        </p:txBody>
      </p:sp>
      <p:pic>
        <p:nvPicPr>
          <p:cNvPr id="4111" name="03M05AN3.avi">
            <a:hlinkClick r:id="" action="ppaction://media"/>
          </p:cNvPr>
          <p:cNvPicPr>
            <a:picLocks noGrp="1" noRot="1" noChangeAspect="1" noChangeArrowheads="1"/>
          </p:cNvPicPr>
          <p:nvPr>
            <p:ph type="media" sz="half" idx="2"/>
            <a:videoFile r:link="rId1"/>
          </p:nvPr>
        </p:nvPicPr>
        <p:blipFill>
          <a:blip r:embed="rId5" cstate="print"/>
          <a:srcRect/>
          <a:stretch>
            <a:fillRect/>
          </a:stretch>
        </p:blipFill>
        <p:spPr>
          <a:xfrm>
            <a:off x="5486400" y="4343400"/>
            <a:ext cx="3048000" cy="2286000"/>
          </a:xfrm>
        </p:spPr>
      </p:pic>
      <p:pic>
        <p:nvPicPr>
          <p:cNvPr id="13317" name="Picture 5"/>
          <p:cNvPicPr>
            <a:picLocks noChangeArrowheads="1"/>
          </p:cNvPicPr>
          <p:nvPr/>
        </p:nvPicPr>
        <p:blipFill>
          <a:blip r:embed="rId6" cstate="print"/>
          <a:srcRect/>
          <a:stretch>
            <a:fillRect/>
          </a:stretch>
        </p:blipFill>
        <p:spPr bwMode="auto">
          <a:xfrm>
            <a:off x="2179638" y="4673600"/>
            <a:ext cx="1981200" cy="2108200"/>
          </a:xfrm>
          <a:prstGeom prst="rect">
            <a:avLst/>
          </a:prstGeom>
          <a:noFill/>
          <a:ln w="50800">
            <a:noFill/>
            <a:miter lim="800000"/>
            <a:headEnd/>
            <a:tailEnd/>
          </a:ln>
        </p:spPr>
      </p:pic>
      <p:pic>
        <p:nvPicPr>
          <p:cNvPr id="13318" name="Picture 7"/>
          <p:cNvPicPr>
            <a:picLocks noChangeArrowheads="1"/>
          </p:cNvPicPr>
          <p:nvPr/>
        </p:nvPicPr>
        <p:blipFill>
          <a:blip r:embed="rId7" cstate="print"/>
          <a:srcRect/>
          <a:stretch>
            <a:fillRect/>
          </a:stretch>
        </p:blipFill>
        <p:spPr bwMode="auto">
          <a:xfrm>
            <a:off x="5153025" y="1828800"/>
            <a:ext cx="3000375" cy="2082800"/>
          </a:xfrm>
          <a:prstGeom prst="rect">
            <a:avLst/>
          </a:prstGeom>
          <a:noFill/>
          <a:ln w="50800">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34" fill="hold"/>
                                        <p:tgtEl>
                                          <p:spTgt spid="41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4111"/>
                </p:tgtEl>
              </p:cMediaNode>
            </p:video>
            <p:seq concurrent="1" nextAc="seek">
              <p:cTn id="8" restart="whenNotActive" fill="hold" evtFilter="cancelBubble" nodeType="interactiveSeq">
                <p:stCondLst>
                  <p:cond evt="onClick" delay="0">
                    <p:tgtEl>
                      <p:spTgt spid="41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111"/>
                                        </p:tgtEl>
                                      </p:cBhvr>
                                    </p:cmd>
                                  </p:childTnLst>
                                </p:cTn>
                              </p:par>
                            </p:childTnLst>
                          </p:cTn>
                        </p:par>
                      </p:childTnLst>
                    </p:cTn>
                  </p:par>
                </p:childTnLst>
              </p:cTn>
              <p:nextCondLst>
                <p:cond evt="onClick" delay="0">
                  <p:tgtEl>
                    <p:spTgt spid="4111"/>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95388" y="457200"/>
            <a:ext cx="6400800" cy="762000"/>
          </a:xfrm>
        </p:spPr>
        <p:txBody>
          <a:bodyPr>
            <a:normAutofit fontScale="90000"/>
          </a:bodyPr>
          <a:lstStyle/>
          <a:p>
            <a:pPr eaLnBrk="1" fontAlgn="auto" hangingPunct="1">
              <a:spcAft>
                <a:spcPts val="0"/>
              </a:spcAft>
              <a:defRPr/>
            </a:pPr>
            <a:r>
              <a:rPr lang="en-US" altLang="en-US" sz="6000">
                <a:solidFill>
                  <a:schemeClr val="hlink"/>
                </a:solidFill>
                <a:effectLst>
                  <a:outerShdw blurRad="38100" dist="38100" dir="2700000" algn="tl">
                    <a:srgbClr val="000000"/>
                  </a:outerShdw>
                </a:effectLst>
                <a:latin typeface="Comic Sans MS" pitchFamily="66" charset="0"/>
              </a:rPr>
              <a:t>Chemical Bonding</a:t>
            </a:r>
            <a:endParaRPr lang="en-US" altLang="en-US" sz="6000">
              <a:solidFill>
                <a:schemeClr val="hlink"/>
              </a:solidFill>
              <a:effectLst>
                <a:outerShdw blurRad="38100" dist="38100" dir="2700000" algn="tl">
                  <a:srgbClr val="000000"/>
                </a:outerShdw>
              </a:effectLst>
              <a:latin typeface="Helvetica" charset="0"/>
            </a:endParaRPr>
          </a:p>
        </p:txBody>
      </p:sp>
      <p:sp>
        <p:nvSpPr>
          <p:cNvPr id="5123" name="Rectangle 3"/>
          <p:cNvSpPr>
            <a:spLocks noGrp="1" noChangeArrowheads="1"/>
          </p:cNvSpPr>
          <p:nvPr>
            <p:ph idx="1"/>
          </p:nvPr>
        </p:nvSpPr>
        <p:spPr>
          <a:xfrm>
            <a:off x="844550" y="1447800"/>
            <a:ext cx="5064125" cy="4876800"/>
          </a:xfrm>
        </p:spPr>
        <p:txBody>
          <a:bodyPr>
            <a:normAutofit/>
          </a:bodyPr>
          <a:lstStyle/>
          <a:p>
            <a:pPr eaLnBrk="1" hangingPunct="1">
              <a:lnSpc>
                <a:spcPct val="90000"/>
              </a:lnSpc>
              <a:buFontTx/>
              <a:buNone/>
              <a:defRPr/>
            </a:pPr>
            <a:r>
              <a:rPr lang="en-US" altLang="en-US" sz="2800" b="1" dirty="0" smtClean="0">
                <a:solidFill>
                  <a:schemeClr val="accent2"/>
                </a:solidFill>
                <a:effectLst>
                  <a:outerShdw blurRad="38100" dist="38100" dir="2700000" algn="tl">
                    <a:srgbClr val="C0C0C0"/>
                  </a:outerShdw>
                </a:effectLst>
                <a:latin typeface="Comic Sans MS" pitchFamily="66" charset="0"/>
              </a:rPr>
              <a:t>Problems and questions —</a:t>
            </a:r>
            <a:endParaRPr lang="en-US" altLang="en-US" sz="2800" b="1" dirty="0" smtClean="0">
              <a:effectLst>
                <a:outerShdw blurRad="38100" dist="38100" dir="2700000" algn="tl">
                  <a:srgbClr val="C0C0C0"/>
                </a:outerShdw>
              </a:effectLst>
              <a:latin typeface="Comic Sans MS" pitchFamily="66" charset="0"/>
            </a:endParaRPr>
          </a:p>
          <a:p>
            <a:pPr eaLnBrk="1" hangingPunct="1">
              <a:lnSpc>
                <a:spcPct val="90000"/>
              </a:lnSpc>
              <a:buFontTx/>
              <a:buNone/>
              <a:defRPr/>
            </a:pPr>
            <a:r>
              <a:rPr lang="en-US" altLang="en-US" sz="2800" b="1" dirty="0" smtClean="0">
                <a:effectLst>
                  <a:outerShdw blurRad="38100" dist="38100" dir="2700000" algn="tl">
                    <a:srgbClr val="C0C0C0"/>
                  </a:outerShdw>
                </a:effectLst>
                <a:latin typeface="Comic Sans MS" pitchFamily="66" charset="0"/>
              </a:rPr>
              <a:t>How is a molecule or polyatomic ion held together?</a:t>
            </a:r>
          </a:p>
          <a:p>
            <a:pPr eaLnBrk="1" hangingPunct="1">
              <a:lnSpc>
                <a:spcPct val="90000"/>
              </a:lnSpc>
              <a:buFontTx/>
              <a:buNone/>
              <a:defRPr/>
            </a:pPr>
            <a:r>
              <a:rPr lang="en-US" altLang="en-US" sz="2800" b="1" dirty="0" smtClean="0">
                <a:effectLst>
                  <a:outerShdw blurRad="38100" dist="38100" dir="2700000" algn="tl">
                    <a:srgbClr val="C0C0C0"/>
                  </a:outerShdw>
                </a:effectLst>
                <a:latin typeface="Comic Sans MS" pitchFamily="66" charset="0"/>
              </a:rPr>
              <a:t>Why are chemical bonds important?</a:t>
            </a:r>
          </a:p>
          <a:p>
            <a:pPr eaLnBrk="1" hangingPunct="1">
              <a:lnSpc>
                <a:spcPct val="90000"/>
              </a:lnSpc>
              <a:buFont typeface="Wingdings 2" pitchFamily="18" charset="2"/>
              <a:buNone/>
              <a:defRPr/>
            </a:pPr>
            <a:endParaRPr lang="en-US" altLang="en-US" sz="2800" dirty="0" smtClean="0">
              <a:solidFill>
                <a:srgbClr val="FCFEB9"/>
              </a:solidFill>
              <a:effectLst>
                <a:outerShdw blurRad="38100" dist="38100" dir="2700000" algn="tl">
                  <a:srgbClr val="C0C0C0"/>
                </a:outerShdw>
              </a:effectLst>
              <a:latin typeface="Helvetica" charset="0"/>
            </a:endParaRPr>
          </a:p>
        </p:txBody>
      </p:sp>
      <p:pic>
        <p:nvPicPr>
          <p:cNvPr id="14340" name="Picture 4"/>
          <p:cNvPicPr>
            <a:picLocks noChangeArrowheads="1"/>
          </p:cNvPicPr>
          <p:nvPr/>
        </p:nvPicPr>
        <p:blipFill>
          <a:blip r:embed="rId2" cstate="print"/>
          <a:srcRect/>
          <a:stretch>
            <a:fillRect/>
          </a:stretch>
        </p:blipFill>
        <p:spPr bwMode="auto">
          <a:xfrm>
            <a:off x="5805488" y="1722438"/>
            <a:ext cx="2698750" cy="3095625"/>
          </a:xfrm>
          <a:prstGeom prst="rect">
            <a:avLst/>
          </a:prstGeom>
          <a:noFill/>
          <a:ln w="50800">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dissolve">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dissolve">
                                      <p:cBhvr>
                                        <p:cTn id="12" dur="500"/>
                                        <p:tgtEl>
                                          <p:spTgt spid="51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3">
                                            <p:txEl>
                                              <p:pRg st="2" end="2"/>
                                            </p:txEl>
                                          </p:spTgt>
                                        </p:tgtEl>
                                        <p:attrNameLst>
                                          <p:attrName>style.visibility</p:attrName>
                                        </p:attrNameLst>
                                      </p:cBhvr>
                                      <p:to>
                                        <p:strVal val="visible"/>
                                      </p:to>
                                    </p:set>
                                    <p:animEffect transition="in" filter="dissolve">
                                      <p:cBhvr>
                                        <p:cTn id="17" dur="500"/>
                                        <p:tgtEl>
                                          <p:spTgt spid="51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64B8A890-8A44-41E2-9568-D004CB302213}" type="slidenum">
              <a:rPr lang="en-US" sz="1400"/>
              <a:pPr>
                <a:defRPr/>
              </a:pPr>
              <a:t>8</a:t>
            </a:fld>
            <a:endParaRPr lang="en-US" sz="1400" dirty="0"/>
          </a:p>
        </p:txBody>
      </p:sp>
      <p:sp>
        <p:nvSpPr>
          <p:cNvPr id="15363" name="Rectangle 3"/>
          <p:cNvSpPr>
            <a:spLocks noChangeArrowheads="1"/>
          </p:cNvSpPr>
          <p:nvPr/>
        </p:nvSpPr>
        <p:spPr bwMode="auto">
          <a:xfrm>
            <a:off x="762000" y="457200"/>
            <a:ext cx="8229600" cy="579438"/>
          </a:xfrm>
          <a:prstGeom prst="rect">
            <a:avLst/>
          </a:prstGeom>
          <a:noFill/>
          <a:ln w="9525">
            <a:noFill/>
            <a:miter lim="800000"/>
            <a:headEnd/>
            <a:tailEnd/>
          </a:ln>
        </p:spPr>
        <p:txBody>
          <a:bodyPr>
            <a:spAutoFit/>
          </a:bodyPr>
          <a:lstStyle/>
          <a:p>
            <a:r>
              <a:rPr lang="en-US" sz="3200" b="1">
                <a:solidFill>
                  <a:schemeClr val="accent2"/>
                </a:solidFill>
                <a:latin typeface="Comic Sans MS" pitchFamily="66" charset="0"/>
                <a:cs typeface="Times New Roman" pitchFamily="18" charset="0"/>
              </a:rPr>
              <a:t>Important concepts in chemical bonding</a:t>
            </a:r>
          </a:p>
        </p:txBody>
      </p:sp>
      <p:sp>
        <p:nvSpPr>
          <p:cNvPr id="15364" name="Rectangle 6"/>
          <p:cNvSpPr>
            <a:spLocks noChangeArrowheads="1"/>
          </p:cNvSpPr>
          <p:nvPr/>
        </p:nvSpPr>
        <p:spPr bwMode="auto">
          <a:xfrm>
            <a:off x="0" y="1066800"/>
            <a:ext cx="8229600" cy="5540375"/>
          </a:xfrm>
          <a:prstGeom prst="rect">
            <a:avLst/>
          </a:prstGeom>
          <a:noFill/>
          <a:ln w="9525">
            <a:noFill/>
            <a:miter lim="800000"/>
            <a:headEnd/>
            <a:tailEnd/>
          </a:ln>
        </p:spPr>
        <p:txBody>
          <a:bodyPr>
            <a:spAutoFit/>
          </a:bodyPr>
          <a:lstStyle/>
          <a:p>
            <a:pPr marL="342900" indent="-342900" algn="just">
              <a:buFont typeface="Wingdings" pitchFamily="2" charset="2"/>
              <a:buChar char="Ø"/>
            </a:pPr>
            <a:r>
              <a:rPr lang="en-US">
                <a:latin typeface="Times New Roman" pitchFamily="18" charset="0"/>
                <a:cs typeface="Times New Roman" pitchFamily="18" charset="0"/>
              </a:rPr>
              <a:t> </a:t>
            </a:r>
            <a:r>
              <a:rPr lang="en-US" sz="1600" b="1">
                <a:latin typeface="Comic Sans MS" pitchFamily="66" charset="0"/>
                <a:cs typeface="Times New Roman" pitchFamily="18" charset="0"/>
              </a:rPr>
              <a:t>The </a:t>
            </a:r>
            <a:r>
              <a:rPr lang="en-US" sz="1600" b="1">
                <a:solidFill>
                  <a:srgbClr val="FF0000"/>
                </a:solidFill>
                <a:latin typeface="Comic Sans MS" pitchFamily="66" charset="0"/>
                <a:cs typeface="Times New Roman" pitchFamily="18" charset="0"/>
              </a:rPr>
              <a:t>attractive force</a:t>
            </a:r>
            <a:r>
              <a:rPr lang="en-US" sz="1600" b="1">
                <a:latin typeface="Comic Sans MS" pitchFamily="66" charset="0"/>
                <a:cs typeface="Times New Roman" pitchFamily="18" charset="0"/>
              </a:rPr>
              <a:t> which </a:t>
            </a:r>
            <a:r>
              <a:rPr lang="en-US" sz="1600" b="1">
                <a:solidFill>
                  <a:srgbClr val="FF0000"/>
                </a:solidFill>
                <a:latin typeface="Comic Sans MS" pitchFamily="66" charset="0"/>
                <a:cs typeface="Times New Roman" pitchFamily="18" charset="0"/>
              </a:rPr>
              <a:t>holds</a:t>
            </a:r>
            <a:r>
              <a:rPr lang="en-US" sz="1600" b="1">
                <a:latin typeface="Comic Sans MS" pitchFamily="66" charset="0"/>
                <a:cs typeface="Times New Roman" pitchFamily="18" charset="0"/>
              </a:rPr>
              <a:t> </a:t>
            </a:r>
            <a:r>
              <a:rPr lang="en-US" sz="1600" b="1">
                <a:solidFill>
                  <a:srgbClr val="FF0000"/>
                </a:solidFill>
                <a:latin typeface="Comic Sans MS" pitchFamily="66" charset="0"/>
                <a:cs typeface="Times New Roman" pitchFamily="18" charset="0"/>
              </a:rPr>
              <a:t>together</a:t>
            </a:r>
            <a:r>
              <a:rPr lang="en-US" sz="1600" b="1">
                <a:latin typeface="Comic Sans MS" pitchFamily="66" charset="0"/>
                <a:cs typeface="Times New Roman" pitchFamily="18" charset="0"/>
              </a:rPr>
              <a:t> the constituent </a:t>
            </a:r>
            <a:r>
              <a:rPr lang="en-US" sz="1600" b="1">
                <a:solidFill>
                  <a:srgbClr val="FF0000"/>
                </a:solidFill>
                <a:latin typeface="Comic Sans MS" pitchFamily="66" charset="0"/>
                <a:cs typeface="Times New Roman" pitchFamily="18" charset="0"/>
              </a:rPr>
              <a:t>particles</a:t>
            </a:r>
            <a:r>
              <a:rPr lang="en-US" sz="1600" b="1">
                <a:latin typeface="Comic Sans MS" pitchFamily="66" charset="0"/>
                <a:cs typeface="Times New Roman" pitchFamily="18" charset="0"/>
              </a:rPr>
              <a:t> (atoms, ions or molecules) in chemical species is known as </a:t>
            </a:r>
            <a:r>
              <a:rPr lang="en-US" sz="1600" b="1">
                <a:solidFill>
                  <a:srgbClr val="FF0000"/>
                </a:solidFill>
                <a:latin typeface="Comic Sans MS" pitchFamily="66" charset="0"/>
                <a:cs typeface="Times New Roman" pitchFamily="18" charset="0"/>
              </a:rPr>
              <a:t>chemical bond.</a:t>
            </a:r>
          </a:p>
          <a:p>
            <a:pPr marL="342900" indent="-342900" algn="just">
              <a:buFont typeface="Wingdings" pitchFamily="2" charset="2"/>
              <a:buChar char="Ø"/>
            </a:pPr>
            <a:r>
              <a:rPr lang="en-US" sz="1600" b="1">
                <a:latin typeface="Comic Sans MS" pitchFamily="66" charset="0"/>
                <a:cs typeface="Times New Roman" pitchFamily="18" charset="0"/>
              </a:rPr>
              <a:t>Each bond is made up of two electroms</a:t>
            </a:r>
          </a:p>
          <a:p>
            <a:pPr marL="342900" indent="-342900" algn="just">
              <a:buFont typeface="Wingdings" pitchFamily="2" charset="2"/>
              <a:buChar char="Ø"/>
            </a:pPr>
            <a:endParaRPr lang="en-US" sz="1600" b="1">
              <a:latin typeface="Comic Sans MS" pitchFamily="66" charset="0"/>
              <a:cs typeface="Times New Roman" pitchFamily="18" charset="0"/>
            </a:endParaRPr>
          </a:p>
          <a:p>
            <a:pPr marL="342900" indent="-342900" algn="just">
              <a:buFont typeface="Wingdings" pitchFamily="2" charset="2"/>
              <a:buChar char="Ø"/>
            </a:pPr>
            <a:r>
              <a:rPr lang="en-US" sz="1600" b="1">
                <a:latin typeface="Comic Sans MS" pitchFamily="66" charset="0"/>
                <a:cs typeface="Times New Roman" pitchFamily="18" charset="0"/>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a:latin typeface="Comic Sans MS" pitchFamily="66" charset="0"/>
              <a:cs typeface="Times New Roman" pitchFamily="18" charset="0"/>
            </a:endParaRPr>
          </a:p>
          <a:p>
            <a:pPr marL="342900" indent="-342900" algn="just">
              <a:buFont typeface="Wingdings" pitchFamily="2" charset="2"/>
              <a:buChar char="Ø"/>
            </a:pPr>
            <a:r>
              <a:rPr lang="en-US" sz="1600" b="1">
                <a:latin typeface="Comic Sans MS" pitchFamily="66" charset="0"/>
                <a:cs typeface="Times New Roman" pitchFamily="18" charset="0"/>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a:latin typeface="Comic Sans MS" pitchFamily="66" charset="0"/>
                <a:cs typeface="Times New Roman" pitchFamily="18" charset="0"/>
              </a:rPr>
              <a:t>The tendency of an atom to take part in chemical combination is determined by the number of </a:t>
            </a:r>
            <a:r>
              <a:rPr lang="en-US" sz="1600" b="1">
                <a:solidFill>
                  <a:schemeClr val="accent1"/>
                </a:solidFill>
                <a:latin typeface="Comic Sans MS" pitchFamily="66" charset="0"/>
                <a:cs typeface="Times New Roman" pitchFamily="18" charset="0"/>
              </a:rPr>
              <a:t>valence electrons</a:t>
            </a:r>
            <a:r>
              <a:rPr lang="en-US" sz="1600" b="1">
                <a:latin typeface="Comic Sans MS" pitchFamily="66" charset="0"/>
                <a:cs typeface="Times New Roman" pitchFamily="18" charset="0"/>
              </a:rPr>
              <a:t> (electrons in the outermost shell of an atom).</a:t>
            </a:r>
          </a:p>
          <a:p>
            <a:pPr marL="342900" indent="-342900" algn="just">
              <a:buFont typeface="Wingdings" pitchFamily="2" charset="2"/>
              <a:buChar char="Ø"/>
            </a:pPr>
            <a:endParaRPr lang="en-US" sz="1600" b="1">
              <a:latin typeface="Comic Sans MS" pitchFamily="66" charset="0"/>
              <a:cs typeface="Times New Roman" pitchFamily="18" charset="0"/>
            </a:endParaRPr>
          </a:p>
          <a:p>
            <a:pPr marL="342900" indent="-342900" algn="just">
              <a:buFont typeface="Wingdings" pitchFamily="2" charset="2"/>
              <a:buChar char="Ø"/>
            </a:pPr>
            <a:r>
              <a:rPr lang="en-US" sz="1600" b="1">
                <a:latin typeface="Comic Sans MS" pitchFamily="66" charset="0"/>
                <a:cs typeface="Times New Roman" pitchFamily="18" charset="0"/>
              </a:rPr>
              <a:t>The atoms acquire the stable noble gas configuration of having eight electrons in the outermost shell (called octect rule) by mutual sharing (</a:t>
            </a:r>
            <a:r>
              <a:rPr lang="en-US" sz="1600" b="1">
                <a:solidFill>
                  <a:schemeClr val="accent1"/>
                </a:solidFill>
                <a:latin typeface="Comic Sans MS" pitchFamily="66" charset="0"/>
                <a:cs typeface="Times New Roman" pitchFamily="18" charset="0"/>
              </a:rPr>
              <a:t>covalent bond which is usually between two non metals</a:t>
            </a:r>
            <a:r>
              <a:rPr lang="en-US" sz="1600" b="1">
                <a:latin typeface="Comic Sans MS" pitchFamily="66" charset="0"/>
                <a:cs typeface="Times New Roman" pitchFamily="18" charset="0"/>
              </a:rPr>
              <a:t>) or by transfer of one or more electrons (</a:t>
            </a:r>
            <a:r>
              <a:rPr lang="en-US" sz="1600" b="1">
                <a:solidFill>
                  <a:schemeClr val="accent1"/>
                </a:solidFill>
                <a:latin typeface="Comic Sans MS" pitchFamily="66" charset="0"/>
                <a:cs typeface="Times New Roman" pitchFamily="18" charset="0"/>
              </a:rPr>
              <a:t>ionic bonds which is usually between a metal and a nonmetal</a:t>
            </a:r>
            <a:r>
              <a:rPr lang="en-US" sz="1600" b="1">
                <a:latin typeface="Comic Sans MS" pitchFamily="66" charset="0"/>
                <a:cs typeface="Times New Roman" pitchFamily="18" charset="0"/>
              </a:rPr>
              <a:t>). </a:t>
            </a:r>
            <a:r>
              <a:rPr lang="en-US" sz="1600" b="1">
                <a:solidFill>
                  <a:srgbClr val="AF2B2B"/>
                </a:solidFill>
                <a:latin typeface="Comic Sans MS" pitchFamily="66" charset="0"/>
                <a:cs typeface="Times New Roman" pitchFamily="18" charset="0"/>
              </a:rPr>
              <a:t>N.B.: there are other minor types of chemical bonding that will not be discussed here.</a:t>
            </a:r>
          </a:p>
          <a:p>
            <a:pPr marL="342900" indent="-342900" algn="just">
              <a:buFont typeface="Wingdings" pitchFamily="2" charset="2"/>
              <a:buNone/>
            </a:pPr>
            <a:endParaRPr lang="en-US" sz="1600" b="1">
              <a:solidFill>
                <a:srgbClr val="AF2B2B"/>
              </a:solidFill>
              <a:latin typeface="Comic Sans MS" pitchFamily="66" charset="0"/>
              <a:cs typeface="Times New Roman" pitchFamily="18" charset="0"/>
            </a:endParaRPr>
          </a:p>
          <a:p>
            <a:pPr marL="342900" indent="-342900" algn="just">
              <a:buFont typeface="Wingdings" pitchFamily="2" charset="2"/>
              <a:buChar char="Ø"/>
            </a:pPr>
            <a:r>
              <a:rPr lang="en-US" sz="1600" b="1">
                <a:latin typeface="Comic Sans MS" pitchFamily="66" charset="0"/>
                <a:cs typeface="Times New Roman" pitchFamily="18" charset="0"/>
              </a:rPr>
              <a:t>The valency of an element is  (number of electrons an atom loses, gains or mutually shares to attain noble gas configuration).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631825" y="0"/>
            <a:ext cx="8091488" cy="1143000"/>
          </a:xfrm>
          <a:effectLst>
            <a:outerShdw dist="35921" dir="2700000" algn="ctr" rotWithShape="0">
              <a:schemeClr val="tx1"/>
            </a:outerShdw>
          </a:effectLst>
        </p:spPr>
        <p:txBody>
          <a:bodyPr>
            <a:normAutofit/>
          </a:bodyPr>
          <a:lstStyle/>
          <a:p>
            <a:pPr eaLnBrk="1" fontAlgn="auto" hangingPunct="1">
              <a:spcAft>
                <a:spcPts val="0"/>
              </a:spcAft>
              <a:defRPr/>
            </a:pPr>
            <a:r>
              <a:rPr lang="en-US" altLang="en-US" sz="4800">
                <a:solidFill>
                  <a:srgbClr val="FAFD00"/>
                </a:solidFill>
                <a:effectLst>
                  <a:outerShdw blurRad="38100" dist="38100" dir="2700000" algn="tl">
                    <a:srgbClr val="000000"/>
                  </a:outerShdw>
                </a:effectLst>
                <a:latin typeface="Comic Sans MS" pitchFamily="66" charset="0"/>
              </a:rPr>
              <a:t>Review of Valence Electrons</a:t>
            </a:r>
            <a:endParaRPr lang="en-US" altLang="en-US" sz="5400">
              <a:solidFill>
                <a:srgbClr val="FAFD00"/>
              </a:solidFill>
              <a:effectLst>
                <a:outerShdw blurRad="38100" dist="38100" dir="2700000" algn="tl">
                  <a:srgbClr val="000000"/>
                </a:outerShdw>
              </a:effectLst>
              <a:latin typeface="Helvetica" charset="0"/>
            </a:endParaRPr>
          </a:p>
        </p:txBody>
      </p:sp>
      <p:sp>
        <p:nvSpPr>
          <p:cNvPr id="18435" name="Rectangle 3"/>
          <p:cNvSpPr>
            <a:spLocks noGrp="1" noChangeArrowheads="1"/>
          </p:cNvSpPr>
          <p:nvPr>
            <p:ph type="body" sz="half" idx="4294967295"/>
          </p:nvPr>
        </p:nvSpPr>
        <p:spPr>
          <a:xfrm>
            <a:off x="1195388" y="1143000"/>
            <a:ext cx="7245350" cy="1143000"/>
          </a:xfrm>
        </p:spPr>
        <p:txBody>
          <a:bodyPr>
            <a:normAutofit/>
          </a:bodyPr>
          <a:lstStyle/>
          <a:p>
            <a:pPr marL="274320" indent="-274320" eaLnBrk="1" fontAlgn="auto" hangingPunct="1">
              <a:spcAft>
                <a:spcPts val="0"/>
              </a:spcAft>
              <a:buClr>
                <a:schemeClr val="accent3"/>
              </a:buClr>
              <a:buFontTx/>
              <a:buNone/>
              <a:defRPr/>
            </a:pPr>
            <a:r>
              <a:rPr lang="en-US" altLang="en-US" sz="2800" dirty="0">
                <a:solidFill>
                  <a:schemeClr val="hlink"/>
                </a:solidFill>
                <a:effectLst>
                  <a:outerShdw blurRad="38100" dist="38100" dir="2700000" algn="tl">
                    <a:srgbClr val="000000"/>
                  </a:outerShdw>
                </a:effectLst>
                <a:latin typeface="Helvetica" charset="0"/>
              </a:rPr>
              <a:t>Number of valence electrons of a main (A) group atom = Group number</a:t>
            </a:r>
            <a:r>
              <a:rPr lang="en-US" altLang="en-US" sz="2800" dirty="0">
                <a:effectLst>
                  <a:outerShdw blurRad="38100" dist="38100" dir="2700000" algn="tl">
                    <a:srgbClr val="FFFFFF"/>
                  </a:outerShdw>
                </a:effectLst>
                <a:latin typeface="Helvetica" charset="0"/>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286000"/>
            <a:ext cx="8864600" cy="4287838"/>
          </a:xfrm>
          <a:ln w="28575">
            <a:solidFill>
              <a:srgbClr val="000000"/>
            </a:solid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dissolve">
                                      <p:cBhvr>
                                        <p:cTn id="7"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C6420C6C27A64EB4F38E9612638B6B" ma:contentTypeVersion="0" ma:contentTypeDescription="Create a new document." ma:contentTypeScope="" ma:versionID="122c81d0324c506ec0678ee51b29e21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9ECBF44-171E-43E8-9C50-BABF670D0B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5F799F0-7CBC-4E30-B1CF-5EEE4B080BA7}">
  <ds:schemaRefs>
    <ds:schemaRef ds:uri="http://purl.org/dc/elements/1.1/"/>
    <ds:schemaRef ds:uri="http://schemas.microsoft.com/office/2006/metadata/properties"/>
    <ds:schemaRef ds:uri="http://schemas.microsoft.com/office/2006/documentManagement/types"/>
    <ds:schemaRef ds:uri="http://www.w3.org/XML/1998/namespace"/>
    <ds:schemaRef ds:uri="http://purl.org/dc/terms/"/>
    <ds:schemaRef ds:uri="http://schemas.openxmlformats.org/package/2006/metadata/core-properties"/>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3783A02E-D9A3-4930-8875-14FA9AB4FF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1219</TotalTime>
  <Words>1487</Words>
  <Application>Microsoft Office PowerPoint</Application>
  <PresentationFormat>عرض على الشاشة (3:4)‏</PresentationFormat>
  <Paragraphs>194</Paragraphs>
  <Slides>28</Slides>
  <Notes>3</Notes>
  <HiddenSlides>0</HiddenSlides>
  <MMClips>1</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28</vt:i4>
      </vt:variant>
    </vt:vector>
  </HeadingPairs>
  <TitlesOfParts>
    <vt:vector size="30" baseType="lpstr">
      <vt:lpstr>Flow</vt:lpstr>
      <vt:lpstr>CS ChemDraw Drawing</vt:lpstr>
      <vt:lpstr>Introduction  to organic chemistry- Part I</vt:lpstr>
      <vt:lpstr>Where Would We Be without Chemistry?</vt:lpstr>
      <vt:lpstr>Leaning objectives:</vt:lpstr>
      <vt:lpstr>What is organic chemistry?</vt:lpstr>
      <vt:lpstr>Examples of organic compounds</vt:lpstr>
      <vt:lpstr>CHEMICAL BONDING</vt:lpstr>
      <vt:lpstr>Chemical Bonding</vt:lpstr>
      <vt:lpstr>الشريحة 8</vt:lpstr>
      <vt:lpstr>Review of Valence Electrons</vt:lpstr>
      <vt:lpstr>الشريحة 10</vt:lpstr>
      <vt:lpstr>Characteristics of Covalent Compounds </vt:lpstr>
      <vt:lpstr>Chemical bonding in Molecules by Lewis (electron dot) structures</vt:lpstr>
      <vt:lpstr>الشريحة 13</vt:lpstr>
      <vt:lpstr>Types of valence electrons</vt:lpstr>
      <vt:lpstr>Bond Formation</vt:lpstr>
      <vt:lpstr>Electronegativity Difference:types of bonds and polarity</vt:lpstr>
      <vt:lpstr>The type of bond can usually be calculated by finding the difference in electronegativity of the two atoms that are going together.</vt:lpstr>
      <vt:lpstr>الشريحة 18</vt:lpstr>
      <vt:lpstr>الشريحة 19</vt:lpstr>
      <vt:lpstr>الشريحة 20</vt:lpstr>
      <vt:lpstr>الشريحة 21</vt:lpstr>
      <vt:lpstr>الشريحة 22</vt:lpstr>
      <vt:lpstr>Dipole Moments</vt:lpstr>
      <vt:lpstr>الشريحة 24</vt:lpstr>
      <vt:lpstr>Inductive effect</vt:lpstr>
      <vt:lpstr>الشريحة 26</vt:lpstr>
      <vt:lpstr>الشريحة 27</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Admin</cp:lastModifiedBy>
  <cp:revision>144</cp:revision>
  <dcterms:created xsi:type="dcterms:W3CDTF">2010-04-19T13:16:56Z</dcterms:created>
  <dcterms:modified xsi:type="dcterms:W3CDTF">2016-01-18T18:59:39Z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0x01010077C6420C6C27A64EB4F38E9612638B6B</vt:lpwstr>
  </property>
</Properties>
</file>