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65"/>
  </p:notesMasterIdLst>
  <p:sldIdLst>
    <p:sldId id="257" r:id="rId2"/>
    <p:sldId id="258" r:id="rId3"/>
    <p:sldId id="259" r:id="rId4"/>
    <p:sldId id="260" r:id="rId5"/>
    <p:sldId id="264" r:id="rId6"/>
    <p:sldId id="265" r:id="rId7"/>
    <p:sldId id="262" r:id="rId8"/>
    <p:sldId id="267" r:id="rId9"/>
    <p:sldId id="268" r:id="rId10"/>
    <p:sldId id="266" r:id="rId11"/>
    <p:sldId id="269" r:id="rId12"/>
    <p:sldId id="282" r:id="rId13"/>
    <p:sldId id="270" r:id="rId14"/>
    <p:sldId id="281" r:id="rId15"/>
    <p:sldId id="272" r:id="rId16"/>
    <p:sldId id="280" r:id="rId17"/>
    <p:sldId id="279" r:id="rId18"/>
    <p:sldId id="273" r:id="rId19"/>
    <p:sldId id="274" r:id="rId20"/>
    <p:sldId id="276" r:id="rId21"/>
    <p:sldId id="275" r:id="rId22"/>
    <p:sldId id="284" r:id="rId23"/>
    <p:sldId id="283" r:id="rId24"/>
    <p:sldId id="277" r:id="rId25"/>
    <p:sldId id="285" r:id="rId26"/>
    <p:sldId id="286" r:id="rId27"/>
    <p:sldId id="287" r:id="rId28"/>
    <p:sldId id="288" r:id="rId29"/>
    <p:sldId id="290" r:id="rId30"/>
    <p:sldId id="289"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7934"/>
    <a:srgbClr val="0000FF"/>
    <a:srgbClr val="015F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8C8DF8-367D-47DE-8692-096F01F52DC0}" type="datetimeFigureOut">
              <a:rPr lang="en-US" smtClean="0"/>
              <a:t>10/4/2016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FEFEBF-88E2-4C3D-A3FF-4CC899848743}" type="slidenum">
              <a:rPr lang="en-US" smtClean="0"/>
              <a:t>‹#›</a:t>
            </a:fld>
            <a:endParaRPr lang="en-US" dirty="0"/>
          </a:p>
        </p:txBody>
      </p:sp>
    </p:spTree>
    <p:extLst>
      <p:ext uri="{BB962C8B-B14F-4D97-AF65-F5344CB8AC3E}">
        <p14:creationId xmlns:p14="http://schemas.microsoft.com/office/powerpoint/2010/main" val="992348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6697A4-B3F9-4A09-B759-FA374D0C9DD5}" type="datetime1">
              <a:rPr lang="ar-SA" smtClean="0"/>
              <a:t>03/01/1438</a:t>
            </a:fld>
            <a:endParaRPr lang="en-US" dirty="0"/>
          </a:p>
        </p:txBody>
      </p:sp>
      <p:sp>
        <p:nvSpPr>
          <p:cNvPr id="5" name="Footer Placeholder 4"/>
          <p:cNvSpPr>
            <a:spLocks noGrp="1"/>
          </p:cNvSpPr>
          <p:nvPr>
            <p:ph type="ftr" sz="quarter" idx="11"/>
          </p:nvPr>
        </p:nvSpPr>
        <p:spPr/>
        <p:txBody>
          <a:bodyPr/>
          <a:lstStyle/>
          <a:p>
            <a:r>
              <a:rPr lang="en-US" dirty="0" smtClean="0"/>
              <a:t>Dr. Mohammed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61CF57-E68F-48B6-8859-C02E71C5187E}" type="datetime1">
              <a:rPr lang="ar-SA" smtClean="0"/>
              <a:t>03/01/1438</a:t>
            </a:fld>
            <a:endParaRPr lang="en-US" dirty="0"/>
          </a:p>
        </p:txBody>
      </p:sp>
      <p:sp>
        <p:nvSpPr>
          <p:cNvPr id="5" name="Footer Placeholder 4"/>
          <p:cNvSpPr>
            <a:spLocks noGrp="1"/>
          </p:cNvSpPr>
          <p:nvPr>
            <p:ph type="ftr" sz="quarter" idx="11"/>
          </p:nvPr>
        </p:nvSpPr>
        <p:spPr/>
        <p:txBody>
          <a:bodyPr/>
          <a:lstStyle/>
          <a:p>
            <a:r>
              <a:rPr lang="en-US" dirty="0" smtClean="0"/>
              <a:t>Dr. Mohammed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74A2DF-414F-467E-9766-EBC2FFBDA128}" type="datetime1">
              <a:rPr lang="ar-SA" smtClean="0"/>
              <a:t>03/01/1438</a:t>
            </a:fld>
            <a:endParaRPr lang="en-US" dirty="0"/>
          </a:p>
        </p:txBody>
      </p:sp>
      <p:sp>
        <p:nvSpPr>
          <p:cNvPr id="5" name="Footer Placeholder 4"/>
          <p:cNvSpPr>
            <a:spLocks noGrp="1"/>
          </p:cNvSpPr>
          <p:nvPr>
            <p:ph type="ftr" sz="quarter" idx="11"/>
          </p:nvPr>
        </p:nvSpPr>
        <p:spPr/>
        <p:txBody>
          <a:bodyPr/>
          <a:lstStyle/>
          <a:p>
            <a:r>
              <a:rPr lang="en-US" dirty="0" smtClean="0"/>
              <a:t>Dr. Mohammed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26E1A5A-83FC-45AE-A3A3-F6D82D41201C}" type="datetime1">
              <a:rPr lang="ar-SA" smtClean="0"/>
              <a:t>03/01/1438</a:t>
            </a:fld>
            <a:endParaRPr lang="en-US" dirty="0"/>
          </a:p>
        </p:txBody>
      </p:sp>
      <p:sp>
        <p:nvSpPr>
          <p:cNvPr id="5" name="Footer Placeholder 4"/>
          <p:cNvSpPr>
            <a:spLocks noGrp="1"/>
          </p:cNvSpPr>
          <p:nvPr>
            <p:ph type="ftr" sz="quarter" idx="11"/>
          </p:nvPr>
        </p:nvSpPr>
        <p:spPr/>
        <p:txBody>
          <a:bodyPr/>
          <a:lstStyle/>
          <a:p>
            <a:r>
              <a:rPr lang="en-US" dirty="0" smtClean="0"/>
              <a:t>Dr. Mohammed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81871C-6CC4-4BB9-B1DB-E6A70007F05E}" type="datetime1">
              <a:rPr lang="ar-SA" smtClean="0"/>
              <a:t>03/01/1438</a:t>
            </a:fld>
            <a:endParaRPr lang="en-US" dirty="0"/>
          </a:p>
        </p:txBody>
      </p:sp>
      <p:sp>
        <p:nvSpPr>
          <p:cNvPr id="5" name="Footer Placeholder 4"/>
          <p:cNvSpPr>
            <a:spLocks noGrp="1"/>
          </p:cNvSpPr>
          <p:nvPr>
            <p:ph type="ftr" sz="quarter" idx="11"/>
          </p:nvPr>
        </p:nvSpPr>
        <p:spPr/>
        <p:txBody>
          <a:bodyPr/>
          <a:lstStyle/>
          <a:p>
            <a:r>
              <a:rPr lang="en-US" dirty="0" smtClean="0"/>
              <a:t>Dr. Mohammed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DE1422-D1AF-409A-B482-1B7B77E4F6D2}" type="datetime1">
              <a:rPr lang="ar-SA" smtClean="0"/>
              <a:t>03/01/1438</a:t>
            </a:fld>
            <a:endParaRPr lang="en-US" dirty="0"/>
          </a:p>
        </p:txBody>
      </p:sp>
      <p:sp>
        <p:nvSpPr>
          <p:cNvPr id="6" name="Footer Placeholder 5"/>
          <p:cNvSpPr>
            <a:spLocks noGrp="1"/>
          </p:cNvSpPr>
          <p:nvPr>
            <p:ph type="ftr" sz="quarter" idx="11"/>
          </p:nvPr>
        </p:nvSpPr>
        <p:spPr/>
        <p:txBody>
          <a:bodyPr/>
          <a:lstStyle/>
          <a:p>
            <a:r>
              <a:rPr lang="en-US" dirty="0" smtClean="0"/>
              <a:t>Dr. Mohammed Alnaif</a:t>
            </a:r>
            <a:endParaRPr lang="en-US" dirty="0"/>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88779F-D4CB-4299-B1EE-D0E844310822}" type="datetime1">
              <a:rPr lang="ar-SA" smtClean="0"/>
              <a:t>03/01/1438</a:t>
            </a:fld>
            <a:endParaRPr lang="en-US" dirty="0"/>
          </a:p>
        </p:txBody>
      </p:sp>
      <p:sp>
        <p:nvSpPr>
          <p:cNvPr id="8" name="Footer Placeholder 7"/>
          <p:cNvSpPr>
            <a:spLocks noGrp="1"/>
          </p:cNvSpPr>
          <p:nvPr>
            <p:ph type="ftr" sz="quarter" idx="11"/>
          </p:nvPr>
        </p:nvSpPr>
        <p:spPr/>
        <p:txBody>
          <a:bodyPr/>
          <a:lstStyle/>
          <a:p>
            <a:r>
              <a:rPr lang="en-US" dirty="0" smtClean="0"/>
              <a:t>Dr. Mohammed Alnaif</a:t>
            </a:r>
            <a:endParaRPr lang="en-US" dirty="0"/>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03A028-FECE-4761-9ADC-C1AA36762291}" type="datetime1">
              <a:rPr lang="ar-SA" smtClean="0"/>
              <a:t>03/01/1438</a:t>
            </a:fld>
            <a:endParaRPr lang="en-US" dirty="0"/>
          </a:p>
        </p:txBody>
      </p:sp>
      <p:sp>
        <p:nvSpPr>
          <p:cNvPr id="4" name="Footer Placeholder 3"/>
          <p:cNvSpPr>
            <a:spLocks noGrp="1"/>
          </p:cNvSpPr>
          <p:nvPr>
            <p:ph type="ftr" sz="quarter" idx="11"/>
          </p:nvPr>
        </p:nvSpPr>
        <p:spPr/>
        <p:txBody>
          <a:bodyPr/>
          <a:lstStyle/>
          <a:p>
            <a:r>
              <a:rPr lang="en-US" dirty="0" smtClean="0"/>
              <a:t>Dr. Mohammed Alnaif</a:t>
            </a:r>
            <a:endParaRPr lang="en-US" dirty="0"/>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F0C672-A2C9-407E-A3FC-1B6E1C68320F}" type="datetime1">
              <a:rPr lang="ar-SA" smtClean="0"/>
              <a:t>03/01/1438</a:t>
            </a:fld>
            <a:endParaRPr lang="en-US" dirty="0"/>
          </a:p>
        </p:txBody>
      </p:sp>
      <p:sp>
        <p:nvSpPr>
          <p:cNvPr id="3" name="Footer Placeholder 2"/>
          <p:cNvSpPr>
            <a:spLocks noGrp="1"/>
          </p:cNvSpPr>
          <p:nvPr>
            <p:ph type="ftr" sz="quarter" idx="11"/>
          </p:nvPr>
        </p:nvSpPr>
        <p:spPr/>
        <p:txBody>
          <a:bodyPr/>
          <a:lstStyle/>
          <a:p>
            <a:r>
              <a:rPr lang="en-US" dirty="0" smtClean="0"/>
              <a:t>Dr. Mohammed Alnaif</a:t>
            </a:r>
            <a:endParaRPr lang="en-US" dirty="0"/>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C14F0-7F1E-4B72-BDD9-AF98F9C30AD7}" type="datetime1">
              <a:rPr lang="ar-SA" smtClean="0"/>
              <a:t>03/01/1438</a:t>
            </a:fld>
            <a:endParaRPr lang="en-US" dirty="0"/>
          </a:p>
        </p:txBody>
      </p:sp>
      <p:sp>
        <p:nvSpPr>
          <p:cNvPr id="6" name="Footer Placeholder 5"/>
          <p:cNvSpPr>
            <a:spLocks noGrp="1"/>
          </p:cNvSpPr>
          <p:nvPr>
            <p:ph type="ftr" sz="quarter" idx="11"/>
          </p:nvPr>
        </p:nvSpPr>
        <p:spPr/>
        <p:txBody>
          <a:bodyPr/>
          <a:lstStyle/>
          <a:p>
            <a:r>
              <a:rPr lang="en-US" dirty="0" smtClean="0"/>
              <a:t>Dr. Mohammed Alnaif</a:t>
            </a:r>
            <a:endParaRPr lang="en-US" dirty="0"/>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C98285-74EE-4D7D-8614-947C8432973B}" type="datetime1">
              <a:rPr lang="ar-SA" smtClean="0"/>
              <a:t>03/01/1438</a:t>
            </a:fld>
            <a:endParaRPr lang="en-US" dirty="0"/>
          </a:p>
        </p:txBody>
      </p:sp>
      <p:sp>
        <p:nvSpPr>
          <p:cNvPr id="6" name="Footer Placeholder 5"/>
          <p:cNvSpPr>
            <a:spLocks noGrp="1"/>
          </p:cNvSpPr>
          <p:nvPr>
            <p:ph type="ftr" sz="quarter" idx="11"/>
          </p:nvPr>
        </p:nvSpPr>
        <p:spPr/>
        <p:txBody>
          <a:bodyPr/>
          <a:lstStyle/>
          <a:p>
            <a:r>
              <a:rPr lang="en-US" dirty="0" smtClean="0"/>
              <a:t>Dr. Mohammed Alnaif</a:t>
            </a:r>
            <a:endParaRPr lang="en-US" dirty="0"/>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7DE167F-1909-4A8E-BBC9-9A3A57405A9B}" type="datetime1">
              <a:rPr lang="ar-SA" smtClean="0"/>
              <a:t>03/01/1438</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r>
              <a:rPr lang="en-US" dirty="0" smtClean="0"/>
              <a:t>Dr. Mohammed Alnaif</a:t>
            </a:r>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EEEECDCC-63C2-4492-ADC6-A6890B1EB79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par>
    </p:tnLst>
  </p:timing>
  <p:hf hdr="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38D45CE-88BA-43D0-BD6A-E58526A76618}" type="datetime1">
              <a:rPr lang="ar-SA" smtClean="0"/>
              <a:t>03/01/1438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latin typeface="Times New Roman" panose="02020603050405020304" pitchFamily="18" charset="0"/>
                <a:cs typeface="Times New Roman" panose="02020603050405020304" pitchFamily="18" charset="0"/>
              </a:rPr>
              <a:t>King Saud University</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Masters` Program</a:t>
            </a:r>
            <a:endParaRPr lang="ar-SA"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812889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609600" y="1524001"/>
            <a:ext cx="7748588" cy="4114800"/>
          </a:xfrm>
        </p:spPr>
        <p:txBody>
          <a:bodyPr>
            <a:normAutofit/>
          </a:bodyPr>
          <a:lstStyle/>
          <a:p>
            <a:pPr algn="just">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Public </a:t>
            </a:r>
            <a:r>
              <a:rPr lang="en-US" sz="2800" b="1" dirty="0" smtClean="0">
                <a:solidFill>
                  <a:srgbClr val="0000FF"/>
                </a:solidFill>
                <a:latin typeface="Times New Roman" panose="02020603050405020304" pitchFamily="18" charset="0"/>
                <a:cs typeface="Times New Roman" panose="02020603050405020304" pitchFamily="18" charset="0"/>
              </a:rPr>
              <a:t>Health Defined</a:t>
            </a:r>
          </a:p>
          <a:p>
            <a:pPr algn="just">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There are several different definitions of public health, including the following</a:t>
            </a:r>
            <a:r>
              <a:rPr lang="en-US" sz="2800" b="1" dirty="0" smtClean="0">
                <a:solidFill>
                  <a:srgbClr val="0000FF"/>
                </a:solidFill>
                <a:latin typeface="Times New Roman" panose="02020603050405020304" pitchFamily="18" charset="0"/>
                <a:cs typeface="Times New Roman" panose="02020603050405020304" pitchFamily="18" charset="0"/>
              </a:rPr>
              <a:t>:</a:t>
            </a:r>
          </a:p>
          <a:p>
            <a:pPr marL="457200" indent="-457200" algn="just" eaLnBrk="1" fontAlgn="auto" hangingPunct="1">
              <a:spcAft>
                <a:spcPts val="0"/>
              </a:spcAft>
              <a:buFont typeface="Arial" panose="020B0604020202020204" pitchFamily="34" charset="0"/>
              <a:buChar char="•"/>
              <a:defRPr/>
            </a:pPr>
            <a:r>
              <a:rPr lang="en-US" sz="2800" b="1" dirty="0" smtClean="0">
                <a:solidFill>
                  <a:srgbClr val="0000FF"/>
                </a:solidFill>
                <a:latin typeface="Times New Roman" panose="02020603050405020304" pitchFamily="18" charset="0"/>
                <a:cs typeface="Times New Roman" panose="02020603050405020304" pitchFamily="18" charset="0"/>
              </a:rPr>
              <a:t>Public Health </a:t>
            </a:r>
            <a:r>
              <a:rPr lang="en-US" sz="2800" b="1" dirty="0" smtClean="0">
                <a:solidFill>
                  <a:schemeClr val="tx1"/>
                </a:solidFill>
                <a:latin typeface="Times New Roman" panose="02020603050405020304" pitchFamily="18" charset="0"/>
                <a:cs typeface="Times New Roman" panose="02020603050405020304" pitchFamily="18" charset="0"/>
              </a:rPr>
              <a:t>is an organized community efforts aimed at the prevention of disease and promotion of health. It links many disciplines and rests upon the scientific core of epidemiology.</a:t>
            </a:r>
            <a:endParaRPr lang="ar-SA" sz="2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10</a:t>
            </a:fld>
            <a:endParaRPr lang="ar-SA"/>
          </a:p>
        </p:txBody>
      </p:sp>
    </p:spTree>
    <p:extLst>
      <p:ext uri="{BB962C8B-B14F-4D97-AF65-F5344CB8AC3E}">
        <p14:creationId xmlns:p14="http://schemas.microsoft.com/office/powerpoint/2010/main" val="77221570"/>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609600" y="1524000"/>
            <a:ext cx="7748588" cy="4495799"/>
          </a:xfrm>
        </p:spPr>
        <p:txBody>
          <a:bodyPr>
            <a:normAutofit fontScale="77500" lnSpcReduction="20000"/>
          </a:bodyPr>
          <a:lstStyle/>
          <a:p>
            <a:pPr algn="just">
              <a:spcAft>
                <a:spcPts val="0"/>
              </a:spcAft>
              <a:defRPr/>
            </a:pPr>
            <a:r>
              <a:rPr lang="en-US" sz="2800" b="1" dirty="0">
                <a:solidFill>
                  <a:schemeClr val="tx1"/>
                </a:solidFill>
                <a:latin typeface="Times New Roman" panose="02020603050405020304" pitchFamily="18" charset="0"/>
                <a:cs typeface="Times New Roman" panose="02020603050405020304" pitchFamily="18" charset="0"/>
              </a:rPr>
              <a:t>The </a:t>
            </a:r>
            <a:r>
              <a:rPr lang="en-US" sz="3300" b="1" dirty="0">
                <a:solidFill>
                  <a:srgbClr val="0000FF"/>
                </a:solidFill>
                <a:latin typeface="Times New Roman" panose="02020603050405020304" pitchFamily="18" charset="0"/>
                <a:cs typeface="Times New Roman" panose="02020603050405020304" pitchFamily="18" charset="0"/>
              </a:rPr>
              <a:t>mission of public health</a:t>
            </a:r>
            <a:r>
              <a:rPr lang="en-US" sz="2800" b="1" dirty="0">
                <a:solidFill>
                  <a:schemeClr val="tx1"/>
                </a:solidFill>
                <a:latin typeface="Times New Roman" panose="02020603050405020304" pitchFamily="18" charset="0"/>
                <a:cs typeface="Times New Roman" panose="02020603050405020304" pitchFamily="18" charset="0"/>
              </a:rPr>
              <a:t> is to “[fulfill] society’s interest in assuring conditions in which people can be healthy”.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mission comprises two areas that are vital to an understanding of public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first is </a:t>
            </a:r>
            <a:r>
              <a:rPr lang="en-US" sz="2800" b="1" i="1" dirty="0">
                <a:solidFill>
                  <a:schemeClr val="tx1"/>
                </a:solidFill>
                <a:latin typeface="Times New Roman" panose="02020603050405020304" pitchFamily="18" charset="0"/>
                <a:cs typeface="Times New Roman" panose="02020603050405020304" pitchFamily="18" charset="0"/>
              </a:rPr>
              <a:t>fulfilling society’s interest. </a:t>
            </a:r>
            <a:r>
              <a:rPr lang="en-US" sz="2800" b="1" dirty="0">
                <a:solidFill>
                  <a:schemeClr val="tx1"/>
                </a:solidFill>
                <a:latin typeface="Times New Roman" panose="02020603050405020304" pitchFamily="18" charset="0"/>
                <a:cs typeface="Times New Roman" panose="02020603050405020304" pitchFamily="18" charset="0"/>
              </a:rPr>
              <a:t>As mentioned, public health is very much concerned with the needs and demands of the public.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800" b="1" dirty="0">
                <a:solidFill>
                  <a:schemeClr val="tx1"/>
                </a:solidFill>
                <a:latin typeface="Times New Roman" panose="02020603050405020304" pitchFamily="18" charset="0"/>
                <a:cs typeface="Times New Roman" panose="02020603050405020304" pitchFamily="18" charset="0"/>
              </a:rPr>
              <a:t>The second part of this mission statement, </a:t>
            </a:r>
            <a:r>
              <a:rPr lang="en-US" sz="2800" b="1" i="1" dirty="0">
                <a:solidFill>
                  <a:schemeClr val="tx1"/>
                </a:solidFill>
                <a:latin typeface="Times New Roman" panose="02020603050405020304" pitchFamily="18" charset="0"/>
                <a:cs typeface="Times New Roman" panose="02020603050405020304" pitchFamily="18" charset="0"/>
              </a:rPr>
              <a:t>assuring conditions in which people can be healthy </a:t>
            </a:r>
            <a:r>
              <a:rPr lang="en-US" sz="2800" b="1" dirty="0">
                <a:solidFill>
                  <a:schemeClr val="tx1"/>
                </a:solidFill>
                <a:latin typeface="Times New Roman" panose="02020603050405020304" pitchFamily="18" charset="0"/>
                <a:cs typeface="Times New Roman" panose="02020603050405020304" pitchFamily="18" charset="0"/>
              </a:rPr>
              <a:t>, highlights the supportive role public health plays in the health of the populace. </a:t>
            </a:r>
          </a:p>
          <a:p>
            <a:pPr marL="457200" indent="-457200" algn="just">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responsiveness to the will of the public also means public health is a fluid discipline. Although it has core functions and hallmarks, the purview and activities of public health change over time</a:t>
            </a:r>
            <a:r>
              <a:rPr lang="en-US" sz="2800" b="1" dirty="0" smtClean="0">
                <a:solidFill>
                  <a:schemeClr val="tx1"/>
                </a:solidFill>
                <a:latin typeface="Times New Roman" panose="02020603050405020304" pitchFamily="18" charset="0"/>
                <a:cs typeface="Times New Roman" panose="02020603050405020304" pitchFamily="18" charset="0"/>
              </a:rPr>
              <a:t>.</a:t>
            </a:r>
            <a:endParaRPr lang="ar-SA" sz="28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11</a:t>
            </a:fld>
            <a:endParaRPr lang="ar-SA"/>
          </a:p>
        </p:txBody>
      </p:sp>
    </p:spTree>
    <p:extLst>
      <p:ext uri="{BB962C8B-B14F-4D97-AF65-F5344CB8AC3E}">
        <p14:creationId xmlns:p14="http://schemas.microsoft.com/office/powerpoint/2010/main" val="261323585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609600" y="1524000"/>
            <a:ext cx="8153400" cy="4495799"/>
          </a:xfrm>
        </p:spPr>
        <p:txBody>
          <a:bodyPr>
            <a:normAutofit fontScale="92500" lnSpcReduction="10000"/>
          </a:bodyPr>
          <a:lstStyle/>
          <a:p>
            <a:pPr algn="just">
              <a:spcAft>
                <a:spcPts val="0"/>
              </a:spcAft>
              <a:defRPr/>
            </a:pPr>
            <a:r>
              <a:rPr lang="en-US" sz="2600" b="1" dirty="0">
                <a:solidFill>
                  <a:schemeClr val="tx1"/>
                </a:solidFill>
                <a:latin typeface="Times New Roman" panose="02020603050405020304" pitchFamily="18" charset="0"/>
                <a:cs typeface="Times New Roman" panose="02020603050405020304" pitchFamily="18" charset="0"/>
              </a:rPr>
              <a:t>The </a:t>
            </a:r>
            <a:r>
              <a:rPr lang="en-US" sz="2600" b="1" dirty="0">
                <a:solidFill>
                  <a:srgbClr val="0000FF"/>
                </a:solidFill>
                <a:latin typeface="Times New Roman" panose="02020603050405020304" pitchFamily="18" charset="0"/>
                <a:cs typeface="Times New Roman" panose="02020603050405020304" pitchFamily="18" charset="0"/>
              </a:rPr>
              <a:t>mission of public health</a:t>
            </a:r>
            <a:r>
              <a:rPr lang="en-US" sz="2600" b="1" dirty="0">
                <a:solidFill>
                  <a:schemeClr val="tx1"/>
                </a:solidFill>
                <a:latin typeface="Times New Roman" panose="02020603050405020304" pitchFamily="18" charset="0"/>
                <a:cs typeface="Times New Roman" panose="02020603050405020304" pitchFamily="18" charset="0"/>
              </a:rPr>
              <a:t> is to “[fulfill] society’s interest in assuring conditions in which people can be healthy”.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a:solidFill>
                  <a:schemeClr val="tx1"/>
                </a:solidFill>
                <a:latin typeface="Times New Roman" panose="02020603050405020304" pitchFamily="18" charset="0"/>
                <a:cs typeface="Times New Roman" panose="02020603050405020304" pitchFamily="18" charset="0"/>
              </a:rPr>
              <a:t>This aspect of public health is one of the cornerstones of the field, namely that public health embraces a social - ecological model of health.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model essentially holds that health is not a result of individual factors alone but is also a result of external factors, such as those produced by family members, peers, and society as a whole.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social - ecological model will be described in more detail in later chapters of this text. One other cornerstone of public health not directly addressed in this mission statement is the focus on prevention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ar-SA" sz="2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12</a:t>
            </a:fld>
            <a:endParaRPr lang="ar-SA"/>
          </a:p>
        </p:txBody>
      </p:sp>
    </p:spTree>
    <p:extLst>
      <p:ext uri="{BB962C8B-B14F-4D97-AF65-F5344CB8AC3E}">
        <p14:creationId xmlns:p14="http://schemas.microsoft.com/office/powerpoint/2010/main" val="1811139211"/>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609600" y="1524000"/>
            <a:ext cx="8153400" cy="4495799"/>
          </a:xfrm>
        </p:spPr>
        <p:txBody>
          <a:bodyPr>
            <a:normAutofit/>
          </a:bodyPr>
          <a:lstStyle/>
          <a:p>
            <a:pPr algn="just">
              <a:spcAft>
                <a:spcPts val="0"/>
              </a:spcAft>
              <a:defRPr/>
            </a:pPr>
            <a:r>
              <a:rPr lang="en-US" sz="2600" b="1" dirty="0">
                <a:solidFill>
                  <a:schemeClr val="tx1"/>
                </a:solidFill>
                <a:latin typeface="Times New Roman" panose="02020603050405020304" pitchFamily="18" charset="0"/>
                <a:cs typeface="Times New Roman" panose="02020603050405020304" pitchFamily="18" charset="0"/>
              </a:rPr>
              <a:t>The </a:t>
            </a:r>
            <a:r>
              <a:rPr lang="en-US" sz="2600" b="1" dirty="0">
                <a:solidFill>
                  <a:srgbClr val="0000FF"/>
                </a:solidFill>
                <a:latin typeface="Times New Roman" panose="02020603050405020304" pitchFamily="18" charset="0"/>
                <a:cs typeface="Times New Roman" panose="02020603050405020304" pitchFamily="18" charset="0"/>
              </a:rPr>
              <a:t>mission of public health</a:t>
            </a:r>
            <a:r>
              <a:rPr lang="en-US" sz="2600" b="1" dirty="0">
                <a:solidFill>
                  <a:schemeClr val="tx1"/>
                </a:solidFill>
                <a:latin typeface="Times New Roman" panose="02020603050405020304" pitchFamily="18" charset="0"/>
                <a:cs typeface="Times New Roman" panose="02020603050405020304" pitchFamily="18" charset="0"/>
              </a:rPr>
              <a:t> is to “[fulfill] society’s interest in assuring conditions in which people can be healthy”.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Public </a:t>
            </a:r>
            <a:r>
              <a:rPr lang="en-US" sz="2400" b="1" dirty="0">
                <a:solidFill>
                  <a:schemeClr val="tx1"/>
                </a:solidFill>
                <a:latin typeface="Times New Roman" panose="02020603050405020304" pitchFamily="18" charset="0"/>
                <a:cs typeface="Times New Roman" panose="02020603050405020304" pitchFamily="18" charset="0"/>
              </a:rPr>
              <a:t>health does not necessarily provide medical care to individuals but rather assures conditions that support health.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example, smoking bans in restaurants and food - labeling requirements are public health efforts to prevent harmful exposures and to provide information to the public in order to promote healthful choices</a:t>
            </a:r>
            <a:r>
              <a:rPr lang="en-US" sz="2400" b="1" dirty="0" smtClean="0">
                <a:solidFill>
                  <a:schemeClr val="tx1"/>
                </a:solidFill>
                <a:latin typeface="Times New Roman" panose="02020603050405020304" pitchFamily="18" charset="0"/>
                <a:cs typeface="Times New Roman" panose="02020603050405020304" pitchFamily="18" charset="0"/>
              </a:rPr>
              <a:t>.</a:t>
            </a:r>
            <a:endParaRPr lang="ar-SA" sz="2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13</a:t>
            </a:fld>
            <a:endParaRPr lang="ar-SA"/>
          </a:p>
        </p:txBody>
      </p:sp>
    </p:spTree>
    <p:extLst>
      <p:ext uri="{BB962C8B-B14F-4D97-AF65-F5344CB8AC3E}">
        <p14:creationId xmlns:p14="http://schemas.microsoft.com/office/powerpoint/2010/main" val="2588190770"/>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609600" y="1295400"/>
            <a:ext cx="8001000" cy="4876800"/>
          </a:xfrm>
        </p:spPr>
        <p:txBody>
          <a:bodyPr>
            <a:normAutofit/>
          </a:bodyPr>
          <a:lstStyle/>
          <a:p>
            <a:pPr algn="just">
              <a:spcAft>
                <a:spcPts val="0"/>
              </a:spcAft>
              <a:defRPr/>
            </a:pPr>
            <a:r>
              <a:rPr lang="en-US" sz="2400" b="1" dirty="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mission of public health</a:t>
            </a:r>
            <a:r>
              <a:rPr lang="en-US" sz="2400" b="1" dirty="0">
                <a:solidFill>
                  <a:schemeClr val="tx1"/>
                </a:solidFill>
                <a:latin typeface="Times New Roman" panose="02020603050405020304" pitchFamily="18" charset="0"/>
                <a:cs typeface="Times New Roman" panose="02020603050405020304" pitchFamily="18" charset="0"/>
              </a:rPr>
              <a:t> is to “[fulfill] society’s interest in assuring conditions in which people can be healthy”.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The substance of public </a:t>
            </a:r>
            <a:r>
              <a:rPr lang="en-US" sz="2400" b="1" dirty="0">
                <a:solidFill>
                  <a:schemeClr val="tx1"/>
                </a:solidFill>
                <a:latin typeface="Times New Roman" panose="02020603050405020304" pitchFamily="18" charset="0"/>
                <a:cs typeface="Times New Roman" panose="02020603050405020304" pitchFamily="18" charset="0"/>
              </a:rPr>
              <a:t>health </a:t>
            </a:r>
            <a:r>
              <a:rPr lang="en-US" sz="2400" b="1" dirty="0" smtClean="0">
                <a:solidFill>
                  <a:schemeClr val="tx1"/>
                </a:solidFill>
                <a:latin typeface="Times New Roman" panose="02020603050405020304" pitchFamily="18" charset="0"/>
                <a:cs typeface="Times New Roman" panose="02020603050405020304" pitchFamily="18" charset="0"/>
              </a:rPr>
              <a:t>is “organized community efforts aimed at </a:t>
            </a:r>
            <a:r>
              <a:rPr lang="en-US" sz="2400" b="1" dirty="0" smtClean="0">
                <a:solidFill>
                  <a:srgbClr val="0000FF"/>
                </a:solidFill>
                <a:latin typeface="Times New Roman" panose="02020603050405020304" pitchFamily="18" charset="0"/>
                <a:cs typeface="Times New Roman" panose="02020603050405020304" pitchFamily="18" charset="0"/>
              </a:rPr>
              <a:t>prevention of disease </a:t>
            </a:r>
            <a:r>
              <a:rPr lang="en-US" sz="2400" b="1" dirty="0" smtClean="0">
                <a:solidFill>
                  <a:schemeClr val="tx1"/>
                </a:solidFill>
                <a:latin typeface="Times New Roman" panose="02020603050405020304" pitchFamily="18" charset="0"/>
                <a:cs typeface="Times New Roman" panose="02020603050405020304" pitchFamily="18" charset="0"/>
              </a:rPr>
              <a:t>and the </a:t>
            </a:r>
            <a:r>
              <a:rPr lang="en-US" sz="2400" b="1" dirty="0" smtClean="0">
                <a:solidFill>
                  <a:srgbClr val="0000FF"/>
                </a:solidFill>
                <a:latin typeface="Times New Roman" panose="02020603050405020304" pitchFamily="18" charset="0"/>
                <a:cs typeface="Times New Roman" panose="02020603050405020304" pitchFamily="18" charset="0"/>
              </a:rPr>
              <a:t>promotion</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smtClean="0">
                <a:solidFill>
                  <a:srgbClr val="0000FF"/>
                </a:solidFill>
                <a:latin typeface="Times New Roman" panose="02020603050405020304" pitchFamily="18" charset="0"/>
                <a:cs typeface="Times New Roman" panose="02020603050405020304" pitchFamily="18" charset="0"/>
              </a:rPr>
              <a:t>of health</a:t>
            </a:r>
            <a:r>
              <a:rPr lang="en-US" sz="2400" b="1" dirty="0" smtClean="0">
                <a:solidFill>
                  <a:schemeClr val="tx1"/>
                </a:solidFill>
                <a:latin typeface="Times New Roman" panose="02020603050405020304" pitchFamily="18" charset="0"/>
                <a:cs typeface="Times New Roman" panose="02020603050405020304" pitchFamily="18" charset="0"/>
              </a:rPr>
              <a:t>. </a:t>
            </a: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The organizational framework of public </a:t>
            </a:r>
            <a:r>
              <a:rPr lang="en-US" sz="2400" b="1" dirty="0">
                <a:solidFill>
                  <a:schemeClr val="tx1"/>
                </a:solidFill>
                <a:latin typeface="Times New Roman" panose="02020603050405020304" pitchFamily="18" charset="0"/>
                <a:cs typeface="Times New Roman" panose="02020603050405020304" pitchFamily="18" charset="0"/>
              </a:rPr>
              <a:t>health </a:t>
            </a:r>
            <a:r>
              <a:rPr lang="en-US" sz="2400" b="1" dirty="0" smtClean="0">
                <a:solidFill>
                  <a:schemeClr val="tx1"/>
                </a:solidFill>
                <a:latin typeface="Times New Roman" panose="02020603050405020304" pitchFamily="18" charset="0"/>
                <a:cs typeface="Times New Roman" panose="02020603050405020304" pitchFamily="18" charset="0"/>
              </a:rPr>
              <a:t>encompasses “both activities undertaken within the formal structure of government and the associated efforts of private and voluntary organizations and individuals.</a:t>
            </a:r>
          </a:p>
          <a:p>
            <a:pPr marL="457200" indent="-457200" algn="just">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The core functions </a:t>
            </a:r>
            <a:r>
              <a:rPr lang="en-US" sz="2400" b="1" dirty="0">
                <a:solidFill>
                  <a:schemeClr val="tx1"/>
                </a:solidFill>
                <a:latin typeface="Times New Roman" panose="02020603050405020304" pitchFamily="18" charset="0"/>
                <a:cs typeface="Times New Roman" panose="02020603050405020304" pitchFamily="18" charset="0"/>
              </a:rPr>
              <a:t>of public health </a:t>
            </a:r>
            <a:r>
              <a:rPr lang="en-US" sz="2400" b="1" dirty="0" smtClean="0">
                <a:solidFill>
                  <a:schemeClr val="tx1"/>
                </a:solidFill>
                <a:latin typeface="Times New Roman" panose="02020603050405020304" pitchFamily="18" charset="0"/>
                <a:cs typeface="Times New Roman" panose="02020603050405020304" pitchFamily="18" charset="0"/>
              </a:rPr>
              <a:t>are defined as:</a:t>
            </a:r>
          </a:p>
          <a:p>
            <a:pPr lvl="1" algn="just">
              <a:spcAft>
                <a:spcPts val="0"/>
              </a:spcAft>
              <a:defRPr/>
            </a:pPr>
            <a:r>
              <a:rPr lang="en-US" sz="2800" b="1" i="1" dirty="0" smtClean="0">
                <a:solidFill>
                  <a:srgbClr val="0000FF"/>
                </a:solidFill>
                <a:latin typeface="Times New Roman" panose="02020603050405020304" pitchFamily="18" charset="0"/>
                <a:cs typeface="Times New Roman" panose="02020603050405020304" pitchFamily="18" charset="0"/>
              </a:rPr>
              <a:t>Assessment, Policy development, Assurance</a:t>
            </a:r>
            <a:endParaRPr lang="ar-SA" sz="2800" b="1" i="1" dirty="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14</a:t>
            </a:fld>
            <a:endParaRPr lang="ar-SA"/>
          </a:p>
        </p:txBody>
      </p:sp>
    </p:spTree>
    <p:extLst>
      <p:ext uri="{BB962C8B-B14F-4D97-AF65-F5344CB8AC3E}">
        <p14:creationId xmlns:p14="http://schemas.microsoft.com/office/powerpoint/2010/main" val="683421879"/>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877175" cy="1071562"/>
          </a:xfrm>
        </p:spPr>
        <p:txBody>
          <a:bodyPr/>
          <a:lstStyle/>
          <a:p>
            <a:pPr marL="182880" indent="0">
              <a:buNone/>
              <a:defRPr/>
            </a:pPr>
            <a:r>
              <a:rPr lang="en-US" sz="4000" dirty="0">
                <a:solidFill>
                  <a:srgbClr val="0000FF"/>
                </a:solidFill>
                <a:latin typeface="Times New Roman" panose="02020603050405020304" pitchFamily="18" charset="0"/>
                <a:cs typeface="Times New Roman" panose="02020603050405020304" pitchFamily="18" charset="0"/>
              </a:rPr>
              <a:t>Unique Features of Public Health</a:t>
            </a:r>
            <a:endParaRPr lang="ar-SA" sz="4000" dirty="0">
              <a:solidFill>
                <a:srgbClr val="0000FF"/>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15</a:t>
            </a:fld>
            <a:endParaRPr lang="ar-SA"/>
          </a:p>
        </p:txBody>
      </p:sp>
      <p:sp>
        <p:nvSpPr>
          <p:cNvPr id="12" name="Content Placeholder 1"/>
          <p:cNvSpPr>
            <a:spLocks noGrp="1"/>
          </p:cNvSpPr>
          <p:nvPr>
            <p:ph type="subTitle" idx="1"/>
          </p:nvPr>
        </p:nvSpPr>
        <p:spPr>
          <a:xfrm>
            <a:off x="685800" y="1752600"/>
            <a:ext cx="8000999" cy="4343399"/>
          </a:xfrm>
        </p:spPr>
        <p:txBody>
          <a:bodyPr rtlCol="0">
            <a:normAutofit fontScale="92500"/>
          </a:bodyPr>
          <a:lstStyle/>
          <a:p>
            <a:pPr marL="365760" indent="-365760" fontAlgn="auto">
              <a:spcAft>
                <a:spcPts val="0"/>
              </a:spcAft>
              <a:buFont typeface="Arial" panose="020B0604020202020204" pitchFamily="34" charset="0"/>
              <a:buChar char="•"/>
              <a:defRPr/>
            </a:pP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BASED ON THE </a:t>
            </a:r>
            <a:r>
              <a:rPr lang="en-US" sz="2800" b="1" dirty="0" smtClean="0">
                <a:solidFill>
                  <a:srgbClr val="C00000"/>
                </a:solidFill>
                <a:latin typeface="Times New Roman" panose="02020603050405020304" pitchFamily="18" charset="0"/>
                <a:cs typeface="Times New Roman" panose="02020603050405020304" pitchFamily="18" charset="0"/>
              </a:rPr>
              <a:t>SOCIAL JUSTICE </a:t>
            </a: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PHILOSPHY</a:t>
            </a:r>
          </a:p>
          <a:p>
            <a:pPr marL="365760" indent="-365760" fontAlgn="auto">
              <a:spcAft>
                <a:spcPts val="0"/>
              </a:spcAft>
              <a:buFont typeface="Arial" panose="020B0604020202020204" pitchFamily="34" charset="0"/>
              <a:buChar char="•"/>
              <a:defRPr/>
            </a:pP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INHERENTLY </a:t>
            </a:r>
            <a:r>
              <a:rPr lang="en-US" sz="2800" b="1" dirty="0" smtClean="0">
                <a:solidFill>
                  <a:srgbClr val="C00000"/>
                </a:solidFill>
                <a:latin typeface="Times New Roman" panose="02020603050405020304" pitchFamily="18" charset="0"/>
                <a:cs typeface="Times New Roman" panose="02020603050405020304" pitchFamily="18" charset="0"/>
              </a:rPr>
              <a:t>POLITICAL</a:t>
            </a: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 IN NATURE</a:t>
            </a:r>
          </a:p>
          <a:p>
            <a:pPr marL="365760" indent="-365760" fontAlgn="auto">
              <a:spcAft>
                <a:spcPts val="0"/>
              </a:spcAft>
              <a:buFont typeface="Arial" panose="020B0604020202020204" pitchFamily="34" charset="0"/>
              <a:buChar char="•"/>
              <a:defRPr/>
            </a:pPr>
            <a:r>
              <a:rPr lang="en-US" sz="2800" b="1" dirty="0" smtClean="0">
                <a:solidFill>
                  <a:srgbClr val="C00000"/>
                </a:solidFill>
                <a:latin typeface="Times New Roman" panose="02020603050405020304" pitchFamily="18" charset="0"/>
                <a:cs typeface="Times New Roman" panose="02020603050405020304" pitchFamily="18" charset="0"/>
              </a:rPr>
              <a:t>DYNAMIC</a:t>
            </a: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 EVER-CHANGING AGENDA</a:t>
            </a:r>
          </a:p>
          <a:p>
            <a:pPr marL="365760" indent="-365760" fontAlgn="auto">
              <a:spcAft>
                <a:spcPts val="0"/>
              </a:spcAft>
              <a:buFont typeface="Arial" panose="020B0604020202020204" pitchFamily="34" charset="0"/>
              <a:buChar char="•"/>
              <a:defRPr/>
            </a:pP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CLOSELY LINKED WITH </a:t>
            </a:r>
            <a:r>
              <a:rPr lang="en-US" sz="2800" b="1" dirty="0" smtClean="0">
                <a:solidFill>
                  <a:srgbClr val="C00000"/>
                </a:solidFill>
                <a:latin typeface="Times New Roman" panose="02020603050405020304" pitchFamily="18" charset="0"/>
                <a:cs typeface="Times New Roman" panose="02020603050405020304" pitchFamily="18" charset="0"/>
              </a:rPr>
              <a:t>GOVERNMENT</a:t>
            </a:r>
          </a:p>
          <a:p>
            <a:pPr marL="365760" indent="-365760" fontAlgn="auto">
              <a:spcAft>
                <a:spcPts val="0"/>
              </a:spcAft>
              <a:buFont typeface="Arial" panose="020B0604020202020204" pitchFamily="34" charset="0"/>
              <a:buChar char="•"/>
              <a:defRPr/>
            </a:pP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GROUNDED IN THE </a:t>
            </a:r>
            <a:r>
              <a:rPr lang="en-US" sz="2800" b="1" dirty="0" smtClean="0">
                <a:solidFill>
                  <a:srgbClr val="C00000"/>
                </a:solidFill>
                <a:latin typeface="Times New Roman" panose="02020603050405020304" pitchFamily="18" charset="0"/>
                <a:cs typeface="Times New Roman" panose="02020603050405020304" pitchFamily="18" charset="0"/>
              </a:rPr>
              <a:t>SCIENCES</a:t>
            </a:r>
          </a:p>
          <a:p>
            <a:pPr marL="365760" indent="-365760" fontAlgn="auto">
              <a:spcAft>
                <a:spcPts val="0"/>
              </a:spcAft>
              <a:buFont typeface="Arial" panose="020B0604020202020204" pitchFamily="34" charset="0"/>
              <a:buChar char="•"/>
              <a:defRPr/>
            </a:pPr>
            <a:r>
              <a:rPr lang="en-US" sz="2800" b="1" dirty="0" smtClean="0">
                <a:solidFill>
                  <a:srgbClr val="C00000"/>
                </a:solidFill>
                <a:latin typeface="Times New Roman" panose="02020603050405020304" pitchFamily="18" charset="0"/>
                <a:cs typeface="Times New Roman" panose="02020603050405020304" pitchFamily="18" charset="0"/>
              </a:rPr>
              <a:t>PREVENTION</a:t>
            </a: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 IS THE PRIMARY STRATEGY</a:t>
            </a:r>
          </a:p>
          <a:p>
            <a:pPr marL="365760" indent="-365760" fontAlgn="auto">
              <a:spcAft>
                <a:spcPts val="0"/>
              </a:spcAft>
              <a:buFont typeface="Arial" panose="020B0604020202020204" pitchFamily="34" charset="0"/>
              <a:buChar char="•"/>
              <a:defRPr/>
            </a:pPr>
            <a:r>
              <a:rPr lang="en-US" sz="2800" b="1" dirty="0" smtClean="0">
                <a:solidFill>
                  <a:srgbClr val="C00000"/>
                </a:solidFill>
                <a:latin typeface="Times New Roman" panose="02020603050405020304" pitchFamily="18" charset="0"/>
                <a:cs typeface="Times New Roman" panose="02020603050405020304" pitchFamily="18" charset="0"/>
              </a:rPr>
              <a:t>UNCOMMON CULTURE </a:t>
            </a:r>
            <a:r>
              <a:rPr lang="en-US" sz="2800" b="1" dirty="0" smtClean="0">
                <a:solidFill>
                  <a:schemeClr val="tx1">
                    <a:lumMod val="85000"/>
                    <a:lumOff val="15000"/>
                  </a:schemeClr>
                </a:solidFill>
                <a:latin typeface="Times New Roman" panose="02020603050405020304" pitchFamily="18" charset="0"/>
                <a:cs typeface="Times New Roman" panose="02020603050405020304" pitchFamily="18" charset="0"/>
              </a:rPr>
              <a:t>AND BOND</a:t>
            </a:r>
          </a:p>
          <a:p>
            <a:pPr fontAlgn="auto">
              <a:spcAft>
                <a:spcPts val="0"/>
              </a:spcAft>
              <a:defRPr/>
            </a:pPr>
            <a:endParaRPr lang="en-US" dirty="0">
              <a:solidFill>
                <a:schemeClr val="tx1">
                  <a:lumMod val="85000"/>
                  <a:lumOff val="15000"/>
                </a:schemeClr>
              </a:solidFill>
            </a:endParaRPr>
          </a:p>
          <a:p>
            <a:pPr marL="365760" indent="-365760" algn="ctr" fontAlgn="auto">
              <a:spcAft>
                <a:spcPts val="0"/>
              </a:spcAft>
              <a:defRPr/>
            </a:pPr>
            <a:r>
              <a:rPr lang="en-US" sz="2000" b="1" dirty="0" smtClean="0">
                <a:solidFill>
                  <a:srgbClr val="0000FF"/>
                </a:solidFill>
                <a:latin typeface="Times New Roman" panose="02020603050405020304" pitchFamily="18" charset="0"/>
                <a:cs typeface="Times New Roman" panose="02020603050405020304" pitchFamily="18" charset="0"/>
              </a:rPr>
              <a:t>COMPARE TO MEDICAL CARE!!!</a:t>
            </a:r>
            <a:endParaRPr lang="en-US" dirty="0">
              <a:solidFill>
                <a:schemeClr val="tx1">
                  <a:lumMod val="85000"/>
                  <a:lumOff val="15000"/>
                </a:schemeClr>
              </a:solidFill>
            </a:endParaRPr>
          </a:p>
        </p:txBody>
      </p:sp>
    </p:spTree>
    <p:extLst>
      <p:ext uri="{BB962C8B-B14F-4D97-AF65-F5344CB8AC3E}">
        <p14:creationId xmlns:p14="http://schemas.microsoft.com/office/powerpoint/2010/main" val="1509282901"/>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533400" y="277813"/>
            <a:ext cx="8382000" cy="1143000"/>
          </a:xfrm>
        </p:spPr>
        <p:txBody>
          <a:bodyPr/>
          <a:lstStyle/>
          <a:p>
            <a:pPr marL="0" indent="0" algn="ctr" eaLnBrk="1" fontAlgn="auto" hangingPunct="1">
              <a:spcAft>
                <a:spcPts val="0"/>
              </a:spcAft>
              <a:buNone/>
              <a:defRPr/>
            </a:pPr>
            <a:r>
              <a:rPr lang="en-US" sz="4000" dirty="0" smtClean="0">
                <a:solidFill>
                  <a:srgbClr val="0000FF"/>
                </a:solidFill>
                <a:latin typeface="Times New Roman" panose="02020603050405020304" pitchFamily="18" charset="0"/>
                <a:cs typeface="Times New Roman" panose="02020603050405020304" pitchFamily="18" charset="0"/>
              </a:rPr>
              <a:t>Unique Features of Public Health</a:t>
            </a:r>
          </a:p>
        </p:txBody>
      </p:sp>
      <p:sp>
        <p:nvSpPr>
          <p:cNvPr id="16388" name="PubTriangle"/>
          <p:cNvSpPr>
            <a:spLocks noEditPoints="1" noChangeArrowheads="1"/>
          </p:cNvSpPr>
          <p:nvPr/>
        </p:nvSpPr>
        <p:spPr bwMode="auto">
          <a:xfrm>
            <a:off x="3276600" y="1143000"/>
            <a:ext cx="3048000" cy="2895600"/>
          </a:xfrm>
          <a:custGeom>
            <a:avLst/>
            <a:gdLst>
              <a:gd name="G0" fmla="+- 0 0 0"/>
              <a:gd name="G1" fmla="*/ 10800 1 2"/>
              <a:gd name="G2" fmla="*/ G1 10800 21600"/>
              <a:gd name="G3" fmla="+- 10800 0 G2"/>
              <a:gd name="G4" fmla="+- 10800 0 0"/>
              <a:gd name="G5" fmla="+- G1 10800 0"/>
              <a:gd name="G6" fmla="*/ 10800 1 2"/>
              <a:gd name="G7" fmla="+- 10800 0 0"/>
              <a:gd name="G8" fmla="+- G2 G6 G1"/>
              <a:gd name="G9" fmla="+- G8 10800 0"/>
              <a:gd name="G10" fmla="+- G6 10800 0"/>
              <a:gd name="T0" fmla="*/ 10800 w 21600"/>
              <a:gd name="T1" fmla="*/ 0 h 21600"/>
              <a:gd name="T2" fmla="*/ 5400 w 21600"/>
              <a:gd name="T3" fmla="*/ 10800 h 21600"/>
              <a:gd name="T4" fmla="*/ 0 w 21600"/>
              <a:gd name="T5" fmla="*/ 21600 h 21600"/>
              <a:gd name="T6" fmla="*/ 10800 w 21600"/>
              <a:gd name="T7" fmla="*/ 16200 h 21600"/>
              <a:gd name="T8" fmla="*/ 21600 w 21600"/>
              <a:gd name="T9" fmla="*/ 10800 h 21600"/>
              <a:gd name="T10" fmla="*/ 16200 w 21600"/>
              <a:gd name="T11" fmla="*/ 5400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0800" y="0"/>
                </a:moveTo>
                <a:lnTo>
                  <a:pt x="0" y="21600"/>
                </a:lnTo>
                <a:lnTo>
                  <a:pt x="21600" y="10800"/>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endParaRPr>
          </a:p>
        </p:txBody>
      </p:sp>
      <p:sp>
        <p:nvSpPr>
          <p:cNvPr id="16389" name="PubChord"/>
          <p:cNvSpPr>
            <a:spLocks noEditPoints="1" noChangeArrowheads="1"/>
          </p:cNvSpPr>
          <p:nvPr/>
        </p:nvSpPr>
        <p:spPr bwMode="auto">
          <a:xfrm>
            <a:off x="1125197" y="1479550"/>
            <a:ext cx="3181350" cy="2971800"/>
          </a:xfrm>
          <a:custGeom>
            <a:avLst/>
            <a:gdLst>
              <a:gd name="G0" fmla="+- 0 0 0"/>
              <a:gd name="G1" fmla="sin 10800 -7767134"/>
              <a:gd name="G2" fmla="cos 10800 -7767134"/>
              <a:gd name="G3" fmla="sin 10800 2949120"/>
              <a:gd name="G4" fmla="cos 10800 2949120"/>
              <a:gd name="G5" fmla="+- G1 10800 0"/>
              <a:gd name="G6" fmla="+- G2 10800 0"/>
              <a:gd name="G7" fmla="+- G3 10800 0"/>
              <a:gd name="G8" fmla="+- G4 10800 0"/>
              <a:gd name="G9" fmla="+- 10800 0 0"/>
              <a:gd name="G10" fmla="+/ G5 G7 2"/>
              <a:gd name="G11" fmla="+/ G6 G8 2"/>
              <a:gd name="T0" fmla="*/ 5643 w 21600"/>
              <a:gd name="T1" fmla="*/ 1310 h 21600"/>
              <a:gd name="T2" fmla="*/ 12039 w 21600"/>
              <a:gd name="T3" fmla="*/ 9873 h 21600"/>
              <a:gd name="T4" fmla="*/ 18436 w 21600"/>
              <a:gd name="T5" fmla="*/ 18436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5643" y="1310"/>
                </a:moveTo>
                <a:cubicBezTo>
                  <a:pt x="2165" y="3200"/>
                  <a:pt x="0" y="6841"/>
                  <a:pt x="0" y="10799"/>
                </a:cubicBezTo>
                <a:cubicBezTo>
                  <a:pt x="0" y="16764"/>
                  <a:pt x="4835" y="21600"/>
                  <a:pt x="10800" y="21600"/>
                </a:cubicBezTo>
                <a:cubicBezTo>
                  <a:pt x="13664" y="21600"/>
                  <a:pt x="16411" y="20462"/>
                  <a:pt x="18436" y="18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endParaRPr>
          </a:p>
        </p:txBody>
      </p:sp>
      <p:sp>
        <p:nvSpPr>
          <p:cNvPr id="16390" name="PubPieSlice"/>
          <p:cNvSpPr>
            <a:spLocks noEditPoints="1" noChangeArrowheads="1"/>
          </p:cNvSpPr>
          <p:nvPr/>
        </p:nvSpPr>
        <p:spPr bwMode="auto">
          <a:xfrm rot="-4540268">
            <a:off x="5715000" y="1752600"/>
            <a:ext cx="2590800" cy="2590800"/>
          </a:xfrm>
          <a:custGeom>
            <a:avLst/>
            <a:gdLst>
              <a:gd name="G0" fmla="+- 0 0 0"/>
              <a:gd name="G1" fmla="sin 10800 17694720"/>
              <a:gd name="G2" fmla="cos 10800 17694720"/>
              <a:gd name="G3" fmla="sin 10800 0"/>
              <a:gd name="G4" fmla="cos 10800 0"/>
              <a:gd name="G5" fmla="+- G1 10800 0"/>
              <a:gd name="G6" fmla="+- G2 10800 0"/>
              <a:gd name="G7" fmla="+- G3 10800 0"/>
              <a:gd name="G8" fmla="+- G4 10800 0"/>
              <a:gd name="G9" fmla="+- 10800 0 0"/>
              <a:gd name="T0" fmla="*/ 10799 w 21600"/>
              <a:gd name="T1" fmla="*/ 0 h 21600"/>
              <a:gd name="T2" fmla="*/ 10800 w 21600"/>
              <a:gd name="T3" fmla="*/ 10800 h 21600"/>
              <a:gd name="T4" fmla="*/ 21600 w 21600"/>
              <a:gd name="T5" fmla="*/ 10800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10799" y="0"/>
                </a:moveTo>
                <a:cubicBezTo>
                  <a:pt x="4834" y="0"/>
                  <a:pt x="0" y="4835"/>
                  <a:pt x="0" y="10799"/>
                </a:cubicBezTo>
                <a:cubicBezTo>
                  <a:pt x="0" y="16764"/>
                  <a:pt x="4835" y="21600"/>
                  <a:pt x="10800" y="21600"/>
                </a:cubicBezTo>
                <a:cubicBezTo>
                  <a:pt x="16764" y="21600"/>
                  <a:pt x="21600" y="16764"/>
                  <a:pt x="21600" y="10800"/>
                </a:cubicBezTo>
                <a:lnTo>
                  <a:pt x="10800" y="10800"/>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endParaRPr>
          </a:p>
        </p:txBody>
      </p:sp>
      <p:sp>
        <p:nvSpPr>
          <p:cNvPr id="16391" name="AutoShape 7"/>
          <p:cNvSpPr>
            <a:spLocks noChangeArrowheads="1"/>
          </p:cNvSpPr>
          <p:nvPr/>
        </p:nvSpPr>
        <p:spPr bwMode="auto">
          <a:xfrm>
            <a:off x="3657600" y="3048000"/>
            <a:ext cx="2743200" cy="1905000"/>
          </a:xfrm>
          <a:prstGeom prst="flowChartMagneticDisk">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latin typeface="Gill Sans MT" pitchFamily="34" charset="0"/>
            </a:endParaRPr>
          </a:p>
        </p:txBody>
      </p:sp>
      <p:sp>
        <p:nvSpPr>
          <p:cNvPr id="16392" name="PubChord"/>
          <p:cNvSpPr>
            <a:spLocks noEditPoints="1" noChangeArrowheads="1"/>
          </p:cNvSpPr>
          <p:nvPr/>
        </p:nvSpPr>
        <p:spPr bwMode="auto">
          <a:xfrm rot="-4900626">
            <a:off x="2781300" y="3352800"/>
            <a:ext cx="3276600" cy="3200400"/>
          </a:xfrm>
          <a:custGeom>
            <a:avLst/>
            <a:gdLst>
              <a:gd name="G0" fmla="+- 0 0 0"/>
              <a:gd name="G1" fmla="sin 10800 14745600"/>
              <a:gd name="G2" fmla="cos 10800 14745600"/>
              <a:gd name="G3" fmla="sin 10800 2949120"/>
              <a:gd name="G4" fmla="cos 10800 2949120"/>
              <a:gd name="G5" fmla="+- G1 10800 0"/>
              <a:gd name="G6" fmla="+- G2 10800 0"/>
              <a:gd name="G7" fmla="+- G3 10800 0"/>
              <a:gd name="G8" fmla="+- G4 10800 0"/>
              <a:gd name="G9" fmla="+- 10800 0 0"/>
              <a:gd name="G10" fmla="+/ G5 G7 2"/>
              <a:gd name="G11" fmla="+/ G6 G8 2"/>
              <a:gd name="T0" fmla="*/ 3163 w 21600"/>
              <a:gd name="T1" fmla="*/ 3163 h 21600"/>
              <a:gd name="T2" fmla="*/ 10799 w 21600"/>
              <a:gd name="T3" fmla="*/ 10799 h 21600"/>
              <a:gd name="T4" fmla="*/ 18436 w 21600"/>
              <a:gd name="T5" fmla="*/ 18436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3163" y="3163"/>
                </a:moveTo>
                <a:cubicBezTo>
                  <a:pt x="1137" y="5188"/>
                  <a:pt x="0" y="7935"/>
                  <a:pt x="0" y="10799"/>
                </a:cubicBezTo>
                <a:cubicBezTo>
                  <a:pt x="0" y="16764"/>
                  <a:pt x="4835" y="21600"/>
                  <a:pt x="10800" y="21600"/>
                </a:cubicBezTo>
                <a:cubicBezTo>
                  <a:pt x="13664" y="21600"/>
                  <a:pt x="16411" y="20462"/>
                  <a:pt x="18436" y="18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endParaRPr>
          </a:p>
        </p:txBody>
      </p:sp>
      <p:sp>
        <p:nvSpPr>
          <p:cNvPr id="16393" name="PubTriangle"/>
          <p:cNvSpPr>
            <a:spLocks noEditPoints="1" noChangeArrowheads="1"/>
          </p:cNvSpPr>
          <p:nvPr/>
        </p:nvSpPr>
        <p:spPr bwMode="auto">
          <a:xfrm rot="11242737">
            <a:off x="838200" y="3962400"/>
            <a:ext cx="3352800" cy="2514600"/>
          </a:xfrm>
          <a:custGeom>
            <a:avLst/>
            <a:gdLst>
              <a:gd name="G0" fmla="+- 0 0 0"/>
              <a:gd name="G1" fmla="*/ 10800 1 2"/>
              <a:gd name="G2" fmla="*/ G1 10800 21600"/>
              <a:gd name="G3" fmla="+- 10800 0 G2"/>
              <a:gd name="G4" fmla="+- 10800 0 0"/>
              <a:gd name="G5" fmla="+- G1 10800 0"/>
              <a:gd name="G6" fmla="*/ 10800 1 2"/>
              <a:gd name="G7" fmla="+- 10800 0 0"/>
              <a:gd name="G8" fmla="+- G2 G6 G1"/>
              <a:gd name="G9" fmla="+- G8 10800 0"/>
              <a:gd name="G10" fmla="+- G6 10800 0"/>
              <a:gd name="T0" fmla="*/ 10800 w 21600"/>
              <a:gd name="T1" fmla="*/ 0 h 21600"/>
              <a:gd name="T2" fmla="*/ 5400 w 21600"/>
              <a:gd name="T3" fmla="*/ 10800 h 21600"/>
              <a:gd name="T4" fmla="*/ 0 w 21600"/>
              <a:gd name="T5" fmla="*/ 21600 h 21600"/>
              <a:gd name="T6" fmla="*/ 10800 w 21600"/>
              <a:gd name="T7" fmla="*/ 16200 h 21600"/>
              <a:gd name="T8" fmla="*/ 21600 w 21600"/>
              <a:gd name="T9" fmla="*/ 10800 h 21600"/>
              <a:gd name="T10" fmla="*/ 16200 w 21600"/>
              <a:gd name="T11" fmla="*/ 5400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10800" y="0"/>
                </a:moveTo>
                <a:lnTo>
                  <a:pt x="0" y="21600"/>
                </a:lnTo>
                <a:lnTo>
                  <a:pt x="21600" y="10800"/>
                </a:ln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endParaRPr>
          </a:p>
        </p:txBody>
      </p:sp>
      <p:sp>
        <p:nvSpPr>
          <p:cNvPr id="16396" name="Text Box 12"/>
          <p:cNvSpPr txBox="1">
            <a:spLocks noChangeArrowheads="1"/>
          </p:cNvSpPr>
          <p:nvPr/>
        </p:nvSpPr>
        <p:spPr bwMode="auto">
          <a:xfrm>
            <a:off x="3962400" y="2133600"/>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u="sng" dirty="0" smtClean="0">
                <a:latin typeface="Times New Roman" panose="02020603050405020304" pitchFamily="18" charset="0"/>
                <a:cs typeface="Times New Roman" panose="02020603050405020304" pitchFamily="18" charset="0"/>
              </a:rPr>
              <a:t>Social </a:t>
            </a:r>
            <a:r>
              <a:rPr lang="en-US" altLang="en-US" b="1" u="sng" dirty="0">
                <a:latin typeface="Times New Roman" panose="02020603050405020304" pitchFamily="18" charset="0"/>
                <a:cs typeface="Times New Roman" panose="02020603050405020304" pitchFamily="18" charset="0"/>
              </a:rPr>
              <a:t>Justice</a:t>
            </a:r>
            <a:r>
              <a:rPr lang="en-US" altLang="en-US" u="sng" dirty="0">
                <a:latin typeface="Times New Roman" panose="02020603050405020304" pitchFamily="18" charset="0"/>
                <a:cs typeface="Times New Roman" panose="02020603050405020304" pitchFamily="18" charset="0"/>
              </a:rPr>
              <a:t> </a:t>
            </a:r>
            <a:r>
              <a:rPr lang="en-US" altLang="en-US" b="1" u="sng" dirty="0">
                <a:latin typeface="Times New Roman" panose="02020603050405020304" pitchFamily="18" charset="0"/>
                <a:cs typeface="Times New Roman" panose="02020603050405020304" pitchFamily="18" charset="0"/>
              </a:rPr>
              <a:t>Philosophy</a:t>
            </a:r>
          </a:p>
        </p:txBody>
      </p:sp>
      <p:sp>
        <p:nvSpPr>
          <p:cNvPr id="16398" name="Text Box 14"/>
          <p:cNvSpPr txBox="1">
            <a:spLocks noChangeArrowheads="1"/>
          </p:cNvSpPr>
          <p:nvPr/>
        </p:nvSpPr>
        <p:spPr bwMode="auto">
          <a:xfrm>
            <a:off x="1295400" y="3048000"/>
            <a:ext cx="21336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dirty="0" smtClean="0">
                <a:latin typeface="Times New Roman" panose="02020603050405020304" pitchFamily="18" charset="0"/>
                <a:cs typeface="Times New Roman" panose="02020603050405020304" pitchFamily="18" charset="0"/>
              </a:rPr>
              <a:t>Inherently</a:t>
            </a:r>
          </a:p>
          <a:p>
            <a:pPr algn="ctr" eaLnBrk="1" hangingPunct="1">
              <a:spcBef>
                <a:spcPct val="50000"/>
              </a:spcBef>
            </a:pPr>
            <a:r>
              <a:rPr lang="en-US" altLang="en-US" b="1" dirty="0" smtClean="0">
                <a:latin typeface="Times New Roman" panose="02020603050405020304" pitchFamily="18" charset="0"/>
                <a:cs typeface="Times New Roman" panose="02020603050405020304" pitchFamily="18" charset="0"/>
              </a:rPr>
              <a:t>Political </a:t>
            </a:r>
            <a:r>
              <a:rPr lang="en-US" altLang="en-US" b="1" dirty="0">
                <a:latin typeface="Times New Roman" panose="02020603050405020304" pitchFamily="18" charset="0"/>
                <a:cs typeface="Times New Roman" panose="02020603050405020304" pitchFamily="18" charset="0"/>
              </a:rPr>
              <a:t>Nature</a:t>
            </a:r>
          </a:p>
        </p:txBody>
      </p:sp>
      <p:sp>
        <p:nvSpPr>
          <p:cNvPr id="16399" name="AutoShape 15"/>
          <p:cNvSpPr>
            <a:spLocks noChangeArrowheads="1"/>
          </p:cNvSpPr>
          <p:nvPr/>
        </p:nvSpPr>
        <p:spPr bwMode="auto">
          <a:xfrm>
            <a:off x="6006269" y="4206875"/>
            <a:ext cx="2667000" cy="2438400"/>
          </a:xfrm>
          <a:prstGeom prst="octagon">
            <a:avLst>
              <a:gd name="adj" fmla="val 29287"/>
            </a:avLst>
          </a:prstGeom>
          <a:solidFill>
            <a:srgbClr val="DFF4BE"/>
          </a:solidFill>
          <a:ln w="9525">
            <a:solidFill>
              <a:schemeClr val="tx1"/>
            </a:solidFill>
            <a:miter lim="800000"/>
            <a:headEnd/>
            <a:tailEnd/>
          </a:ln>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tLang="en-US">
              <a:latin typeface="Gill Sans MT" pitchFamily="34" charset="0"/>
            </a:endParaRPr>
          </a:p>
        </p:txBody>
      </p:sp>
      <p:sp>
        <p:nvSpPr>
          <p:cNvPr id="16400" name="Text Box 16"/>
          <p:cNvSpPr txBox="1">
            <a:spLocks noChangeArrowheads="1"/>
          </p:cNvSpPr>
          <p:nvPr/>
        </p:nvSpPr>
        <p:spPr bwMode="auto">
          <a:xfrm>
            <a:off x="3924300" y="3717925"/>
            <a:ext cx="1981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dirty="0">
                <a:latin typeface="Times New Roman" panose="02020603050405020304" pitchFamily="18" charset="0"/>
                <a:cs typeface="Times New Roman" panose="02020603050405020304" pitchFamily="18" charset="0"/>
              </a:rPr>
              <a:t>Expanding Agenda</a:t>
            </a:r>
          </a:p>
        </p:txBody>
      </p:sp>
      <p:sp>
        <p:nvSpPr>
          <p:cNvPr id="16402" name="Text Box 18"/>
          <p:cNvSpPr txBox="1">
            <a:spLocks noChangeArrowheads="1"/>
          </p:cNvSpPr>
          <p:nvPr/>
        </p:nvSpPr>
        <p:spPr bwMode="auto">
          <a:xfrm>
            <a:off x="990600" y="4876800"/>
            <a:ext cx="2971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en-US" b="1" dirty="0">
                <a:latin typeface="Times New Roman" panose="02020603050405020304" pitchFamily="18" charset="0"/>
                <a:cs typeface="Times New Roman" panose="02020603050405020304" pitchFamily="18" charset="0"/>
              </a:rPr>
              <a:t>Link with Government</a:t>
            </a:r>
          </a:p>
        </p:txBody>
      </p:sp>
      <p:sp>
        <p:nvSpPr>
          <p:cNvPr id="16403" name="Text Box 19"/>
          <p:cNvSpPr txBox="1">
            <a:spLocks noChangeArrowheads="1"/>
          </p:cNvSpPr>
          <p:nvPr/>
        </p:nvSpPr>
        <p:spPr bwMode="auto">
          <a:xfrm>
            <a:off x="6477000" y="3048000"/>
            <a:ext cx="152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dirty="0">
                <a:latin typeface="Times New Roman" panose="02020603050405020304" pitchFamily="18" charset="0"/>
                <a:cs typeface="Times New Roman" panose="02020603050405020304" pitchFamily="18" charset="0"/>
              </a:rPr>
              <a:t>Grounded in Science</a:t>
            </a:r>
          </a:p>
        </p:txBody>
      </p:sp>
      <p:sp>
        <p:nvSpPr>
          <p:cNvPr id="16404" name="Text Box 20"/>
          <p:cNvSpPr txBox="1">
            <a:spLocks noChangeArrowheads="1"/>
          </p:cNvSpPr>
          <p:nvPr/>
        </p:nvSpPr>
        <p:spPr bwMode="auto">
          <a:xfrm>
            <a:off x="4191000" y="5246821"/>
            <a:ext cx="144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dirty="0">
                <a:latin typeface="Times New Roman" panose="02020603050405020304" pitchFamily="18" charset="0"/>
                <a:cs typeface="Times New Roman" panose="02020603050405020304" pitchFamily="18" charset="0"/>
              </a:rPr>
              <a:t>Focus on Prevention</a:t>
            </a:r>
          </a:p>
        </p:txBody>
      </p:sp>
      <p:sp>
        <p:nvSpPr>
          <p:cNvPr id="16405" name="Text Box 21"/>
          <p:cNvSpPr txBox="1">
            <a:spLocks noChangeArrowheads="1"/>
          </p:cNvSpPr>
          <p:nvPr/>
        </p:nvSpPr>
        <p:spPr bwMode="auto">
          <a:xfrm>
            <a:off x="6387269" y="5112017"/>
            <a:ext cx="190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r>
              <a:rPr lang="en-US" altLang="en-US" b="1" u="sng" dirty="0" smtClean="0">
                <a:latin typeface="Times New Roman" panose="02020603050405020304" pitchFamily="18" charset="0"/>
                <a:cs typeface="Times New Roman" panose="02020603050405020304" pitchFamily="18" charset="0"/>
              </a:rPr>
              <a:t>Uncommon </a:t>
            </a:r>
            <a:r>
              <a:rPr lang="en-US" altLang="en-US" b="1" u="sng" dirty="0">
                <a:latin typeface="Times New Roman" panose="02020603050405020304" pitchFamily="18" charset="0"/>
                <a:cs typeface="Times New Roman" panose="02020603050405020304" pitchFamily="18" charset="0"/>
              </a:rPr>
              <a:t>Culture</a:t>
            </a:r>
          </a:p>
        </p:txBody>
      </p:sp>
    </p:spTree>
    <p:extLst>
      <p:ext uri="{BB962C8B-B14F-4D97-AF65-F5344CB8AC3E}">
        <p14:creationId xmlns:p14="http://schemas.microsoft.com/office/powerpoint/2010/main" val="3435365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500" fill="hold"/>
                                        <p:tgtEl>
                                          <p:spTgt spid="16389"/>
                                        </p:tgtEl>
                                        <p:attrNameLst>
                                          <p:attrName>ppt_x</p:attrName>
                                        </p:attrNameLst>
                                      </p:cBhvr>
                                      <p:tavLst>
                                        <p:tav tm="0">
                                          <p:val>
                                            <p:strVal val="#ppt_x"/>
                                          </p:val>
                                        </p:tav>
                                        <p:tav tm="100000">
                                          <p:val>
                                            <p:strVal val="#ppt_x"/>
                                          </p:val>
                                        </p:tav>
                                      </p:tavLst>
                                    </p:anim>
                                    <p:anim calcmode="lin" valueType="num">
                                      <p:cBhvr additive="base">
                                        <p:cTn id="8" dur="500" fill="hold"/>
                                        <p:tgtEl>
                                          <p:spTgt spid="1638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398"/>
                                        </p:tgtEl>
                                        <p:attrNameLst>
                                          <p:attrName>style.visibility</p:attrName>
                                        </p:attrNameLst>
                                      </p:cBhvr>
                                      <p:to>
                                        <p:strVal val="visible"/>
                                      </p:to>
                                    </p:set>
                                    <p:anim calcmode="lin" valueType="num">
                                      <p:cBhvr additive="base">
                                        <p:cTn id="11" dur="500" fill="hold"/>
                                        <p:tgtEl>
                                          <p:spTgt spid="16398"/>
                                        </p:tgtEl>
                                        <p:attrNameLst>
                                          <p:attrName>ppt_x</p:attrName>
                                        </p:attrNameLst>
                                      </p:cBhvr>
                                      <p:tavLst>
                                        <p:tav tm="0">
                                          <p:val>
                                            <p:strVal val="#ppt_x"/>
                                          </p:val>
                                        </p:tav>
                                        <p:tav tm="100000">
                                          <p:val>
                                            <p:strVal val="#ppt_x"/>
                                          </p:val>
                                        </p:tav>
                                      </p:tavLst>
                                    </p:anim>
                                    <p:anim calcmode="lin" valueType="num">
                                      <p:cBhvr additive="base">
                                        <p:cTn id="12" dur="500" fill="hold"/>
                                        <p:tgtEl>
                                          <p:spTgt spid="16398"/>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6391"/>
                                        </p:tgtEl>
                                        <p:attrNameLst>
                                          <p:attrName>style.visibility</p:attrName>
                                        </p:attrNameLst>
                                      </p:cBhvr>
                                      <p:to>
                                        <p:strVal val="visible"/>
                                      </p:to>
                                    </p:set>
                                    <p:animEffect transition="in" filter="checkerboard(across)">
                                      <p:cBhvr>
                                        <p:cTn id="17" dur="500"/>
                                        <p:tgtEl>
                                          <p:spTgt spid="16391"/>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16400"/>
                                        </p:tgtEl>
                                        <p:attrNameLst>
                                          <p:attrName>style.visibility</p:attrName>
                                        </p:attrNameLst>
                                      </p:cBhvr>
                                      <p:to>
                                        <p:strVal val="visible"/>
                                      </p:to>
                                    </p:set>
                                    <p:animEffect transition="in" filter="checkerboard(across)">
                                      <p:cBhvr>
                                        <p:cTn id="20" dur="500"/>
                                        <p:tgtEl>
                                          <p:spTgt spid="16400"/>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8" presetClass="entr" presetSubtype="16" fill="hold" nodeType="clickEffect">
                                  <p:stCondLst>
                                    <p:cond delay="0"/>
                                  </p:stCondLst>
                                  <p:childTnLst>
                                    <p:set>
                                      <p:cBhvr>
                                        <p:cTn id="24" dur="1" fill="hold">
                                          <p:stCondLst>
                                            <p:cond delay="0"/>
                                          </p:stCondLst>
                                        </p:cTn>
                                        <p:tgtEl>
                                          <p:spTgt spid="16393"/>
                                        </p:tgtEl>
                                        <p:attrNameLst>
                                          <p:attrName>style.visibility</p:attrName>
                                        </p:attrNameLst>
                                      </p:cBhvr>
                                      <p:to>
                                        <p:strVal val="visible"/>
                                      </p:to>
                                    </p:set>
                                    <p:animEffect transition="in" filter="diamond(in)">
                                      <p:cBhvr>
                                        <p:cTn id="25" dur="2000"/>
                                        <p:tgtEl>
                                          <p:spTgt spid="16393"/>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6402"/>
                                        </p:tgtEl>
                                        <p:attrNameLst>
                                          <p:attrName>style.visibility</p:attrName>
                                        </p:attrNameLst>
                                      </p:cBhvr>
                                      <p:to>
                                        <p:strVal val="visible"/>
                                      </p:to>
                                    </p:set>
                                    <p:animEffect transition="in" filter="diamond(in)">
                                      <p:cBhvr>
                                        <p:cTn id="28" dur="2000"/>
                                        <p:tgtEl>
                                          <p:spTgt spid="1640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1" presetClass="entr" presetSubtype="4" fill="hold" nodeType="clickEffect">
                                  <p:stCondLst>
                                    <p:cond delay="0"/>
                                  </p:stCondLst>
                                  <p:childTnLst>
                                    <p:set>
                                      <p:cBhvr>
                                        <p:cTn id="32" dur="1" fill="hold">
                                          <p:stCondLst>
                                            <p:cond delay="0"/>
                                          </p:stCondLst>
                                        </p:cTn>
                                        <p:tgtEl>
                                          <p:spTgt spid="16390"/>
                                        </p:tgtEl>
                                        <p:attrNameLst>
                                          <p:attrName>style.visibility</p:attrName>
                                        </p:attrNameLst>
                                      </p:cBhvr>
                                      <p:to>
                                        <p:strVal val="visible"/>
                                      </p:to>
                                    </p:set>
                                    <p:animEffect transition="in" filter="wheel(4)">
                                      <p:cBhvr>
                                        <p:cTn id="33" dur="2000"/>
                                        <p:tgtEl>
                                          <p:spTgt spid="16390"/>
                                        </p:tgtEl>
                                      </p:cBhvr>
                                    </p:animEffect>
                                  </p:childTnLst>
                                </p:cTn>
                              </p:par>
                              <p:par>
                                <p:cTn id="34" presetID="21" presetClass="entr" presetSubtype="4" fill="hold" grpId="0" nodeType="withEffect">
                                  <p:stCondLst>
                                    <p:cond delay="0"/>
                                  </p:stCondLst>
                                  <p:childTnLst>
                                    <p:set>
                                      <p:cBhvr>
                                        <p:cTn id="35" dur="1" fill="hold">
                                          <p:stCondLst>
                                            <p:cond delay="0"/>
                                          </p:stCondLst>
                                        </p:cTn>
                                        <p:tgtEl>
                                          <p:spTgt spid="16403"/>
                                        </p:tgtEl>
                                        <p:attrNameLst>
                                          <p:attrName>style.visibility</p:attrName>
                                        </p:attrNameLst>
                                      </p:cBhvr>
                                      <p:to>
                                        <p:strVal val="visible"/>
                                      </p:to>
                                    </p:set>
                                    <p:animEffect transition="in" filter="wheel(4)">
                                      <p:cBhvr>
                                        <p:cTn id="36" dur="2000"/>
                                        <p:tgtEl>
                                          <p:spTgt spid="16403"/>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 presetClass="entr" presetSubtype="10" fill="hold" nodeType="clickEffect">
                                  <p:stCondLst>
                                    <p:cond delay="0"/>
                                  </p:stCondLst>
                                  <p:childTnLst>
                                    <p:set>
                                      <p:cBhvr>
                                        <p:cTn id="40" dur="1" fill="hold">
                                          <p:stCondLst>
                                            <p:cond delay="0"/>
                                          </p:stCondLst>
                                        </p:cTn>
                                        <p:tgtEl>
                                          <p:spTgt spid="16392"/>
                                        </p:tgtEl>
                                        <p:attrNameLst>
                                          <p:attrName>style.visibility</p:attrName>
                                        </p:attrNameLst>
                                      </p:cBhvr>
                                      <p:to>
                                        <p:strVal val="visible"/>
                                      </p:to>
                                    </p:set>
                                    <p:animEffect transition="in" filter="blinds(horizontal)">
                                      <p:cBhvr>
                                        <p:cTn id="41" dur="500"/>
                                        <p:tgtEl>
                                          <p:spTgt spid="16392"/>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6404"/>
                                        </p:tgtEl>
                                        <p:attrNameLst>
                                          <p:attrName>style.visibility</p:attrName>
                                        </p:attrNameLst>
                                      </p:cBhvr>
                                      <p:to>
                                        <p:strVal val="visible"/>
                                      </p:to>
                                    </p:set>
                                    <p:animEffect transition="in" filter="blinds(horizontal)">
                                      <p:cBhvr>
                                        <p:cTn id="44" dur="500"/>
                                        <p:tgtEl>
                                          <p:spTgt spid="16404"/>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16388"/>
                                        </p:tgtEl>
                                        <p:attrNameLst>
                                          <p:attrName>style.visibility</p:attrName>
                                        </p:attrNameLst>
                                      </p:cBhvr>
                                      <p:to>
                                        <p:strVal val="visible"/>
                                      </p:to>
                                    </p:set>
                                    <p:anim calcmode="lin" valueType="num">
                                      <p:cBhvr additive="base">
                                        <p:cTn id="49" dur="500" fill="hold"/>
                                        <p:tgtEl>
                                          <p:spTgt spid="16388"/>
                                        </p:tgtEl>
                                        <p:attrNameLst>
                                          <p:attrName>ppt_x</p:attrName>
                                        </p:attrNameLst>
                                      </p:cBhvr>
                                      <p:tavLst>
                                        <p:tav tm="0">
                                          <p:val>
                                            <p:strVal val="#ppt_x"/>
                                          </p:val>
                                        </p:tav>
                                        <p:tav tm="100000">
                                          <p:val>
                                            <p:strVal val="#ppt_x"/>
                                          </p:val>
                                        </p:tav>
                                      </p:tavLst>
                                    </p:anim>
                                    <p:anim calcmode="lin" valueType="num">
                                      <p:cBhvr additive="base">
                                        <p:cTn id="50" dur="500" fill="hold"/>
                                        <p:tgtEl>
                                          <p:spTgt spid="1638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6396"/>
                                        </p:tgtEl>
                                        <p:attrNameLst>
                                          <p:attrName>style.visibility</p:attrName>
                                        </p:attrNameLst>
                                      </p:cBhvr>
                                      <p:to>
                                        <p:strVal val="visible"/>
                                      </p:to>
                                    </p:set>
                                    <p:anim calcmode="lin" valueType="num">
                                      <p:cBhvr additive="base">
                                        <p:cTn id="53" dur="500" fill="hold"/>
                                        <p:tgtEl>
                                          <p:spTgt spid="16396"/>
                                        </p:tgtEl>
                                        <p:attrNameLst>
                                          <p:attrName>ppt_x</p:attrName>
                                        </p:attrNameLst>
                                      </p:cBhvr>
                                      <p:tavLst>
                                        <p:tav tm="0">
                                          <p:val>
                                            <p:strVal val="#ppt_x"/>
                                          </p:val>
                                        </p:tav>
                                        <p:tav tm="100000">
                                          <p:val>
                                            <p:strVal val="#ppt_x"/>
                                          </p:val>
                                        </p:tav>
                                      </p:tavLst>
                                    </p:anim>
                                    <p:anim calcmode="lin" valueType="num">
                                      <p:cBhvr additive="base">
                                        <p:cTn id="54" dur="500" fill="hold"/>
                                        <p:tgtEl>
                                          <p:spTgt spid="16396"/>
                                        </p:tgtEl>
                                        <p:attrNameLst>
                                          <p:attrName>ppt_y</p:attrName>
                                        </p:attrNameLst>
                                      </p:cBhvr>
                                      <p:tavLst>
                                        <p:tav tm="0">
                                          <p:val>
                                            <p:strVal val="1+#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 presetClass="entr" presetSubtype="16" fill="hold" grpId="0" nodeType="clickEffect">
                                  <p:stCondLst>
                                    <p:cond delay="0"/>
                                  </p:stCondLst>
                                  <p:childTnLst>
                                    <p:set>
                                      <p:cBhvr>
                                        <p:cTn id="58" dur="1" fill="hold">
                                          <p:stCondLst>
                                            <p:cond delay="0"/>
                                          </p:stCondLst>
                                        </p:cTn>
                                        <p:tgtEl>
                                          <p:spTgt spid="16399"/>
                                        </p:tgtEl>
                                        <p:attrNameLst>
                                          <p:attrName>style.visibility</p:attrName>
                                        </p:attrNameLst>
                                      </p:cBhvr>
                                      <p:to>
                                        <p:strVal val="visible"/>
                                      </p:to>
                                    </p:set>
                                    <p:animEffect transition="in" filter="box(in)">
                                      <p:cBhvr>
                                        <p:cTn id="59" dur="500"/>
                                        <p:tgtEl>
                                          <p:spTgt spid="16399"/>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16405"/>
                                        </p:tgtEl>
                                        <p:attrNameLst>
                                          <p:attrName>style.visibility</p:attrName>
                                        </p:attrNameLst>
                                      </p:cBhvr>
                                      <p:to>
                                        <p:strVal val="visible"/>
                                      </p:to>
                                    </p:set>
                                    <p:animEffect transition="in" filter="box(in)">
                                      <p:cBhvr>
                                        <p:cTn id="62" dur="500"/>
                                        <p:tgtEl>
                                          <p:spTgt spid="16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nimBg="1"/>
      <p:bldP spid="16396" grpId="0"/>
      <p:bldP spid="16398" grpId="0"/>
      <p:bldP spid="16399" grpId="0" animBg="1"/>
      <p:bldP spid="16400" grpId="0"/>
      <p:bldP spid="16402" grpId="0"/>
      <p:bldP spid="16403" grpId="0"/>
      <p:bldP spid="16404" grpId="0"/>
      <p:bldP spid="1640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17</a:t>
            </a:fld>
            <a:endParaRPr lang="ar-SA"/>
          </a:p>
        </p:txBody>
      </p:sp>
      <p:sp>
        <p:nvSpPr>
          <p:cNvPr id="9" name="Content Placeholder 2"/>
          <p:cNvSpPr>
            <a:spLocks noGrp="1"/>
          </p:cNvSpPr>
          <p:nvPr>
            <p:ph type="subTitle" idx="1"/>
          </p:nvPr>
        </p:nvSpPr>
        <p:spPr>
          <a:xfrm>
            <a:off x="685800" y="1828801"/>
            <a:ext cx="8000999" cy="4105864"/>
          </a:xfrm>
        </p:spPr>
        <p:txBody>
          <a:bodyPr>
            <a:normAutofit/>
          </a:bodyPr>
          <a:lstStyle/>
          <a:p>
            <a:pPr marL="82296">
              <a:spcAft>
                <a:spcPts val="0"/>
              </a:spcAft>
              <a:defRPr/>
            </a:pPr>
            <a:r>
              <a:rPr lang="en-US" sz="3200" b="1" dirty="0">
                <a:solidFill>
                  <a:srgbClr val="0000FF"/>
                </a:solidFill>
                <a:latin typeface="Times New Roman" panose="02020603050405020304" pitchFamily="18" charset="0"/>
                <a:cs typeface="Times New Roman" panose="02020603050405020304" pitchFamily="18" charset="0"/>
              </a:rPr>
              <a:t>What is Social Justice?</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eaLnBrk="1" fontAlgn="auto" hangingPunct="1">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Justice indicates fairness in the distribution of benefits and burdens in society.</a:t>
            </a:r>
          </a:p>
          <a:p>
            <a:pPr marL="457200" indent="-457200" eaLnBrk="1" fontAlgn="auto" hangingPunct="1">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Access to health services, or even good health itself is considered a social benefit… and conversely, poor health is considered a burden.</a:t>
            </a:r>
          </a:p>
          <a:p>
            <a:pPr marL="457200" indent="-457200" eaLnBrk="1" fontAlgn="auto" hangingPunct="1">
              <a:spcAft>
                <a:spcPts val="0"/>
              </a:spcAft>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There are significant factors within society that impede the fair distribution of benefits and services (e.g. social class, heredity, racism) </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1624443"/>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18</a:t>
            </a:fld>
            <a:endParaRPr lang="ar-SA"/>
          </a:p>
        </p:txBody>
      </p:sp>
      <p:sp>
        <p:nvSpPr>
          <p:cNvPr id="9" name="Content Placeholder 2"/>
          <p:cNvSpPr>
            <a:spLocks noGrp="1"/>
          </p:cNvSpPr>
          <p:nvPr>
            <p:ph type="subTitle" idx="1"/>
          </p:nvPr>
        </p:nvSpPr>
        <p:spPr>
          <a:xfrm>
            <a:off x="609600" y="1600200"/>
            <a:ext cx="8153400" cy="4334465"/>
          </a:xfrm>
        </p:spPr>
        <p:txBody>
          <a:bodyPr>
            <a:normAutofit/>
          </a:bodyPr>
          <a:lstStyle/>
          <a:p>
            <a:pPr marL="82296">
              <a:spcAft>
                <a:spcPts val="0"/>
              </a:spcAft>
              <a:defRPr/>
            </a:pPr>
            <a:r>
              <a:rPr lang="en-US" sz="3200" b="1" dirty="0">
                <a:solidFill>
                  <a:srgbClr val="0000FF"/>
                </a:solidFill>
                <a:latin typeface="Times New Roman" panose="02020603050405020304" pitchFamily="18" charset="0"/>
                <a:cs typeface="Times New Roman" panose="02020603050405020304" pitchFamily="18" charset="0"/>
              </a:rPr>
              <a:t>What is Social Justice?</a:t>
            </a:r>
            <a:endParaRPr lang="en-US" sz="3200" b="1" dirty="0" smtClean="0">
              <a:solidFill>
                <a:srgbClr val="0000FF"/>
              </a:solidFill>
              <a:latin typeface="Times New Roman" panose="02020603050405020304" pitchFamily="18" charset="0"/>
              <a:cs typeface="Times New Roman" panose="02020603050405020304" pitchFamily="18" charset="0"/>
            </a:endParaRPr>
          </a:p>
          <a:p>
            <a:pPr marL="425450" indent="-342900">
              <a:buFont typeface="Arial" panose="020B0604020202020204" pitchFamily="34" charset="0"/>
              <a:buChar char="•"/>
            </a:pPr>
            <a:r>
              <a:rPr lang="en-US" altLang="en-US" sz="2800" b="1" dirty="0">
                <a:solidFill>
                  <a:schemeClr val="tx1"/>
                </a:solidFill>
                <a:latin typeface="Times New Roman" panose="02020603050405020304" pitchFamily="18" charset="0"/>
                <a:cs typeface="Times New Roman" panose="02020603050405020304" pitchFamily="18" charset="0"/>
              </a:rPr>
              <a:t>Many modern public health problems disproportionately affect some </a:t>
            </a:r>
            <a:r>
              <a:rPr lang="en-US" altLang="en-US" sz="2800" b="1" dirty="0" smtClean="0">
                <a:solidFill>
                  <a:schemeClr val="tx1"/>
                </a:solidFill>
                <a:latin typeface="Times New Roman" panose="02020603050405020304" pitchFamily="18" charset="0"/>
                <a:cs typeface="Times New Roman" panose="02020603050405020304" pitchFamily="18" charset="0"/>
              </a:rPr>
              <a:t>groups (</a:t>
            </a:r>
            <a:r>
              <a:rPr lang="en-US" altLang="en-US" sz="2800" b="1" dirty="0">
                <a:solidFill>
                  <a:schemeClr val="tx1"/>
                </a:solidFill>
                <a:latin typeface="Times New Roman" panose="02020603050405020304" pitchFamily="18" charset="0"/>
                <a:cs typeface="Times New Roman" panose="02020603050405020304" pitchFamily="18" charset="0"/>
              </a:rPr>
              <a:t>Poor Public Education </a:t>
            </a:r>
            <a:r>
              <a:rPr lang="en-US" altLang="en-US" sz="2800" b="1" dirty="0" smtClean="0">
                <a:solidFill>
                  <a:schemeClr val="tx1"/>
                </a:solidFill>
                <a:latin typeface="Times New Roman" panose="02020603050405020304" pitchFamily="18" charset="0"/>
                <a:cs typeface="Times New Roman" panose="02020603050405020304" pitchFamily="18" charset="0"/>
              </a:rPr>
              <a:t>Systems Poverty)…</a:t>
            </a:r>
            <a:endParaRPr lang="en-US" altLang="en-US" sz="2800" b="1" dirty="0">
              <a:solidFill>
                <a:schemeClr val="tx1"/>
              </a:solidFill>
              <a:latin typeface="Times New Roman" panose="02020603050405020304" pitchFamily="18" charset="0"/>
              <a:cs typeface="Times New Roman" panose="02020603050405020304" pitchFamily="18" charset="0"/>
            </a:endParaRPr>
          </a:p>
          <a:p>
            <a:pPr marL="800100" lvl="1" indent="-342900" algn="l">
              <a:buFont typeface="Arial" panose="020B0604020202020204" pitchFamily="34" charset="0"/>
              <a:buChar char="•"/>
            </a:pPr>
            <a:r>
              <a:rPr lang="en-US" altLang="en-US" sz="2800" b="1" dirty="0">
                <a:solidFill>
                  <a:schemeClr val="tx1"/>
                </a:solidFill>
                <a:latin typeface="Times New Roman" panose="02020603050405020304" pitchFamily="18" charset="0"/>
                <a:cs typeface="Times New Roman" panose="02020603050405020304" pitchFamily="18" charset="0"/>
              </a:rPr>
              <a:t>Collective actions are then necessary</a:t>
            </a:r>
          </a:p>
          <a:p>
            <a:pPr marL="342900" indent="-342900">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This </a:t>
            </a:r>
            <a:r>
              <a:rPr lang="en-US" altLang="en-US" sz="2800" b="1" dirty="0">
                <a:solidFill>
                  <a:schemeClr val="tx1"/>
                </a:solidFill>
                <a:latin typeface="Times New Roman" panose="02020603050405020304" pitchFamily="18" charset="0"/>
                <a:cs typeface="Times New Roman" panose="02020603050405020304" pitchFamily="18" charset="0"/>
              </a:rPr>
              <a:t>means that those less affected take on greater burdens while not directly benefiting from those actions</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6372880"/>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19</a:t>
            </a:fld>
            <a:endParaRPr lang="ar-SA"/>
          </a:p>
        </p:txBody>
      </p:sp>
      <p:sp>
        <p:nvSpPr>
          <p:cNvPr id="10" name="Content Placeholder 2"/>
          <p:cNvSpPr>
            <a:spLocks noGrp="1"/>
          </p:cNvSpPr>
          <p:nvPr>
            <p:ph type="subTitle" idx="1"/>
          </p:nvPr>
        </p:nvSpPr>
        <p:spPr>
          <a:xfrm>
            <a:off x="685800" y="1524000"/>
            <a:ext cx="8077200" cy="4572000"/>
          </a:xfrm>
        </p:spPr>
        <p:txBody>
          <a:bodyPr>
            <a:normAutofit lnSpcReduction="10000"/>
          </a:bodyPr>
          <a:lstStyle/>
          <a:p>
            <a:pPr marL="82296">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Uncommon Culture</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539496" indent="-457200" eaLnBrk="1" fontAlgn="auto" hangingPunct="1">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Public health is multidisciplinary-interdisciplinary and utilizes a population-level focus.</a:t>
            </a:r>
          </a:p>
          <a:p>
            <a:pPr marL="539496" indent="-457200" eaLnBrk="1" fontAlgn="auto" hangingPunct="1">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The link between people working in Public Health is NOT a specific professional degree or work setting…</a:t>
            </a:r>
          </a:p>
          <a:p>
            <a:pPr marL="539496" indent="-457200" eaLnBrk="1" fontAlgn="auto" hangingPunct="1">
              <a:spcAft>
                <a:spcPts val="0"/>
              </a:spcAft>
              <a:buFont typeface="Arial" panose="020B0604020202020204" pitchFamily="34" charset="0"/>
              <a:buChar char="•"/>
              <a:defRPr/>
            </a:pPr>
            <a:r>
              <a:rPr lang="en-US" sz="2800" b="1" dirty="0" smtClean="0">
                <a:solidFill>
                  <a:schemeClr val="tx1"/>
                </a:solidFill>
                <a:latin typeface="Times New Roman" panose="02020603050405020304" pitchFamily="18" charset="0"/>
                <a:cs typeface="Times New Roman" panose="02020603050405020304" pitchFamily="18" charset="0"/>
              </a:rPr>
              <a:t>Public Health professionals are connected by the intended outcomes of their work.. </a:t>
            </a:r>
            <a:r>
              <a:rPr lang="en-US" sz="2800" b="1" u="sng" dirty="0" smtClean="0">
                <a:solidFill>
                  <a:srgbClr val="0000FF"/>
                </a:solidFill>
                <a:latin typeface="Times New Roman" panose="02020603050405020304" pitchFamily="18" charset="0"/>
                <a:cs typeface="Times New Roman" panose="02020603050405020304" pitchFamily="18" charset="0"/>
              </a:rPr>
              <a:t>Promoting</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u="sng" dirty="0" smtClean="0">
                <a:solidFill>
                  <a:srgbClr val="0000FF"/>
                </a:solidFill>
                <a:latin typeface="Times New Roman" panose="02020603050405020304" pitchFamily="18" charset="0"/>
                <a:cs typeface="Times New Roman" panose="02020603050405020304" pitchFamily="18" charset="0"/>
              </a:rPr>
              <a:t>protecting</a:t>
            </a:r>
            <a:r>
              <a:rPr lang="en-US" sz="2800" b="1" dirty="0" smtClean="0">
                <a:solidFill>
                  <a:schemeClr val="tx1"/>
                </a:solidFill>
                <a:latin typeface="Times New Roman" panose="02020603050405020304" pitchFamily="18" charset="0"/>
                <a:cs typeface="Times New Roman" panose="02020603050405020304" pitchFamily="18" charset="0"/>
              </a:rPr>
              <a:t>, and </a:t>
            </a:r>
            <a:r>
              <a:rPr lang="en-US" sz="2800" b="1" u="sng" dirty="0" smtClean="0">
                <a:solidFill>
                  <a:srgbClr val="0000FF"/>
                </a:solidFill>
                <a:latin typeface="Times New Roman" panose="02020603050405020304" pitchFamily="18" charset="0"/>
                <a:cs typeface="Times New Roman" panose="02020603050405020304" pitchFamily="18" charset="0"/>
              </a:rPr>
              <a:t>preserving</a:t>
            </a:r>
            <a:r>
              <a:rPr lang="en-US" sz="2800" b="1" dirty="0" smtClean="0">
                <a:solidFill>
                  <a:srgbClr val="0000FF"/>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the public’s health.</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042472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1752600"/>
            <a:ext cx="8153400" cy="4419600"/>
          </a:xfrm>
        </p:spPr>
        <p:txBody>
          <a:bodyPr>
            <a:normAutofit fontScale="92500"/>
          </a:bodyPr>
          <a:lstStyle/>
          <a:p>
            <a:pPr algn="l"/>
            <a:r>
              <a:rPr lang="en-US" sz="2800" b="1" i="1" dirty="0">
                <a:solidFill>
                  <a:srgbClr val="0000FF"/>
                </a:solidFill>
                <a:latin typeface="Times New Roman" panose="02020603050405020304" pitchFamily="18" charset="0"/>
                <a:cs typeface="Times New Roman" panose="02020603050405020304" pitchFamily="18" charset="0"/>
              </a:rPr>
              <a:t>Learning </a:t>
            </a:r>
            <a:r>
              <a:rPr lang="en-US" sz="2800" b="1" i="1" dirty="0" smtClean="0">
                <a:solidFill>
                  <a:srgbClr val="0000FF"/>
                </a:solidFill>
                <a:latin typeface="Times New Roman" panose="02020603050405020304" pitchFamily="18" charset="0"/>
                <a:cs typeface="Times New Roman" panose="02020603050405020304" pitchFamily="18" charset="0"/>
              </a:rPr>
              <a:t>Objectives</a:t>
            </a:r>
            <a:endParaRPr lang="en-US" sz="2800" dirty="0" smtClean="0">
              <a:solidFill>
                <a:srgbClr val="0000FF"/>
              </a:solidFill>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
            </a:pPr>
            <a:r>
              <a:rPr lang="en-US" b="1" dirty="0" smtClean="0">
                <a:solidFill>
                  <a:schemeClr val="tx1"/>
                </a:solidFill>
                <a:latin typeface="Times New Roman" panose="02020603050405020304" pitchFamily="18" charset="0"/>
                <a:cs typeface="Times New Roman" panose="02020603050405020304" pitchFamily="18" charset="0"/>
              </a:rPr>
              <a:t>Define </a:t>
            </a:r>
            <a:r>
              <a:rPr lang="en-US" b="1" dirty="0">
                <a:solidFill>
                  <a:schemeClr val="tx1"/>
                </a:solidFill>
                <a:latin typeface="Times New Roman" panose="02020603050405020304" pitchFamily="18" charset="0"/>
                <a:cs typeface="Times New Roman" panose="02020603050405020304" pitchFamily="18" charset="0"/>
              </a:rPr>
              <a:t>health and public health.</a:t>
            </a:r>
          </a:p>
          <a:p>
            <a:pPr marL="342900" indent="-342900" algn="l">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Describe major historical milestones in the development of public health and identify major figures such as John </a:t>
            </a:r>
            <a:r>
              <a:rPr lang="en-US" b="1" dirty="0" err="1">
                <a:solidFill>
                  <a:schemeClr val="tx1"/>
                </a:solidFill>
                <a:latin typeface="Times New Roman" panose="02020603050405020304" pitchFamily="18" charset="0"/>
                <a:cs typeface="Times New Roman" panose="02020603050405020304" pitchFamily="18" charset="0"/>
              </a:rPr>
              <a:t>Graunt</a:t>
            </a:r>
            <a:r>
              <a:rPr lang="en-US" b="1" dirty="0">
                <a:solidFill>
                  <a:schemeClr val="tx1"/>
                </a:solidFill>
                <a:latin typeface="Times New Roman" panose="02020603050405020304" pitchFamily="18" charset="0"/>
                <a:cs typeface="Times New Roman" panose="02020603050405020304" pitchFamily="18" charset="0"/>
              </a:rPr>
              <a:t>, John Snow, and Lemuel Shattuck.</a:t>
            </a:r>
          </a:p>
          <a:p>
            <a:pPr marL="342900" indent="-342900" algn="l">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Compare and contrast endemic, epidemic, and pandemic diseases.</a:t>
            </a:r>
          </a:p>
          <a:p>
            <a:pPr marL="342900" indent="-342900" algn="l">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Identify and describe the three hallmarks of public health: philosophy of social justice, focus on prevention, and focus on populations.</a:t>
            </a:r>
          </a:p>
          <a:p>
            <a:pPr marL="342900" indent="-342900" algn="l">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List and distinguish the five core public health disciplines.</a:t>
            </a:r>
          </a:p>
          <a:p>
            <a:pPr marL="342900" indent="-342900" algn="l">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Understand ethics and be aware of situations in public health in which ethical concerns arise.</a:t>
            </a:r>
          </a:p>
        </p:txBody>
      </p:sp>
      <p:sp>
        <p:nvSpPr>
          <p:cNvPr id="4" name="Date Placeholder 3"/>
          <p:cNvSpPr>
            <a:spLocks noGrp="1"/>
          </p:cNvSpPr>
          <p:nvPr>
            <p:ph type="dt" sz="half" idx="10"/>
          </p:nvPr>
        </p:nvSpPr>
        <p:spPr/>
        <p:txBody>
          <a:bodyPr/>
          <a:lstStyle/>
          <a:p>
            <a:fld id="{85829A7B-6CF6-4D63-8A7B-F9939A429BA3}" type="datetime1">
              <a:rPr lang="ar-SA" smtClean="0"/>
              <a:t>03/01/1438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
        <p:nvSpPr>
          <p:cNvPr id="2" name="Title 1"/>
          <p:cNvSpPr>
            <a:spLocks noGrp="1"/>
          </p:cNvSpPr>
          <p:nvPr>
            <p:ph type="ctrTitle"/>
          </p:nvPr>
        </p:nvSpPr>
        <p:spPr>
          <a:xfrm>
            <a:off x="683568" y="404664"/>
            <a:ext cx="7772400" cy="814536"/>
          </a:xfrm>
        </p:spPr>
        <p:txBody>
          <a:bodyPr>
            <a:normAutofit fontScale="90000"/>
          </a:bodyPr>
          <a:lstStyle/>
          <a:p>
            <a:pPr marL="182880" indent="0">
              <a:buNone/>
            </a:pPr>
            <a:r>
              <a:rPr lang="en-US" sz="48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016347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914400" y="457200"/>
            <a:ext cx="7793038" cy="838200"/>
          </a:xfrm>
        </p:spPr>
        <p:txBody>
          <a:bodyPr/>
          <a:lstStyle/>
          <a:p>
            <a:pPr marL="0" indent="0" algn="ctr" eaLnBrk="1" fontAlgn="auto" hangingPunct="1">
              <a:spcAft>
                <a:spcPts val="0"/>
              </a:spcAft>
              <a:buNone/>
              <a:defRPr/>
            </a:pPr>
            <a:r>
              <a:rPr lang="en-US" sz="3200" dirty="0" smtClean="0">
                <a:solidFill>
                  <a:schemeClr val="tx2">
                    <a:satMod val="130000"/>
                  </a:schemeClr>
                </a:solidFill>
                <a:latin typeface="Times New Roman" panose="02020603050405020304" pitchFamily="18" charset="0"/>
                <a:cs typeface="Times New Roman" panose="02020603050405020304" pitchFamily="18" charset="0"/>
              </a:rPr>
              <a:t>A Sampling of Public Health Professions</a:t>
            </a:r>
          </a:p>
        </p:txBody>
      </p:sp>
      <p:sp>
        <p:nvSpPr>
          <p:cNvPr id="21507" name="Rectangle 3"/>
          <p:cNvSpPr>
            <a:spLocks noGrp="1" noChangeArrowheads="1"/>
          </p:cNvSpPr>
          <p:nvPr>
            <p:ph type="body" sz="half" idx="4294967295"/>
          </p:nvPr>
        </p:nvSpPr>
        <p:spPr>
          <a:xfrm>
            <a:off x="533400" y="1524000"/>
            <a:ext cx="4419600" cy="4876800"/>
          </a:xfrm>
        </p:spPr>
        <p:txBody>
          <a:bodyPr/>
          <a:lstStyle/>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Alcohol, tobacco and other drugs</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Chiropractic health care</a:t>
            </a:r>
          </a:p>
          <a:p>
            <a:pPr eaLnBrk="1" hangingPunct="1">
              <a:lnSpc>
                <a:spcPct val="90000"/>
              </a:lnSpc>
              <a:buFont typeface="Arial" panose="020B0604020202020204" pitchFamily="34" charset="0"/>
              <a:buChar char="•"/>
            </a:pPr>
            <a:r>
              <a:rPr lang="en-US" altLang="en-US" sz="1800" b="1" dirty="0" smtClean="0">
                <a:solidFill>
                  <a:srgbClr val="FF0000"/>
                </a:solidFill>
                <a:latin typeface="Times New Roman" panose="02020603050405020304" pitchFamily="18" charset="0"/>
                <a:cs typeface="Times New Roman" panose="02020603050405020304" pitchFamily="18" charset="0"/>
              </a:rPr>
              <a:t>Community health planning </a:t>
            </a:r>
            <a:r>
              <a:rPr lang="en-US" altLang="en-US" sz="1800" b="1" dirty="0" smtClean="0">
                <a:latin typeface="Times New Roman" panose="02020603050405020304" pitchFamily="18" charset="0"/>
                <a:cs typeface="Times New Roman" panose="02020603050405020304" pitchFamily="18" charset="0"/>
              </a:rPr>
              <a:t>and policy development</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Environment</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Epidemiology</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Food and nutrition</a:t>
            </a:r>
          </a:p>
          <a:p>
            <a:pPr eaLnBrk="1" hangingPunct="1">
              <a:lnSpc>
                <a:spcPct val="90000"/>
              </a:lnSpc>
              <a:buFont typeface="Arial" panose="020B0604020202020204" pitchFamily="34" charset="0"/>
              <a:buChar char="•"/>
            </a:pPr>
            <a:r>
              <a:rPr lang="en-US" altLang="en-US" sz="1800" b="1" dirty="0" err="1" smtClean="0">
                <a:latin typeface="Times New Roman" panose="02020603050405020304" pitchFamily="18" charset="0"/>
                <a:cs typeface="Times New Roman" panose="02020603050405020304" pitchFamily="18" charset="0"/>
              </a:rPr>
              <a:t>Gerontological</a:t>
            </a:r>
            <a:r>
              <a:rPr lang="en-US" altLang="en-US" sz="1800" b="1" dirty="0" smtClean="0">
                <a:latin typeface="Times New Roman" panose="02020603050405020304" pitchFamily="18" charset="0"/>
                <a:cs typeface="Times New Roman" panose="02020603050405020304" pitchFamily="18" charset="0"/>
              </a:rPr>
              <a:t> health</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Health administration</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HIV AIDS</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Injury Control and Emergency Health Services</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International Health</a:t>
            </a:r>
          </a:p>
          <a:p>
            <a:pPr eaLnBrk="1" hangingPunct="1">
              <a:lnSpc>
                <a:spcPct val="90000"/>
              </a:lnSpc>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Maternal and Child Health</a:t>
            </a:r>
          </a:p>
        </p:txBody>
      </p:sp>
      <p:sp>
        <p:nvSpPr>
          <p:cNvPr id="21508" name="Rectangle 4"/>
          <p:cNvSpPr>
            <a:spLocks noGrp="1" noChangeArrowheads="1"/>
          </p:cNvSpPr>
          <p:nvPr>
            <p:ph type="body" sz="half" idx="4294967295"/>
          </p:nvPr>
        </p:nvSpPr>
        <p:spPr>
          <a:xfrm>
            <a:off x="4876800" y="1524000"/>
            <a:ext cx="4029075" cy="4953000"/>
          </a:xfrm>
          <a:solidFill>
            <a:schemeClr val="bg1"/>
          </a:solidFill>
        </p:spPr>
        <p:txBody>
          <a:bodyPr/>
          <a:lstStyle/>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Medical Care</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Mental Health</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Occupational Health and Safety</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Oral Health</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Podiatric Health</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Population, Family Planning &amp; Reproductive Health</a:t>
            </a:r>
          </a:p>
          <a:p>
            <a:pPr eaLnBrk="1" hangingPunct="1">
              <a:buFont typeface="Arial" panose="020B0604020202020204" pitchFamily="34" charset="0"/>
              <a:buChar char="•"/>
            </a:pPr>
            <a:r>
              <a:rPr lang="en-US" altLang="en-US" sz="1800" b="1" dirty="0" smtClean="0">
                <a:solidFill>
                  <a:srgbClr val="FF0000"/>
                </a:solidFill>
                <a:latin typeface="Times New Roman" panose="02020603050405020304" pitchFamily="18" charset="0"/>
                <a:cs typeface="Times New Roman" panose="02020603050405020304" pitchFamily="18" charset="0"/>
              </a:rPr>
              <a:t>Public Health Education and Health Promotion</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Public Health Nursing</a:t>
            </a:r>
          </a:p>
          <a:p>
            <a:pPr eaLnBrk="1" hangingPunct="1">
              <a:buFont typeface="Arial" panose="020B0604020202020204" pitchFamily="34" charset="0"/>
              <a:buChar char="•"/>
            </a:pPr>
            <a:r>
              <a:rPr lang="en-US" altLang="en-US" sz="1800" b="1" dirty="0" smtClean="0">
                <a:solidFill>
                  <a:srgbClr val="FF0000"/>
                </a:solidFill>
                <a:latin typeface="Times New Roman" panose="02020603050405020304" pitchFamily="18" charset="0"/>
                <a:cs typeface="Times New Roman" panose="02020603050405020304" pitchFamily="18" charset="0"/>
              </a:rPr>
              <a:t>School Health Education and Services</a:t>
            </a:r>
          </a:p>
          <a:p>
            <a:pPr eaLnBrk="1" hangingPunct="1">
              <a:buFont typeface="Arial" panose="020B0604020202020204" pitchFamily="34" charset="0"/>
              <a:buChar char="•"/>
            </a:pPr>
            <a:r>
              <a:rPr lang="en-US" altLang="en-US" sz="1800" b="1" dirty="0" smtClean="0">
                <a:latin typeface="Times New Roman" panose="02020603050405020304" pitchFamily="18" charset="0"/>
                <a:cs typeface="Times New Roman" panose="02020603050405020304" pitchFamily="18" charset="0"/>
              </a:rPr>
              <a:t>Social Work</a:t>
            </a:r>
          </a:p>
        </p:txBody>
      </p:sp>
    </p:spTree>
    <p:extLst>
      <p:ext uri="{BB962C8B-B14F-4D97-AF65-F5344CB8AC3E}">
        <p14:creationId xmlns:p14="http://schemas.microsoft.com/office/powerpoint/2010/main" val="166589187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21</a:t>
            </a:fld>
            <a:endParaRPr lang="ar-SA"/>
          </a:p>
        </p:txBody>
      </p:sp>
      <p:sp>
        <p:nvSpPr>
          <p:cNvPr id="10" name="Content Placeholder 2"/>
          <p:cNvSpPr>
            <a:spLocks noGrp="1"/>
          </p:cNvSpPr>
          <p:nvPr>
            <p:ph type="subTitle" idx="1"/>
          </p:nvPr>
        </p:nvSpPr>
        <p:spPr>
          <a:xfrm>
            <a:off x="685800" y="1524000"/>
            <a:ext cx="8077200" cy="45720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Public Health vs. Medical Care</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One way to better understand public health and its functions is to compare it to medical practice. </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While medicine is concerned with individual patients, public health regards the community as its patient trying to improve the health of that population. </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Medicine focuses on healing patients who are ill. Public </a:t>
            </a:r>
            <a:r>
              <a:rPr lang="en-US" sz="2800" b="1" dirty="0">
                <a:solidFill>
                  <a:schemeClr val="tx1"/>
                </a:solidFill>
                <a:latin typeface="Times New Roman" panose="02020603050405020304" pitchFamily="18" charset="0"/>
                <a:cs typeface="Times New Roman" panose="02020603050405020304" pitchFamily="18" charset="0"/>
              </a:rPr>
              <a:t>health focuses </a:t>
            </a:r>
            <a:r>
              <a:rPr lang="en-US" sz="2800" b="1" dirty="0" smtClean="0">
                <a:solidFill>
                  <a:schemeClr val="tx1"/>
                </a:solidFill>
                <a:latin typeface="Times New Roman" panose="02020603050405020304" pitchFamily="18" charset="0"/>
                <a:cs typeface="Times New Roman" panose="02020603050405020304" pitchFamily="18" charset="0"/>
              </a:rPr>
              <a:t>on preventing illness.</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5532854"/>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803A028-FECE-4761-9ADC-C1AA36762291}" type="datetime1">
              <a:rPr lang="ar-SA" smtClean="0"/>
              <a:t>03/01/1438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22</a:t>
            </a:fld>
            <a:endParaRPr lang="en-US" dirty="0"/>
          </a:p>
        </p:txBody>
      </p:sp>
      <p:pic>
        <p:nvPicPr>
          <p:cNvPr id="1028" name="Picture 4" descr="Image result for public health vs public h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19429"/>
            <a:ext cx="7924800" cy="4552772"/>
          </a:xfrm>
          <a:prstGeom prst="rect">
            <a:avLst/>
          </a:prstGeom>
          <a:solidFill>
            <a:srgbClr val="92D050"/>
          </a:solidFill>
          <a:ln w="38100">
            <a:solidFill>
              <a:schemeClr val="tx1"/>
            </a:solidFill>
          </a:ln>
        </p:spPr>
      </p:pic>
      <p:sp>
        <p:nvSpPr>
          <p:cNvPr id="9" name="Title 1"/>
          <p:cNvSpPr>
            <a:spLocks noGrp="1"/>
          </p:cNvSpPr>
          <p:nvPr>
            <p:ph type="title"/>
          </p:nvPr>
        </p:nvSpPr>
        <p:spPr>
          <a:xfrm>
            <a:off x="1295400" y="152400"/>
            <a:ext cx="7010400" cy="762000"/>
          </a:xfrm>
        </p:spPr>
        <p:txBody>
          <a:bodyPr/>
          <a:lstStyle/>
          <a:p>
            <a:pPr marL="182880" indent="0" algn="ctr">
              <a:buNone/>
              <a:defRPr/>
            </a:pPr>
            <a:r>
              <a:rPr lang="en-US" sz="40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000" dirty="0">
              <a:solidFill>
                <a:schemeClr val="tx1"/>
              </a:solidFill>
            </a:endParaRPr>
          </a:p>
        </p:txBody>
      </p:sp>
      <p:sp>
        <p:nvSpPr>
          <p:cNvPr id="8" name="TextBox 7"/>
          <p:cNvSpPr txBox="1"/>
          <p:nvPr/>
        </p:nvSpPr>
        <p:spPr>
          <a:xfrm>
            <a:off x="990600" y="990600"/>
            <a:ext cx="4953000" cy="523220"/>
          </a:xfrm>
          <a:prstGeom prst="rect">
            <a:avLst/>
          </a:prstGeom>
          <a:noFill/>
        </p:spPr>
        <p:txBody>
          <a:bodyPr wrap="square" rtlCol="0">
            <a:spAutoFit/>
          </a:bodyPr>
          <a:lstStyle/>
          <a:p>
            <a:r>
              <a:rPr lang="en-US" sz="2800" b="1" dirty="0">
                <a:solidFill>
                  <a:srgbClr val="0000FF"/>
                </a:solidFill>
                <a:latin typeface="Times New Roman" panose="02020603050405020304" pitchFamily="18" charset="0"/>
                <a:cs typeface="Times New Roman" panose="02020603050405020304" pitchFamily="18" charset="0"/>
              </a:rPr>
              <a:t>Public Health vs. Medical </a:t>
            </a:r>
            <a:r>
              <a:rPr lang="en-US" sz="2800" b="1" dirty="0" smtClean="0">
                <a:solidFill>
                  <a:srgbClr val="0000FF"/>
                </a:solidFill>
                <a:latin typeface="Times New Roman" panose="02020603050405020304" pitchFamily="18" charset="0"/>
                <a:cs typeface="Times New Roman" panose="02020603050405020304" pitchFamily="18" charset="0"/>
              </a:rPr>
              <a:t>Care</a:t>
            </a:r>
            <a:endParaRPr lang="en-US" sz="2800" dirty="0"/>
          </a:p>
        </p:txBody>
      </p:sp>
    </p:spTree>
    <p:extLst>
      <p:ext uri="{BB962C8B-B14F-4D97-AF65-F5344CB8AC3E}">
        <p14:creationId xmlns:p14="http://schemas.microsoft.com/office/powerpoint/2010/main" val="316042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23</a:t>
            </a:fld>
            <a:endParaRPr lang="ar-SA"/>
          </a:p>
        </p:txBody>
      </p:sp>
      <p:sp>
        <p:nvSpPr>
          <p:cNvPr id="10" name="Content Placeholder 2"/>
          <p:cNvSpPr>
            <a:spLocks noGrp="1"/>
          </p:cNvSpPr>
          <p:nvPr>
            <p:ph type="subTitle" idx="1"/>
          </p:nvPr>
        </p:nvSpPr>
        <p:spPr>
          <a:xfrm>
            <a:off x="685800" y="1524000"/>
            <a:ext cx="80772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thousands of years, populations have been concerned with sanitation, housing, the provision of safe, clean food and water, and the control and treatment of disease.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Public </a:t>
            </a:r>
            <a:r>
              <a:rPr lang="en-US" sz="2800" b="1" dirty="0">
                <a:solidFill>
                  <a:schemeClr val="tx1"/>
                </a:solidFill>
                <a:latin typeface="Times New Roman" panose="02020603050405020304" pitchFamily="18" charset="0"/>
                <a:cs typeface="Times New Roman" panose="02020603050405020304" pitchFamily="18" charset="0"/>
              </a:rPr>
              <a:t>health evolved to address these </a:t>
            </a:r>
            <a:r>
              <a:rPr lang="en-US" sz="2800" b="1" dirty="0" smtClean="0">
                <a:solidFill>
                  <a:schemeClr val="tx1"/>
                </a:solidFill>
                <a:latin typeface="Times New Roman" panose="02020603050405020304" pitchFamily="18" charset="0"/>
                <a:cs typeface="Times New Roman" panose="02020603050405020304" pitchFamily="18" charset="0"/>
              </a:rPr>
              <a:t>concerns.</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These issues continue to be important today, along with the many new topics constantly added to the field</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1577855"/>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24</a:t>
            </a:fld>
            <a:endParaRPr lang="ar-SA"/>
          </a:p>
        </p:txBody>
      </p:sp>
      <p:sp>
        <p:nvSpPr>
          <p:cNvPr id="10" name="Content Placeholder 2"/>
          <p:cNvSpPr>
            <a:spLocks noGrp="1"/>
          </p:cNvSpPr>
          <p:nvPr>
            <p:ph type="subTitle" idx="1"/>
          </p:nvPr>
        </p:nvSpPr>
        <p:spPr>
          <a:xfrm>
            <a:off x="533400" y="1447800"/>
            <a:ext cx="8305800" cy="46482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Although </a:t>
            </a:r>
            <a:r>
              <a:rPr lang="en-US" sz="2800" b="1" dirty="0">
                <a:solidFill>
                  <a:schemeClr val="tx1"/>
                </a:solidFill>
                <a:latin typeface="Times New Roman" panose="02020603050405020304" pitchFamily="18" charset="0"/>
                <a:cs typeface="Times New Roman" panose="02020603050405020304" pitchFamily="18" charset="0"/>
              </a:rPr>
              <a:t>it was not always identified as a separate discipline, we can see examples of public health concerns in the earliest civilizations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great writers, philosophers, and physicians of ancient Greece tell us of the beginnings of public health. In “Airs, Waters and Places,” </a:t>
            </a:r>
            <a:r>
              <a:rPr lang="en-US" sz="2800" b="1" dirty="0">
                <a:solidFill>
                  <a:srgbClr val="0000FF"/>
                </a:solidFill>
                <a:latin typeface="Times New Roman" panose="02020603050405020304" pitchFamily="18" charset="0"/>
                <a:cs typeface="Times New Roman" panose="02020603050405020304" pitchFamily="18" charset="0"/>
              </a:rPr>
              <a:t>Hippocrates</a:t>
            </a:r>
            <a:r>
              <a:rPr lang="en-US" sz="2800" b="1" dirty="0">
                <a:solidFill>
                  <a:schemeClr val="tx1"/>
                </a:solidFill>
                <a:latin typeface="Times New Roman" panose="02020603050405020304" pitchFamily="18" charset="0"/>
                <a:cs typeface="Times New Roman" panose="02020603050405020304" pitchFamily="18" charset="0"/>
              </a:rPr>
              <a:t>, the esteemed Greek physician, discussed the relationship between one’s environment and health. He considered climate, soil, water, nutrition, and lifestyle to be important predictors of health </a:t>
            </a:r>
            <a:r>
              <a:rPr lang="en-US" sz="2800" b="1" dirty="0" smtClean="0">
                <a:solidFill>
                  <a:schemeClr val="tx1"/>
                </a:solidFill>
                <a:latin typeface="Times New Roman" panose="02020603050405020304" pitchFamily="18" charset="0"/>
                <a:cs typeface="Times New Roman" panose="02020603050405020304" pitchFamily="18" charset="0"/>
              </a:rPr>
              <a:t>outcomes.</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6902051"/>
      </p:ext>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25</a:t>
            </a:fld>
            <a:endParaRPr lang="ar-SA"/>
          </a:p>
        </p:txBody>
      </p:sp>
      <p:sp>
        <p:nvSpPr>
          <p:cNvPr id="10" name="Content Placeholder 2"/>
          <p:cNvSpPr>
            <a:spLocks noGrp="1"/>
          </p:cNvSpPr>
          <p:nvPr>
            <p:ph type="subTitle" idx="1"/>
          </p:nvPr>
        </p:nvSpPr>
        <p:spPr>
          <a:xfrm>
            <a:off x="533400" y="1447800"/>
            <a:ext cx="8305800" cy="46482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600" b="1" dirty="0">
                <a:latin typeface="Times New Roman" panose="02020603050405020304" pitchFamily="18" charset="0"/>
                <a:cs typeface="Times New Roman" panose="02020603050405020304" pitchFamily="18" charset="0"/>
              </a:rPr>
              <a:t>In addition</a:t>
            </a:r>
            <a:r>
              <a:rPr lang="en-US" sz="2600" b="1" dirty="0" smtClean="0">
                <a:latin typeface="Times New Roman" panose="02020603050405020304" pitchFamily="18" charset="0"/>
                <a:cs typeface="Times New Roman" panose="02020603050405020304" pitchFamily="18" charset="0"/>
              </a:rPr>
              <a:t>, </a:t>
            </a:r>
            <a:r>
              <a:rPr lang="en-US" sz="2600" b="1" dirty="0" smtClean="0">
                <a:solidFill>
                  <a:srgbClr val="0000FF"/>
                </a:solidFill>
                <a:latin typeface="Times New Roman" panose="02020603050405020304" pitchFamily="18" charset="0"/>
                <a:cs typeface="Times New Roman" panose="02020603050405020304" pitchFamily="18" charset="0"/>
              </a:rPr>
              <a:t>Hippocrates</a:t>
            </a:r>
            <a:r>
              <a:rPr lang="en-US" sz="2600" b="1" dirty="0">
                <a:solidFill>
                  <a:schemeClr val="tx1"/>
                </a:solidFill>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distinguished between </a:t>
            </a:r>
            <a:r>
              <a:rPr lang="en-US" sz="2600" b="1" dirty="0">
                <a:solidFill>
                  <a:srgbClr val="0000FF"/>
                </a:solidFill>
                <a:latin typeface="Times New Roman" panose="02020603050405020304" pitchFamily="18" charset="0"/>
                <a:cs typeface="Times New Roman" panose="02020603050405020304" pitchFamily="18" charset="0"/>
              </a:rPr>
              <a:t>endemic</a:t>
            </a:r>
            <a:r>
              <a:rPr lang="en-US" sz="2600" b="1" dirty="0">
                <a:latin typeface="Times New Roman" panose="02020603050405020304" pitchFamily="18" charset="0"/>
                <a:cs typeface="Times New Roman" panose="02020603050405020304" pitchFamily="18" charset="0"/>
              </a:rPr>
              <a:t> and </a:t>
            </a:r>
            <a:r>
              <a:rPr lang="en-US" sz="2600" b="1" dirty="0">
                <a:solidFill>
                  <a:srgbClr val="0000FF"/>
                </a:solidFill>
                <a:latin typeface="Times New Roman" panose="02020603050405020304" pitchFamily="18" charset="0"/>
                <a:cs typeface="Times New Roman" panose="02020603050405020304" pitchFamily="18" charset="0"/>
              </a:rPr>
              <a:t>epidemic</a:t>
            </a:r>
            <a:r>
              <a:rPr lang="en-US" sz="2600" b="1" dirty="0">
                <a:latin typeface="Times New Roman" panose="02020603050405020304" pitchFamily="18" charset="0"/>
                <a:cs typeface="Times New Roman" panose="02020603050405020304" pitchFamily="18" charset="0"/>
              </a:rPr>
              <a:t> diseases. </a:t>
            </a:r>
            <a:endParaRPr lang="en-US" sz="26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600" b="1" dirty="0" smtClean="0">
                <a:solidFill>
                  <a:srgbClr val="0000FF"/>
                </a:solidFill>
                <a:latin typeface="Times New Roman" panose="02020603050405020304" pitchFamily="18" charset="0"/>
                <a:cs typeface="Times New Roman" panose="02020603050405020304" pitchFamily="18" charset="0"/>
              </a:rPr>
              <a:t>Endemic </a:t>
            </a:r>
            <a:r>
              <a:rPr lang="en-US" sz="2600" b="1" dirty="0">
                <a:solidFill>
                  <a:schemeClr val="tx1"/>
                </a:solidFill>
                <a:latin typeface="Times New Roman" panose="02020603050405020304" pitchFamily="18" charset="0"/>
                <a:cs typeface="Times New Roman" panose="02020603050405020304" pitchFamily="18" charset="0"/>
              </a:rPr>
              <a:t>diseases are said to be </a:t>
            </a:r>
            <a:r>
              <a:rPr lang="en-US" sz="2600" b="1" dirty="0" smtClean="0">
                <a:solidFill>
                  <a:schemeClr val="tx1"/>
                </a:solidFill>
                <a:latin typeface="Times New Roman" panose="02020603050405020304" pitchFamily="18" charset="0"/>
                <a:cs typeface="Times New Roman" panose="02020603050405020304" pitchFamily="18" charset="0"/>
              </a:rPr>
              <a:t>present, </a:t>
            </a:r>
            <a:r>
              <a:rPr lang="en-US" sz="2600" b="1" dirty="0">
                <a:solidFill>
                  <a:schemeClr val="tx1"/>
                </a:solidFill>
                <a:latin typeface="Times New Roman" panose="02020603050405020304" pitchFamily="18" charset="0"/>
                <a:cs typeface="Times New Roman" panose="02020603050405020304" pitchFamily="18" charset="0"/>
              </a:rPr>
              <a:t>if cases are continually occurring in some region, </a:t>
            </a:r>
            <a:r>
              <a:rPr lang="en-US" sz="2600" b="1" dirty="0">
                <a:solidFill>
                  <a:srgbClr val="C00000"/>
                </a:solidFill>
                <a:latin typeface="Times New Roman" panose="02020603050405020304" pitchFamily="18" charset="0"/>
                <a:cs typeface="Times New Roman" panose="02020603050405020304" pitchFamily="18" charset="0"/>
              </a:rPr>
              <a:t>for example</a:t>
            </a:r>
            <a:r>
              <a:rPr lang="en-US" sz="2600" b="1" dirty="0">
                <a:solidFill>
                  <a:schemeClr val="tx1"/>
                </a:solidFill>
                <a:latin typeface="Times New Roman" panose="02020603050405020304" pitchFamily="18" charset="0"/>
                <a:cs typeface="Times New Roman" panose="02020603050405020304" pitchFamily="18" charset="0"/>
              </a:rPr>
              <a:t> the presence of river blindness or malaria in certain parts of </a:t>
            </a:r>
            <a:r>
              <a:rPr lang="en-US" sz="2600" b="1" dirty="0" smtClean="0">
                <a:solidFill>
                  <a:schemeClr val="tx1"/>
                </a:solidFill>
                <a:latin typeface="Times New Roman" panose="02020603050405020304" pitchFamily="18" charset="0"/>
                <a:cs typeface="Times New Roman" panose="02020603050405020304" pitchFamily="18" charset="0"/>
              </a:rPr>
              <a:t>Africa.</a:t>
            </a:r>
          </a:p>
          <a:p>
            <a:pPr marL="457200" indent="-4572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An </a:t>
            </a:r>
            <a:r>
              <a:rPr lang="en-US" sz="2600" b="1" dirty="0">
                <a:solidFill>
                  <a:srgbClr val="0000FF"/>
                </a:solidFill>
                <a:latin typeface="Times New Roman" panose="02020603050405020304" pitchFamily="18" charset="0"/>
                <a:cs typeface="Times New Roman" panose="02020603050405020304" pitchFamily="18" charset="0"/>
              </a:rPr>
              <a:t>epidemic</a:t>
            </a:r>
            <a:r>
              <a:rPr lang="en-US" sz="2600" b="1" dirty="0">
                <a:solidFill>
                  <a:schemeClr val="tx1"/>
                </a:solidFill>
                <a:latin typeface="Times New Roman" panose="02020603050405020304" pitchFamily="18" charset="0"/>
                <a:cs typeface="Times New Roman" panose="02020603050405020304" pitchFamily="18" charset="0"/>
              </a:rPr>
              <a:t> refers to the outbreak of a disease in a localized group of people. It can be infectious and spread from person to </a:t>
            </a:r>
            <a:r>
              <a:rPr lang="en-US" sz="2600" b="1" dirty="0" smtClean="0">
                <a:solidFill>
                  <a:schemeClr val="tx1"/>
                </a:solidFill>
                <a:latin typeface="Times New Roman" panose="02020603050405020304" pitchFamily="18" charset="0"/>
                <a:cs typeface="Times New Roman" panose="02020603050405020304" pitchFamily="18" charset="0"/>
              </a:rPr>
              <a:t>another.</a:t>
            </a:r>
          </a:p>
          <a:p>
            <a:pPr marL="457200" indent="-457200">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These terms will be further defined and their importance to public health </a:t>
            </a:r>
            <a:r>
              <a:rPr lang="en-US" sz="2600" b="1" dirty="0" smtClean="0">
                <a:solidFill>
                  <a:schemeClr val="tx1"/>
                </a:solidFill>
                <a:latin typeface="Times New Roman" panose="02020603050405020304" pitchFamily="18" charset="0"/>
                <a:cs typeface="Times New Roman" panose="02020603050405020304" pitchFamily="18" charset="0"/>
              </a:rPr>
              <a:t>will be discussed in future lectures.</a:t>
            </a:r>
            <a:endParaRPr lang="en-US" sz="26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8658642"/>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26</a:t>
            </a:fld>
            <a:endParaRPr lang="ar-SA"/>
          </a:p>
        </p:txBody>
      </p:sp>
      <p:sp>
        <p:nvSpPr>
          <p:cNvPr id="10" name="Content Placeholder 2"/>
          <p:cNvSpPr>
            <a:spLocks noGrp="1"/>
          </p:cNvSpPr>
          <p:nvPr>
            <p:ph type="subTitle" idx="1"/>
          </p:nvPr>
        </p:nvSpPr>
        <p:spPr>
          <a:xfrm>
            <a:off x="533400" y="1447800"/>
            <a:ext cx="8305800" cy="4648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Romans continued the medical inquiries of the Greeks and formalized public health administration systems.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Romans constructed vast water supply and sanitation systems and established government positions dedicated to overseeing these systems.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They </a:t>
            </a:r>
            <a:r>
              <a:rPr lang="en-US" sz="2800" b="1" dirty="0">
                <a:solidFill>
                  <a:schemeClr val="tx1"/>
                </a:solidFill>
                <a:latin typeface="Times New Roman" panose="02020603050405020304" pitchFamily="18" charset="0"/>
                <a:cs typeface="Times New Roman" panose="02020603050405020304" pitchFamily="18" charset="0"/>
              </a:rPr>
              <a:t>also created offices to oversee the food supply at markets and to assess the public bathhouses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7096653"/>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27</a:t>
            </a:fld>
            <a:endParaRPr lang="ar-SA"/>
          </a:p>
        </p:txBody>
      </p:sp>
      <p:sp>
        <p:nvSpPr>
          <p:cNvPr id="10" name="Content Placeholder 2"/>
          <p:cNvSpPr>
            <a:spLocks noGrp="1"/>
          </p:cNvSpPr>
          <p:nvPr>
            <p:ph type="subTitle" idx="1"/>
          </p:nvPr>
        </p:nvSpPr>
        <p:spPr>
          <a:xfrm>
            <a:off x="533400" y="1447800"/>
            <a:ext cx="8305800" cy="4648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Middle Ages were marked by to major epidemics of </a:t>
            </a:r>
            <a:r>
              <a:rPr lang="en-US" sz="2800" b="1" dirty="0">
                <a:solidFill>
                  <a:srgbClr val="0000FF"/>
                </a:solidFill>
                <a:latin typeface="Times New Roman" panose="02020603050405020304" pitchFamily="18" charset="0"/>
                <a:cs typeface="Times New Roman" panose="02020603050405020304" pitchFamily="18" charset="0"/>
              </a:rPr>
              <a:t>bubonic plague</a:t>
            </a:r>
            <a:r>
              <a:rPr lang="en-US" sz="2800" b="1" dirty="0">
                <a:solidFill>
                  <a:schemeClr val="tx1"/>
                </a:solidFill>
                <a:latin typeface="Times New Roman" panose="02020603050405020304" pitchFamily="18" charset="0"/>
                <a:cs typeface="Times New Roman" panose="02020603050405020304" pitchFamily="18" charset="0"/>
              </a:rPr>
              <a:t>: the Plague of Justinian in 543 and the Black Death in 1348</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etiology</a:t>
            </a:r>
            <a:r>
              <a:rPr lang="en-US" sz="2800" b="1" dirty="0">
                <a:solidFill>
                  <a:schemeClr val="tx1"/>
                </a:solidFill>
                <a:latin typeface="Times New Roman" panose="02020603050405020304" pitchFamily="18" charset="0"/>
                <a:cs typeface="Times New Roman" panose="02020603050405020304" pitchFamily="18" charset="0"/>
              </a:rPr>
              <a:t>, or cause, of bubonic plague was not understood during the Middle Ages, but poor living conditions were known to contribute to frequent epidemics. Today, we know bubonic plague is caused by infection with </a:t>
            </a:r>
            <a:r>
              <a:rPr lang="en-US" sz="2800" b="1" i="1" dirty="0">
                <a:solidFill>
                  <a:schemeClr val="tx1"/>
                </a:solidFill>
                <a:latin typeface="Times New Roman" panose="02020603050405020304" pitchFamily="18" charset="0"/>
                <a:cs typeface="Times New Roman" panose="02020603050405020304" pitchFamily="18" charset="0"/>
              </a:rPr>
              <a:t>Yersinia </a:t>
            </a:r>
            <a:r>
              <a:rPr lang="en-US" sz="2800" b="1" i="1" dirty="0" err="1">
                <a:solidFill>
                  <a:schemeClr val="tx1"/>
                </a:solidFill>
                <a:latin typeface="Times New Roman" panose="02020603050405020304" pitchFamily="18" charset="0"/>
                <a:cs typeface="Times New Roman" panose="02020603050405020304" pitchFamily="18" charset="0"/>
              </a:rPr>
              <a:t>pestis</a:t>
            </a:r>
            <a:r>
              <a:rPr lang="en-US" sz="2800" b="1" dirty="0">
                <a:solidFill>
                  <a:schemeClr val="tx1"/>
                </a:solidFill>
                <a:latin typeface="Times New Roman" panose="02020603050405020304" pitchFamily="18" charset="0"/>
                <a:cs typeface="Times New Roman" panose="02020603050405020304" pitchFamily="18" charset="0"/>
              </a:rPr>
              <a:t>, a bacterium transmitted from rats to humans by the fleas that bite both</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5171315"/>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28</a:t>
            </a:fld>
            <a:endParaRPr lang="ar-SA"/>
          </a:p>
        </p:txBody>
      </p:sp>
      <p:sp>
        <p:nvSpPr>
          <p:cNvPr id="10" name="Content Placeholder 2"/>
          <p:cNvSpPr>
            <a:spLocks noGrp="1"/>
          </p:cNvSpPr>
          <p:nvPr>
            <p:ph type="subTitle" idx="1"/>
          </p:nvPr>
        </p:nvSpPr>
        <p:spPr>
          <a:xfrm>
            <a:off x="533400" y="1447800"/>
            <a:ext cx="8305800" cy="46482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the Middle Ages, overcrowded cities with unreliable municipal sanitation systems and close proximity of animals and humans allowed rat populations to flourish and </a:t>
            </a:r>
            <a:r>
              <a:rPr lang="en-US" sz="2800" b="1" dirty="0">
                <a:solidFill>
                  <a:srgbClr val="0000FF"/>
                </a:solidFill>
                <a:latin typeface="Times New Roman" panose="02020603050405020304" pitchFamily="18" charset="0"/>
                <a:cs typeface="Times New Roman" panose="02020603050405020304" pitchFamily="18" charset="0"/>
              </a:rPr>
              <a:t>bubonic plague </a:t>
            </a:r>
            <a:r>
              <a:rPr lang="en-US" sz="2800" b="1" dirty="0">
                <a:solidFill>
                  <a:schemeClr val="tx1"/>
                </a:solidFill>
                <a:latin typeface="Times New Roman" panose="02020603050405020304" pitchFamily="18" charset="0"/>
                <a:cs typeface="Times New Roman" panose="02020603050405020304" pitchFamily="18" charset="0"/>
              </a:rPr>
              <a:t>to spread rapidly.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Near </a:t>
            </a:r>
            <a:r>
              <a:rPr lang="en-US" sz="2800" b="1" dirty="0">
                <a:solidFill>
                  <a:schemeClr val="tx1"/>
                </a:solidFill>
                <a:latin typeface="Times New Roman" panose="02020603050405020304" pitchFamily="18" charset="0"/>
                <a:cs typeface="Times New Roman" panose="02020603050405020304" pitchFamily="18" charset="0"/>
              </a:rPr>
              <a:t>the end of the Middle Ages, around 1200, European cities began passing laws to improve public health and combat epidemics. These measures included the establishment of slaughterhouses and the regulation of livestock possession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538153"/>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29</a:t>
            </a:fld>
            <a:endParaRPr lang="ar-SA"/>
          </a:p>
        </p:txBody>
      </p:sp>
      <p:sp>
        <p:nvSpPr>
          <p:cNvPr id="10" name="Content Placeholder 2"/>
          <p:cNvSpPr>
            <a:spLocks noGrp="1"/>
          </p:cNvSpPr>
          <p:nvPr>
            <p:ph type="subTitle" idx="1"/>
          </p:nvPr>
        </p:nvSpPr>
        <p:spPr>
          <a:xfrm>
            <a:off x="533400" y="1447800"/>
            <a:ext cx="8305800" cy="4648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long - standing practice of </a:t>
            </a:r>
            <a:r>
              <a:rPr lang="en-US" sz="2400" b="1" dirty="0">
                <a:solidFill>
                  <a:srgbClr val="0000FF"/>
                </a:solidFill>
                <a:latin typeface="Times New Roman" panose="02020603050405020304" pitchFamily="18" charset="0"/>
                <a:cs typeface="Times New Roman" panose="02020603050405020304" pitchFamily="18" charset="0"/>
              </a:rPr>
              <a:t>isolating</a:t>
            </a:r>
            <a:r>
              <a:rPr lang="en-US" sz="2400" b="1" dirty="0">
                <a:solidFill>
                  <a:schemeClr val="tx1"/>
                </a:solidFill>
                <a:latin typeface="Times New Roman" panose="02020603050405020304" pitchFamily="18" charset="0"/>
                <a:cs typeface="Times New Roman" panose="02020603050405020304" pitchFamily="18" charset="0"/>
              </a:rPr>
              <a:t> people with </a:t>
            </a:r>
            <a:r>
              <a:rPr lang="en-US" sz="2400" b="1" dirty="0">
                <a:solidFill>
                  <a:srgbClr val="0000FF"/>
                </a:solidFill>
                <a:latin typeface="Times New Roman" panose="02020603050405020304" pitchFamily="18" charset="0"/>
                <a:cs typeface="Times New Roman" panose="02020603050405020304" pitchFamily="18" charset="0"/>
              </a:rPr>
              <a:t>leprosy</a:t>
            </a:r>
            <a:r>
              <a:rPr lang="en-US" sz="2400" b="1" dirty="0">
                <a:solidFill>
                  <a:schemeClr val="tx1"/>
                </a:solidFill>
                <a:latin typeface="Times New Roman" panose="02020603050405020304" pitchFamily="18" charset="0"/>
                <a:cs typeface="Times New Roman" panose="02020603050405020304" pitchFamily="18" charset="0"/>
              </a:rPr>
              <a:t> was extended to those with the </a:t>
            </a:r>
            <a:r>
              <a:rPr lang="en-US" sz="2400" b="1" dirty="0">
                <a:solidFill>
                  <a:srgbClr val="0000FF"/>
                </a:solidFill>
                <a:latin typeface="Times New Roman" panose="02020603050405020304" pitchFamily="18" charset="0"/>
                <a:cs typeface="Times New Roman" panose="02020603050405020304" pitchFamily="18" charset="0"/>
              </a:rPr>
              <a:t>plague</a:t>
            </a:r>
            <a:r>
              <a:rPr lang="en-US" sz="2400" b="1" dirty="0">
                <a:solidFill>
                  <a:schemeClr val="tx1"/>
                </a:solidFill>
                <a:latin typeface="Times New Roman" panose="02020603050405020304" pitchFamily="18" charset="0"/>
                <a:cs typeface="Times New Roman" panose="02020603050405020304" pitchFamily="18" charset="0"/>
              </a:rPr>
              <a:t> during the Middle Ages.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Isolation</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is the separation from healthy individuals those people who are actively ill or who exhibit symptoms of illness.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At </a:t>
            </a:r>
            <a:r>
              <a:rPr lang="en-US" sz="2400" b="1" dirty="0">
                <a:solidFill>
                  <a:schemeClr val="tx1"/>
                </a:solidFill>
                <a:latin typeface="Times New Roman" panose="02020603050405020304" pitchFamily="18" charset="0"/>
                <a:cs typeface="Times New Roman" panose="02020603050405020304" pitchFamily="18" charset="0"/>
              </a:rPr>
              <a:t>the same time, in Venice ships entering the port were segregated to prevent the introduction of new diseases. This practice led to the term </a:t>
            </a:r>
            <a:r>
              <a:rPr lang="en-US" sz="2400" b="1" i="1" dirty="0">
                <a:solidFill>
                  <a:srgbClr val="0000FF"/>
                </a:solidFill>
                <a:latin typeface="Times New Roman" panose="02020603050405020304" pitchFamily="18" charset="0"/>
                <a:cs typeface="Times New Roman" panose="02020603050405020304" pitchFamily="18" charset="0"/>
              </a:rPr>
              <a:t>quarantine</a:t>
            </a:r>
            <a:r>
              <a:rPr lang="en-US" sz="2400" b="1" dirty="0">
                <a:solidFill>
                  <a:schemeClr val="tx1"/>
                </a:solidFill>
                <a:latin typeface="Times New Roman" panose="02020603050405020304" pitchFamily="18" charset="0"/>
                <a:cs typeface="Times New Roman" panose="02020603050405020304" pitchFamily="18" charset="0"/>
              </a:rPr>
              <a:t>, which is the separation of people who are not ill or symptomatic but who have been exposed to an illness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2477045"/>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1752600"/>
            <a:ext cx="8153400" cy="4419600"/>
          </a:xfrm>
        </p:spPr>
        <p:txBody>
          <a:bodyPr>
            <a:normAutofit/>
          </a:bodyPr>
          <a:lstStyle/>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Public </a:t>
            </a:r>
            <a:r>
              <a:rPr lang="en-US" sz="2800" b="1" dirty="0">
                <a:latin typeface="Times New Roman" panose="02020603050405020304" pitchFamily="18" charset="0"/>
                <a:cs typeface="Times New Roman" panose="02020603050405020304" pitchFamily="18" charset="0"/>
              </a:rPr>
              <a:t>health is all around us. It is the air we breathe, the water we drink, the places we work.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Public </a:t>
            </a:r>
            <a:r>
              <a:rPr lang="en-US" sz="2800" b="1" dirty="0">
                <a:latin typeface="Times New Roman" panose="02020603050405020304" pitchFamily="18" charset="0"/>
                <a:cs typeface="Times New Roman" panose="02020603050405020304" pitchFamily="18" charset="0"/>
              </a:rPr>
              <a:t>health is a broad discipline, encompassing professionals from various backgrounds: anthropology, sociology, economics, health behavior, biology, and statistics, to name a few.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Perhaps </a:t>
            </a:r>
            <a:r>
              <a:rPr lang="en-US" sz="2800" b="1" dirty="0">
                <a:latin typeface="Times New Roman" panose="02020603050405020304" pitchFamily="18" charset="0"/>
                <a:cs typeface="Times New Roman" panose="02020603050405020304" pitchFamily="18" charset="0"/>
              </a:rPr>
              <a:t>because of its unstructured and extensive nature, public health is not well understood by the public.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2213FC8D-7EFE-4243-A7BF-4299D9A32B74}" type="datetime1">
              <a:rPr lang="ar-SA" smtClean="0"/>
              <a:t>03/01/1438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a:t>
            </a:fld>
            <a:endParaRPr lang="ar-SA"/>
          </a:p>
        </p:txBody>
      </p:sp>
      <p:sp>
        <p:nvSpPr>
          <p:cNvPr id="2" name="Title 1"/>
          <p:cNvSpPr>
            <a:spLocks noGrp="1"/>
          </p:cNvSpPr>
          <p:nvPr>
            <p:ph type="ctrTitle"/>
          </p:nvPr>
        </p:nvSpPr>
        <p:spPr>
          <a:xfrm>
            <a:off x="683568" y="404664"/>
            <a:ext cx="7772400" cy="814536"/>
          </a:xfrm>
        </p:spPr>
        <p:txBody>
          <a:bodyPr>
            <a:normAutofit fontScale="90000"/>
          </a:bodyPr>
          <a:lstStyle/>
          <a:p>
            <a:pPr marL="182880" indent="0">
              <a:buNone/>
            </a:pPr>
            <a:r>
              <a:rPr lang="en-US" sz="48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974920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30</a:t>
            </a:fld>
            <a:endParaRPr lang="ar-SA"/>
          </a:p>
        </p:txBody>
      </p:sp>
      <p:sp>
        <p:nvSpPr>
          <p:cNvPr id="10" name="Content Placeholder 2"/>
          <p:cNvSpPr>
            <a:spLocks noGrp="1"/>
          </p:cNvSpPr>
          <p:nvPr>
            <p:ph type="subTitle" idx="1"/>
          </p:nvPr>
        </p:nvSpPr>
        <p:spPr>
          <a:xfrm>
            <a:off x="533400" y="1447800"/>
            <a:ext cx="8305800" cy="4648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Renaissance (late 1300s to early 1600s) brought great strides in scientific discovery, laying the groundwork for advances in public health.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During </a:t>
            </a:r>
            <a:r>
              <a:rPr lang="en-US" sz="2400" b="1" dirty="0">
                <a:solidFill>
                  <a:schemeClr val="tx1"/>
                </a:solidFill>
                <a:latin typeface="Times New Roman" panose="02020603050405020304" pitchFamily="18" charset="0"/>
                <a:cs typeface="Times New Roman" panose="02020603050405020304" pitchFamily="18" charset="0"/>
              </a:rPr>
              <a:t>the Renaissance, two theories on the origin of epidemics prevailed.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first, taken from </a:t>
            </a:r>
            <a:r>
              <a:rPr lang="en-US" sz="2400" b="1" dirty="0">
                <a:solidFill>
                  <a:srgbClr val="0000FF"/>
                </a:solidFill>
                <a:latin typeface="Times New Roman" panose="02020603050405020304" pitchFamily="18" charset="0"/>
                <a:cs typeface="Times New Roman" panose="02020603050405020304" pitchFamily="18" charset="0"/>
              </a:rPr>
              <a:t>Hippocrates</a:t>
            </a:r>
            <a:r>
              <a:rPr lang="en-US" sz="2400" b="1" dirty="0">
                <a:solidFill>
                  <a:schemeClr val="tx1"/>
                </a:solidFill>
                <a:latin typeface="Times New Roman" panose="02020603050405020304" pitchFamily="18" charset="0"/>
                <a:cs typeface="Times New Roman" panose="02020603050405020304" pitchFamily="18" charset="0"/>
              </a:rPr>
              <a:t>, held that </a:t>
            </a:r>
            <a:r>
              <a:rPr lang="en-US" sz="2400" b="1" i="1" dirty="0">
                <a:solidFill>
                  <a:srgbClr val="0000FF"/>
                </a:solidFill>
                <a:latin typeface="Times New Roman" panose="02020603050405020304" pitchFamily="18" charset="0"/>
                <a:cs typeface="Times New Roman" panose="02020603050405020304" pitchFamily="18" charset="0"/>
              </a:rPr>
              <a:t>environmental</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i="1" dirty="0">
                <a:solidFill>
                  <a:srgbClr val="0000FF"/>
                </a:solidFill>
                <a:latin typeface="Times New Roman" panose="02020603050405020304" pitchFamily="18" charset="0"/>
                <a:cs typeface="Times New Roman" panose="02020603050405020304" pitchFamily="18" charset="0"/>
              </a:rPr>
              <a:t>factors</a:t>
            </a:r>
            <a:r>
              <a:rPr lang="en-US" sz="2400" b="1" i="1" dirty="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dictated the potential for outbreaks and that an </a:t>
            </a:r>
            <a:r>
              <a:rPr lang="en-US" sz="2400" b="1" i="1" dirty="0">
                <a:solidFill>
                  <a:srgbClr val="0000FF"/>
                </a:solidFill>
                <a:latin typeface="Times New Roman" panose="02020603050405020304" pitchFamily="18" charset="0"/>
                <a:cs typeface="Times New Roman" panose="02020603050405020304" pitchFamily="18" charset="0"/>
              </a:rPr>
              <a:t>individual’s susceptibility </a:t>
            </a:r>
            <a:r>
              <a:rPr lang="en-US" sz="2400" b="1" dirty="0">
                <a:solidFill>
                  <a:schemeClr val="tx1"/>
                </a:solidFill>
                <a:latin typeface="Times New Roman" panose="02020603050405020304" pitchFamily="18" charset="0"/>
                <a:cs typeface="Times New Roman" panose="02020603050405020304" pitchFamily="18" charset="0"/>
              </a:rPr>
              <a:t>determined whether he or she would fall ill</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4245472"/>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31</a:t>
            </a:fld>
            <a:endParaRPr lang="ar-SA"/>
          </a:p>
        </p:txBody>
      </p:sp>
      <p:sp>
        <p:nvSpPr>
          <p:cNvPr id="10" name="Content Placeholder 2"/>
          <p:cNvSpPr>
            <a:spLocks noGrp="1"/>
          </p:cNvSpPr>
          <p:nvPr>
            <p:ph type="subTitle" idx="1"/>
          </p:nvPr>
        </p:nvSpPr>
        <p:spPr>
          <a:xfrm>
            <a:off x="533400" y="1447800"/>
            <a:ext cx="8305800" cy="4648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opposing theory of contagion, championed by Giolamo </a:t>
            </a:r>
            <a:r>
              <a:rPr lang="en-US" sz="2400" b="1" dirty="0" err="1">
                <a:solidFill>
                  <a:schemeClr val="tx1"/>
                </a:solidFill>
                <a:latin typeface="Times New Roman" panose="02020603050405020304" pitchFamily="18" charset="0"/>
                <a:cs typeface="Times New Roman" panose="02020603050405020304" pitchFamily="18" charset="0"/>
              </a:rPr>
              <a:t>Fracastoro</a:t>
            </a:r>
            <a:r>
              <a:rPr lang="en-US" sz="2400" b="1" dirty="0">
                <a:solidFill>
                  <a:schemeClr val="tx1"/>
                </a:solidFill>
                <a:latin typeface="Times New Roman" panose="02020603050405020304" pitchFamily="18" charset="0"/>
                <a:cs typeface="Times New Roman" panose="02020603050405020304" pitchFamily="18" charset="0"/>
              </a:rPr>
              <a:t> (1478 – 1533), evolved into our present understanding of infection.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err="1" smtClean="0">
                <a:solidFill>
                  <a:schemeClr val="tx1"/>
                </a:solidFill>
                <a:latin typeface="Times New Roman" panose="02020603050405020304" pitchFamily="18" charset="0"/>
                <a:cs typeface="Times New Roman" panose="02020603050405020304" pitchFamily="18" charset="0"/>
              </a:rPr>
              <a:t>Fracastoro</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believed microscopic agents were responsible for disease and that these agents could be transmitted by direct contact, through the air, or by intermediate fomites (inanimate objects such as doorknobs or drinking glasses that harbor infectious disease). </a:t>
            </a:r>
          </a:p>
        </p:txBody>
      </p:sp>
    </p:spTree>
    <p:extLst>
      <p:ext uri="{BB962C8B-B14F-4D97-AF65-F5344CB8AC3E}">
        <p14:creationId xmlns:p14="http://schemas.microsoft.com/office/powerpoint/2010/main" val="4148056839"/>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32</a:t>
            </a:fld>
            <a:endParaRPr lang="ar-SA"/>
          </a:p>
        </p:txBody>
      </p:sp>
      <p:sp>
        <p:nvSpPr>
          <p:cNvPr id="10" name="Content Placeholder 2"/>
          <p:cNvSpPr>
            <a:spLocks noGrp="1"/>
          </p:cNvSpPr>
          <p:nvPr>
            <p:ph type="subTitle" idx="1"/>
          </p:nvPr>
        </p:nvSpPr>
        <p:spPr>
          <a:xfrm>
            <a:off x="533400" y="1447800"/>
            <a:ext cx="8305800" cy="4648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Giolamo </a:t>
            </a:r>
            <a:r>
              <a:rPr lang="en-US" sz="2400" b="1" dirty="0" smtClean="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his contemporaries did not imagine these infectious agents to be alive, however.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It </a:t>
            </a:r>
            <a:r>
              <a:rPr lang="en-US" sz="2400" b="1" dirty="0">
                <a:latin typeface="Times New Roman" panose="02020603050405020304" pitchFamily="18" charset="0"/>
                <a:cs typeface="Times New Roman" panose="02020603050405020304" pitchFamily="18" charset="0"/>
              </a:rPr>
              <a:t>was not until Anton von </a:t>
            </a:r>
            <a:r>
              <a:rPr lang="en-US" sz="2400" b="1" dirty="0" err="1">
                <a:latin typeface="Times New Roman" panose="02020603050405020304" pitchFamily="18" charset="0"/>
                <a:cs typeface="Times New Roman" panose="02020603050405020304" pitchFamily="18" charset="0"/>
              </a:rPr>
              <a:t>Leeuwenhock</a:t>
            </a:r>
            <a:r>
              <a:rPr lang="en-US" sz="2400" b="1" dirty="0">
                <a:latin typeface="Times New Roman" panose="02020603050405020304" pitchFamily="18" charset="0"/>
                <a:cs typeface="Times New Roman" panose="02020603050405020304" pitchFamily="18" charset="0"/>
              </a:rPr>
              <a:t> (1632 – 1723) observed the first microscopic organisms that people believed this to be possible.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Despite </a:t>
            </a:r>
            <a:r>
              <a:rPr lang="en-US" sz="2400" b="1" dirty="0">
                <a:latin typeface="Times New Roman" panose="02020603050405020304" pitchFamily="18" charset="0"/>
                <a:cs typeface="Times New Roman" panose="02020603050405020304" pitchFamily="18" charset="0"/>
              </a:rPr>
              <a:t>earlier conjecture by some leading scientists, the germ theory of disease did not truly take hold until the late nineteenth century</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0429848"/>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33</a:t>
            </a:fld>
            <a:endParaRPr lang="ar-SA"/>
          </a:p>
        </p:txBody>
      </p:sp>
      <p:sp>
        <p:nvSpPr>
          <p:cNvPr id="10" name="Content Placeholder 2"/>
          <p:cNvSpPr>
            <a:spLocks noGrp="1"/>
          </p:cNvSpPr>
          <p:nvPr>
            <p:ph type="subTitle" idx="1"/>
          </p:nvPr>
        </p:nvSpPr>
        <p:spPr>
          <a:xfrm>
            <a:off x="533400" y="1447800"/>
            <a:ext cx="8305800" cy="46482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mercantilism and the conquest for wealth and power swept Europe from the sixteenth to eighteenth centuries, public health progress was part of each nation ’ s interest.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necessity to quantify people and their health became clear.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William </a:t>
            </a:r>
            <a:r>
              <a:rPr lang="en-US" sz="2400" b="1" dirty="0">
                <a:solidFill>
                  <a:schemeClr val="tx1"/>
                </a:solidFill>
                <a:latin typeface="Times New Roman" panose="02020603050405020304" pitchFamily="18" charset="0"/>
                <a:cs typeface="Times New Roman" panose="02020603050405020304" pitchFamily="18" charset="0"/>
              </a:rPr>
              <a:t>Petty (1623 – 1687) coined the term </a:t>
            </a:r>
            <a:r>
              <a:rPr lang="en-US" sz="2400" b="1" i="1" dirty="0">
                <a:solidFill>
                  <a:schemeClr val="tx1"/>
                </a:solidFill>
                <a:latin typeface="Times New Roman" panose="02020603050405020304" pitchFamily="18" charset="0"/>
                <a:cs typeface="Times New Roman" panose="02020603050405020304" pitchFamily="18" charset="0"/>
              </a:rPr>
              <a:t>political arithmetic </a:t>
            </a:r>
            <a:r>
              <a:rPr lang="en-US" sz="2400" b="1" dirty="0">
                <a:solidFill>
                  <a:schemeClr val="tx1"/>
                </a:solidFill>
                <a:latin typeface="Times New Roman" panose="02020603050405020304" pitchFamily="18" charset="0"/>
                <a:cs typeface="Times New Roman" panose="02020603050405020304" pitchFamily="18" charset="0"/>
              </a:rPr>
              <a:t>and advocated the collection of data on income, education, and health conditions</a:t>
            </a:r>
            <a:r>
              <a:rPr lang="en-US" sz="2400" b="1" dirty="0" smtClean="0">
                <a:solidFill>
                  <a:schemeClr val="tx1"/>
                </a:solidFill>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t>
            </a:r>
            <a:r>
              <a:rPr lang="en-US" sz="2400" b="1" dirty="0">
                <a:solidFill>
                  <a:schemeClr val="tx1"/>
                </a:solidFill>
                <a:latin typeface="Times New Roman" panose="02020603050405020304" pitchFamily="18" charset="0"/>
                <a:cs typeface="Times New Roman" panose="02020603050405020304" pitchFamily="18" charset="0"/>
              </a:rPr>
              <a:t>Gottfried </a:t>
            </a:r>
            <a:r>
              <a:rPr lang="en-US" sz="2400" b="1" dirty="0" err="1">
                <a:solidFill>
                  <a:schemeClr val="tx1"/>
                </a:solidFill>
                <a:latin typeface="Times New Roman" panose="02020603050405020304" pitchFamily="18" charset="0"/>
                <a:cs typeface="Times New Roman" panose="02020603050405020304" pitchFamily="18" charset="0"/>
              </a:rPr>
              <a:t>Achenwall</a:t>
            </a:r>
            <a:r>
              <a:rPr lang="en-US" sz="2400" b="1" dirty="0">
                <a:solidFill>
                  <a:schemeClr val="tx1"/>
                </a:solidFill>
                <a:latin typeface="Times New Roman" panose="02020603050405020304" pitchFamily="18" charset="0"/>
                <a:cs typeface="Times New Roman" panose="02020603050405020304" pitchFamily="18" charset="0"/>
              </a:rPr>
              <a:t> introduced the term </a:t>
            </a:r>
            <a:r>
              <a:rPr lang="en-US" sz="2400" b="1" i="1" dirty="0">
                <a:solidFill>
                  <a:schemeClr val="tx1"/>
                </a:solidFill>
                <a:latin typeface="Times New Roman" panose="02020603050405020304" pitchFamily="18" charset="0"/>
                <a:cs typeface="Times New Roman" panose="02020603050405020304" pitchFamily="18" charset="0"/>
              </a:rPr>
              <a:t>statistics </a:t>
            </a:r>
            <a:r>
              <a:rPr lang="en-US" sz="2400" b="1" dirty="0">
                <a:solidFill>
                  <a:schemeClr val="tx1"/>
                </a:solidFill>
                <a:latin typeface="Times New Roman" panose="02020603050405020304" pitchFamily="18" charset="0"/>
                <a:cs typeface="Times New Roman" panose="02020603050405020304" pitchFamily="18" charset="0"/>
              </a:rPr>
              <a:t>to replace </a:t>
            </a:r>
            <a:r>
              <a:rPr lang="en-US" sz="2400" b="1" i="1" dirty="0">
                <a:solidFill>
                  <a:schemeClr val="tx1"/>
                </a:solidFill>
                <a:latin typeface="Times New Roman" panose="02020603050405020304" pitchFamily="18" charset="0"/>
                <a:cs typeface="Times New Roman" panose="02020603050405020304" pitchFamily="18" charset="0"/>
              </a:rPr>
              <a:t>political arithmetic </a:t>
            </a:r>
            <a:r>
              <a:rPr lang="en-US" sz="2400" b="1" dirty="0">
                <a:solidFill>
                  <a:schemeClr val="tx1"/>
                </a:solidFill>
                <a:latin typeface="Times New Roman" panose="02020603050405020304" pitchFamily="18" charset="0"/>
                <a:cs typeface="Times New Roman" panose="02020603050405020304" pitchFamily="18" charset="0"/>
              </a:rPr>
              <a:t>in 1749.)</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3614867"/>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34</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It was John </a:t>
            </a:r>
            <a:r>
              <a:rPr lang="en-US" b="1" dirty="0" err="1">
                <a:latin typeface="Times New Roman" panose="02020603050405020304" pitchFamily="18" charset="0"/>
                <a:cs typeface="Times New Roman" panose="02020603050405020304" pitchFamily="18" charset="0"/>
              </a:rPr>
              <a:t>Graunt</a:t>
            </a:r>
            <a:r>
              <a:rPr lang="en-US" b="1" dirty="0">
                <a:latin typeface="Times New Roman" panose="02020603050405020304" pitchFamily="18" charset="0"/>
                <a:cs typeface="Times New Roman" panose="02020603050405020304" pitchFamily="18" charset="0"/>
              </a:rPr>
              <a:t> (1620 – 1674), however, who published one of the first statistical analyses of a population’s health, noting associations between demographic variables and disease.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Graunt</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wrote </a:t>
            </a:r>
            <a:r>
              <a:rPr lang="en-US" b="1" i="1" dirty="0">
                <a:latin typeface="Times New Roman" panose="02020603050405020304" pitchFamily="18" charset="0"/>
                <a:cs typeface="Times New Roman" panose="02020603050405020304" pitchFamily="18" charset="0"/>
              </a:rPr>
              <a:t>the Bills of Mortality</a:t>
            </a:r>
            <a:r>
              <a:rPr lang="en-US" b="1" dirty="0">
                <a:latin typeface="Times New Roman" panose="02020603050405020304" pitchFamily="18" charset="0"/>
                <a:cs typeface="Times New Roman" panose="02020603050405020304" pitchFamily="18" charset="0"/>
              </a:rPr>
              <a:t> at the end of the seventeenth century.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Based </a:t>
            </a:r>
            <a:r>
              <a:rPr lang="en-US" b="1" dirty="0">
                <a:latin typeface="Times New Roman" panose="02020603050405020304" pitchFamily="18" charset="0"/>
                <a:cs typeface="Times New Roman" panose="02020603050405020304" pitchFamily="18" charset="0"/>
              </a:rPr>
              <a:t>on the Bills of Mortality (what we would today call death records) he gathered from parishes in London and Hampshire, </a:t>
            </a:r>
            <a:r>
              <a:rPr lang="en-US" b="1" dirty="0" err="1">
                <a:latin typeface="Times New Roman" panose="02020603050405020304" pitchFamily="18" charset="0"/>
                <a:cs typeface="Times New Roman" panose="02020603050405020304" pitchFamily="18" charset="0"/>
              </a:rPr>
              <a:t>Graunt</a:t>
            </a:r>
            <a:r>
              <a:rPr lang="en-US" b="1" dirty="0">
                <a:latin typeface="Times New Roman" panose="02020603050405020304" pitchFamily="18" charset="0"/>
                <a:cs typeface="Times New Roman" panose="02020603050405020304" pitchFamily="18" charset="0"/>
              </a:rPr>
              <a:t> attempted to draw some conclusions about matters of life and death.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err="1" smtClean="0">
                <a:latin typeface="Times New Roman" panose="02020603050405020304" pitchFamily="18" charset="0"/>
                <a:cs typeface="Times New Roman" panose="02020603050405020304" pitchFamily="18" charset="0"/>
              </a:rPr>
              <a:t>Graunt</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also produced the first calculations of life expectancy.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It </a:t>
            </a:r>
            <a:r>
              <a:rPr lang="en-US" b="1" dirty="0">
                <a:latin typeface="Times New Roman" panose="02020603050405020304" pitchFamily="18" charset="0"/>
                <a:cs typeface="Times New Roman" panose="02020603050405020304" pitchFamily="18" charset="0"/>
              </a:rPr>
              <a:t>was during this time that people began to recognize the need for state - supported programs to prevent premature (early) </a:t>
            </a:r>
            <a:r>
              <a:rPr lang="en-US" b="1" dirty="0" smtClean="0">
                <a:latin typeface="Times New Roman" panose="02020603050405020304" pitchFamily="18" charset="0"/>
                <a:cs typeface="Times New Roman" panose="02020603050405020304" pitchFamily="18" charset="0"/>
              </a:rPr>
              <a:t>death</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889874"/>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35</a:t>
            </a:fld>
            <a:endParaRPr lang="ar-SA"/>
          </a:p>
        </p:txBody>
      </p:sp>
      <p:sp>
        <p:nvSpPr>
          <p:cNvPr id="10" name="Content Placeholder 2"/>
          <p:cNvSpPr>
            <a:spLocks noGrp="1"/>
          </p:cNvSpPr>
          <p:nvPr>
            <p:ph type="subTitle" idx="1"/>
          </p:nvPr>
        </p:nvSpPr>
        <p:spPr>
          <a:xfrm>
            <a:off x="533400" y="1524000"/>
            <a:ext cx="83058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As France led the world into the Age of Enlightenment in the eighteenth century, public health began in earnest.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A </a:t>
            </a:r>
            <a:r>
              <a:rPr lang="en-US" b="1" dirty="0">
                <a:latin typeface="Times New Roman" panose="02020603050405020304" pitchFamily="18" charset="0"/>
                <a:cs typeface="Times New Roman" panose="02020603050405020304" pitchFamily="18" charset="0"/>
              </a:rPr>
              <a:t>humanitarian spirit and the desire for equality led to a </a:t>
            </a:r>
            <a:r>
              <a:rPr lang="en-US" b="1" i="1" dirty="0">
                <a:latin typeface="Times New Roman" panose="02020603050405020304" pitchFamily="18" charset="0"/>
                <a:cs typeface="Times New Roman" panose="02020603050405020304" pitchFamily="18" charset="0"/>
              </a:rPr>
              <a:t>social </a:t>
            </a:r>
            <a:r>
              <a:rPr lang="en-US" b="1" dirty="0">
                <a:latin typeface="Times New Roman" panose="02020603050405020304" pitchFamily="18" charset="0"/>
                <a:cs typeface="Times New Roman" panose="02020603050405020304" pitchFamily="18" charset="0"/>
              </a:rPr>
              <a:t>understanding of health. </a:t>
            </a:r>
            <a:endParaRPr lang="en-US"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Infant </a:t>
            </a:r>
            <a:r>
              <a:rPr lang="en-US" b="1" dirty="0">
                <a:latin typeface="Times New Roman" panose="02020603050405020304" pitchFamily="18" charset="0"/>
                <a:cs typeface="Times New Roman" panose="02020603050405020304" pitchFamily="18" charset="0"/>
              </a:rPr>
              <a:t>mortality was high on the list of concerns and </a:t>
            </a:r>
            <a:r>
              <a:rPr lang="en-US" b="1" dirty="0" smtClean="0">
                <a:latin typeface="Times New Roman" panose="02020603050405020304" pitchFamily="18" charset="0"/>
                <a:cs typeface="Times New Roman" panose="02020603050405020304" pitchFamily="18" charset="0"/>
              </a:rPr>
              <a:t>disparities.</a:t>
            </a: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Health </a:t>
            </a:r>
            <a:r>
              <a:rPr lang="en-US" b="1" dirty="0">
                <a:latin typeface="Times New Roman" panose="02020603050405020304" pitchFamily="18" charset="0"/>
                <a:cs typeface="Times New Roman" panose="02020603050405020304" pitchFamily="18" charset="0"/>
              </a:rPr>
              <a:t>education became popular, in line with the Enlightenment tenets of universal education and information </a:t>
            </a:r>
            <a:r>
              <a:rPr lang="en-US" b="1" dirty="0" smtClean="0">
                <a:latin typeface="Times New Roman" panose="02020603050405020304" pitchFamily="18" charset="0"/>
                <a:cs typeface="Times New Roman" panose="02020603050405020304" pitchFamily="18" charset="0"/>
              </a:rPr>
              <a:t>dissemination.</a:t>
            </a:r>
          </a:p>
          <a:p>
            <a:pPr marL="342900" indent="-342900">
              <a:buFont typeface="Arial" panose="020B0604020202020204" pitchFamily="34" charset="0"/>
              <a:buChar char="•"/>
            </a:pPr>
            <a:r>
              <a:rPr lang="en-US" b="1" dirty="0" smtClean="0">
                <a:latin typeface="Times New Roman" panose="02020603050405020304" pitchFamily="18" charset="0"/>
                <a:cs typeface="Times New Roman" panose="02020603050405020304" pitchFamily="18" charset="0"/>
              </a:rPr>
              <a:t>Despite </a:t>
            </a:r>
            <a:r>
              <a:rPr lang="en-US" b="1" dirty="0">
                <a:latin typeface="Times New Roman" panose="02020603050405020304" pitchFamily="18" charset="0"/>
                <a:cs typeface="Times New Roman" panose="02020603050405020304" pitchFamily="18" charset="0"/>
              </a:rPr>
              <a:t>earlier interest in the relationship of environment, social factors, and disease, it was in this era that health surveys were first employed</a:t>
            </a:r>
            <a:r>
              <a:rPr lang="en-US" b="1" dirty="0" smtClean="0">
                <a:latin typeface="Times New Roman" panose="02020603050405020304" pitchFamily="18" charset="0"/>
                <a:cs typeface="Times New Roman" panose="02020603050405020304" pitchFamily="18" charset="0"/>
              </a:rPr>
              <a:t>.</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7218143"/>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36</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pPr marL="342900" indent="-342900">
              <a:buFont typeface="Arial" panose="020B0604020202020204" pitchFamily="34" charset="0"/>
              <a:buChar char="•"/>
            </a:pPr>
            <a:r>
              <a:rPr lang="en-US" b="1" dirty="0" err="1">
                <a:solidFill>
                  <a:srgbClr val="0000FF"/>
                </a:solidFill>
                <a:latin typeface="Times New Roman" panose="02020603050405020304" pitchFamily="18" charset="0"/>
                <a:cs typeface="Times New Roman" panose="02020603050405020304" pitchFamily="18" charset="0"/>
              </a:rPr>
              <a:t>Variolation</a:t>
            </a:r>
            <a:r>
              <a:rPr lang="en-US" b="1" dirty="0">
                <a:solidFill>
                  <a:srgbClr val="0000FF"/>
                </a:solidFill>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a:t>
            </a:r>
            <a:r>
              <a:rPr lang="en-US" b="1" dirty="0">
                <a:solidFill>
                  <a:schemeClr val="tx1"/>
                </a:solidFill>
                <a:latin typeface="Times New Roman" panose="02020603050405020304" pitchFamily="18" charset="0"/>
                <a:cs typeface="Times New Roman" panose="02020603050405020304" pitchFamily="18" charset="0"/>
              </a:rPr>
              <a:t>deliberate infection with smallpox), a common practice originating in China and spreading through the East over the centuries, became popular in the West in the 1700s.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Although </a:t>
            </a:r>
            <a:r>
              <a:rPr lang="en-US" b="1" dirty="0">
                <a:solidFill>
                  <a:schemeClr val="tx1"/>
                </a:solidFill>
                <a:latin typeface="Times New Roman" panose="02020603050405020304" pitchFamily="18" charset="0"/>
                <a:cs typeface="Times New Roman" panose="02020603050405020304" pitchFamily="18" charset="0"/>
              </a:rPr>
              <a:t>somewhat effective at preventing a serious case of disease, the practice of exposing susceptible people to smallpox could also induce severe forms of the disease and contributed to epidemics.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1798, Edward Jenner (1749 – 1823) used naturally acquired and fairly benign cowpox to inoculate against smallpox. Within three years, more than one hundred thousand people were vaccinated in England alone.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As </a:t>
            </a:r>
            <a:r>
              <a:rPr lang="en-US" b="1" dirty="0">
                <a:solidFill>
                  <a:schemeClr val="tx1"/>
                </a:solidFill>
                <a:latin typeface="Times New Roman" panose="02020603050405020304" pitchFamily="18" charset="0"/>
                <a:cs typeface="Times New Roman" panose="02020603050405020304" pitchFamily="18" charset="0"/>
              </a:rPr>
              <a:t>early as 1800, publications heralded the impending eradication of smallpox, an event that would be officially achieved in 1980</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8112643"/>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37</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As the Industrial Revolution (between 1700 and 1900) spread from England through Europe and eventually to the United States, the health of workers quickly deteriorated, and calls for improved public health measures followed.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industrialization process widened gaps in income, causing the number of individuals receiving financial assistance from local governments to increase beyond capacity</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Two </a:t>
            </a:r>
            <a:r>
              <a:rPr lang="en-US" sz="2400" b="1" dirty="0">
                <a:solidFill>
                  <a:schemeClr val="tx1"/>
                </a:solidFill>
                <a:latin typeface="Times New Roman" panose="02020603050405020304" pitchFamily="18" charset="0"/>
                <a:cs typeface="Times New Roman" panose="02020603050405020304" pitchFamily="18" charset="0"/>
              </a:rPr>
              <a:t>studies of infectious diseases that laid the foundation for classical epidemiology and used methods that are still part of our armamentarium</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659336"/>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38</a:t>
            </a:fld>
            <a:endParaRPr lang="ar-SA"/>
          </a:p>
        </p:txBody>
      </p:sp>
      <p:sp>
        <p:nvSpPr>
          <p:cNvPr id="10" name="Content Placeholder 2"/>
          <p:cNvSpPr>
            <a:spLocks noGrp="1"/>
          </p:cNvSpPr>
          <p:nvPr>
            <p:ph type="subTitle" idx="1"/>
          </p:nvPr>
        </p:nvSpPr>
        <p:spPr>
          <a:xfrm>
            <a:off x="381000" y="1447800"/>
            <a:ext cx="8610600" cy="48006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r>
              <a:rPr lang="en-US" sz="2400" b="1" dirty="0">
                <a:solidFill>
                  <a:schemeClr val="tx1"/>
                </a:solidFill>
                <a:latin typeface="Times New Roman" panose="02020603050405020304" pitchFamily="18" charset="0"/>
                <a:cs typeface="Times New Roman" panose="02020603050405020304" pitchFamily="18" charset="0"/>
              </a:rPr>
              <a:t>In 1846 there was an outbreak of measles in the Danish Faroe Islands</a:t>
            </a:r>
            <a:r>
              <a:rPr lang="en-US" sz="2400" b="1" dirty="0" smtClean="0">
                <a:solidFill>
                  <a:schemeClr val="tx1"/>
                </a:solidFill>
                <a:latin typeface="Times New Roman" panose="02020603050405020304" pitchFamily="18" charset="0"/>
                <a:cs typeface="Times New Roman" panose="02020603050405020304" pitchFamily="18" charset="0"/>
              </a:rPr>
              <a:t>. The </a:t>
            </a:r>
            <a:r>
              <a:rPr lang="en-US" sz="2400" b="1" dirty="0">
                <a:solidFill>
                  <a:schemeClr val="tx1"/>
                </a:solidFill>
                <a:latin typeface="Times New Roman" panose="02020603050405020304" pitchFamily="18" charset="0"/>
                <a:cs typeface="Times New Roman" panose="02020603050405020304" pitchFamily="18" charset="0"/>
              </a:rPr>
              <a:t>physician, who investigated the epidemic Peter Ludwig </a:t>
            </a:r>
            <a:r>
              <a:rPr lang="en-US" sz="2400" b="1" dirty="0" err="1">
                <a:solidFill>
                  <a:schemeClr val="tx1"/>
                </a:solidFill>
                <a:latin typeface="Times New Roman" panose="02020603050405020304" pitchFamily="18" charset="0"/>
                <a:cs typeface="Times New Roman" panose="02020603050405020304" pitchFamily="18" charset="0"/>
              </a:rPr>
              <a:t>Panum</a:t>
            </a:r>
            <a:r>
              <a:rPr lang="en-US" sz="2400" b="1" dirty="0">
                <a:solidFill>
                  <a:schemeClr val="tx1"/>
                </a:solidFill>
                <a:latin typeface="Times New Roman" panose="02020603050405020304" pitchFamily="18" charset="0"/>
                <a:cs typeface="Times New Roman" panose="02020603050405020304" pitchFamily="18" charset="0"/>
              </a:rPr>
              <a:t>, determined:</a:t>
            </a:r>
            <a:endParaRPr lang="en-US" sz="2400" dirty="0">
              <a:solidFill>
                <a:schemeClr val="tx1"/>
              </a:solidFill>
              <a:latin typeface="Times New Roman" panose="02020603050405020304" pitchFamily="18" charset="0"/>
              <a:cs typeface="Times New Roman" panose="02020603050405020304" pitchFamily="18" charset="0"/>
            </a:endParaRPr>
          </a:p>
          <a:p>
            <a:pPr marL="457200" lvl="0" indent="-457200">
              <a:buSzPct val="100000"/>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That there is a delay between the time of exposure and the development of the rash (</a:t>
            </a:r>
            <a:r>
              <a:rPr lang="en-US" sz="2400" b="1" i="1" dirty="0">
                <a:solidFill>
                  <a:srgbClr val="015F1E"/>
                </a:solidFill>
                <a:latin typeface="Times New Roman" panose="02020603050405020304" pitchFamily="18" charset="0"/>
                <a:cs typeface="Times New Roman" panose="02020603050405020304" pitchFamily="18" charset="0"/>
              </a:rPr>
              <a:t>Incubation Period</a:t>
            </a:r>
            <a:r>
              <a:rPr lang="en-US" sz="2400" b="1" dirty="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a:p>
            <a:pPr marL="457200" lvl="0" indent="-457200">
              <a:buSzPct val="100000"/>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That the disease is transmitted by direct contact between infected and susceptible people and does not arise spontaneously or because of "miasma</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b="1" i="1" dirty="0" smtClean="0">
                <a:solidFill>
                  <a:srgbClr val="015F1E"/>
                </a:solidFill>
                <a:latin typeface="Times New Roman" panose="02020603050405020304" pitchFamily="18" charset="0"/>
                <a:cs typeface="Times New Roman" panose="02020603050405020304" pitchFamily="18" charset="0"/>
              </a:rPr>
              <a:t>Methods of Transmission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dirty="0">
              <a:solidFill>
                <a:schemeClr val="tx1"/>
              </a:solidFill>
              <a:latin typeface="Times New Roman" panose="02020603050405020304" pitchFamily="18" charset="0"/>
              <a:cs typeface="Times New Roman" panose="02020603050405020304" pitchFamily="18" charset="0"/>
            </a:endParaRPr>
          </a:p>
          <a:p>
            <a:pPr marL="457200" lvl="0" indent="-457200">
              <a:buSzPct val="100000"/>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When people with the disease were </a:t>
            </a:r>
            <a:r>
              <a:rPr lang="en-US" sz="2400" b="1" dirty="0" smtClean="0">
                <a:solidFill>
                  <a:schemeClr val="tx1"/>
                </a:solidFill>
                <a:latin typeface="Times New Roman" panose="02020603050405020304" pitchFamily="18" charset="0"/>
                <a:cs typeface="Times New Roman" panose="02020603050405020304" pitchFamily="18" charset="0"/>
              </a:rPr>
              <a:t>infectious. </a:t>
            </a:r>
            <a:r>
              <a:rPr lang="en-US" b="1" dirty="0" smtClean="0">
                <a:solidFill>
                  <a:srgbClr val="015F1E"/>
                </a:solidFill>
                <a:latin typeface="Times New Roman" panose="02020603050405020304" pitchFamily="18" charset="0"/>
                <a:cs typeface="Times New Roman" panose="02020603050405020304" pitchFamily="18" charset="0"/>
              </a:rPr>
              <a:t>(</a:t>
            </a:r>
            <a:r>
              <a:rPr lang="en-US" b="1" i="1" dirty="0" smtClean="0">
                <a:solidFill>
                  <a:srgbClr val="015F1E"/>
                </a:solidFill>
                <a:latin typeface="Times New Roman" panose="02020603050405020304" pitchFamily="18" charset="0"/>
                <a:cs typeface="Times New Roman" panose="02020603050405020304" pitchFamily="18" charset="0"/>
              </a:rPr>
              <a:t>Capable of spreading the disease to others</a:t>
            </a:r>
            <a:r>
              <a:rPr lang="en-US" b="1" dirty="0" smtClean="0">
                <a:solidFill>
                  <a:srgbClr val="015F1E"/>
                </a:solidFill>
                <a:latin typeface="Times New Roman" panose="02020603050405020304" pitchFamily="18" charset="0"/>
                <a:cs typeface="Times New Roman" panose="02020603050405020304" pitchFamily="18" charset="0"/>
              </a:rPr>
              <a:t>) </a:t>
            </a:r>
            <a:endParaRPr lang="en-US" dirty="0">
              <a:solidFill>
                <a:srgbClr val="015F1E"/>
              </a:solidFill>
              <a:latin typeface="Times New Roman" panose="02020603050405020304" pitchFamily="18" charset="0"/>
              <a:cs typeface="Times New Roman" panose="02020603050405020304" pitchFamily="18" charset="0"/>
            </a:endParaRPr>
          </a:p>
          <a:p>
            <a:pPr marL="457200" indent="-457200">
              <a:buSzPct val="100000"/>
              <a:buFont typeface="+mj-lt"/>
              <a:buAutoNum type="arabicPeriod"/>
            </a:pPr>
            <a:r>
              <a:rPr lang="en-US" sz="2400" b="1" dirty="0">
                <a:solidFill>
                  <a:schemeClr val="tx1"/>
                </a:solidFill>
                <a:latin typeface="Times New Roman" panose="02020603050405020304" pitchFamily="18" charset="0"/>
                <a:cs typeface="Times New Roman" panose="02020603050405020304" pitchFamily="18" charset="0"/>
              </a:rPr>
              <a:t>Most importantly that previous </a:t>
            </a:r>
            <a:r>
              <a:rPr lang="en-US" sz="2400" b="1" dirty="0" smtClean="0">
                <a:solidFill>
                  <a:schemeClr val="tx1"/>
                </a:solidFill>
                <a:latin typeface="Times New Roman" panose="02020603050405020304" pitchFamily="18" charset="0"/>
                <a:cs typeface="Times New Roman" panose="02020603050405020304" pitchFamily="18" charset="0"/>
              </a:rPr>
              <a:t>exposure </a:t>
            </a:r>
            <a:r>
              <a:rPr lang="en-US" sz="2400" b="1" dirty="0">
                <a:solidFill>
                  <a:schemeClr val="tx1"/>
                </a:solidFill>
                <a:latin typeface="Times New Roman" panose="02020603050405020304" pitchFamily="18" charset="0"/>
                <a:cs typeface="Times New Roman" panose="02020603050405020304" pitchFamily="18" charset="0"/>
              </a:rPr>
              <a:t>of measles protected people from subsequent attacks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i="1" dirty="0" smtClean="0">
                <a:solidFill>
                  <a:srgbClr val="015F1E"/>
                </a:solidFill>
                <a:latin typeface="Times New Roman" panose="02020603050405020304" pitchFamily="18" charset="0"/>
                <a:cs typeface="Times New Roman" panose="02020603050405020304" pitchFamily="18" charset="0"/>
              </a:rPr>
              <a:t>Natural Immunity</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3791951"/>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39</a:t>
            </a:fld>
            <a:endParaRPr lang="ar-SA"/>
          </a:p>
        </p:txBody>
      </p:sp>
      <p:sp>
        <p:nvSpPr>
          <p:cNvPr id="10" name="Content Placeholder 2"/>
          <p:cNvSpPr>
            <a:spLocks noGrp="1"/>
          </p:cNvSpPr>
          <p:nvPr>
            <p:ph type="subTitle" idx="1"/>
          </p:nvPr>
        </p:nvSpPr>
        <p:spPr>
          <a:xfrm>
            <a:off x="533400" y="1295400"/>
            <a:ext cx="8305800" cy="48006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During an 1848 </a:t>
            </a:r>
            <a:r>
              <a:rPr lang="en-US" sz="2400" b="1" dirty="0">
                <a:solidFill>
                  <a:srgbClr val="0000FF"/>
                </a:solidFill>
                <a:latin typeface="Times New Roman" panose="02020603050405020304" pitchFamily="18" charset="0"/>
                <a:cs typeface="Times New Roman" panose="02020603050405020304" pitchFamily="18" charset="0"/>
              </a:rPr>
              <a:t>cholera</a:t>
            </a:r>
            <a:r>
              <a:rPr lang="en-US" sz="2400" b="1" dirty="0">
                <a:latin typeface="Times New Roman" panose="02020603050405020304" pitchFamily="18" charset="0"/>
                <a:cs typeface="Times New Roman" panose="02020603050405020304" pitchFamily="18" charset="0"/>
              </a:rPr>
              <a:t> (an acute diarrheal illness) outbreak in London, </a:t>
            </a:r>
            <a:r>
              <a:rPr lang="en-US" sz="2400" b="1" dirty="0">
                <a:solidFill>
                  <a:srgbClr val="0000FF"/>
                </a:solidFill>
                <a:latin typeface="Times New Roman" panose="02020603050405020304" pitchFamily="18" charset="0"/>
                <a:cs typeface="Times New Roman" panose="02020603050405020304" pitchFamily="18" charset="0"/>
              </a:rPr>
              <a:t>John Snow </a:t>
            </a:r>
            <a:r>
              <a:rPr lang="en-US" sz="2400" b="1" dirty="0">
                <a:latin typeface="Times New Roman" panose="02020603050405020304" pitchFamily="18" charset="0"/>
                <a:cs typeface="Times New Roman" panose="02020603050405020304" pitchFamily="18" charset="0"/>
              </a:rPr>
              <a:t>(1813 – 1858), often deemed the father of epidemiology, identified a particular public water pump as the likely source of the epidemic.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John Snow </a:t>
            </a:r>
            <a:r>
              <a:rPr lang="en-US" sz="2400" b="1" dirty="0">
                <a:latin typeface="Times New Roman" panose="02020603050405020304" pitchFamily="18" charset="0"/>
                <a:cs typeface="Times New Roman" panose="02020603050405020304" pitchFamily="18" charset="0"/>
              </a:rPr>
              <a:t>investigated the cause of the increased rate of </a:t>
            </a:r>
            <a:r>
              <a:rPr lang="en-US" sz="2400" b="1" dirty="0">
                <a:solidFill>
                  <a:srgbClr val="0000FF"/>
                </a:solidFill>
                <a:latin typeface="Times New Roman" panose="02020603050405020304" pitchFamily="18" charset="0"/>
                <a:cs typeface="Times New Roman" panose="02020603050405020304" pitchFamily="18" charset="0"/>
              </a:rPr>
              <a:t>cholera</a:t>
            </a:r>
            <a:r>
              <a:rPr lang="en-US" sz="2400" b="1" dirty="0">
                <a:latin typeface="Times New Roman" panose="02020603050405020304" pitchFamily="18" charset="0"/>
                <a:cs typeface="Times New Roman" panose="02020603050405020304" pitchFamily="18" charset="0"/>
              </a:rPr>
              <a:t> in London. He observed that the disease was most prevalent in districts supplied with water by certain companies that obtained there water from a section of Thames River that was extremely polluted with </a:t>
            </a:r>
            <a:r>
              <a:rPr lang="en-US" sz="2400" b="1" dirty="0" smtClean="0">
                <a:latin typeface="Times New Roman" panose="02020603050405020304" pitchFamily="18" charset="0"/>
                <a:cs typeface="Times New Roman" panose="02020603050405020304" pitchFamily="18" charset="0"/>
              </a:rPr>
              <a:t>sewage.</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7992965"/>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2057400"/>
            <a:ext cx="8153400" cy="4114800"/>
          </a:xfrm>
        </p:spPr>
        <p:txBody>
          <a:bodyPr>
            <a:normAutofit/>
          </a:bodyPr>
          <a:lstStyle/>
          <a:p>
            <a:pPr marL="457200" indent="-457200">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Although its functions touch our everyday lives, public health is not always identified as the source of the benefits it provides.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the absence of large scale national or global health threats, the public may become complacent about the need for sustaining public health activities, even though it is a field that is always working to improve lives and health</a:t>
            </a:r>
            <a:r>
              <a:rPr lang="en-US" sz="2800" b="1" dirty="0" smtClean="0">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A8A4232-4930-4D2E-A262-53BEB57E545E}" type="datetime1">
              <a:rPr lang="ar-SA" smtClean="0"/>
              <a:t>03/01/1438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a:t>
            </a:fld>
            <a:endParaRPr lang="ar-SA"/>
          </a:p>
        </p:txBody>
      </p:sp>
      <p:sp>
        <p:nvSpPr>
          <p:cNvPr id="2" name="Title 1"/>
          <p:cNvSpPr>
            <a:spLocks noGrp="1"/>
          </p:cNvSpPr>
          <p:nvPr>
            <p:ph type="ctrTitle"/>
          </p:nvPr>
        </p:nvSpPr>
        <p:spPr>
          <a:xfrm>
            <a:off x="683568" y="404664"/>
            <a:ext cx="7772400" cy="814536"/>
          </a:xfrm>
        </p:spPr>
        <p:txBody>
          <a:bodyPr>
            <a:normAutofit fontScale="90000"/>
          </a:bodyPr>
          <a:lstStyle/>
          <a:p>
            <a:pPr marL="182880" indent="0">
              <a:buNone/>
            </a:pPr>
            <a:r>
              <a:rPr lang="en-US" sz="48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4764397"/>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40</a:t>
            </a:fld>
            <a:endParaRPr lang="ar-SA"/>
          </a:p>
        </p:txBody>
      </p:sp>
      <p:sp>
        <p:nvSpPr>
          <p:cNvPr id="10" name="Content Placeholder 2"/>
          <p:cNvSpPr>
            <a:spLocks noGrp="1"/>
          </p:cNvSpPr>
          <p:nvPr>
            <p:ph type="subTitle" idx="1"/>
          </p:nvPr>
        </p:nvSpPr>
        <p:spPr>
          <a:xfrm>
            <a:off x="533400" y="1295400"/>
            <a:ext cx="8305800" cy="48006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He also noted that the rate of new cases of </a:t>
            </a:r>
            <a:r>
              <a:rPr lang="en-US" sz="2400" b="1" dirty="0">
                <a:solidFill>
                  <a:srgbClr val="0000FF"/>
                </a:solidFill>
                <a:latin typeface="Times New Roman" panose="02020603050405020304" pitchFamily="18" charset="0"/>
                <a:cs typeface="Times New Roman" panose="02020603050405020304" pitchFamily="18" charset="0"/>
              </a:rPr>
              <a:t>cholera</a:t>
            </a:r>
            <a:r>
              <a:rPr lang="en-US" sz="2400" b="1" dirty="0">
                <a:solidFill>
                  <a:schemeClr val="tx1"/>
                </a:solidFill>
                <a:latin typeface="Times New Roman" panose="02020603050405020304" pitchFamily="18" charset="0"/>
                <a:cs typeface="Times New Roman" panose="02020603050405020304" pitchFamily="18" charset="0"/>
              </a:rPr>
              <a:t> declined in those households supplied by the Lambeth Company after it relocated its intake pipe to a less polluted part of the Thames </a:t>
            </a:r>
            <a:r>
              <a:rPr lang="en-US" sz="2400" b="1" dirty="0" smtClean="0">
                <a:solidFill>
                  <a:schemeClr val="tx1"/>
                </a:solidFill>
                <a:latin typeface="Times New Roman" panose="02020603050405020304" pitchFamily="18" charset="0"/>
                <a:cs typeface="Times New Roman" panose="02020603050405020304" pitchFamily="18" charset="0"/>
              </a:rPr>
              <a:t>River.</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At the same time there was no change in the incidence of the disease in homes supplied by other companies that continued to draw its water from the heavily polluted section of the </a:t>
            </a:r>
            <a:r>
              <a:rPr lang="en-US" sz="2400" b="1" dirty="0" smtClean="0">
                <a:solidFill>
                  <a:schemeClr val="tx1"/>
                </a:solidFill>
                <a:latin typeface="Times New Roman" panose="02020603050405020304" pitchFamily="18" charset="0"/>
                <a:cs typeface="Times New Roman" panose="02020603050405020304" pitchFamily="18" charset="0"/>
              </a:rPr>
              <a:t>river.</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0087306"/>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41</a:t>
            </a:fld>
            <a:endParaRPr lang="ar-SA"/>
          </a:p>
        </p:txBody>
      </p:sp>
      <p:sp>
        <p:nvSpPr>
          <p:cNvPr id="10" name="Content Placeholder 2"/>
          <p:cNvSpPr>
            <a:spLocks noGrp="1"/>
          </p:cNvSpPr>
          <p:nvPr>
            <p:ph type="subTitle" idx="1"/>
          </p:nvPr>
        </p:nvSpPr>
        <p:spPr>
          <a:xfrm>
            <a:off x="533400" y="1295400"/>
            <a:ext cx="8305800" cy="48006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In 1834, Edwin Chadwick (1800 – 1890) led the development of England ’ s Poor Law Amendment Act</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Disease </a:t>
            </a:r>
            <a:r>
              <a:rPr lang="en-US" sz="2400" b="1" dirty="0">
                <a:latin typeface="Times New Roman" panose="02020603050405020304" pitchFamily="18" charset="0"/>
                <a:cs typeface="Times New Roman" panose="02020603050405020304" pitchFamily="18" charset="0"/>
              </a:rPr>
              <a:t>outbreaks were associated with the poorest, dirtiest parts of cities, but quickly began to affect all social classes.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Chadwick </a:t>
            </a:r>
            <a:r>
              <a:rPr lang="en-US" sz="2400" b="1" dirty="0">
                <a:latin typeface="Times New Roman" panose="02020603050405020304" pitchFamily="18" charset="0"/>
                <a:cs typeface="Times New Roman" panose="02020603050405020304" pitchFamily="18" charset="0"/>
              </a:rPr>
              <a:t>understood the poverty – disease cycle and sought statistics to quantify the relationship.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Chadwick </a:t>
            </a:r>
            <a:r>
              <a:rPr lang="en-US" sz="2400" b="1" dirty="0">
                <a:latin typeface="Times New Roman" panose="02020603050405020304" pitchFamily="18" charset="0"/>
                <a:cs typeface="Times New Roman" panose="02020603050405020304" pitchFamily="18" charset="0"/>
              </a:rPr>
              <a:t>linked disease and the environment and called for city engineers, rather than physicians, to wage the war on disease outbreaks</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3097443"/>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42</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The explosion of vital statistics (birth and death records) and survey data collection during this period prompted the publication of several data - based health reports during the mid - 1850s.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There </a:t>
            </a:r>
            <a:r>
              <a:rPr lang="en-US" sz="2400" b="1" dirty="0">
                <a:latin typeface="Times New Roman" panose="02020603050405020304" pitchFamily="18" charset="0"/>
                <a:cs typeface="Times New Roman" panose="02020603050405020304" pitchFamily="18" charset="0"/>
              </a:rPr>
              <a:t>were no standards for analysis, however, and few authors employed the same methods, citing the inapplicability of mathematics to health.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err="1" smtClean="0">
                <a:latin typeface="Times New Roman" panose="02020603050405020304" pitchFamily="18" charset="0"/>
                <a:cs typeface="Times New Roman" panose="02020603050405020304" pitchFamily="18" charset="0"/>
              </a:rPr>
              <a:t>Adolphe</a:t>
            </a:r>
            <a:r>
              <a:rPr lang="en-US" sz="2400" b="1" dirty="0" smtClean="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Quetelet</a:t>
            </a:r>
            <a:r>
              <a:rPr lang="en-US" sz="2400" b="1" dirty="0">
                <a:latin typeface="Times New Roman" panose="02020603050405020304" pitchFamily="18" charset="0"/>
                <a:cs typeface="Times New Roman" panose="02020603050405020304" pitchFamily="18" charset="0"/>
              </a:rPr>
              <a:t> (1796 – 1874) began the work necessary to remedy the perceived incompatibility and published a compendium of practical applications of mathematics in health, </a:t>
            </a:r>
            <a:r>
              <a:rPr lang="en-US" sz="2400" b="1" i="1" dirty="0" smtClean="0">
                <a:solidFill>
                  <a:srgbClr val="057934"/>
                </a:solidFill>
                <a:latin typeface="Times New Roman" panose="02020603050405020304" pitchFamily="18" charset="0"/>
                <a:cs typeface="Times New Roman" panose="02020603050405020304" pitchFamily="18" charset="0"/>
              </a:rPr>
              <a:t>what is called </a:t>
            </a:r>
            <a:r>
              <a:rPr lang="en-US" sz="2400" b="1" i="1" dirty="0">
                <a:solidFill>
                  <a:srgbClr val="057934"/>
                </a:solidFill>
                <a:latin typeface="Times New Roman" panose="02020603050405020304" pitchFamily="18" charset="0"/>
                <a:cs typeface="Times New Roman" panose="02020603050405020304" pitchFamily="18" charset="0"/>
              </a:rPr>
              <a:t>today</a:t>
            </a:r>
            <a:r>
              <a:rPr lang="en-US" sz="2400" b="1" i="1" dirty="0" smtClean="0">
                <a:solidFill>
                  <a:srgbClr val="057934"/>
                </a:solidFill>
                <a:latin typeface="Times New Roman" panose="02020603050405020304" pitchFamily="18" charset="0"/>
                <a:cs typeface="Times New Roman" panose="02020603050405020304" pitchFamily="18" charset="0"/>
              </a:rPr>
              <a:t> </a:t>
            </a:r>
            <a:r>
              <a:rPr lang="en-US" sz="2400" b="1" i="1" dirty="0">
                <a:solidFill>
                  <a:srgbClr val="057934"/>
                </a:solidFill>
                <a:latin typeface="Times New Roman" panose="02020603050405020304" pitchFamily="18" charset="0"/>
                <a:cs typeface="Times New Roman" panose="02020603050405020304" pitchFamily="18" charset="0"/>
              </a:rPr>
              <a:t>biostatistics</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838663"/>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43</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During the nineteenth century, two theories relating to communicable (contagious or infectious) disease prevailed.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first was the miasma theory, which held that disease was due to a particular state of the air or environment.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second theory was that a specific contagion was responsible for each disease. In fact, many people believed some combination of the two was the real explanation: some contagious agent, whether disease specific or not, in combination with social or environmental factors, produced disease.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By </a:t>
            </a:r>
            <a:r>
              <a:rPr lang="en-US" sz="2400" b="1" dirty="0">
                <a:solidFill>
                  <a:schemeClr val="tx1"/>
                </a:solidFill>
                <a:latin typeface="Times New Roman" panose="02020603050405020304" pitchFamily="18" charset="0"/>
                <a:cs typeface="Times New Roman" panose="02020603050405020304" pitchFamily="18" charset="0"/>
              </a:rPr>
              <a:t>the end of the century, the germ theory of disease had been firmly established by Koch, Pasteur, and many others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0740613"/>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44</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History of Public Health</a:t>
            </a:r>
          </a:p>
          <a:p>
            <a:r>
              <a:rPr lang="en-US" sz="2400" b="1" dirty="0">
                <a:solidFill>
                  <a:srgbClr val="0000FF"/>
                </a:solidFill>
                <a:latin typeface="Times New Roman" panose="02020603050405020304" pitchFamily="18" charset="0"/>
                <a:cs typeface="Times New Roman" panose="02020603050405020304" pitchFamily="18" charset="0"/>
              </a:rPr>
              <a:t>Industrial Revolution and Victorian Era</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From 1880 to 1898, the causative agents for a multitude of diseases, from malaria to tuberculosis and plague to typhoid were identified.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Antiseptics </a:t>
            </a:r>
            <a:r>
              <a:rPr lang="en-US" sz="2400" b="1" dirty="0">
                <a:solidFill>
                  <a:schemeClr val="tx1"/>
                </a:solidFill>
                <a:latin typeface="Times New Roman" panose="02020603050405020304" pitchFamily="18" charset="0"/>
                <a:cs typeface="Times New Roman" panose="02020603050405020304" pitchFamily="18" charset="0"/>
              </a:rPr>
              <a:t>became popular in medical care, which resulted in a marked decrease in </a:t>
            </a:r>
            <a:r>
              <a:rPr lang="en-US" sz="2400" b="1" dirty="0">
                <a:solidFill>
                  <a:srgbClr val="0000FF"/>
                </a:solidFill>
                <a:latin typeface="Times New Roman" panose="02020603050405020304" pitchFamily="18" charset="0"/>
                <a:cs typeface="Times New Roman" panose="02020603050405020304" pitchFamily="18" charset="0"/>
              </a:rPr>
              <a:t>morbidity</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i="1" dirty="0">
                <a:solidFill>
                  <a:srgbClr val="015F1E"/>
                </a:solidFill>
                <a:latin typeface="Times New Roman" panose="02020603050405020304" pitchFamily="18" charset="0"/>
                <a:cs typeface="Times New Roman" panose="02020603050405020304" pitchFamily="18" charset="0"/>
              </a:rPr>
              <a:t>the existence of any form of disease, or to the degree to which the health condition affects the patient</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mortality</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i="1" dirty="0">
                <a:solidFill>
                  <a:srgbClr val="015F1E"/>
                </a:solidFill>
                <a:latin typeface="Times New Roman" panose="02020603050405020304" pitchFamily="18" charset="0"/>
                <a:cs typeface="Times New Roman" panose="02020603050405020304" pitchFamily="18" charset="0"/>
              </a:rPr>
              <a:t>susceptibility to death</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chemeClr val="tx1"/>
                </a:solidFill>
                <a:latin typeface="Times New Roman" panose="02020603050405020304" pitchFamily="18" charset="0"/>
                <a:cs typeface="Times New Roman" panose="02020603050405020304" pitchFamily="18" charset="0"/>
              </a:rPr>
              <a:t>more complete understanding of immunity was established late in the nineteenth century, and the development of vaccines proceeded nearly as rapidly as the discovery of pathogenic organisms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2140350"/>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45</a:t>
            </a:fld>
            <a:endParaRPr lang="ar-SA"/>
          </a:p>
        </p:txBody>
      </p:sp>
      <p:sp>
        <p:nvSpPr>
          <p:cNvPr id="10" name="Content Placeholder 2"/>
          <p:cNvSpPr>
            <a:spLocks noGrp="1"/>
          </p:cNvSpPr>
          <p:nvPr>
            <p:ph type="subTitle" idx="1"/>
          </p:nvPr>
        </p:nvSpPr>
        <p:spPr>
          <a:xfrm>
            <a:off x="533400" y="1295400"/>
            <a:ext cx="8305800" cy="4800600"/>
          </a:xfrm>
        </p:spPr>
        <p:txBody>
          <a:bodyPr>
            <a:normAutofit lnSpcReduction="10000"/>
          </a:bodyPr>
          <a:lstStyle/>
          <a:p>
            <a:r>
              <a:rPr lang="en-US" sz="2400" b="1" dirty="0" smtClean="0">
                <a:solidFill>
                  <a:srgbClr val="0000FF"/>
                </a:solidFill>
                <a:latin typeface="Times New Roman" panose="02020603050405020304" pitchFamily="18" charset="0"/>
                <a:cs typeface="Times New Roman" panose="02020603050405020304" pitchFamily="18" charset="0"/>
              </a:rPr>
              <a:t>Industrial </a:t>
            </a:r>
            <a:r>
              <a:rPr lang="en-US" sz="2400" b="1" dirty="0">
                <a:solidFill>
                  <a:srgbClr val="0000FF"/>
                </a:solidFill>
                <a:latin typeface="Times New Roman" panose="02020603050405020304" pitchFamily="18" charset="0"/>
                <a:cs typeface="Times New Roman" panose="02020603050405020304" pitchFamily="18" charset="0"/>
              </a:rPr>
              <a:t>Revolution and Victorian Era</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The United States Marine Hospital established one of the first bacteriological laboratories in the world in 1887.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Although </a:t>
            </a:r>
            <a:r>
              <a:rPr lang="en-US" sz="2400" b="1" dirty="0">
                <a:solidFill>
                  <a:schemeClr val="tx1"/>
                </a:solidFill>
                <a:latin typeface="Times New Roman" panose="02020603050405020304" pitchFamily="18" charset="0"/>
                <a:cs typeface="Times New Roman" panose="02020603050405020304" pitchFamily="18" charset="0"/>
              </a:rPr>
              <a:t>the United States was not the site of most scientific discovery in the era, it was the leader in applying new knowledge to public health</a:t>
            </a:r>
            <a:r>
              <a:rPr lang="en-US" sz="2400" b="1"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Throughout the 1900s, public health achievements such as water fluoridation, mass immunizations, motor vehicle safety, occupational safety, food supply safety and fortification, improved maternal and child health, family planning, prevention of heart disease and stroke, and, of course, control of infectious diseases led to substantially reduced </a:t>
            </a:r>
            <a:r>
              <a:rPr lang="en-US" sz="2400" b="1" dirty="0">
                <a:solidFill>
                  <a:srgbClr val="0000FF"/>
                </a:solidFill>
                <a:latin typeface="Times New Roman" panose="02020603050405020304" pitchFamily="18" charset="0"/>
                <a:cs typeface="Times New Roman" panose="02020603050405020304" pitchFamily="18" charset="0"/>
              </a:rPr>
              <a:t>morbidity</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mortality</a:t>
            </a:r>
          </a:p>
        </p:txBody>
      </p:sp>
    </p:spTree>
    <p:extLst>
      <p:ext uri="{BB962C8B-B14F-4D97-AF65-F5344CB8AC3E}">
        <p14:creationId xmlns:p14="http://schemas.microsoft.com/office/powerpoint/2010/main" val="556936282"/>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46</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Modern Public </a:t>
            </a:r>
            <a:r>
              <a:rPr lang="en-US" sz="2800" b="1" dirty="0" smtClean="0">
                <a:solidFill>
                  <a:srgbClr val="0000FF"/>
                </a:solidFill>
                <a:latin typeface="Times New Roman" panose="02020603050405020304" pitchFamily="18" charset="0"/>
                <a:cs typeface="Times New Roman" panose="02020603050405020304" pitchFamily="18" charset="0"/>
              </a:rPr>
              <a:t>Health</a:t>
            </a:r>
            <a:endParaRPr lang="en-US" sz="28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Public health, and its tenets and activities, has evolved throughout time in response to shifts in societies’ values and scientific knowledge.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of the historical issues of infectious diseases, health disparities, and population assessment continue to be modern public health challenges.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There </a:t>
            </a:r>
            <a:r>
              <a:rPr lang="en-US" sz="2800" b="1" dirty="0">
                <a:solidFill>
                  <a:schemeClr val="tx1"/>
                </a:solidFill>
                <a:latin typeface="Times New Roman" panose="02020603050405020304" pitchFamily="18" charset="0"/>
                <a:cs typeface="Times New Roman" panose="02020603050405020304" pitchFamily="18" charset="0"/>
              </a:rPr>
              <a:t>are new public health challenges also: populations are more mobile than ever, heightening concerns about </a:t>
            </a:r>
            <a:r>
              <a:rPr lang="en-US" sz="2800" b="1" dirty="0">
                <a:solidFill>
                  <a:srgbClr val="0000FF"/>
                </a:solidFill>
                <a:latin typeface="Times New Roman" panose="02020603050405020304" pitchFamily="18" charset="0"/>
                <a:cs typeface="Times New Roman" panose="02020603050405020304" pitchFamily="18" charset="0"/>
              </a:rPr>
              <a:t>pandemics</a:t>
            </a:r>
            <a:r>
              <a:rPr lang="en-US" sz="2800" b="1" dirty="0" smtClean="0">
                <a:solidFill>
                  <a:schemeClr val="tx1"/>
                </a:solidFill>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When an </a:t>
            </a:r>
            <a:r>
              <a:rPr lang="en-US" sz="2800" b="1" dirty="0">
                <a:solidFill>
                  <a:srgbClr val="0000FF"/>
                </a:solidFill>
                <a:latin typeface="Times New Roman" panose="02020603050405020304" pitchFamily="18" charset="0"/>
                <a:cs typeface="Times New Roman" panose="02020603050405020304" pitchFamily="18" charset="0"/>
              </a:rPr>
              <a:t>epidemic</a:t>
            </a:r>
            <a:r>
              <a:rPr lang="en-US" sz="2800" b="1" dirty="0">
                <a:solidFill>
                  <a:schemeClr val="tx1"/>
                </a:solidFill>
                <a:latin typeface="Times New Roman" panose="02020603050405020304" pitchFamily="18" charset="0"/>
                <a:cs typeface="Times New Roman" panose="02020603050405020304" pitchFamily="18" charset="0"/>
              </a:rPr>
              <a:t> escapes its local region and starts to affect people over a large portion of country or even the world, it said to be </a:t>
            </a:r>
            <a:r>
              <a:rPr lang="en-US" sz="2800" b="1" i="1" dirty="0">
                <a:solidFill>
                  <a:srgbClr val="0000FF"/>
                </a:solidFill>
                <a:latin typeface="Times New Roman" panose="02020603050405020304" pitchFamily="18" charset="0"/>
                <a:cs typeface="Times New Roman" panose="02020603050405020304" pitchFamily="18" charset="0"/>
              </a:rPr>
              <a:t>pandemic</a:t>
            </a:r>
            <a:endParaRPr 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0365878"/>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47</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Modern Public </a:t>
            </a:r>
            <a:r>
              <a:rPr lang="en-US" sz="2800" b="1" dirty="0" smtClean="0">
                <a:solidFill>
                  <a:srgbClr val="0000FF"/>
                </a:solidFill>
                <a:latin typeface="Times New Roman" panose="02020603050405020304" pitchFamily="18" charset="0"/>
                <a:cs typeface="Times New Roman" panose="02020603050405020304" pitchFamily="18" charset="0"/>
              </a:rPr>
              <a:t>Health</a:t>
            </a:r>
            <a:endParaRPr lang="en-US" sz="2800" b="1" dirty="0">
              <a:solidFill>
                <a:srgbClr val="0000FF"/>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mortality of many vaccines - preventable diseases declined so dramatically over the course of the twentieth century that often there is complacency about these diseases, and immunization rates have dropped.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Antibiotic </a:t>
            </a:r>
            <a:r>
              <a:rPr lang="en-US" sz="2800" b="1" dirty="0">
                <a:solidFill>
                  <a:schemeClr val="tx1"/>
                </a:solidFill>
                <a:latin typeface="Times New Roman" panose="02020603050405020304" pitchFamily="18" charset="0"/>
                <a:cs typeface="Times New Roman" panose="02020603050405020304" pitchFamily="18" charset="0"/>
              </a:rPr>
              <a:t>resistance has also made the apparent victory over common infections less certain.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Medical </a:t>
            </a:r>
            <a:r>
              <a:rPr lang="en-US" sz="2800" b="1" dirty="0">
                <a:solidFill>
                  <a:schemeClr val="tx1"/>
                </a:solidFill>
                <a:latin typeface="Times New Roman" panose="02020603050405020304" pitchFamily="18" charset="0"/>
                <a:cs typeface="Times New Roman" panose="02020603050405020304" pitchFamily="18" charset="0"/>
              </a:rPr>
              <a:t>care and insurance continues to cost more than many people can afford. .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Bioterrorism </a:t>
            </a:r>
            <a:r>
              <a:rPr lang="en-US" sz="2800" b="1" dirty="0">
                <a:solidFill>
                  <a:schemeClr val="tx1"/>
                </a:solidFill>
                <a:latin typeface="Times New Roman" panose="02020603050405020304" pitchFamily="18" charset="0"/>
                <a:cs typeface="Times New Roman" panose="02020603050405020304" pitchFamily="18" charset="0"/>
              </a:rPr>
              <a:t>and natural disasters have required planning for mass immunization, prophylaxis, evacuation, and treatment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5997810"/>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48</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a:bodyPr>
          <a:lstStyle/>
          <a:p>
            <a:r>
              <a:rPr lang="en-US" sz="3200" b="1" dirty="0">
                <a:solidFill>
                  <a:srgbClr val="0000FF"/>
                </a:solidFill>
                <a:latin typeface="Times New Roman" panose="02020603050405020304" pitchFamily="18" charset="0"/>
                <a:cs typeface="Times New Roman" panose="02020603050405020304" pitchFamily="18" charset="0"/>
              </a:rPr>
              <a:t>Hallmarks of Public Health</a:t>
            </a:r>
          </a:p>
          <a:p>
            <a:pPr marL="342900" indent="-342900">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Although the issues facing public health may vary over time, the underlying principles of public health remain constant.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There </a:t>
            </a:r>
            <a:r>
              <a:rPr lang="en-US" sz="2400" b="1" dirty="0">
                <a:latin typeface="Times New Roman" panose="02020603050405020304" pitchFamily="18" charset="0"/>
                <a:cs typeface="Times New Roman" panose="02020603050405020304" pitchFamily="18" charset="0"/>
              </a:rPr>
              <a:t>are three hallmarks of public health that define the field and also provide a contrast to the related field of medicine.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Public </a:t>
            </a:r>
            <a:r>
              <a:rPr lang="en-US" sz="2400" b="1" dirty="0">
                <a:latin typeface="Times New Roman" panose="02020603050405020304" pitchFamily="18" charset="0"/>
                <a:cs typeface="Times New Roman" panose="02020603050405020304" pitchFamily="18" charset="0"/>
              </a:rPr>
              <a:t>health and medicine often have the similar goals of reducing the impact of disease and improving health and quality of life, but there are some notable differences between the two in the methods of reaching these goals. </a:t>
            </a:r>
            <a:endParaRPr lang="en-US" sz="2400" b="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hallmarks of public health are a </a:t>
            </a:r>
            <a:r>
              <a:rPr lang="en-US" sz="2400" b="1" dirty="0">
                <a:solidFill>
                  <a:srgbClr val="0000FF"/>
                </a:solidFill>
                <a:latin typeface="Times New Roman" panose="02020603050405020304" pitchFamily="18" charset="0"/>
                <a:cs typeface="Times New Roman" panose="02020603050405020304" pitchFamily="18" charset="0"/>
              </a:rPr>
              <a:t>philosophy of social justice</a:t>
            </a:r>
            <a:r>
              <a:rPr lang="en-US" sz="2400" b="1" dirty="0">
                <a:latin typeface="Times New Roman" panose="02020603050405020304" pitchFamily="18" charset="0"/>
                <a:cs typeface="Times New Roman" panose="02020603050405020304" pitchFamily="18" charset="0"/>
              </a:rPr>
              <a:t>, a focus on </a:t>
            </a:r>
            <a:r>
              <a:rPr lang="en-US" sz="2400" b="1" dirty="0">
                <a:solidFill>
                  <a:srgbClr val="0000FF"/>
                </a:solidFill>
                <a:latin typeface="Times New Roman" panose="02020603050405020304" pitchFamily="18" charset="0"/>
                <a:cs typeface="Times New Roman" panose="02020603050405020304" pitchFamily="18" charset="0"/>
              </a:rPr>
              <a:t>populations</a:t>
            </a:r>
            <a:r>
              <a:rPr lang="en-US" sz="2400" b="1" dirty="0">
                <a:latin typeface="Times New Roman" panose="02020603050405020304" pitchFamily="18" charset="0"/>
                <a:cs typeface="Times New Roman" panose="02020603050405020304" pitchFamily="18" charset="0"/>
              </a:rPr>
              <a:t>, and a focus on </a:t>
            </a:r>
            <a:r>
              <a:rPr lang="en-US" sz="2400" b="1" dirty="0">
                <a:solidFill>
                  <a:srgbClr val="0000FF"/>
                </a:solidFill>
                <a:latin typeface="Times New Roman" panose="02020603050405020304" pitchFamily="18" charset="0"/>
                <a:cs typeface="Times New Roman" panose="02020603050405020304" pitchFamily="18" charset="0"/>
              </a:rPr>
              <a:t>prevention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5746631"/>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49</a:t>
            </a:fld>
            <a:endParaRPr lang="ar-SA"/>
          </a:p>
        </p:txBody>
      </p:sp>
      <p:sp>
        <p:nvSpPr>
          <p:cNvPr id="10" name="Content Placeholder 2"/>
          <p:cNvSpPr>
            <a:spLocks noGrp="1"/>
          </p:cNvSpPr>
          <p:nvPr>
            <p:ph type="subTitle" idx="1"/>
          </p:nvPr>
        </p:nvSpPr>
        <p:spPr>
          <a:xfrm>
            <a:off x="609600" y="1676400"/>
            <a:ext cx="8305800" cy="4267200"/>
          </a:xfrm>
        </p:spPr>
        <p:txBody>
          <a:bodyPr>
            <a:normAutofit fontScale="70000" lnSpcReduction="20000"/>
          </a:bodyPr>
          <a:lstStyle/>
          <a:p>
            <a:r>
              <a:rPr lang="en-US" sz="3600" b="1" dirty="0" smtClean="0">
                <a:solidFill>
                  <a:srgbClr val="0000FF"/>
                </a:solidFill>
                <a:latin typeface="Times New Roman" panose="02020603050405020304" pitchFamily="18" charset="0"/>
                <a:cs typeface="Times New Roman" panose="02020603050405020304" pitchFamily="18" charset="0"/>
              </a:rPr>
              <a:t>Philosophy of Social Justice</a:t>
            </a:r>
          </a:p>
          <a:p>
            <a:pPr marL="457200" indent="-457200">
              <a:buFont typeface="Arial" panose="020B0604020202020204" pitchFamily="34" charset="0"/>
              <a:buChar char="•"/>
            </a:pPr>
            <a:r>
              <a:rPr lang="en-US" sz="3100" b="1" dirty="0" smtClean="0">
                <a:solidFill>
                  <a:schemeClr val="tx1"/>
                </a:solidFill>
                <a:latin typeface="Times New Roman" panose="02020603050405020304" pitchFamily="18" charset="0"/>
                <a:cs typeface="Times New Roman" panose="02020603050405020304" pitchFamily="18" charset="0"/>
              </a:rPr>
              <a:t>The term </a:t>
            </a:r>
            <a:r>
              <a:rPr lang="en-US" sz="3100" b="1" i="1" dirty="0" smtClean="0">
                <a:solidFill>
                  <a:srgbClr val="0000FF"/>
                </a:solidFill>
                <a:latin typeface="Times New Roman" panose="02020603050405020304" pitchFamily="18" charset="0"/>
                <a:cs typeface="Times New Roman" panose="02020603050405020304" pitchFamily="18" charset="0"/>
              </a:rPr>
              <a:t>social justice </a:t>
            </a:r>
            <a:r>
              <a:rPr lang="en-US" sz="3100" b="1" dirty="0" smtClean="0">
                <a:solidFill>
                  <a:schemeClr val="tx1"/>
                </a:solidFill>
                <a:latin typeface="Times New Roman" panose="02020603050405020304" pitchFamily="18" charset="0"/>
                <a:cs typeface="Times New Roman" panose="02020603050405020304" pitchFamily="18" charset="0"/>
              </a:rPr>
              <a:t>has been used by various groups in different contexts. In public health, the concept of </a:t>
            </a:r>
            <a:r>
              <a:rPr lang="en-US" sz="3100" b="1" dirty="0" smtClean="0">
                <a:solidFill>
                  <a:srgbClr val="0000FF"/>
                </a:solidFill>
                <a:latin typeface="Times New Roman" panose="02020603050405020304" pitchFamily="18" charset="0"/>
                <a:cs typeface="Times New Roman" panose="02020603050405020304" pitchFamily="18" charset="0"/>
              </a:rPr>
              <a:t>social justice </a:t>
            </a:r>
            <a:r>
              <a:rPr lang="en-US" sz="3100" b="1" dirty="0" smtClean="0">
                <a:solidFill>
                  <a:schemeClr val="tx1"/>
                </a:solidFill>
                <a:latin typeface="Times New Roman" panose="02020603050405020304" pitchFamily="18" charset="0"/>
                <a:cs typeface="Times New Roman" panose="02020603050405020304" pitchFamily="18" charset="0"/>
              </a:rPr>
              <a:t>connotes the idea that all individuals in a population should have access to the same programs and services, regardless of social condition or standing. </a:t>
            </a:r>
          </a:p>
          <a:p>
            <a:pPr marL="457200" indent="-457200">
              <a:buFont typeface="Arial" panose="020B0604020202020204" pitchFamily="34" charset="0"/>
              <a:buChar char="•"/>
            </a:pPr>
            <a:r>
              <a:rPr lang="en-US" sz="3100" b="1" dirty="0" smtClean="0">
                <a:solidFill>
                  <a:schemeClr val="tx1"/>
                </a:solidFill>
                <a:latin typeface="Times New Roman" panose="02020603050405020304" pitchFamily="18" charset="0"/>
                <a:cs typeface="Times New Roman" panose="02020603050405020304" pitchFamily="18" charset="0"/>
              </a:rPr>
              <a:t>This is in contrast to a concept of access to goods, services, and programs based on market forces, a concept known as </a:t>
            </a:r>
            <a:r>
              <a:rPr lang="en-US" sz="3100" b="1" i="1" dirty="0" smtClean="0">
                <a:solidFill>
                  <a:srgbClr val="0000FF"/>
                </a:solidFill>
                <a:latin typeface="Times New Roman" panose="02020603050405020304" pitchFamily="18" charset="0"/>
                <a:cs typeface="Times New Roman" panose="02020603050405020304" pitchFamily="18" charset="0"/>
              </a:rPr>
              <a:t>market justice</a:t>
            </a:r>
            <a:r>
              <a:rPr lang="en-US" sz="3100" b="1" i="1" dirty="0" smtClean="0">
                <a:solidFill>
                  <a:schemeClr val="tx1"/>
                </a:solidFill>
                <a:latin typeface="Times New Roman" panose="02020603050405020304" pitchFamily="18" charset="0"/>
                <a:cs typeface="Times New Roman" panose="02020603050405020304" pitchFamily="18" charset="0"/>
              </a:rPr>
              <a:t>.</a:t>
            </a:r>
          </a:p>
          <a:p>
            <a:pPr marL="457200" indent="-457200">
              <a:buFont typeface="Arial" panose="020B0604020202020204" pitchFamily="34" charset="0"/>
              <a:buChar char="•"/>
            </a:pPr>
            <a:r>
              <a:rPr lang="en-US" sz="3100" b="1" dirty="0" smtClean="0">
                <a:solidFill>
                  <a:schemeClr val="tx1"/>
                </a:solidFill>
                <a:latin typeface="Times New Roman" panose="02020603050405020304" pitchFamily="18" charset="0"/>
                <a:cs typeface="Times New Roman" panose="02020603050405020304" pitchFamily="18" charset="0"/>
              </a:rPr>
              <a:t>Public health seeks to provide a basic level of health provisions, such as clean food and water, safe neighborhoods, and access to health care services, to all members of a community or population. In this vein, public health works to ensure there are no health disparities.</a:t>
            </a:r>
            <a:endParaRPr lang="en-US" sz="31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422934"/>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2057400"/>
            <a:ext cx="8153400" cy="4114800"/>
          </a:xfrm>
        </p:spPr>
        <p:txBody>
          <a:bodyPr>
            <a:normAutofit/>
          </a:bodyPr>
          <a:lstStyle/>
          <a:p>
            <a:pPr marL="457200" indent="-457200">
              <a:buFont typeface="Arial" panose="020B0604020202020204" pitchFamily="34" charset="0"/>
              <a:buChar char="•"/>
            </a:pPr>
            <a:r>
              <a:rPr lang="en-US" altLang="en-US" sz="2800" b="1" dirty="0">
                <a:latin typeface="Times New Roman" panose="02020603050405020304" pitchFamily="18" charset="0"/>
                <a:cs typeface="Times New Roman" panose="02020603050405020304" pitchFamily="18" charset="0"/>
              </a:rPr>
              <a:t>“For decades, public health had been eclipsed by novel surgeries and the drama of the emergency room…  The big problem is that when public health is successful, nothing happens, because we’ve prevented it from happening.”</a:t>
            </a:r>
          </a:p>
          <a:p>
            <a:pPr lvl="4"/>
            <a:r>
              <a:rPr lang="en-US" altLang="en-US" sz="1600" b="1" dirty="0">
                <a:solidFill>
                  <a:schemeClr val="tx1">
                    <a:lumMod val="75000"/>
                    <a:lumOff val="25000"/>
                  </a:schemeClr>
                </a:solidFill>
                <a:latin typeface="Times New Roman" panose="02020603050405020304" pitchFamily="18" charset="0"/>
                <a:cs typeface="Times New Roman" panose="02020603050405020304" pitchFamily="18" charset="0"/>
              </a:rPr>
              <a:t>Stephen Smith, Boston Globe, </a:t>
            </a:r>
            <a:r>
              <a:rPr lang="en-US" altLang="en-US" sz="1600" b="1" dirty="0" smtClean="0">
                <a:solidFill>
                  <a:schemeClr val="tx1">
                    <a:lumMod val="75000"/>
                    <a:lumOff val="25000"/>
                  </a:schemeClr>
                </a:solidFill>
                <a:latin typeface="Times New Roman" panose="02020603050405020304" pitchFamily="18" charset="0"/>
                <a:cs typeface="Times New Roman" panose="02020603050405020304" pitchFamily="18" charset="0"/>
              </a:rPr>
              <a:t>1/7/2003</a:t>
            </a:r>
            <a:endParaRPr lang="en-US" altLang="en-US" sz="1600"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9414797A-4CA8-439F-8CA8-8452145B28AC}" type="datetime1">
              <a:rPr lang="ar-SA" smtClean="0"/>
              <a:t>03/01/1438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a:t>
            </a:fld>
            <a:endParaRPr lang="ar-SA"/>
          </a:p>
        </p:txBody>
      </p:sp>
      <p:sp>
        <p:nvSpPr>
          <p:cNvPr id="2" name="Title 1"/>
          <p:cNvSpPr>
            <a:spLocks noGrp="1"/>
          </p:cNvSpPr>
          <p:nvPr>
            <p:ph type="ctrTitle"/>
          </p:nvPr>
        </p:nvSpPr>
        <p:spPr>
          <a:xfrm>
            <a:off x="683568" y="404664"/>
            <a:ext cx="7772400" cy="814536"/>
          </a:xfrm>
        </p:spPr>
        <p:txBody>
          <a:bodyPr>
            <a:normAutofit fontScale="90000"/>
          </a:bodyPr>
          <a:lstStyle/>
          <a:p>
            <a:pPr marL="182880" indent="0">
              <a:buNone/>
            </a:pPr>
            <a:r>
              <a:rPr lang="en-US" sz="48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0182696"/>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50</a:t>
            </a:fld>
            <a:endParaRPr lang="ar-SA"/>
          </a:p>
        </p:txBody>
      </p:sp>
      <p:sp>
        <p:nvSpPr>
          <p:cNvPr id="10" name="Content Placeholder 2"/>
          <p:cNvSpPr>
            <a:spLocks noGrp="1"/>
          </p:cNvSpPr>
          <p:nvPr>
            <p:ph type="subTitle" idx="1"/>
          </p:nvPr>
        </p:nvSpPr>
        <p:spPr>
          <a:xfrm>
            <a:off x="533400" y="1295400"/>
            <a:ext cx="8305800" cy="4800600"/>
          </a:xfrm>
        </p:spPr>
        <p:txBody>
          <a:bodyPr>
            <a:normAutofit fontScale="92500" lnSpcReduction="20000"/>
          </a:bodyPr>
          <a:lstStyle/>
          <a:p>
            <a:r>
              <a:rPr lang="en-US" sz="3500" b="1" dirty="0">
                <a:solidFill>
                  <a:srgbClr val="0000FF"/>
                </a:solidFill>
                <a:latin typeface="Times New Roman" panose="02020603050405020304" pitchFamily="18" charset="0"/>
                <a:cs typeface="Times New Roman" panose="02020603050405020304" pitchFamily="18" charset="0"/>
              </a:rPr>
              <a:t>Focus on Populations</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In medicine, patients typically are seen and managed individually. In public health, the focus is on groups of people or populations rather than on individuals.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Public </a:t>
            </a:r>
            <a:r>
              <a:rPr lang="en-US" sz="2800" b="1" dirty="0">
                <a:solidFill>
                  <a:schemeClr val="tx1"/>
                </a:solidFill>
                <a:latin typeface="Times New Roman" panose="02020603050405020304" pitchFamily="18" charset="0"/>
                <a:cs typeface="Times New Roman" panose="02020603050405020304" pitchFamily="18" charset="0"/>
              </a:rPr>
              <a:t>health endeavors to implement programs that benefit a group of people: water fluoridation, folic acid fortification of grain products, the development of safe walking trails throughout a city, etc.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Ultimately</a:t>
            </a:r>
            <a:r>
              <a:rPr lang="en-US" sz="2800" b="1" dirty="0">
                <a:solidFill>
                  <a:schemeClr val="tx1"/>
                </a:solidFill>
                <a:latin typeface="Times New Roman" panose="02020603050405020304" pitchFamily="18" charset="0"/>
                <a:cs typeface="Times New Roman" panose="02020603050405020304" pitchFamily="18" charset="0"/>
              </a:rPr>
              <a:t>, these public health interventions will impact individuals ’ health, but the needs, desires, and attributes of the population as a unit are considered when making decisions in public health, rather than what will benefit each individual person. </a:t>
            </a:r>
          </a:p>
        </p:txBody>
      </p:sp>
    </p:spTree>
    <p:extLst>
      <p:ext uri="{BB962C8B-B14F-4D97-AF65-F5344CB8AC3E}">
        <p14:creationId xmlns:p14="http://schemas.microsoft.com/office/powerpoint/2010/main" val="2867470541"/>
      </p:ext>
    </p:extLst>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51</a:t>
            </a:fld>
            <a:endParaRPr lang="ar-SA"/>
          </a:p>
        </p:txBody>
      </p:sp>
      <p:sp>
        <p:nvSpPr>
          <p:cNvPr id="10" name="Content Placeholder 2"/>
          <p:cNvSpPr>
            <a:spLocks noGrp="1"/>
          </p:cNvSpPr>
          <p:nvPr>
            <p:ph type="subTitle" idx="1"/>
          </p:nvPr>
        </p:nvSpPr>
        <p:spPr>
          <a:xfrm>
            <a:off x="533400" y="1524000"/>
            <a:ext cx="8305800" cy="4572000"/>
          </a:xfrm>
        </p:spPr>
        <p:txBody>
          <a:bodyPr>
            <a:normAutofit fontScale="62500" lnSpcReduction="20000"/>
          </a:bodyPr>
          <a:lstStyle/>
          <a:p>
            <a:r>
              <a:rPr lang="en-US" sz="4600" b="1" dirty="0">
                <a:solidFill>
                  <a:srgbClr val="0000FF"/>
                </a:solidFill>
                <a:latin typeface="Times New Roman" panose="02020603050405020304" pitchFamily="18" charset="0"/>
                <a:cs typeface="Times New Roman" panose="02020603050405020304" pitchFamily="18" charset="0"/>
              </a:rPr>
              <a:t>Focus on Prevention</a:t>
            </a:r>
          </a:p>
          <a:p>
            <a:pPr marL="457200" indent="-457200">
              <a:buFont typeface="Arial" panose="020B0604020202020204" pitchFamily="34" charset="0"/>
              <a:buChar char="•"/>
            </a:pPr>
            <a:r>
              <a:rPr lang="en-US" sz="3400" b="1" dirty="0" smtClean="0">
                <a:solidFill>
                  <a:schemeClr val="tx1"/>
                </a:solidFill>
                <a:latin typeface="Times New Roman" panose="02020603050405020304" pitchFamily="18" charset="0"/>
                <a:cs typeface="Times New Roman" panose="02020603050405020304" pitchFamily="18" charset="0"/>
              </a:rPr>
              <a:t>Public health focuses on prevention </a:t>
            </a:r>
            <a:r>
              <a:rPr lang="en-US" sz="3400" b="1" dirty="0">
                <a:solidFill>
                  <a:schemeClr val="tx1"/>
                </a:solidFill>
                <a:latin typeface="Times New Roman" panose="02020603050405020304" pitchFamily="18" charset="0"/>
                <a:cs typeface="Times New Roman" panose="02020603050405020304" pitchFamily="18" charset="0"/>
              </a:rPr>
              <a:t>and the numerous efforts to prevent people from being exposed to harmful or unhealthful substances or experiences.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400" b="1" dirty="0" smtClean="0">
                <a:solidFill>
                  <a:schemeClr val="tx1"/>
                </a:solidFill>
                <a:latin typeface="Times New Roman" panose="02020603050405020304" pitchFamily="18" charset="0"/>
                <a:cs typeface="Times New Roman" panose="02020603050405020304" pitchFamily="18" charset="0"/>
              </a:rPr>
              <a:t>Indeed</a:t>
            </a:r>
            <a:r>
              <a:rPr lang="en-US" sz="3400" b="1" dirty="0">
                <a:solidFill>
                  <a:schemeClr val="tx1"/>
                </a:solidFill>
                <a:latin typeface="Times New Roman" panose="02020603050405020304" pitchFamily="18" charset="0"/>
                <a:cs typeface="Times New Roman" panose="02020603050405020304" pitchFamily="18" charset="0"/>
              </a:rPr>
              <a:t>, public health focuses on preventing poor health outcomes or exposures that lead to these outcomes, and this focus is a hallmark of the field.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400" b="1" dirty="0" smtClean="0">
                <a:solidFill>
                  <a:schemeClr val="tx1"/>
                </a:solidFill>
                <a:latin typeface="Times New Roman" panose="02020603050405020304" pitchFamily="18" charset="0"/>
                <a:cs typeface="Times New Roman" panose="02020603050405020304" pitchFamily="18" charset="0"/>
              </a:rPr>
              <a:t>Prevention </a:t>
            </a:r>
            <a:r>
              <a:rPr lang="en-US" sz="3400" b="1" dirty="0">
                <a:solidFill>
                  <a:schemeClr val="tx1"/>
                </a:solidFill>
                <a:latin typeface="Times New Roman" panose="02020603050405020304" pitchFamily="18" charset="0"/>
                <a:cs typeface="Times New Roman" panose="02020603050405020304" pitchFamily="18" charset="0"/>
              </a:rPr>
              <a:t>has multiple levels, some of which may surprise you. Public health seeks to identify risk factors for disease and then works to learn methods for eliminating or limiting these risk factors to prevent populations from becoming ill or experiencing poor health.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400" b="1" dirty="0" smtClean="0">
                <a:solidFill>
                  <a:schemeClr val="tx1"/>
                </a:solidFill>
                <a:latin typeface="Times New Roman" panose="02020603050405020304" pitchFamily="18" charset="0"/>
                <a:cs typeface="Times New Roman" panose="02020603050405020304" pitchFamily="18" charset="0"/>
              </a:rPr>
              <a:t>In </a:t>
            </a:r>
            <a:r>
              <a:rPr lang="en-US" sz="3400" b="1" dirty="0">
                <a:solidFill>
                  <a:schemeClr val="tx1"/>
                </a:solidFill>
                <a:latin typeface="Times New Roman" panose="02020603050405020304" pitchFamily="18" charset="0"/>
                <a:cs typeface="Times New Roman" panose="02020603050405020304" pitchFamily="18" charset="0"/>
              </a:rPr>
              <a:t>addition, public health typically aims to maintain health rather than to address decrements in health after they have occurred</a:t>
            </a:r>
            <a:r>
              <a:rPr lang="en-US" sz="34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3820335"/>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52</a:t>
            </a:fld>
            <a:endParaRPr lang="ar-SA"/>
          </a:p>
        </p:txBody>
      </p:sp>
      <p:sp>
        <p:nvSpPr>
          <p:cNvPr id="10" name="Content Placeholder 2"/>
          <p:cNvSpPr>
            <a:spLocks noGrp="1"/>
          </p:cNvSpPr>
          <p:nvPr>
            <p:ph type="subTitle" idx="1"/>
          </p:nvPr>
        </p:nvSpPr>
        <p:spPr>
          <a:xfrm>
            <a:off x="533400" y="1524000"/>
            <a:ext cx="8305800" cy="4572000"/>
          </a:xfrm>
        </p:spPr>
        <p:txBody>
          <a:bodyPr>
            <a:normAutofit fontScale="92500"/>
          </a:bodyPr>
          <a:lstStyle/>
          <a:p>
            <a:r>
              <a:rPr lang="en-US" sz="3200" b="1" dirty="0">
                <a:solidFill>
                  <a:srgbClr val="0000FF"/>
                </a:solidFill>
                <a:latin typeface="Times New Roman" panose="02020603050405020304" pitchFamily="18" charset="0"/>
                <a:cs typeface="Times New Roman" panose="02020603050405020304" pitchFamily="18" charset="0"/>
              </a:rPr>
              <a:t>Core Public Health Disciplines</a:t>
            </a:r>
          </a:p>
          <a:p>
            <a:pPr marL="457200" indent="-457200">
              <a:buFont typeface="Arial" panose="020B0604020202020204" pitchFamily="34" charset="0"/>
              <a:buChar char="•"/>
            </a:pPr>
            <a:r>
              <a:rPr lang="en-US" sz="3200" b="1" dirty="0">
                <a:solidFill>
                  <a:schemeClr val="tx1"/>
                </a:solidFill>
                <a:latin typeface="Times New Roman" panose="02020603050405020304" pitchFamily="18" charset="0"/>
                <a:cs typeface="Times New Roman" panose="02020603050405020304" pitchFamily="18" charset="0"/>
              </a:rPr>
              <a:t>Although public health is a multidisciplinary field comprising individuals who may not have formal training in the subject, there are five core disciplines within public health in which practitioners are trained: </a:t>
            </a:r>
            <a:r>
              <a:rPr lang="en-US" sz="3200" b="1" dirty="0">
                <a:solidFill>
                  <a:srgbClr val="0000FF"/>
                </a:solidFill>
                <a:latin typeface="Times New Roman" panose="02020603050405020304" pitchFamily="18" charset="0"/>
                <a:cs typeface="Times New Roman" panose="02020603050405020304" pitchFamily="18" charset="0"/>
              </a:rPr>
              <a:t>epidemiology</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biostatistics</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social and behavioral sciences</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environmental health</a:t>
            </a:r>
            <a:r>
              <a:rPr lang="en-US" sz="3200" b="1" dirty="0">
                <a:solidFill>
                  <a:schemeClr val="tx1"/>
                </a:solidFill>
                <a:latin typeface="Times New Roman" panose="02020603050405020304" pitchFamily="18" charset="0"/>
                <a:cs typeface="Times New Roman" panose="02020603050405020304" pitchFamily="18" charset="0"/>
              </a:rPr>
              <a:t>, and </a:t>
            </a:r>
            <a:r>
              <a:rPr lang="en-US" sz="3200" b="1" dirty="0">
                <a:solidFill>
                  <a:srgbClr val="0000FF"/>
                </a:solidFill>
                <a:latin typeface="Times New Roman" panose="02020603050405020304" pitchFamily="18" charset="0"/>
                <a:cs typeface="Times New Roman" panose="02020603050405020304" pitchFamily="18" charset="0"/>
              </a:rPr>
              <a:t>health management and policy</a:t>
            </a:r>
            <a:r>
              <a:rPr lang="en-US" sz="3200" b="1" dirty="0">
                <a:solidFill>
                  <a:schemeClr val="tx1"/>
                </a:solidFill>
                <a:latin typeface="Times New Roman" panose="02020603050405020304" pitchFamily="18" charset="0"/>
                <a:cs typeface="Times New Roman" panose="02020603050405020304" pitchFamily="18" charset="0"/>
              </a:rPr>
              <a:t> (Figure 1.2</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509660"/>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045911" cy="533400"/>
          </a:xfrm>
        </p:spPr>
        <p:txBody>
          <a:bodyPr/>
          <a:lstStyle/>
          <a:p>
            <a:pPr marL="0" indent="0" algn="ctr">
              <a:buNone/>
            </a:pPr>
            <a:r>
              <a:rPr lang="en-US" sz="2800" dirty="0">
                <a:solidFill>
                  <a:srgbClr val="0000FF"/>
                </a:solidFill>
                <a:latin typeface="Times New Roman" panose="02020603050405020304" pitchFamily="18" charset="0"/>
                <a:cs typeface="Times New Roman" panose="02020603050405020304" pitchFamily="18" charset="0"/>
              </a:rPr>
              <a:t>(Figure 1.2</a:t>
            </a:r>
            <a:r>
              <a:rPr lang="en-US" sz="2800" dirty="0" smtClean="0">
                <a:solidFill>
                  <a:srgbClr val="0000FF"/>
                </a:solidFill>
                <a:latin typeface="Times New Roman" panose="02020603050405020304" pitchFamily="18" charset="0"/>
                <a:cs typeface="Times New Roman" panose="02020603050405020304" pitchFamily="18" charset="0"/>
              </a:rPr>
              <a:t>) Core </a:t>
            </a:r>
            <a:r>
              <a:rPr lang="en-US" sz="2800" dirty="0">
                <a:solidFill>
                  <a:srgbClr val="0000FF"/>
                </a:solidFill>
                <a:latin typeface="Times New Roman" panose="02020603050405020304" pitchFamily="18" charset="0"/>
                <a:cs typeface="Times New Roman" panose="02020603050405020304" pitchFamily="18" charset="0"/>
              </a:rPr>
              <a:t>Public Health Disciplines</a:t>
            </a:r>
            <a:br>
              <a:rPr lang="en-US" sz="2800" dirty="0">
                <a:solidFill>
                  <a:srgbClr val="0000FF"/>
                </a:solidFill>
                <a:latin typeface="Times New Roman" panose="02020603050405020304" pitchFamily="18" charset="0"/>
                <a:cs typeface="Times New Roman" panose="02020603050405020304" pitchFamily="18" charset="0"/>
              </a:rPr>
            </a:br>
            <a:endParaRPr lang="en-US" sz="2800" dirty="0"/>
          </a:p>
        </p:txBody>
      </p:sp>
      <p:sp>
        <p:nvSpPr>
          <p:cNvPr id="3" name="Date Placeholder 2"/>
          <p:cNvSpPr>
            <a:spLocks noGrp="1"/>
          </p:cNvSpPr>
          <p:nvPr>
            <p:ph type="dt" sz="half" idx="10"/>
          </p:nvPr>
        </p:nvSpPr>
        <p:spPr/>
        <p:txBody>
          <a:bodyPr/>
          <a:lstStyle/>
          <a:p>
            <a:fld id="{B803A028-FECE-4761-9ADC-C1AA36762291}" type="datetime1">
              <a:rPr lang="ar-SA" smtClean="0"/>
              <a:t>03/01/1438</a:t>
            </a:fld>
            <a:endParaRPr lang="en-US" dirty="0"/>
          </a:p>
        </p:txBody>
      </p:sp>
      <p:sp>
        <p:nvSpPr>
          <p:cNvPr id="4" name="Footer Placeholder 3"/>
          <p:cNvSpPr>
            <a:spLocks noGrp="1"/>
          </p:cNvSpPr>
          <p:nvPr>
            <p:ph type="ftr" sz="quarter" idx="11"/>
          </p:nvPr>
        </p:nvSpPr>
        <p:spPr/>
        <p:txBody>
          <a:bodyPr/>
          <a:lstStyle/>
          <a:p>
            <a:r>
              <a:rPr lang="en-US" smtClean="0"/>
              <a:t>Dr. Mohammed Alnaif</a:t>
            </a:r>
            <a:endParaRPr lang="en-US" dirty="0"/>
          </a:p>
        </p:txBody>
      </p:sp>
      <p:sp>
        <p:nvSpPr>
          <p:cNvPr id="5" name="Slide Number Placeholder 4"/>
          <p:cNvSpPr>
            <a:spLocks noGrp="1"/>
          </p:cNvSpPr>
          <p:nvPr>
            <p:ph type="sldNum" sz="quarter" idx="12"/>
          </p:nvPr>
        </p:nvSpPr>
        <p:spPr/>
        <p:txBody>
          <a:bodyPr/>
          <a:lstStyle/>
          <a:p>
            <a:fld id="{EEEECDCC-63C2-4492-ADC6-A6890B1EB79E}" type="slidenum">
              <a:rPr lang="en-US" smtClean="0"/>
              <a:t>53</a:t>
            </a:fld>
            <a:endParaRPr lang="en-US" dirty="0"/>
          </a:p>
        </p:txBody>
      </p:sp>
      <p:sp>
        <p:nvSpPr>
          <p:cNvPr id="6" name="Oval 5"/>
          <p:cNvSpPr/>
          <p:nvPr/>
        </p:nvSpPr>
        <p:spPr>
          <a:xfrm>
            <a:off x="3962400" y="3352800"/>
            <a:ext cx="1600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771900" y="1371600"/>
            <a:ext cx="1981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981200" y="4800600"/>
            <a:ext cx="1981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606397" y="4800600"/>
            <a:ext cx="1981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143000" y="2970732"/>
            <a:ext cx="1981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477000" y="2970732"/>
            <a:ext cx="1981200" cy="144780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H="1">
            <a:off x="5606397" y="3694632"/>
            <a:ext cx="826808" cy="267768"/>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3124200" y="3694632"/>
            <a:ext cx="826808" cy="267768"/>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703358" y="4638586"/>
            <a:ext cx="495300" cy="399516"/>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5253527" y="4628439"/>
            <a:ext cx="499573" cy="476961"/>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6" idx="0"/>
          </p:cNvCxnSpPr>
          <p:nvPr/>
        </p:nvCxnSpPr>
        <p:spPr>
          <a:xfrm>
            <a:off x="4762500" y="2819400"/>
            <a:ext cx="0" cy="53340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235065" y="3722757"/>
            <a:ext cx="1054869" cy="707886"/>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Public </a:t>
            </a:r>
          </a:p>
          <a:p>
            <a:pPr algn="ctr"/>
            <a:r>
              <a:rPr lang="en-US" sz="2000" b="1" dirty="0" smtClean="0">
                <a:solidFill>
                  <a:srgbClr val="0000FF"/>
                </a:solidFill>
                <a:latin typeface="Times New Roman" panose="02020603050405020304" pitchFamily="18" charset="0"/>
                <a:cs typeface="Times New Roman" panose="02020603050405020304" pitchFamily="18" charset="0"/>
              </a:rPr>
              <a:t>Health</a:t>
            </a:r>
            <a:endParaRPr lang="en-US" sz="2000" b="1" dirty="0">
              <a:solidFill>
                <a:srgbClr val="0000FF"/>
              </a:solidFill>
              <a:latin typeface="Times New Roman" panose="02020603050405020304" pitchFamily="18" charset="0"/>
              <a:cs typeface="Times New Roman" panose="02020603050405020304" pitchFamily="18" charset="0"/>
            </a:endParaRPr>
          </a:p>
        </p:txBody>
      </p:sp>
      <p:sp>
        <p:nvSpPr>
          <p:cNvPr id="31" name="TextBox 30"/>
          <p:cNvSpPr txBox="1"/>
          <p:nvPr/>
        </p:nvSpPr>
        <p:spPr>
          <a:xfrm>
            <a:off x="3962400" y="1922959"/>
            <a:ext cx="1720197" cy="400110"/>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Epidemiology</a:t>
            </a:r>
            <a:endParaRPr lang="en-US" sz="2000" dirty="0"/>
          </a:p>
        </p:txBody>
      </p:sp>
      <p:sp>
        <p:nvSpPr>
          <p:cNvPr id="32" name="TextBox 31"/>
          <p:cNvSpPr txBox="1"/>
          <p:nvPr/>
        </p:nvSpPr>
        <p:spPr>
          <a:xfrm>
            <a:off x="6629400" y="3505200"/>
            <a:ext cx="1752600" cy="400110"/>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Biostatistics</a:t>
            </a:r>
            <a:endParaRPr lang="en-US" sz="2000" dirty="0"/>
          </a:p>
        </p:txBody>
      </p:sp>
      <p:sp>
        <p:nvSpPr>
          <p:cNvPr id="33" name="TextBox 32"/>
          <p:cNvSpPr txBox="1"/>
          <p:nvPr/>
        </p:nvSpPr>
        <p:spPr>
          <a:xfrm>
            <a:off x="1273323" y="3186800"/>
            <a:ext cx="1676400" cy="1015663"/>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Health Management </a:t>
            </a:r>
            <a:r>
              <a:rPr lang="en-US" sz="2000" b="1" dirty="0">
                <a:solidFill>
                  <a:srgbClr val="0000FF"/>
                </a:solidFill>
                <a:latin typeface="Times New Roman" panose="02020603050405020304" pitchFamily="18" charset="0"/>
                <a:cs typeface="Times New Roman" panose="02020603050405020304" pitchFamily="18" charset="0"/>
              </a:rPr>
              <a:t>and </a:t>
            </a:r>
            <a:r>
              <a:rPr lang="en-US" sz="2000" b="1" dirty="0" smtClean="0">
                <a:solidFill>
                  <a:srgbClr val="0000FF"/>
                </a:solidFill>
                <a:latin typeface="Times New Roman" panose="02020603050405020304" pitchFamily="18" charset="0"/>
                <a:cs typeface="Times New Roman" panose="02020603050405020304" pitchFamily="18" charset="0"/>
              </a:rPr>
              <a:t>Policy</a:t>
            </a:r>
            <a:endParaRPr lang="en-US" sz="2000" dirty="0"/>
          </a:p>
        </p:txBody>
      </p:sp>
      <p:sp>
        <p:nvSpPr>
          <p:cNvPr id="34" name="TextBox 33"/>
          <p:cNvSpPr txBox="1"/>
          <p:nvPr/>
        </p:nvSpPr>
        <p:spPr>
          <a:xfrm>
            <a:off x="2263121" y="5016668"/>
            <a:ext cx="1417358" cy="1015663"/>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Social </a:t>
            </a:r>
            <a:r>
              <a:rPr lang="en-US" sz="2000" b="1" dirty="0">
                <a:solidFill>
                  <a:srgbClr val="0000FF"/>
                </a:solidFill>
                <a:latin typeface="Times New Roman" panose="02020603050405020304" pitchFamily="18" charset="0"/>
                <a:cs typeface="Times New Roman" panose="02020603050405020304" pitchFamily="18" charset="0"/>
              </a:rPr>
              <a:t>and </a:t>
            </a:r>
            <a:r>
              <a:rPr lang="en-US" sz="2000" b="1" dirty="0" smtClean="0">
                <a:solidFill>
                  <a:srgbClr val="0000FF"/>
                </a:solidFill>
                <a:latin typeface="Times New Roman" panose="02020603050405020304" pitchFamily="18" charset="0"/>
                <a:cs typeface="Times New Roman" panose="02020603050405020304" pitchFamily="18" charset="0"/>
              </a:rPr>
              <a:t>Behavioral Sciences</a:t>
            </a:r>
            <a:endParaRPr lang="en-US" sz="2000" dirty="0"/>
          </a:p>
        </p:txBody>
      </p:sp>
      <p:sp>
        <p:nvSpPr>
          <p:cNvPr id="35" name="TextBox 34"/>
          <p:cNvSpPr txBox="1"/>
          <p:nvPr/>
        </p:nvSpPr>
        <p:spPr>
          <a:xfrm>
            <a:off x="5753100" y="5181600"/>
            <a:ext cx="1714500" cy="707886"/>
          </a:xfrm>
          <a:prstGeom prst="rect">
            <a:avLst/>
          </a:prstGeom>
          <a:noFill/>
        </p:spPr>
        <p:txBody>
          <a:bodyPr wrap="square" rtlCol="0">
            <a:spAutoFit/>
          </a:bodyPr>
          <a:lstStyle/>
          <a:p>
            <a:pPr algn="ctr"/>
            <a:r>
              <a:rPr lang="en-US" sz="2000" b="1" dirty="0" smtClean="0">
                <a:solidFill>
                  <a:srgbClr val="0000FF"/>
                </a:solidFill>
                <a:latin typeface="Times New Roman" panose="02020603050405020304" pitchFamily="18" charset="0"/>
                <a:cs typeface="Times New Roman" panose="02020603050405020304" pitchFamily="18" charset="0"/>
              </a:rPr>
              <a:t>Environmental Health</a:t>
            </a:r>
            <a:endParaRPr lang="en-US" sz="2000" dirty="0"/>
          </a:p>
        </p:txBody>
      </p:sp>
    </p:spTree>
    <p:extLst>
      <p:ext uri="{BB962C8B-B14F-4D97-AF65-F5344CB8AC3E}">
        <p14:creationId xmlns:p14="http://schemas.microsoft.com/office/powerpoint/2010/main" val="2797947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54</a:t>
            </a:fld>
            <a:endParaRPr lang="ar-SA"/>
          </a:p>
        </p:txBody>
      </p:sp>
      <p:sp>
        <p:nvSpPr>
          <p:cNvPr id="10" name="Content Placeholder 2"/>
          <p:cNvSpPr>
            <a:spLocks noGrp="1"/>
          </p:cNvSpPr>
          <p:nvPr>
            <p:ph type="subTitle" idx="1"/>
          </p:nvPr>
        </p:nvSpPr>
        <p:spPr>
          <a:xfrm>
            <a:off x="533400" y="1524000"/>
            <a:ext cx="8305800" cy="4572000"/>
          </a:xfrm>
        </p:spPr>
        <p:txBody>
          <a:bodyPr>
            <a:normAutofit fontScale="92500" lnSpcReduction="20000"/>
          </a:bodyPr>
          <a:lstStyle/>
          <a:p>
            <a:r>
              <a:rPr lang="en-US" sz="3200" b="1" dirty="0">
                <a:solidFill>
                  <a:srgbClr val="0000FF"/>
                </a:solidFill>
                <a:latin typeface="Times New Roman" panose="02020603050405020304" pitchFamily="18" charset="0"/>
                <a:cs typeface="Times New Roman" panose="02020603050405020304" pitchFamily="18" charset="0"/>
              </a:rPr>
              <a:t>Core Public Health Disciplines</a:t>
            </a:r>
          </a:p>
          <a:p>
            <a:pPr marL="457200" indent="-457200">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Epidemiology</a:t>
            </a:r>
            <a:r>
              <a:rPr lang="en-US" sz="2800" b="1" dirty="0">
                <a:solidFill>
                  <a:schemeClr val="tx1"/>
                </a:solidFill>
                <a:latin typeface="Times New Roman" panose="02020603050405020304" pitchFamily="18" charset="0"/>
                <a:cs typeface="Times New Roman" panose="02020603050405020304" pitchFamily="18" charset="0"/>
              </a:rPr>
              <a:t> is the study of the determinants and distribution of health outcomes. It encompasses describing health outcomes based on the frequency or number of events and analyzing health outcomes to identify risk factors. </a:t>
            </a:r>
            <a:r>
              <a:rPr lang="en-US" sz="2800" b="1" dirty="0">
                <a:solidFill>
                  <a:srgbClr val="0000FF"/>
                </a:solidFill>
                <a:latin typeface="Times New Roman" panose="02020603050405020304" pitchFamily="18" charset="0"/>
                <a:cs typeface="Times New Roman" panose="02020603050405020304" pitchFamily="18" charset="0"/>
              </a:rPr>
              <a:t>Epidemiology</a:t>
            </a:r>
            <a:r>
              <a:rPr lang="en-US" sz="2800" b="1" dirty="0">
                <a:solidFill>
                  <a:schemeClr val="tx1"/>
                </a:solidFill>
                <a:latin typeface="Times New Roman" panose="02020603050405020304" pitchFamily="18" charset="0"/>
                <a:cs typeface="Times New Roman" panose="02020603050405020304" pitchFamily="18" charset="0"/>
              </a:rPr>
              <a:t> may be divided into the two broad areas of chronic disease and infectious disease epidemiology.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Biostatistics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provides the tools to understand public health data. It is a branch of statistics devoted to understanding health and health outcomes and allows the analysis of complex studies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1414666"/>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55</a:t>
            </a:fld>
            <a:endParaRPr lang="ar-SA"/>
          </a:p>
        </p:txBody>
      </p:sp>
      <p:sp>
        <p:nvSpPr>
          <p:cNvPr id="10" name="Content Placeholder 2"/>
          <p:cNvSpPr>
            <a:spLocks noGrp="1"/>
          </p:cNvSpPr>
          <p:nvPr>
            <p:ph type="subTitle" idx="1"/>
          </p:nvPr>
        </p:nvSpPr>
        <p:spPr>
          <a:xfrm>
            <a:off x="533400" y="1524000"/>
            <a:ext cx="8305800" cy="4572000"/>
          </a:xfrm>
        </p:spPr>
        <p:txBody>
          <a:bodyPr>
            <a:normAutofit fontScale="92500" lnSpcReduction="20000"/>
          </a:bodyPr>
          <a:lstStyle/>
          <a:p>
            <a:r>
              <a:rPr lang="en-US" sz="3200" b="1" dirty="0">
                <a:solidFill>
                  <a:srgbClr val="0000FF"/>
                </a:solidFill>
                <a:latin typeface="Times New Roman" panose="02020603050405020304" pitchFamily="18" charset="0"/>
                <a:cs typeface="Times New Roman" panose="02020603050405020304" pitchFamily="18" charset="0"/>
              </a:rPr>
              <a:t>Core Public Health Disciplines</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Environmental health </a:t>
            </a:r>
            <a:r>
              <a:rPr lang="en-US" sz="2400" b="1" dirty="0">
                <a:solidFill>
                  <a:schemeClr val="tx1"/>
                </a:solidFill>
                <a:latin typeface="Times New Roman" panose="02020603050405020304" pitchFamily="18" charset="0"/>
                <a:cs typeface="Times New Roman" panose="02020603050405020304" pitchFamily="18" charset="0"/>
              </a:rPr>
              <a:t>is largely concerned with the impact of various exposures on health. Environment is broadly defined and may include any aspect of the physical environment and its relationship to health outcomes. </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Social and behavioral sciences </a:t>
            </a:r>
            <a:r>
              <a:rPr lang="en-US" sz="2400" b="1" dirty="0">
                <a:solidFill>
                  <a:schemeClr val="tx1"/>
                </a:solidFill>
                <a:latin typeface="Times New Roman" panose="02020603050405020304" pitchFamily="18" charset="0"/>
                <a:cs typeface="Times New Roman" panose="02020603050405020304" pitchFamily="18" charset="0"/>
              </a:rPr>
              <a:t>focus on individual - level factors and the impact of external factors on health, primarily the influence of the social environment. This discipline includes understanding how people respond to external messages and information and how to change behavior. </a:t>
            </a:r>
          </a:p>
          <a:p>
            <a:pPr marL="342900" indent="-342900">
              <a:buFont typeface="Arial" panose="020B0604020202020204" pitchFamily="34" charset="0"/>
              <a:buChar char="•"/>
            </a:pPr>
            <a:r>
              <a:rPr lang="en-US" sz="2400" b="1" dirty="0">
                <a:solidFill>
                  <a:srgbClr val="0000FF"/>
                </a:solidFill>
                <a:latin typeface="Times New Roman" panose="02020603050405020304" pitchFamily="18" charset="0"/>
                <a:cs typeface="Times New Roman" panose="02020603050405020304" pitchFamily="18" charset="0"/>
              </a:rPr>
              <a:t>Health management and policy </a:t>
            </a:r>
            <a:r>
              <a:rPr lang="en-US" sz="2400" b="1" dirty="0">
                <a:solidFill>
                  <a:schemeClr val="tx1"/>
                </a:solidFill>
                <a:latin typeface="Times New Roman" panose="02020603050405020304" pitchFamily="18" charset="0"/>
                <a:cs typeface="Times New Roman" panose="02020603050405020304" pitchFamily="18" charset="0"/>
              </a:rPr>
              <a:t>is the discipline most concerned with issues of health care access and the policies at various levels of an organization or government, as well as how these policies impact health outcomes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3170546"/>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56</a:t>
            </a:fld>
            <a:endParaRPr lang="ar-SA"/>
          </a:p>
        </p:txBody>
      </p:sp>
      <p:sp>
        <p:nvSpPr>
          <p:cNvPr id="10" name="Content Placeholder 2"/>
          <p:cNvSpPr>
            <a:spLocks noGrp="1"/>
          </p:cNvSpPr>
          <p:nvPr>
            <p:ph type="subTitle" idx="1"/>
          </p:nvPr>
        </p:nvSpPr>
        <p:spPr>
          <a:xfrm>
            <a:off x="533400" y="1524000"/>
            <a:ext cx="8305800" cy="4572000"/>
          </a:xfrm>
        </p:spPr>
        <p:txBody>
          <a:bodyPr>
            <a:normAutofit fontScale="92500" lnSpcReduction="20000"/>
          </a:bodyPr>
          <a:lstStyle/>
          <a:p>
            <a:r>
              <a:rPr lang="en-US" sz="3200" b="1" dirty="0">
                <a:solidFill>
                  <a:srgbClr val="0000FF"/>
                </a:solidFill>
                <a:latin typeface="Times New Roman" panose="02020603050405020304" pitchFamily="18" charset="0"/>
                <a:cs typeface="Times New Roman" panose="02020603050405020304" pitchFamily="18" charset="0"/>
              </a:rPr>
              <a:t>Core Public Health Disciplines</a:t>
            </a:r>
          </a:p>
          <a:p>
            <a:pPr marL="342900" indent="-342900">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Modern public health training programs typically include each of these disciplines in their master ’ s of public health (MPH) degree program.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Although </a:t>
            </a:r>
            <a:r>
              <a:rPr lang="en-US" sz="2400" b="1" dirty="0">
                <a:solidFill>
                  <a:schemeClr val="tx1"/>
                </a:solidFill>
                <a:latin typeface="Times New Roman" panose="02020603050405020304" pitchFamily="18" charset="0"/>
                <a:cs typeface="Times New Roman" panose="02020603050405020304" pitchFamily="18" charset="0"/>
              </a:rPr>
              <a:t>each discipline has specialty skills and techniques for conducting its part of public health research and practice, public health education also includes cross - disciplinary training. This cross - training allows professionals in different disciplines to work together to solve problems that benefit from the application of more than one set of skills.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more information about how public health training programs are organized and the competencies of these disciplines, visit the Council on Education in Public Health Web site, </a:t>
            </a:r>
            <a:r>
              <a:rPr lang="en-US" sz="2400" b="1" dirty="0">
                <a:solidFill>
                  <a:srgbClr val="0000FF"/>
                </a:solidFill>
                <a:latin typeface="Times New Roman" panose="02020603050405020304" pitchFamily="18" charset="0"/>
                <a:cs typeface="Times New Roman" panose="02020603050405020304" pitchFamily="18" charset="0"/>
              </a:rPr>
              <a:t>http://CEPH.org</a:t>
            </a:r>
            <a:r>
              <a:rPr lang="en-US" sz="2400" b="1" dirty="0" smtClean="0">
                <a:solidFill>
                  <a:srgbClr val="0000FF"/>
                </a:solidFill>
                <a:latin typeface="Times New Roman" panose="02020603050405020304" pitchFamily="18" charset="0"/>
                <a:cs typeface="Times New Roman" panose="02020603050405020304" pitchFamily="18" charset="0"/>
              </a:rPr>
              <a:t>/.</a:t>
            </a:r>
            <a:endParaRPr lang="en-US" sz="3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2031212"/>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57</a:t>
            </a:fld>
            <a:endParaRPr lang="ar-SA"/>
          </a:p>
        </p:txBody>
      </p:sp>
      <p:sp>
        <p:nvSpPr>
          <p:cNvPr id="10" name="Content Placeholder 2"/>
          <p:cNvSpPr>
            <a:spLocks noGrp="1"/>
          </p:cNvSpPr>
          <p:nvPr>
            <p:ph type="subTitle" idx="1"/>
          </p:nvPr>
        </p:nvSpPr>
        <p:spPr>
          <a:xfrm>
            <a:off x="381000" y="1295400"/>
            <a:ext cx="8458200" cy="4800600"/>
          </a:xfrm>
        </p:spPr>
        <p:txBody>
          <a:bodyPr>
            <a:normAutofit fontScale="62500" lnSpcReduction="20000"/>
          </a:bodyPr>
          <a:lstStyle/>
          <a:p>
            <a:r>
              <a:rPr lang="en-US" sz="3600" b="1" dirty="0">
                <a:solidFill>
                  <a:srgbClr val="0000FF"/>
                </a:solidFill>
                <a:latin typeface="Times New Roman" panose="02020603050405020304" pitchFamily="18" charset="0"/>
                <a:cs typeface="Times New Roman" panose="02020603050405020304" pitchFamily="18" charset="0"/>
              </a:rPr>
              <a:t>Public Health Ethics</a:t>
            </a:r>
          </a:p>
          <a:p>
            <a:pPr marL="457200" indent="-457200">
              <a:buFont typeface="Arial" panose="020B0604020202020204" pitchFamily="34" charset="0"/>
              <a:buChar char="•"/>
            </a:pPr>
            <a:r>
              <a:rPr lang="en-US" sz="3500" b="1" dirty="0">
                <a:solidFill>
                  <a:schemeClr val="tx1"/>
                </a:solidFill>
                <a:latin typeface="Times New Roman" panose="02020603050405020304" pitchFamily="18" charset="0"/>
                <a:cs typeface="Times New Roman" panose="02020603050405020304" pitchFamily="18" charset="0"/>
              </a:rPr>
              <a:t>As we have discussed in this chapter, public health seeks to understand disease and improve health at the population level. To achieve this, some individuals may be encouraged or required to take actions that may be uncomfortable or undesirable in order to prevent harm to others. </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500" b="1" dirty="0" smtClean="0">
                <a:solidFill>
                  <a:schemeClr val="tx1"/>
                </a:solidFill>
                <a:latin typeface="Times New Roman" panose="02020603050405020304" pitchFamily="18" charset="0"/>
                <a:cs typeface="Times New Roman" panose="02020603050405020304" pitchFamily="18" charset="0"/>
              </a:rPr>
              <a:t>Likewise</a:t>
            </a:r>
            <a:r>
              <a:rPr lang="en-US" sz="3500" b="1" dirty="0">
                <a:solidFill>
                  <a:schemeClr val="tx1"/>
                </a:solidFill>
                <a:latin typeface="Times New Roman" panose="02020603050405020304" pitchFamily="18" charset="0"/>
                <a:cs typeface="Times New Roman" panose="02020603050405020304" pitchFamily="18" charset="0"/>
              </a:rPr>
              <a:t>, in order to understand risk factors for disease, injury, and other poor health outcomes, public health professionals must conduct research studies. </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3500" b="1" dirty="0" smtClean="0">
                <a:solidFill>
                  <a:schemeClr val="tx1"/>
                </a:solidFill>
                <a:latin typeface="Times New Roman" panose="02020603050405020304" pitchFamily="18" charset="0"/>
                <a:cs typeface="Times New Roman" panose="02020603050405020304" pitchFamily="18" charset="0"/>
              </a:rPr>
              <a:t>Research </a:t>
            </a:r>
            <a:r>
              <a:rPr lang="en-US" sz="3500" b="1" dirty="0">
                <a:solidFill>
                  <a:schemeClr val="tx1"/>
                </a:solidFill>
                <a:latin typeface="Times New Roman" panose="02020603050405020304" pitchFamily="18" charset="0"/>
                <a:cs typeface="Times New Roman" panose="02020603050405020304" pitchFamily="18" charset="0"/>
              </a:rPr>
              <a:t>also is required to compare the effectiveness of vaccines, drugs, interventions, and treatment options in preventing or curing disease. Many public health activities must be carefully assessed and scrutinized to ensure that the activities conform to public health ethics, in other words, that the actions taken maintain human rights, </a:t>
            </a:r>
            <a:r>
              <a:rPr lang="en-US" sz="3500" b="1" dirty="0" smtClean="0">
                <a:solidFill>
                  <a:schemeClr val="tx1"/>
                </a:solidFill>
                <a:latin typeface="Times New Roman" panose="02020603050405020304" pitchFamily="18" charset="0"/>
                <a:cs typeface="Times New Roman" panose="02020603050405020304" pitchFamily="18" charset="0"/>
              </a:rPr>
              <a:t>individual </a:t>
            </a:r>
            <a:r>
              <a:rPr lang="en-US" sz="3500" b="1" dirty="0">
                <a:solidFill>
                  <a:schemeClr val="tx1"/>
                </a:solidFill>
                <a:latin typeface="Times New Roman" panose="02020603050405020304" pitchFamily="18" charset="0"/>
                <a:cs typeface="Times New Roman" panose="02020603050405020304" pitchFamily="18" charset="0"/>
              </a:rPr>
              <a:t>autonomy, and legal requirements</a:t>
            </a:r>
            <a:r>
              <a:rPr lang="en-US" sz="3500" b="1" dirty="0" smtClean="0">
                <a:solidFill>
                  <a:schemeClr val="tx1"/>
                </a:solidFill>
                <a:latin typeface="Times New Roman" panose="02020603050405020304" pitchFamily="18" charset="0"/>
                <a:cs typeface="Times New Roman" panose="02020603050405020304" pitchFamily="18" charset="0"/>
              </a:rPr>
              <a:t>.</a:t>
            </a:r>
            <a:endParaRPr lang="en-US" sz="35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3217585"/>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58</a:t>
            </a:fld>
            <a:endParaRPr lang="ar-SA"/>
          </a:p>
        </p:txBody>
      </p:sp>
      <p:sp>
        <p:nvSpPr>
          <p:cNvPr id="10" name="Content Placeholder 2"/>
          <p:cNvSpPr>
            <a:spLocks noGrp="1"/>
          </p:cNvSpPr>
          <p:nvPr>
            <p:ph type="subTitle" idx="1"/>
          </p:nvPr>
        </p:nvSpPr>
        <p:spPr>
          <a:xfrm>
            <a:off x="381000" y="1295400"/>
            <a:ext cx="8458200" cy="4800600"/>
          </a:xfrm>
        </p:spPr>
        <p:txBody>
          <a:bodyPr>
            <a:normAutofit/>
          </a:bodyPr>
          <a:lstStyle/>
          <a:p>
            <a:r>
              <a:rPr lang="en-US" sz="3600" b="1" dirty="0">
                <a:solidFill>
                  <a:srgbClr val="0000FF"/>
                </a:solidFill>
                <a:latin typeface="Times New Roman" panose="02020603050405020304" pitchFamily="18" charset="0"/>
                <a:cs typeface="Times New Roman" panose="02020603050405020304" pitchFamily="18" charset="0"/>
              </a:rPr>
              <a:t>Public Health Ethics</a:t>
            </a:r>
          </a:p>
          <a:p>
            <a:pPr marL="457200" indent="-457200">
              <a:buFont typeface="Arial" panose="020B0604020202020204" pitchFamily="34" charset="0"/>
              <a:buChar char="•"/>
            </a:pPr>
            <a:r>
              <a:rPr lang="en-US" sz="2000" b="1" dirty="0">
                <a:solidFill>
                  <a:srgbClr val="0000FF"/>
                </a:solidFill>
                <a:latin typeface="Times New Roman" panose="02020603050405020304" pitchFamily="18" charset="0"/>
                <a:cs typeface="Times New Roman" panose="02020603050405020304" pitchFamily="18" charset="0"/>
              </a:rPr>
              <a:t>Ethical dilemmas </a:t>
            </a:r>
            <a:r>
              <a:rPr lang="en-US" sz="2000" b="1" dirty="0">
                <a:solidFill>
                  <a:schemeClr val="tx1"/>
                </a:solidFill>
                <a:latin typeface="Times New Roman" panose="02020603050405020304" pitchFamily="18" charset="0"/>
                <a:cs typeface="Times New Roman" panose="02020603050405020304" pitchFamily="18" charset="0"/>
              </a:rPr>
              <a:t>abound in public health as we weigh the benefit to the group against the freedoms of the individual.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For </a:t>
            </a:r>
            <a:r>
              <a:rPr lang="en-US" sz="2000" b="1" dirty="0">
                <a:solidFill>
                  <a:schemeClr val="tx1"/>
                </a:solidFill>
                <a:latin typeface="Times New Roman" panose="02020603050405020304" pitchFamily="18" charset="0"/>
                <a:cs typeface="Times New Roman" panose="02020603050405020304" pitchFamily="18" charset="0"/>
              </a:rPr>
              <a:t>example, should we compel someone with an infectious disease to take medication or to remain in isolation to prevent others from becoming ill?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If </a:t>
            </a:r>
            <a:r>
              <a:rPr lang="en-US" sz="2000" b="1" dirty="0">
                <a:solidFill>
                  <a:schemeClr val="tx1"/>
                </a:solidFill>
                <a:latin typeface="Times New Roman" panose="02020603050405020304" pitchFamily="18" charset="0"/>
                <a:cs typeface="Times New Roman" panose="02020603050405020304" pitchFamily="18" charset="0"/>
              </a:rPr>
              <a:t>we know a behavior greatly increases the risk of morbidity or mortality, should laws be enacted to prevent it?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If </a:t>
            </a:r>
            <a:r>
              <a:rPr lang="en-US" sz="2000" b="1" dirty="0">
                <a:solidFill>
                  <a:schemeClr val="tx1"/>
                </a:solidFill>
                <a:latin typeface="Times New Roman" panose="02020603050405020304" pitchFamily="18" charset="0"/>
                <a:cs typeface="Times New Roman" panose="02020603050405020304" pitchFamily="18" charset="0"/>
              </a:rPr>
              <a:t>we are trying to understand the risks associated with an activity, but we do not want study participants to change their activity patterns during the course of study, are we </a:t>
            </a:r>
            <a:r>
              <a:rPr lang="en-US" sz="2000" b="1" dirty="0" smtClean="0">
                <a:solidFill>
                  <a:schemeClr val="tx1"/>
                </a:solidFill>
                <a:latin typeface="Times New Roman" panose="02020603050405020304" pitchFamily="18" charset="0"/>
                <a:cs typeface="Times New Roman" panose="02020603050405020304" pitchFamily="18" charset="0"/>
              </a:rPr>
              <a:t>obligated </a:t>
            </a:r>
            <a:r>
              <a:rPr lang="en-US" sz="2000" b="1" dirty="0">
                <a:solidFill>
                  <a:schemeClr val="tx1"/>
                </a:solidFill>
                <a:latin typeface="Times New Roman" panose="02020603050405020304" pitchFamily="18" charset="0"/>
                <a:cs typeface="Times New Roman" panose="02020603050405020304" pitchFamily="18" charset="0"/>
              </a:rPr>
              <a:t>to disclose the purpose of the study</a:t>
            </a:r>
            <a:r>
              <a:rPr lang="en-US" sz="2000" b="1" dirty="0" smtClean="0">
                <a:solidFill>
                  <a:schemeClr val="tx1"/>
                </a:solidFill>
                <a:latin typeface="Times New Roman" panose="02020603050405020304" pitchFamily="18" charset="0"/>
                <a:cs typeface="Times New Roman" panose="02020603050405020304" pitchFamily="18" charset="0"/>
              </a:rPr>
              <a:t>?</a:t>
            </a:r>
            <a:endParaRPr lang="en-US" sz="35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2579657"/>
      </p:ext>
    </p:extLst>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59</a:t>
            </a:fld>
            <a:endParaRPr lang="ar-SA"/>
          </a:p>
        </p:txBody>
      </p:sp>
      <p:sp>
        <p:nvSpPr>
          <p:cNvPr id="10" name="Content Placeholder 2"/>
          <p:cNvSpPr>
            <a:spLocks noGrp="1"/>
          </p:cNvSpPr>
          <p:nvPr>
            <p:ph type="subTitle" idx="1"/>
          </p:nvPr>
        </p:nvSpPr>
        <p:spPr>
          <a:xfrm>
            <a:off x="381000" y="1295400"/>
            <a:ext cx="8458200" cy="4800600"/>
          </a:xfrm>
        </p:spPr>
        <p:txBody>
          <a:bodyPr>
            <a:normAutofit/>
          </a:bodyPr>
          <a:lstStyle/>
          <a:p>
            <a:r>
              <a:rPr lang="en-US" sz="3600" b="1" dirty="0">
                <a:solidFill>
                  <a:srgbClr val="0000FF"/>
                </a:solidFill>
                <a:latin typeface="Times New Roman" panose="02020603050405020304" pitchFamily="18" charset="0"/>
                <a:cs typeface="Times New Roman" panose="02020603050405020304" pitchFamily="18" charset="0"/>
              </a:rPr>
              <a:t>Public Health Ethics</a:t>
            </a:r>
          </a:p>
          <a:p>
            <a:pPr marL="457200" indent="-4572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Some ethical concerns in public health seem relatively straightforward. For example, few would believe it ethical to randomly assign study participants to an exposure with even moderate evidence of harm, such as radiation, for the sake of research alone.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Nonetheless</a:t>
            </a:r>
            <a:r>
              <a:rPr lang="en-US" sz="2000" b="1" dirty="0">
                <a:solidFill>
                  <a:schemeClr val="tx1"/>
                </a:solidFill>
                <a:latin typeface="Times New Roman" panose="02020603050405020304" pitchFamily="18" charset="0"/>
                <a:cs typeface="Times New Roman" panose="02020603050405020304" pitchFamily="18" charset="0"/>
              </a:rPr>
              <a:t>, there are historical examples of studies that proceeded with agency or even government approval and funding that, in retrospect, were clearly unethical.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As </a:t>
            </a:r>
            <a:r>
              <a:rPr lang="en-US" sz="2000" b="1" dirty="0">
                <a:solidFill>
                  <a:schemeClr val="tx1"/>
                </a:solidFill>
                <a:latin typeface="Times New Roman" panose="02020603050405020304" pitchFamily="18" charset="0"/>
                <a:cs typeface="Times New Roman" panose="02020603050405020304" pitchFamily="18" charset="0"/>
              </a:rPr>
              <a:t>a result of past research transgressions, there are guidelines and systems in place to ensure that anyone participating in a research study understands the risks and benefits associated with the study and that the subject consents to be involved in the study, without being bribed or coerced into doing </a:t>
            </a:r>
            <a:r>
              <a:rPr lang="en-US" sz="2000" b="1" dirty="0" smtClean="0">
                <a:solidFill>
                  <a:schemeClr val="tx1"/>
                </a:solidFill>
                <a:latin typeface="Times New Roman" panose="02020603050405020304" pitchFamily="18" charset="0"/>
                <a:cs typeface="Times New Roman" panose="02020603050405020304" pitchFamily="18" charset="0"/>
              </a:rPr>
              <a:t>so.</a:t>
            </a:r>
            <a:endParaRPr lang="en-US" sz="35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255099"/>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p:cNvSpPr>
            <a:spLocks noGrp="1"/>
          </p:cNvSpPr>
          <p:nvPr>
            <p:ph idx="4294967295"/>
          </p:nvPr>
        </p:nvSpPr>
        <p:spPr>
          <a:xfrm>
            <a:off x="685800" y="1600200"/>
            <a:ext cx="7747000" cy="4144963"/>
          </a:xfrm>
          <a:prstGeom prst="rect">
            <a:avLst/>
          </a:prstGeom>
        </p:spPr>
        <p:txBody>
          <a:bodyPr>
            <a:normAutofit lnSpcReduction="10000"/>
          </a:bodyPr>
          <a:lstStyle/>
          <a:p>
            <a:pPr marL="45720" indent="0">
              <a:buNone/>
            </a:pPr>
            <a:r>
              <a:rPr lang="en-US" altLang="en-US" sz="2800" b="1" dirty="0" smtClean="0">
                <a:solidFill>
                  <a:srgbClr val="0000FF"/>
                </a:solidFill>
                <a:latin typeface="Times New Roman" panose="02020603050405020304" pitchFamily="18" charset="0"/>
                <a:cs typeface="Times New Roman" panose="02020603050405020304" pitchFamily="18" charset="0"/>
              </a:rPr>
              <a:t>Health Defined</a:t>
            </a:r>
          </a:p>
          <a:p>
            <a:pPr marL="457200" indent="-457200">
              <a:buSzPct val="100000"/>
              <a:buFont typeface="Arial" panose="020B0604020202020204" pitchFamily="34" charset="0"/>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“Health is a state of complete physical, mental and social well being and not merely, the absence of disease or infirmity.”</a:t>
            </a:r>
          </a:p>
          <a:p>
            <a:pPr marL="45720" indent="0" algn="ctr">
              <a:buNone/>
            </a:pPr>
            <a:r>
              <a:rPr lang="en-US" altLang="en-US" sz="2000" dirty="0">
                <a:solidFill>
                  <a:srgbClr val="0000FF"/>
                </a:solidFill>
                <a:latin typeface="Times New Roman" panose="02020603050405020304" pitchFamily="18" charset="0"/>
                <a:cs typeface="Times New Roman" panose="02020603050405020304" pitchFamily="18" charset="0"/>
              </a:rPr>
              <a:t>World Health Organization </a:t>
            </a:r>
            <a:r>
              <a:rPr lang="en-US" altLang="en-US" sz="2000" dirty="0" smtClean="0">
                <a:solidFill>
                  <a:srgbClr val="0000FF"/>
                </a:solidFill>
                <a:latin typeface="Times New Roman" panose="02020603050405020304" pitchFamily="18" charset="0"/>
                <a:cs typeface="Times New Roman" panose="02020603050405020304" pitchFamily="18" charset="0"/>
              </a:rPr>
              <a:t>1946</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This holistic view of health, incorporating body, mind, and community</a:t>
            </a:r>
            <a:r>
              <a:rPr lang="en-US" sz="2800" b="1" dirty="0" smtClean="0">
                <a:solidFill>
                  <a:schemeClr val="tx1"/>
                </a:solidFill>
                <a:latin typeface="Times New Roman" panose="02020603050405020304" pitchFamily="18" charset="0"/>
                <a:cs typeface="Times New Roman" panose="02020603050405020304" pitchFamily="18" charset="0"/>
              </a:rPr>
              <a:t>, is </a:t>
            </a:r>
            <a:r>
              <a:rPr lang="en-US" sz="2800" b="1" dirty="0">
                <a:solidFill>
                  <a:schemeClr val="tx1"/>
                </a:solidFill>
                <a:latin typeface="Times New Roman" panose="02020603050405020304" pitchFamily="18" charset="0"/>
                <a:cs typeface="Times New Roman" panose="02020603050405020304" pitchFamily="18" charset="0"/>
              </a:rPr>
              <a:t>one consistent with the concept of public health, and it will be used </a:t>
            </a:r>
            <a:r>
              <a:rPr lang="en-US" sz="2800" b="1" dirty="0" smtClean="0">
                <a:solidFill>
                  <a:schemeClr val="tx1"/>
                </a:solidFill>
                <a:latin typeface="Times New Roman" panose="02020603050405020304" pitchFamily="18" charset="0"/>
                <a:cs typeface="Times New Roman" panose="02020603050405020304" pitchFamily="18" charset="0"/>
              </a:rPr>
              <a:t>as the definition </a:t>
            </a:r>
            <a:r>
              <a:rPr lang="en-US" sz="2800" b="1" dirty="0">
                <a:solidFill>
                  <a:schemeClr val="tx1"/>
                </a:solidFill>
                <a:latin typeface="Times New Roman" panose="02020603050405020304" pitchFamily="18" charset="0"/>
                <a:cs typeface="Times New Roman" panose="02020603050405020304" pitchFamily="18" charset="0"/>
              </a:rPr>
              <a:t>of health in </a:t>
            </a:r>
            <a:r>
              <a:rPr lang="en-US" sz="2800" b="1" dirty="0" smtClean="0">
                <a:solidFill>
                  <a:schemeClr val="tx1"/>
                </a:solidFill>
                <a:latin typeface="Times New Roman" panose="02020603050405020304" pitchFamily="18" charset="0"/>
                <a:cs typeface="Times New Roman" panose="02020603050405020304" pitchFamily="18" charset="0"/>
              </a:rPr>
              <a:t>this course.</a:t>
            </a:r>
            <a:endParaRPr lang="en-US" altLang="en-US" sz="2800" b="1" dirty="0">
              <a:solidFill>
                <a:schemeClr val="tx1"/>
              </a:solidFill>
              <a:latin typeface="Times New Roman" panose="02020603050405020304" pitchFamily="18" charset="0"/>
              <a:cs typeface="Times New Roman" panose="02020603050405020304" pitchFamily="18" charset="0"/>
            </a:endParaRPr>
          </a:p>
          <a:p>
            <a:pPr marL="45720" indent="0">
              <a:buNone/>
            </a:pPr>
            <a:endParaRPr lang="en-US" altLang="en-US" sz="2800" b="1" dirty="0" smtClean="0">
              <a:latin typeface="Times New Roman" panose="02020603050405020304" pitchFamily="18" charset="0"/>
              <a:cs typeface="Times New Roman" panose="02020603050405020304" pitchFamily="18" charset="0"/>
            </a:endParaRPr>
          </a:p>
        </p:txBody>
      </p:sp>
      <p:sp>
        <p:nvSpPr>
          <p:cNvPr id="18434" name="Title 2"/>
          <p:cNvSpPr>
            <a:spLocks noGrp="1"/>
          </p:cNvSpPr>
          <p:nvPr>
            <p:ph type="title"/>
          </p:nvPr>
        </p:nvSpPr>
        <p:spPr>
          <a:xfrm>
            <a:off x="1066800" y="381000"/>
            <a:ext cx="7010400" cy="990600"/>
          </a:xfrm>
        </p:spPr>
        <p:txBody>
          <a:bodyPr/>
          <a:lstStyle/>
          <a:p>
            <a:pPr marL="0" indent="0" algn="ctr">
              <a:buNone/>
            </a:pPr>
            <a:r>
              <a:rPr lang="en-US" sz="4000" dirty="0">
                <a:solidFill>
                  <a:schemeClr val="tx1"/>
                </a:solidFill>
                <a:effectLst/>
                <a:latin typeface="Times New Roman" panose="02020603050405020304" pitchFamily="18" charset="0"/>
                <a:cs typeface="Times New Roman" panose="02020603050405020304" pitchFamily="18" charset="0"/>
              </a:rPr>
              <a:t>Introduction to Public Health</a:t>
            </a:r>
            <a:endParaRPr lang="en-US" altLang="en-US" sz="4000" dirty="0" smtClean="0"/>
          </a:p>
        </p:txBody>
      </p:sp>
      <p:sp>
        <p:nvSpPr>
          <p:cNvPr id="2" name="Date Placeholder 1"/>
          <p:cNvSpPr>
            <a:spLocks noGrp="1"/>
          </p:cNvSpPr>
          <p:nvPr>
            <p:ph type="dt" sz="half" idx="10"/>
          </p:nvPr>
        </p:nvSpPr>
        <p:spPr/>
        <p:txBody>
          <a:bodyPr/>
          <a:lstStyle/>
          <a:p>
            <a:fld id="{DBE4A828-BD83-4DE5-95D7-F6F92DD8B903}" type="datetime1">
              <a:rPr lang="ar-SA" smtClean="0"/>
              <a:t>03/01/1438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a:t>
            </a:fld>
            <a:endParaRPr lang="en-US"/>
          </a:p>
        </p:txBody>
      </p:sp>
    </p:spTree>
    <p:extLst>
      <p:ext uri="{BB962C8B-B14F-4D97-AF65-F5344CB8AC3E}">
        <p14:creationId xmlns:p14="http://schemas.microsoft.com/office/powerpoint/2010/main" val="14863076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8581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60</a:t>
            </a:fld>
            <a:endParaRPr lang="ar-SA"/>
          </a:p>
        </p:txBody>
      </p:sp>
      <p:sp>
        <p:nvSpPr>
          <p:cNvPr id="10" name="Content Placeholder 2"/>
          <p:cNvSpPr>
            <a:spLocks noGrp="1"/>
          </p:cNvSpPr>
          <p:nvPr>
            <p:ph type="subTitle" idx="1"/>
          </p:nvPr>
        </p:nvSpPr>
        <p:spPr>
          <a:xfrm>
            <a:off x="304800" y="1066800"/>
            <a:ext cx="8686800" cy="5105400"/>
          </a:xfrm>
        </p:spPr>
        <p:txBody>
          <a:bodyPr>
            <a:noAutofit/>
          </a:bodyPr>
          <a:lstStyle/>
          <a:p>
            <a:pPr>
              <a:spcBef>
                <a:spcPts val="0"/>
              </a:spcBef>
            </a:pPr>
            <a:r>
              <a:rPr lang="en-US" sz="2000" b="1" dirty="0">
                <a:solidFill>
                  <a:srgbClr val="0000FF"/>
                </a:solidFill>
                <a:latin typeface="Times New Roman" panose="02020603050405020304" pitchFamily="18" charset="0"/>
                <a:cs typeface="Times New Roman" panose="02020603050405020304" pitchFamily="18" charset="0"/>
              </a:rPr>
              <a:t>Public Health Ethics</a:t>
            </a:r>
          </a:p>
          <a:p>
            <a:pPr marL="342900" indent="-342900">
              <a:spcBef>
                <a:spcPts val="0"/>
              </a:spcBef>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The </a:t>
            </a:r>
            <a:r>
              <a:rPr lang="en-US" sz="2000" b="1" dirty="0">
                <a:solidFill>
                  <a:srgbClr val="0000FF"/>
                </a:solidFill>
                <a:latin typeface="Times New Roman" panose="02020603050405020304" pitchFamily="18" charset="0"/>
                <a:cs typeface="Times New Roman" panose="02020603050405020304" pitchFamily="18" charset="0"/>
              </a:rPr>
              <a:t>Nuremberg Code</a:t>
            </a:r>
            <a:r>
              <a:rPr lang="en-US" sz="2000" b="1" dirty="0">
                <a:solidFill>
                  <a:schemeClr val="tx1"/>
                </a:solidFill>
                <a:latin typeface="Times New Roman" panose="02020603050405020304" pitchFamily="18" charset="0"/>
                <a:cs typeface="Times New Roman" panose="02020603050405020304" pitchFamily="18" charset="0"/>
              </a:rPr>
              <a:t> outlines these and other assurances that must be in place in order to conduct human subjects’ research. The code arose from the Nuremberg trials of 1946 – 1947 in which German physicians and their associates were tried, and many convicted, for killing or disabling thousands of people in Nazi concentration camps during World War II</a:t>
            </a:r>
            <a:r>
              <a:rPr lang="en-US" sz="2000" b="1" dirty="0" smtClean="0">
                <a:solidFill>
                  <a:schemeClr val="tx1"/>
                </a:solidFill>
                <a:latin typeface="Times New Roman" panose="02020603050405020304" pitchFamily="18" charset="0"/>
                <a:cs typeface="Times New Roman" panose="02020603050405020304" pitchFamily="18" charset="0"/>
              </a:rPr>
              <a:t>.</a:t>
            </a:r>
            <a:r>
              <a:rPr lang="en-US" sz="2000" b="1" dirty="0">
                <a:solidFill>
                  <a:schemeClr val="tx1"/>
                </a:solidFill>
                <a:latin typeface="Times New Roman" panose="02020603050405020304" pitchFamily="18" charset="0"/>
                <a:cs typeface="Times New Roman" panose="02020603050405020304" pitchFamily="18" charset="0"/>
              </a:rPr>
              <a:t> </a:t>
            </a:r>
          </a:p>
          <a:p>
            <a:pPr marL="342900" indent="-342900">
              <a:spcBef>
                <a:spcPts val="0"/>
              </a:spcBef>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The </a:t>
            </a:r>
            <a:r>
              <a:rPr lang="en-US" sz="2000" b="1" i="1" dirty="0">
                <a:solidFill>
                  <a:srgbClr val="0000FF"/>
                </a:solidFill>
                <a:latin typeface="Times New Roman" panose="02020603050405020304" pitchFamily="18" charset="0"/>
                <a:cs typeface="Times New Roman" panose="02020603050405020304" pitchFamily="18" charset="0"/>
              </a:rPr>
              <a:t>Belmont Report </a:t>
            </a:r>
            <a:r>
              <a:rPr lang="en-US" sz="2000" b="1" dirty="0">
                <a:solidFill>
                  <a:schemeClr val="tx1"/>
                </a:solidFill>
                <a:latin typeface="Times New Roman" panose="02020603050405020304" pitchFamily="18" charset="0"/>
                <a:cs typeface="Times New Roman" panose="02020603050405020304" pitchFamily="18" charset="0"/>
              </a:rPr>
              <a:t>was created by the National Commission for the Protection of Human Subjects of Biomedical and Behavioral Research in 1976 with the intent of providing “ an analytical framework that will guide the resolution of ethical problems arising from research involving human subjects </a:t>
            </a:r>
            <a:r>
              <a:rPr lang="en-US" sz="2000" b="1" dirty="0" smtClean="0">
                <a:solidFill>
                  <a:schemeClr val="tx1"/>
                </a:solidFill>
                <a:latin typeface="Times New Roman" panose="02020603050405020304" pitchFamily="18" charset="0"/>
                <a:cs typeface="Times New Roman" panose="02020603050405020304" pitchFamily="18" charset="0"/>
              </a:rPr>
              <a:t>”.</a:t>
            </a:r>
          </a:p>
          <a:p>
            <a:pPr marL="342900" indent="-342900">
              <a:spcBef>
                <a:spcPts val="0"/>
              </a:spcBef>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The </a:t>
            </a:r>
            <a:r>
              <a:rPr lang="en-US" sz="2000" b="1" i="1" dirty="0">
                <a:solidFill>
                  <a:srgbClr val="0000FF"/>
                </a:solidFill>
                <a:latin typeface="Times New Roman" panose="02020603050405020304" pitchFamily="18" charset="0"/>
                <a:cs typeface="Times New Roman" panose="02020603050405020304" pitchFamily="18" charset="0"/>
              </a:rPr>
              <a:t>Belmont Report </a:t>
            </a:r>
            <a:r>
              <a:rPr lang="en-US" sz="2000" b="1" dirty="0">
                <a:solidFill>
                  <a:schemeClr val="tx1"/>
                </a:solidFill>
                <a:latin typeface="Times New Roman" panose="02020603050405020304" pitchFamily="18" charset="0"/>
                <a:cs typeface="Times New Roman" panose="02020603050405020304" pitchFamily="18" charset="0"/>
              </a:rPr>
              <a:t>builds upon the Nuremberg Code, distinguishing between research and practice, outlining three basic ethical principles (respect for persons, beneficence, and justice), and listing specific requirements needed to meet the ethical principles (informed consent, assessment of risks and benefits, and fair selection of subjects)</a:t>
            </a:r>
            <a:endParaRPr lang="en-US" sz="20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4562895"/>
      </p:ext>
    </p:extLst>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8581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61</a:t>
            </a:fld>
            <a:endParaRPr lang="ar-SA"/>
          </a:p>
        </p:txBody>
      </p:sp>
      <p:sp>
        <p:nvSpPr>
          <p:cNvPr id="10" name="Content Placeholder 2"/>
          <p:cNvSpPr>
            <a:spLocks noGrp="1"/>
          </p:cNvSpPr>
          <p:nvPr>
            <p:ph type="subTitle" idx="1"/>
          </p:nvPr>
        </p:nvSpPr>
        <p:spPr>
          <a:xfrm>
            <a:off x="609600" y="1447800"/>
            <a:ext cx="8229600" cy="4419600"/>
          </a:xfrm>
        </p:spPr>
        <p:txBody>
          <a:bodyPr>
            <a:noAutofit/>
          </a:bodyPr>
          <a:lstStyle/>
          <a:p>
            <a:pPr>
              <a:spcBef>
                <a:spcPts val="0"/>
              </a:spcBef>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342900" indent="-342900">
              <a:spcBef>
                <a:spcPts val="0"/>
              </a:spcBef>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At universities and other research organizations, an institutional review board (IRB) or independent ethics committee (IEC) is in place to review all research protocols before they begin.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purpose of the IRB/IEC is to protect human subjects, the individuals who will be involved in the research study. The IRB/IEC typically is made up of researchers and regulatory experts who understand the laws relating to human subject research.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spcBef>
                <a:spcPts val="0"/>
              </a:spcBef>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IRB/IEC ensures that potential study participants are given a complete and honest assessment of the activities involved in research and any </a:t>
            </a:r>
            <a:r>
              <a:rPr lang="en-US" b="1" i="1" dirty="0">
                <a:solidFill>
                  <a:schemeClr val="tx1"/>
                </a:solidFill>
                <a:latin typeface="Times New Roman" panose="02020603050405020304" pitchFamily="18" charset="0"/>
                <a:cs typeface="Times New Roman" panose="02020603050405020304" pitchFamily="18" charset="0"/>
              </a:rPr>
              <a:t>potential </a:t>
            </a:r>
            <a:r>
              <a:rPr lang="en-US" b="1" dirty="0">
                <a:solidFill>
                  <a:schemeClr val="tx1"/>
                </a:solidFill>
                <a:latin typeface="Times New Roman" panose="02020603050405020304" pitchFamily="18" charset="0"/>
                <a:cs typeface="Times New Roman" panose="02020603050405020304" pitchFamily="18" charset="0"/>
              </a:rPr>
              <a:t>positive and negative outcomes. </a:t>
            </a:r>
            <a:endParaRPr lang="en-US"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596730"/>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8581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dirty="0" smtClean="0"/>
              <a:t>Dr. Mohammed Alnaif</a:t>
            </a:r>
            <a:endParaRPr lang="ar-SA" dirty="0"/>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62</a:t>
            </a:fld>
            <a:endParaRPr lang="ar-SA"/>
          </a:p>
        </p:txBody>
      </p:sp>
      <p:sp>
        <p:nvSpPr>
          <p:cNvPr id="10" name="Content Placeholder 2"/>
          <p:cNvSpPr>
            <a:spLocks noGrp="1"/>
          </p:cNvSpPr>
          <p:nvPr>
            <p:ph type="subTitle" idx="1"/>
          </p:nvPr>
        </p:nvSpPr>
        <p:spPr>
          <a:xfrm>
            <a:off x="457200" y="1447800"/>
            <a:ext cx="8382000" cy="4419600"/>
          </a:xfrm>
        </p:spPr>
        <p:txBody>
          <a:bodyPr>
            <a:noAutofit/>
          </a:bodyPr>
          <a:lstStyle/>
          <a:p>
            <a:pPr>
              <a:spcBef>
                <a:spcPts val="0"/>
              </a:spcBef>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342900" indent="-3429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There also must be a method of collecting and documenting that research subjects understand the description of and agree to participate in the study. This can be challenging when studying children or individuals with cognitive disabilities, for example. Often, another person (a legal representative or guardian) provides consent on behalf of the study participant. Careful assessment of the consent process must be ensured any time a vulnerable population is included in research.</a:t>
            </a:r>
          </a:p>
          <a:p>
            <a:pPr marL="342900" indent="-342900">
              <a:buFont typeface="Arial" panose="020B0604020202020204" pitchFamily="34" charset="0"/>
              <a:buChar char="•"/>
            </a:pPr>
            <a:r>
              <a:rPr lang="en-US" sz="2000" b="1" dirty="0" smtClean="0">
                <a:solidFill>
                  <a:schemeClr val="tx1"/>
                </a:solidFill>
                <a:latin typeface="Times New Roman" panose="02020603050405020304" pitchFamily="18" charset="0"/>
                <a:cs typeface="Times New Roman" panose="02020603050405020304" pitchFamily="18" charset="0"/>
              </a:rPr>
              <a:t>In </a:t>
            </a:r>
            <a:r>
              <a:rPr lang="en-US" sz="2000" b="1" dirty="0">
                <a:solidFill>
                  <a:schemeClr val="tx1"/>
                </a:solidFill>
                <a:latin typeface="Times New Roman" panose="02020603050405020304" pitchFamily="18" charset="0"/>
                <a:cs typeface="Times New Roman" panose="02020603050405020304" pitchFamily="18" charset="0"/>
              </a:rPr>
              <a:t>addition to the actual research process, there are ethical standards regarding the personal information and data collected from individuals. Some data may be sensitive and could impact a person’s ability to gain employment or insurance (for example, HIV status or health behaviors such as smoking), thus data must be safeguarded against disclosure</a:t>
            </a:r>
            <a:r>
              <a:rPr lang="en-US" sz="2000" b="1" dirty="0" smtClean="0">
                <a:solidFill>
                  <a:schemeClr val="tx1"/>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952341916"/>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667000"/>
            <a:ext cx="6512511" cy="1676400"/>
          </a:xfrm>
        </p:spPr>
        <p:txBody>
          <a:bodyPr/>
          <a:lstStyle/>
          <a:p>
            <a:pPr marL="0" indent="0" algn="ctr">
              <a:buNone/>
            </a:pPr>
            <a:r>
              <a:rPr lang="en-US" sz="9600" dirty="0" smtClean="0">
                <a:solidFill>
                  <a:srgbClr val="057934"/>
                </a:solidFill>
                <a:latin typeface="AR CARTER" panose="02000000000000000000" pitchFamily="2" charset="0"/>
              </a:rPr>
              <a:t>THANK YOU</a:t>
            </a:r>
            <a:endParaRPr lang="en-US" sz="9600" dirty="0">
              <a:solidFill>
                <a:srgbClr val="057934"/>
              </a:solidFill>
              <a:latin typeface="AR CARTER" panose="02000000000000000000" pitchFamily="2" charset="0"/>
            </a:endParaRPr>
          </a:p>
        </p:txBody>
      </p:sp>
      <p:sp>
        <p:nvSpPr>
          <p:cNvPr id="3" name="Date Placeholder 2"/>
          <p:cNvSpPr>
            <a:spLocks noGrp="1"/>
          </p:cNvSpPr>
          <p:nvPr>
            <p:ph type="dt" sz="half" idx="10"/>
          </p:nvPr>
        </p:nvSpPr>
        <p:spPr/>
        <p:txBody>
          <a:bodyPr/>
          <a:lstStyle/>
          <a:p>
            <a:fld id="{B803A028-FECE-4761-9ADC-C1AA36762291}" type="datetime1">
              <a:rPr lang="ar-SA" smtClean="0"/>
              <a:t>03/01/1438</a:t>
            </a:fld>
            <a:endParaRPr lang="en-US" dirty="0"/>
          </a:p>
        </p:txBody>
      </p:sp>
      <p:sp>
        <p:nvSpPr>
          <p:cNvPr id="4" name="Footer Placeholder 3"/>
          <p:cNvSpPr>
            <a:spLocks noGrp="1"/>
          </p:cNvSpPr>
          <p:nvPr>
            <p:ph type="ftr" sz="quarter" idx="11"/>
          </p:nvPr>
        </p:nvSpPr>
        <p:spPr/>
        <p:txBody>
          <a:bodyPr/>
          <a:lstStyle/>
          <a:p>
            <a:r>
              <a:rPr lang="en-US" smtClean="0"/>
              <a:t>Dr. Mohammed Alnaif</a:t>
            </a:r>
            <a:endParaRPr lang="en-US" dirty="0"/>
          </a:p>
        </p:txBody>
      </p:sp>
      <p:sp>
        <p:nvSpPr>
          <p:cNvPr id="5" name="Slide Number Placeholder 4"/>
          <p:cNvSpPr>
            <a:spLocks noGrp="1"/>
          </p:cNvSpPr>
          <p:nvPr>
            <p:ph type="sldNum" sz="quarter" idx="12"/>
          </p:nvPr>
        </p:nvSpPr>
        <p:spPr/>
        <p:txBody>
          <a:bodyPr/>
          <a:lstStyle/>
          <a:p>
            <a:fld id="{EEEECDCC-63C2-4492-ADC6-A6890B1EB79E}" type="slidenum">
              <a:rPr lang="en-US" smtClean="0"/>
              <a:t>63</a:t>
            </a:fld>
            <a:endParaRPr lang="en-US" dirty="0"/>
          </a:p>
        </p:txBody>
      </p:sp>
    </p:spTree>
    <p:extLst>
      <p:ext uri="{BB962C8B-B14F-4D97-AF65-F5344CB8AC3E}">
        <p14:creationId xmlns:p14="http://schemas.microsoft.com/office/powerpoint/2010/main" val="4018786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457200" y="1600200"/>
            <a:ext cx="8382000" cy="4267199"/>
          </a:xfrm>
        </p:spPr>
        <p:txBody>
          <a:bodyPr>
            <a:normAutofit/>
          </a:bodyPr>
          <a:lstStyle/>
          <a:p>
            <a:pPr algn="just">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Public </a:t>
            </a:r>
            <a:r>
              <a:rPr lang="en-US" sz="2800" b="1" dirty="0" smtClean="0">
                <a:solidFill>
                  <a:srgbClr val="0000FF"/>
                </a:solidFill>
                <a:latin typeface="Times New Roman" panose="02020603050405020304" pitchFamily="18" charset="0"/>
                <a:cs typeface="Times New Roman" panose="02020603050405020304" pitchFamily="18" charset="0"/>
              </a:rPr>
              <a:t>Health Defined</a:t>
            </a:r>
          </a:p>
          <a:p>
            <a:r>
              <a:rPr lang="en-US" sz="2800" b="1" dirty="0">
                <a:solidFill>
                  <a:srgbClr val="0000FF"/>
                </a:solidFill>
                <a:latin typeface="Times New Roman" panose="02020603050405020304" pitchFamily="18" charset="0"/>
                <a:cs typeface="Times New Roman" panose="02020603050405020304" pitchFamily="18" charset="0"/>
              </a:rPr>
              <a:t>There are several different definitions of public health, including the following:</a:t>
            </a:r>
          </a:p>
          <a:p>
            <a:pPr marL="457200" indent="-457200">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“The science and art of preventing disease, prolonging life and promoting health through organized efforts of society.”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ctr"/>
            <a:r>
              <a:rPr lang="en-US" sz="1600" b="1" i="1" dirty="0" smtClean="0">
                <a:solidFill>
                  <a:srgbClr val="0000FF"/>
                </a:solidFill>
                <a:latin typeface="Times New Roman" panose="02020603050405020304" pitchFamily="18" charset="0"/>
                <a:cs typeface="Times New Roman" panose="02020603050405020304" pitchFamily="18" charset="0"/>
              </a:rPr>
              <a:t>Faculty </a:t>
            </a:r>
            <a:r>
              <a:rPr lang="en-US" sz="1600" b="1" i="1" dirty="0">
                <a:solidFill>
                  <a:srgbClr val="0000FF"/>
                </a:solidFill>
                <a:latin typeface="Times New Roman" panose="02020603050405020304" pitchFamily="18" charset="0"/>
                <a:cs typeface="Times New Roman" panose="02020603050405020304" pitchFamily="18" charset="0"/>
              </a:rPr>
              <a:t>of Public Health of the Royal Colleges of Physicians of the United Kingdom</a:t>
            </a:r>
            <a:r>
              <a:rPr lang="en-US" sz="1600" b="1" dirty="0" smtClean="0">
                <a:solidFill>
                  <a:srgbClr val="0000FF"/>
                </a:solidFill>
                <a:latin typeface="Times New Roman" panose="02020603050405020304" pitchFamily="18" charset="0"/>
                <a:cs typeface="Times New Roman" panose="02020603050405020304" pitchFamily="18" charset="0"/>
              </a:rPr>
              <a:t>.</a:t>
            </a:r>
            <a:endParaRPr lang="ar-SA" sz="1600" b="1"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7</a:t>
            </a:fld>
            <a:endParaRPr lang="ar-SA"/>
          </a:p>
        </p:txBody>
      </p:sp>
    </p:spTree>
    <p:extLst>
      <p:ext uri="{BB962C8B-B14F-4D97-AF65-F5344CB8AC3E}">
        <p14:creationId xmlns:p14="http://schemas.microsoft.com/office/powerpoint/2010/main" val="137412543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457200" y="1600200"/>
            <a:ext cx="8382000" cy="4267199"/>
          </a:xfrm>
        </p:spPr>
        <p:txBody>
          <a:bodyPr>
            <a:normAutofit/>
          </a:bodyPr>
          <a:lstStyle/>
          <a:p>
            <a:pPr algn="just">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Public </a:t>
            </a:r>
            <a:r>
              <a:rPr lang="en-US" sz="2800" b="1" dirty="0" smtClean="0">
                <a:solidFill>
                  <a:srgbClr val="0000FF"/>
                </a:solidFill>
                <a:latin typeface="Times New Roman" panose="02020603050405020304" pitchFamily="18" charset="0"/>
                <a:cs typeface="Times New Roman" panose="02020603050405020304" pitchFamily="18" charset="0"/>
              </a:rPr>
              <a:t>Health Defined</a:t>
            </a:r>
          </a:p>
          <a:p>
            <a:r>
              <a:rPr lang="en-US" sz="2800" b="1" dirty="0">
                <a:solidFill>
                  <a:srgbClr val="0000FF"/>
                </a:solidFill>
                <a:latin typeface="Times New Roman" panose="02020603050405020304" pitchFamily="18" charset="0"/>
                <a:cs typeface="Times New Roman" panose="02020603050405020304" pitchFamily="18" charset="0"/>
              </a:rPr>
              <a:t>There are several different definitions of public health, including the following:</a:t>
            </a:r>
          </a:p>
          <a:p>
            <a:pPr marL="457200" indent="-457200">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“Public Health is the science of protecting and improving the health of communities through education, promotion of healthy lifestyles, and research for disease and injury prevention” </a:t>
            </a:r>
            <a:endParaRPr lang="en-US" sz="2800" b="1" dirty="0" smtClean="0">
              <a:latin typeface="Times New Roman" panose="02020603050405020304" pitchFamily="18" charset="0"/>
              <a:cs typeface="Times New Roman" panose="02020603050405020304" pitchFamily="18" charset="0"/>
            </a:endParaRPr>
          </a:p>
          <a:p>
            <a:pPr algn="ctr"/>
            <a:r>
              <a:rPr lang="en-US" sz="1600" b="1" i="1" dirty="0" smtClean="0">
                <a:solidFill>
                  <a:srgbClr val="0000FF"/>
                </a:solidFill>
                <a:latin typeface="Times New Roman" panose="02020603050405020304" pitchFamily="18" charset="0"/>
                <a:cs typeface="Times New Roman" panose="02020603050405020304" pitchFamily="18" charset="0"/>
              </a:rPr>
              <a:t>Association </a:t>
            </a:r>
            <a:r>
              <a:rPr lang="en-US" sz="1600" b="1" i="1" dirty="0">
                <a:solidFill>
                  <a:srgbClr val="0000FF"/>
                </a:solidFill>
                <a:latin typeface="Times New Roman" panose="02020603050405020304" pitchFamily="18" charset="0"/>
                <a:cs typeface="Times New Roman" panose="02020603050405020304" pitchFamily="18" charset="0"/>
              </a:rPr>
              <a:t>of Schools of Public Health, USA</a:t>
            </a:r>
            <a:endParaRPr lang="ar-SA" sz="1600" b="1"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8</a:t>
            </a:fld>
            <a:endParaRPr lang="ar-SA"/>
          </a:p>
        </p:txBody>
      </p:sp>
    </p:spTree>
    <p:extLst>
      <p:ext uri="{BB962C8B-B14F-4D97-AF65-F5344CB8AC3E}">
        <p14:creationId xmlns:p14="http://schemas.microsoft.com/office/powerpoint/2010/main" val="13165505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75" y="357188"/>
            <a:ext cx="7772400" cy="1071562"/>
          </a:xfrm>
        </p:spPr>
        <p:txBody>
          <a:bodyPr/>
          <a:lstStyle/>
          <a:p>
            <a:pPr marL="182880" indent="0">
              <a:buNone/>
              <a:defRPr/>
            </a:pPr>
            <a:r>
              <a:rPr lang="en-US" sz="4400" dirty="0">
                <a:solidFill>
                  <a:schemeClr val="tx1"/>
                </a:solidFill>
                <a:effectLst/>
                <a:latin typeface="Times New Roman" panose="02020603050405020304" pitchFamily="18" charset="0"/>
                <a:cs typeface="Times New Roman" panose="02020603050405020304" pitchFamily="18" charset="0"/>
              </a:rPr>
              <a:t>Introduction to Public Health</a:t>
            </a:r>
            <a:endParaRPr lang="ar-SA" sz="4400" dirty="0">
              <a:solidFill>
                <a:schemeClr val="tx1"/>
              </a:solidFill>
            </a:endParaRPr>
          </a:p>
        </p:txBody>
      </p:sp>
      <p:sp>
        <p:nvSpPr>
          <p:cNvPr id="3" name="Subtitle 2"/>
          <p:cNvSpPr>
            <a:spLocks noGrp="1"/>
          </p:cNvSpPr>
          <p:nvPr>
            <p:ph type="subTitle" idx="1"/>
          </p:nvPr>
        </p:nvSpPr>
        <p:spPr>
          <a:xfrm>
            <a:off x="457200" y="1600200"/>
            <a:ext cx="8382000" cy="4495800"/>
          </a:xfrm>
        </p:spPr>
        <p:txBody>
          <a:bodyPr>
            <a:normAutofit lnSpcReduction="10000"/>
          </a:bodyPr>
          <a:lstStyle/>
          <a:p>
            <a:pPr algn="just">
              <a:spcAft>
                <a:spcPts val="0"/>
              </a:spcAft>
              <a:defRPr/>
            </a:pPr>
            <a:r>
              <a:rPr lang="en-US" sz="2800" b="1" dirty="0">
                <a:solidFill>
                  <a:srgbClr val="0000FF"/>
                </a:solidFill>
                <a:latin typeface="Times New Roman" panose="02020603050405020304" pitchFamily="18" charset="0"/>
                <a:cs typeface="Times New Roman" panose="02020603050405020304" pitchFamily="18" charset="0"/>
              </a:rPr>
              <a:t>Public </a:t>
            </a:r>
            <a:r>
              <a:rPr lang="en-US" sz="2800" b="1" dirty="0" smtClean="0">
                <a:solidFill>
                  <a:srgbClr val="0000FF"/>
                </a:solidFill>
                <a:latin typeface="Times New Roman" panose="02020603050405020304" pitchFamily="18" charset="0"/>
                <a:cs typeface="Times New Roman" panose="02020603050405020304" pitchFamily="18" charset="0"/>
              </a:rPr>
              <a:t>Health Defined</a:t>
            </a:r>
          </a:p>
          <a:p>
            <a:r>
              <a:rPr lang="en-US" sz="2800" b="1" dirty="0">
                <a:solidFill>
                  <a:srgbClr val="0000FF"/>
                </a:solidFill>
                <a:latin typeface="Times New Roman" panose="02020603050405020304" pitchFamily="18" charset="0"/>
                <a:cs typeface="Times New Roman" panose="02020603050405020304" pitchFamily="18" charset="0"/>
              </a:rPr>
              <a:t>There are several different definitions of public health, including the following:</a:t>
            </a:r>
          </a:p>
          <a:p>
            <a:pPr marL="457200" indent="-4572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 Public Health is the science and art of preventing disease, prolonging life, and promoting health and efficiency through organized community effort for the sanitation of the environment, the control of communicable infections, the education of the individual in personal hygiene, the organization of medical and nursing services for the early diagnosis and preventive treatment of disease, and for the development of the social machinery to insure everyone a standard of living adequate for the maintenance of health, so organizing these benefits as to enable every citizen to realize his birthright to health and longevity</a:t>
            </a:r>
            <a:r>
              <a:rPr lang="en-US" sz="2000" b="1" dirty="0" smtClean="0">
                <a:solidFill>
                  <a:schemeClr val="tx1"/>
                </a:solidFill>
                <a:latin typeface="Times New Roman" panose="02020603050405020304" pitchFamily="18" charset="0"/>
                <a:cs typeface="Times New Roman" panose="02020603050405020304" pitchFamily="18" charset="0"/>
              </a:rPr>
              <a:t>.”</a:t>
            </a:r>
          </a:p>
          <a:p>
            <a:pPr algn="ctr"/>
            <a:r>
              <a:rPr lang="en-US" sz="1400" b="1" i="1" dirty="0" smtClean="0">
                <a:solidFill>
                  <a:srgbClr val="0000FF"/>
                </a:solidFill>
                <a:latin typeface="Times New Roman" panose="02020603050405020304" pitchFamily="18" charset="0"/>
                <a:cs typeface="Times New Roman" panose="02020603050405020304" pitchFamily="18" charset="0"/>
              </a:rPr>
              <a:t>CEA Winslow 1920, </a:t>
            </a:r>
            <a:r>
              <a:rPr lang="en-US" sz="1400" b="1" i="1" dirty="0">
                <a:solidFill>
                  <a:srgbClr val="0000FF"/>
                </a:solidFill>
                <a:latin typeface="Times New Roman" panose="02020603050405020304" pitchFamily="18" charset="0"/>
                <a:cs typeface="Times New Roman" panose="02020603050405020304" pitchFamily="18" charset="0"/>
              </a:rPr>
              <a:t>former Chair of Department and Professor of Public Health, Yale University</a:t>
            </a:r>
            <a:endParaRPr lang="ar-SA" sz="1400" b="1" dirty="0">
              <a:solidFill>
                <a:srgbClr val="0000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CD871825-19E9-4322-9C99-16BC58A334A9}" type="datetime1">
              <a:rPr lang="ar-SA" smtClean="0"/>
              <a:t>03/01/1438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3438518E-0F28-478E-9FCE-0B17C132C09F}" type="slidenum">
              <a:rPr lang="ar-SA"/>
              <a:pPr>
                <a:defRPr/>
              </a:pPr>
              <a:t>9</a:t>
            </a:fld>
            <a:endParaRPr lang="ar-SA"/>
          </a:p>
        </p:txBody>
      </p:sp>
    </p:spTree>
    <p:extLst>
      <p:ext uri="{BB962C8B-B14F-4D97-AF65-F5344CB8AC3E}">
        <p14:creationId xmlns:p14="http://schemas.microsoft.com/office/powerpoint/2010/main" val="222081087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Theme3">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836</TotalTime>
  <Words>5954</Words>
  <Application>Microsoft Office PowerPoint</Application>
  <PresentationFormat>On-screen Show (4:3)</PresentationFormat>
  <Paragraphs>533</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Theme3</vt:lpstr>
      <vt:lpstr>King Saud University College of Business Administration Department of Health Administration  Masters` Program</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Unique Features of Public Health</vt:lpstr>
      <vt:lpstr>Unique Features of Public Health</vt:lpstr>
      <vt:lpstr>Introduction to Public Health</vt:lpstr>
      <vt:lpstr>Introduction to Public Health</vt:lpstr>
      <vt:lpstr>Introduction to Public Health</vt:lpstr>
      <vt:lpstr>A Sampling of Public Health Professions</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(Figure 1.2) Core Public Health Disciplines </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Introduction to Public Health</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 Masters` Program</dc:title>
  <dc:creator>alnaif</dc:creator>
  <cp:lastModifiedBy>alnaif</cp:lastModifiedBy>
  <cp:revision>54</cp:revision>
  <dcterms:created xsi:type="dcterms:W3CDTF">2016-09-25T21:52:37Z</dcterms:created>
  <dcterms:modified xsi:type="dcterms:W3CDTF">2016-10-04T22:50:36Z</dcterms:modified>
</cp:coreProperties>
</file>