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02" r:id="rId3"/>
    <p:sldId id="303" r:id="rId4"/>
    <p:sldId id="304" r:id="rId5"/>
    <p:sldId id="256" r:id="rId6"/>
    <p:sldId id="292" r:id="rId7"/>
    <p:sldId id="284" r:id="rId8"/>
    <p:sldId id="290" r:id="rId9"/>
    <p:sldId id="293" r:id="rId10"/>
    <p:sldId id="288" r:id="rId11"/>
    <p:sldId id="297" r:id="rId12"/>
    <p:sldId id="294" r:id="rId13"/>
    <p:sldId id="295" r:id="rId14"/>
    <p:sldId id="296" r:id="rId15"/>
    <p:sldId id="291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77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0786E-E857-49FD-A8AA-A6395799F49C}" type="datetimeFigureOut">
              <a:rPr lang="en-US"/>
              <a:pPr>
                <a:defRPr/>
              </a:pPr>
              <a:t>4/29/2014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2C4BD-F392-42D3-BDCC-9A0FEBC5A1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CC748-CB7D-4E5A-B1E3-275EA8E97D7F}" type="datetimeFigureOut">
              <a:rPr lang="en-US"/>
              <a:pPr>
                <a:defRPr/>
              </a:pPr>
              <a:t>4/29/2014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5CA5E-4C15-47E4-BECB-80FC66C945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78E85-0A48-4AC4-887A-6ACAC2CA0BBF}" type="datetimeFigureOut">
              <a:rPr lang="en-US"/>
              <a:pPr>
                <a:defRPr/>
              </a:pPr>
              <a:t>4/29/2014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23987-F17B-459C-AE14-1959E41582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FE460-190A-41D0-97E0-9F980C999C8F}" type="datetimeFigureOut">
              <a:rPr lang="en-US"/>
              <a:pPr>
                <a:defRPr/>
              </a:pPr>
              <a:t>4/29/2014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123C1-DCAF-45D7-8F9B-61244C082B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D3C07-955D-4B95-8763-BDE6508EE159}" type="datetimeFigureOut">
              <a:rPr lang="en-US"/>
              <a:pPr>
                <a:defRPr/>
              </a:pPr>
              <a:t>4/29/2014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8DD50-80DA-4BDF-A2DC-3131AB926C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B54BD-4753-4D8A-850C-A9E73CCBAEF2}" type="datetimeFigureOut">
              <a:rPr lang="en-US"/>
              <a:pPr>
                <a:defRPr/>
              </a:pPr>
              <a:t>4/29/2014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AA549-9298-4D19-B4CA-F89A3DBC10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6E61B-CCB9-449E-828F-BA322630EF81}" type="datetimeFigureOut">
              <a:rPr lang="en-US"/>
              <a:pPr>
                <a:defRPr/>
              </a:pPr>
              <a:t>4/29/2014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987BF-1224-41E5-B9A1-B6FFCD74DB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E3181A-7D07-41F3-9D08-1693EF54E6F8}" type="datetimeFigureOut">
              <a:rPr lang="en-US"/>
              <a:pPr>
                <a:defRPr/>
              </a:pPr>
              <a:t>4/29/2014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3A1DF-48CB-4E53-9232-B5563DE941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6BF5B-2482-4718-A2C8-418553791CC8}" type="datetimeFigureOut">
              <a:rPr lang="en-US"/>
              <a:pPr>
                <a:defRPr/>
              </a:pPr>
              <a:t>4/29/2014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062E2-280C-40A4-8AAB-B64C0E3D4F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57A0F-F6BC-4CAD-973A-D62929150CA6}" type="datetimeFigureOut">
              <a:rPr lang="en-US"/>
              <a:pPr>
                <a:defRPr/>
              </a:pPr>
              <a:t>4/29/2014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F5079-BC02-4B8E-A86D-4D35A14413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B23C5-6112-4E8E-882F-E4BE5DD9326E}" type="datetimeFigureOut">
              <a:rPr lang="en-US"/>
              <a:pPr>
                <a:defRPr/>
              </a:pPr>
              <a:t>4/29/2014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86B1D-FE88-4352-AE12-EC9852E0A1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035C960-87A7-4233-B7EE-9AA53E44DA13}" type="datetimeFigureOut">
              <a:rPr lang="en-US"/>
              <a:pPr>
                <a:defRPr/>
              </a:pPr>
              <a:t>4/29/2014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C285763-5E8A-4912-BC09-C50FF225F7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package" Target="../embeddings/Microsoft_Office_Excel_Worksheet4.xlsx"/><Relationship Id="rId4" Type="http://schemas.openxmlformats.org/officeDocument/2006/relationships/package" Target="../embeddings/Microsoft_Office_Excel_Worksheet3.xlsx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Microsoft_Office_Excel_Worksheet1.xlsx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package" Target="../embeddings/Microsoft_Office_Excel_Worksheet2.xls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business_analysis1_xrin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uppe 15"/>
          <p:cNvGrpSpPr/>
          <p:nvPr/>
        </p:nvGrpSpPr>
        <p:grpSpPr>
          <a:xfrm>
            <a:off x="1586" y="0"/>
            <a:ext cx="9142414" cy="1524000"/>
            <a:chOff x="-1" y="4286250"/>
            <a:chExt cx="9142414" cy="214757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3" name="Gruppe 13"/>
            <p:cNvGrpSpPr/>
            <p:nvPr/>
          </p:nvGrpSpPr>
          <p:grpSpPr>
            <a:xfrm>
              <a:off x="-1" y="4286250"/>
              <a:ext cx="9142414" cy="2014220"/>
              <a:chOff x="-1" y="4286250"/>
              <a:chExt cx="9142414" cy="2014220"/>
            </a:xfrm>
          </p:grpSpPr>
          <p:sp>
            <p:nvSpPr>
              <p:cNvPr id="41" name="Rektangel 40"/>
              <p:cNvSpPr>
                <a:spLocks noChangeArrowheads="1"/>
              </p:cNvSpPr>
              <p:nvPr/>
            </p:nvSpPr>
            <p:spPr bwMode="auto">
              <a:xfrm>
                <a:off x="-1" y="4427220"/>
                <a:ext cx="9142413" cy="1873250"/>
              </a:xfrm>
              <a:prstGeom prst="rect">
                <a:avLst/>
              </a:prstGeom>
              <a:gradFill flip="none" rotWithShape="1">
                <a:gsLst>
                  <a:gs pos="0">
                    <a:srgbClr val="171717">
                      <a:alpha val="50000"/>
                    </a:srgbClr>
                  </a:gs>
                  <a:gs pos="100000">
                    <a:srgbClr val="232323">
                      <a:alpha val="86000"/>
                    </a:srgbClr>
                  </a:gs>
                </a:gsLst>
                <a:lin ang="10800000" scaled="1"/>
                <a:tileRect/>
              </a:gradFill>
              <a:ln w="9525">
                <a:noFill/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rgbClr val="FFFFFF"/>
                  </a:solidFill>
                  <a:latin typeface="Arial Narrow" pitchFamily="-97" charset="0"/>
                  <a:ea typeface="ＭＳ Ｐゴシック" pitchFamily="-97" charset="-128"/>
                  <a:cs typeface="+mn-cs"/>
                </a:endParaRPr>
              </a:p>
            </p:txBody>
          </p:sp>
          <p:sp>
            <p:nvSpPr>
              <p:cNvPr id="42" name="Rektangel 41"/>
              <p:cNvSpPr/>
              <p:nvPr/>
            </p:nvSpPr>
            <p:spPr>
              <a:xfrm>
                <a:off x="0" y="4286250"/>
                <a:ext cx="9142413" cy="14097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6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6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6">
                      <a:lumMod val="75000"/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rgbClr val="FFFFFF"/>
                  </a:solidFill>
                  <a:latin typeface="Arial Narrow" pitchFamily="-97" charset="0"/>
                  <a:ea typeface="ＭＳ Ｐゴシック" pitchFamily="-97" charset="-128"/>
                  <a:cs typeface="+mn-cs"/>
                </a:endParaRPr>
              </a:p>
            </p:txBody>
          </p:sp>
        </p:grpSp>
        <p:sp>
          <p:nvSpPr>
            <p:cNvPr id="40" name="Rektangel 39"/>
            <p:cNvSpPr/>
            <p:nvPr/>
          </p:nvSpPr>
          <p:spPr>
            <a:xfrm>
              <a:off x="0" y="6292850"/>
              <a:ext cx="9142413" cy="140970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rgbClr val="FFFFFF"/>
                </a:solidFill>
                <a:latin typeface="Arial Narrow" pitchFamily="-97" charset="0"/>
                <a:ea typeface="ＭＳ Ｐゴシック" pitchFamily="-97" charset="-128"/>
                <a:cs typeface="+mn-cs"/>
              </a:endParaRPr>
            </a:p>
          </p:txBody>
        </p:sp>
      </p:grpSp>
      <p:sp>
        <p:nvSpPr>
          <p:cNvPr id="4100" name="Rectangle 4"/>
          <p:cNvSpPr>
            <a:spLocks noChangeArrowheads="1"/>
          </p:cNvSpPr>
          <p:nvPr/>
        </p:nvSpPr>
        <p:spPr bwMode="gray">
          <a:xfrm>
            <a:off x="381000" y="838200"/>
            <a:ext cx="62372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/>
            <a:r>
              <a:rPr lang="da-DK" sz="2500">
                <a:solidFill>
                  <a:srgbClr val="FFFFFF"/>
                </a:solidFill>
                <a:latin typeface="Arial Narrow" pitchFamily="34" charset="0"/>
              </a:rPr>
              <a:t>Inventory Management</a:t>
            </a:r>
          </a:p>
          <a:p>
            <a:pPr defTabSz="801688"/>
            <a:endParaRPr lang="en-US">
              <a:solidFill>
                <a:srgbClr val="FFFFFF"/>
              </a:solidFill>
              <a:latin typeface="Arial Narrow" pitchFamily="34" charset="0"/>
            </a:endParaRPr>
          </a:p>
        </p:txBody>
      </p:sp>
      <p:sp>
        <p:nvSpPr>
          <p:cNvPr id="4101" name="Rectangle 5"/>
          <p:cNvSpPr txBox="1">
            <a:spLocks noChangeArrowheads="1"/>
          </p:cNvSpPr>
          <p:nvPr/>
        </p:nvSpPr>
        <p:spPr bwMode="gray">
          <a:xfrm>
            <a:off x="381000" y="152400"/>
            <a:ext cx="7380288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 dirty="0">
                <a:solidFill>
                  <a:srgbClr val="FFFFFF"/>
                </a:solidFill>
                <a:latin typeface="Calibri" pitchFamily="34" charset="0"/>
              </a:rPr>
              <a:t>IE </a:t>
            </a:r>
            <a:r>
              <a:rPr lang="en-US" sz="4000" b="1" dirty="0" smtClean="0">
                <a:solidFill>
                  <a:srgbClr val="FFFFFF"/>
                </a:solidFill>
                <a:latin typeface="Calibri" pitchFamily="34" charset="0"/>
              </a:rPr>
              <a:t>314</a:t>
            </a:r>
            <a:r>
              <a:rPr lang="en-US" sz="4000" b="1" dirty="0">
                <a:solidFill>
                  <a:srgbClr val="FFFFFF"/>
                </a:solidFill>
                <a:latin typeface="Calibri" pitchFamily="34" charset="0"/>
              </a:rPr>
              <a:t>: Operations Management</a:t>
            </a:r>
            <a:endParaRPr lang="en-US" sz="4000" dirty="0">
              <a:solidFill>
                <a:srgbClr val="FFFFFF"/>
              </a:solidFill>
              <a:latin typeface="Calibri" pitchFamily="34" charset="0"/>
            </a:endParaRPr>
          </a:p>
        </p:txBody>
      </p:sp>
      <p:grpSp>
        <p:nvGrpSpPr>
          <p:cNvPr id="4102" name="Group 10"/>
          <p:cNvGrpSpPr>
            <a:grpSpLocks/>
          </p:cNvGrpSpPr>
          <p:nvPr/>
        </p:nvGrpSpPr>
        <p:grpSpPr bwMode="auto">
          <a:xfrm>
            <a:off x="7894638" y="0"/>
            <a:ext cx="1249362" cy="1171575"/>
            <a:chOff x="7629525" y="44450"/>
            <a:chExt cx="1317625" cy="1300163"/>
          </a:xfrm>
        </p:grpSpPr>
        <p:sp>
          <p:nvSpPr>
            <p:cNvPr id="4103" name="Rectangle 24"/>
            <p:cNvSpPr>
              <a:spLocks noChangeArrowheads="1"/>
            </p:cNvSpPr>
            <p:nvPr/>
          </p:nvSpPr>
          <p:spPr bwMode="auto">
            <a:xfrm>
              <a:off x="7785100" y="1104900"/>
              <a:ext cx="1027113" cy="23971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solidFill>
                    <a:schemeClr val="accent2"/>
                  </a:solidFill>
                  <a:latin typeface="Calibri" pitchFamily="34" charset="0"/>
                </a:rPr>
                <a:t>KAMAL</a:t>
              </a:r>
            </a:p>
          </p:txBody>
        </p:sp>
        <p:pic>
          <p:nvPicPr>
            <p:cNvPr id="4104" name="Picture 31" descr="iStock_000001597092Small"/>
            <p:cNvPicPr>
              <a:picLocks noChangeAspect="1" noChangeArrowheads="1"/>
            </p:cNvPicPr>
            <p:nvPr/>
          </p:nvPicPr>
          <p:blipFill>
            <a:blip r:embed="rId3" cstate="print">
              <a:lum bright="6000"/>
            </a:blip>
            <a:srcRect/>
            <a:stretch>
              <a:fillRect/>
            </a:stretch>
          </p:blipFill>
          <p:spPr bwMode="auto">
            <a:xfrm>
              <a:off x="7629525" y="44450"/>
              <a:ext cx="1317625" cy="1127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05" name="Text Box 6"/>
            <p:cNvSpPr txBox="1">
              <a:spLocks noChangeArrowheads="1"/>
            </p:cNvSpPr>
            <p:nvPr/>
          </p:nvSpPr>
          <p:spPr bwMode="auto">
            <a:xfrm>
              <a:off x="7859713" y="620713"/>
              <a:ext cx="527050" cy="188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r>
                <a:rPr lang="en-US" sz="900">
                  <a:solidFill>
                    <a:schemeClr val="bg1"/>
                  </a:solidFill>
                  <a:latin typeface="Calibri" pitchFamily="34" charset="0"/>
                </a:rPr>
                <a:t>Lecture</a:t>
              </a:r>
            </a:p>
          </p:txBody>
        </p:sp>
        <p:sp>
          <p:nvSpPr>
            <p:cNvPr id="4106" name="Oval 33"/>
            <p:cNvSpPr>
              <a:spLocks noChangeArrowheads="1"/>
            </p:cNvSpPr>
            <p:nvPr/>
          </p:nvSpPr>
          <p:spPr bwMode="auto">
            <a:xfrm>
              <a:off x="8337550" y="633413"/>
              <a:ext cx="395288" cy="395287"/>
            </a:xfrm>
            <a:prstGeom prst="ellipse">
              <a:avLst/>
            </a:prstGeom>
            <a:noFill/>
            <a:ln w="9525">
              <a:solidFill>
                <a:srgbClr val="9F9F9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>
                  <a:solidFill>
                    <a:schemeClr val="bg1"/>
                  </a:solidFill>
                  <a:latin typeface="Calibri" pitchFamily="34" charset="0"/>
                </a:rPr>
                <a:t>7</a:t>
              </a:r>
              <a:endParaRPr lang="de-DE" noProof="1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4572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8195" name="Rectangle 5"/>
          <p:cNvSpPr txBox="1">
            <a:spLocks noChangeArrowheads="1"/>
          </p:cNvSpPr>
          <p:nvPr/>
        </p:nvSpPr>
        <p:spPr bwMode="gray">
          <a:xfrm>
            <a:off x="1981200" y="685800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 dirty="0">
                <a:solidFill>
                  <a:srgbClr val="FFFFFF"/>
                </a:solidFill>
                <a:latin typeface="Calibri" pitchFamily="34" charset="0"/>
              </a:rPr>
              <a:t>EXERCISE </a:t>
            </a:r>
            <a:r>
              <a:rPr lang="en-US" sz="4000" b="1" dirty="0" smtClean="0">
                <a:solidFill>
                  <a:srgbClr val="FFFFFF"/>
                </a:solidFill>
                <a:latin typeface="Calibri" pitchFamily="34" charset="0"/>
              </a:rPr>
              <a:t>12.17 </a:t>
            </a:r>
            <a:endParaRPr lang="en-US" sz="40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8" y="381000"/>
            <a:ext cx="9142412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0" y="1600200"/>
            <a:ext cx="9142413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4572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" name="Rectangle 4"/>
          <p:cNvSpPr>
            <a:spLocks noChangeArrowheads="1"/>
          </p:cNvSpPr>
          <p:nvPr/>
        </p:nvSpPr>
        <p:spPr bwMode="gray">
          <a:xfrm>
            <a:off x="228600" y="1828800"/>
            <a:ext cx="62372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3600" b="1" u="sng">
                <a:latin typeface="Calibri" pitchFamily="34" charset="0"/>
              </a:rPr>
              <a:t>Solution: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0" y="2364462"/>
            <a:ext cx="9144000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dirty="0" smtClean="0"/>
              <a:t>a) d = 12,000 / 300 = 40 units / day</a:t>
            </a:r>
          </a:p>
          <a:p>
            <a:endParaRPr lang="en-US" sz="2200" dirty="0"/>
          </a:p>
          <a:p>
            <a:r>
              <a:rPr lang="en-US" sz="2200" dirty="0" smtClean="0"/>
              <a:t>    POQ = </a:t>
            </a:r>
            <a:r>
              <a:rPr lang="en-US" sz="2200" b="1" dirty="0" smtClean="0"/>
              <a:t>Q*</a:t>
            </a:r>
            <a:r>
              <a:rPr lang="en-US" sz="2200" dirty="0" smtClean="0"/>
              <a:t> = </a:t>
            </a:r>
            <a:r>
              <a:rPr lang="en-US" sz="2200" b="1" dirty="0" smtClean="0"/>
              <a:t>4,472 units </a:t>
            </a:r>
          </a:p>
          <a:p>
            <a:endParaRPr lang="en-US" sz="2200" dirty="0" smtClean="0"/>
          </a:p>
          <a:p>
            <a:r>
              <a:rPr lang="en-US" sz="2200" dirty="0" smtClean="0"/>
              <a:t>b</a:t>
            </a:r>
            <a:r>
              <a:rPr lang="en-US" sz="2200" dirty="0"/>
              <a:t>) </a:t>
            </a:r>
            <a:r>
              <a:rPr lang="en-US" sz="2200" dirty="0" smtClean="0"/>
              <a:t>Avg. Ann</a:t>
            </a:r>
            <a:r>
              <a:rPr lang="en-US" sz="2200" dirty="0"/>
              <a:t>. Holding Cost = </a:t>
            </a:r>
            <a:r>
              <a:rPr lang="en-US" sz="2200" dirty="0" smtClean="0"/>
              <a:t>(</a:t>
            </a:r>
            <a:r>
              <a:rPr lang="en-US" sz="2200" b="1" dirty="0" smtClean="0"/>
              <a:t>Q*</a:t>
            </a:r>
            <a:r>
              <a:rPr lang="en-US" sz="2200" dirty="0" smtClean="0"/>
              <a:t>/2</a:t>
            </a:r>
            <a:r>
              <a:rPr lang="en-US" sz="2200" dirty="0"/>
              <a:t>) H </a:t>
            </a:r>
            <a:r>
              <a:rPr lang="en-US" sz="2200" dirty="0" smtClean="0"/>
              <a:t>[1 – (d/p)] = </a:t>
            </a:r>
            <a:r>
              <a:rPr lang="en-US" sz="2200" b="1" dirty="0" smtClean="0"/>
              <a:t>134.16 </a:t>
            </a:r>
            <a:r>
              <a:rPr lang="en-US" sz="2200" b="1" dirty="0"/>
              <a:t>$</a:t>
            </a:r>
          </a:p>
          <a:p>
            <a:endParaRPr lang="en-US" sz="2200" dirty="0"/>
          </a:p>
          <a:p>
            <a:r>
              <a:rPr lang="en-US" sz="2200" dirty="0"/>
              <a:t>c) </a:t>
            </a:r>
            <a:r>
              <a:rPr lang="en-US" sz="2200" dirty="0" smtClean="0"/>
              <a:t>Avg. Ann</a:t>
            </a:r>
            <a:r>
              <a:rPr lang="en-US" sz="2200" dirty="0"/>
              <a:t>. Ordering Cost= (D/</a:t>
            </a:r>
            <a:r>
              <a:rPr lang="en-US" sz="2200" b="1" dirty="0"/>
              <a:t>Q*</a:t>
            </a:r>
            <a:r>
              <a:rPr lang="en-US" sz="2200" dirty="0"/>
              <a:t>) S = </a:t>
            </a:r>
            <a:r>
              <a:rPr lang="en-US" sz="2200" b="1" dirty="0" smtClean="0"/>
              <a:t>134.16 $</a:t>
            </a:r>
            <a:endParaRPr lang="en-US" sz="2200" b="1" dirty="0"/>
          </a:p>
          <a:p>
            <a:endParaRPr lang="en-US" sz="2200" dirty="0"/>
          </a:p>
          <a:p>
            <a:r>
              <a:rPr lang="en-US" sz="2200" dirty="0"/>
              <a:t>d) </a:t>
            </a:r>
            <a:r>
              <a:rPr lang="en-US" sz="2200" dirty="0" smtClean="0"/>
              <a:t>Total cost=Lights </a:t>
            </a:r>
            <a:r>
              <a:rPr lang="en-US" sz="2200" dirty="0" err="1" smtClean="0"/>
              <a:t>cost+Avg</a:t>
            </a:r>
            <a:r>
              <a:rPr lang="en-US" sz="2200" dirty="0" smtClean="0"/>
              <a:t>. Ann. Holding </a:t>
            </a:r>
            <a:r>
              <a:rPr lang="en-US" sz="2200" dirty="0" err="1" smtClean="0"/>
              <a:t>Cost+Avg</a:t>
            </a:r>
            <a:r>
              <a:rPr lang="en-US" sz="2200" dirty="0" smtClean="0"/>
              <a:t>. Ann. Order Cost </a:t>
            </a:r>
          </a:p>
          <a:p>
            <a:endParaRPr lang="en-US" sz="2200" dirty="0" smtClean="0"/>
          </a:p>
          <a:p>
            <a:r>
              <a:rPr lang="en-US" sz="2200" dirty="0" smtClean="0"/>
              <a:t>	       = 12,000 * 1 + 134.16 + 134.16 = </a:t>
            </a:r>
            <a:r>
              <a:rPr lang="en-US" sz="2200" b="1" dirty="0" smtClean="0"/>
              <a:t>12,268.32 $</a:t>
            </a:r>
            <a:endParaRPr lang="en-US" sz="2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762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1029" name="Rectangle 5"/>
          <p:cNvSpPr txBox="1">
            <a:spLocks noChangeArrowheads="1"/>
          </p:cNvSpPr>
          <p:nvPr/>
        </p:nvSpPr>
        <p:spPr bwMode="gray">
          <a:xfrm>
            <a:off x="1981200" y="304800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>
                <a:solidFill>
                  <a:srgbClr val="FFFFFF"/>
                </a:solidFill>
                <a:latin typeface="Calibri" pitchFamily="34" charset="0"/>
              </a:rPr>
              <a:t>EXERCISE 12.22 </a:t>
            </a:r>
            <a:endParaRPr lang="en-US" sz="4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8" y="0"/>
            <a:ext cx="9142412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0" y="1219200"/>
            <a:ext cx="9142413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762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Picture 13" descr="photo (33).JPG"/>
          <p:cNvPicPr>
            <a:picLocks noChangeAspect="1"/>
          </p:cNvPicPr>
          <p:nvPr/>
        </p:nvPicPr>
        <p:blipFill>
          <a:blip r:embed="rId3" cstate="print"/>
          <a:srcRect l="8333" t="2222" r="6667"/>
          <a:stretch>
            <a:fillRect/>
          </a:stretch>
        </p:blipFill>
        <p:spPr>
          <a:xfrm>
            <a:off x="0" y="1295400"/>
            <a:ext cx="9144000" cy="556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4572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1029" name="Rectangle 5"/>
          <p:cNvSpPr txBox="1">
            <a:spLocks noChangeArrowheads="1"/>
          </p:cNvSpPr>
          <p:nvPr/>
        </p:nvSpPr>
        <p:spPr bwMode="gray">
          <a:xfrm>
            <a:off x="1981200" y="685800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>
                <a:solidFill>
                  <a:srgbClr val="FFFFFF"/>
                </a:solidFill>
                <a:latin typeface="Calibri" pitchFamily="34" charset="0"/>
              </a:rPr>
              <a:t>EXERCISE 12.22 </a:t>
            </a:r>
            <a:endParaRPr lang="en-US" sz="4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8" y="381000"/>
            <a:ext cx="9142412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0" y="1600200"/>
            <a:ext cx="9142413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4572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Rectangle 4"/>
          <p:cNvSpPr>
            <a:spLocks noChangeArrowheads="1"/>
          </p:cNvSpPr>
          <p:nvPr/>
        </p:nvSpPr>
        <p:spPr bwMode="gray">
          <a:xfrm>
            <a:off x="304800" y="1828800"/>
            <a:ext cx="62372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3600" b="1" u="sng">
                <a:latin typeface="Calibri" pitchFamily="34" charset="0"/>
              </a:rPr>
              <a:t>Given:</a:t>
            </a:r>
          </a:p>
        </p:txBody>
      </p:sp>
      <p:graphicFrame>
        <p:nvGraphicFramePr>
          <p:cNvPr id="13" name="Object 2"/>
          <p:cNvGraphicFramePr>
            <a:graphicFrameLocks noChangeAspect="1"/>
          </p:cNvGraphicFramePr>
          <p:nvPr/>
        </p:nvGraphicFramePr>
        <p:xfrm>
          <a:off x="1447800" y="2819400"/>
          <a:ext cx="5386388" cy="1052513"/>
        </p:xfrm>
        <a:graphic>
          <a:graphicData uri="http://schemas.openxmlformats.org/presentationml/2006/ole">
            <p:oleObj spid="_x0000_s46082" name="Worksheet" r:id="rId4" imgW="3352666" imgH="714244" progId="Excel.Sheet.12">
              <p:embed/>
            </p:oleObj>
          </a:graphicData>
        </a:graphic>
      </p:graphicFrame>
      <p:graphicFrame>
        <p:nvGraphicFramePr>
          <p:cNvPr id="2" name="Object 9"/>
          <p:cNvGraphicFramePr>
            <a:graphicFrameLocks noChangeAspect="1"/>
          </p:cNvGraphicFramePr>
          <p:nvPr/>
        </p:nvGraphicFramePr>
        <p:xfrm>
          <a:off x="1447800" y="4876800"/>
          <a:ext cx="5386388" cy="1376363"/>
        </p:xfrm>
        <a:graphic>
          <a:graphicData uri="http://schemas.openxmlformats.org/presentationml/2006/ole">
            <p:oleObj spid="_x0000_s46083" name="Worksheet" r:id="rId5" imgW="3352666" imgH="933430" progId="Excel.Sheet.12">
              <p:embed/>
            </p:oleObj>
          </a:graphicData>
        </a:graphic>
      </p:graphicFrame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447800" y="4114800"/>
            <a:ext cx="5715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u="sng"/>
              <a:t>The discount options are 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4572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8195" name="Rectangle 5"/>
          <p:cNvSpPr txBox="1">
            <a:spLocks noChangeArrowheads="1"/>
          </p:cNvSpPr>
          <p:nvPr/>
        </p:nvSpPr>
        <p:spPr bwMode="gray">
          <a:xfrm>
            <a:off x="1981200" y="685800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>
                <a:solidFill>
                  <a:srgbClr val="FFFFFF"/>
                </a:solidFill>
                <a:latin typeface="Calibri" pitchFamily="34" charset="0"/>
              </a:rPr>
              <a:t>EXERCISE 12.22 </a:t>
            </a:r>
            <a:endParaRPr lang="en-US" sz="4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8" y="381000"/>
            <a:ext cx="9142412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0" y="1600200"/>
            <a:ext cx="9142413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4572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" name="Rectangle 4"/>
          <p:cNvSpPr>
            <a:spLocks noChangeArrowheads="1"/>
          </p:cNvSpPr>
          <p:nvPr/>
        </p:nvSpPr>
        <p:spPr bwMode="gray">
          <a:xfrm>
            <a:off x="228600" y="1828800"/>
            <a:ext cx="62372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3600" b="1" u="sng">
                <a:latin typeface="Calibri" pitchFamily="34" charset="0"/>
              </a:rPr>
              <a:t>Solution: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1447800" y="2590800"/>
          <a:ext cx="6400801" cy="2362200"/>
        </p:xfrm>
        <a:graphic>
          <a:graphicData uri="http://schemas.openxmlformats.org/drawingml/2006/table">
            <a:tbl>
              <a:tblPr/>
              <a:tblGrid>
                <a:gridCol w="2333930"/>
                <a:gridCol w="956910"/>
                <a:gridCol w="1452871"/>
                <a:gridCol w="1657090"/>
              </a:tblGrid>
              <a:tr h="48568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Discount Options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Q*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61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2,000 &lt; 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14142.14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1272.79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6361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2,001 &lt; X &lt; 5,000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361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5,001 &lt; X &lt; 10,000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16035.68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1122.5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568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10,001 &lt; 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16970.56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1060.66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762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9219" name="Rectangle 5"/>
          <p:cNvSpPr txBox="1">
            <a:spLocks noChangeArrowheads="1"/>
          </p:cNvSpPr>
          <p:nvPr/>
        </p:nvSpPr>
        <p:spPr bwMode="gray">
          <a:xfrm>
            <a:off x="1981200" y="304800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>
                <a:solidFill>
                  <a:srgbClr val="FFFFFF"/>
                </a:solidFill>
                <a:latin typeface="Calibri" pitchFamily="34" charset="0"/>
              </a:rPr>
              <a:t>EXERCISE 12.22 </a:t>
            </a:r>
            <a:endParaRPr lang="en-US" sz="4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8" y="0"/>
            <a:ext cx="9142412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0" y="1219200"/>
            <a:ext cx="9142413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762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Rectangle 4"/>
          <p:cNvSpPr>
            <a:spLocks noChangeArrowheads="1"/>
          </p:cNvSpPr>
          <p:nvPr/>
        </p:nvSpPr>
        <p:spPr bwMode="gray">
          <a:xfrm>
            <a:off x="152400" y="1371600"/>
            <a:ext cx="62372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3600" b="1" u="sng">
                <a:latin typeface="Calibri" pitchFamily="34" charset="0"/>
              </a:rPr>
              <a:t>Solution: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33400" y="2438400"/>
            <a:ext cx="86106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/>
              <a:t>b) Ann. Holding Cost = (Q*/2) H = (16971/2)*(1.8*0.05) = 530.34 $</a:t>
            </a:r>
          </a:p>
          <a:p>
            <a:endParaRPr lang="en-US" sz="2200"/>
          </a:p>
          <a:p>
            <a:r>
              <a:rPr lang="en-US" sz="2200"/>
              <a:t>c) Ann. Ordering Cost= (D/Q*) S = (45000/16971)*200 = 530.32 $</a:t>
            </a:r>
          </a:p>
          <a:p>
            <a:endParaRPr lang="en-US" sz="2200"/>
          </a:p>
          <a:p>
            <a:r>
              <a:rPr lang="en-US" sz="2200"/>
              <a:t>d) Ann. Cost of Silverware itself = 45000*1.25 = 56,250 $</a:t>
            </a:r>
          </a:p>
          <a:p>
            <a:endParaRPr lang="en-US" sz="2200"/>
          </a:p>
          <a:p>
            <a:r>
              <a:rPr lang="en-US" sz="2200"/>
              <a:t>e) Total Ann. Cost = 530.34 + 530.32 + 56,250 = 57,310.66 $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762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9219" name="Rectangle 5"/>
          <p:cNvSpPr txBox="1">
            <a:spLocks noChangeArrowheads="1"/>
          </p:cNvSpPr>
          <p:nvPr/>
        </p:nvSpPr>
        <p:spPr bwMode="gray">
          <a:xfrm>
            <a:off x="1371600" y="304800"/>
            <a:ext cx="73152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algn="ctr" eaLnBrk="0" hangingPunct="0">
              <a:lnSpc>
                <a:spcPct val="95000"/>
              </a:lnSpc>
            </a:pPr>
            <a:r>
              <a:rPr lang="en-US" sz="7200" b="1" dirty="0" smtClean="0">
                <a:solidFill>
                  <a:srgbClr val="FFFFFF"/>
                </a:solidFill>
                <a:latin typeface="Calibri" pitchFamily="34" charset="0"/>
              </a:rPr>
              <a:t>HW</a:t>
            </a:r>
            <a:endParaRPr lang="en-US" sz="7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8" y="0"/>
            <a:ext cx="9142412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0" y="1219200"/>
            <a:ext cx="9142413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762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0" y="1371600"/>
            <a:ext cx="9144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/>
              <a:t>12.12</a:t>
            </a:r>
          </a:p>
          <a:p>
            <a:pPr algn="ctr"/>
            <a:endParaRPr lang="en-US" sz="4800" b="1" dirty="0" smtClean="0"/>
          </a:p>
          <a:p>
            <a:pPr algn="ctr"/>
            <a:r>
              <a:rPr lang="en-US" sz="4800" b="1" dirty="0" smtClean="0"/>
              <a:t>12.13 </a:t>
            </a:r>
          </a:p>
          <a:p>
            <a:pPr algn="ctr"/>
            <a:endParaRPr lang="en-US" sz="4800" b="1" dirty="0" smtClean="0"/>
          </a:p>
          <a:p>
            <a:pPr algn="ctr"/>
            <a:r>
              <a:rPr lang="en-US" sz="4800" b="1" dirty="0" smtClean="0"/>
              <a:t>12.39</a:t>
            </a:r>
          </a:p>
          <a:p>
            <a:pPr algn="ctr"/>
            <a:endParaRPr lang="en-US" sz="4800" b="1" dirty="0" smtClean="0"/>
          </a:p>
          <a:p>
            <a:pPr algn="ctr"/>
            <a:r>
              <a:rPr lang="en-US" sz="4800" b="1" dirty="0" smtClean="0"/>
              <a:t>12.25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4572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5123" name="Rectangle 5"/>
          <p:cNvSpPr txBox="1">
            <a:spLocks noChangeArrowheads="1"/>
          </p:cNvSpPr>
          <p:nvPr/>
        </p:nvSpPr>
        <p:spPr bwMode="gray">
          <a:xfrm>
            <a:off x="1981200" y="685800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>
                <a:solidFill>
                  <a:srgbClr val="FFFFFF"/>
                </a:solidFill>
                <a:latin typeface="Calibri" pitchFamily="34" charset="0"/>
              </a:rPr>
              <a:t>EXERCISE 12.2 </a:t>
            </a:r>
            <a:endParaRPr lang="en-US" sz="4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8" y="381000"/>
            <a:ext cx="9142412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0" y="1600200"/>
            <a:ext cx="9142413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4572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Rectangle 4"/>
          <p:cNvSpPr>
            <a:spLocks noChangeArrowheads="1"/>
          </p:cNvSpPr>
          <p:nvPr/>
        </p:nvSpPr>
        <p:spPr bwMode="gray">
          <a:xfrm>
            <a:off x="304800" y="1828800"/>
            <a:ext cx="62372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3600" b="1" u="sng" dirty="0" smtClean="0">
                <a:latin typeface="Calibri" pitchFamily="34" charset="0"/>
              </a:rPr>
              <a:t>Given:</a:t>
            </a:r>
            <a:endParaRPr lang="en-US" sz="3600" b="1" u="sng" dirty="0">
              <a:latin typeface="Calibri" pitchFamily="34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04800" y="2514600"/>
            <a:ext cx="45720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000" dirty="0" err="1"/>
              <a:t>Boreki</a:t>
            </a:r>
            <a:r>
              <a:rPr lang="en-US" sz="2000" dirty="0"/>
              <a:t> </a:t>
            </a:r>
            <a:r>
              <a:rPr lang="en-US" sz="2000" dirty="0" err="1"/>
              <a:t>Enterpise</a:t>
            </a:r>
            <a:r>
              <a:rPr lang="en-US" sz="2000" dirty="0"/>
              <a:t> has the following</a:t>
            </a:r>
          </a:p>
          <a:p>
            <a:pPr algn="just"/>
            <a:r>
              <a:rPr lang="en-US" sz="2000" dirty="0"/>
              <a:t>10 items in inventory. Theodore </a:t>
            </a:r>
            <a:r>
              <a:rPr lang="en-US" sz="2000" dirty="0" err="1"/>
              <a:t>Boreki</a:t>
            </a:r>
            <a:r>
              <a:rPr lang="en-US" sz="2000" dirty="0"/>
              <a:t> asks you to divide these items into ABC classifications. What do you report?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5257800" y="2057400"/>
          <a:ext cx="3505199" cy="4572003"/>
        </p:xfrm>
        <a:graphic>
          <a:graphicData uri="http://schemas.openxmlformats.org/drawingml/2006/table">
            <a:tbl>
              <a:tblPr/>
              <a:tblGrid>
                <a:gridCol w="1085481"/>
                <a:gridCol w="1334237"/>
                <a:gridCol w="1085481"/>
              </a:tblGrid>
              <a:tr h="674303"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Item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Dollar Value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Annual Usage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77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$50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3,000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77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B8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$12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77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C7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$45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1,500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77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D1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$10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6,000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77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E9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$20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77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F3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$500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500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77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G2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$1,500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300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77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H2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$20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77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J5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$10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1,750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77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J8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$5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2,500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4572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6147" name="Rectangle 5"/>
          <p:cNvSpPr txBox="1">
            <a:spLocks noChangeArrowheads="1"/>
          </p:cNvSpPr>
          <p:nvPr/>
        </p:nvSpPr>
        <p:spPr bwMode="gray">
          <a:xfrm>
            <a:off x="1981200" y="685800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>
                <a:solidFill>
                  <a:srgbClr val="FFFFFF"/>
                </a:solidFill>
                <a:latin typeface="Calibri" pitchFamily="34" charset="0"/>
              </a:rPr>
              <a:t>EXERCISE 12.2 </a:t>
            </a:r>
            <a:endParaRPr lang="en-US" sz="4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8" y="381000"/>
            <a:ext cx="9142412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0" y="1600200"/>
            <a:ext cx="9142413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4572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685800" y="2438400"/>
          <a:ext cx="3276599" cy="4222495"/>
        </p:xfrm>
        <a:graphic>
          <a:graphicData uri="http://schemas.openxmlformats.org/drawingml/2006/table">
            <a:tbl>
              <a:tblPr/>
              <a:tblGrid>
                <a:gridCol w="774762"/>
                <a:gridCol w="952313"/>
                <a:gridCol w="774762"/>
                <a:gridCol w="774762"/>
              </a:tblGrid>
              <a:tr h="618111"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Item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Dollar Value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Annual Usage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Annual Usage Cost $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8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$50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3,000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150,000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8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B8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$12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48,000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8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C7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$45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1,500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67,500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8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D1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$10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6,000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60,000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8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E9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$20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20,000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8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F3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$500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500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250,000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8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G2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$1,500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300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450,000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8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H2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$20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12,000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8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J5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$10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1,750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17,500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8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J8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$5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2,500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12,500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Rectangle 4"/>
          <p:cNvSpPr>
            <a:spLocks noChangeArrowheads="1"/>
          </p:cNvSpPr>
          <p:nvPr/>
        </p:nvSpPr>
        <p:spPr bwMode="gray">
          <a:xfrm>
            <a:off x="228600" y="1752600"/>
            <a:ext cx="62372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3600" b="1" u="sng" dirty="0">
                <a:latin typeface="Calibri" pitchFamily="34" charset="0"/>
              </a:rPr>
              <a:t>Solution:</a:t>
            </a:r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4648200" y="2514600"/>
          <a:ext cx="3276599" cy="3941406"/>
        </p:xfrm>
        <a:graphic>
          <a:graphicData uri="http://schemas.openxmlformats.org/drawingml/2006/table">
            <a:tbl>
              <a:tblPr/>
              <a:tblGrid>
                <a:gridCol w="774762"/>
                <a:gridCol w="952313"/>
                <a:gridCol w="774762"/>
                <a:gridCol w="774762"/>
              </a:tblGrid>
              <a:tr h="725805"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Item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Dollar Value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Annual Usage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Annual Usage Cost $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8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G2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$1,500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300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450,000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8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F3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$500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500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250,000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8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$50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3,000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150,000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8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C7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$45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1,500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67,500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8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D1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$10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6,000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60,000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8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B8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$12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48,000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8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E9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$20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20,000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8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J5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$10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1,750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17,500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8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J8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$5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2,500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12,500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4572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7171" name="Rectangle 5"/>
          <p:cNvSpPr txBox="1">
            <a:spLocks noChangeArrowheads="1"/>
          </p:cNvSpPr>
          <p:nvPr/>
        </p:nvSpPr>
        <p:spPr bwMode="gray">
          <a:xfrm>
            <a:off x="1981200" y="685800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>
                <a:solidFill>
                  <a:srgbClr val="FFFFFF"/>
                </a:solidFill>
                <a:latin typeface="Calibri" pitchFamily="34" charset="0"/>
              </a:rPr>
              <a:t>EXERCISE 12.2 </a:t>
            </a:r>
            <a:endParaRPr lang="en-US" sz="4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8" y="381000"/>
            <a:ext cx="9142412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0" y="1600200"/>
            <a:ext cx="9142413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4572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Rectangle 4"/>
          <p:cNvSpPr>
            <a:spLocks noChangeArrowheads="1"/>
          </p:cNvSpPr>
          <p:nvPr/>
        </p:nvSpPr>
        <p:spPr bwMode="gray">
          <a:xfrm>
            <a:off x="228600" y="1752600"/>
            <a:ext cx="62372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3600" b="1" u="sng">
                <a:latin typeface="Calibri" pitchFamily="34" charset="0"/>
              </a:rPr>
              <a:t>Solution:</a:t>
            </a:r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1676400" y="2362200"/>
          <a:ext cx="6139543" cy="4298695"/>
        </p:xfrm>
        <a:graphic>
          <a:graphicData uri="http://schemas.openxmlformats.org/drawingml/2006/table">
            <a:tbl>
              <a:tblPr/>
              <a:tblGrid>
                <a:gridCol w="1023257"/>
                <a:gridCol w="1023257"/>
                <a:gridCol w="1023257"/>
                <a:gridCol w="1023257"/>
                <a:gridCol w="1234406"/>
                <a:gridCol w="812109"/>
              </a:tblGrid>
              <a:tr h="725805"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Item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Annual Usage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Annual Usage Cost $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% of total value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Cumulative Percentage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Class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8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G2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3,000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450,000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41.84%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65.09%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8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F3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250,000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23.25%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8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1,500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150,000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13.95%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25.81%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8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C7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6,000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67,500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6.28%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8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D1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60,000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5.58%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8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B8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500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48,000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4.46%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9.11%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8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E9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300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20,000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1.86%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8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J5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17,500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1.63%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8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J8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1,750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12,500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1.16%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89">
                <a:tc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18,650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1,075,500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4572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1029" name="Rectangle 5"/>
          <p:cNvSpPr txBox="1">
            <a:spLocks noChangeArrowheads="1"/>
          </p:cNvSpPr>
          <p:nvPr/>
        </p:nvSpPr>
        <p:spPr bwMode="gray">
          <a:xfrm>
            <a:off x="1981200" y="685800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 dirty="0">
                <a:solidFill>
                  <a:srgbClr val="FFFFFF"/>
                </a:solidFill>
                <a:latin typeface="Calibri" pitchFamily="34" charset="0"/>
              </a:rPr>
              <a:t>EXERCISE </a:t>
            </a:r>
            <a:r>
              <a:rPr lang="en-US" sz="4000" b="1" dirty="0" smtClean="0">
                <a:solidFill>
                  <a:srgbClr val="FFFFFF"/>
                </a:solidFill>
                <a:latin typeface="Calibri" pitchFamily="34" charset="0"/>
              </a:rPr>
              <a:t>12.9 </a:t>
            </a:r>
            <a:endParaRPr lang="en-US" sz="40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8" y="381000"/>
            <a:ext cx="9142412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0" y="1600200"/>
            <a:ext cx="9142413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4572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Picture 14" descr="photo (32).JPG"/>
          <p:cNvPicPr>
            <a:picLocks noChangeAspect="1"/>
          </p:cNvPicPr>
          <p:nvPr/>
        </p:nvPicPr>
        <p:blipFill>
          <a:blip r:embed="rId3" cstate="print"/>
          <a:srcRect t="23333" b="8889"/>
          <a:stretch>
            <a:fillRect/>
          </a:stretch>
        </p:blipFill>
        <p:spPr>
          <a:xfrm>
            <a:off x="0" y="1905000"/>
            <a:ext cx="9144000" cy="464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4572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1029" name="Rectangle 5"/>
          <p:cNvSpPr txBox="1">
            <a:spLocks noChangeArrowheads="1"/>
          </p:cNvSpPr>
          <p:nvPr/>
        </p:nvSpPr>
        <p:spPr bwMode="gray">
          <a:xfrm>
            <a:off x="1981200" y="685800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 dirty="0">
                <a:solidFill>
                  <a:srgbClr val="FFFFFF"/>
                </a:solidFill>
                <a:latin typeface="Calibri" pitchFamily="34" charset="0"/>
              </a:rPr>
              <a:t>EXERCISE </a:t>
            </a:r>
            <a:r>
              <a:rPr lang="en-US" sz="4000" b="1" dirty="0" smtClean="0">
                <a:solidFill>
                  <a:srgbClr val="FFFFFF"/>
                </a:solidFill>
                <a:latin typeface="Calibri" pitchFamily="34" charset="0"/>
              </a:rPr>
              <a:t>12.9 </a:t>
            </a:r>
            <a:endParaRPr lang="en-US" sz="40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8" y="381000"/>
            <a:ext cx="9142412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0" y="1600200"/>
            <a:ext cx="9142413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4572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Rectangle 4"/>
          <p:cNvSpPr>
            <a:spLocks noChangeArrowheads="1"/>
          </p:cNvSpPr>
          <p:nvPr/>
        </p:nvSpPr>
        <p:spPr bwMode="gray">
          <a:xfrm>
            <a:off x="304800" y="1828800"/>
            <a:ext cx="62372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3600" b="1" u="sng">
                <a:latin typeface="Calibri" pitchFamily="34" charset="0"/>
              </a:rPr>
              <a:t>Given:</a:t>
            </a:r>
          </a:p>
        </p:txBody>
      </p:sp>
      <p:graphicFrame>
        <p:nvGraphicFramePr>
          <p:cNvPr id="13" name="Object 2"/>
          <p:cNvGraphicFramePr>
            <a:graphicFrameLocks noChangeAspect="1"/>
          </p:cNvGraphicFramePr>
          <p:nvPr/>
        </p:nvGraphicFramePr>
        <p:xfrm>
          <a:off x="609600" y="2667000"/>
          <a:ext cx="7172325" cy="2540000"/>
        </p:xfrm>
        <a:graphic>
          <a:graphicData uri="http://schemas.openxmlformats.org/presentationml/2006/ole">
            <p:oleObj spid="_x0000_s25602" name="Worksheet" r:id="rId4" imgW="3238481" imgH="1190677" progId="Excel.Shee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762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9219" name="Rectangle 5"/>
          <p:cNvSpPr txBox="1">
            <a:spLocks noChangeArrowheads="1"/>
          </p:cNvSpPr>
          <p:nvPr/>
        </p:nvSpPr>
        <p:spPr bwMode="gray">
          <a:xfrm>
            <a:off x="1981200" y="304800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 dirty="0">
                <a:solidFill>
                  <a:srgbClr val="FFFFFF"/>
                </a:solidFill>
                <a:latin typeface="Calibri" pitchFamily="34" charset="0"/>
              </a:rPr>
              <a:t>EXERCISE </a:t>
            </a:r>
            <a:r>
              <a:rPr lang="en-US" sz="4000" b="1" dirty="0" smtClean="0">
                <a:solidFill>
                  <a:srgbClr val="FFFFFF"/>
                </a:solidFill>
                <a:latin typeface="Calibri" pitchFamily="34" charset="0"/>
              </a:rPr>
              <a:t>12.9 </a:t>
            </a:r>
            <a:endParaRPr lang="en-US" sz="40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8" y="0"/>
            <a:ext cx="9142412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0" y="1219200"/>
            <a:ext cx="9142413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762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Rectangle 4"/>
          <p:cNvSpPr>
            <a:spLocks noChangeArrowheads="1"/>
          </p:cNvSpPr>
          <p:nvPr/>
        </p:nvSpPr>
        <p:spPr bwMode="gray">
          <a:xfrm>
            <a:off x="152400" y="1371600"/>
            <a:ext cx="62372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3600" b="1" u="sng">
                <a:latin typeface="Calibri" pitchFamily="34" charset="0"/>
              </a:rPr>
              <a:t>Solution: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33400" y="2438400"/>
            <a:ext cx="86106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dirty="0" smtClean="0"/>
              <a:t>a) EOQ = Q* = √ </a:t>
            </a:r>
            <a:r>
              <a:rPr lang="en-US" sz="2000" dirty="0" smtClean="0"/>
              <a:t>2DS/H</a:t>
            </a:r>
            <a:r>
              <a:rPr lang="en-US" sz="2200" dirty="0" smtClean="0"/>
              <a:t> = 300 units</a:t>
            </a:r>
          </a:p>
          <a:p>
            <a:endParaRPr lang="en-US" sz="2200" dirty="0" smtClean="0"/>
          </a:p>
          <a:p>
            <a:r>
              <a:rPr lang="en-US" sz="2200" dirty="0" smtClean="0"/>
              <a:t>b</a:t>
            </a:r>
            <a:r>
              <a:rPr lang="en-US" sz="2200" dirty="0"/>
              <a:t>) Ann. Holding Cost = </a:t>
            </a:r>
            <a:r>
              <a:rPr lang="en-US" sz="2200" dirty="0" smtClean="0"/>
              <a:t>(Q*/2</a:t>
            </a:r>
            <a:r>
              <a:rPr lang="en-US" sz="2200" dirty="0"/>
              <a:t>) H = </a:t>
            </a:r>
            <a:r>
              <a:rPr lang="en-US" sz="2200" dirty="0" smtClean="0"/>
              <a:t>3,750 </a:t>
            </a:r>
            <a:r>
              <a:rPr lang="en-US" sz="2200" dirty="0"/>
              <a:t>$</a:t>
            </a:r>
          </a:p>
          <a:p>
            <a:endParaRPr lang="en-US" sz="2200" dirty="0"/>
          </a:p>
          <a:p>
            <a:r>
              <a:rPr lang="en-US" sz="2200" dirty="0"/>
              <a:t>c) Ann. Ordering Cost= (D/Q*) S = </a:t>
            </a:r>
            <a:r>
              <a:rPr lang="en-US" sz="2200" dirty="0" smtClean="0"/>
              <a:t>3,750 </a:t>
            </a:r>
            <a:r>
              <a:rPr lang="en-US" sz="2200" dirty="0"/>
              <a:t>$</a:t>
            </a:r>
          </a:p>
          <a:p>
            <a:endParaRPr lang="en-US" sz="2200" dirty="0"/>
          </a:p>
          <a:p>
            <a:r>
              <a:rPr lang="en-US" sz="2200" dirty="0"/>
              <a:t>d) </a:t>
            </a:r>
            <a:r>
              <a:rPr lang="en-US" sz="2200" dirty="0" smtClean="0"/>
              <a:t>d = D/ working days per year = 15,000 / 300 = 50 units</a:t>
            </a:r>
          </a:p>
          <a:p>
            <a:endParaRPr lang="en-US" sz="2200" dirty="0" smtClean="0"/>
          </a:p>
          <a:p>
            <a:r>
              <a:rPr lang="en-US" sz="2200" dirty="0" smtClean="0"/>
              <a:t>     ROP </a:t>
            </a:r>
            <a:r>
              <a:rPr lang="en-US" sz="2200" dirty="0"/>
              <a:t>= </a:t>
            </a:r>
            <a:r>
              <a:rPr lang="en-US" sz="2200" dirty="0" smtClean="0"/>
              <a:t>d * L = 50 * 2 = 100 units</a:t>
            </a:r>
            <a:endParaRPr lang="en-US" sz="2200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2667000" y="2514600"/>
            <a:ext cx="914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4572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1029" name="Rectangle 5"/>
          <p:cNvSpPr txBox="1">
            <a:spLocks noChangeArrowheads="1"/>
          </p:cNvSpPr>
          <p:nvPr/>
        </p:nvSpPr>
        <p:spPr bwMode="gray">
          <a:xfrm>
            <a:off x="1981200" y="685800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 dirty="0" smtClean="0">
                <a:solidFill>
                  <a:srgbClr val="FFFFFF"/>
                </a:solidFill>
                <a:latin typeface="Calibri" pitchFamily="34" charset="0"/>
              </a:rPr>
              <a:t>EXERCISE 12.17 </a:t>
            </a:r>
            <a:endParaRPr lang="en-US" sz="40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8" y="381000"/>
            <a:ext cx="9142412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0" y="1600200"/>
            <a:ext cx="9142413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4572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Picture 11" descr="photo 2 (15).JPG"/>
          <p:cNvPicPr>
            <a:picLocks noChangeAspect="1"/>
          </p:cNvPicPr>
          <p:nvPr/>
        </p:nvPicPr>
        <p:blipFill>
          <a:blip r:embed="rId3" cstate="print"/>
          <a:srcRect t="35556" b="2222"/>
          <a:stretch>
            <a:fillRect/>
          </a:stretch>
        </p:blipFill>
        <p:spPr>
          <a:xfrm>
            <a:off x="0" y="1981200"/>
            <a:ext cx="9144000" cy="426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4572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1029" name="Rectangle 5"/>
          <p:cNvSpPr txBox="1">
            <a:spLocks noChangeArrowheads="1"/>
          </p:cNvSpPr>
          <p:nvPr/>
        </p:nvSpPr>
        <p:spPr bwMode="gray">
          <a:xfrm>
            <a:off x="1981200" y="685800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 dirty="0" smtClean="0">
                <a:solidFill>
                  <a:srgbClr val="FFFFFF"/>
                </a:solidFill>
                <a:latin typeface="Calibri" pitchFamily="34" charset="0"/>
              </a:rPr>
              <a:t>EXERCISE 12.17 </a:t>
            </a:r>
            <a:endParaRPr lang="en-US" sz="40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8" y="381000"/>
            <a:ext cx="9142412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0" y="1600200"/>
            <a:ext cx="9142413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4572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Rectangle 4"/>
          <p:cNvSpPr>
            <a:spLocks noChangeArrowheads="1"/>
          </p:cNvSpPr>
          <p:nvPr/>
        </p:nvSpPr>
        <p:spPr bwMode="gray">
          <a:xfrm>
            <a:off x="304800" y="1828800"/>
            <a:ext cx="62372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3600" b="1" u="sng">
                <a:latin typeface="Calibri" pitchFamily="34" charset="0"/>
              </a:rPr>
              <a:t>Given:</a:t>
            </a:r>
          </a:p>
        </p:txBody>
      </p:sp>
      <p:graphicFrame>
        <p:nvGraphicFramePr>
          <p:cNvPr id="13" name="Object 2"/>
          <p:cNvGraphicFramePr>
            <a:graphicFrameLocks noChangeAspect="1"/>
          </p:cNvGraphicFramePr>
          <p:nvPr/>
        </p:nvGraphicFramePr>
        <p:xfrm>
          <a:off x="609600" y="2667000"/>
          <a:ext cx="7418388" cy="2560638"/>
        </p:xfrm>
        <a:graphic>
          <a:graphicData uri="http://schemas.openxmlformats.org/presentationml/2006/ole">
            <p:oleObj spid="_x0000_s26626" name="Worksheet" r:id="rId4" imgW="3543244" imgH="1200125" progId="Excel.Shee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1495</TotalTime>
  <Words>577</Words>
  <Application>Microsoft Office PowerPoint</Application>
  <PresentationFormat>On-screen Show (4:3)</PresentationFormat>
  <Paragraphs>259</Paragraphs>
  <Slides>15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Office Theme</vt:lpstr>
      <vt:lpstr>Worksheet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student</cp:lastModifiedBy>
  <cp:revision>96</cp:revision>
  <dcterms:created xsi:type="dcterms:W3CDTF">2006-08-16T00:00:00Z</dcterms:created>
  <dcterms:modified xsi:type="dcterms:W3CDTF">2014-04-29T09:31:13Z</dcterms:modified>
</cp:coreProperties>
</file>