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7" r:id="rId2"/>
    <p:sldId id="306" r:id="rId3"/>
    <p:sldId id="307" r:id="rId4"/>
    <p:sldId id="308" r:id="rId5"/>
    <p:sldId id="309" r:id="rId6"/>
    <p:sldId id="311" r:id="rId7"/>
    <p:sldId id="316" r:id="rId8"/>
    <p:sldId id="312" r:id="rId9"/>
    <p:sldId id="317" r:id="rId10"/>
    <p:sldId id="313" r:id="rId11"/>
    <p:sldId id="318" r:id="rId12"/>
    <p:sldId id="319" r:id="rId13"/>
    <p:sldId id="320" r:id="rId14"/>
    <p:sldId id="321" r:id="rId15"/>
    <p:sldId id="310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477" autoAdjust="0"/>
  </p:normalViewPr>
  <p:slideViewPr>
    <p:cSldViewPr>
      <p:cViewPr varScale="1">
        <p:scale>
          <a:sx n="74" d="100"/>
          <a:sy n="74" d="100"/>
        </p:scale>
        <p:origin x="-126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0096EC-35E8-407A-ABD5-C54C912B2760}" type="datetimeFigureOut">
              <a:rPr lang="en-US" smtClean="0"/>
              <a:pPr/>
              <a:t>5/6/2014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4855A5-317C-4D70-925B-E9C58DEBCE5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855A5-317C-4D70-925B-E9C58DEBCE57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70786E-E857-49FD-A8AA-A6395799F49C}" type="datetimeFigureOut">
              <a:rPr lang="en-US"/>
              <a:pPr>
                <a:defRPr/>
              </a:pPr>
              <a:t>5/6/2014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12C4BD-F392-42D3-BDCC-9A0FEBC5A1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CC748-CB7D-4E5A-B1E3-275EA8E97D7F}" type="datetimeFigureOut">
              <a:rPr lang="en-US"/>
              <a:pPr>
                <a:defRPr/>
              </a:pPr>
              <a:t>5/6/2014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5CA5E-4C15-47E4-BECB-80FC66C945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78E85-0A48-4AC4-887A-6ACAC2CA0BBF}" type="datetimeFigureOut">
              <a:rPr lang="en-US"/>
              <a:pPr>
                <a:defRPr/>
              </a:pPr>
              <a:t>5/6/2014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523987-F17B-459C-AE14-1959E41582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3FE460-190A-41D0-97E0-9F980C999C8F}" type="datetimeFigureOut">
              <a:rPr lang="en-US"/>
              <a:pPr>
                <a:defRPr/>
              </a:pPr>
              <a:t>5/6/2014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123C1-DCAF-45D7-8F9B-61244C082B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CD3C07-955D-4B95-8763-BDE6508EE159}" type="datetimeFigureOut">
              <a:rPr lang="en-US"/>
              <a:pPr>
                <a:defRPr/>
              </a:pPr>
              <a:t>5/6/2014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8DD50-80DA-4BDF-A2DC-3131AB926C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7B54BD-4753-4D8A-850C-A9E73CCBAEF2}" type="datetimeFigureOut">
              <a:rPr lang="en-US"/>
              <a:pPr>
                <a:defRPr/>
              </a:pPr>
              <a:t>5/6/2014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CAA549-9298-4D19-B4CA-F89A3DBC10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96E61B-CCB9-449E-828F-BA322630EF81}" type="datetimeFigureOut">
              <a:rPr lang="en-US"/>
              <a:pPr>
                <a:defRPr/>
              </a:pPr>
              <a:t>5/6/2014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987BF-1224-41E5-B9A1-B6FFCD74DB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E3181A-7D07-41F3-9D08-1693EF54E6F8}" type="datetimeFigureOut">
              <a:rPr lang="en-US"/>
              <a:pPr>
                <a:defRPr/>
              </a:pPr>
              <a:t>5/6/2014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3A1DF-48CB-4E53-9232-B5563DE941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F6BF5B-2482-4718-A2C8-418553791CC8}" type="datetimeFigureOut">
              <a:rPr lang="en-US"/>
              <a:pPr>
                <a:defRPr/>
              </a:pPr>
              <a:t>5/6/2014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1062E2-280C-40A4-8AAB-B64C0E3D4F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657A0F-F6BC-4CAD-973A-D62929150CA6}" type="datetimeFigureOut">
              <a:rPr lang="en-US"/>
              <a:pPr>
                <a:defRPr/>
              </a:pPr>
              <a:t>5/6/2014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4F5079-BC02-4B8E-A86D-4D35A14413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9B23C5-6112-4E8E-882F-E4BE5DD9326E}" type="datetimeFigureOut">
              <a:rPr lang="en-US"/>
              <a:pPr>
                <a:defRPr/>
              </a:pPr>
              <a:t>5/6/2014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B86B1D-FE88-4352-AE12-EC9852E0A1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035C960-87A7-4233-B7EE-9AA53E44DA13}" type="datetimeFigureOut">
              <a:rPr lang="en-US"/>
              <a:pPr>
                <a:defRPr/>
              </a:pPr>
              <a:t>5/6/2014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C285763-5E8A-4912-BC09-C50FF225F7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5" descr="business_analysis1_xri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uppe 15"/>
          <p:cNvGrpSpPr/>
          <p:nvPr/>
        </p:nvGrpSpPr>
        <p:grpSpPr>
          <a:xfrm>
            <a:off x="1586" y="0"/>
            <a:ext cx="9142414" cy="1524000"/>
            <a:chOff x="-1" y="4286250"/>
            <a:chExt cx="9142414" cy="214757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3" name="Gruppe 13"/>
            <p:cNvGrpSpPr/>
            <p:nvPr/>
          </p:nvGrpSpPr>
          <p:grpSpPr>
            <a:xfrm>
              <a:off x="-1" y="4286250"/>
              <a:ext cx="9142414" cy="2014220"/>
              <a:chOff x="-1" y="4286250"/>
              <a:chExt cx="9142414" cy="2014220"/>
            </a:xfrm>
          </p:grpSpPr>
          <p:sp>
            <p:nvSpPr>
              <p:cNvPr id="41" name="Rektangel 40"/>
              <p:cNvSpPr>
                <a:spLocks noChangeArrowheads="1"/>
              </p:cNvSpPr>
              <p:nvPr/>
            </p:nvSpPr>
            <p:spPr bwMode="auto">
              <a:xfrm>
                <a:off x="-1" y="4427220"/>
                <a:ext cx="9142413" cy="1873250"/>
              </a:xfrm>
              <a:prstGeom prst="rect">
                <a:avLst/>
              </a:prstGeom>
              <a:gradFill flip="none" rotWithShape="1">
                <a:gsLst>
                  <a:gs pos="0">
                    <a:srgbClr val="171717">
                      <a:alpha val="50000"/>
                    </a:srgbClr>
                  </a:gs>
                  <a:gs pos="100000">
                    <a:srgbClr val="232323">
                      <a:alpha val="86000"/>
                    </a:srgbClr>
                  </a:gs>
                </a:gsLst>
                <a:lin ang="10800000" scaled="1"/>
                <a:tileRect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 dirty="0">
                  <a:solidFill>
                    <a:srgbClr val="FFFFFF"/>
                  </a:solidFill>
                  <a:latin typeface="Arial Narrow" pitchFamily="-97" charset="0"/>
                  <a:ea typeface="ＭＳ Ｐゴシック" pitchFamily="-97" charset="-128"/>
                  <a:cs typeface="+mn-cs"/>
                </a:endParaRPr>
              </a:p>
            </p:txBody>
          </p:sp>
          <p:sp>
            <p:nvSpPr>
              <p:cNvPr id="42" name="Rektangel 41"/>
              <p:cNvSpPr/>
              <p:nvPr/>
            </p:nvSpPr>
            <p:spPr>
              <a:xfrm>
                <a:off x="0" y="4286250"/>
                <a:ext cx="9142413" cy="14097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6">
                      <a:lumMod val="75000"/>
                      <a:shade val="30000"/>
                      <a:satMod val="115000"/>
                    </a:schemeClr>
                  </a:gs>
                  <a:gs pos="50000">
                    <a:schemeClr val="accent6">
                      <a:lumMod val="75000"/>
                      <a:shade val="67500"/>
                      <a:satMod val="115000"/>
                    </a:schemeClr>
                  </a:gs>
                  <a:gs pos="100000">
                    <a:schemeClr val="accent6">
                      <a:lumMod val="75000"/>
                      <a:shade val="100000"/>
                      <a:satMod val="115000"/>
                    </a:schemeClr>
                  </a:gs>
                </a:gsLst>
                <a:lin ang="0" scaled="1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 dirty="0">
                  <a:solidFill>
                    <a:srgbClr val="FFFFFF"/>
                  </a:solidFill>
                  <a:latin typeface="Arial Narrow" pitchFamily="-97" charset="0"/>
                  <a:ea typeface="ＭＳ Ｐゴシック" pitchFamily="-97" charset="-128"/>
                  <a:cs typeface="+mn-cs"/>
                </a:endParaRPr>
              </a:p>
            </p:txBody>
          </p:sp>
        </p:grpSp>
        <p:sp>
          <p:nvSpPr>
            <p:cNvPr id="40" name="Rektangel 39"/>
            <p:cNvSpPr/>
            <p:nvPr/>
          </p:nvSpPr>
          <p:spPr>
            <a:xfrm>
              <a:off x="0" y="6292850"/>
              <a:ext cx="9142413" cy="14097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  <a:shade val="30000"/>
                    <a:satMod val="115000"/>
                  </a:schemeClr>
                </a:gs>
                <a:gs pos="50000">
                  <a:schemeClr val="accent6">
                    <a:lumMod val="75000"/>
                    <a:shade val="67500"/>
                    <a:satMod val="115000"/>
                  </a:schemeClr>
                </a:gs>
                <a:gs pos="100000">
                  <a:schemeClr val="accent6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 dirty="0">
                <a:solidFill>
                  <a:srgbClr val="FFFFFF"/>
                </a:solidFill>
                <a:latin typeface="Arial Narrow" pitchFamily="-97" charset="0"/>
                <a:ea typeface="ＭＳ Ｐゴシック" pitchFamily="-97" charset="-128"/>
                <a:cs typeface="+mn-cs"/>
              </a:endParaRPr>
            </a:p>
          </p:txBody>
        </p:sp>
      </p:grpSp>
      <p:sp>
        <p:nvSpPr>
          <p:cNvPr id="4100" name="Rectangle 4"/>
          <p:cNvSpPr>
            <a:spLocks noChangeArrowheads="1"/>
          </p:cNvSpPr>
          <p:nvPr/>
        </p:nvSpPr>
        <p:spPr bwMode="gray">
          <a:xfrm>
            <a:off x="381000" y="838200"/>
            <a:ext cx="62372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801688"/>
            <a:r>
              <a:rPr lang="da-DK" sz="2500">
                <a:solidFill>
                  <a:srgbClr val="FFFFFF"/>
                </a:solidFill>
                <a:latin typeface="Arial Narrow" pitchFamily="34" charset="0"/>
              </a:rPr>
              <a:t>Inventory Management</a:t>
            </a:r>
          </a:p>
          <a:p>
            <a:pPr defTabSz="801688"/>
            <a:endParaRPr lang="en-US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4101" name="Rectangle 5"/>
          <p:cNvSpPr txBox="1">
            <a:spLocks noChangeArrowheads="1"/>
          </p:cNvSpPr>
          <p:nvPr/>
        </p:nvSpPr>
        <p:spPr bwMode="gray">
          <a:xfrm>
            <a:off x="381000" y="152400"/>
            <a:ext cx="7380288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eaLnBrk="0" hangingPunct="0">
              <a:lnSpc>
                <a:spcPct val="95000"/>
              </a:lnSpc>
            </a:pPr>
            <a:r>
              <a:rPr lang="en-US" sz="4000" b="1" dirty="0">
                <a:solidFill>
                  <a:srgbClr val="FFFFFF"/>
                </a:solidFill>
                <a:latin typeface="Calibri" pitchFamily="34" charset="0"/>
              </a:rPr>
              <a:t>IE </a:t>
            </a:r>
            <a:r>
              <a:rPr lang="en-US" sz="4000" b="1" dirty="0" smtClean="0">
                <a:solidFill>
                  <a:srgbClr val="FFFFFF"/>
                </a:solidFill>
                <a:latin typeface="Calibri" pitchFamily="34" charset="0"/>
              </a:rPr>
              <a:t>314</a:t>
            </a:r>
            <a:r>
              <a:rPr lang="en-US" sz="4000" b="1" dirty="0">
                <a:solidFill>
                  <a:srgbClr val="FFFFFF"/>
                </a:solidFill>
                <a:latin typeface="Calibri" pitchFamily="34" charset="0"/>
              </a:rPr>
              <a:t>: Operations Management</a:t>
            </a:r>
            <a:endParaRPr lang="en-US" sz="4000" dirty="0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4102" name="Group 10"/>
          <p:cNvGrpSpPr>
            <a:grpSpLocks/>
          </p:cNvGrpSpPr>
          <p:nvPr/>
        </p:nvGrpSpPr>
        <p:grpSpPr bwMode="auto">
          <a:xfrm>
            <a:off x="7894638" y="0"/>
            <a:ext cx="1249362" cy="1171575"/>
            <a:chOff x="7629525" y="44450"/>
            <a:chExt cx="1317625" cy="1300163"/>
          </a:xfrm>
        </p:grpSpPr>
        <p:sp>
          <p:nvSpPr>
            <p:cNvPr id="4103" name="Rectangle 24"/>
            <p:cNvSpPr>
              <a:spLocks noChangeArrowheads="1"/>
            </p:cNvSpPr>
            <p:nvPr/>
          </p:nvSpPr>
          <p:spPr bwMode="auto">
            <a:xfrm>
              <a:off x="7785100" y="1104900"/>
              <a:ext cx="1027113" cy="239713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400">
                  <a:solidFill>
                    <a:schemeClr val="accent2"/>
                  </a:solidFill>
                  <a:latin typeface="Calibri" pitchFamily="34" charset="0"/>
                </a:rPr>
                <a:t>KAMAL</a:t>
              </a:r>
            </a:p>
          </p:txBody>
        </p:sp>
        <p:pic>
          <p:nvPicPr>
            <p:cNvPr id="4104" name="Picture 31" descr="iStock_000001597092Small"/>
            <p:cNvPicPr>
              <a:picLocks noChangeAspect="1" noChangeArrowheads="1"/>
            </p:cNvPicPr>
            <p:nvPr/>
          </p:nvPicPr>
          <p:blipFill>
            <a:blip r:embed="rId3" cstate="print">
              <a:lum bright="6000"/>
            </a:blip>
            <a:srcRect/>
            <a:stretch>
              <a:fillRect/>
            </a:stretch>
          </p:blipFill>
          <p:spPr bwMode="auto">
            <a:xfrm>
              <a:off x="7629525" y="44450"/>
              <a:ext cx="1317625" cy="1127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05" name="Text Box 6"/>
            <p:cNvSpPr txBox="1">
              <a:spLocks noChangeArrowheads="1"/>
            </p:cNvSpPr>
            <p:nvPr/>
          </p:nvSpPr>
          <p:spPr bwMode="auto">
            <a:xfrm>
              <a:off x="7859713" y="620713"/>
              <a:ext cx="527050" cy="1889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r>
                <a:rPr lang="en-US" sz="900">
                  <a:solidFill>
                    <a:schemeClr val="bg1"/>
                  </a:solidFill>
                  <a:latin typeface="Calibri" pitchFamily="34" charset="0"/>
                </a:rPr>
                <a:t>Lecture</a:t>
              </a:r>
            </a:p>
          </p:txBody>
        </p:sp>
        <p:sp>
          <p:nvSpPr>
            <p:cNvPr id="4106" name="Oval 33"/>
            <p:cNvSpPr>
              <a:spLocks noChangeArrowheads="1"/>
            </p:cNvSpPr>
            <p:nvPr/>
          </p:nvSpPr>
          <p:spPr bwMode="auto">
            <a:xfrm>
              <a:off x="8337550" y="633413"/>
              <a:ext cx="395288" cy="395287"/>
            </a:xfrm>
            <a:prstGeom prst="ellipse">
              <a:avLst/>
            </a:prstGeom>
            <a:noFill/>
            <a:ln w="9525">
              <a:solidFill>
                <a:srgbClr val="9F9F9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de-DE">
                  <a:solidFill>
                    <a:schemeClr val="bg1"/>
                  </a:solidFill>
                  <a:latin typeface="Calibri" pitchFamily="34" charset="0"/>
                </a:rPr>
                <a:t>7</a:t>
              </a:r>
              <a:endParaRPr lang="de-DE" noProof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3"/>
          <p:cNvSpPr>
            <a:spLocks noChangeArrowheads="1"/>
          </p:cNvSpPr>
          <p:nvPr/>
        </p:nvSpPr>
        <p:spPr bwMode="auto">
          <a:xfrm>
            <a:off x="0" y="76200"/>
            <a:ext cx="9144000" cy="914400"/>
          </a:xfrm>
          <a:prstGeom prst="rect">
            <a:avLst/>
          </a:prstGeom>
          <a:gradFill rotWithShape="1">
            <a:gsLst>
              <a:gs pos="0">
                <a:srgbClr val="171717"/>
              </a:gs>
              <a:gs pos="100000">
                <a:srgbClr val="353637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2987" dir="5400000" algn="tl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9219" name="Rectangle 5"/>
          <p:cNvSpPr txBox="1">
            <a:spLocks noChangeArrowheads="1"/>
          </p:cNvSpPr>
          <p:nvPr/>
        </p:nvSpPr>
        <p:spPr bwMode="gray">
          <a:xfrm>
            <a:off x="1981200" y="228600"/>
            <a:ext cx="56388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eaLnBrk="0" hangingPunct="0">
              <a:lnSpc>
                <a:spcPct val="95000"/>
              </a:lnSpc>
            </a:pPr>
            <a:r>
              <a:rPr lang="en-US" sz="4000" b="1" dirty="0">
                <a:solidFill>
                  <a:srgbClr val="FFFFFF"/>
                </a:solidFill>
                <a:latin typeface="Calibri" pitchFamily="34" charset="0"/>
              </a:rPr>
              <a:t>EXERCISE </a:t>
            </a:r>
            <a:r>
              <a:rPr lang="en-US" sz="4000" b="1" dirty="0" smtClean="0">
                <a:solidFill>
                  <a:srgbClr val="FFFFFF"/>
                </a:solidFill>
                <a:latin typeface="Calibri" pitchFamily="34" charset="0"/>
              </a:rPr>
              <a:t>12.34</a:t>
            </a:r>
            <a:endParaRPr lang="en-US" sz="4000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" name="Rektangel 41"/>
          <p:cNvSpPr/>
          <p:nvPr/>
        </p:nvSpPr>
        <p:spPr>
          <a:xfrm>
            <a:off x="1588" y="0"/>
            <a:ext cx="9142412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10" name="Rektangel 39"/>
          <p:cNvSpPr/>
          <p:nvPr/>
        </p:nvSpPr>
        <p:spPr>
          <a:xfrm>
            <a:off x="1587" y="990600"/>
            <a:ext cx="9142413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pic>
        <p:nvPicPr>
          <p:cNvPr id="7" name="Picture 6" descr="business_analysis1_xr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76200"/>
            <a:ext cx="1549400" cy="914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Picture 10" descr="photo 3 (8).JPG"/>
          <p:cNvPicPr>
            <a:picLocks noChangeAspect="1"/>
          </p:cNvPicPr>
          <p:nvPr/>
        </p:nvPicPr>
        <p:blipFill>
          <a:blip r:embed="rId3" cstate="print"/>
          <a:srcRect t="31034"/>
          <a:stretch>
            <a:fillRect/>
          </a:stretch>
        </p:blipFill>
        <p:spPr>
          <a:xfrm>
            <a:off x="0" y="4800600"/>
            <a:ext cx="9144000" cy="2057400"/>
          </a:xfrm>
          <a:prstGeom prst="rect">
            <a:avLst/>
          </a:prstGeom>
        </p:spPr>
      </p:pic>
      <p:pic>
        <p:nvPicPr>
          <p:cNvPr id="13" name="Picture 12" descr="photo 3 (9).JPG"/>
          <p:cNvPicPr>
            <a:picLocks noChangeAspect="1"/>
          </p:cNvPicPr>
          <p:nvPr/>
        </p:nvPicPr>
        <p:blipFill>
          <a:blip r:embed="rId4" cstate="print"/>
          <a:srcRect t="3649"/>
          <a:stretch>
            <a:fillRect/>
          </a:stretch>
        </p:blipFill>
        <p:spPr>
          <a:xfrm>
            <a:off x="0" y="1066800"/>
            <a:ext cx="9144000" cy="37337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3"/>
          <p:cNvSpPr>
            <a:spLocks noChangeArrowheads="1"/>
          </p:cNvSpPr>
          <p:nvPr/>
        </p:nvSpPr>
        <p:spPr bwMode="auto">
          <a:xfrm>
            <a:off x="0" y="76200"/>
            <a:ext cx="9144000" cy="1168400"/>
          </a:xfrm>
          <a:prstGeom prst="rect">
            <a:avLst/>
          </a:prstGeom>
          <a:gradFill rotWithShape="1">
            <a:gsLst>
              <a:gs pos="0">
                <a:srgbClr val="171717"/>
              </a:gs>
              <a:gs pos="100000">
                <a:srgbClr val="353637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2987" dir="5400000" algn="tl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9219" name="Rectangle 5"/>
          <p:cNvSpPr txBox="1">
            <a:spLocks noChangeArrowheads="1"/>
          </p:cNvSpPr>
          <p:nvPr/>
        </p:nvSpPr>
        <p:spPr bwMode="gray">
          <a:xfrm>
            <a:off x="1981200" y="304800"/>
            <a:ext cx="56388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eaLnBrk="0" hangingPunct="0">
              <a:lnSpc>
                <a:spcPct val="95000"/>
              </a:lnSpc>
            </a:pPr>
            <a:r>
              <a:rPr lang="en-US" sz="4000" b="1" dirty="0">
                <a:solidFill>
                  <a:srgbClr val="FFFFFF"/>
                </a:solidFill>
                <a:latin typeface="Calibri" pitchFamily="34" charset="0"/>
              </a:rPr>
              <a:t>EXERCISE </a:t>
            </a:r>
            <a:r>
              <a:rPr lang="en-US" sz="4000" b="1" dirty="0" smtClean="0">
                <a:solidFill>
                  <a:srgbClr val="FFFFFF"/>
                </a:solidFill>
                <a:latin typeface="Calibri" pitchFamily="34" charset="0"/>
              </a:rPr>
              <a:t>12.34</a:t>
            </a:r>
            <a:endParaRPr lang="en-US" sz="4000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" name="Rektangel 41"/>
          <p:cNvSpPr/>
          <p:nvPr/>
        </p:nvSpPr>
        <p:spPr>
          <a:xfrm>
            <a:off x="1588" y="0"/>
            <a:ext cx="9142412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10" name="Rektangel 39"/>
          <p:cNvSpPr/>
          <p:nvPr/>
        </p:nvSpPr>
        <p:spPr>
          <a:xfrm>
            <a:off x="0" y="1219200"/>
            <a:ext cx="9142413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pic>
        <p:nvPicPr>
          <p:cNvPr id="7" name="Picture 6" descr="business_analysis1_xr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76200"/>
            <a:ext cx="1549400" cy="1162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7350" name="Rectangle 6"/>
          <p:cNvSpPr>
            <a:spLocks noChangeArrowheads="1"/>
          </p:cNvSpPr>
          <p:nvPr/>
        </p:nvSpPr>
        <p:spPr bwMode="auto">
          <a:xfrm>
            <a:off x="1" y="1420617"/>
            <a:ext cx="9144000" cy="5386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4000" b="1" dirty="0" smtClean="0"/>
              <a:t>ROP </a:t>
            </a:r>
            <a:r>
              <a:rPr lang="en-US" sz="4000" b="1" dirty="0" smtClean="0">
                <a:sym typeface="Symbol"/>
              </a:rPr>
              <a:t></a:t>
            </a:r>
            <a:r>
              <a:rPr lang="en-US" sz="4000" b="1" dirty="0" smtClean="0"/>
              <a:t> (200 </a:t>
            </a:r>
            <a:r>
              <a:rPr lang="en-US" sz="4000" b="1" dirty="0" smtClean="0">
                <a:sym typeface="Symbol"/>
              </a:rPr>
              <a:t></a:t>
            </a:r>
            <a:r>
              <a:rPr lang="en-US" sz="4000" b="1" dirty="0" smtClean="0"/>
              <a:t> 6) </a:t>
            </a:r>
            <a:r>
              <a:rPr lang="en-US" sz="4000" b="1" dirty="0" smtClean="0">
                <a:sym typeface="Symbol"/>
              </a:rPr>
              <a:t></a:t>
            </a:r>
            <a:r>
              <a:rPr lang="en-US" sz="4000" b="1" dirty="0" smtClean="0"/>
              <a:t> 1.28 </a:t>
            </a:r>
            <a:r>
              <a:rPr lang="en-US" sz="4000" b="1" i="1" dirty="0" smtClean="0">
                <a:sym typeface="Symbol"/>
              </a:rPr>
              <a:t></a:t>
            </a:r>
            <a:r>
              <a:rPr lang="en-US" sz="4000" b="1" baseline="-25000" dirty="0" err="1" smtClean="0"/>
              <a:t>dLT</a:t>
            </a:r>
            <a:endParaRPr lang="en-US" sz="4000" b="1" dirty="0" smtClean="0"/>
          </a:p>
          <a:p>
            <a:endParaRPr lang="en-US" sz="4000" b="1" i="1" dirty="0" smtClean="0">
              <a:sym typeface="Symbol"/>
            </a:endParaRPr>
          </a:p>
          <a:p>
            <a:r>
              <a:rPr lang="en-US" sz="4000" b="1" i="1" dirty="0" smtClean="0">
                <a:sym typeface="Symbol"/>
              </a:rPr>
              <a:t></a:t>
            </a:r>
            <a:r>
              <a:rPr lang="en-US" sz="4000" b="1" baseline="-25000" dirty="0" err="1" smtClean="0"/>
              <a:t>dLT</a:t>
            </a:r>
            <a:r>
              <a:rPr lang="en-US" sz="4000" b="1" baseline="-25000" dirty="0" smtClean="0"/>
              <a:t>  </a:t>
            </a:r>
            <a:r>
              <a:rPr lang="en-US" sz="4000" dirty="0" smtClean="0">
                <a:sym typeface="Symbol"/>
              </a:rPr>
              <a:t>= </a:t>
            </a:r>
            <a:r>
              <a:rPr lang="en-US" sz="3600" dirty="0" smtClean="0"/>
              <a:t>√</a:t>
            </a:r>
            <a:r>
              <a:rPr lang="en-US" sz="3600" dirty="0" smtClean="0">
                <a:sym typeface="Symbol"/>
              </a:rPr>
              <a:t>(6*(25^2)+((200^2)*(2^2)  405</a:t>
            </a:r>
            <a:endParaRPr lang="en-US" sz="3600" dirty="0" smtClean="0"/>
          </a:p>
          <a:p>
            <a:r>
              <a:rPr lang="en-US" sz="3200" dirty="0" smtClean="0"/>
              <a:t> </a:t>
            </a:r>
          </a:p>
          <a:p>
            <a:pPr marL="514350" indent="-514350">
              <a:buAutoNum type="alphaLcParenBoth"/>
            </a:pPr>
            <a:r>
              <a:rPr lang="en-US" sz="3200" dirty="0" smtClean="0"/>
              <a:t>ROP </a:t>
            </a:r>
            <a:r>
              <a:rPr lang="en-US" sz="3200" dirty="0" smtClean="0">
                <a:sym typeface="Symbol"/>
              </a:rPr>
              <a:t></a:t>
            </a:r>
            <a:r>
              <a:rPr lang="en-US" sz="3200" dirty="0" smtClean="0"/>
              <a:t> 1,200 </a:t>
            </a:r>
            <a:r>
              <a:rPr lang="en-US" sz="3200" dirty="0" smtClean="0">
                <a:sym typeface="Symbol"/>
              </a:rPr>
              <a:t></a:t>
            </a:r>
            <a:r>
              <a:rPr lang="en-US" sz="3200" dirty="0" smtClean="0"/>
              <a:t> (1.28)(405)  </a:t>
            </a:r>
            <a:r>
              <a:rPr lang="en-US" sz="3200" dirty="0" smtClean="0">
                <a:sym typeface="Symbol"/>
              </a:rPr>
              <a:t> </a:t>
            </a:r>
            <a:r>
              <a:rPr lang="en-US" sz="3200" dirty="0" smtClean="0"/>
              <a:t>1,200 </a:t>
            </a:r>
            <a:r>
              <a:rPr lang="en-US" sz="3200" dirty="0" smtClean="0">
                <a:sym typeface="Symbol"/>
              </a:rPr>
              <a:t></a:t>
            </a:r>
            <a:r>
              <a:rPr lang="en-US" sz="3200" dirty="0" smtClean="0"/>
              <a:t> 518 </a:t>
            </a:r>
          </a:p>
          <a:p>
            <a:pPr marL="514350" indent="-514350"/>
            <a:r>
              <a:rPr lang="en-US" sz="3200" dirty="0" smtClean="0">
                <a:sym typeface="Symbol"/>
              </a:rPr>
              <a:t>							</a:t>
            </a:r>
            <a:r>
              <a:rPr lang="en-US" sz="3200" dirty="0" smtClean="0"/>
              <a:t> 1,718 cigars</a:t>
            </a:r>
          </a:p>
          <a:p>
            <a:endParaRPr lang="en-US" sz="3200" dirty="0" smtClean="0"/>
          </a:p>
          <a:p>
            <a:r>
              <a:rPr lang="en-US" sz="3200" dirty="0" smtClean="0"/>
              <a:t>(b) For 95% service level, Z = 1.65</a:t>
            </a:r>
          </a:p>
          <a:p>
            <a:r>
              <a:rPr lang="en-US" sz="3200" dirty="0" smtClean="0"/>
              <a:t>ROP = (200 × 6) + 1.65(405) </a:t>
            </a:r>
            <a:r>
              <a:rPr lang="en-US" sz="3200" dirty="0" smtClean="0">
                <a:sym typeface="Symbol"/>
              </a:rPr>
              <a:t></a:t>
            </a:r>
            <a:r>
              <a:rPr lang="en-US" sz="3200" dirty="0" smtClean="0"/>
              <a:t> 1,200 + 668</a:t>
            </a:r>
          </a:p>
          <a:p>
            <a:r>
              <a:rPr lang="en-US" sz="3200" dirty="0" smtClean="0"/>
              <a:t>					      </a:t>
            </a:r>
            <a:r>
              <a:rPr lang="en-US" sz="3200" dirty="0" smtClean="0">
                <a:sym typeface="Symbol"/>
              </a:rPr>
              <a:t></a:t>
            </a:r>
            <a:r>
              <a:rPr lang="en-US" sz="3200" dirty="0" smtClean="0"/>
              <a:t> 1,868 cigars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1828800" y="2743200"/>
            <a:ext cx="5181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3"/>
          <p:cNvSpPr>
            <a:spLocks noChangeArrowheads="1"/>
          </p:cNvSpPr>
          <p:nvPr/>
        </p:nvSpPr>
        <p:spPr bwMode="auto">
          <a:xfrm>
            <a:off x="0" y="76200"/>
            <a:ext cx="9144000" cy="1168400"/>
          </a:xfrm>
          <a:prstGeom prst="rect">
            <a:avLst/>
          </a:prstGeom>
          <a:gradFill rotWithShape="1">
            <a:gsLst>
              <a:gs pos="0">
                <a:srgbClr val="171717"/>
              </a:gs>
              <a:gs pos="100000">
                <a:srgbClr val="353637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2987" dir="5400000" algn="tl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9219" name="Rectangle 5"/>
          <p:cNvSpPr txBox="1">
            <a:spLocks noChangeArrowheads="1"/>
          </p:cNvSpPr>
          <p:nvPr/>
        </p:nvSpPr>
        <p:spPr bwMode="gray">
          <a:xfrm>
            <a:off x="1981200" y="304800"/>
            <a:ext cx="56388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eaLnBrk="0" hangingPunct="0">
              <a:lnSpc>
                <a:spcPct val="95000"/>
              </a:lnSpc>
            </a:pPr>
            <a:r>
              <a:rPr lang="en-US" sz="4000" b="1" dirty="0">
                <a:solidFill>
                  <a:srgbClr val="FFFFFF"/>
                </a:solidFill>
                <a:latin typeface="Calibri" pitchFamily="34" charset="0"/>
              </a:rPr>
              <a:t>EXERCISE </a:t>
            </a:r>
            <a:r>
              <a:rPr lang="en-US" sz="4000" b="1" dirty="0" smtClean="0">
                <a:solidFill>
                  <a:srgbClr val="FFFFFF"/>
                </a:solidFill>
                <a:latin typeface="Calibri" pitchFamily="34" charset="0"/>
              </a:rPr>
              <a:t>12.34</a:t>
            </a:r>
            <a:endParaRPr lang="en-US" sz="4000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" name="Rektangel 41"/>
          <p:cNvSpPr/>
          <p:nvPr/>
        </p:nvSpPr>
        <p:spPr>
          <a:xfrm>
            <a:off x="1588" y="0"/>
            <a:ext cx="9142412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10" name="Rektangel 39"/>
          <p:cNvSpPr/>
          <p:nvPr/>
        </p:nvSpPr>
        <p:spPr>
          <a:xfrm>
            <a:off x="0" y="1219200"/>
            <a:ext cx="9142413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pic>
        <p:nvPicPr>
          <p:cNvPr id="7" name="Picture 6" descr="business_analysis1_xr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76200"/>
            <a:ext cx="1549400" cy="1162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7350" name="Rectangle 6"/>
          <p:cNvSpPr>
            <a:spLocks noChangeArrowheads="1"/>
          </p:cNvSpPr>
          <p:nvPr/>
        </p:nvSpPr>
        <p:spPr bwMode="auto">
          <a:xfrm>
            <a:off x="0" y="2133600"/>
            <a:ext cx="9143999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indent="-514350"/>
            <a:r>
              <a:rPr lang="en-US" sz="3200" dirty="0" smtClean="0"/>
              <a:t>(c) A higher service level means a lower probability of stocking out. Hence, the ROP increases from 1,718 to 1,868 when the service level increases 5%.</a:t>
            </a:r>
          </a:p>
          <a:p>
            <a:pPr marL="514350" lvl="0" indent="-514350"/>
            <a:endParaRPr lang="en-US" sz="3200" b="1" baseline="0" dirty="0" smtClean="0">
              <a:latin typeface="+mj-lt"/>
              <a:ea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marL="514350" lvl="0" indent="-514350"/>
            <a:endParaRPr lang="en-US" sz="3200" b="1" dirty="0" smtClean="0">
              <a:latin typeface="+mj-lt"/>
              <a:ea typeface="Times New Roman" pitchFamily="18" charset="0"/>
              <a:cs typeface="Times New Roman" pitchFamily="18" charset="0"/>
              <a:sym typeface="Symbol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3"/>
          <p:cNvSpPr>
            <a:spLocks noChangeArrowheads="1"/>
          </p:cNvSpPr>
          <p:nvPr/>
        </p:nvSpPr>
        <p:spPr bwMode="auto">
          <a:xfrm>
            <a:off x="0" y="76200"/>
            <a:ext cx="9144000" cy="914400"/>
          </a:xfrm>
          <a:prstGeom prst="rect">
            <a:avLst/>
          </a:prstGeom>
          <a:gradFill rotWithShape="1">
            <a:gsLst>
              <a:gs pos="0">
                <a:srgbClr val="171717"/>
              </a:gs>
              <a:gs pos="100000">
                <a:srgbClr val="353637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2987" dir="5400000" algn="tl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9219" name="Rectangle 5"/>
          <p:cNvSpPr txBox="1">
            <a:spLocks noChangeArrowheads="1"/>
          </p:cNvSpPr>
          <p:nvPr/>
        </p:nvSpPr>
        <p:spPr bwMode="gray">
          <a:xfrm>
            <a:off x="1981200" y="228600"/>
            <a:ext cx="56388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eaLnBrk="0" hangingPunct="0">
              <a:lnSpc>
                <a:spcPct val="95000"/>
              </a:lnSpc>
            </a:pPr>
            <a:r>
              <a:rPr lang="en-US" sz="4000" b="1" dirty="0">
                <a:solidFill>
                  <a:srgbClr val="FFFFFF"/>
                </a:solidFill>
                <a:latin typeface="Calibri" pitchFamily="34" charset="0"/>
              </a:rPr>
              <a:t>EXERCISE </a:t>
            </a:r>
            <a:r>
              <a:rPr lang="en-US" sz="4000" b="1" dirty="0" smtClean="0">
                <a:solidFill>
                  <a:srgbClr val="FFFFFF"/>
                </a:solidFill>
                <a:latin typeface="Calibri" pitchFamily="34" charset="0"/>
              </a:rPr>
              <a:t>12.38</a:t>
            </a:r>
            <a:endParaRPr lang="en-US" sz="4000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" name="Rektangel 41"/>
          <p:cNvSpPr/>
          <p:nvPr/>
        </p:nvSpPr>
        <p:spPr>
          <a:xfrm>
            <a:off x="1588" y="0"/>
            <a:ext cx="9142412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10" name="Rektangel 39"/>
          <p:cNvSpPr/>
          <p:nvPr/>
        </p:nvSpPr>
        <p:spPr>
          <a:xfrm>
            <a:off x="1587" y="990600"/>
            <a:ext cx="9142413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pic>
        <p:nvPicPr>
          <p:cNvPr id="7" name="Picture 6" descr="business_analysis1_xr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76200"/>
            <a:ext cx="1549400" cy="914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Picture 11" descr="photo (1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066800"/>
            <a:ext cx="9144000" cy="579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3"/>
          <p:cNvSpPr>
            <a:spLocks noChangeArrowheads="1"/>
          </p:cNvSpPr>
          <p:nvPr/>
        </p:nvSpPr>
        <p:spPr bwMode="auto">
          <a:xfrm>
            <a:off x="0" y="76200"/>
            <a:ext cx="9144000" cy="1168400"/>
          </a:xfrm>
          <a:prstGeom prst="rect">
            <a:avLst/>
          </a:prstGeom>
          <a:gradFill rotWithShape="1">
            <a:gsLst>
              <a:gs pos="0">
                <a:srgbClr val="171717"/>
              </a:gs>
              <a:gs pos="100000">
                <a:srgbClr val="353637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2987" dir="5400000" algn="tl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9219" name="Rectangle 5"/>
          <p:cNvSpPr txBox="1">
            <a:spLocks noChangeArrowheads="1"/>
          </p:cNvSpPr>
          <p:nvPr/>
        </p:nvSpPr>
        <p:spPr bwMode="gray">
          <a:xfrm>
            <a:off x="1981200" y="304800"/>
            <a:ext cx="56388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eaLnBrk="0" hangingPunct="0">
              <a:lnSpc>
                <a:spcPct val="95000"/>
              </a:lnSpc>
            </a:pPr>
            <a:r>
              <a:rPr lang="en-US" sz="4000" b="1" dirty="0">
                <a:solidFill>
                  <a:srgbClr val="FFFFFF"/>
                </a:solidFill>
                <a:latin typeface="Calibri" pitchFamily="34" charset="0"/>
              </a:rPr>
              <a:t>EXERCISE </a:t>
            </a:r>
            <a:r>
              <a:rPr lang="en-US" sz="4000" b="1" dirty="0" smtClean="0">
                <a:solidFill>
                  <a:srgbClr val="FFFFFF"/>
                </a:solidFill>
                <a:latin typeface="Calibri" pitchFamily="34" charset="0"/>
              </a:rPr>
              <a:t>12.38</a:t>
            </a:r>
            <a:endParaRPr lang="en-US" sz="4000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" name="Rektangel 41"/>
          <p:cNvSpPr/>
          <p:nvPr/>
        </p:nvSpPr>
        <p:spPr>
          <a:xfrm>
            <a:off x="1588" y="0"/>
            <a:ext cx="9142412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10" name="Rektangel 39"/>
          <p:cNvSpPr/>
          <p:nvPr/>
        </p:nvSpPr>
        <p:spPr>
          <a:xfrm>
            <a:off x="0" y="1219200"/>
            <a:ext cx="9142413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pic>
        <p:nvPicPr>
          <p:cNvPr id="7" name="Picture 6" descr="business_analysis1_xri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76200"/>
            <a:ext cx="1549400" cy="1162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7350" name="Rectangle 6"/>
          <p:cNvSpPr>
            <a:spLocks noChangeArrowheads="1"/>
          </p:cNvSpPr>
          <p:nvPr/>
        </p:nvSpPr>
        <p:spPr bwMode="auto">
          <a:xfrm>
            <a:off x="0" y="1295400"/>
            <a:ext cx="91440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l-GR" sz="3200" b="1" dirty="0" smtClean="0">
                <a:sym typeface="Symbol"/>
              </a:rPr>
              <a:t>μ </a:t>
            </a:r>
            <a:r>
              <a:rPr lang="en-US" sz="3200" b="1" dirty="0" smtClean="0"/>
              <a:t>= (2/3)*90,000 = 60,000 programs, </a:t>
            </a:r>
            <a:r>
              <a:rPr lang="en-US" sz="3200" b="1" dirty="0" smtClean="0">
                <a:sym typeface="Symbol"/>
              </a:rPr>
              <a:t> = 5,000</a:t>
            </a:r>
          </a:p>
          <a:p>
            <a:r>
              <a:rPr lang="en-US" sz="3200" dirty="0" smtClean="0">
                <a:sym typeface="Symbol"/>
              </a:rPr>
              <a:t> </a:t>
            </a:r>
            <a:endParaRPr lang="en-US" sz="3200" dirty="0" smtClean="0"/>
          </a:p>
          <a:p>
            <a:pPr marL="742950" indent="-742950">
              <a:buAutoNum type="alphaLcParenBoth"/>
            </a:pPr>
            <a:r>
              <a:rPr lang="en-US" sz="3200" b="1" dirty="0" smtClean="0">
                <a:sym typeface="Symbol"/>
              </a:rPr>
              <a:t>C</a:t>
            </a:r>
            <a:r>
              <a:rPr lang="en-US" sz="2400" b="1" dirty="0" smtClean="0">
                <a:sym typeface="Symbol"/>
              </a:rPr>
              <a:t>s</a:t>
            </a:r>
            <a:r>
              <a:rPr lang="en-US" sz="3200" b="1" dirty="0" smtClean="0">
                <a:sym typeface="Symbol"/>
              </a:rPr>
              <a:t> = 4 – 1 = $3</a:t>
            </a:r>
          </a:p>
          <a:p>
            <a:pPr marL="742950" indent="-742950">
              <a:buAutoNum type="alphaLcParenBoth"/>
            </a:pPr>
            <a:r>
              <a:rPr lang="en-US" sz="3200" b="1" dirty="0" smtClean="0">
                <a:sym typeface="Symbol"/>
              </a:rPr>
              <a:t>C</a:t>
            </a:r>
            <a:r>
              <a:rPr lang="en-US" sz="2000" b="1" dirty="0" smtClean="0">
                <a:sym typeface="Symbol"/>
              </a:rPr>
              <a:t>0</a:t>
            </a:r>
            <a:r>
              <a:rPr lang="en-US" sz="3200" b="1" dirty="0" smtClean="0">
                <a:sym typeface="Symbol"/>
              </a:rPr>
              <a:t> = 1 – 0.1 = $0.9</a:t>
            </a:r>
          </a:p>
          <a:p>
            <a:pPr marL="742950" indent="-742950">
              <a:buAutoNum type="alphaLcParenBoth"/>
            </a:pPr>
            <a:r>
              <a:rPr lang="en-US" sz="3200" b="1" dirty="0" smtClean="0">
                <a:sym typeface="Symbol"/>
              </a:rPr>
              <a:t>Service Level = (C</a:t>
            </a:r>
            <a:r>
              <a:rPr lang="en-US" sz="2400" b="1" dirty="0" smtClean="0">
                <a:sym typeface="Symbol"/>
              </a:rPr>
              <a:t>s</a:t>
            </a:r>
            <a:r>
              <a:rPr lang="en-US" sz="3200" b="1" dirty="0" smtClean="0">
                <a:sym typeface="Symbol"/>
              </a:rPr>
              <a:t>/C</a:t>
            </a:r>
            <a:r>
              <a:rPr lang="en-US" sz="2400" b="1" dirty="0" smtClean="0">
                <a:sym typeface="Symbol"/>
              </a:rPr>
              <a:t>s</a:t>
            </a:r>
            <a:r>
              <a:rPr lang="en-US" sz="3200" b="1" dirty="0" smtClean="0">
                <a:sym typeface="Symbol"/>
              </a:rPr>
              <a:t>+C</a:t>
            </a:r>
            <a:r>
              <a:rPr lang="en-US" sz="2000" b="1" dirty="0" smtClean="0">
                <a:sym typeface="Symbol"/>
              </a:rPr>
              <a:t>0</a:t>
            </a:r>
            <a:r>
              <a:rPr lang="en-US" sz="3200" b="1" dirty="0" smtClean="0">
                <a:sym typeface="Symbol"/>
              </a:rPr>
              <a:t>) = 3/3.9 = 0.7692</a:t>
            </a:r>
          </a:p>
          <a:p>
            <a:r>
              <a:rPr lang="en-US" sz="3200" dirty="0" smtClean="0"/>
              <a:t>					</a:t>
            </a: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1" y="3811012"/>
            <a:ext cx="9143999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742950" lvl="0" indent="-742950"/>
            <a:r>
              <a:rPr lang="en-US" sz="3200" b="1" dirty="0" smtClean="0">
                <a:sym typeface="Symbol"/>
              </a:rPr>
              <a:t>				   Z  0.735</a:t>
            </a:r>
          </a:p>
          <a:p>
            <a:pPr marL="742950" lvl="0" indent="-742950"/>
            <a:endParaRPr lang="en-US" sz="3200" b="1" dirty="0" smtClean="0">
              <a:sym typeface="Symbol"/>
            </a:endParaRPr>
          </a:p>
          <a:p>
            <a:pPr marL="742950" lvl="0" indent="-742950"/>
            <a:r>
              <a:rPr lang="en-US" sz="3200" b="1" dirty="0" smtClean="0">
                <a:sym typeface="Symbol"/>
              </a:rPr>
              <a:t>Q* = </a:t>
            </a:r>
            <a:r>
              <a:rPr lang="el-GR" sz="3200" b="1" dirty="0" smtClean="0">
                <a:sym typeface="Symbol"/>
              </a:rPr>
              <a:t>μ</a:t>
            </a:r>
            <a:r>
              <a:rPr lang="en-US" sz="3200" b="1" dirty="0" smtClean="0">
                <a:sym typeface="Symbol"/>
              </a:rPr>
              <a:t> + Z = 60,000 + (0.735)(5,000)</a:t>
            </a:r>
          </a:p>
          <a:p>
            <a:pPr marL="742950" lvl="0" indent="-742950"/>
            <a:r>
              <a:rPr lang="en-US" sz="3200" b="1" dirty="0" smtClean="0">
                <a:sym typeface="Symbol"/>
              </a:rPr>
              <a:t>			    = 63,675 programs</a:t>
            </a:r>
          </a:p>
          <a:p>
            <a:pPr marL="742950" lvl="0" indent="-742950"/>
            <a:r>
              <a:rPr lang="en-US" sz="3200" b="1" dirty="0" smtClean="0">
                <a:sym typeface="Symbol"/>
              </a:rPr>
              <a:t>(d) </a:t>
            </a:r>
            <a:r>
              <a:rPr lang="en-US" sz="3200" b="1" dirty="0" err="1" smtClean="0">
                <a:sym typeface="Symbol"/>
              </a:rPr>
              <a:t>Stockout</a:t>
            </a:r>
            <a:r>
              <a:rPr lang="en-US" sz="3200" b="1" dirty="0" smtClean="0">
                <a:sym typeface="Symbol"/>
              </a:rPr>
              <a:t> risk = 1 – Service level</a:t>
            </a:r>
          </a:p>
          <a:p>
            <a:pPr marL="742950" lvl="0" indent="-742950"/>
            <a:r>
              <a:rPr lang="en-US" sz="3200" b="1" dirty="0" smtClean="0">
                <a:sym typeface="Symbol"/>
              </a:rPr>
              <a:t>				     = 1 – 0.7692 = 0.2308 or23.1%</a:t>
            </a:r>
            <a:endParaRPr lang="en-US" sz="3200" b="1" dirty="0" smtClean="0">
              <a:sym typeface="Symbol" pitchFamily="18" charset="2"/>
            </a:endParaRPr>
          </a:p>
        </p:txBody>
      </p:sp>
      <p:pic>
        <p:nvPicPr>
          <p:cNvPr id="14" name="Picture 13" descr="ztable2.gif"/>
          <p:cNvPicPr>
            <a:picLocks noChangeAspect="1"/>
          </p:cNvPicPr>
          <p:nvPr/>
        </p:nvPicPr>
        <p:blipFill>
          <a:blip r:embed="rId4" cstate="print"/>
          <a:srcRect t="2777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3"/>
          <p:cNvSpPr>
            <a:spLocks noChangeArrowheads="1"/>
          </p:cNvSpPr>
          <p:nvPr/>
        </p:nvSpPr>
        <p:spPr bwMode="auto">
          <a:xfrm>
            <a:off x="0" y="76200"/>
            <a:ext cx="9144000" cy="1168400"/>
          </a:xfrm>
          <a:prstGeom prst="rect">
            <a:avLst/>
          </a:prstGeom>
          <a:gradFill rotWithShape="1">
            <a:gsLst>
              <a:gs pos="0">
                <a:srgbClr val="171717"/>
              </a:gs>
              <a:gs pos="100000">
                <a:srgbClr val="353637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2987" dir="5400000" algn="tl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9219" name="Rectangle 5"/>
          <p:cNvSpPr txBox="1">
            <a:spLocks noChangeArrowheads="1"/>
          </p:cNvSpPr>
          <p:nvPr/>
        </p:nvSpPr>
        <p:spPr bwMode="gray">
          <a:xfrm>
            <a:off x="1828800" y="304800"/>
            <a:ext cx="73152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ctr" eaLnBrk="0" hangingPunct="0">
              <a:lnSpc>
                <a:spcPct val="95000"/>
              </a:lnSpc>
            </a:pPr>
            <a:r>
              <a:rPr lang="en-US" sz="7200" b="1" dirty="0" smtClean="0">
                <a:solidFill>
                  <a:srgbClr val="FFFFFF"/>
                </a:solidFill>
                <a:latin typeface="Calibri" pitchFamily="34" charset="0"/>
              </a:rPr>
              <a:t>HW</a:t>
            </a:r>
            <a:endParaRPr lang="en-US" sz="7200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" name="Rektangel 41"/>
          <p:cNvSpPr/>
          <p:nvPr/>
        </p:nvSpPr>
        <p:spPr>
          <a:xfrm>
            <a:off x="1588" y="0"/>
            <a:ext cx="9142412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10" name="Rektangel 39"/>
          <p:cNvSpPr/>
          <p:nvPr/>
        </p:nvSpPr>
        <p:spPr>
          <a:xfrm>
            <a:off x="0" y="1219200"/>
            <a:ext cx="9142413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pic>
        <p:nvPicPr>
          <p:cNvPr id="7" name="Picture 6" descr="business_analysis1_xr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76200"/>
            <a:ext cx="1549400" cy="1162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0" y="1371600"/>
            <a:ext cx="91440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en-US" sz="4800" b="1" dirty="0" smtClean="0"/>
          </a:p>
          <a:p>
            <a:pPr algn="ctr"/>
            <a:r>
              <a:rPr lang="en-US" sz="4800" b="1" dirty="0" smtClean="0"/>
              <a:t>12.31</a:t>
            </a:r>
          </a:p>
          <a:p>
            <a:pPr algn="ctr"/>
            <a:endParaRPr lang="en-US" sz="4800" b="1" dirty="0" smtClean="0"/>
          </a:p>
          <a:p>
            <a:pPr algn="ctr"/>
            <a:r>
              <a:rPr lang="en-US" sz="4800" b="1" dirty="0" smtClean="0"/>
              <a:t>12.37</a:t>
            </a:r>
          </a:p>
          <a:p>
            <a:pPr algn="ctr"/>
            <a:endParaRPr lang="en-US" sz="4800" b="1" dirty="0" smtClean="0"/>
          </a:p>
          <a:p>
            <a:pPr algn="ctr"/>
            <a:r>
              <a:rPr lang="en-US" sz="4800" b="1" dirty="0" smtClean="0"/>
              <a:t>12.40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3"/>
          <p:cNvSpPr>
            <a:spLocks noChangeArrowheads="1"/>
          </p:cNvSpPr>
          <p:nvPr/>
        </p:nvSpPr>
        <p:spPr bwMode="auto">
          <a:xfrm>
            <a:off x="0" y="76200"/>
            <a:ext cx="9144000" cy="1168400"/>
          </a:xfrm>
          <a:prstGeom prst="rect">
            <a:avLst/>
          </a:prstGeom>
          <a:gradFill rotWithShape="1">
            <a:gsLst>
              <a:gs pos="0">
                <a:srgbClr val="171717"/>
              </a:gs>
              <a:gs pos="100000">
                <a:srgbClr val="353637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2987" dir="5400000" algn="tl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9219" name="Rectangle 5"/>
          <p:cNvSpPr txBox="1">
            <a:spLocks noChangeArrowheads="1"/>
          </p:cNvSpPr>
          <p:nvPr/>
        </p:nvSpPr>
        <p:spPr bwMode="gray">
          <a:xfrm>
            <a:off x="1981200" y="304800"/>
            <a:ext cx="56388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eaLnBrk="0" hangingPunct="0">
              <a:lnSpc>
                <a:spcPct val="95000"/>
              </a:lnSpc>
            </a:pPr>
            <a:r>
              <a:rPr lang="en-US" sz="4000" b="1" dirty="0">
                <a:solidFill>
                  <a:srgbClr val="FFFFFF"/>
                </a:solidFill>
                <a:latin typeface="Calibri" pitchFamily="34" charset="0"/>
              </a:rPr>
              <a:t>EXERCISE </a:t>
            </a:r>
            <a:r>
              <a:rPr lang="en-US" sz="4000" b="1" dirty="0" smtClean="0">
                <a:solidFill>
                  <a:srgbClr val="FFFFFF"/>
                </a:solidFill>
                <a:latin typeface="Calibri" pitchFamily="34" charset="0"/>
              </a:rPr>
              <a:t>12.27 </a:t>
            </a:r>
            <a:endParaRPr lang="en-US" sz="4000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" name="Rektangel 41"/>
          <p:cNvSpPr/>
          <p:nvPr/>
        </p:nvSpPr>
        <p:spPr>
          <a:xfrm>
            <a:off x="1588" y="0"/>
            <a:ext cx="9142412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10" name="Rektangel 39"/>
          <p:cNvSpPr/>
          <p:nvPr/>
        </p:nvSpPr>
        <p:spPr>
          <a:xfrm>
            <a:off x="0" y="1219200"/>
            <a:ext cx="9142413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pic>
        <p:nvPicPr>
          <p:cNvPr id="7" name="Picture 6" descr="business_analysis1_xr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76200"/>
            <a:ext cx="1549400" cy="1162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Picture 10" descr="photo 1 (16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295400"/>
            <a:ext cx="9144000" cy="556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3"/>
          <p:cNvSpPr>
            <a:spLocks noChangeArrowheads="1"/>
          </p:cNvSpPr>
          <p:nvPr/>
        </p:nvSpPr>
        <p:spPr bwMode="auto">
          <a:xfrm>
            <a:off x="0" y="76200"/>
            <a:ext cx="9144000" cy="1168400"/>
          </a:xfrm>
          <a:prstGeom prst="rect">
            <a:avLst/>
          </a:prstGeom>
          <a:gradFill rotWithShape="1">
            <a:gsLst>
              <a:gs pos="0">
                <a:srgbClr val="171717"/>
              </a:gs>
              <a:gs pos="100000">
                <a:srgbClr val="353637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2987" dir="5400000" algn="tl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9219" name="Rectangle 5"/>
          <p:cNvSpPr txBox="1">
            <a:spLocks noChangeArrowheads="1"/>
          </p:cNvSpPr>
          <p:nvPr/>
        </p:nvSpPr>
        <p:spPr bwMode="gray">
          <a:xfrm>
            <a:off x="1981200" y="304800"/>
            <a:ext cx="56388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eaLnBrk="0" hangingPunct="0">
              <a:lnSpc>
                <a:spcPct val="95000"/>
              </a:lnSpc>
            </a:pPr>
            <a:r>
              <a:rPr lang="en-US" sz="4000" b="1" dirty="0">
                <a:solidFill>
                  <a:srgbClr val="FFFFFF"/>
                </a:solidFill>
                <a:latin typeface="Calibri" pitchFamily="34" charset="0"/>
              </a:rPr>
              <a:t>EXERCISE </a:t>
            </a:r>
            <a:r>
              <a:rPr lang="en-US" sz="4000" b="1" dirty="0" smtClean="0">
                <a:solidFill>
                  <a:srgbClr val="FFFFFF"/>
                </a:solidFill>
                <a:latin typeface="Calibri" pitchFamily="34" charset="0"/>
              </a:rPr>
              <a:t>12.27 </a:t>
            </a:r>
            <a:endParaRPr lang="en-US" sz="4000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" name="Rektangel 41"/>
          <p:cNvSpPr/>
          <p:nvPr/>
        </p:nvSpPr>
        <p:spPr>
          <a:xfrm>
            <a:off x="1588" y="0"/>
            <a:ext cx="9142412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10" name="Rektangel 39"/>
          <p:cNvSpPr/>
          <p:nvPr/>
        </p:nvSpPr>
        <p:spPr>
          <a:xfrm>
            <a:off x="0" y="1219200"/>
            <a:ext cx="9142413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pic>
        <p:nvPicPr>
          <p:cNvPr id="7" name="Picture 6" descr="business_analysis1_xr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76200"/>
            <a:ext cx="1549400" cy="1162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Rectangle 4"/>
          <p:cNvSpPr>
            <a:spLocks noChangeArrowheads="1"/>
          </p:cNvSpPr>
          <p:nvPr/>
        </p:nvSpPr>
        <p:spPr bwMode="gray">
          <a:xfrm>
            <a:off x="152400" y="1371600"/>
            <a:ext cx="62372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US" sz="3600" b="1" u="sng" dirty="0">
                <a:latin typeface="Calibri" pitchFamily="34" charset="0"/>
              </a:rPr>
              <a:t>Solution: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0" y="1981200"/>
            <a:ext cx="914400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AutoNum type="alphaLcParenR"/>
            </a:pPr>
            <a:r>
              <a:rPr lang="en-US" sz="4000" b="1" dirty="0" smtClean="0">
                <a:sym typeface="Symbol"/>
              </a:rPr>
              <a:t> </a:t>
            </a:r>
            <a:r>
              <a:rPr lang="en-US" sz="4000" dirty="0" smtClean="0"/>
              <a:t> = 60; </a:t>
            </a:r>
            <a:r>
              <a:rPr lang="en-US" sz="4000" b="1" dirty="0" smtClean="0">
                <a:sym typeface="Symbol"/>
              </a:rPr>
              <a:t></a:t>
            </a:r>
            <a:r>
              <a:rPr lang="en-US" sz="1400" b="1" dirty="0" smtClean="0">
                <a:sym typeface="Symbol"/>
              </a:rPr>
              <a:t>LT</a:t>
            </a:r>
            <a:r>
              <a:rPr lang="en-US" sz="4000" i="1" dirty="0" smtClean="0"/>
              <a:t> </a:t>
            </a:r>
            <a:r>
              <a:rPr lang="en-US" sz="4000" dirty="0" smtClean="0"/>
              <a:t>=</a:t>
            </a:r>
            <a:r>
              <a:rPr lang="en-US" sz="4000" i="1" dirty="0" smtClean="0"/>
              <a:t> </a:t>
            </a:r>
            <a:r>
              <a:rPr lang="en-US" sz="4000" dirty="0" smtClean="0"/>
              <a:t>7</a:t>
            </a:r>
          </a:p>
          <a:p>
            <a:pPr marL="457200" indent="-457200"/>
            <a:endParaRPr lang="en-US" sz="4000" dirty="0" smtClean="0"/>
          </a:p>
          <a:p>
            <a:pPr marL="457200" indent="-457200"/>
            <a:r>
              <a:rPr lang="en-US" sz="4000" dirty="0" smtClean="0"/>
              <a:t>Safety stock for 90% service level = </a:t>
            </a:r>
            <a:r>
              <a:rPr lang="en-US" sz="4000" b="1" dirty="0" smtClean="0"/>
              <a:t>Z</a:t>
            </a:r>
            <a:r>
              <a:rPr lang="en-US" sz="4000" b="1" dirty="0" smtClean="0">
                <a:sym typeface="Symbol"/>
              </a:rPr>
              <a:t></a:t>
            </a:r>
            <a:r>
              <a:rPr lang="en-US" sz="1600" b="1" dirty="0" smtClean="0">
                <a:sym typeface="Symbol"/>
              </a:rPr>
              <a:t>LT</a:t>
            </a:r>
            <a:r>
              <a:rPr lang="en-US" sz="4000" dirty="0" smtClean="0"/>
              <a:t>    =</a:t>
            </a:r>
            <a:r>
              <a:rPr lang="fr-FR" sz="4000" dirty="0" smtClean="0"/>
              <a:t> 7 </a:t>
            </a:r>
            <a:r>
              <a:rPr lang="en-US" sz="4000" dirty="0" smtClean="0">
                <a:sym typeface="Symbol"/>
              </a:rPr>
              <a:t></a:t>
            </a:r>
            <a:r>
              <a:rPr lang="fr-FR" sz="4000" dirty="0" smtClean="0"/>
              <a:t> 1.28 </a:t>
            </a:r>
            <a:r>
              <a:rPr lang="en-US" sz="4000" dirty="0" smtClean="0"/>
              <a:t>=</a:t>
            </a:r>
            <a:r>
              <a:rPr lang="fr-FR" sz="4000" dirty="0" smtClean="0"/>
              <a:t> 8.96 </a:t>
            </a:r>
            <a:r>
              <a:rPr lang="en-US" sz="4000" dirty="0" smtClean="0">
                <a:sym typeface="Symbol"/>
              </a:rPr>
              <a:t></a:t>
            </a:r>
            <a:r>
              <a:rPr lang="fr-FR" sz="4000" dirty="0" smtClean="0"/>
              <a:t> </a:t>
            </a:r>
            <a:r>
              <a:rPr lang="fr-FR" sz="4000" b="1" dirty="0" smtClean="0"/>
              <a:t>9</a:t>
            </a:r>
          </a:p>
          <a:p>
            <a:pPr marL="457200" indent="-457200"/>
            <a:endParaRPr lang="fr-FR" sz="4000" dirty="0" smtClean="0"/>
          </a:p>
          <a:p>
            <a:pPr marL="457200" indent="-457200"/>
            <a:endParaRPr lang="fr-FR" sz="4000" dirty="0" smtClean="0"/>
          </a:p>
          <a:p>
            <a:pPr marL="457200" indent="-457200"/>
            <a:r>
              <a:rPr lang="fr-FR" sz="4000" b="1" dirty="0" smtClean="0"/>
              <a:t>b)</a:t>
            </a:r>
            <a:r>
              <a:rPr lang="fr-FR" sz="4000" dirty="0" smtClean="0"/>
              <a:t> </a:t>
            </a:r>
            <a:r>
              <a:rPr lang="fr-FR" sz="4000" b="1" dirty="0" smtClean="0"/>
              <a:t>ROP</a:t>
            </a:r>
            <a:r>
              <a:rPr lang="fr-FR" sz="4000" dirty="0" smtClean="0"/>
              <a:t> </a:t>
            </a:r>
            <a:r>
              <a:rPr lang="en-US" sz="4000" dirty="0" smtClean="0"/>
              <a:t>=</a:t>
            </a:r>
            <a:r>
              <a:rPr lang="fr-FR" sz="4000" dirty="0" smtClean="0"/>
              <a:t> </a:t>
            </a:r>
            <a:r>
              <a:rPr lang="en-US" sz="4000" b="1" dirty="0" smtClean="0">
                <a:sym typeface="Symbol"/>
              </a:rPr>
              <a:t> + Z</a:t>
            </a:r>
            <a:r>
              <a:rPr lang="en-US" b="1" dirty="0" smtClean="0">
                <a:sym typeface="Symbol"/>
              </a:rPr>
              <a:t>LT</a:t>
            </a:r>
            <a:r>
              <a:rPr lang="en-US" sz="4000" b="1" dirty="0" smtClean="0">
                <a:sym typeface="Symbol"/>
              </a:rPr>
              <a:t> = </a:t>
            </a:r>
            <a:r>
              <a:rPr lang="fr-FR" sz="4000" dirty="0" smtClean="0"/>
              <a:t>60 </a:t>
            </a:r>
            <a:r>
              <a:rPr lang="en-US" sz="4000" dirty="0" smtClean="0"/>
              <a:t>+</a:t>
            </a:r>
            <a:r>
              <a:rPr lang="fr-FR" sz="4000" dirty="0" smtClean="0"/>
              <a:t> 9 </a:t>
            </a:r>
            <a:r>
              <a:rPr lang="en-US" sz="4000" dirty="0" smtClean="0"/>
              <a:t>=</a:t>
            </a:r>
            <a:r>
              <a:rPr lang="fr-FR" sz="4000" dirty="0" smtClean="0"/>
              <a:t> </a:t>
            </a:r>
            <a:r>
              <a:rPr lang="fr-FR" sz="4000" b="1" dirty="0" smtClean="0"/>
              <a:t>69</a:t>
            </a:r>
            <a:r>
              <a:rPr lang="fr-FR" sz="4000" dirty="0" smtClean="0"/>
              <a:t> </a:t>
            </a:r>
            <a:r>
              <a:rPr lang="fr-FR" sz="4000" b="1" dirty="0" smtClean="0"/>
              <a:t>BX-5</a:t>
            </a:r>
            <a:endParaRPr lang="en-US" sz="4000" b="1" dirty="0" smtClean="0"/>
          </a:p>
        </p:txBody>
      </p:sp>
      <p:pic>
        <p:nvPicPr>
          <p:cNvPr id="12" name="Picture 11" descr="ztable2.gif"/>
          <p:cNvPicPr>
            <a:picLocks noChangeAspect="1"/>
          </p:cNvPicPr>
          <p:nvPr/>
        </p:nvPicPr>
        <p:blipFill>
          <a:blip r:embed="rId3" cstate="print"/>
          <a:srcRect t="2777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3"/>
          <p:cNvSpPr>
            <a:spLocks noChangeArrowheads="1"/>
          </p:cNvSpPr>
          <p:nvPr/>
        </p:nvSpPr>
        <p:spPr bwMode="auto">
          <a:xfrm>
            <a:off x="0" y="76200"/>
            <a:ext cx="9144000" cy="1168400"/>
          </a:xfrm>
          <a:prstGeom prst="rect">
            <a:avLst/>
          </a:prstGeom>
          <a:gradFill rotWithShape="1">
            <a:gsLst>
              <a:gs pos="0">
                <a:srgbClr val="171717"/>
              </a:gs>
              <a:gs pos="100000">
                <a:srgbClr val="353637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2987" dir="5400000" algn="tl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9219" name="Rectangle 5"/>
          <p:cNvSpPr txBox="1">
            <a:spLocks noChangeArrowheads="1"/>
          </p:cNvSpPr>
          <p:nvPr/>
        </p:nvSpPr>
        <p:spPr bwMode="gray">
          <a:xfrm>
            <a:off x="1981200" y="304800"/>
            <a:ext cx="56388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eaLnBrk="0" hangingPunct="0">
              <a:lnSpc>
                <a:spcPct val="95000"/>
              </a:lnSpc>
            </a:pPr>
            <a:r>
              <a:rPr lang="en-US" sz="4000" b="1" dirty="0">
                <a:solidFill>
                  <a:srgbClr val="FFFFFF"/>
                </a:solidFill>
                <a:latin typeface="Calibri" pitchFamily="34" charset="0"/>
              </a:rPr>
              <a:t>EXERCISE </a:t>
            </a:r>
            <a:r>
              <a:rPr lang="en-US" sz="4000" b="1" dirty="0" smtClean="0">
                <a:solidFill>
                  <a:srgbClr val="FFFFFF"/>
                </a:solidFill>
                <a:latin typeface="Calibri" pitchFamily="34" charset="0"/>
              </a:rPr>
              <a:t>12.30 </a:t>
            </a:r>
            <a:endParaRPr lang="en-US" sz="4000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" name="Rektangel 41"/>
          <p:cNvSpPr/>
          <p:nvPr/>
        </p:nvSpPr>
        <p:spPr>
          <a:xfrm>
            <a:off x="1588" y="0"/>
            <a:ext cx="9142412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10" name="Rektangel 39"/>
          <p:cNvSpPr/>
          <p:nvPr/>
        </p:nvSpPr>
        <p:spPr>
          <a:xfrm>
            <a:off x="0" y="1219200"/>
            <a:ext cx="9142413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pic>
        <p:nvPicPr>
          <p:cNvPr id="7" name="Picture 6" descr="business_analysis1_xr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76200"/>
            <a:ext cx="1549400" cy="1162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" name="Picture 14" descr="photo 1 (14).JPG"/>
          <p:cNvPicPr>
            <a:picLocks noChangeAspect="1"/>
          </p:cNvPicPr>
          <p:nvPr/>
        </p:nvPicPr>
        <p:blipFill>
          <a:blip r:embed="rId3" cstate="print"/>
          <a:srcRect t="4444"/>
          <a:stretch>
            <a:fillRect/>
          </a:stretch>
        </p:blipFill>
        <p:spPr>
          <a:xfrm>
            <a:off x="0" y="1295400"/>
            <a:ext cx="9144000" cy="556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3"/>
          <p:cNvSpPr>
            <a:spLocks noChangeArrowheads="1"/>
          </p:cNvSpPr>
          <p:nvPr/>
        </p:nvSpPr>
        <p:spPr bwMode="auto">
          <a:xfrm>
            <a:off x="0" y="76200"/>
            <a:ext cx="9144000" cy="1168400"/>
          </a:xfrm>
          <a:prstGeom prst="rect">
            <a:avLst/>
          </a:prstGeom>
          <a:gradFill rotWithShape="1">
            <a:gsLst>
              <a:gs pos="0">
                <a:srgbClr val="171717"/>
              </a:gs>
              <a:gs pos="100000">
                <a:srgbClr val="353637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2987" dir="5400000" algn="tl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9219" name="Rectangle 5"/>
          <p:cNvSpPr txBox="1">
            <a:spLocks noChangeArrowheads="1"/>
          </p:cNvSpPr>
          <p:nvPr/>
        </p:nvSpPr>
        <p:spPr bwMode="gray">
          <a:xfrm>
            <a:off x="1981200" y="304800"/>
            <a:ext cx="56388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eaLnBrk="0" hangingPunct="0">
              <a:lnSpc>
                <a:spcPct val="95000"/>
              </a:lnSpc>
            </a:pPr>
            <a:r>
              <a:rPr lang="en-US" sz="4000" b="1" dirty="0">
                <a:solidFill>
                  <a:srgbClr val="FFFFFF"/>
                </a:solidFill>
                <a:latin typeface="Calibri" pitchFamily="34" charset="0"/>
              </a:rPr>
              <a:t>EXERCISE </a:t>
            </a:r>
            <a:r>
              <a:rPr lang="en-US" sz="4000" b="1" dirty="0" smtClean="0">
                <a:solidFill>
                  <a:srgbClr val="FFFFFF"/>
                </a:solidFill>
                <a:latin typeface="Calibri" pitchFamily="34" charset="0"/>
              </a:rPr>
              <a:t>12.30</a:t>
            </a:r>
            <a:endParaRPr lang="en-US" sz="4000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" name="Rektangel 41"/>
          <p:cNvSpPr/>
          <p:nvPr/>
        </p:nvSpPr>
        <p:spPr>
          <a:xfrm>
            <a:off x="1588" y="0"/>
            <a:ext cx="9142412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10" name="Rektangel 39"/>
          <p:cNvSpPr/>
          <p:nvPr/>
        </p:nvSpPr>
        <p:spPr>
          <a:xfrm>
            <a:off x="0" y="1219200"/>
            <a:ext cx="9142413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pic>
        <p:nvPicPr>
          <p:cNvPr id="7" name="Picture 6" descr="business_analysis1_xr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76200"/>
            <a:ext cx="1549400" cy="1162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3" name="Rectangle 4"/>
          <p:cNvSpPr>
            <a:spLocks noChangeArrowheads="1"/>
          </p:cNvSpPr>
          <p:nvPr/>
        </p:nvSpPr>
        <p:spPr bwMode="gray">
          <a:xfrm>
            <a:off x="304800" y="5181600"/>
            <a:ext cx="8839200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US" sz="2000" dirty="0" smtClean="0"/>
              <a:t>The safety stock which minimizes total incremental cost is </a:t>
            </a:r>
            <a:r>
              <a:rPr lang="en-US" sz="2000" b="1" dirty="0" smtClean="0"/>
              <a:t>100 kilos</a:t>
            </a:r>
            <a:r>
              <a:rPr lang="en-US" sz="2000" dirty="0" smtClean="0"/>
              <a:t>.</a:t>
            </a:r>
          </a:p>
          <a:p>
            <a:endParaRPr lang="en-US" sz="2000" dirty="0" smtClean="0"/>
          </a:p>
          <a:p>
            <a:r>
              <a:rPr lang="en-US" sz="2000" dirty="0" smtClean="0"/>
              <a:t>The reorder point then is 200 kilos + 100 kilos = </a:t>
            </a:r>
            <a:r>
              <a:rPr lang="en-US" sz="2000" b="1" dirty="0" smtClean="0"/>
              <a:t>300 kilos</a:t>
            </a:r>
            <a:r>
              <a:rPr lang="en-US" sz="2000" dirty="0" smtClean="0"/>
              <a:t>.</a:t>
            </a:r>
            <a:endParaRPr lang="en-US" sz="2000" b="1" u="sng" dirty="0">
              <a:latin typeface="Calibri" pitchFamily="34" charset="0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gray">
          <a:xfrm>
            <a:off x="304800" y="1371600"/>
            <a:ext cx="88392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US" sz="2400" b="1" dirty="0" smtClean="0">
                <a:latin typeface="Calibri" pitchFamily="34" charset="0"/>
              </a:rPr>
              <a:t>Annual </a:t>
            </a:r>
            <a:r>
              <a:rPr lang="en-US" sz="2400" b="1" dirty="0" err="1" smtClean="0">
                <a:latin typeface="Calibri" pitchFamily="34" charset="0"/>
              </a:rPr>
              <a:t>Stockout</a:t>
            </a:r>
            <a:r>
              <a:rPr lang="en-US" sz="2400" b="1" dirty="0" smtClean="0">
                <a:latin typeface="Calibri" pitchFamily="34" charset="0"/>
              </a:rPr>
              <a:t> Cost = Sum of units short*probability*</a:t>
            </a:r>
            <a:r>
              <a:rPr lang="en-US" sz="2400" b="1" dirty="0" err="1" smtClean="0">
                <a:latin typeface="Calibri" pitchFamily="34" charset="0"/>
              </a:rPr>
              <a:t>stockout</a:t>
            </a:r>
            <a:r>
              <a:rPr lang="en-US" sz="2400" b="1" dirty="0" smtClean="0">
                <a:latin typeface="Calibri" pitchFamily="34" charset="0"/>
              </a:rPr>
              <a:t> cost/unit*number of orders per year</a:t>
            </a:r>
            <a:endParaRPr lang="en-US" sz="2400" b="1" u="sng" dirty="0">
              <a:latin typeface="Calibri" pitchFamily="34" charset="0"/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304800" y="2971800"/>
          <a:ext cx="8686800" cy="1898590"/>
        </p:xfrm>
        <a:graphic>
          <a:graphicData uri="http://schemas.openxmlformats.org/drawingml/2006/table">
            <a:tbl>
              <a:tblPr/>
              <a:tblGrid>
                <a:gridCol w="1572610"/>
                <a:gridCol w="2021928"/>
                <a:gridCol w="3737440"/>
                <a:gridCol w="1354822"/>
              </a:tblGrid>
              <a:tr h="485685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Safety</a:t>
                      </a:r>
                      <a:r>
                        <a:rPr lang="en-US" sz="24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Stock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Carrying</a:t>
                      </a:r>
                      <a:r>
                        <a:rPr lang="en-US" sz="24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Cost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Stockout</a:t>
                      </a:r>
                      <a:r>
                        <a:rPr lang="en-US" sz="24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Cost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Total Cost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36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70(100*0.4+200*0.2)= 5,600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$5,600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636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100*15= 1,500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70*100*0.2= 1,400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$2,900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856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200*15= 3,000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$3,000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3"/>
          <p:cNvSpPr>
            <a:spLocks noChangeArrowheads="1"/>
          </p:cNvSpPr>
          <p:nvPr/>
        </p:nvSpPr>
        <p:spPr bwMode="auto">
          <a:xfrm>
            <a:off x="0" y="76200"/>
            <a:ext cx="9144000" cy="1168400"/>
          </a:xfrm>
          <a:prstGeom prst="rect">
            <a:avLst/>
          </a:prstGeom>
          <a:gradFill rotWithShape="1">
            <a:gsLst>
              <a:gs pos="0">
                <a:srgbClr val="171717"/>
              </a:gs>
              <a:gs pos="100000">
                <a:srgbClr val="353637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2987" dir="5400000" algn="tl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9219" name="Rectangle 5"/>
          <p:cNvSpPr txBox="1">
            <a:spLocks noChangeArrowheads="1"/>
          </p:cNvSpPr>
          <p:nvPr/>
        </p:nvSpPr>
        <p:spPr bwMode="gray">
          <a:xfrm>
            <a:off x="1981200" y="304800"/>
            <a:ext cx="56388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eaLnBrk="0" hangingPunct="0">
              <a:lnSpc>
                <a:spcPct val="95000"/>
              </a:lnSpc>
            </a:pPr>
            <a:r>
              <a:rPr lang="en-US" sz="4000" b="1" dirty="0">
                <a:solidFill>
                  <a:srgbClr val="FFFFFF"/>
                </a:solidFill>
                <a:latin typeface="Calibri" pitchFamily="34" charset="0"/>
              </a:rPr>
              <a:t>EXERCISE </a:t>
            </a:r>
            <a:r>
              <a:rPr lang="en-US" sz="4000" b="1" dirty="0" smtClean="0">
                <a:solidFill>
                  <a:srgbClr val="FFFFFF"/>
                </a:solidFill>
                <a:latin typeface="Calibri" pitchFamily="34" charset="0"/>
              </a:rPr>
              <a:t>12.32</a:t>
            </a:r>
            <a:endParaRPr lang="en-US" sz="4000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" name="Rektangel 41"/>
          <p:cNvSpPr/>
          <p:nvPr/>
        </p:nvSpPr>
        <p:spPr>
          <a:xfrm>
            <a:off x="1588" y="0"/>
            <a:ext cx="9142412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10" name="Rektangel 39"/>
          <p:cNvSpPr/>
          <p:nvPr/>
        </p:nvSpPr>
        <p:spPr>
          <a:xfrm>
            <a:off x="0" y="1219200"/>
            <a:ext cx="9142413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pic>
        <p:nvPicPr>
          <p:cNvPr id="7" name="Picture 6" descr="business_analysis1_xr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76200"/>
            <a:ext cx="1549400" cy="1162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Picture 10" descr="photo 1 (17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295400"/>
            <a:ext cx="9144000" cy="3352800"/>
          </a:xfrm>
          <a:prstGeom prst="rect">
            <a:avLst/>
          </a:prstGeom>
        </p:spPr>
      </p:pic>
      <p:pic>
        <p:nvPicPr>
          <p:cNvPr id="17" name="Picture 16" descr="photo 2 (19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648200"/>
            <a:ext cx="9144000" cy="220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3"/>
          <p:cNvSpPr>
            <a:spLocks noChangeArrowheads="1"/>
          </p:cNvSpPr>
          <p:nvPr/>
        </p:nvSpPr>
        <p:spPr bwMode="auto">
          <a:xfrm>
            <a:off x="0" y="76200"/>
            <a:ext cx="9144000" cy="1168400"/>
          </a:xfrm>
          <a:prstGeom prst="rect">
            <a:avLst/>
          </a:prstGeom>
          <a:gradFill rotWithShape="1">
            <a:gsLst>
              <a:gs pos="0">
                <a:srgbClr val="171717"/>
              </a:gs>
              <a:gs pos="100000">
                <a:srgbClr val="353637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2987" dir="5400000" algn="tl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9219" name="Rectangle 5"/>
          <p:cNvSpPr txBox="1">
            <a:spLocks noChangeArrowheads="1"/>
          </p:cNvSpPr>
          <p:nvPr/>
        </p:nvSpPr>
        <p:spPr bwMode="gray">
          <a:xfrm>
            <a:off x="1981200" y="304800"/>
            <a:ext cx="56388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eaLnBrk="0" hangingPunct="0">
              <a:lnSpc>
                <a:spcPct val="95000"/>
              </a:lnSpc>
            </a:pPr>
            <a:r>
              <a:rPr lang="en-US" sz="4000" b="1" dirty="0">
                <a:solidFill>
                  <a:srgbClr val="FFFFFF"/>
                </a:solidFill>
                <a:latin typeface="Calibri" pitchFamily="34" charset="0"/>
              </a:rPr>
              <a:t>EXERCISE </a:t>
            </a:r>
            <a:r>
              <a:rPr lang="en-US" sz="4000" b="1" dirty="0" smtClean="0">
                <a:solidFill>
                  <a:srgbClr val="FFFFFF"/>
                </a:solidFill>
                <a:latin typeface="Calibri" pitchFamily="34" charset="0"/>
              </a:rPr>
              <a:t>12.32</a:t>
            </a:r>
            <a:endParaRPr lang="en-US" sz="4000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" name="Rektangel 41"/>
          <p:cNvSpPr/>
          <p:nvPr/>
        </p:nvSpPr>
        <p:spPr>
          <a:xfrm>
            <a:off x="1588" y="0"/>
            <a:ext cx="9142412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10" name="Rektangel 39"/>
          <p:cNvSpPr/>
          <p:nvPr/>
        </p:nvSpPr>
        <p:spPr>
          <a:xfrm>
            <a:off x="0" y="1219200"/>
            <a:ext cx="9142413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pic>
        <p:nvPicPr>
          <p:cNvPr id="7" name="Picture 6" descr="business_analysis1_xr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76200"/>
            <a:ext cx="1549400" cy="1162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7350" name="Rectangle 6"/>
          <p:cNvSpPr>
            <a:spLocks noChangeArrowheads="1"/>
          </p:cNvSpPr>
          <p:nvPr/>
        </p:nvSpPr>
        <p:spPr bwMode="auto">
          <a:xfrm>
            <a:off x="0" y="1598712"/>
            <a:ext cx="9242467" cy="284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lphaLcParenBoth"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ROP =</a:t>
            </a:r>
            <a:r>
              <a:rPr kumimoji="0" lang="en-US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(Average daily demand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  <a:sym typeface="Symbol" pitchFamily="18" charset="2"/>
              </a:rPr>
              <a:t>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Lead time in days)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  <a:sym typeface="Symbol" pitchFamily="18" charset="2"/>
              </a:rPr>
              <a:t>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  <a:sym typeface="Symbol" pitchFamily="18" charset="2"/>
              </a:rPr>
              <a:t>Z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  <a:sym typeface="Symbol" pitchFamily="18" charset="2"/>
              </a:rPr>
              <a:t></a:t>
            </a:r>
            <a:r>
              <a:rPr kumimoji="0" lang="en-US" sz="2800" b="1" i="0" u="none" strike="noStrike" cap="none" normalizeH="0" baseline="-3000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dLT</a:t>
            </a:r>
            <a:endParaRPr kumimoji="0" lang="en-US" sz="2800" b="1" i="0" u="none" strike="noStrike" cap="none" normalizeH="0" baseline="-3000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Times New Roman" pitchFamily="18" charset="0"/>
              <a:cs typeface="Times New Roman" pitchFamily="18" charset="0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lphaLcParenBoth"/>
              <a:tabLst/>
            </a:pPr>
            <a:endParaRPr lang="en-US" sz="2800" baseline="-30000" dirty="0" smtClean="0">
              <a:latin typeface="+mj-lt"/>
              <a:ea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marL="514350" lvl="0" indent="-514350"/>
            <a:r>
              <a:rPr lang="en-US" sz="2800" dirty="0" smtClean="0">
                <a:latin typeface="+mj-lt"/>
                <a:ea typeface="Times New Roman" pitchFamily="18" charset="0"/>
                <a:cs typeface="Times New Roman" pitchFamily="18" charset="0"/>
                <a:sym typeface="Symbol" pitchFamily="18" charset="2"/>
              </a:rPr>
              <a:t>		    </a:t>
            </a:r>
            <a:r>
              <a:rPr lang="en-US" sz="3200" b="1" dirty="0" smtClean="0">
                <a:latin typeface="+mj-lt"/>
                <a:ea typeface="Times New Roman" pitchFamily="18" charset="0"/>
                <a:cs typeface="Times New Roman" pitchFamily="18" charset="0"/>
                <a:sym typeface="Symbol" pitchFamily="18" charset="2"/>
              </a:rPr>
              <a:t>= 1,000 </a:t>
            </a:r>
            <a:r>
              <a:rPr kumimoji="0" lang="en-US" sz="3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  <a:sym typeface="Symbol" pitchFamily="18" charset="2"/>
              </a:rPr>
              <a:t>* 2 + (2.055)* 100 </a:t>
            </a:r>
            <a:r>
              <a:rPr lang="en-US" sz="3600" b="1" dirty="0" smtClean="0"/>
              <a:t>√</a:t>
            </a:r>
            <a:r>
              <a:rPr lang="en-US" sz="3200" b="1" dirty="0" smtClean="0"/>
              <a:t> </a:t>
            </a:r>
            <a:r>
              <a:rPr kumimoji="0" lang="en-US" sz="3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  <a:sym typeface="Symbol" pitchFamily="18" charset="2"/>
              </a:rPr>
              <a:t>2 = 2,291 towels</a:t>
            </a:r>
          </a:p>
          <a:p>
            <a:pPr marL="514350" lvl="0" indent="-514350"/>
            <a:endParaRPr lang="en-US" sz="3200" b="1" baseline="0" dirty="0" smtClean="0">
              <a:latin typeface="+mj-lt"/>
              <a:ea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marL="514350" lvl="0" indent="-514350"/>
            <a:endParaRPr lang="en-US" sz="3200" b="1" dirty="0" smtClean="0">
              <a:latin typeface="+mj-lt"/>
              <a:ea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marL="514350" lvl="0" indent="-514350"/>
            <a:r>
              <a:rPr lang="en-US" sz="3200" b="1" baseline="0" dirty="0" smtClean="0">
                <a:latin typeface="+mj-lt"/>
                <a:ea typeface="Times New Roman" pitchFamily="18" charset="0"/>
                <a:cs typeface="Times New Roman" pitchFamily="18" charset="0"/>
                <a:sym typeface="Symbol" pitchFamily="18" charset="2"/>
              </a:rPr>
              <a:t>(b) Safety Stock = 291 towels</a:t>
            </a:r>
            <a:endParaRPr kumimoji="0" 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Times New Roman" pitchFamily="18" charset="0"/>
              <a:cs typeface="Times New Roman" pitchFamily="18" charset="0"/>
              <a:sym typeface="Symbol" pitchFamily="18" charset="2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5943600" y="2362200"/>
            <a:ext cx="381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3"/>
          <p:cNvSpPr>
            <a:spLocks noChangeArrowheads="1"/>
          </p:cNvSpPr>
          <p:nvPr/>
        </p:nvSpPr>
        <p:spPr bwMode="auto">
          <a:xfrm>
            <a:off x="0" y="76200"/>
            <a:ext cx="9144000" cy="1168400"/>
          </a:xfrm>
          <a:prstGeom prst="rect">
            <a:avLst/>
          </a:prstGeom>
          <a:gradFill rotWithShape="1">
            <a:gsLst>
              <a:gs pos="0">
                <a:srgbClr val="171717"/>
              </a:gs>
              <a:gs pos="100000">
                <a:srgbClr val="353637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2987" dir="5400000" algn="tl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9219" name="Rectangle 5"/>
          <p:cNvSpPr txBox="1">
            <a:spLocks noChangeArrowheads="1"/>
          </p:cNvSpPr>
          <p:nvPr/>
        </p:nvSpPr>
        <p:spPr bwMode="gray">
          <a:xfrm>
            <a:off x="1981200" y="304800"/>
            <a:ext cx="56388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eaLnBrk="0" hangingPunct="0">
              <a:lnSpc>
                <a:spcPct val="95000"/>
              </a:lnSpc>
            </a:pPr>
            <a:r>
              <a:rPr lang="en-US" sz="4000" b="1" dirty="0">
                <a:solidFill>
                  <a:srgbClr val="FFFFFF"/>
                </a:solidFill>
                <a:latin typeface="Calibri" pitchFamily="34" charset="0"/>
              </a:rPr>
              <a:t>EXERCISE </a:t>
            </a:r>
            <a:r>
              <a:rPr lang="en-US" sz="4000" b="1" dirty="0" smtClean="0">
                <a:solidFill>
                  <a:srgbClr val="FFFFFF"/>
                </a:solidFill>
                <a:latin typeface="Calibri" pitchFamily="34" charset="0"/>
              </a:rPr>
              <a:t>12.33</a:t>
            </a:r>
            <a:endParaRPr lang="en-US" sz="4000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" name="Rektangel 41"/>
          <p:cNvSpPr/>
          <p:nvPr/>
        </p:nvSpPr>
        <p:spPr>
          <a:xfrm>
            <a:off x="1588" y="0"/>
            <a:ext cx="9142412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10" name="Rektangel 39"/>
          <p:cNvSpPr/>
          <p:nvPr/>
        </p:nvSpPr>
        <p:spPr>
          <a:xfrm>
            <a:off x="0" y="1219200"/>
            <a:ext cx="9142413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pic>
        <p:nvPicPr>
          <p:cNvPr id="7" name="Picture 6" descr="business_analysis1_xr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76200"/>
            <a:ext cx="1549400" cy="1162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Picture 11" descr="photo 2 (20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295400"/>
            <a:ext cx="9144000" cy="3200400"/>
          </a:xfrm>
          <a:prstGeom prst="rect">
            <a:avLst/>
          </a:prstGeom>
        </p:spPr>
      </p:pic>
      <p:pic>
        <p:nvPicPr>
          <p:cNvPr id="14" name="Picture 13" descr="photo 4 (6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419600"/>
            <a:ext cx="9144000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3"/>
          <p:cNvSpPr>
            <a:spLocks noChangeArrowheads="1"/>
          </p:cNvSpPr>
          <p:nvPr/>
        </p:nvSpPr>
        <p:spPr bwMode="auto">
          <a:xfrm>
            <a:off x="0" y="76200"/>
            <a:ext cx="9144000" cy="1168400"/>
          </a:xfrm>
          <a:prstGeom prst="rect">
            <a:avLst/>
          </a:prstGeom>
          <a:gradFill rotWithShape="1">
            <a:gsLst>
              <a:gs pos="0">
                <a:srgbClr val="171717"/>
              </a:gs>
              <a:gs pos="100000">
                <a:srgbClr val="353637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2987" dir="5400000" algn="tl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9219" name="Rectangle 5"/>
          <p:cNvSpPr txBox="1">
            <a:spLocks noChangeArrowheads="1"/>
          </p:cNvSpPr>
          <p:nvPr/>
        </p:nvSpPr>
        <p:spPr bwMode="gray">
          <a:xfrm>
            <a:off x="1981200" y="304800"/>
            <a:ext cx="56388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eaLnBrk="0" hangingPunct="0">
              <a:lnSpc>
                <a:spcPct val="95000"/>
              </a:lnSpc>
            </a:pPr>
            <a:r>
              <a:rPr lang="en-US" sz="4000" b="1" dirty="0">
                <a:solidFill>
                  <a:srgbClr val="FFFFFF"/>
                </a:solidFill>
                <a:latin typeface="Calibri" pitchFamily="34" charset="0"/>
              </a:rPr>
              <a:t>EXERCISE </a:t>
            </a:r>
            <a:r>
              <a:rPr lang="en-US" sz="4000" b="1" dirty="0" smtClean="0">
                <a:solidFill>
                  <a:srgbClr val="FFFFFF"/>
                </a:solidFill>
                <a:latin typeface="Calibri" pitchFamily="34" charset="0"/>
              </a:rPr>
              <a:t>12.33</a:t>
            </a:r>
            <a:endParaRPr lang="en-US" sz="4000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" name="Rektangel 41"/>
          <p:cNvSpPr/>
          <p:nvPr/>
        </p:nvSpPr>
        <p:spPr>
          <a:xfrm>
            <a:off x="1588" y="0"/>
            <a:ext cx="9142412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10" name="Rektangel 39"/>
          <p:cNvSpPr/>
          <p:nvPr/>
        </p:nvSpPr>
        <p:spPr>
          <a:xfrm>
            <a:off x="0" y="1219200"/>
            <a:ext cx="9142413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pic>
        <p:nvPicPr>
          <p:cNvPr id="7" name="Picture 6" descr="business_analysis1_xr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76200"/>
            <a:ext cx="1549400" cy="1162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7350" name="Rectangle 6"/>
          <p:cNvSpPr>
            <a:spLocks noChangeArrowheads="1"/>
          </p:cNvSpPr>
          <p:nvPr/>
        </p:nvSpPr>
        <p:spPr bwMode="auto">
          <a:xfrm>
            <a:off x="0" y="1841957"/>
            <a:ext cx="9007979" cy="3272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3200" b="1" dirty="0" smtClean="0">
                <a:latin typeface="+mj-lt"/>
                <a:ea typeface="Times New Roman" pitchFamily="18" charset="0"/>
                <a:cs typeface="Times New Roman" pitchFamily="18" charset="0"/>
                <a:sym typeface="Symbol" pitchFamily="18" charset="2"/>
              </a:rPr>
              <a:t>ROP </a:t>
            </a:r>
            <a:r>
              <a:rPr lang="en-US" sz="3200" b="1" dirty="0" smtClean="0">
                <a:latin typeface="+mj-lt"/>
                <a:ea typeface="Times New Roman" pitchFamily="18" charset="0"/>
                <a:cs typeface="Times New Roman" pitchFamily="18" charset="0"/>
                <a:sym typeface="Symbol"/>
              </a:rPr>
              <a:t></a:t>
            </a:r>
            <a:r>
              <a:rPr lang="en-US" sz="3200" b="1" dirty="0" smtClean="0">
                <a:latin typeface="+mj-lt"/>
                <a:ea typeface="Times New Roman" pitchFamily="18" charset="0"/>
                <a:cs typeface="Times New Roman" pitchFamily="18" charset="0"/>
                <a:sym typeface="Symbol" pitchFamily="18" charset="2"/>
              </a:rPr>
              <a:t> (Daily demand </a:t>
            </a:r>
            <a:r>
              <a:rPr lang="en-US" sz="3200" b="1" dirty="0" smtClean="0">
                <a:latin typeface="+mj-lt"/>
                <a:ea typeface="Times New Roman" pitchFamily="18" charset="0"/>
                <a:cs typeface="Times New Roman" pitchFamily="18" charset="0"/>
                <a:sym typeface="Symbol"/>
              </a:rPr>
              <a:t></a:t>
            </a:r>
            <a:r>
              <a:rPr lang="en-US" sz="3200" b="1" dirty="0" smtClean="0">
                <a:latin typeface="+mj-lt"/>
                <a:ea typeface="Times New Roman" pitchFamily="18" charset="0"/>
                <a:cs typeface="Times New Roman" pitchFamily="18" charset="0"/>
                <a:sym typeface="Symbol" pitchFamily="18" charset="2"/>
              </a:rPr>
              <a:t> Average lead time in days) </a:t>
            </a:r>
            <a:br>
              <a:rPr lang="en-US" sz="3200" b="1" dirty="0" smtClean="0">
                <a:latin typeface="+mj-lt"/>
                <a:ea typeface="Times New Roman" pitchFamily="18" charset="0"/>
                <a:cs typeface="Times New Roman" pitchFamily="18" charset="0"/>
                <a:sym typeface="Symbol" pitchFamily="18" charset="2"/>
              </a:rPr>
            </a:br>
            <a:r>
              <a:rPr lang="en-US" sz="3200" b="1" dirty="0" smtClean="0">
                <a:latin typeface="+mj-lt"/>
                <a:ea typeface="Times New Roman" pitchFamily="18" charset="0"/>
                <a:cs typeface="Times New Roman" pitchFamily="18" charset="0"/>
                <a:sym typeface="Symbol"/>
              </a:rPr>
              <a:t></a:t>
            </a:r>
            <a:r>
              <a:rPr lang="en-US" sz="3200" b="1" dirty="0" smtClean="0">
                <a:latin typeface="+mj-lt"/>
                <a:ea typeface="Times New Roman" pitchFamily="18" charset="0"/>
                <a:cs typeface="Times New Roman" pitchFamily="18" charset="0"/>
                <a:sym typeface="Symbol" pitchFamily="18" charset="2"/>
              </a:rPr>
              <a:t> </a:t>
            </a:r>
            <a:r>
              <a:rPr lang="en-US" sz="3200" b="1" dirty="0" smtClean="0">
                <a:latin typeface="+mj-lt"/>
                <a:ea typeface="Times New Roman" pitchFamily="18" charset="0"/>
                <a:cs typeface="Times New Roman" pitchFamily="18" charset="0"/>
                <a:sym typeface="Symbol"/>
              </a:rPr>
              <a:t></a:t>
            </a:r>
            <a:r>
              <a:rPr lang="en-US" sz="3200" b="1" dirty="0" smtClean="0">
                <a:latin typeface="+mj-lt"/>
                <a:ea typeface="Times New Roman" pitchFamily="18" charset="0"/>
                <a:cs typeface="Times New Roman" pitchFamily="18" charset="0"/>
                <a:sym typeface="Symbol" pitchFamily="18" charset="2"/>
              </a:rPr>
              <a:t> </a:t>
            </a:r>
            <a:r>
              <a:rPr lang="en-US" sz="3200" b="1" dirty="0" smtClean="0">
                <a:latin typeface="+mj-lt"/>
                <a:ea typeface="Times New Roman" pitchFamily="18" charset="0"/>
                <a:cs typeface="Times New Roman" pitchFamily="18" charset="0"/>
                <a:sym typeface="Symbol"/>
              </a:rPr>
              <a:t></a:t>
            </a:r>
            <a:r>
              <a:rPr lang="en-US" sz="3200" b="1" dirty="0" smtClean="0">
                <a:latin typeface="+mj-lt"/>
                <a:ea typeface="Times New Roman" pitchFamily="18" charset="0"/>
                <a:cs typeface="Times New Roman" pitchFamily="18" charset="0"/>
                <a:sym typeface="Symbol" pitchFamily="18" charset="2"/>
              </a:rPr>
              <a:t> Daily demand </a:t>
            </a:r>
            <a:r>
              <a:rPr lang="en-US" sz="3200" b="1" dirty="0" smtClean="0">
                <a:latin typeface="+mj-lt"/>
                <a:ea typeface="Times New Roman" pitchFamily="18" charset="0"/>
                <a:cs typeface="Times New Roman" pitchFamily="18" charset="0"/>
                <a:sym typeface="Symbol"/>
              </a:rPr>
              <a:t></a:t>
            </a:r>
            <a:r>
              <a:rPr lang="en-US" sz="3200" b="1" dirty="0" smtClean="0">
                <a:latin typeface="+mj-lt"/>
                <a:ea typeface="Times New Roman" pitchFamily="18" charset="0"/>
                <a:cs typeface="Times New Roman" pitchFamily="18" charset="0"/>
                <a:sym typeface="Symbol" pitchFamily="18" charset="2"/>
              </a:rPr>
              <a:t> </a:t>
            </a:r>
            <a:r>
              <a:rPr lang="en-US" sz="3200" b="1" dirty="0" smtClean="0">
                <a:latin typeface="+mj-lt"/>
                <a:ea typeface="Times New Roman" pitchFamily="18" charset="0"/>
                <a:cs typeface="Times New Roman" pitchFamily="18" charset="0"/>
                <a:sym typeface="Symbol"/>
              </a:rPr>
              <a:t></a:t>
            </a:r>
            <a:r>
              <a:rPr lang="en-US" sz="3200" b="1" dirty="0" smtClean="0">
                <a:latin typeface="+mj-lt"/>
                <a:ea typeface="Times New Roman" pitchFamily="18" charset="0"/>
                <a:cs typeface="Times New Roman" pitchFamily="18" charset="0"/>
                <a:sym typeface="Symbol" pitchFamily="18" charset="2"/>
              </a:rPr>
              <a:t>LT</a:t>
            </a: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lphaLcParenBoth"/>
              <a:tabLst/>
            </a:pPr>
            <a:endParaRPr lang="en-US" sz="2800" baseline="-30000" dirty="0" smtClean="0">
              <a:latin typeface="+mj-lt"/>
              <a:ea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marL="514350" lvl="0" indent="-514350"/>
            <a:r>
              <a:rPr lang="en-US" sz="2800" dirty="0" smtClean="0">
                <a:latin typeface="+mj-lt"/>
                <a:ea typeface="Times New Roman" pitchFamily="18" charset="0"/>
                <a:cs typeface="Times New Roman" pitchFamily="18" charset="0"/>
                <a:sym typeface="Symbol" pitchFamily="18" charset="2"/>
              </a:rPr>
              <a:t>		  </a:t>
            </a:r>
          </a:p>
          <a:p>
            <a:pPr marL="514350" lvl="0" indent="-514350"/>
            <a:r>
              <a:rPr lang="en-US" sz="2800" b="1" dirty="0" smtClean="0">
                <a:latin typeface="+mj-lt"/>
                <a:ea typeface="Times New Roman" pitchFamily="18" charset="0"/>
                <a:cs typeface="Times New Roman" pitchFamily="18" charset="0"/>
                <a:sym typeface="Symbol" pitchFamily="18" charset="2"/>
              </a:rPr>
              <a:t>		</a:t>
            </a:r>
            <a:r>
              <a:rPr lang="en-US" sz="3200" b="1" dirty="0" smtClean="0">
                <a:latin typeface="+mj-lt"/>
                <a:ea typeface="Times New Roman" pitchFamily="18" charset="0"/>
                <a:cs typeface="Times New Roman" pitchFamily="18" charset="0"/>
                <a:sym typeface="Symbol" pitchFamily="18" charset="2"/>
              </a:rPr>
              <a:t>= 12,500 </a:t>
            </a:r>
            <a:r>
              <a:rPr kumimoji="0" lang="en-US" sz="3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  <a:sym typeface="Symbol" pitchFamily="18" charset="2"/>
              </a:rPr>
              <a:t>* 4 + (1.88)* 12,500*1 = 73,500 pages</a:t>
            </a:r>
          </a:p>
          <a:p>
            <a:pPr marL="514350" lvl="0" indent="-514350"/>
            <a:endParaRPr lang="en-US" sz="3200" b="1" baseline="0" dirty="0" smtClean="0">
              <a:latin typeface="+mj-lt"/>
              <a:ea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marL="514350" lvl="0" indent="-514350"/>
            <a:endParaRPr lang="en-US" sz="3200" b="1" dirty="0" smtClean="0">
              <a:latin typeface="+mj-lt"/>
              <a:ea typeface="Times New Roman" pitchFamily="18" charset="0"/>
              <a:cs typeface="Times New Roman" pitchFamily="18" charset="0"/>
              <a:sym typeface="Symbol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1537</TotalTime>
  <Words>296</Words>
  <Application>Microsoft Office PowerPoint</Application>
  <PresentationFormat>On-screen Show (4:3)</PresentationFormat>
  <Paragraphs>86</Paragraphs>
  <Slides>15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Kamal</cp:lastModifiedBy>
  <cp:revision>100</cp:revision>
  <dcterms:created xsi:type="dcterms:W3CDTF">2006-08-16T00:00:00Z</dcterms:created>
  <dcterms:modified xsi:type="dcterms:W3CDTF">2014-05-07T06:38:27Z</dcterms:modified>
</cp:coreProperties>
</file>