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58" r:id="rId4"/>
    <p:sldId id="259" r:id="rId5"/>
    <p:sldId id="260" r:id="rId6"/>
    <p:sldId id="261" r:id="rId7"/>
    <p:sldId id="262"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8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62C86AF-7AFC-4BB4-A1CF-23552221E41E}" type="datetimeFigureOut">
              <a:rPr lang="en-US" smtClean="0"/>
              <a:t>2/27/2024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FBD267-5509-4C4C-B1AD-8B5E130E298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2C86AF-7AFC-4BB4-A1CF-23552221E41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2C86AF-7AFC-4BB4-A1CF-23552221E41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2C86AF-7AFC-4BB4-A1CF-23552221E41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62C86AF-7AFC-4BB4-A1CF-23552221E41E}" type="datetimeFigureOut">
              <a:rPr lang="en-US" smtClean="0"/>
              <a:t>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BD267-5509-4C4C-B1AD-8B5E130E298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62C86AF-7AFC-4BB4-A1CF-23552221E41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62C86AF-7AFC-4BB4-A1CF-23552221E41E}" type="datetimeFigureOut">
              <a:rPr lang="en-US" smtClean="0"/>
              <a:t>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62C86AF-7AFC-4BB4-A1CF-23552221E41E}" type="datetimeFigureOut">
              <a:rPr lang="en-US" smtClean="0"/>
              <a:t>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C86AF-7AFC-4BB4-A1CF-23552221E41E}" type="datetimeFigureOut">
              <a:rPr lang="en-US" smtClean="0"/>
              <a:t>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62C86AF-7AFC-4BB4-A1CF-23552221E41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BD267-5509-4C4C-B1AD-8B5E130E29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62C86AF-7AFC-4BB4-A1CF-23552221E41E}" type="datetimeFigureOut">
              <a:rPr lang="en-US" smtClean="0"/>
              <a:t>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FBD267-5509-4C4C-B1AD-8B5E130E298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2C86AF-7AFC-4BB4-A1CF-23552221E41E}" type="datetimeFigureOut">
              <a:rPr lang="en-US" smtClean="0"/>
              <a:t>2/27/2024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FBD267-5509-4C4C-B1AD-8B5E130E298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 Crustacea</a:t>
            </a:r>
            <a:br>
              <a:rPr lang="en-US" dirty="0"/>
            </a:br>
            <a:endParaRPr lang="en-US" dirty="0"/>
          </a:p>
        </p:txBody>
      </p:sp>
      <p:sp>
        <p:nvSpPr>
          <p:cNvPr id="3" name="Content Placeholder 2"/>
          <p:cNvSpPr>
            <a:spLocks noGrp="1"/>
          </p:cNvSpPr>
          <p:nvPr>
            <p:ph idx="1"/>
          </p:nvPr>
        </p:nvSpPr>
        <p:spPr>
          <a:xfrm>
            <a:off x="152400" y="838200"/>
            <a:ext cx="8915400" cy="5287963"/>
          </a:xfrm>
        </p:spPr>
        <p:txBody>
          <a:bodyPr>
            <a:normAutofit/>
          </a:bodyPr>
          <a:lstStyle/>
          <a:p>
            <a:pPr marL="0" indent="0">
              <a:buNone/>
            </a:pPr>
            <a:r>
              <a:rPr lang="en-US" sz="1600" b="1" dirty="0">
                <a:solidFill>
                  <a:srgbClr val="0070C0"/>
                </a:solidFill>
                <a:latin typeface="Times New Roman" panose="02020603050405020304" pitchFamily="18" charset="0"/>
                <a:cs typeface="Times New Roman" panose="02020603050405020304" pitchFamily="18" charset="0"/>
              </a:rPr>
              <a:t>The class of crustaceans belongs to the phylum : Arthropoda</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Vertebrate animals have legs with many joints and their body is covered by a sheath called the skeleton</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External, is the largest of the animal divisions and currently exists and classified 42 thousand species include Crabs, lobsters, shrimp, barnacles, daphnia, and more. live most</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Types of crustaceans in sea water, some of which live in fresh water, and there are a few species that live on land.</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Crustaceans differ from insects in that they have two pairs of tentacles.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0"/>
            <a:ext cx="6840537"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83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br>
              <a:rPr lang="en-US" dirty="0"/>
            </a:br>
            <a:r>
              <a:rPr lang="en-US" sz="3600" b="1" dirty="0">
                <a:latin typeface="Times New Roman" panose="02020603050405020304" pitchFamily="18" charset="0"/>
                <a:cs typeface="Times New Roman" panose="02020603050405020304" pitchFamily="18" charset="0"/>
              </a:rPr>
              <a:t>Class Crustacea</a:t>
            </a:r>
            <a:br>
              <a:rPr lang="en-US" dirty="0"/>
            </a:br>
            <a:endParaRPr lang="en-US" dirty="0"/>
          </a:p>
        </p:txBody>
      </p:sp>
      <p:sp>
        <p:nvSpPr>
          <p:cNvPr id="3" name="Content Placeholder 2"/>
          <p:cNvSpPr>
            <a:spLocks noGrp="1"/>
          </p:cNvSpPr>
          <p:nvPr>
            <p:ph sz="half" idx="1"/>
          </p:nvPr>
        </p:nvSpPr>
        <p:spPr>
          <a:xfrm>
            <a:off x="152400" y="685800"/>
            <a:ext cx="4648200" cy="5867400"/>
          </a:xfrm>
        </p:spPr>
        <p:txBody>
          <a:bodyPr>
            <a:normAutofit/>
          </a:bodyPr>
          <a:lstStyle/>
          <a:p>
            <a:pPr marL="0" indent="0">
              <a:buNone/>
            </a:pPr>
            <a:r>
              <a:rPr lang="en-US" sz="1200" b="1" dirty="0">
                <a:solidFill>
                  <a:srgbClr val="FF0000"/>
                </a:solidFill>
                <a:latin typeface="Times New Roman" panose="02020603050405020304" pitchFamily="18" charset="0"/>
                <a:cs typeface="Times New Roman" panose="02020603050405020304" pitchFamily="18" charset="0"/>
              </a:rPr>
              <a:t>Crustacea class</a:t>
            </a:r>
          </a:p>
          <a:p>
            <a:pPr marL="0" indent="0">
              <a:buNone/>
            </a:pPr>
            <a:r>
              <a:rPr lang="en-US" sz="1200" b="1" dirty="0">
                <a:solidFill>
                  <a:srgbClr val="FF0000"/>
                </a:solidFill>
                <a:latin typeface="Times New Roman" panose="02020603050405020304" pitchFamily="18" charset="0"/>
                <a:cs typeface="Times New Roman" panose="02020603050405020304" pitchFamily="18" charset="0"/>
              </a:rPr>
              <a:t>The class of crustaceans belongs to the phylum </a:t>
            </a:r>
            <a:r>
              <a:rPr lang="en-US" sz="1200" b="1" dirty="0" err="1">
                <a:solidFill>
                  <a:srgbClr val="FF0000"/>
                </a:solidFill>
                <a:latin typeface="Times New Roman" panose="02020603050405020304" pitchFamily="18" charset="0"/>
                <a:cs typeface="Times New Roman" panose="02020603050405020304" pitchFamily="18" charset="0"/>
              </a:rPr>
              <a:t>Phylum</a:t>
            </a:r>
            <a:r>
              <a:rPr lang="en-US" sz="1200" b="1" dirty="0">
                <a:solidFill>
                  <a:srgbClr val="FF0000"/>
                </a:solidFill>
                <a:latin typeface="Times New Roman" panose="02020603050405020304" pitchFamily="18" charset="0"/>
                <a:cs typeface="Times New Roman" panose="02020603050405020304" pitchFamily="18" charset="0"/>
              </a:rPr>
              <a:t>: Arthropoda</a:t>
            </a:r>
          </a:p>
          <a:p>
            <a:pPr marL="0" indent="0">
              <a:buNone/>
            </a:pPr>
            <a:r>
              <a:rPr lang="en-US" sz="1200" b="1" dirty="0">
                <a:solidFill>
                  <a:srgbClr val="FF0000"/>
                </a:solidFill>
                <a:latin typeface="Times New Roman" panose="02020603050405020304" pitchFamily="18" charset="0"/>
                <a:cs typeface="Times New Roman" panose="02020603050405020304" pitchFamily="18" charset="0"/>
              </a:rPr>
              <a:t>Vertebrate animals have legs with many joints and their body is covered by a sheath called the skeleton</a:t>
            </a:r>
          </a:p>
          <a:p>
            <a:pPr marL="0" indent="0">
              <a:buNone/>
            </a:pPr>
            <a:r>
              <a:rPr lang="en-US" sz="1200" b="1" dirty="0">
                <a:solidFill>
                  <a:srgbClr val="FF0000"/>
                </a:solidFill>
                <a:latin typeface="Times New Roman" panose="02020603050405020304" pitchFamily="18" charset="0"/>
                <a:cs typeface="Times New Roman" panose="02020603050405020304" pitchFamily="18" charset="0"/>
              </a:rPr>
              <a:t>External, is the largest of the animal divisions and currently exists and classified 42 thousand species include</a:t>
            </a:r>
          </a:p>
          <a:p>
            <a:pPr marL="0" indent="0">
              <a:buNone/>
            </a:pPr>
            <a:r>
              <a:rPr lang="en-US" sz="1200" b="1" dirty="0">
                <a:solidFill>
                  <a:srgbClr val="FF0000"/>
                </a:solidFill>
                <a:latin typeface="Times New Roman" panose="02020603050405020304" pitchFamily="18" charset="0"/>
                <a:cs typeface="Times New Roman" panose="02020603050405020304" pitchFamily="18" charset="0"/>
              </a:rPr>
              <a:t>Crabs, lobsters, shrimp, barnacles, daphnia, and more. live most</a:t>
            </a:r>
          </a:p>
          <a:p>
            <a:pPr marL="0" indent="0">
              <a:buNone/>
            </a:pPr>
            <a:r>
              <a:rPr lang="en-US" sz="1200" b="1" dirty="0">
                <a:solidFill>
                  <a:srgbClr val="FF0000"/>
                </a:solidFill>
                <a:latin typeface="Times New Roman" panose="02020603050405020304" pitchFamily="18" charset="0"/>
                <a:cs typeface="Times New Roman" panose="02020603050405020304" pitchFamily="18" charset="0"/>
              </a:rPr>
              <a:t>Types of crustaceans in sea water, some of which live in fresh water, and there are a few species that live</a:t>
            </a:r>
          </a:p>
          <a:p>
            <a:pPr marL="0" indent="0">
              <a:buNone/>
            </a:pPr>
            <a:r>
              <a:rPr lang="en-US" sz="1200" b="1" dirty="0">
                <a:solidFill>
                  <a:srgbClr val="FF0000"/>
                </a:solidFill>
                <a:latin typeface="Times New Roman" panose="02020603050405020304" pitchFamily="18" charset="0"/>
                <a:cs typeface="Times New Roman" panose="02020603050405020304" pitchFamily="18" charset="0"/>
              </a:rPr>
              <a:t>on land.</a:t>
            </a:r>
          </a:p>
          <a:p>
            <a:pPr marL="0" indent="0">
              <a:buNone/>
            </a:pPr>
            <a:r>
              <a:rPr lang="en-US" sz="1200" b="1" dirty="0">
                <a:solidFill>
                  <a:srgbClr val="0070C0"/>
                </a:solidFill>
                <a:latin typeface="Times New Roman" panose="02020603050405020304" pitchFamily="18" charset="0"/>
                <a:cs typeface="Times New Roman" panose="02020603050405020304" pitchFamily="18" charset="0"/>
              </a:rPr>
              <a:t>Crustaceans differ from insects in that they have two pairs of tentacles (antennae).</a:t>
            </a:r>
          </a:p>
          <a:p>
            <a:pPr marL="0" indent="0">
              <a:buNone/>
            </a:pPr>
            <a:r>
              <a:rPr lang="en-US" sz="1200" b="1" dirty="0" err="1">
                <a:solidFill>
                  <a:srgbClr val="0070C0"/>
                </a:solidFill>
                <a:latin typeface="Times New Roman" panose="02020603050405020304" pitchFamily="18" charset="0"/>
                <a:cs typeface="Times New Roman" panose="02020603050405020304" pitchFamily="18" charset="0"/>
              </a:rPr>
              <a:t>Antenae</a:t>
            </a:r>
            <a:r>
              <a:rPr lang="en-US" sz="1200" b="1" dirty="0">
                <a:solidFill>
                  <a:srgbClr val="0070C0"/>
                </a:solidFill>
                <a:latin typeface="Times New Roman" panose="02020603050405020304" pitchFamily="18" charset="0"/>
                <a:cs typeface="Times New Roman" panose="02020603050405020304" pitchFamily="18" charset="0"/>
              </a:rPr>
              <a:t> While insects have one pair, another difference is that of insects Its body is divided into a head, thorax, and abdomen. As for crustaceans, the head and thorax are like a piece</a:t>
            </a:r>
          </a:p>
          <a:p>
            <a:pPr marL="0" indent="0">
              <a:buNone/>
            </a:pPr>
            <a:r>
              <a:rPr lang="en-US" sz="1200" b="1" dirty="0">
                <a:solidFill>
                  <a:srgbClr val="0070C0"/>
                </a:solidFill>
                <a:latin typeface="Times New Roman" panose="02020603050405020304" pitchFamily="18" charset="0"/>
                <a:cs typeface="Times New Roman" panose="02020603050405020304" pitchFamily="18" charset="0"/>
              </a:rPr>
              <a:t>One is called the carapace shield. The outer structure of crustaceans is made of chitin which contain calcium salts. As for its body pieces, it is nine stem pieces. And the parties</a:t>
            </a:r>
          </a:p>
          <a:p>
            <a:pPr marL="0" indent="0">
              <a:buNone/>
            </a:pPr>
            <a:r>
              <a:rPr lang="en-US" sz="1200" b="1" dirty="0">
                <a:solidFill>
                  <a:srgbClr val="0070C0"/>
                </a:solidFill>
                <a:latin typeface="Times New Roman" panose="02020603050405020304" pitchFamily="18" charset="0"/>
                <a:cs typeface="Times New Roman" panose="02020603050405020304" pitchFamily="18" charset="0"/>
              </a:rPr>
              <a:t>Specialized and usually the first limbs mutated into what is called dogs, especially With cancers, the thoracic segments have several functions, then the abdominal segments, and some of them are mutated to enable</a:t>
            </a:r>
          </a:p>
          <a:p>
            <a:pPr marL="0" indent="0">
              <a:buNone/>
            </a:pPr>
            <a:r>
              <a:rPr lang="en-US" sz="1200" b="1" dirty="0">
                <a:solidFill>
                  <a:srgbClr val="0070C0"/>
                </a:solidFill>
                <a:latin typeface="Times New Roman" panose="02020603050405020304" pitchFamily="18" charset="0"/>
                <a:cs typeface="Times New Roman" panose="02020603050405020304" pitchFamily="18" charset="0"/>
              </a:rPr>
              <a:t>The animal can swim, dig, or walk on the bottom, called the thoracic limbs </a:t>
            </a:r>
            <a:r>
              <a:rPr lang="en-US" sz="1200" b="1" dirty="0" err="1">
                <a:solidFill>
                  <a:srgbClr val="0070C0"/>
                </a:solidFill>
                <a:latin typeface="Times New Roman" panose="02020603050405020304" pitchFamily="18" charset="0"/>
                <a:cs typeface="Times New Roman" panose="02020603050405020304" pitchFamily="18" charset="0"/>
              </a:rPr>
              <a:t>pereipods</a:t>
            </a:r>
            <a:r>
              <a:rPr lang="en-US" sz="1200" b="1" dirty="0">
                <a:solidFill>
                  <a:srgbClr val="0070C0"/>
                </a:solidFill>
                <a:latin typeface="Times New Roman" panose="02020603050405020304" pitchFamily="18" charset="0"/>
                <a:cs typeface="Times New Roman" panose="02020603050405020304" pitchFamily="18" charset="0"/>
              </a:rPr>
              <a:t>, while the abdominal ones are called </a:t>
            </a:r>
            <a:r>
              <a:rPr lang="en-US" sz="1200" b="1" dirty="0" err="1">
                <a:solidFill>
                  <a:srgbClr val="0070C0"/>
                </a:solidFill>
                <a:latin typeface="Times New Roman" panose="02020603050405020304" pitchFamily="18" charset="0"/>
                <a:cs typeface="Times New Roman" panose="02020603050405020304" pitchFamily="18" charset="0"/>
              </a:rPr>
              <a:t>pleopods</a:t>
            </a:r>
            <a:r>
              <a:rPr lang="en-US" sz="1200" b="1" dirty="0">
                <a:solidFill>
                  <a:srgbClr val="0070C0"/>
                </a:solidFill>
                <a:latin typeface="Times New Roman" panose="02020603050405020304" pitchFamily="18" charset="0"/>
                <a:cs typeface="Times New Roman" panose="02020603050405020304" pitchFamily="18" charset="0"/>
              </a:rPr>
              <a:t>, and the tail consists of the union of the caudal piece</a:t>
            </a:r>
          </a:p>
          <a:p>
            <a:pPr marL="0" indent="0">
              <a:buNone/>
            </a:pPr>
            <a:r>
              <a:rPr lang="en-US" sz="1200" b="1" dirty="0" err="1">
                <a:solidFill>
                  <a:srgbClr val="0070C0"/>
                </a:solidFill>
                <a:latin typeface="Times New Roman" panose="02020603050405020304" pitchFamily="18" charset="0"/>
                <a:cs typeface="Times New Roman" panose="02020603050405020304" pitchFamily="18" charset="0"/>
              </a:rPr>
              <a:t>Telson</a:t>
            </a:r>
            <a:r>
              <a:rPr lang="en-US" sz="1200" b="1" dirty="0">
                <a:solidFill>
                  <a:srgbClr val="0070C0"/>
                </a:solidFill>
                <a:latin typeface="Times New Roman" panose="02020603050405020304" pitchFamily="18" charset="0"/>
                <a:cs typeface="Times New Roman" panose="02020603050405020304" pitchFamily="18" charset="0"/>
              </a:rPr>
              <a:t> + caudal fin </a:t>
            </a:r>
            <a:r>
              <a:rPr lang="en-US" sz="1200" b="1" dirty="0" err="1">
                <a:solidFill>
                  <a:srgbClr val="0070C0"/>
                </a:solidFill>
                <a:latin typeface="Times New Roman" panose="02020603050405020304" pitchFamily="18" charset="0"/>
                <a:cs typeface="Times New Roman" panose="02020603050405020304" pitchFamily="18" charset="0"/>
              </a:rPr>
              <a:t>uropods</a:t>
            </a:r>
            <a:r>
              <a:rPr lang="en-US" sz="1200" b="1" dirty="0">
                <a:latin typeface="Times New Roman" panose="02020603050405020304" pitchFamily="18" charset="0"/>
                <a:cs typeface="Times New Roman" panose="02020603050405020304" pitchFamily="18" charset="0"/>
              </a:rPr>
              <a:t>.</a:t>
            </a:r>
          </a:p>
        </p:txBody>
      </p:sp>
      <p:sp>
        <p:nvSpPr>
          <p:cNvPr id="4" name="Content Placeholder 3"/>
          <p:cNvSpPr>
            <a:spLocks noGrp="1"/>
          </p:cNvSpPr>
          <p:nvPr>
            <p:ph sz="half" idx="2"/>
          </p:nvPr>
        </p:nvSpPr>
        <p:spPr>
          <a:xfrm>
            <a:off x="4953000" y="838200"/>
            <a:ext cx="4038600" cy="3733800"/>
          </a:xfrm>
        </p:spPr>
        <p:txBody>
          <a:bodyPr>
            <a:noAutofit/>
          </a:bodyPr>
          <a:lstStyle/>
          <a:p>
            <a:pPr marL="0" indent="0" algn="r" rtl="1">
              <a:buNone/>
            </a:pPr>
            <a:r>
              <a:rPr lang="ar-SA" sz="1200" b="1" dirty="0">
                <a:solidFill>
                  <a:srgbClr val="FF0000"/>
                </a:solidFill>
                <a:latin typeface="Times New Roman" panose="02020603050405020304" pitchFamily="18" charset="0"/>
                <a:cs typeface="Times New Roman" panose="02020603050405020304" pitchFamily="18" charset="0"/>
              </a:rPr>
              <a:t>صنف القشريات </a:t>
            </a:r>
            <a:r>
              <a:rPr lang="en-US" sz="1200" b="1" dirty="0">
                <a:solidFill>
                  <a:srgbClr val="FF0000"/>
                </a:solidFill>
                <a:latin typeface="Times New Roman" panose="02020603050405020304" pitchFamily="18" charset="0"/>
                <a:cs typeface="Times New Roman" panose="02020603050405020304" pitchFamily="18" charset="0"/>
              </a:rPr>
              <a:t>Crustacea Class</a:t>
            </a:r>
          </a:p>
          <a:p>
            <a:pPr marL="0" indent="0" algn="r" rtl="1">
              <a:buNone/>
            </a:pPr>
            <a:r>
              <a:rPr lang="ar-SA" sz="1200" b="1" dirty="0">
                <a:solidFill>
                  <a:srgbClr val="FF0000"/>
                </a:solidFill>
                <a:latin typeface="Times New Roman" panose="02020603050405020304" pitchFamily="18" charset="0"/>
                <a:cs typeface="Times New Roman" panose="02020603050405020304" pitchFamily="18" charset="0"/>
              </a:rPr>
              <a:t>ينتمي صنف القشريات الى شعبة مفصلية االقدام </a:t>
            </a:r>
            <a:r>
              <a:rPr lang="en-US" sz="1200" b="1" dirty="0">
                <a:solidFill>
                  <a:srgbClr val="FF0000"/>
                </a:solidFill>
                <a:latin typeface="Times New Roman" panose="02020603050405020304" pitchFamily="18" charset="0"/>
                <a:cs typeface="Times New Roman" panose="02020603050405020304" pitchFamily="18" charset="0"/>
              </a:rPr>
              <a:t>Arthropoda :Phylum </a:t>
            </a:r>
            <a:r>
              <a:rPr lang="ar-SA" sz="1200" b="1" dirty="0">
                <a:solidFill>
                  <a:srgbClr val="FF0000"/>
                </a:solidFill>
                <a:latin typeface="Times New Roman" panose="02020603050405020304" pitchFamily="18" charset="0"/>
                <a:cs typeface="Times New Roman" panose="02020603050405020304" pitchFamily="18" charset="0"/>
              </a:rPr>
              <a:t>يتضمن</a:t>
            </a:r>
            <a:r>
              <a:rPr lang="en-US" sz="1200" b="1" dirty="0">
                <a:solidFill>
                  <a:srgbClr val="FF0000"/>
                </a:solidFill>
                <a:latin typeface="Times New Roman" panose="02020603050405020304" pitchFamily="18" charset="0"/>
                <a:cs typeface="Times New Roman" panose="02020603050405020304" pitchFamily="18" charset="0"/>
              </a:rPr>
              <a:t> </a:t>
            </a:r>
            <a:r>
              <a:rPr lang="ar-SA" sz="1200" b="1" dirty="0">
                <a:solidFill>
                  <a:srgbClr val="FF0000"/>
                </a:solidFill>
                <a:latin typeface="Times New Roman" panose="02020603050405020304" pitchFamily="18" charset="0"/>
                <a:cs typeface="Times New Roman" panose="02020603050405020304" pitchFamily="18" charset="0"/>
              </a:rPr>
              <a:t>حيوانات الفقرية تمتلك ارجل عديدة المفاصل ويغطي جسمها غالف يدعى الهيكل</a:t>
            </a:r>
            <a:r>
              <a:rPr lang="en-US" sz="1200" b="1" dirty="0">
                <a:solidFill>
                  <a:srgbClr val="FF0000"/>
                </a:solidFill>
                <a:latin typeface="Times New Roman" panose="02020603050405020304" pitchFamily="18" charset="0"/>
                <a:cs typeface="Times New Roman" panose="02020603050405020304" pitchFamily="18" charset="0"/>
              </a:rPr>
              <a:t> </a:t>
            </a:r>
            <a:r>
              <a:rPr lang="ar-SA" sz="1200" b="1" dirty="0">
                <a:solidFill>
                  <a:srgbClr val="FF0000"/>
                </a:solidFill>
                <a:latin typeface="Times New Roman" panose="02020603050405020304" pitchFamily="18" charset="0"/>
                <a:cs typeface="Times New Roman" panose="02020603050405020304" pitchFamily="18" charset="0"/>
              </a:rPr>
              <a:t>الخارجي، تعد اكبر الشعب الحيوانية وموجود ومصنف حاليا 42 الف نوع تشمل</a:t>
            </a:r>
            <a:r>
              <a:rPr lang="en-US" sz="1200" b="1" dirty="0">
                <a:solidFill>
                  <a:srgbClr val="FF0000"/>
                </a:solidFill>
                <a:latin typeface="Times New Roman" panose="02020603050405020304" pitchFamily="18" charset="0"/>
                <a:cs typeface="Times New Roman" panose="02020603050405020304" pitchFamily="18" charset="0"/>
              </a:rPr>
              <a:t> </a:t>
            </a:r>
            <a:r>
              <a:rPr lang="ar-SA" sz="1200" b="1" dirty="0">
                <a:solidFill>
                  <a:srgbClr val="FF0000"/>
                </a:solidFill>
                <a:latin typeface="Times New Roman" panose="02020603050405020304" pitchFamily="18" charset="0"/>
                <a:cs typeface="Times New Roman" panose="02020603050405020304" pitchFamily="18" charset="0"/>
              </a:rPr>
              <a:t>السرطانات وجراد البحر والروبيان والبرنقيل وبراغيث الماء وغيرها. تعيش معظم</a:t>
            </a:r>
            <a:r>
              <a:rPr lang="en-US" sz="1200" b="1" dirty="0">
                <a:solidFill>
                  <a:srgbClr val="FF0000"/>
                </a:solidFill>
                <a:latin typeface="Times New Roman" panose="02020603050405020304" pitchFamily="18" charset="0"/>
                <a:cs typeface="Times New Roman" panose="02020603050405020304" pitchFamily="18" charset="0"/>
              </a:rPr>
              <a:t> </a:t>
            </a:r>
            <a:r>
              <a:rPr lang="ar-SA" sz="1200" b="1" dirty="0">
                <a:solidFill>
                  <a:srgbClr val="FF0000"/>
                </a:solidFill>
                <a:latin typeface="Times New Roman" panose="02020603050405020304" pitchFamily="18" charset="0"/>
                <a:cs typeface="Times New Roman" panose="02020603050405020304" pitchFamily="18" charset="0"/>
              </a:rPr>
              <a:t>انواع القشريات في مياه البحار وبعضها يعيش في المياه العذبة وهناك انواع قليلة تعيش</a:t>
            </a:r>
            <a:r>
              <a:rPr lang="en-US" sz="1200" b="1" dirty="0">
                <a:solidFill>
                  <a:srgbClr val="FF0000"/>
                </a:solidFill>
                <a:latin typeface="Times New Roman" panose="02020603050405020304" pitchFamily="18" charset="0"/>
                <a:cs typeface="Times New Roman" panose="02020603050405020304" pitchFamily="18" charset="0"/>
              </a:rPr>
              <a:t> </a:t>
            </a:r>
            <a:r>
              <a:rPr lang="ar-SA" sz="1200" b="1" dirty="0">
                <a:solidFill>
                  <a:srgbClr val="FF0000"/>
                </a:solidFill>
                <a:latin typeface="Times New Roman" panose="02020603050405020304" pitchFamily="18" charset="0"/>
                <a:cs typeface="Times New Roman" panose="02020603050405020304" pitchFamily="18" charset="0"/>
              </a:rPr>
              <a:t>على البر.</a:t>
            </a:r>
          </a:p>
          <a:p>
            <a:pPr marL="0" indent="0" algn="r" rtl="1">
              <a:buNone/>
            </a:pPr>
            <a:r>
              <a:rPr lang="ar-SA" sz="1200" b="1" dirty="0">
                <a:solidFill>
                  <a:srgbClr val="0070C0"/>
                </a:solidFill>
                <a:latin typeface="Times New Roman" panose="02020603050405020304" pitchFamily="18" charset="0"/>
                <a:cs typeface="Times New Roman" panose="02020603050405020304" pitchFamily="18" charset="0"/>
              </a:rPr>
              <a:t>تختلف القشريات عن الحشرات بأنها تحمل زوجين من اللوامس )قرون اإلستشعار(</a:t>
            </a:r>
            <a:r>
              <a:rPr lang="en-US" sz="1200" b="1" dirty="0">
                <a:solidFill>
                  <a:srgbClr val="0070C0"/>
                </a:solidFill>
                <a:latin typeface="Times New Roman" panose="02020603050405020304" pitchFamily="18" charset="0"/>
                <a:cs typeface="Times New Roman" panose="02020603050405020304" pitchFamily="18" charset="0"/>
              </a:rPr>
              <a:t> </a:t>
            </a:r>
            <a:r>
              <a:rPr lang="en-US" sz="1200" b="1" dirty="0" err="1">
                <a:solidFill>
                  <a:srgbClr val="0070C0"/>
                </a:solidFill>
                <a:latin typeface="Times New Roman" panose="02020603050405020304" pitchFamily="18" charset="0"/>
                <a:cs typeface="Times New Roman" panose="02020603050405020304" pitchFamily="18" charset="0"/>
              </a:rPr>
              <a:t>Antenae</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في حين الحشرات لديها زوج واحد وهناك فرق آخر وهو ان الحشرات</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جسمها مقسم الى رأس وصدر وبطن، اما القشريات فيكون الرأس والصدر كأنه قطعة</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واحدة تسمى الدرع </a:t>
            </a:r>
            <a:r>
              <a:rPr lang="en-US" sz="1200" b="1" dirty="0">
                <a:solidFill>
                  <a:srgbClr val="0070C0"/>
                </a:solidFill>
                <a:latin typeface="Times New Roman" panose="02020603050405020304" pitchFamily="18" charset="0"/>
                <a:cs typeface="Times New Roman" panose="02020603050405020304" pitchFamily="18" charset="0"/>
              </a:rPr>
              <a:t>carapace. </a:t>
            </a:r>
            <a:r>
              <a:rPr lang="ar-SA" sz="1200" b="1" dirty="0">
                <a:solidFill>
                  <a:srgbClr val="0070C0"/>
                </a:solidFill>
                <a:latin typeface="Times New Roman" panose="02020603050405020304" pitchFamily="18" charset="0"/>
                <a:cs typeface="Times New Roman" panose="02020603050405020304" pitchFamily="18" charset="0"/>
              </a:rPr>
              <a:t>والتركيب الخارجي للقشريات صلد من مادة الكايتين</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والتي تحوي أمالح الكالسيوم. أما قطعها الجسمية هي تسع قطع جذعية. واالطراف</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متخصصة وعادة االطراف االولى متحورة الى ما يسمى الكاالب، وخصوصاً</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بالسرطانات ، والقطع الصدرية لها وظائف عدة ثم البطنية والبعض منها متحورة لتمكن</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الحيوان من السباحة أو الحفر او المشي على القاع، وتدعى االطراف الصدرية</a:t>
            </a:r>
            <a:r>
              <a:rPr lang="en-US" sz="1200" b="1" dirty="0">
                <a:solidFill>
                  <a:srgbClr val="0070C0"/>
                </a:solidFill>
                <a:latin typeface="Times New Roman" panose="02020603050405020304" pitchFamily="18" charset="0"/>
                <a:cs typeface="Times New Roman" panose="02020603050405020304" pitchFamily="18" charset="0"/>
              </a:rPr>
              <a:t> </a:t>
            </a:r>
            <a:r>
              <a:rPr lang="en-US" sz="1200" b="1" dirty="0" err="1">
                <a:solidFill>
                  <a:srgbClr val="0070C0"/>
                </a:solidFill>
                <a:latin typeface="Times New Roman" panose="02020603050405020304" pitchFamily="18" charset="0"/>
                <a:cs typeface="Times New Roman" panose="02020603050405020304" pitchFamily="18" charset="0"/>
              </a:rPr>
              <a:t>pereipods</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اما البطنية فتدعى </a:t>
            </a:r>
            <a:r>
              <a:rPr lang="en-US" sz="1200" b="1" dirty="0" err="1">
                <a:solidFill>
                  <a:srgbClr val="0070C0"/>
                </a:solidFill>
                <a:latin typeface="Times New Roman" panose="02020603050405020304" pitchFamily="18" charset="0"/>
                <a:cs typeface="Times New Roman" panose="02020603050405020304" pitchFamily="18" charset="0"/>
              </a:rPr>
              <a:t>pleopods</a:t>
            </a:r>
            <a:r>
              <a:rPr lang="en-US" sz="1200" b="1" dirty="0">
                <a:solidFill>
                  <a:srgbClr val="0070C0"/>
                </a:solidFill>
                <a:latin typeface="Times New Roman" panose="02020603050405020304" pitchFamily="18" charset="0"/>
                <a:cs typeface="Times New Roman" panose="02020603050405020304" pitchFamily="18" charset="0"/>
              </a:rPr>
              <a:t> </a:t>
            </a:r>
            <a:r>
              <a:rPr lang="ar-SA" sz="1200" b="1" dirty="0">
                <a:solidFill>
                  <a:srgbClr val="0070C0"/>
                </a:solidFill>
                <a:latin typeface="Times New Roman" panose="02020603050405020304" pitchFamily="18" charset="0"/>
                <a:cs typeface="Times New Roman" panose="02020603050405020304" pitchFamily="18" charset="0"/>
              </a:rPr>
              <a:t>والذنب يتكون من اتحاد القطعة الذنبية</a:t>
            </a:r>
            <a:r>
              <a:rPr lang="en-US" sz="1200" b="1" dirty="0">
                <a:solidFill>
                  <a:srgbClr val="0070C0"/>
                </a:solidFill>
                <a:latin typeface="Times New Roman" panose="02020603050405020304" pitchFamily="18" charset="0"/>
                <a:cs typeface="Times New Roman" panose="02020603050405020304" pitchFamily="18" charset="0"/>
              </a:rPr>
              <a:t> </a:t>
            </a:r>
            <a:r>
              <a:rPr lang="en-US" sz="1200" b="1" dirty="0" err="1">
                <a:solidFill>
                  <a:srgbClr val="0070C0"/>
                </a:solidFill>
                <a:latin typeface="Times New Roman" panose="02020603050405020304" pitchFamily="18" charset="0"/>
                <a:cs typeface="Times New Roman" panose="02020603050405020304" pitchFamily="18" charset="0"/>
              </a:rPr>
              <a:t>Telson</a:t>
            </a:r>
            <a:r>
              <a:rPr lang="en-US" sz="1200" b="1" dirty="0">
                <a:solidFill>
                  <a:srgbClr val="0070C0"/>
                </a:solidFill>
                <a:latin typeface="Times New Roman" panose="02020603050405020304" pitchFamily="18" charset="0"/>
                <a:cs typeface="Times New Roman" panose="02020603050405020304" pitchFamily="18" charset="0"/>
              </a:rPr>
              <a:t> + </a:t>
            </a:r>
            <a:r>
              <a:rPr lang="ar-SA" sz="1200" b="1" dirty="0">
                <a:solidFill>
                  <a:srgbClr val="0070C0"/>
                </a:solidFill>
                <a:latin typeface="Times New Roman" panose="02020603050405020304" pitchFamily="18" charset="0"/>
                <a:cs typeface="Times New Roman" panose="02020603050405020304" pitchFamily="18" charset="0"/>
              </a:rPr>
              <a:t>الزعنفة الذنبية </a:t>
            </a:r>
            <a:r>
              <a:rPr lang="en-US" sz="1200" b="1" dirty="0" err="1">
                <a:solidFill>
                  <a:srgbClr val="0070C0"/>
                </a:solidFill>
                <a:latin typeface="Times New Roman" panose="02020603050405020304" pitchFamily="18" charset="0"/>
                <a:cs typeface="Times New Roman" panose="02020603050405020304" pitchFamily="18" charset="0"/>
              </a:rPr>
              <a:t>uropods</a:t>
            </a:r>
            <a:r>
              <a:rPr lang="en-US" sz="1200" b="1" dirty="0">
                <a:solidFill>
                  <a:srgbClr val="0070C0"/>
                </a:solidFill>
                <a:latin typeface="Times New Roman" panose="02020603050405020304" pitchFamily="18" charset="0"/>
                <a:cs typeface="Times New Roman" panose="02020603050405020304" pitchFamily="18" charset="0"/>
              </a:rPr>
              <a:t>.</a:t>
            </a:r>
          </a:p>
        </p:txBody>
      </p:sp>
      <p:pic>
        <p:nvPicPr>
          <p:cNvPr id="5124" name="Picture 4" descr="٩ فوائد هامة في الجمبري غير تقوية الصحة الجنسية - ثقف نفس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1960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41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a:latin typeface="Times New Roman" panose="02020603050405020304" pitchFamily="18" charset="0"/>
                <a:cs typeface="Times New Roman" panose="02020603050405020304" pitchFamily="18" charset="0"/>
              </a:rPr>
              <a:t>Class Crustacea</a:t>
            </a:r>
            <a:endParaRPr lang="en-US" dirty="0"/>
          </a:p>
        </p:txBody>
      </p:sp>
      <p:sp>
        <p:nvSpPr>
          <p:cNvPr id="3" name="Content Placeholder 2"/>
          <p:cNvSpPr>
            <a:spLocks noGrp="1"/>
          </p:cNvSpPr>
          <p:nvPr>
            <p:ph sz="half" idx="1"/>
          </p:nvPr>
        </p:nvSpPr>
        <p:spPr>
          <a:xfrm>
            <a:off x="76200" y="533400"/>
            <a:ext cx="4419600" cy="6248400"/>
          </a:xfrm>
        </p:spPr>
        <p:txBody>
          <a:bodyPr>
            <a:noAutofit/>
          </a:bodyPr>
          <a:lstStyle/>
          <a:p>
            <a:pPr marL="0" indent="0">
              <a:buNone/>
            </a:pPr>
            <a:r>
              <a:rPr lang="en-US" sz="1600" b="1" dirty="0">
                <a:solidFill>
                  <a:srgbClr val="FF0000"/>
                </a:solidFill>
                <a:latin typeface="Times New Roman" panose="02020603050405020304" pitchFamily="18" charset="0"/>
                <a:cs typeface="Times New Roman" panose="02020603050405020304" pitchFamily="18" charset="0"/>
              </a:rPr>
              <a:t>Includes crustaceans</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Under two categories:</a:t>
            </a:r>
          </a:p>
          <a:p>
            <a:pPr marL="0" indent="0">
              <a:buNone/>
            </a:pPr>
            <a:r>
              <a:rPr lang="en-US" sz="1600" b="1" dirty="0">
                <a:latin typeface="Times New Roman" panose="02020603050405020304" pitchFamily="18" charset="0"/>
                <a:cs typeface="Times New Roman" panose="02020603050405020304" pitchFamily="18" charset="0"/>
              </a:rPr>
              <a:t>1 - Under the class Copes </a:t>
            </a:r>
            <a:endParaRPr lang="ar-SA" sz="1600" b="1" dirty="0">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Class Sub : </a:t>
            </a:r>
            <a:r>
              <a:rPr lang="en-US" sz="1600" b="1" dirty="0" err="1">
                <a:latin typeface="Times New Roman" panose="02020603050405020304" pitchFamily="18" charset="0"/>
                <a:cs typeface="Times New Roman" panose="02020603050405020304" pitchFamily="18" charset="0"/>
              </a:rPr>
              <a:t>Cirripedia</a:t>
            </a:r>
            <a:r>
              <a:rPr lang="en-US" sz="1600" b="1" dirty="0">
                <a:latin typeface="Times New Roman" panose="02020603050405020304" pitchFamily="18" charset="0"/>
                <a:cs typeface="Times New Roman" panose="02020603050405020304" pitchFamily="18" charset="0"/>
              </a:rPr>
              <a:t>: Adults are clinging animals to rough surfaces, and when they build the shell, they...</a:t>
            </a:r>
          </a:p>
          <a:p>
            <a:pPr marL="0" indent="0">
              <a:buNone/>
            </a:pPr>
            <a:r>
              <a:rPr lang="en-US" sz="1600" b="1" dirty="0">
                <a:latin typeface="Times New Roman" panose="02020603050405020304" pitchFamily="18" charset="0"/>
                <a:cs typeface="Times New Roman" panose="02020603050405020304" pitchFamily="18" charset="0"/>
              </a:rPr>
              <a:t>They vary according to type, some have 6 or 8 sheets.</a:t>
            </a:r>
          </a:p>
          <a:p>
            <a:pPr marL="0" indent="0">
              <a:buNone/>
            </a:pPr>
            <a:r>
              <a:rPr lang="en-US" sz="1600" b="1" dirty="0">
                <a:latin typeface="Times New Roman" panose="02020603050405020304" pitchFamily="18" charset="0"/>
                <a:cs typeface="Times New Roman" panose="02020603050405020304" pitchFamily="18" charset="0"/>
              </a:rPr>
              <a:t>The larvae are zooplankton, roughly triangular in shape, and have one eye and three limbs</a:t>
            </a:r>
          </a:p>
          <a:p>
            <a:pPr marL="0" indent="0">
              <a:buNone/>
            </a:pPr>
            <a:r>
              <a:rPr lang="en-US" sz="1600" b="1" dirty="0">
                <a:latin typeface="Times New Roman" panose="02020603050405020304" pitchFamily="18" charset="0"/>
                <a:cs typeface="Times New Roman" panose="02020603050405020304" pitchFamily="18" charset="0"/>
              </a:rPr>
              <a:t>An example of it is called (</a:t>
            </a:r>
            <a:r>
              <a:rPr lang="en-US" sz="1600" b="1" dirty="0">
                <a:solidFill>
                  <a:srgbClr val="FF0000"/>
                </a:solidFill>
                <a:latin typeface="Times New Roman" panose="02020603050405020304" pitchFamily="18" charset="0"/>
                <a:cs typeface="Times New Roman" panose="02020603050405020304" pitchFamily="18" charset="0"/>
              </a:rPr>
              <a:t>Darwin) </a:t>
            </a:r>
            <a:r>
              <a:rPr lang="en-US" sz="1600" b="1" dirty="0" err="1">
                <a:solidFill>
                  <a:srgbClr val="FF0000"/>
                </a:solidFill>
                <a:latin typeface="Times New Roman" panose="02020603050405020304" pitchFamily="18" charset="0"/>
                <a:cs typeface="Times New Roman" panose="02020603050405020304" pitchFamily="18" charset="0"/>
              </a:rPr>
              <a:t>amphitrite</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amphitrite</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aBalanus</a:t>
            </a:r>
            <a:r>
              <a:rPr lang="en-US" sz="1600" b="1" dirty="0">
                <a:solidFill>
                  <a:srgbClr val="FF0000"/>
                </a:solidFill>
                <a:latin typeface="Times New Roman" panose="02020603050405020304" pitchFamily="18" charset="0"/>
                <a:cs typeface="Times New Roman" panose="02020603050405020304" pitchFamily="18" charset="0"/>
              </a:rPr>
              <a:t> for its </a:t>
            </a:r>
            <a:r>
              <a:rPr lang="en-US" sz="1600" b="1" dirty="0" err="1">
                <a:solidFill>
                  <a:srgbClr val="FF0000"/>
                </a:solidFill>
                <a:latin typeface="Times New Roman" panose="02020603050405020304" pitchFamily="18" charset="0"/>
                <a:cs typeface="Times New Roman" panose="02020603050405020304" pitchFamily="18" charset="0"/>
              </a:rPr>
              <a:t>colour</a:t>
            </a:r>
            <a:endParaRPr lang="en-US"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Almost white with vertical stripes of pink or purple in </a:t>
            </a:r>
            <a:r>
              <a:rPr lang="en-US" sz="1600" b="1" dirty="0" err="1">
                <a:latin typeface="Times New Roman" panose="02020603050405020304" pitchFamily="18" charset="0"/>
                <a:cs typeface="Times New Roman" panose="02020603050405020304" pitchFamily="18" charset="0"/>
              </a:rPr>
              <a:t>colour</a:t>
            </a:r>
            <a:r>
              <a:rPr lang="en-US" sz="1600" b="1" dirty="0">
                <a:latin typeface="Times New Roman" panose="02020603050405020304" pitchFamily="18" charset="0"/>
                <a:cs typeface="Times New Roman" panose="02020603050405020304" pitchFamily="18" charset="0"/>
              </a:rPr>
              <a:t>, it is available in</a:t>
            </a:r>
          </a:p>
          <a:p>
            <a:pPr marL="0" indent="0">
              <a:buNone/>
            </a:pPr>
            <a:r>
              <a:rPr lang="en-US" sz="1600" b="1" dirty="0">
                <a:latin typeface="Times New Roman" panose="02020603050405020304" pitchFamily="18" charset="0"/>
                <a:cs typeface="Times New Roman" panose="02020603050405020304" pitchFamily="18" charset="0"/>
              </a:rPr>
              <a:t>The upper tidal environments of the northwestern coasts of the Arabian Gulf, including the coasts of Iraq</a:t>
            </a:r>
          </a:p>
          <a:p>
            <a:pPr marL="0" indent="0">
              <a:buNone/>
            </a:pPr>
            <a:r>
              <a:rPr lang="en-US" sz="1600" b="1" dirty="0">
                <a:latin typeface="Times New Roman" panose="02020603050405020304" pitchFamily="18" charset="0"/>
                <a:cs typeface="Times New Roman" panose="02020603050405020304" pitchFamily="18" charset="0"/>
              </a:rPr>
              <a:t>Kuwait has a wide salt range. It prefers to be found in tropical and subtropical seas.</a:t>
            </a:r>
          </a:p>
        </p:txBody>
      </p:sp>
      <p:sp>
        <p:nvSpPr>
          <p:cNvPr id="4" name="Content Placeholder 3"/>
          <p:cNvSpPr>
            <a:spLocks noGrp="1"/>
          </p:cNvSpPr>
          <p:nvPr>
            <p:ph sz="half" idx="2"/>
          </p:nvPr>
        </p:nvSpPr>
        <p:spPr>
          <a:xfrm>
            <a:off x="4648200" y="533400"/>
            <a:ext cx="4419600" cy="6172200"/>
          </a:xfrm>
        </p:spPr>
        <p:txBody>
          <a:bodyPr>
            <a:normAutofit/>
          </a:bodyPr>
          <a:lstStyle/>
          <a:p>
            <a:pPr marL="0" indent="0" algn="r">
              <a:buNone/>
            </a:pPr>
            <a:r>
              <a:rPr lang="ar-SA" sz="1600" b="1" dirty="0">
                <a:latin typeface="Times New Roman" panose="02020603050405020304" pitchFamily="18" charset="0"/>
                <a:cs typeface="Times New Roman" panose="02020603050405020304" pitchFamily="18" charset="0"/>
              </a:rPr>
              <a:t>تضم القشريات</a:t>
            </a:r>
          </a:p>
          <a:p>
            <a:pPr marL="0" indent="0" algn="r">
              <a:buNone/>
            </a:pPr>
            <a:r>
              <a:rPr lang="ar-SA" sz="1600" b="1" dirty="0">
                <a:latin typeface="Times New Roman" panose="02020603050405020304" pitchFamily="18" charset="0"/>
                <a:cs typeface="Times New Roman" panose="02020603050405020304" pitchFamily="18" charset="0"/>
              </a:rPr>
              <a:t>تحت صنفين هما:</a:t>
            </a:r>
          </a:p>
          <a:p>
            <a:pPr marL="0" indent="0" algn="r" rtl="1">
              <a:buNone/>
            </a:pPr>
            <a:r>
              <a:rPr lang="ar-SA" sz="1600" b="1" dirty="0">
                <a:latin typeface="Times New Roman" panose="02020603050405020304" pitchFamily="18" charset="0"/>
                <a:cs typeface="Times New Roman" panose="02020603050405020304" pitchFamily="18" charset="0"/>
              </a:rPr>
              <a:t>1 - تحت صنف ذؤابية الاقدام</a:t>
            </a:r>
            <a:endParaRPr lang="en-US" sz="1600" b="1" dirty="0">
              <a:latin typeface="Times New Roman" panose="02020603050405020304" pitchFamily="18" charset="0"/>
              <a:cs typeface="Times New Roman" panose="02020603050405020304" pitchFamily="18" charset="0"/>
            </a:endParaRPr>
          </a:p>
          <a:p>
            <a:pPr marL="0" indent="0" algn="r" rtl="1">
              <a:buNone/>
            </a:pPr>
            <a:r>
              <a:rPr lang="ar-SA"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Cirripedia</a:t>
            </a:r>
            <a:r>
              <a:rPr lang="en-US" sz="1600" b="1" dirty="0">
                <a:latin typeface="Times New Roman" panose="02020603050405020304" pitchFamily="18" charset="0"/>
                <a:cs typeface="Times New Roman" panose="02020603050405020304" pitchFamily="18" charset="0"/>
              </a:rPr>
              <a:t> </a:t>
            </a:r>
            <a:r>
              <a:rPr lang="ar-SA"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:Class Sub</a:t>
            </a:r>
          </a:p>
          <a:p>
            <a:pPr marL="0" indent="0" algn="r" rtl="1">
              <a:buNone/>
            </a:pPr>
            <a:r>
              <a:rPr lang="ar-SA" sz="1600" b="1" dirty="0">
                <a:latin typeface="Times New Roman" panose="02020603050405020304" pitchFamily="18" charset="0"/>
                <a:cs typeface="Times New Roman" panose="02020603050405020304" pitchFamily="18" charset="0"/>
              </a:rPr>
              <a:t>تكون البالغة منها حيوانات ملتصقة على الاسطح الخشنة وعندما تبني الصدفة فأنها</a:t>
            </a:r>
            <a:r>
              <a:rPr lang="en-US" sz="1600" b="1" dirty="0">
                <a:latin typeface="Times New Roman" panose="02020603050405020304" pitchFamily="18" charset="0"/>
                <a:cs typeface="Times New Roman" panose="02020603050405020304" pitchFamily="18" charset="0"/>
              </a:rPr>
              <a:t> </a:t>
            </a:r>
            <a:r>
              <a:rPr lang="ar-SA" sz="1600" b="1" dirty="0">
                <a:latin typeface="Times New Roman" panose="02020603050405020304" pitchFamily="18" charset="0"/>
                <a:cs typeface="Times New Roman" panose="02020603050405020304" pitchFamily="18" charset="0"/>
              </a:rPr>
              <a:t>تختلف حسب النوع بعضها 6 أو 8 صفائح.</a:t>
            </a:r>
          </a:p>
          <a:p>
            <a:pPr marL="0" indent="0">
              <a:buNone/>
            </a:pPr>
            <a:r>
              <a:rPr lang="ar-SA" sz="1600" b="1" dirty="0">
                <a:latin typeface="Times New Roman" panose="02020603050405020304" pitchFamily="18" charset="0"/>
                <a:cs typeface="Times New Roman" panose="02020603050405020304" pitchFamily="18" charset="0"/>
              </a:rPr>
              <a:t>اليرقة تقع ضمن الهائمات الحيوانية مثلثة الشكل تقريبا ولها عين   واحدة وثلاث اطراف والمثال عليها يسمى     </a:t>
            </a:r>
            <a:r>
              <a:rPr lang="en-US" sz="1600" b="1" dirty="0">
                <a:latin typeface="Times New Roman" panose="02020603050405020304" pitchFamily="18" charset="0"/>
                <a:cs typeface="Times New Roman" panose="02020603050405020304" pitchFamily="18" charset="0"/>
              </a:rPr>
              <a:t>Darwin</a:t>
            </a:r>
            <a:r>
              <a:rPr lang="ar-SA"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Balanus</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amphitrite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amphitrite</a:t>
            </a:r>
            <a:endParaRPr lang="ar-SA" sz="1600" b="1" dirty="0">
              <a:latin typeface="Times New Roman" panose="02020603050405020304" pitchFamily="18" charset="0"/>
              <a:cs typeface="Times New Roman" panose="02020603050405020304" pitchFamily="18" charset="0"/>
            </a:endParaRPr>
          </a:p>
          <a:p>
            <a:pPr marL="0" indent="0" algn="r">
              <a:buNone/>
            </a:pPr>
            <a:r>
              <a:rPr lang="ar-SA" sz="1600" b="1" dirty="0">
                <a:latin typeface="Times New Roman" panose="02020603050405020304" pitchFamily="18" charset="0"/>
                <a:cs typeface="Times New Roman" panose="02020603050405020304" pitchFamily="18" charset="0"/>
              </a:rPr>
              <a:t>لونها ابيض تقريباً مع وجود خطوط عمودية لونها مائل للوردي  او البنفسجي وهي متوفرة في البيئات المدجزرية العليا للسواحل الشمالية الغربية للخليج العربي منها سواحل العراق والكويت ولها مدى ملحي واسع. وتفضل التواجد في البحار الاستوائية وشبه الاستوائية.</a:t>
            </a:r>
            <a:endParaRPr lang="en-US" sz="1600" b="1" dirty="0">
              <a:latin typeface="Times New Roman" panose="02020603050405020304" pitchFamily="18" charset="0"/>
              <a:cs typeface="Times New Roman" panose="02020603050405020304" pitchFamily="18" charset="0"/>
            </a:endParaRPr>
          </a:p>
          <a:p>
            <a:pPr marL="0" indent="0" algn="r">
              <a:buNone/>
            </a:pPr>
            <a:endParaRPr lang="en-US" sz="16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343399"/>
            <a:ext cx="1514475" cy="190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376056"/>
            <a:ext cx="166687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343399"/>
            <a:ext cx="1971675"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60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b="1" dirty="0">
                <a:latin typeface="Times New Roman" panose="02020603050405020304" pitchFamily="18" charset="0"/>
                <a:cs typeface="Times New Roman" panose="02020603050405020304" pitchFamily="18" charset="0"/>
              </a:rPr>
              <a:t>Class Crustacea</a:t>
            </a:r>
            <a:endParaRPr lang="en-US" dirty="0"/>
          </a:p>
        </p:txBody>
      </p:sp>
      <p:sp>
        <p:nvSpPr>
          <p:cNvPr id="3" name="Content Placeholder 2"/>
          <p:cNvSpPr>
            <a:spLocks noGrp="1"/>
          </p:cNvSpPr>
          <p:nvPr>
            <p:ph sz="half" idx="1"/>
          </p:nvPr>
        </p:nvSpPr>
        <p:spPr>
          <a:xfrm>
            <a:off x="76200" y="609600"/>
            <a:ext cx="4419600" cy="6096000"/>
          </a:xfrm>
        </p:spPr>
        <p:txBody>
          <a:bodyPr>
            <a:normAutofit fontScale="92500" lnSpcReduction="20000"/>
          </a:bodyPr>
          <a:lstStyle/>
          <a:p>
            <a:pPr marL="0" indent="0">
              <a:buNone/>
            </a:pPr>
            <a:r>
              <a:rPr lang="en-US" sz="1600" b="1" dirty="0">
                <a:solidFill>
                  <a:srgbClr val="FF0000"/>
                </a:solidFill>
                <a:latin typeface="Times New Roman" panose="02020603050405020304" pitchFamily="18" charset="0"/>
                <a:cs typeface="Times New Roman" panose="02020603050405020304" pitchFamily="18" charset="0"/>
              </a:rPr>
              <a:t>2- Under the soft armor category</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Sub Class Malacostraca</a:t>
            </a:r>
          </a:p>
          <a:p>
            <a:pPr marL="0" indent="0">
              <a:buNone/>
            </a:pPr>
            <a:r>
              <a:rPr lang="en-US" sz="1600" b="1" dirty="0">
                <a:latin typeface="Times New Roman" panose="02020603050405020304" pitchFamily="18" charset="0"/>
                <a:cs typeface="Times New Roman" panose="02020603050405020304" pitchFamily="18" charset="0"/>
              </a:rPr>
              <a:t>This class includes 6 orders, including the decapod order.</a:t>
            </a: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Order: </a:t>
            </a:r>
            <a:r>
              <a:rPr lang="en-US" sz="1600" b="1" dirty="0" err="1">
                <a:solidFill>
                  <a:srgbClr val="FF0000"/>
                </a:solidFill>
                <a:latin typeface="Times New Roman" panose="02020603050405020304" pitchFamily="18" charset="0"/>
                <a:cs typeface="Times New Roman" panose="02020603050405020304" pitchFamily="18" charset="0"/>
              </a:rPr>
              <a:t>Decapoda</a:t>
            </a:r>
            <a:endParaRPr lang="en-US"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The species of this order have five pairs of feet and contain the largest number of families, including crabs, lobsters, shrimp, and lobsters.</a:t>
            </a:r>
          </a:p>
          <a:p>
            <a:pPr marL="0" indent="0">
              <a:buNone/>
            </a:pPr>
            <a:r>
              <a:rPr lang="en-US" sz="1600" b="1" dirty="0">
                <a:solidFill>
                  <a:srgbClr val="0070C0"/>
                </a:solidFill>
                <a:latin typeface="Times New Roman" panose="02020603050405020304" pitchFamily="18" charset="0"/>
                <a:cs typeface="Times New Roman" panose="02020603050405020304" pitchFamily="18" charset="0"/>
              </a:rPr>
              <a:t>Family: </a:t>
            </a:r>
            <a:r>
              <a:rPr lang="en-US" sz="1600" b="1" dirty="0" err="1">
                <a:solidFill>
                  <a:srgbClr val="0070C0"/>
                </a:solidFill>
                <a:latin typeface="Times New Roman" panose="02020603050405020304" pitchFamily="18" charset="0"/>
                <a:cs typeface="Times New Roman" panose="02020603050405020304" pitchFamily="18" charset="0"/>
              </a:rPr>
              <a:t>Penoeidae</a:t>
            </a:r>
            <a:endParaRPr lang="en-US" sz="16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1600" b="1" dirty="0">
                <a:latin typeface="Times New Roman" panose="02020603050405020304" pitchFamily="18" charset="0"/>
                <a:cs typeface="Times New Roman" panose="02020603050405020304" pitchFamily="18" charset="0"/>
              </a:rPr>
              <a:t>It is characterized by the fact that the snout is serrated on both the dorsal and ventral sides. The most important species is the jumbo shrimp </a:t>
            </a:r>
            <a:r>
              <a:rPr lang="en-US" sz="1600" b="1" dirty="0" err="1">
                <a:latin typeface="Times New Roman" panose="02020603050405020304" pitchFamily="18" charset="0"/>
                <a:cs typeface="Times New Roman" panose="02020603050405020304" pitchFamily="18" charset="0"/>
              </a:rPr>
              <a:t>Penaeus</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semisulcatus</a:t>
            </a:r>
            <a:r>
              <a:rPr lang="en-US" sz="1600" b="1" dirty="0">
                <a:latin typeface="Times New Roman" panose="02020603050405020304" pitchFamily="18" charset="0"/>
                <a:cs typeface="Times New Roman" panose="02020603050405020304" pitchFamily="18" charset="0"/>
              </a:rPr>
              <a:t>, which reaches a length of 18 cm. The snout contains seven dorsal spines and its color ranges from gray to light green with vertical lines between brown and red. Also, the edges of both the caudal fin and the caudal segment contain lines. Red in </a:t>
            </a:r>
            <a:r>
              <a:rPr lang="en-US" sz="1600" b="1" dirty="0" err="1">
                <a:latin typeface="Times New Roman" panose="02020603050405020304" pitchFamily="18" charset="0"/>
                <a:cs typeface="Times New Roman" panose="02020603050405020304" pitchFamily="18" charset="0"/>
              </a:rPr>
              <a:t>colour</a:t>
            </a:r>
            <a:r>
              <a:rPr lang="en-US" sz="1600" b="1" dirty="0">
                <a:latin typeface="Times New Roman" panose="02020603050405020304" pitchFamily="18" charset="0"/>
                <a:cs typeface="Times New Roman" panose="02020603050405020304" pitchFamily="18" charset="0"/>
              </a:rPr>
              <a:t>.</a:t>
            </a:r>
          </a:p>
          <a:p>
            <a:pPr marL="0" indent="0">
              <a:buNone/>
            </a:pPr>
            <a:r>
              <a:rPr lang="en-US" sz="1600" b="1" dirty="0">
                <a:latin typeface="Times New Roman" panose="02020603050405020304" pitchFamily="18" charset="0"/>
                <a:cs typeface="Times New Roman" panose="02020603050405020304" pitchFamily="18" charset="0"/>
              </a:rPr>
              <a:t>In the environment, the young are found in the advanced post-larvae stage under the Gulf </a:t>
            </a:r>
            <a:r>
              <a:rPr lang="en-US" sz="1600" b="1" dirty="0" err="1">
                <a:latin typeface="Times New Roman" panose="02020603050405020304" pitchFamily="18" charset="0"/>
                <a:cs typeface="Times New Roman" panose="02020603050405020304" pitchFamily="18" charset="0"/>
              </a:rPr>
              <a:t>sargassum</a:t>
            </a:r>
            <a:r>
              <a:rPr lang="en-US" sz="1600" b="1" dirty="0">
                <a:latin typeface="Times New Roman" panose="02020603050405020304" pitchFamily="18" charset="0"/>
                <a:cs typeface="Times New Roman" panose="02020603050405020304" pitchFamily="18" charset="0"/>
              </a:rPr>
              <a:t> .</a:t>
            </a:r>
          </a:p>
          <a:p>
            <a:pPr marL="0" indent="0">
              <a:buNone/>
            </a:pPr>
            <a:r>
              <a:rPr lang="en-US" sz="1600" b="1" dirty="0">
                <a:solidFill>
                  <a:srgbClr val="00B0F0"/>
                </a:solidFill>
                <a:latin typeface="Times New Roman" panose="02020603050405020304" pitchFamily="18" charset="0"/>
                <a:cs typeface="Times New Roman" panose="02020603050405020304" pitchFamily="18" charset="0"/>
              </a:rPr>
              <a:t>And at the lowest tide. His advanced and adult roles are usually played in environments</a:t>
            </a:r>
          </a:p>
          <a:p>
            <a:pPr marL="0" indent="0">
              <a:buNone/>
            </a:pPr>
            <a:r>
              <a:rPr lang="en-US" sz="1600" b="1" dirty="0">
                <a:solidFill>
                  <a:srgbClr val="00B0F0"/>
                </a:solidFill>
                <a:latin typeface="Times New Roman" panose="02020603050405020304" pitchFamily="18" charset="0"/>
                <a:cs typeface="Times New Roman" panose="02020603050405020304" pitchFamily="18" charset="0"/>
              </a:rPr>
              <a:t>Clean clay and sandy areas are spread in the Pacific and Indian Oceans. This species is found in the Gulf</a:t>
            </a:r>
          </a:p>
          <a:p>
            <a:pPr marL="0" indent="0">
              <a:buNone/>
            </a:pPr>
            <a:r>
              <a:rPr lang="en-US" sz="1600" b="1" dirty="0">
                <a:solidFill>
                  <a:srgbClr val="00B0F0"/>
                </a:solidFill>
                <a:latin typeface="Times New Roman" panose="02020603050405020304" pitchFamily="18" charset="0"/>
                <a:cs typeface="Times New Roman" panose="02020603050405020304" pitchFamily="18" charset="0"/>
              </a:rPr>
              <a:t>Arabica in large quantities, representing about 95% of production</a:t>
            </a:r>
          </a:p>
        </p:txBody>
      </p:sp>
      <p:sp>
        <p:nvSpPr>
          <p:cNvPr id="4" name="Content Placeholder 3"/>
          <p:cNvSpPr>
            <a:spLocks noGrp="1"/>
          </p:cNvSpPr>
          <p:nvPr>
            <p:ph sz="half" idx="2"/>
          </p:nvPr>
        </p:nvSpPr>
        <p:spPr>
          <a:xfrm>
            <a:off x="4648200" y="685800"/>
            <a:ext cx="4343400" cy="6019800"/>
          </a:xfrm>
        </p:spPr>
        <p:txBody>
          <a:bodyPr>
            <a:normAutofit fontScale="92500" lnSpcReduction="20000"/>
          </a:bodyPr>
          <a:lstStyle/>
          <a:p>
            <a:pPr marL="0" indent="0" algn="r">
              <a:buNone/>
            </a:pPr>
            <a:r>
              <a:rPr lang="ar-SA" sz="1400" dirty="0">
                <a:latin typeface="Times New Roman" panose="02020603050405020304" pitchFamily="18" charset="0"/>
                <a:cs typeface="Times New Roman" panose="02020603050405020304" pitchFamily="18" charset="0"/>
              </a:rPr>
              <a:t>2</a:t>
            </a:r>
            <a:r>
              <a:rPr lang="ar-SA" sz="1400" dirty="0">
                <a:solidFill>
                  <a:srgbClr val="FF0000"/>
                </a:solidFill>
                <a:latin typeface="Times New Roman" panose="02020603050405020304" pitchFamily="18" charset="0"/>
                <a:cs typeface="Times New Roman" panose="02020603050405020304" pitchFamily="18" charset="0"/>
              </a:rPr>
              <a:t> - </a:t>
            </a:r>
            <a:r>
              <a:rPr lang="ar-SA" sz="1400" b="1" dirty="0">
                <a:solidFill>
                  <a:srgbClr val="FF0000"/>
                </a:solidFill>
                <a:latin typeface="Times New Roman" panose="02020603050405020304" pitchFamily="18" charset="0"/>
                <a:cs typeface="Times New Roman" panose="02020603050405020304" pitchFamily="18" charset="0"/>
              </a:rPr>
              <a:t>تحت صنف ناعمة الدروع </a:t>
            </a:r>
            <a:r>
              <a:rPr lang="en-US" sz="1400" b="1" dirty="0">
                <a:solidFill>
                  <a:srgbClr val="FF0000"/>
                </a:solidFill>
                <a:latin typeface="Times New Roman" panose="02020603050405020304" pitchFamily="18" charset="0"/>
                <a:cs typeface="Times New Roman" panose="02020603050405020304" pitchFamily="18" charset="0"/>
              </a:rPr>
              <a:t> </a:t>
            </a:r>
          </a:p>
          <a:p>
            <a:pPr marL="0" indent="0" algn="r">
              <a:buNone/>
            </a:pPr>
            <a:r>
              <a:rPr lang="en-US" sz="1400" b="1" dirty="0">
                <a:solidFill>
                  <a:srgbClr val="FF0000"/>
                </a:solidFill>
                <a:latin typeface="Times New Roman" panose="02020603050405020304" pitchFamily="18" charset="0"/>
                <a:cs typeface="Times New Roman" panose="02020603050405020304" pitchFamily="18" charset="0"/>
              </a:rPr>
              <a:t>Sub </a:t>
            </a:r>
            <a:r>
              <a:rPr lang="en-US" sz="1400" b="1" i="0" u="none" strike="noStrike" baseline="0" dirty="0">
                <a:solidFill>
                  <a:srgbClr val="FF0000"/>
                </a:solidFill>
                <a:latin typeface="Times New Roman" panose="02020603050405020304" pitchFamily="18" charset="0"/>
                <a:cs typeface="Times New Roman" panose="02020603050405020304" pitchFamily="18" charset="0"/>
              </a:rPr>
              <a:t>Class Malacostraca</a:t>
            </a:r>
          </a:p>
          <a:p>
            <a:pPr marL="0" indent="0" algn="r">
              <a:buNone/>
            </a:pPr>
            <a:r>
              <a:rPr lang="ar-SA" sz="1400" b="1" dirty="0">
                <a:latin typeface="Times New Roman" panose="02020603050405020304" pitchFamily="18" charset="0"/>
                <a:cs typeface="Times New Roman" panose="02020603050405020304" pitchFamily="18" charset="0"/>
              </a:rPr>
              <a:t>و يضم هذا الصنف 6 رتب ومن ضمنها رتبة عشارية الاقدام.</a:t>
            </a:r>
          </a:p>
          <a:p>
            <a:pPr marL="0" indent="0" algn="r" rtl="1">
              <a:buNone/>
            </a:pPr>
            <a:r>
              <a:rPr lang="ar-SA" sz="1400" b="1" dirty="0">
                <a:latin typeface="Times New Roman" panose="02020603050405020304" pitchFamily="18" charset="0"/>
                <a:cs typeface="Times New Roman" panose="02020603050405020304" pitchFamily="18" charset="0"/>
              </a:rPr>
              <a:t>رتبة عشارية الاقدام </a:t>
            </a:r>
            <a:r>
              <a:rPr lang="en-US" sz="1400" b="1" dirty="0">
                <a:solidFill>
                  <a:srgbClr val="FF0000"/>
                </a:solidFill>
                <a:latin typeface="Times New Roman" panose="02020603050405020304" pitchFamily="18" charset="0"/>
                <a:cs typeface="Times New Roman" panose="02020603050405020304" pitchFamily="18" charset="0"/>
              </a:rPr>
              <a:t>Order: </a:t>
            </a:r>
            <a:r>
              <a:rPr lang="en-US" sz="1400" b="1" dirty="0" err="1">
                <a:solidFill>
                  <a:srgbClr val="FF0000"/>
                </a:solidFill>
                <a:latin typeface="Times New Roman" panose="02020603050405020304" pitchFamily="18" charset="0"/>
                <a:cs typeface="Times New Roman" panose="02020603050405020304" pitchFamily="18" charset="0"/>
              </a:rPr>
              <a:t>Decapod</a:t>
            </a:r>
            <a:r>
              <a:rPr lang="en-US" sz="1400" b="1" dirty="0" err="1">
                <a:latin typeface="Times New Roman" panose="02020603050405020304" pitchFamily="18" charset="0"/>
                <a:cs typeface="Times New Roman" panose="02020603050405020304" pitchFamily="18" charset="0"/>
              </a:rPr>
              <a:t>a</a:t>
            </a:r>
            <a:endParaRPr lang="en-US" sz="1400" b="1" dirty="0">
              <a:latin typeface="Times New Roman" panose="02020603050405020304" pitchFamily="18" charset="0"/>
              <a:cs typeface="Times New Roman" panose="02020603050405020304" pitchFamily="18" charset="0"/>
            </a:endParaRPr>
          </a:p>
          <a:p>
            <a:pPr marL="0" indent="0" algn="r" rtl="1">
              <a:buNone/>
            </a:pPr>
            <a:r>
              <a:rPr lang="ar-SA" sz="1400" b="1" dirty="0">
                <a:latin typeface="Times New Roman" panose="02020603050405020304" pitchFamily="18" charset="0"/>
                <a:cs typeface="Times New Roman" panose="02020603050405020304" pitchFamily="18" charset="0"/>
              </a:rPr>
              <a:t>يكون لانواع هذه الرتبة خمسة ازواج من الاقدام وتضم اكبر عدد من  العوائل تشتمل على السرطانات وجراد البحر والروبيان واللوبستر.</a:t>
            </a:r>
            <a:endParaRPr lang="en-US" sz="1400" b="1" dirty="0">
              <a:latin typeface="Times New Roman" panose="02020603050405020304" pitchFamily="18" charset="0"/>
              <a:cs typeface="Times New Roman" panose="02020603050405020304" pitchFamily="18" charset="0"/>
            </a:endParaRPr>
          </a:p>
          <a:p>
            <a:pPr marL="0" indent="0" algn="r" rtl="1">
              <a:buNone/>
            </a:pPr>
            <a:r>
              <a:rPr lang="en-US" sz="1400" b="1" dirty="0">
                <a:solidFill>
                  <a:srgbClr val="0070C0"/>
                </a:solidFill>
              </a:rPr>
              <a:t>Family: </a:t>
            </a:r>
            <a:r>
              <a:rPr lang="en-US" sz="1400" b="1" dirty="0" err="1">
                <a:solidFill>
                  <a:srgbClr val="0070C0"/>
                </a:solidFill>
              </a:rPr>
              <a:t>Penoeidae</a:t>
            </a:r>
            <a:endParaRPr lang="en-US" sz="1400" b="1" dirty="0">
              <a:solidFill>
                <a:srgbClr val="0070C0"/>
              </a:solidFill>
            </a:endParaRPr>
          </a:p>
          <a:p>
            <a:pPr marL="0" indent="0" algn="r" rtl="1">
              <a:buNone/>
            </a:pPr>
            <a:r>
              <a:rPr lang="ar-SA" sz="1400" b="1" dirty="0">
                <a:latin typeface="Times New Roman" panose="02020603050405020304" pitchFamily="18" charset="0"/>
                <a:cs typeface="Times New Roman" panose="02020603050405020304" pitchFamily="18" charset="0"/>
              </a:rPr>
              <a:t>تتميز بأن الخطم مسنن من الجهتين الظهرية والبطنية ومن اهم انواعها  هو الروبيان الجامبو </a:t>
            </a:r>
            <a:r>
              <a:rPr lang="en-US" sz="1400" b="1" i="1" dirty="0" err="1">
                <a:latin typeface="Times New Roman" panose="02020603050405020304" pitchFamily="18" charset="0"/>
                <a:cs typeface="Times New Roman" panose="02020603050405020304" pitchFamily="18" charset="0"/>
              </a:rPr>
              <a:t>Penaeus</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semisulcatus</a:t>
            </a:r>
            <a:r>
              <a:rPr lang="en-US" sz="1400" b="1" i="1" dirty="0">
                <a:latin typeface="Times New Roman" panose="02020603050405020304" pitchFamily="18" charset="0"/>
                <a:cs typeface="Times New Roman" panose="02020603050405020304" pitchFamily="18" charset="0"/>
              </a:rPr>
              <a:t> </a:t>
            </a:r>
            <a:r>
              <a:rPr lang="ar-SA" sz="1400" b="1" dirty="0">
                <a:latin typeface="Times New Roman" panose="02020603050405020304" pitchFamily="18" charset="0"/>
                <a:cs typeface="Times New Roman" panose="02020603050405020304" pitchFamily="18" charset="0"/>
              </a:rPr>
              <a:t>ويصل طوله الى 18 سم والخطم يحوي سبعة اشواك ظهرية ولونه ما بين الرمادي الى الاخضر الفاتح مع خطوط عمودية لونها بين البني والاحمر وكذلك حافات كل من الزعنفة الذنبية والقطعة الذنبية تحوي خطوط حمراء اللون.</a:t>
            </a:r>
            <a:endParaRPr lang="en-US" sz="1400" b="1" dirty="0">
              <a:latin typeface="Times New Roman" panose="02020603050405020304" pitchFamily="18" charset="0"/>
              <a:cs typeface="Times New Roman" panose="02020603050405020304" pitchFamily="18" charset="0"/>
            </a:endParaRPr>
          </a:p>
          <a:p>
            <a:pPr marL="0" indent="0" algn="r" rtl="1">
              <a:buNone/>
            </a:pPr>
            <a:r>
              <a:rPr lang="ar-SA" sz="1400" b="1" dirty="0">
                <a:latin typeface="Times New Roman" panose="02020603050405020304" pitchFamily="18" charset="0"/>
                <a:cs typeface="Times New Roman" panose="02020603050405020304" pitchFamily="18" charset="0"/>
              </a:rPr>
              <a:t>وفي البيئة تتواجد الصغار في المرحلة اليرقية المتقدمة </a:t>
            </a:r>
            <a:r>
              <a:rPr lang="en-US" sz="1400" b="1" dirty="0">
                <a:latin typeface="Times New Roman" panose="02020603050405020304" pitchFamily="18" charset="0"/>
                <a:cs typeface="Times New Roman" panose="02020603050405020304" pitchFamily="18" charset="0"/>
              </a:rPr>
              <a:t>post-larvae </a:t>
            </a:r>
            <a:r>
              <a:rPr lang="ar-SA" sz="1400" b="1" dirty="0">
                <a:latin typeface="Times New Roman" panose="02020603050405020304" pitchFamily="18" charset="0"/>
                <a:cs typeface="Times New Roman" panose="02020603050405020304" pitchFamily="18" charset="0"/>
              </a:rPr>
              <a:t>تحت عشبة</a:t>
            </a:r>
            <a:r>
              <a:rPr lang="en-US" sz="1400" b="1" dirty="0">
                <a:latin typeface="Times New Roman" panose="02020603050405020304" pitchFamily="18" charset="0"/>
                <a:cs typeface="Times New Roman" panose="02020603050405020304" pitchFamily="18" charset="0"/>
              </a:rPr>
              <a:t> </a:t>
            </a:r>
            <a:r>
              <a:rPr lang="ar-SA" sz="1400" b="1" dirty="0">
                <a:latin typeface="Times New Roman" panose="02020603050405020304" pitchFamily="18" charset="0"/>
                <a:cs typeface="Times New Roman" panose="02020603050405020304" pitchFamily="18" charset="0"/>
              </a:rPr>
              <a:t>الخليج </a:t>
            </a:r>
            <a:r>
              <a:rPr lang="en-US" sz="1400" b="1" i="1" dirty="0" err="1">
                <a:latin typeface="Times New Roman" panose="02020603050405020304" pitchFamily="18" charset="0"/>
                <a:cs typeface="Times New Roman" panose="02020603050405020304" pitchFamily="18" charset="0"/>
              </a:rPr>
              <a:t>sargassum</a:t>
            </a:r>
            <a:r>
              <a:rPr lang="en-US" sz="1400" b="1" i="1" dirty="0">
                <a:latin typeface="Times New Roman" panose="02020603050405020304" pitchFamily="18" charset="0"/>
                <a:cs typeface="Times New Roman" panose="02020603050405020304" pitchFamily="18" charset="0"/>
              </a:rPr>
              <a:t> </a:t>
            </a:r>
            <a:endParaRPr lang="ar-SA" sz="1400" b="1" dirty="0">
              <a:latin typeface="Times New Roman" panose="02020603050405020304" pitchFamily="18" charset="0"/>
              <a:cs typeface="Times New Roman" panose="02020603050405020304" pitchFamily="18" charset="0"/>
            </a:endParaRPr>
          </a:p>
          <a:p>
            <a:pPr marL="0" indent="0" algn="r" rtl="1">
              <a:buNone/>
            </a:pPr>
            <a:r>
              <a:rPr lang="ar-SA" sz="1400" b="1" dirty="0">
                <a:latin typeface="Times New Roman" panose="02020603050405020304" pitchFamily="18" charset="0"/>
                <a:cs typeface="Times New Roman" panose="02020603050405020304" pitchFamily="18" charset="0"/>
              </a:rPr>
              <a:t> </a:t>
            </a:r>
            <a:r>
              <a:rPr lang="ar-SA" sz="1400" b="1" dirty="0">
                <a:solidFill>
                  <a:srgbClr val="00B0F0"/>
                </a:solidFill>
                <a:latin typeface="Times New Roman" panose="02020603050405020304" pitchFamily="18" charset="0"/>
                <a:cs typeface="Times New Roman" panose="02020603050405020304" pitchFamily="18" charset="0"/>
              </a:rPr>
              <a:t>وفي أوطئ مد. اما ادواره المتقدمة والبالغة عادةً تحفر في البيئات الطينية والرملية النظيفة وتنتشر بالمحيط الهادي والهندي. يتواجد هذا النوع بالخليج</a:t>
            </a:r>
          </a:p>
          <a:p>
            <a:pPr marL="0" indent="0" algn="r">
              <a:buNone/>
            </a:pPr>
            <a:r>
              <a:rPr lang="ar-SA" sz="1400" b="1" dirty="0">
                <a:solidFill>
                  <a:srgbClr val="00B0F0"/>
                </a:solidFill>
                <a:latin typeface="Times New Roman" panose="02020603050405020304" pitchFamily="18" charset="0"/>
                <a:cs typeface="Times New Roman" panose="02020603050405020304" pitchFamily="18" charset="0"/>
              </a:rPr>
              <a:t>العربي بكميات كبيرة ويمثل حوالي 95 % من الانتاج.</a:t>
            </a:r>
            <a:endParaRPr lang="en-US" sz="1400" b="1" dirty="0">
              <a:solidFill>
                <a:srgbClr val="00B0F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886200"/>
            <a:ext cx="220027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757" y="3733800"/>
            <a:ext cx="23622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757" y="5046889"/>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1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11162"/>
          </a:xfrm>
        </p:spPr>
        <p:txBody>
          <a:bodyPr>
            <a:normAutofit fontScale="90000"/>
          </a:bodyPr>
          <a:lstStyle/>
          <a:p>
            <a:r>
              <a:rPr lang="en-US" b="1" dirty="0">
                <a:latin typeface="Times New Roman" panose="02020603050405020304" pitchFamily="18" charset="0"/>
                <a:cs typeface="Times New Roman" panose="02020603050405020304" pitchFamily="18" charset="0"/>
              </a:rPr>
              <a:t>Class Crustacea</a:t>
            </a:r>
            <a:endParaRPr lang="en-US" dirty="0"/>
          </a:p>
        </p:txBody>
      </p:sp>
      <p:sp>
        <p:nvSpPr>
          <p:cNvPr id="3" name="Content Placeholder 2"/>
          <p:cNvSpPr>
            <a:spLocks noGrp="1"/>
          </p:cNvSpPr>
          <p:nvPr>
            <p:ph sz="half" idx="1"/>
          </p:nvPr>
        </p:nvSpPr>
        <p:spPr>
          <a:xfrm>
            <a:off x="76200" y="533400"/>
            <a:ext cx="4419600" cy="6324600"/>
          </a:xfrm>
        </p:spPr>
        <p:txBody>
          <a:bodyPr>
            <a:normAutofit/>
          </a:bodyPr>
          <a:lstStyle/>
          <a:p>
            <a:pPr marL="0" indent="0">
              <a:buNone/>
            </a:pPr>
            <a:r>
              <a:rPr lang="en-US" sz="1800" b="1" i="1" dirty="0" err="1">
                <a:solidFill>
                  <a:srgbClr val="0070C0"/>
                </a:solidFill>
                <a:latin typeface="Times New Roman" panose="02020603050405020304" pitchFamily="18" charset="0"/>
                <a:cs typeface="Times New Roman" panose="02020603050405020304" pitchFamily="18" charset="0"/>
              </a:rPr>
              <a:t>Metapenaeus</a:t>
            </a:r>
            <a:r>
              <a:rPr lang="en-US" sz="1800" b="1" i="1" dirty="0">
                <a:solidFill>
                  <a:srgbClr val="0070C0"/>
                </a:solidFill>
                <a:latin typeface="Times New Roman" panose="02020603050405020304" pitchFamily="18" charset="0"/>
                <a:cs typeface="Times New Roman" panose="02020603050405020304" pitchFamily="18" charset="0"/>
              </a:rPr>
              <a:t> </a:t>
            </a:r>
            <a:r>
              <a:rPr lang="en-US" sz="1800" b="1" i="1" dirty="0" err="1">
                <a:solidFill>
                  <a:srgbClr val="0070C0"/>
                </a:solidFill>
                <a:latin typeface="Times New Roman" panose="02020603050405020304" pitchFamily="18" charset="0"/>
                <a:cs typeface="Times New Roman" panose="02020603050405020304" pitchFamily="18" charset="0"/>
              </a:rPr>
              <a:t>affinis</a:t>
            </a:r>
            <a:r>
              <a:rPr lang="ar-SA" sz="1800" b="1" i="1" dirty="0">
                <a:solidFill>
                  <a:srgbClr val="0070C0"/>
                </a:solidFill>
                <a:latin typeface="Times New Roman" panose="02020603050405020304" pitchFamily="18" charset="0"/>
                <a:cs typeface="Times New Roman" panose="02020603050405020304" pitchFamily="18" charset="0"/>
              </a:rPr>
              <a:t> </a:t>
            </a:r>
            <a:r>
              <a:rPr lang="en-US" sz="1800" b="1" dirty="0">
                <a:solidFill>
                  <a:srgbClr val="0070C0"/>
                </a:solidFill>
                <a:latin typeface="Times New Roman" panose="02020603050405020304" pitchFamily="18" charset="0"/>
                <a:cs typeface="Times New Roman" panose="02020603050405020304" pitchFamily="18" charset="0"/>
              </a:rPr>
              <a:t>(Milne Edward)</a:t>
            </a:r>
            <a:endParaRPr lang="ar-SA" sz="1800" b="1" dirty="0">
              <a:solidFill>
                <a:srgbClr val="0070C0"/>
              </a:solidFill>
              <a:latin typeface="Times New Roman" panose="02020603050405020304" pitchFamily="18" charset="0"/>
              <a:cs typeface="Times New Roman" panose="02020603050405020304" pitchFamily="18" charset="0"/>
            </a:endParaRPr>
          </a:p>
          <a:p>
            <a:pPr marL="0" indent="0">
              <a:buNone/>
            </a:pPr>
            <a:r>
              <a:rPr lang="en-US" sz="1800" b="1" dirty="0">
                <a:latin typeface="Times New Roman" panose="02020603050405020304" pitchFamily="18" charset="0"/>
                <a:cs typeface="Times New Roman" panose="02020603050405020304" pitchFamily="18" charset="0"/>
              </a:rPr>
              <a:t>Its most important feature is its maximum length of 16.5 cm. The snout is curved and contains nine dorsal spines. The tentacles and edges of the caudal fin also contain spines. Its color is almost blue-green with black spots spread throughout the body. The caudal fin is more green in color.</a:t>
            </a:r>
            <a:endParaRPr lang="ar-SA" sz="1800" b="1" dirty="0">
              <a:latin typeface="Times New Roman" panose="02020603050405020304" pitchFamily="18" charset="0"/>
              <a:cs typeface="Times New Roman" panose="02020603050405020304" pitchFamily="18" charset="0"/>
            </a:endParaRPr>
          </a:p>
          <a:p>
            <a:pPr marL="0" indent="0">
              <a:buNone/>
            </a:pPr>
            <a:endParaRPr lang="ar-SA" sz="1800" b="1" dirty="0">
              <a:latin typeface="Times New Roman" panose="02020603050405020304" pitchFamily="18" charset="0"/>
              <a:cs typeface="Times New Roman" panose="02020603050405020304" pitchFamily="18" charset="0"/>
            </a:endParaRPr>
          </a:p>
          <a:p>
            <a:pPr marL="0" indent="0">
              <a:buNone/>
            </a:pPr>
            <a:r>
              <a:rPr lang="en-US" sz="1800" b="1" dirty="0">
                <a:solidFill>
                  <a:srgbClr val="FF0000"/>
                </a:solidFill>
                <a:latin typeface="Times New Roman" panose="02020603050405020304" pitchFamily="18" charset="0"/>
                <a:cs typeface="Times New Roman" panose="02020603050405020304" pitchFamily="18" charset="0"/>
              </a:rPr>
              <a:t>In its habitat, adults are in the northern Arabian Gulf and juveniles in freshwater environments. It is also widespread in the Indian Ocean, Indonesia, and the Red Sea.</a:t>
            </a:r>
          </a:p>
        </p:txBody>
      </p:sp>
      <p:sp>
        <p:nvSpPr>
          <p:cNvPr id="4" name="Content Placeholder 3"/>
          <p:cNvSpPr>
            <a:spLocks noGrp="1"/>
          </p:cNvSpPr>
          <p:nvPr>
            <p:ph sz="half" idx="2"/>
          </p:nvPr>
        </p:nvSpPr>
        <p:spPr>
          <a:xfrm>
            <a:off x="4648200" y="533400"/>
            <a:ext cx="4419600" cy="6172200"/>
          </a:xfrm>
        </p:spPr>
        <p:txBody>
          <a:bodyPr/>
          <a:lstStyle/>
          <a:p>
            <a:pPr marL="0" indent="0">
              <a:buNone/>
            </a:pPr>
            <a:r>
              <a:rPr lang="en-US" sz="1400" b="1" i="1" dirty="0" err="1">
                <a:solidFill>
                  <a:srgbClr val="0070C0"/>
                </a:solidFill>
                <a:latin typeface="Times New Roman" panose="02020603050405020304" pitchFamily="18" charset="0"/>
                <a:cs typeface="Times New Roman" panose="02020603050405020304" pitchFamily="18" charset="0"/>
              </a:rPr>
              <a:t>Metapenaeus</a:t>
            </a:r>
            <a:r>
              <a:rPr lang="en-US" sz="1400" b="1" i="1" dirty="0">
                <a:solidFill>
                  <a:srgbClr val="0070C0"/>
                </a:solidFill>
                <a:latin typeface="Times New Roman" panose="02020603050405020304" pitchFamily="18" charset="0"/>
                <a:cs typeface="Times New Roman" panose="02020603050405020304" pitchFamily="18" charset="0"/>
              </a:rPr>
              <a:t> </a:t>
            </a:r>
            <a:r>
              <a:rPr lang="en-US" sz="1400" b="1" i="1" dirty="0" err="1">
                <a:solidFill>
                  <a:srgbClr val="0070C0"/>
                </a:solidFill>
                <a:latin typeface="Times New Roman" panose="02020603050405020304" pitchFamily="18" charset="0"/>
                <a:cs typeface="Times New Roman" panose="02020603050405020304" pitchFamily="18" charset="0"/>
              </a:rPr>
              <a:t>affinis</a:t>
            </a:r>
            <a:r>
              <a:rPr lang="ar-SA" sz="1400" b="1" i="1"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(Milne Edward)</a:t>
            </a:r>
            <a:r>
              <a:rPr lang="ar-SA" dirty="0">
                <a:solidFill>
                  <a:srgbClr val="0070C0"/>
                </a:solidFill>
              </a:rPr>
              <a:t> </a:t>
            </a:r>
          </a:p>
          <a:p>
            <a:pPr marL="0" indent="0" algn="r" rtl="1">
              <a:buNone/>
            </a:pPr>
            <a:r>
              <a:rPr lang="ar-SA" sz="1600" b="1" dirty="0">
                <a:latin typeface="Times New Roman" panose="02020603050405020304" pitchFamily="18" charset="0"/>
                <a:cs typeface="Times New Roman" panose="02020603050405020304" pitchFamily="18" charset="0"/>
              </a:rPr>
              <a:t>اهم ما يتميز به اقصى طول يصله 16.5 سم والخطم يكون مقوس ويحوي تسعة اشواك ظهرية كما ان اللوامس وحافات الزعنفة الذنبية تحوي اشواك، لونه تقريبا ازرق مخضر مع انتشار بقع سوداء في الجسم ، الزعنفة الذنبية مائلة للون الاخضر اكثر. </a:t>
            </a:r>
          </a:p>
          <a:p>
            <a:pPr marL="0" indent="0" algn="r" rtl="1">
              <a:buNone/>
            </a:pPr>
            <a:endParaRPr lang="ar-SA" sz="1600" b="1" dirty="0">
              <a:latin typeface="Times New Roman" panose="02020603050405020304" pitchFamily="18" charset="0"/>
              <a:cs typeface="Times New Roman" panose="02020603050405020304" pitchFamily="18" charset="0"/>
            </a:endParaRPr>
          </a:p>
          <a:p>
            <a:pPr marL="0" indent="0" algn="r" rtl="1">
              <a:buNone/>
            </a:pPr>
            <a:r>
              <a:rPr lang="ar-SA" sz="1600" b="1" dirty="0">
                <a:solidFill>
                  <a:srgbClr val="FF0000"/>
                </a:solidFill>
                <a:latin typeface="Times New Roman" panose="02020603050405020304" pitchFamily="18" charset="0"/>
                <a:cs typeface="Times New Roman" panose="02020603050405020304" pitchFamily="18" charset="0"/>
              </a:rPr>
              <a:t>وفي بيئته تكون البالغات في شمال الخليج العربي والصغار في  بيئات المياه العذبة وكذلك ينتشر بالمحيط الهندي واندونيسيا والبحر الاحمر</a:t>
            </a:r>
            <a:r>
              <a:rPr lang="ar-SA" sz="1600" dirty="0">
                <a:solidFill>
                  <a:srgbClr val="FF0000"/>
                </a:solidFill>
              </a:rPr>
              <a:t>.</a:t>
            </a:r>
            <a:endParaRPr lang="en-US" sz="16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652" y="30289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2844" y="4800600"/>
            <a:ext cx="269557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92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657"/>
            <a:ext cx="8229600" cy="576943"/>
          </a:xfrm>
        </p:spPr>
        <p:txBody>
          <a:bodyPr>
            <a:normAutofit fontScale="90000"/>
          </a:bodyPr>
          <a:lstStyle/>
          <a:p>
            <a:r>
              <a:rPr lang="en-US" b="1" dirty="0">
                <a:latin typeface="Times New Roman" panose="02020603050405020304" pitchFamily="18" charset="0"/>
                <a:cs typeface="Times New Roman" panose="02020603050405020304" pitchFamily="18" charset="0"/>
              </a:rPr>
              <a:t>Class Crustacea</a:t>
            </a:r>
            <a:endParaRPr lang="en-US" dirty="0"/>
          </a:p>
        </p:txBody>
      </p:sp>
      <p:sp>
        <p:nvSpPr>
          <p:cNvPr id="3" name="Content Placeholder 2"/>
          <p:cNvSpPr>
            <a:spLocks noGrp="1"/>
          </p:cNvSpPr>
          <p:nvPr>
            <p:ph sz="half" idx="1"/>
          </p:nvPr>
        </p:nvSpPr>
        <p:spPr>
          <a:xfrm>
            <a:off x="119743" y="511630"/>
            <a:ext cx="4376057" cy="6193970"/>
          </a:xfrm>
        </p:spPr>
        <p:txBody>
          <a:bodyPr>
            <a:normAutofit/>
          </a:bodyPr>
          <a:lstStyle/>
          <a:p>
            <a:pPr marL="0" indent="0">
              <a:buNone/>
            </a:pPr>
            <a:r>
              <a:rPr lang="en-US" sz="2000" b="1" i="1" dirty="0" err="1">
                <a:solidFill>
                  <a:srgbClr val="FF0000"/>
                </a:solidFill>
                <a:latin typeface="Times New Roman" panose="02020603050405020304" pitchFamily="18" charset="0"/>
                <a:cs typeface="Times New Roman" panose="02020603050405020304" pitchFamily="18" charset="0"/>
              </a:rPr>
              <a:t>Thenus</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orientalis</a:t>
            </a:r>
            <a:r>
              <a:rPr lang="ar-SA" sz="2000" b="1" i="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(Lund)</a:t>
            </a:r>
            <a:endParaRPr lang="ar-SA"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Locally, it is called “Umm Al-</a:t>
            </a:r>
            <a:r>
              <a:rPr lang="en-US" sz="2000" b="1" dirty="0" err="1">
                <a:latin typeface="Times New Roman" panose="02020603050405020304" pitchFamily="18" charset="0"/>
                <a:cs typeface="Times New Roman" panose="02020603050405020304" pitchFamily="18" charset="0"/>
              </a:rPr>
              <a:t>Rubyan</a:t>
            </a:r>
            <a:r>
              <a:rPr lang="en-US" sz="2000" b="1" dirty="0">
                <a:latin typeface="Times New Roman" panose="02020603050405020304" pitchFamily="18" charset="0"/>
                <a:cs typeface="Times New Roman" panose="02020603050405020304" pitchFamily="18" charset="0"/>
              </a:rPr>
              <a:t>” and in Egypt it is called “</a:t>
            </a:r>
            <a:r>
              <a:rPr lang="en-US" sz="2000" b="1" dirty="0" err="1">
                <a:latin typeface="Times New Roman" panose="02020603050405020304" pitchFamily="18" charset="0"/>
                <a:cs typeface="Times New Roman" panose="02020603050405020304" pitchFamily="18" charset="0"/>
              </a:rPr>
              <a:t>Escoza</a:t>
            </a:r>
            <a:r>
              <a:rPr lang="en-US" sz="2000" b="1" dirty="0">
                <a:latin typeface="Times New Roman" panose="02020603050405020304" pitchFamily="18" charset="0"/>
                <a:cs typeface="Times New Roman" panose="02020603050405020304" pitchFamily="18" charset="0"/>
              </a:rPr>
              <a:t>”. The length of the carapace reaches about 20 cm and the body is compressed from the sides. The dorsal surface of the gill cover and the abdomen are covered with granules that look like transverse lines. Its environment is either the subtidal or tidal zone, usually sandy and muddy at the bottom. It is found in the Indian Ocean up to China and is found in the Arabian Gulf. It is registered in Iraqi marine waters.</a:t>
            </a:r>
          </a:p>
        </p:txBody>
      </p:sp>
      <p:sp>
        <p:nvSpPr>
          <p:cNvPr id="4" name="Content Placeholder 3"/>
          <p:cNvSpPr>
            <a:spLocks noGrp="1"/>
          </p:cNvSpPr>
          <p:nvPr>
            <p:ph sz="half" idx="2"/>
          </p:nvPr>
        </p:nvSpPr>
        <p:spPr>
          <a:xfrm>
            <a:off x="4648200" y="609600"/>
            <a:ext cx="4419600" cy="6172200"/>
          </a:xfrm>
        </p:spPr>
        <p:txBody>
          <a:bodyPr>
            <a:normAutofit/>
          </a:bodyPr>
          <a:lstStyle/>
          <a:p>
            <a:pPr marL="0" indent="0">
              <a:buNone/>
            </a:pPr>
            <a:r>
              <a:rPr lang="en-US" b="1" i="1" dirty="0" err="1">
                <a:solidFill>
                  <a:srgbClr val="FF0000"/>
                </a:solidFill>
              </a:rPr>
              <a:t>Thenus</a:t>
            </a:r>
            <a:r>
              <a:rPr lang="en-US" b="1" i="1" dirty="0">
                <a:solidFill>
                  <a:srgbClr val="FF0000"/>
                </a:solidFill>
              </a:rPr>
              <a:t> </a:t>
            </a:r>
            <a:r>
              <a:rPr lang="en-US" b="1" i="1" dirty="0" err="1">
                <a:solidFill>
                  <a:srgbClr val="FF0000"/>
                </a:solidFill>
              </a:rPr>
              <a:t>orientalis</a:t>
            </a:r>
            <a:r>
              <a:rPr lang="ar-SA" b="1" i="1" dirty="0">
                <a:solidFill>
                  <a:srgbClr val="FF0000"/>
                </a:solidFill>
              </a:rPr>
              <a:t> </a:t>
            </a:r>
            <a:r>
              <a:rPr lang="en-US" b="1" dirty="0">
                <a:solidFill>
                  <a:srgbClr val="FF0000"/>
                </a:solidFill>
              </a:rPr>
              <a:t>(Lund)</a:t>
            </a:r>
            <a:endParaRPr lang="ar-SA" b="1" dirty="0">
              <a:solidFill>
                <a:srgbClr val="FF0000"/>
              </a:solidFill>
            </a:endParaRPr>
          </a:p>
          <a:p>
            <a:pPr marL="0" indent="0" algn="r" rtl="1">
              <a:buNone/>
            </a:pPr>
            <a:r>
              <a:rPr lang="ar-SA" sz="1900" b="1" dirty="0">
                <a:latin typeface="Times New Roman" panose="02020603050405020304" pitchFamily="18" charset="0"/>
                <a:cs typeface="Times New Roman" panose="02020603050405020304" pitchFamily="18" charset="0"/>
              </a:rPr>
              <a:t>وتدعى محليا  بأم الروبيان وفي مصر تسمى الاستيكوزا.  طول الدرع يصل الى حوالي 20 سم والجسم مضغوط من الجانبين، السطح الظهري للغطاء الغلصمي والبطن مغطاة بحبيبات كأنها خطوط عرضية. بيئته اما المنطقة تحت المدجزرية او المدجزرية الرملية والطينية عادةً عند القاع. ويتواجد بالمحيط الهندي حتى الصين وهو موجود بالخليج العربي. ومسجل في المياه البحرية العراقية.</a:t>
            </a:r>
            <a:endParaRPr lang="en-US" sz="1900"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657600"/>
            <a:ext cx="4114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605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dirty="0">
                <a:latin typeface="Times New Roman" panose="02020603050405020304" pitchFamily="18" charset="0"/>
                <a:cs typeface="Times New Roman" panose="02020603050405020304" pitchFamily="18" charset="0"/>
              </a:rPr>
              <a:t>Class Crustacea</a:t>
            </a:r>
            <a:endParaRPr lang="en-US" dirty="0"/>
          </a:p>
        </p:txBody>
      </p:sp>
      <p:sp>
        <p:nvSpPr>
          <p:cNvPr id="3" name="Content Placeholder 2"/>
          <p:cNvSpPr>
            <a:spLocks noGrp="1"/>
          </p:cNvSpPr>
          <p:nvPr>
            <p:ph sz="half" idx="1"/>
          </p:nvPr>
        </p:nvSpPr>
        <p:spPr>
          <a:xfrm>
            <a:off x="76200" y="533400"/>
            <a:ext cx="4572000" cy="6172200"/>
          </a:xfrm>
        </p:spPr>
        <p:txBody>
          <a:bodyPr>
            <a:normAutofit lnSpcReduction="10000"/>
          </a:bodyPr>
          <a:lstStyle/>
          <a:p>
            <a:pPr marL="0" indent="0">
              <a:buNone/>
            </a:pPr>
            <a:r>
              <a:rPr lang="en-US" sz="1600" b="1" dirty="0">
                <a:solidFill>
                  <a:srgbClr val="FF0000"/>
                </a:solidFill>
                <a:latin typeface="Times New Roman" panose="02020603050405020304" pitchFamily="18" charset="0"/>
                <a:cs typeface="Times New Roman" panose="02020603050405020304" pitchFamily="18" charset="0"/>
              </a:rPr>
              <a:t>Family: </a:t>
            </a:r>
            <a:r>
              <a:rPr lang="en-US" sz="1600" b="1" dirty="0" err="1">
                <a:solidFill>
                  <a:srgbClr val="FF0000"/>
                </a:solidFill>
                <a:latin typeface="Times New Roman" panose="02020603050405020304" pitchFamily="18" charset="0"/>
                <a:cs typeface="Times New Roman" panose="02020603050405020304" pitchFamily="18" charset="0"/>
              </a:rPr>
              <a:t>Portunidae</a:t>
            </a:r>
            <a:endParaRPr lang="ar-SA"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600" b="1" dirty="0">
                <a:solidFill>
                  <a:srgbClr val="FF0000"/>
                </a:solidFill>
                <a:latin typeface="Times New Roman" panose="02020603050405020304" pitchFamily="18" charset="0"/>
                <a:cs typeface="Times New Roman" panose="02020603050405020304" pitchFamily="18" charset="0"/>
              </a:rPr>
              <a:t>Crabs</a:t>
            </a:r>
            <a:endParaRPr lang="ar-SA" sz="16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1400" b="1" dirty="0">
                <a:solidFill>
                  <a:srgbClr val="0070C0"/>
                </a:solidFill>
                <a:latin typeface="Times New Roman" panose="02020603050405020304" pitchFamily="18" charset="0"/>
                <a:cs typeface="Times New Roman" panose="02020603050405020304" pitchFamily="18" charset="0"/>
              </a:rPr>
              <a:t>It is called locally Abu al-</a:t>
            </a:r>
            <a:r>
              <a:rPr lang="en-US" sz="1400" b="1" dirty="0" err="1">
                <a:solidFill>
                  <a:srgbClr val="0070C0"/>
                </a:solidFill>
                <a:latin typeface="Times New Roman" panose="02020603050405020304" pitchFamily="18" charset="0"/>
                <a:cs typeface="Times New Roman" panose="02020603050405020304" pitchFamily="18" charset="0"/>
              </a:rPr>
              <a:t>Janaib</a:t>
            </a:r>
            <a:r>
              <a:rPr lang="en-US" sz="1400" b="1" dirty="0">
                <a:solidFill>
                  <a:srgbClr val="0070C0"/>
                </a:solidFill>
                <a:latin typeface="Times New Roman" panose="02020603050405020304" pitchFamily="18" charset="0"/>
                <a:cs typeface="Times New Roman" panose="02020603050405020304" pitchFamily="18" charset="0"/>
              </a:rPr>
              <a:t>, in Egypt the crab, in the Gulf the crab, and in other countries as crabs or crabs. It is a decapod, which usually has a very short tail, and is usually completely hidden under the chest. They live in all the oceans of the world, in fresh water, and on land. The body is covered With a thick exoskeleton and a single pair of claws, many other animals with similar names such as crabs, </a:t>
            </a:r>
            <a:r>
              <a:rPr lang="en-US" sz="1400" b="1" dirty="0">
                <a:solidFill>
                  <a:srgbClr val="FF0000"/>
                </a:solidFill>
                <a:latin typeface="Times New Roman" panose="02020603050405020304" pitchFamily="18" charset="0"/>
                <a:cs typeface="Times New Roman" panose="02020603050405020304" pitchFamily="18" charset="0"/>
              </a:rPr>
              <a:t>Hermit crabs, king crabs, porcelain crabs, horseshoe crabs. There are about 850 species of freshwater crabs. Terrestrial or semi-terrestrial species. They are found throughout the world's tropical and subtropical region</a:t>
            </a:r>
            <a:r>
              <a:rPr lang="en-US" sz="1400" b="1" dirty="0">
                <a:latin typeface="Times New Roman" panose="02020603050405020304" pitchFamily="18" charset="0"/>
                <a:cs typeface="Times New Roman" panose="02020603050405020304" pitchFamily="18" charset="0"/>
              </a:rPr>
              <a:t>s.</a:t>
            </a:r>
            <a:endParaRPr lang="ar-SA" sz="1400" b="1" dirty="0">
              <a:latin typeface="Times New Roman" panose="02020603050405020304" pitchFamily="18" charset="0"/>
              <a:cs typeface="Times New Roman" panose="02020603050405020304" pitchFamily="18" charset="0"/>
            </a:endParaRPr>
          </a:p>
          <a:p>
            <a:pPr marL="0" indent="0">
              <a:buNone/>
            </a:pPr>
            <a:r>
              <a:rPr lang="en-US" sz="1400" b="1" dirty="0">
                <a:solidFill>
                  <a:srgbClr val="00B050"/>
                </a:solidFill>
                <a:latin typeface="Times New Roman" panose="02020603050405020304" pitchFamily="18" charset="0"/>
                <a:cs typeface="Times New Roman" panose="02020603050405020304" pitchFamily="18" charset="0"/>
              </a:rPr>
              <a:t>The thick exoskeleton consists mainly of calcium carbonate, with a single pair of claws. The crab is found in all of the world's oceans, especially in the tropics. The crabs vary in size. The pea crab is a few millimeters in length, and the Japanese spider crab is as long as a leg. To 4 meters (13) feet</a:t>
            </a:r>
            <a:r>
              <a:rPr lang="en-US" sz="1400" b="1" dirty="0">
                <a:latin typeface="Times New Roman" panose="02020603050405020304" pitchFamily="18" charset="0"/>
                <a:cs typeface="Times New Roman" panose="02020603050405020304" pitchFamily="18" charset="0"/>
              </a:rPr>
              <a:t>.</a:t>
            </a:r>
          </a:p>
          <a:p>
            <a:pPr marL="0" indent="0">
              <a:buNone/>
            </a:pPr>
            <a:r>
              <a:rPr lang="en-US" sz="1400" b="1" dirty="0">
                <a:solidFill>
                  <a:srgbClr val="00B0F0"/>
                </a:solidFill>
                <a:latin typeface="Times New Roman" panose="02020603050405020304" pitchFamily="18" charset="0"/>
                <a:cs typeface="Times New Roman" panose="02020603050405020304" pitchFamily="18" charset="0"/>
              </a:rPr>
              <a:t>Males often have larger claws, while females have a broader, rounded abdomen. Most species of land crabs migrate down into the ocean to release their larvae, and juveniles must make this migration in the opposite direction</a:t>
            </a:r>
            <a:r>
              <a:rPr lang="en-US" sz="1400" b="1" dirty="0">
                <a:latin typeface="Times New Roman" panose="02020603050405020304" pitchFamily="18" charset="0"/>
                <a:cs typeface="Times New Roman" panose="02020603050405020304" pitchFamily="18" charset="0"/>
              </a:rPr>
              <a:t>.</a:t>
            </a:r>
          </a:p>
          <a:p>
            <a:pPr marL="0" indent="0">
              <a:buNone/>
            </a:pPr>
            <a:r>
              <a:rPr lang="en-US" sz="1400" b="1" dirty="0">
                <a:latin typeface="Times New Roman" panose="02020603050405020304" pitchFamily="18" charset="0"/>
                <a:cs typeface="Times New Roman" panose="02020603050405020304" pitchFamily="18" charset="0"/>
              </a:rPr>
              <a:t>In many tropical regions, crabs migrate from the sea to land and vice versa, and these migrations often lead to a large number of migrating crabs becoming prey for other animals.</a:t>
            </a:r>
          </a:p>
        </p:txBody>
      </p:sp>
      <p:sp>
        <p:nvSpPr>
          <p:cNvPr id="4" name="Content Placeholder 3"/>
          <p:cNvSpPr>
            <a:spLocks noGrp="1"/>
          </p:cNvSpPr>
          <p:nvPr>
            <p:ph sz="half" idx="2"/>
          </p:nvPr>
        </p:nvSpPr>
        <p:spPr>
          <a:xfrm>
            <a:off x="4648200" y="609600"/>
            <a:ext cx="4343400" cy="6096000"/>
          </a:xfrm>
        </p:spPr>
        <p:txBody>
          <a:bodyPr>
            <a:normAutofit lnSpcReduction="10000"/>
          </a:bodyPr>
          <a:lstStyle/>
          <a:p>
            <a:pPr marL="0" indent="0">
              <a:buNone/>
            </a:pPr>
            <a:r>
              <a:rPr lang="en-US" sz="1600" b="1" dirty="0">
                <a:solidFill>
                  <a:srgbClr val="FF0000"/>
                </a:solidFill>
                <a:latin typeface="Times New Roman" panose="02020603050405020304" pitchFamily="18" charset="0"/>
                <a:cs typeface="Times New Roman" panose="02020603050405020304" pitchFamily="18" charset="0"/>
              </a:rPr>
              <a:t>Family: </a:t>
            </a:r>
            <a:r>
              <a:rPr lang="en-US" sz="1600" b="1" dirty="0" err="1">
                <a:solidFill>
                  <a:srgbClr val="FF0000"/>
                </a:solidFill>
                <a:latin typeface="Times New Roman" panose="02020603050405020304" pitchFamily="18" charset="0"/>
                <a:cs typeface="Times New Roman" panose="02020603050405020304" pitchFamily="18" charset="0"/>
              </a:rPr>
              <a:t>Portunidae</a:t>
            </a:r>
            <a:endParaRPr lang="ar-SA" sz="1600" b="1" dirty="0">
              <a:solidFill>
                <a:srgbClr val="FF0000"/>
              </a:solidFill>
              <a:latin typeface="Times New Roman" panose="02020603050405020304" pitchFamily="18" charset="0"/>
              <a:cs typeface="Times New Roman" panose="02020603050405020304" pitchFamily="18" charset="0"/>
            </a:endParaRPr>
          </a:p>
          <a:p>
            <a:pPr marL="0" indent="0" algn="r" rtl="1">
              <a:buNone/>
            </a:pPr>
            <a:r>
              <a:rPr lang="ar-SA" b="1" dirty="0">
                <a:latin typeface="Times New Roman" panose="02020603050405020304" pitchFamily="18" charset="0"/>
                <a:cs typeface="Times New Roman" panose="02020603050405020304" pitchFamily="18" charset="0"/>
              </a:rPr>
              <a:t>السرطانات </a:t>
            </a:r>
            <a:r>
              <a:rPr lang="en-US" b="1" dirty="0">
                <a:latin typeface="Times New Roman" panose="02020603050405020304" pitchFamily="18" charset="0"/>
                <a:cs typeface="Times New Roman" panose="02020603050405020304" pitchFamily="18" charset="0"/>
              </a:rPr>
              <a:t>Crabs</a:t>
            </a:r>
            <a:endParaRPr lang="ar-SA" b="1" dirty="0">
              <a:latin typeface="Times New Roman" panose="02020603050405020304" pitchFamily="18" charset="0"/>
              <a:cs typeface="Times New Roman" panose="02020603050405020304" pitchFamily="18" charset="0"/>
            </a:endParaRPr>
          </a:p>
          <a:p>
            <a:pPr marL="0" indent="0" algn="r" rtl="1">
              <a:buNone/>
            </a:pPr>
            <a:r>
              <a:rPr lang="ar-SA" sz="1400" b="1" dirty="0">
                <a:solidFill>
                  <a:srgbClr val="0070C0"/>
                </a:solidFill>
                <a:latin typeface="Times New Roman" panose="02020603050405020304" pitchFamily="18" charset="0"/>
                <a:cs typeface="Times New Roman" panose="02020603050405020304" pitchFamily="18" charset="0"/>
              </a:rPr>
              <a:t>تسمى محليا ابو الجنيب وفي مصر الكابوريا وفي الخليج القبقب وفي بلدان  اخرى بالسلطعونات او السرطانات وهي من عشارية الأرجل، والتي عادة ما تكون قصيرة الذيل جدا، وعادة مخفي تماما تحت الصدر، يعيشون في جميع محيطات العالم، وفي المياه العذبة، وعلى الأرض، الجسم يغطى بالهيكل الخارجي السميك ولها زوج واحد من المخالب، العديد من الحيوانات الأخرى التي تحمل أسماء مشابهة مثل السرطان الناسك ، </a:t>
            </a:r>
            <a:r>
              <a:rPr lang="ar-SA" sz="1400" b="1" dirty="0">
                <a:solidFill>
                  <a:srgbClr val="FF0000"/>
                </a:solidFill>
                <a:latin typeface="Times New Roman" panose="02020603050405020304" pitchFamily="18" charset="0"/>
                <a:cs typeface="Times New Roman" panose="02020603050405020304" pitchFamily="18" charset="0"/>
              </a:rPr>
              <a:t>سرطان البحر الملك ، سرطانات الخزف ، سرطان البحر حدوة حصان، يوجد حوالي 850 أنواع من سرطان البحر والمياه العذبة  الأنواع  الأرضية أو شبه الأرضية ، وجدوا في جميع أنحاء المناطق المدارية في العالم والمناطق شبه الاستوائية</a:t>
            </a:r>
          </a:p>
          <a:p>
            <a:pPr marL="0" indent="0" algn="r" rtl="1">
              <a:buNone/>
            </a:pPr>
            <a:r>
              <a:rPr lang="ar-SA" sz="1400" b="1" dirty="0">
                <a:solidFill>
                  <a:srgbClr val="00B050"/>
                </a:solidFill>
                <a:latin typeface="Times New Roman" panose="02020603050405020304" pitchFamily="18" charset="0"/>
                <a:cs typeface="Times New Roman" panose="02020603050405020304" pitchFamily="18" charset="0"/>
              </a:rPr>
              <a:t>يتألف الهيكل الخارجي السميك أساسا من كربونات الكالسيوم، مع زوج واحد من المخالب ، تم العثور على سرطان البحر في جميع محيطات العالم، لا سيما في المناطق المدارية ، السرطانات تختلف في الحجم، سلطعون البازلاء يبلغ بضعة ملليمترات طولا ، وسلطعون العنكبوت الياباني، يصل طول الساق إلى 4 أمتار ) 13 ( قدم .</a:t>
            </a:r>
          </a:p>
          <a:p>
            <a:pPr marL="0" indent="0" algn="r" rtl="1">
              <a:buNone/>
            </a:pPr>
            <a:r>
              <a:rPr lang="ar-SA" sz="1400" b="1" dirty="0">
                <a:solidFill>
                  <a:srgbClr val="00B0F0"/>
                </a:solidFill>
                <a:latin typeface="Times New Roman" panose="02020603050405020304" pitchFamily="18" charset="0"/>
                <a:cs typeface="Times New Roman" panose="02020603050405020304" pitchFamily="18" charset="0"/>
              </a:rPr>
              <a:t>الذكور غالبا ما يكون لديها مخالب أكبر ، في حين أن الإناث لديهم البطن مدورة بشكل أوسع، وتقوم معظم الأنواع من السرطانات الأرضية بالهجرة وصولا الى المحيط لاطلاق سراح يرقاتها ، ويجب على الأحداث القيام بتلك الهجرة في الاتجاه المعاكس ،.</a:t>
            </a:r>
          </a:p>
          <a:p>
            <a:pPr marL="0" indent="0" algn="r" rtl="1">
              <a:buNone/>
            </a:pPr>
            <a:r>
              <a:rPr lang="ar-SA" sz="1400" b="1" dirty="0">
                <a:latin typeface="Times New Roman" panose="02020603050405020304" pitchFamily="18" charset="0"/>
                <a:cs typeface="Times New Roman" panose="02020603050405020304" pitchFamily="18" charset="0"/>
              </a:rPr>
              <a:t>في العديد من المناطق الاستوائية تهاجر السرطانات من البحر والى الأرض وبالعكس، وهذه الهجرات غالبا ما تؤدي إلى وقوع عدد كبير من السرطانات المهاجرة كفرائس لغيرها من الحيوانات </a:t>
            </a:r>
            <a:r>
              <a:rPr lang="ar-SA" sz="1400" dirty="0">
                <a:latin typeface="Times New Roman" panose="02020603050405020304" pitchFamily="18" charset="0"/>
                <a:cs typeface="Times New Roman" panose="02020603050405020304" pitchFamily="18" charset="0"/>
              </a:rPr>
              <a:t>.</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12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3" name="Content Placeholder 2"/>
          <p:cNvSpPr>
            <a:spLocks noGrp="1"/>
          </p:cNvSpPr>
          <p:nvPr>
            <p:ph sz="half" idx="1"/>
          </p:nvPr>
        </p:nvSpPr>
        <p:spPr>
          <a:xfrm>
            <a:off x="76200" y="685800"/>
            <a:ext cx="4419600" cy="6019800"/>
          </a:xfrm>
        </p:spPr>
        <p:txBody>
          <a:bodyPr>
            <a:normAutofit fontScale="40000" lnSpcReduction="20000"/>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Crabs are mostly active animals with complex behavior patterns</a:t>
            </a:r>
          </a:p>
          <a:p>
            <a:pPr marL="0" indent="0">
              <a:buNone/>
            </a:pPr>
            <a:r>
              <a:rPr lang="en-US" b="1" dirty="0">
                <a:solidFill>
                  <a:srgbClr val="0070C0"/>
                </a:solidFill>
                <a:latin typeface="Times New Roman" panose="02020603050405020304" pitchFamily="18" charset="0"/>
                <a:cs typeface="Times New Roman" panose="02020603050405020304" pitchFamily="18" charset="0"/>
              </a:rPr>
              <a:t>Communicating by drumming or waving their pincers, crabs tend to be 7 Practical marine biology (crustaceans) Dr. </a:t>
            </a:r>
            <a:r>
              <a:rPr lang="en-US" b="1" dirty="0" err="1">
                <a:solidFill>
                  <a:srgbClr val="0070C0"/>
                </a:solidFill>
                <a:latin typeface="Times New Roman" panose="02020603050405020304" pitchFamily="18" charset="0"/>
                <a:cs typeface="Times New Roman" panose="02020603050405020304" pitchFamily="18" charset="0"/>
              </a:rPr>
              <a:t>Naeem</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Shind</a:t>
            </a:r>
            <a:r>
              <a:rPr lang="en-US" b="1" dirty="0">
                <a:solidFill>
                  <a:srgbClr val="0070C0"/>
                </a:solidFill>
                <a:latin typeface="Times New Roman" panose="02020603050405020304" pitchFamily="18" charset="0"/>
                <a:cs typeface="Times New Roman" panose="02020603050405020304" pitchFamily="18" charset="0"/>
              </a:rPr>
              <a:t> Aggressive towards each other and males often struggle to gain access Females, in the rocky shores occupying almost all the caves and crevices, may fight</a:t>
            </a:r>
          </a:p>
          <a:p>
            <a:pPr marL="0" indent="0">
              <a:buNone/>
            </a:pPr>
            <a:r>
              <a:rPr lang="en-US" b="1" dirty="0">
                <a:solidFill>
                  <a:srgbClr val="0070C0"/>
                </a:solidFill>
                <a:latin typeface="Times New Roman" panose="02020603050405020304" pitchFamily="18" charset="0"/>
                <a:cs typeface="Times New Roman" panose="02020603050405020304" pitchFamily="18" charset="0"/>
              </a:rPr>
              <a:t>Crabs also hide in holes.</a:t>
            </a:r>
          </a:p>
          <a:p>
            <a:pPr marL="0" indent="0">
              <a:buNone/>
            </a:pPr>
            <a:r>
              <a:rPr lang="en-US" b="1" dirty="0">
                <a:latin typeface="Times New Roman" panose="02020603050405020304" pitchFamily="18" charset="0"/>
                <a:cs typeface="Times New Roman" panose="02020603050405020304" pitchFamily="18" charset="0"/>
              </a:rPr>
              <a:t>Crabs are omnivores, and also feed on algae, and take any of the... </a:t>
            </a:r>
          </a:p>
          <a:p>
            <a:pPr marL="0" indent="0">
              <a:buNone/>
            </a:pPr>
            <a:r>
              <a:rPr lang="en-US" b="1" dirty="0">
                <a:latin typeface="Times New Roman" panose="02020603050405020304" pitchFamily="18" charset="0"/>
                <a:cs typeface="Times New Roman" panose="02020603050405020304" pitchFamily="18" charset="0"/>
              </a:rPr>
              <a:t>Other food items, including </a:t>
            </a:r>
            <a:r>
              <a:rPr lang="en-US" b="1" dirty="0" err="1">
                <a:latin typeface="Times New Roman" panose="02020603050405020304" pitchFamily="18" charset="0"/>
                <a:cs typeface="Times New Roman" panose="02020603050405020304" pitchFamily="18" charset="0"/>
              </a:rPr>
              <a:t>molluscs</a:t>
            </a:r>
            <a:r>
              <a:rPr lang="en-US" b="1" dirty="0">
                <a:latin typeface="Times New Roman" panose="02020603050405020304" pitchFamily="18" charset="0"/>
                <a:cs typeface="Times New Roman" panose="02020603050405020304" pitchFamily="18" charset="0"/>
              </a:rPr>
              <a:t>, worms, and other crustaceans,</a:t>
            </a:r>
          </a:p>
          <a:p>
            <a:pPr marL="0" indent="0">
              <a:buNone/>
            </a:pPr>
            <a:r>
              <a:rPr lang="en-US" b="1" dirty="0">
                <a:latin typeface="Times New Roman" panose="02020603050405020304" pitchFamily="18" charset="0"/>
                <a:cs typeface="Times New Roman" panose="02020603050405020304" pitchFamily="18" charset="0"/>
              </a:rPr>
              <a:t>Fungi, bacteria and residues, depending on their availability and types of cancers. with regards</a:t>
            </a:r>
          </a:p>
          <a:p>
            <a:pPr marL="0" indent="0">
              <a:buNone/>
            </a:pPr>
            <a:r>
              <a:rPr lang="en-US" b="1" dirty="0">
                <a:latin typeface="Times New Roman" panose="02020603050405020304" pitchFamily="18" charset="0"/>
                <a:cs typeface="Times New Roman" panose="02020603050405020304" pitchFamily="18" charset="0"/>
              </a:rPr>
              <a:t>For many crabs, a mixed diet of plants and animals gives growth rates Faster and more fit, however, some species are more specialized in their diet</a:t>
            </a:r>
          </a:p>
          <a:p>
            <a:pPr marL="0" indent="0">
              <a:buNone/>
            </a:pPr>
            <a:r>
              <a:rPr lang="en-US" b="1" dirty="0">
                <a:latin typeface="Times New Roman" panose="02020603050405020304" pitchFamily="18" charset="0"/>
                <a:cs typeface="Times New Roman" panose="02020603050405020304" pitchFamily="18" charset="0"/>
              </a:rPr>
              <a:t>Nutritionally, some eat plankton, some primarily shellfish, some fish, and aphids</a:t>
            </a:r>
          </a:p>
          <a:p>
            <a:pPr marL="0" indent="0">
              <a:buNone/>
            </a:pPr>
            <a:r>
              <a:rPr lang="en-US" b="1" dirty="0">
                <a:latin typeface="Times New Roman" panose="02020603050405020304" pitchFamily="18" charset="0"/>
                <a:cs typeface="Times New Roman" panose="02020603050405020304" pitchFamily="18" charset="0"/>
              </a:rPr>
              <a:t>It is known that crabs work together to provide food and protection for their families, during the season</a:t>
            </a:r>
          </a:p>
          <a:p>
            <a:pPr marL="0" indent="0">
              <a:buNone/>
            </a:pPr>
            <a:r>
              <a:rPr lang="en-US" b="1" dirty="0">
                <a:latin typeface="Times New Roman" panose="02020603050405020304" pitchFamily="18" charset="0"/>
                <a:cs typeface="Times New Roman" panose="02020603050405020304" pitchFamily="18" charset="0"/>
              </a:rPr>
              <a:t>Mating to find a comfortable spot for the female to release her eggs.</a:t>
            </a:r>
          </a:p>
          <a:p>
            <a:pPr marL="0" indent="0">
              <a:buNone/>
            </a:pPr>
            <a:r>
              <a:rPr lang="en-US" b="1" dirty="0">
                <a:latin typeface="Times New Roman" panose="02020603050405020304" pitchFamily="18" charset="0"/>
                <a:cs typeface="Times New Roman" panose="02020603050405020304" pitchFamily="18" charset="0"/>
              </a:rPr>
              <a:t>Crabs are eaten by humans as a dish in several different ways around the world.</a:t>
            </a:r>
          </a:p>
          <a:p>
            <a:pPr marL="0" indent="0">
              <a:buNone/>
            </a:pPr>
            <a:r>
              <a:rPr lang="en-US" b="1" dirty="0">
                <a:latin typeface="Times New Roman" panose="02020603050405020304" pitchFamily="18" charset="0"/>
                <a:cs typeface="Times New Roman" panose="02020603050405020304" pitchFamily="18" charset="0"/>
              </a:rPr>
              <a:t>Although most of the parts that are eaten are just the claws and/or legs. The latter is common</a:t>
            </a:r>
          </a:p>
          <a:p>
            <a:pPr marL="0" indent="0">
              <a:buNone/>
            </a:pPr>
            <a:r>
              <a:rPr lang="en-US" b="1" dirty="0">
                <a:latin typeface="Times New Roman" panose="02020603050405020304" pitchFamily="18" charset="0"/>
                <a:cs typeface="Times New Roman" panose="02020603050405020304" pitchFamily="18" charset="0"/>
              </a:rPr>
              <a:t>Particularly for larger crabs, such as the snow crab, are mostly found in eastern cultures</a:t>
            </a:r>
          </a:p>
          <a:p>
            <a:pPr marL="0" indent="0">
              <a:buNone/>
            </a:pPr>
            <a:r>
              <a:rPr lang="en-US" b="1" dirty="0">
                <a:latin typeface="Times New Roman" panose="02020603050405020304" pitchFamily="18" charset="0"/>
                <a:cs typeface="Times New Roman" panose="02020603050405020304" pitchFamily="18" charset="0"/>
              </a:rPr>
              <a:t>Asia, the female crab is also eaten, which usually appears orange or yellow in color</a:t>
            </a:r>
          </a:p>
          <a:p>
            <a:pPr marL="0" indent="0">
              <a:buNone/>
            </a:pPr>
            <a:r>
              <a:rPr lang="en-US" b="1" dirty="0">
                <a:latin typeface="Times New Roman" panose="02020603050405020304" pitchFamily="18" charset="0"/>
                <a:cs typeface="Times New Roman" panose="02020603050405020304" pitchFamily="18" charset="0"/>
              </a:rPr>
              <a:t>In fertile cancers.</a:t>
            </a:r>
            <a:endParaRPr lang="ar-SA" b="1" dirty="0">
              <a:latin typeface="Times New Roman" panose="02020603050405020304" pitchFamily="18" charset="0"/>
              <a:cs typeface="Times New Roman" panose="02020603050405020304" pitchFamily="18" charset="0"/>
            </a:endParaRPr>
          </a:p>
          <a:p>
            <a:pPr marL="0" indent="0">
              <a:buNone/>
            </a:pPr>
            <a:r>
              <a:rPr lang="en-US" sz="2800" b="1" i="1" dirty="0" err="1">
                <a:solidFill>
                  <a:srgbClr val="FF0000"/>
                </a:solidFill>
                <a:latin typeface="Times New Roman" panose="02020603050405020304" pitchFamily="18" charset="0"/>
                <a:cs typeface="Times New Roman" panose="02020603050405020304" pitchFamily="18" charset="0"/>
              </a:rPr>
              <a:t>pelagicus</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Portunus</a:t>
            </a:r>
            <a:endParaRPr lang="en-US" sz="2800"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ar-SA" b="1" dirty="0">
              <a:latin typeface="Times New Roman" panose="02020603050405020304" pitchFamily="18" charset="0"/>
              <a:cs typeface="Times New Roman" panose="02020603050405020304" pitchFamily="18" charset="0"/>
            </a:endParaRPr>
          </a:p>
          <a:p>
            <a:pPr marL="0" indent="0">
              <a:buNone/>
            </a:pPr>
            <a:r>
              <a:rPr lang="en-US" b="1" dirty="0">
                <a:solidFill>
                  <a:srgbClr val="0070C0"/>
                </a:solidFill>
                <a:latin typeface="Times New Roman" panose="02020603050405020304" pitchFamily="18" charset="0"/>
                <a:cs typeface="Times New Roman" panose="02020603050405020304" pitchFamily="18" charset="0"/>
              </a:rPr>
              <a:t>The width of the shield is about 16.7 cm and its length is 5.7 cm. The shield contains nine teeth</a:t>
            </a:r>
          </a:p>
          <a:p>
            <a:pPr marL="0" indent="0">
              <a:buNone/>
            </a:pPr>
            <a:r>
              <a:rPr lang="en-US" b="1" dirty="0">
                <a:solidFill>
                  <a:srgbClr val="0070C0"/>
                </a:solidFill>
                <a:latin typeface="Times New Roman" panose="02020603050405020304" pitchFamily="18" charset="0"/>
                <a:cs typeface="Times New Roman" panose="02020603050405020304" pitchFamily="18" charset="0"/>
              </a:rPr>
              <a:t>Laterally, the last one is more extended than the rest. Males are blue-pink in </a:t>
            </a:r>
            <a:r>
              <a:rPr lang="en-US" b="1" dirty="0" err="1">
                <a:solidFill>
                  <a:srgbClr val="0070C0"/>
                </a:solidFill>
                <a:latin typeface="Times New Roman" panose="02020603050405020304" pitchFamily="18" charset="0"/>
                <a:cs typeface="Times New Roman" panose="02020603050405020304" pitchFamily="18" charset="0"/>
              </a:rPr>
              <a:t>colour</a:t>
            </a:r>
            <a:endParaRPr lang="en-US" b="1" dirty="0">
              <a:solidFill>
                <a:srgbClr val="0070C0"/>
              </a:solidFill>
              <a:latin typeface="Times New Roman" panose="02020603050405020304" pitchFamily="18" charset="0"/>
              <a:cs typeface="Times New Roman" panose="02020603050405020304" pitchFamily="18" charset="0"/>
            </a:endParaRPr>
          </a:p>
          <a:p>
            <a:pPr marL="0" indent="0">
              <a:buNone/>
            </a:pPr>
            <a:r>
              <a:rPr lang="en-US" b="1" dirty="0">
                <a:solidFill>
                  <a:srgbClr val="0070C0"/>
                </a:solidFill>
                <a:latin typeface="Times New Roman" panose="02020603050405020304" pitchFamily="18" charset="0"/>
                <a:cs typeface="Times New Roman" panose="02020603050405020304" pitchFamily="18" charset="0"/>
              </a:rPr>
              <a:t>White spots, females are brown to grey.</a:t>
            </a:r>
          </a:p>
          <a:p>
            <a:pPr marL="0" indent="0">
              <a:buNone/>
            </a:pPr>
            <a:r>
              <a:rPr lang="en-US" b="1" dirty="0">
                <a:solidFill>
                  <a:srgbClr val="0070C0"/>
                </a:solidFill>
                <a:latin typeface="Times New Roman" panose="02020603050405020304" pitchFamily="18" charset="0"/>
                <a:cs typeface="Times New Roman" panose="02020603050405020304" pitchFamily="18" charset="0"/>
              </a:rPr>
              <a:t>  8 Practical Marine Biology (Crustaceans) Dr. </a:t>
            </a:r>
            <a:r>
              <a:rPr lang="en-US" b="1" dirty="0" err="1">
                <a:solidFill>
                  <a:srgbClr val="0070C0"/>
                </a:solidFill>
                <a:latin typeface="Times New Roman" panose="02020603050405020304" pitchFamily="18" charset="0"/>
                <a:cs typeface="Times New Roman" panose="02020603050405020304" pitchFamily="18" charset="0"/>
              </a:rPr>
              <a:t>Naeem</a:t>
            </a:r>
            <a:r>
              <a:rPr lang="en-US" b="1" dirty="0">
                <a:solidFill>
                  <a:srgbClr val="0070C0"/>
                </a:solidFill>
                <a:latin typeface="Times New Roman" panose="02020603050405020304" pitchFamily="18" charset="0"/>
                <a:cs typeface="Times New Roman" panose="02020603050405020304" pitchFamily="18" charset="0"/>
              </a:rPr>
              <a:t> Chand It is found in subtidal environments. It is a fast swimmer and predator because its last abdominal limbs are modified into an oar-like structure. This species is widespread in the Indian Ocean but is hunted due to its high nutritional value.</a:t>
            </a:r>
          </a:p>
        </p:txBody>
      </p:sp>
      <p:sp>
        <p:nvSpPr>
          <p:cNvPr id="4" name="Content Placeholder 3"/>
          <p:cNvSpPr>
            <a:spLocks noGrp="1"/>
          </p:cNvSpPr>
          <p:nvPr>
            <p:ph sz="half" idx="2"/>
          </p:nvPr>
        </p:nvSpPr>
        <p:spPr>
          <a:xfrm>
            <a:off x="4648200" y="685800"/>
            <a:ext cx="4419600" cy="6096000"/>
          </a:xfrm>
        </p:spPr>
        <p:txBody>
          <a:bodyPr>
            <a:normAutofit fontScale="40000" lnSpcReduction="20000"/>
          </a:bodyPr>
          <a:lstStyle/>
          <a:p>
            <a:pPr marL="0" indent="0" algn="r">
              <a:buNone/>
            </a:pPr>
            <a:r>
              <a:rPr lang="ar-SA" b="1" dirty="0">
                <a:solidFill>
                  <a:srgbClr val="0070C0"/>
                </a:solidFill>
                <a:latin typeface="Times New Roman" panose="02020603050405020304" pitchFamily="18" charset="0"/>
                <a:cs typeface="Times New Roman" panose="02020603050405020304" pitchFamily="18" charset="0"/>
              </a:rPr>
              <a:t>السرطانات هي في معظمها من الحيوانات النشطة مع أنماط السلوك المعقدة، يمكنهم</a:t>
            </a:r>
          </a:p>
          <a:p>
            <a:pPr marL="0" indent="0" algn="r">
              <a:buNone/>
            </a:pPr>
            <a:r>
              <a:rPr lang="ar-SA" b="1" dirty="0">
                <a:solidFill>
                  <a:srgbClr val="0070C0"/>
                </a:solidFill>
                <a:latin typeface="Times New Roman" panose="02020603050405020304" pitchFamily="18" charset="0"/>
                <a:cs typeface="Times New Roman" panose="02020603050405020304" pitchFamily="18" charset="0"/>
              </a:rPr>
              <a:t>التواصل عن طريق التطبيل أو التلويح بها كماشة ، السرطانات تميل إلى أن تكون</a:t>
            </a:r>
          </a:p>
          <a:p>
            <a:pPr marL="0" indent="0" algn="r">
              <a:buNone/>
            </a:pPr>
            <a:r>
              <a:rPr lang="ar-SA" b="1" dirty="0">
                <a:solidFill>
                  <a:srgbClr val="0070C0"/>
                </a:solidFill>
                <a:latin typeface="Times New Roman" panose="02020603050405020304" pitchFamily="18" charset="0"/>
                <a:cs typeface="Times New Roman" panose="02020603050405020304" pitchFamily="18" charset="0"/>
              </a:rPr>
              <a:t>7 احياء بحرية عملي )القشريات( د.نعيم شند</a:t>
            </a:r>
          </a:p>
          <a:p>
            <a:pPr marL="0" indent="0" algn="r">
              <a:buNone/>
            </a:pPr>
            <a:r>
              <a:rPr lang="ar-SA" b="1" dirty="0">
                <a:solidFill>
                  <a:srgbClr val="0070C0"/>
                </a:solidFill>
                <a:latin typeface="Times New Roman" panose="02020603050405020304" pitchFamily="18" charset="0"/>
                <a:cs typeface="Times New Roman" panose="02020603050405020304" pitchFamily="18" charset="0"/>
              </a:rPr>
              <a:t>عدوانية تجاه بعضهم البعض والذكور في كثير من الأحيان تكافح من أجل الوصول إلى</a:t>
            </a:r>
          </a:p>
          <a:p>
            <a:pPr marL="0" indent="0" algn="r">
              <a:buNone/>
            </a:pPr>
            <a:r>
              <a:rPr lang="ar-SA" b="1" dirty="0">
                <a:solidFill>
                  <a:srgbClr val="0070C0"/>
                </a:solidFill>
                <a:latin typeface="Times New Roman" panose="02020603050405020304" pitchFamily="18" charset="0"/>
                <a:cs typeface="Times New Roman" panose="02020603050405020304" pitchFamily="18" charset="0"/>
              </a:rPr>
              <a:t>الإناث، في الشواطئ الصخرية احتلت ما يقرب من جميع الكهوف والشقوق، قد تقاتل</a:t>
            </a:r>
          </a:p>
          <a:p>
            <a:pPr marL="0" indent="0" algn="r">
              <a:buNone/>
            </a:pPr>
            <a:r>
              <a:rPr lang="ar-SA" b="1" dirty="0">
                <a:solidFill>
                  <a:srgbClr val="0070C0"/>
                </a:solidFill>
                <a:latin typeface="Times New Roman" panose="02020603050405020304" pitchFamily="18" charset="0"/>
                <a:cs typeface="Times New Roman" panose="02020603050405020304" pitchFamily="18" charset="0"/>
              </a:rPr>
              <a:t>السرطانات أيضا على الاختباء في الثقوب</a:t>
            </a:r>
            <a:r>
              <a:rPr lang="ar-SA" b="1" dirty="0">
                <a:latin typeface="Times New Roman" panose="02020603050405020304" pitchFamily="18" charset="0"/>
                <a:cs typeface="Times New Roman" panose="02020603050405020304" pitchFamily="18" charset="0"/>
              </a:rPr>
              <a:t>.</a:t>
            </a:r>
          </a:p>
          <a:p>
            <a:pPr marL="0" indent="0" algn="r">
              <a:buNone/>
            </a:pPr>
            <a:r>
              <a:rPr lang="ar-SA" b="1" dirty="0">
                <a:latin typeface="Times New Roman" panose="02020603050405020304" pitchFamily="18" charset="0"/>
                <a:cs typeface="Times New Roman" panose="02020603050405020304" pitchFamily="18" charset="0"/>
              </a:rPr>
              <a:t>السرطانات هي حيوانات آكلة اللحوم، وتتغذى أيضا على الطحالب، واتخاذ أي من</a:t>
            </a:r>
          </a:p>
          <a:p>
            <a:pPr marL="0" indent="0" algn="r">
              <a:buNone/>
            </a:pPr>
            <a:r>
              <a:rPr lang="ar-SA" b="1" dirty="0">
                <a:latin typeface="Times New Roman" panose="02020603050405020304" pitchFamily="18" charset="0"/>
                <a:cs typeface="Times New Roman" panose="02020603050405020304" pitchFamily="18" charset="0"/>
              </a:rPr>
              <a:t>المواد الغذائية غيرها، بما في ذلك الرخويات، والديدان، وغيرها من القشريات،</a:t>
            </a:r>
          </a:p>
          <a:p>
            <a:pPr marL="0" indent="0" algn="r">
              <a:buNone/>
            </a:pPr>
            <a:r>
              <a:rPr lang="ar-SA" b="1" dirty="0">
                <a:latin typeface="Times New Roman" panose="02020603050405020304" pitchFamily="18" charset="0"/>
                <a:cs typeface="Times New Roman" panose="02020603050405020304" pitchFamily="18" charset="0"/>
              </a:rPr>
              <a:t>الفطريات، البكتيريا و المخلفات، وهذا يتوقف على توافرها وأنواع السرطانات . بالنسبة</a:t>
            </a:r>
          </a:p>
          <a:p>
            <a:pPr marL="0" indent="0" algn="r">
              <a:buNone/>
            </a:pPr>
            <a:r>
              <a:rPr lang="ar-SA" b="1" dirty="0">
                <a:latin typeface="Times New Roman" panose="02020603050405020304" pitchFamily="18" charset="0"/>
                <a:cs typeface="Times New Roman" panose="02020603050405020304" pitchFamily="18" charset="0"/>
              </a:rPr>
              <a:t>للعديد من السرطانات، تتبع نظام غذائي مختلط من النبات والحيوان يعطي معدل نمو</a:t>
            </a:r>
          </a:p>
          <a:p>
            <a:pPr marL="0" indent="0" algn="r">
              <a:buNone/>
            </a:pPr>
            <a:r>
              <a:rPr lang="ar-SA" b="1" dirty="0">
                <a:latin typeface="Times New Roman" panose="02020603050405020304" pitchFamily="18" charset="0"/>
                <a:cs typeface="Times New Roman" panose="02020603050405020304" pitchFamily="18" charset="0"/>
              </a:rPr>
              <a:t>أسرع ولياقة بدنية أكبر، ومع ذلك، بعض الأنواع هي أكثر تخصصا في وجباتهم</a:t>
            </a:r>
          </a:p>
          <a:p>
            <a:pPr marL="0" indent="0" algn="r">
              <a:buNone/>
            </a:pPr>
            <a:r>
              <a:rPr lang="ar-SA" b="1" dirty="0">
                <a:latin typeface="Times New Roman" panose="02020603050405020304" pitchFamily="18" charset="0"/>
                <a:cs typeface="Times New Roman" panose="02020603050405020304" pitchFamily="18" charset="0"/>
              </a:rPr>
              <a:t>الغذائية، تأكل بعض العوالق، وبعض المحار في المقام الأول وبعض الأسماك، ومن</a:t>
            </a:r>
          </a:p>
          <a:p>
            <a:pPr marL="0" indent="0" algn="r">
              <a:buNone/>
            </a:pPr>
            <a:r>
              <a:rPr lang="ar-SA" b="1" dirty="0">
                <a:latin typeface="Times New Roman" panose="02020603050405020304" pitchFamily="18" charset="0"/>
                <a:cs typeface="Times New Roman" panose="02020603050405020304" pitchFamily="18" charset="0"/>
              </a:rPr>
              <a:t>المعروف أن سرطانات البحر تعمل معا لتوفير الغذاء والحماية لعائلاتهم، وخلال موسم</a:t>
            </a:r>
          </a:p>
          <a:p>
            <a:pPr marL="0" indent="0" algn="r">
              <a:buNone/>
            </a:pPr>
            <a:r>
              <a:rPr lang="ar-SA" b="1" dirty="0">
                <a:latin typeface="Times New Roman" panose="02020603050405020304" pitchFamily="18" charset="0"/>
                <a:cs typeface="Times New Roman" panose="02020603050405020304" pitchFamily="18" charset="0"/>
              </a:rPr>
              <a:t>التزاوج للعثور على بقعة مريحة للإناث لاطلاق بيضها .</a:t>
            </a:r>
          </a:p>
          <a:p>
            <a:pPr marL="0" indent="0" algn="r">
              <a:buNone/>
            </a:pPr>
            <a:r>
              <a:rPr lang="ar-SA" b="1" dirty="0">
                <a:latin typeface="Times New Roman" panose="02020603050405020304" pitchFamily="18" charset="0"/>
                <a:cs typeface="Times New Roman" panose="02020603050405020304" pitchFamily="18" charset="0"/>
              </a:rPr>
              <a:t>وتؤكل السرطانات من قبل الانسان كطبق في عدة طرق مختلفة في جميع أنحاء العالم،</a:t>
            </a:r>
          </a:p>
          <a:p>
            <a:pPr marL="0" indent="0" algn="r">
              <a:buNone/>
            </a:pPr>
            <a:r>
              <a:rPr lang="ar-SA" b="1" dirty="0">
                <a:latin typeface="Times New Roman" panose="02020603050405020304" pitchFamily="18" charset="0"/>
                <a:cs typeface="Times New Roman" panose="02020603050405020304" pitchFamily="18" charset="0"/>
              </a:rPr>
              <a:t>مع ان اغلب الاجزاء التي تؤكل منه مجرد مخالب و/ أو الساقين. وهذا الأخير هو شائع</a:t>
            </a:r>
          </a:p>
          <a:p>
            <a:pPr marL="0" indent="0" algn="r">
              <a:buNone/>
            </a:pPr>
            <a:r>
              <a:rPr lang="ar-SA" b="1" dirty="0">
                <a:latin typeface="Times New Roman" panose="02020603050405020304" pitchFamily="18" charset="0"/>
                <a:cs typeface="Times New Roman" panose="02020603050405020304" pitchFamily="18" charset="0"/>
              </a:rPr>
              <a:t>بشكل خاص لسرطان البحر الأكبر، مثل سلطعون الثلوج، معظمها في ثقافات شرق</a:t>
            </a:r>
          </a:p>
          <a:p>
            <a:pPr marL="0" indent="0" algn="r">
              <a:buNone/>
            </a:pPr>
            <a:r>
              <a:rPr lang="ar-SA" b="1" dirty="0">
                <a:latin typeface="Times New Roman" panose="02020603050405020304" pitchFamily="18" charset="0"/>
                <a:cs typeface="Times New Roman" panose="02020603050405020304" pitchFamily="18" charset="0"/>
              </a:rPr>
              <a:t>آسيا، ويؤكل من السلطعون الإناث أيضا، والذي يظهر عادة البرتقالي أو أصفر اللون</a:t>
            </a:r>
          </a:p>
          <a:p>
            <a:pPr marL="0" indent="0" algn="r">
              <a:buNone/>
            </a:pPr>
            <a:r>
              <a:rPr lang="ar-SA" b="1" dirty="0">
                <a:latin typeface="Times New Roman" panose="02020603050405020304" pitchFamily="18" charset="0"/>
                <a:cs typeface="Times New Roman" panose="02020603050405020304" pitchFamily="18" charset="0"/>
              </a:rPr>
              <a:t>في السرطانات الخصبة.</a:t>
            </a:r>
          </a:p>
          <a:p>
            <a:pPr marL="0" indent="0" algn="r" rtl="1">
              <a:buNone/>
            </a:pPr>
            <a:r>
              <a:rPr lang="ar-SA" sz="4000" b="1" dirty="0">
                <a:solidFill>
                  <a:srgbClr val="FF0000"/>
                </a:solidFill>
                <a:latin typeface="Times New Roman" panose="02020603050405020304" pitchFamily="18" charset="0"/>
                <a:cs typeface="Times New Roman" panose="02020603050405020304" pitchFamily="18" charset="0"/>
              </a:rPr>
              <a:t>السرطان الازرق السابح </a:t>
            </a:r>
            <a:r>
              <a:rPr lang="en-US" sz="4000" b="1" i="1" dirty="0" err="1">
                <a:solidFill>
                  <a:srgbClr val="FF0000"/>
                </a:solidFill>
                <a:latin typeface="Times New Roman" panose="02020603050405020304" pitchFamily="18" charset="0"/>
                <a:cs typeface="Times New Roman" panose="02020603050405020304" pitchFamily="18" charset="0"/>
              </a:rPr>
              <a:t>pelagicus</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Portunus</a:t>
            </a:r>
            <a:endParaRPr lang="en-US" sz="4000" b="1" i="1" dirty="0">
              <a:solidFill>
                <a:srgbClr val="FF0000"/>
              </a:solidFill>
              <a:latin typeface="Times New Roman" panose="02020603050405020304" pitchFamily="18" charset="0"/>
              <a:cs typeface="Times New Roman" panose="02020603050405020304" pitchFamily="18" charset="0"/>
            </a:endParaRPr>
          </a:p>
          <a:p>
            <a:pPr marL="0" indent="0" algn="r">
              <a:buNone/>
            </a:pPr>
            <a:r>
              <a:rPr lang="ar-SA" sz="2500" b="1" dirty="0">
                <a:solidFill>
                  <a:srgbClr val="0070C0"/>
                </a:solidFill>
                <a:latin typeface="Times New Roman" panose="02020603050405020304" pitchFamily="18" charset="0"/>
                <a:cs typeface="Times New Roman" panose="02020603050405020304" pitchFamily="18" charset="0"/>
              </a:rPr>
              <a:t>يصل عرض الدرع حوالي 16.7 سم اما طوله 5.7 سم. الدرع يحوي تسعة اسنان</a:t>
            </a:r>
          </a:p>
          <a:p>
            <a:pPr marL="0" indent="0" algn="r">
              <a:buNone/>
            </a:pPr>
            <a:r>
              <a:rPr lang="ar-SA" sz="2500" b="1" dirty="0">
                <a:solidFill>
                  <a:srgbClr val="0070C0"/>
                </a:solidFill>
                <a:latin typeface="Times New Roman" panose="02020603050405020304" pitchFamily="18" charset="0"/>
                <a:cs typeface="Times New Roman" panose="02020603050405020304" pitchFamily="18" charset="0"/>
              </a:rPr>
              <a:t>جانبية والاخيرة منها ممتدة اكثر من البقية، الذكور يكون لونها ازرق مائل للوردي مع</a:t>
            </a:r>
          </a:p>
          <a:p>
            <a:pPr marL="0" indent="0" algn="r">
              <a:buNone/>
            </a:pPr>
            <a:r>
              <a:rPr lang="ar-SA" sz="2500" b="1" dirty="0">
                <a:solidFill>
                  <a:srgbClr val="0070C0"/>
                </a:solidFill>
                <a:latin typeface="Times New Roman" panose="02020603050405020304" pitchFamily="18" charset="0"/>
                <a:cs typeface="Times New Roman" panose="02020603050405020304" pitchFamily="18" charset="0"/>
              </a:rPr>
              <a:t>بقع بيضاء والاناث لونها بني الى رمادي.</a:t>
            </a:r>
          </a:p>
          <a:p>
            <a:pPr marL="0" indent="0" algn="r" rtl="1">
              <a:buNone/>
            </a:pPr>
            <a:r>
              <a:rPr lang="en-US" sz="2500" b="1" dirty="0">
                <a:solidFill>
                  <a:srgbClr val="0070C0"/>
                </a:solidFill>
                <a:latin typeface="Times New Roman" panose="02020603050405020304" pitchFamily="18" charset="0"/>
                <a:cs typeface="Times New Roman" panose="02020603050405020304" pitchFamily="18" charset="0"/>
              </a:rPr>
              <a:t> </a:t>
            </a:r>
            <a:r>
              <a:rPr lang="ar-SA" sz="2500" b="1" dirty="0">
                <a:solidFill>
                  <a:srgbClr val="0070C0"/>
                </a:solidFill>
                <a:latin typeface="Times New Roman" panose="02020603050405020304" pitchFamily="18" charset="0"/>
                <a:cs typeface="Times New Roman" panose="02020603050405020304" pitchFamily="18" charset="0"/>
              </a:rPr>
              <a:t>8 احياء بحرية عملي )القشريات( د.نعيم شند وهو يتواجد في البيئات تحت المدجزرية. وهو سابح سريع ومفترس لأن اطرافه البطنية الاخيرة متحورة الى تركيب يشبه المجذاف. هذا النوع ينتشر في المحيط الهندي لكنه يتعرض للصيد بسبب ارتفاع قيمته الغذائي</a:t>
            </a:r>
            <a:r>
              <a:rPr lang="ar-SA" dirty="0">
                <a:solidFill>
                  <a:srgbClr val="0070C0"/>
                </a:solidFill>
              </a:rPr>
              <a:t>ة.</a:t>
            </a:r>
            <a:endParaRPr lang="en-US"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857750"/>
            <a:ext cx="16764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876800"/>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4709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142</TotalTime>
  <Words>2709</Words>
  <Application>Microsoft Office PowerPoint</Application>
  <PresentationFormat>On-screen Show (4:3)</PresentationFormat>
  <Paragraphs>135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Constantia</vt:lpstr>
      <vt:lpstr>Majalla UI</vt:lpstr>
      <vt:lpstr>Times New Roman</vt:lpstr>
      <vt:lpstr>Wingdings 2</vt:lpstr>
      <vt:lpstr>Flow</vt:lpstr>
      <vt:lpstr>Class Crustacea </vt:lpstr>
      <vt:lpstr> Class Crustacea </vt:lpstr>
      <vt:lpstr>Class Crustacea</vt:lpstr>
      <vt:lpstr>Class Crustacea</vt:lpstr>
      <vt:lpstr>Class Crustacea</vt:lpstr>
      <vt:lpstr>Class Crustacea</vt:lpstr>
      <vt:lpstr>Class Crustacea</vt:lpstr>
      <vt:lpstr>PowerPoint Presentation</vt:lpstr>
    </vt:vector>
  </TitlesOfParts>
  <Company>King Saud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abdelwahab abdelwarith</cp:lastModifiedBy>
  <cp:revision>15</cp:revision>
  <dcterms:created xsi:type="dcterms:W3CDTF">2023-09-14T09:40:10Z</dcterms:created>
  <dcterms:modified xsi:type="dcterms:W3CDTF">2024-02-27T11:40:32Z</dcterms:modified>
</cp:coreProperties>
</file>