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256"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304" r:id="rId42"/>
    <p:sldId id="30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D6D8E3-539E-42F3-89B4-4DC7A0416156}" type="datetimeFigureOut">
              <a:rPr lang="en-GB" smtClean="0"/>
              <a:t>07/02/2015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BFBE6A-5D4C-4760-B309-2902434569CE}" type="slidenum">
              <a:rPr lang="en-GB" smtClean="0"/>
              <a:t>‹#›</a:t>
            </a:fld>
            <a:endParaRPr lang="en-GB"/>
          </a:p>
        </p:txBody>
      </p:sp>
    </p:spTree>
    <p:extLst>
      <p:ext uri="{BB962C8B-B14F-4D97-AF65-F5344CB8AC3E}">
        <p14:creationId xmlns:p14="http://schemas.microsoft.com/office/powerpoint/2010/main" val="343191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9FBB2203-3AB1-4C1B-B1E0-50508B65F6E4}" type="slidenum">
              <a:rPr lang="en-US" altLang="en-US"/>
              <a:pPr/>
              <a:t>10</a:t>
            </a:fld>
            <a:endParaRPr lang="en-US" altLang="en-US"/>
          </a:p>
        </p:txBody>
      </p:sp>
      <p:sp>
        <p:nvSpPr>
          <p:cNvPr id="411650" name="Rectangle 2"/>
          <p:cNvSpPr>
            <a:spLocks noChangeArrowheads="1" noTextEdit="1"/>
          </p:cNvSpPr>
          <p:nvPr>
            <p:ph type="sldImg"/>
          </p:nvPr>
        </p:nvSpPr>
        <p:spPr>
          <a:xfrm>
            <a:off x="1150938" y="692150"/>
            <a:ext cx="4556125" cy="3416300"/>
          </a:xfrm>
          <a:ln/>
        </p:spPr>
      </p:sp>
      <p:sp>
        <p:nvSpPr>
          <p:cNvPr id="411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725AF92-8D12-41A5-95A5-180D8F88BF86}" type="slidenum">
              <a:rPr lang="en-US" altLang="en-US"/>
              <a:pPr/>
              <a:t>11</a:t>
            </a:fld>
            <a:endParaRPr lang="en-US" altLang="en-US"/>
          </a:p>
        </p:txBody>
      </p:sp>
      <p:sp>
        <p:nvSpPr>
          <p:cNvPr id="419842" name="Rectangle 2"/>
          <p:cNvSpPr>
            <a:spLocks noChangeArrowheads="1" noTextEdit="1"/>
          </p:cNvSpPr>
          <p:nvPr>
            <p:ph type="sldImg"/>
          </p:nvPr>
        </p:nvSpPr>
        <p:spPr>
          <a:xfrm>
            <a:off x="1150938" y="692150"/>
            <a:ext cx="4556125" cy="3416300"/>
          </a:xfrm>
          <a:ln/>
        </p:spPr>
      </p:sp>
      <p:sp>
        <p:nvSpPr>
          <p:cNvPr id="419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BDB01CF-B7F8-41B0-9FFF-8719F84BF75D}" type="slidenum">
              <a:rPr lang="en-US" altLang="en-US"/>
              <a:pPr/>
              <a:t>12</a:t>
            </a:fld>
            <a:endParaRPr lang="en-US" altLang="en-US"/>
          </a:p>
        </p:txBody>
      </p:sp>
      <p:sp>
        <p:nvSpPr>
          <p:cNvPr id="421890" name="Rectangle 2"/>
          <p:cNvSpPr>
            <a:spLocks noChangeArrowheads="1" noTextEdit="1"/>
          </p:cNvSpPr>
          <p:nvPr>
            <p:ph type="sldImg"/>
          </p:nvPr>
        </p:nvSpPr>
        <p:spPr>
          <a:xfrm>
            <a:off x="1150938" y="692150"/>
            <a:ext cx="4556125" cy="3416300"/>
          </a:xfrm>
          <a:ln/>
        </p:spPr>
      </p:sp>
      <p:sp>
        <p:nvSpPr>
          <p:cNvPr id="421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A8295E7-E4B7-4871-BF4F-00DDF5F6A940}" type="slidenum">
              <a:rPr lang="en-US" altLang="en-US"/>
              <a:pPr/>
              <a:t>14</a:t>
            </a:fld>
            <a:endParaRPr lang="en-US" altLang="en-US"/>
          </a:p>
        </p:txBody>
      </p:sp>
      <p:sp>
        <p:nvSpPr>
          <p:cNvPr id="410626" name="Rectangle 2"/>
          <p:cNvSpPr>
            <a:spLocks noChangeArrowheads="1" noTextEdit="1"/>
          </p:cNvSpPr>
          <p:nvPr>
            <p:ph type="sldImg"/>
          </p:nvPr>
        </p:nvSpPr>
        <p:spPr>
          <a:xfrm>
            <a:off x="1150938" y="692150"/>
            <a:ext cx="4556125" cy="3416300"/>
          </a:xfrm>
          <a:ln/>
        </p:spPr>
      </p:sp>
      <p:sp>
        <p:nvSpPr>
          <p:cNvPr id="410627" name="Rectangle 3"/>
          <p:cNvSpPr>
            <a:spLocks noGrp="1" noChangeArrowheads="1"/>
          </p:cNvSpPr>
          <p:nvPr>
            <p:ph type="body" idx="1"/>
          </p:nvPr>
        </p:nvSpPr>
        <p:spPr/>
        <p:txBody>
          <a:bodyPr/>
          <a:lstStyle/>
          <a:p>
            <a:r>
              <a:rPr lang="en-US" altLang="en-US"/>
              <a:t>This table is in the book on page 11.  It is also provided in the Investment Templates spreadsheet in an interactive spreadsheet form.</a:t>
            </a:r>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9BE19FA-A352-423F-9198-8B0F71229663}" type="datetimeFigureOut">
              <a:rPr lang="en-GB" smtClean="0"/>
              <a:t>07/02/2015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778283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BE19FA-A352-423F-9198-8B0F71229663}" type="datetimeFigureOut">
              <a:rPr lang="en-GB" smtClean="0"/>
              <a:t>07/02/2015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2715558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BE19FA-A352-423F-9198-8B0F71229663}" type="datetimeFigureOut">
              <a:rPr lang="en-GB" smtClean="0"/>
              <a:t>07/02/2015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20757033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9BE19FA-A352-423F-9198-8B0F71229663}" type="datetimeFigureOut">
              <a:rPr lang="en-GB" smtClean="0"/>
              <a:t>07/02/2015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3966434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9BE19FA-A352-423F-9198-8B0F71229663}" type="datetimeFigureOut">
              <a:rPr lang="en-GB" smtClean="0"/>
              <a:t>07/02/2015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31873835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9BE19FA-A352-423F-9198-8B0F71229663}" type="datetimeFigureOut">
              <a:rPr lang="en-GB" smtClean="0"/>
              <a:t>07/02/2015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38182921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BE19FA-A352-423F-9198-8B0F71229663}" type="datetimeFigureOut">
              <a:rPr lang="en-GB" smtClean="0"/>
              <a:t>07/02/2015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2534885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BE19FA-A352-423F-9198-8B0F71229663}" type="datetimeFigureOut">
              <a:rPr lang="en-GB" smtClean="0"/>
              <a:t>07/02/2015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2894744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BE19FA-A352-423F-9198-8B0F71229663}" type="datetimeFigureOut">
              <a:rPr lang="en-GB" smtClean="0"/>
              <a:t>07/02/2015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3938360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BE19FA-A352-423F-9198-8B0F71229663}" type="datetimeFigureOut">
              <a:rPr lang="en-GB" smtClean="0"/>
              <a:t>07/02/2015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32852567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BE19FA-A352-423F-9198-8B0F71229663}" type="datetimeFigureOut">
              <a:rPr lang="en-GB" smtClean="0"/>
              <a:t>07/02/2015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3B97373-A395-438F-ABD6-431605DA360A}" type="slidenum">
              <a:rPr lang="en-GB" smtClean="0"/>
              <a:t>‹#›</a:t>
            </a:fld>
            <a:endParaRPr lang="en-GB"/>
          </a:p>
        </p:txBody>
      </p:sp>
    </p:spTree>
    <p:extLst>
      <p:ext uri="{BB962C8B-B14F-4D97-AF65-F5344CB8AC3E}">
        <p14:creationId xmlns:p14="http://schemas.microsoft.com/office/powerpoint/2010/main" val="362744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w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8000"/>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BE19FA-A352-423F-9198-8B0F71229663}" type="datetimeFigureOut">
              <a:rPr lang="en-GB" smtClean="0"/>
              <a:t>07/02/2015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B97373-A395-438F-ABD6-431605DA360A}" type="slidenum">
              <a:rPr lang="en-GB" smtClean="0"/>
              <a:t>‹#›</a:t>
            </a:fld>
            <a:endParaRPr lang="en-GB"/>
          </a:p>
        </p:txBody>
      </p:sp>
    </p:spTree>
    <p:extLst>
      <p:ext uri="{BB962C8B-B14F-4D97-AF65-F5344CB8AC3E}">
        <p14:creationId xmlns:p14="http://schemas.microsoft.com/office/powerpoint/2010/main" val="37106023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wmf"/><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9.emf"/><Relationship Id="rId5" Type="http://schemas.openxmlformats.org/officeDocument/2006/relationships/oleObject" Target="../embeddings/oleObject7.bin"/><Relationship Id="rId4" Type="http://schemas.openxmlformats.org/officeDocument/2006/relationships/image" Target="../media/image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2.emf"/><Relationship Id="rId5" Type="http://schemas.openxmlformats.org/officeDocument/2006/relationships/oleObject" Target="../embeddings/oleObject10.bin"/><Relationship Id="rId4" Type="http://schemas.openxmlformats.org/officeDocument/2006/relationships/image" Target="../media/image11.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4.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6.emf"/><Relationship Id="rId5" Type="http://schemas.openxmlformats.org/officeDocument/2006/relationships/oleObject" Target="../embeddings/oleObject14.bin"/><Relationship Id="rId4" Type="http://schemas.openxmlformats.org/officeDocument/2006/relationships/image" Target="../media/image1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9.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1.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An overview of the investment process</a:t>
            </a:r>
            <a:endParaRPr lang="en-GB" dirty="0"/>
          </a:p>
        </p:txBody>
      </p:sp>
    </p:spTree>
    <p:extLst>
      <p:ext uri="{BB962C8B-B14F-4D97-AF65-F5344CB8AC3E}">
        <p14:creationId xmlns:p14="http://schemas.microsoft.com/office/powerpoint/2010/main" val="10260424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23" name="Rectangle 3"/>
          <p:cNvSpPr>
            <a:spLocks noGrp="1" noChangeArrowheads="1"/>
          </p:cNvSpPr>
          <p:nvPr>
            <p:ph type="body" idx="1"/>
          </p:nvPr>
        </p:nvSpPr>
        <p:spPr>
          <a:xfrm>
            <a:off x="381000" y="914400"/>
            <a:ext cx="8534400" cy="5943600"/>
          </a:xfrm>
        </p:spPr>
        <p:txBody>
          <a:bodyPr/>
          <a:lstStyle/>
          <a:p>
            <a:pPr>
              <a:lnSpc>
                <a:spcPct val="250000"/>
              </a:lnSpc>
              <a:buFontTx/>
              <a:buNone/>
            </a:pPr>
            <a:r>
              <a:rPr lang="en-US" altLang="en-US" sz="4400" dirty="0"/>
              <a:t>Annual Holding Period Return</a:t>
            </a:r>
            <a:endParaRPr lang="en-US" altLang="en-US" sz="2400" dirty="0"/>
          </a:p>
          <a:p>
            <a:pPr marL="457200" lvl="1" indent="0">
              <a:lnSpc>
                <a:spcPct val="60000"/>
              </a:lnSpc>
              <a:buNone/>
            </a:pPr>
            <a:r>
              <a:rPr lang="en-US" altLang="en-US" sz="4400" dirty="0"/>
              <a:t>Annual HPR = HPR </a:t>
            </a:r>
            <a:r>
              <a:rPr lang="en-US" altLang="en-US" sz="4400" baseline="30000" dirty="0"/>
              <a:t>1/n</a:t>
            </a:r>
          </a:p>
          <a:p>
            <a:pPr lvl="1">
              <a:lnSpc>
                <a:spcPct val="110000"/>
              </a:lnSpc>
              <a:buFontTx/>
              <a:buNone/>
            </a:pPr>
            <a:r>
              <a:rPr lang="en-US" altLang="en-US" sz="4400" baseline="30000" dirty="0"/>
              <a:t>where n = number of years investment is held</a:t>
            </a:r>
            <a:endParaRPr lang="en-US" altLang="en-US" sz="4400" dirty="0"/>
          </a:p>
          <a:p>
            <a:pPr>
              <a:lnSpc>
                <a:spcPct val="170000"/>
              </a:lnSpc>
              <a:buFontTx/>
              <a:buNone/>
            </a:pPr>
            <a:r>
              <a:rPr lang="en-US" altLang="en-US" sz="4400" dirty="0"/>
              <a:t>Annual Holding Period Yield</a:t>
            </a:r>
          </a:p>
          <a:p>
            <a:pPr marL="457200" lvl="1" indent="0">
              <a:lnSpc>
                <a:spcPct val="70000"/>
              </a:lnSpc>
              <a:buNone/>
            </a:pPr>
            <a:r>
              <a:rPr lang="en-US" altLang="en-US" sz="4400" dirty="0"/>
              <a:t>Annual HPY = Annual HPR - 1</a:t>
            </a:r>
          </a:p>
        </p:txBody>
      </p:sp>
      <p:sp>
        <p:nvSpPr>
          <p:cNvPr id="337925" name="Text Box 5"/>
          <p:cNvSpPr txBox="1">
            <a:spLocks noChangeArrowheads="1"/>
          </p:cNvSpPr>
          <p:nvPr/>
        </p:nvSpPr>
        <p:spPr bwMode="auto">
          <a:xfrm>
            <a:off x="7772400" y="1524000"/>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endParaRPr lang="en-US" altLang="en-US"/>
          </a:p>
        </p:txBody>
      </p:sp>
      <p:sp>
        <p:nvSpPr>
          <p:cNvPr id="337927" name="Rectangle 7"/>
          <p:cNvSpPr>
            <a:spLocks noGrp="1" noChangeArrowheads="1"/>
          </p:cNvSpPr>
          <p:nvPr>
            <p:ph type="title"/>
          </p:nvPr>
        </p:nvSpPr>
        <p:spPr>
          <a:xfrm>
            <a:off x="0" y="0"/>
            <a:ext cx="9144000" cy="1417638"/>
          </a:xfrm>
        </p:spPr>
        <p:txBody>
          <a:bodyPr>
            <a:normAutofit fontScale="90000"/>
          </a:bodyPr>
          <a:lstStyle/>
          <a:p>
            <a:pPr>
              <a:lnSpc>
                <a:spcPct val="90000"/>
              </a:lnSpc>
            </a:pPr>
            <a:r>
              <a:rPr lang="en-US" altLang="en-US" sz="5400"/>
              <a:t>Measures of </a:t>
            </a:r>
            <a:br>
              <a:rPr lang="en-US" altLang="en-US" sz="5400"/>
            </a:br>
            <a:r>
              <a:rPr lang="en-US" altLang="en-US" sz="5400"/>
              <a:t>    Historical Rates of Return</a:t>
            </a:r>
          </a:p>
        </p:txBody>
      </p:sp>
    </p:spTree>
    <p:extLst>
      <p:ext uri="{BB962C8B-B14F-4D97-AF65-F5344CB8AC3E}">
        <p14:creationId xmlns:p14="http://schemas.microsoft.com/office/powerpoint/2010/main" val="38948701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379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379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37923">
                                            <p:txEl>
                                              <p:pRg st="2" end="2"/>
                                            </p:txEl>
                                          </p:spTgt>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337923">
                                            <p:txEl>
                                              <p:pRg st="3" end="3"/>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499"/>
                                          </p:stCondLst>
                                        </p:cTn>
                                        <p:tgtEl>
                                          <p:spTgt spid="3379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8818" name="Rectangle 1026"/>
          <p:cNvSpPr>
            <a:spLocks noGrp="1" noChangeArrowheads="1"/>
          </p:cNvSpPr>
          <p:nvPr>
            <p:ph type="title"/>
          </p:nvPr>
        </p:nvSpPr>
        <p:spPr>
          <a:xfrm>
            <a:off x="0" y="0"/>
            <a:ext cx="9144000" cy="1447800"/>
          </a:xfrm>
        </p:spPr>
        <p:txBody>
          <a:bodyPr/>
          <a:lstStyle/>
          <a:p>
            <a:pPr>
              <a:lnSpc>
                <a:spcPct val="80000"/>
              </a:lnSpc>
            </a:pPr>
            <a:r>
              <a:rPr lang="en-US" altLang="en-US" sz="5400"/>
              <a:t>Measures of </a:t>
            </a:r>
            <a:br>
              <a:rPr lang="en-US" altLang="en-US" sz="5400"/>
            </a:br>
            <a:r>
              <a:rPr lang="en-US" altLang="en-US" sz="5400"/>
              <a:t>    Historical Rates of Return</a:t>
            </a:r>
            <a:endParaRPr lang="en-US" altLang="en-US" sz="3600">
              <a:solidFill>
                <a:schemeClr val="bg2"/>
              </a:solidFill>
            </a:endParaRPr>
          </a:p>
        </p:txBody>
      </p:sp>
      <p:sp>
        <p:nvSpPr>
          <p:cNvPr id="418819" name="Rectangle 1027"/>
          <p:cNvSpPr>
            <a:spLocks noGrp="1" noChangeArrowheads="1"/>
          </p:cNvSpPr>
          <p:nvPr>
            <p:ph type="body" idx="1"/>
          </p:nvPr>
        </p:nvSpPr>
        <p:spPr>
          <a:xfrm>
            <a:off x="1143000" y="914400"/>
            <a:ext cx="7772400" cy="5943600"/>
          </a:xfrm>
        </p:spPr>
        <p:txBody>
          <a:bodyPr/>
          <a:lstStyle/>
          <a:p>
            <a:pPr>
              <a:lnSpc>
                <a:spcPct val="250000"/>
              </a:lnSpc>
              <a:buFontTx/>
              <a:buNone/>
            </a:pPr>
            <a:r>
              <a:rPr lang="en-US" altLang="en-US" sz="4400"/>
              <a:t>Arithmetic Mean</a:t>
            </a:r>
            <a:endParaRPr lang="en-US" altLang="en-US" sz="2400"/>
          </a:p>
          <a:p>
            <a:pPr lvl="1">
              <a:lnSpc>
                <a:spcPct val="60000"/>
              </a:lnSpc>
            </a:pPr>
            <a:endParaRPr lang="en-US" altLang="en-US" sz="4400"/>
          </a:p>
        </p:txBody>
      </p:sp>
      <p:sp>
        <p:nvSpPr>
          <p:cNvPr id="418820" name="Text Box 1028"/>
          <p:cNvSpPr txBox="1">
            <a:spLocks noChangeArrowheads="1"/>
          </p:cNvSpPr>
          <p:nvPr/>
        </p:nvSpPr>
        <p:spPr bwMode="auto">
          <a:xfrm>
            <a:off x="7772400" y="1524000"/>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1.4</a:t>
            </a:r>
          </a:p>
        </p:txBody>
      </p:sp>
      <p:graphicFrame>
        <p:nvGraphicFramePr>
          <p:cNvPr id="418821" name="Object 1029"/>
          <p:cNvGraphicFramePr>
            <a:graphicFrameLocks noChangeAspect="1"/>
          </p:cNvGraphicFramePr>
          <p:nvPr/>
        </p:nvGraphicFramePr>
        <p:xfrm>
          <a:off x="838200" y="2795588"/>
          <a:ext cx="7086600" cy="3224212"/>
        </p:xfrm>
        <a:graphic>
          <a:graphicData uri="http://schemas.openxmlformats.org/presentationml/2006/ole">
            <mc:AlternateContent xmlns:mc="http://schemas.openxmlformats.org/markup-compatibility/2006">
              <mc:Choice xmlns:v="urn:schemas-microsoft-com:vml" Requires="v">
                <p:oleObj spid="_x0000_s3077" name="Equation" r:id="rId4" imgW="1981080" imgH="901440" progId="Equation.3">
                  <p:embed/>
                </p:oleObj>
              </mc:Choice>
              <mc:Fallback>
                <p:oleObj name="Equation" r:id="rId4" imgW="1981080" imgH="9014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795588"/>
                        <a:ext cx="7086600" cy="3224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2481323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18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188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9"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0866" name="Rectangle 2050"/>
          <p:cNvSpPr>
            <a:spLocks noGrp="1" noChangeArrowheads="1"/>
          </p:cNvSpPr>
          <p:nvPr>
            <p:ph type="title"/>
          </p:nvPr>
        </p:nvSpPr>
        <p:spPr>
          <a:xfrm>
            <a:off x="0" y="-228600"/>
            <a:ext cx="9144000" cy="1828800"/>
          </a:xfrm>
        </p:spPr>
        <p:txBody>
          <a:bodyPr/>
          <a:lstStyle/>
          <a:p>
            <a:pPr>
              <a:lnSpc>
                <a:spcPct val="80000"/>
              </a:lnSpc>
            </a:pPr>
            <a:r>
              <a:rPr lang="en-US" altLang="en-US" sz="5400"/>
              <a:t>Measures of </a:t>
            </a:r>
            <a:br>
              <a:rPr lang="en-US" altLang="en-US" sz="5400"/>
            </a:br>
            <a:r>
              <a:rPr lang="en-US" altLang="en-US" sz="5400"/>
              <a:t>    Historical Rates of Return</a:t>
            </a:r>
            <a:endParaRPr lang="en-US" altLang="en-US" sz="3600">
              <a:solidFill>
                <a:schemeClr val="bg2"/>
              </a:solidFill>
            </a:endParaRPr>
          </a:p>
        </p:txBody>
      </p:sp>
      <p:sp>
        <p:nvSpPr>
          <p:cNvPr id="420867" name="Rectangle 2051"/>
          <p:cNvSpPr>
            <a:spLocks noGrp="1" noChangeArrowheads="1"/>
          </p:cNvSpPr>
          <p:nvPr>
            <p:ph type="body" idx="1"/>
          </p:nvPr>
        </p:nvSpPr>
        <p:spPr>
          <a:xfrm>
            <a:off x="1143000" y="914400"/>
            <a:ext cx="7772400" cy="5943600"/>
          </a:xfrm>
        </p:spPr>
        <p:txBody>
          <a:bodyPr/>
          <a:lstStyle/>
          <a:p>
            <a:pPr>
              <a:lnSpc>
                <a:spcPct val="250000"/>
              </a:lnSpc>
              <a:buFontTx/>
              <a:buNone/>
            </a:pPr>
            <a:r>
              <a:rPr lang="en-US" altLang="en-US" sz="4400"/>
              <a:t>Geometric Mean</a:t>
            </a:r>
            <a:endParaRPr lang="en-US" altLang="en-US" sz="2400"/>
          </a:p>
          <a:p>
            <a:pPr lvl="1">
              <a:lnSpc>
                <a:spcPct val="60000"/>
              </a:lnSpc>
            </a:pPr>
            <a:endParaRPr lang="en-US" altLang="en-US" sz="4400"/>
          </a:p>
        </p:txBody>
      </p:sp>
      <p:sp>
        <p:nvSpPr>
          <p:cNvPr id="420868" name="Text Box 2052"/>
          <p:cNvSpPr txBox="1">
            <a:spLocks noChangeArrowheads="1"/>
          </p:cNvSpPr>
          <p:nvPr/>
        </p:nvSpPr>
        <p:spPr bwMode="auto">
          <a:xfrm>
            <a:off x="7772400" y="1524000"/>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1.5</a:t>
            </a:r>
          </a:p>
        </p:txBody>
      </p:sp>
      <p:graphicFrame>
        <p:nvGraphicFramePr>
          <p:cNvPr id="420869" name="Object 2053"/>
          <p:cNvGraphicFramePr>
            <a:graphicFrameLocks noChangeAspect="1"/>
          </p:cNvGraphicFramePr>
          <p:nvPr>
            <p:extLst>
              <p:ext uri="{D42A27DB-BD31-4B8C-83A1-F6EECF244321}">
                <p14:modId xmlns:p14="http://schemas.microsoft.com/office/powerpoint/2010/main" val="3101829245"/>
              </p:ext>
            </p:extLst>
          </p:nvPr>
        </p:nvGraphicFramePr>
        <p:xfrm>
          <a:off x="1066800" y="2473325"/>
          <a:ext cx="7753350" cy="4003675"/>
        </p:xfrm>
        <a:graphic>
          <a:graphicData uri="http://schemas.openxmlformats.org/presentationml/2006/ole">
            <mc:AlternateContent xmlns:mc="http://schemas.openxmlformats.org/markup-compatibility/2006">
              <mc:Choice xmlns:v="urn:schemas-microsoft-com:vml" Requires="v">
                <p:oleObj spid="_x0000_s4101" name="Equation" r:id="rId4" imgW="2311200" imgH="1193760" progId="Equation.3">
                  <p:embed/>
                </p:oleObj>
              </mc:Choice>
              <mc:Fallback>
                <p:oleObj name="Equation" r:id="rId4" imgW="2311200" imgH="1193760" progId="Equation.3">
                  <p:embed/>
                  <p:pic>
                    <p:nvPicPr>
                      <p:cNvPr id="0" name=""/>
                      <p:cNvPicPr>
                        <a:picLocks noChangeAspect="1" noChangeArrowheads="1"/>
                      </p:cNvPicPr>
                      <p:nvPr/>
                    </p:nvPicPr>
                    <p:blipFill>
                      <a:blip r:embed="rId5"/>
                      <a:srcRect/>
                      <a:stretch>
                        <a:fillRect/>
                      </a:stretch>
                    </p:blipFill>
                    <p:spPr bwMode="auto">
                      <a:xfrm>
                        <a:off x="1066800" y="2473325"/>
                        <a:ext cx="7753350" cy="4003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357463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20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20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7" grpId="0" build="p" autoUpdateAnimBg="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1026"/>
          <p:cNvSpPr>
            <a:spLocks noGrp="1" noChangeArrowheads="1"/>
          </p:cNvSpPr>
          <p:nvPr>
            <p:ph type="title"/>
          </p:nvPr>
        </p:nvSpPr>
        <p:spPr/>
        <p:txBody>
          <a:bodyPr/>
          <a:lstStyle/>
          <a:p>
            <a:r>
              <a:rPr lang="en-US" altLang="en-US" sz="5400"/>
              <a:t>A Portfolio of Investments</a:t>
            </a:r>
          </a:p>
        </p:txBody>
      </p:sp>
      <p:sp>
        <p:nvSpPr>
          <p:cNvPr id="338947" name="Rectangle 1027"/>
          <p:cNvSpPr>
            <a:spLocks noGrp="1" noChangeArrowheads="1"/>
          </p:cNvSpPr>
          <p:nvPr>
            <p:ph type="body" idx="1"/>
          </p:nvPr>
        </p:nvSpPr>
        <p:spPr/>
        <p:txBody>
          <a:bodyPr/>
          <a:lstStyle/>
          <a:p>
            <a:pPr algn="just">
              <a:buFontTx/>
              <a:buNone/>
            </a:pPr>
            <a:r>
              <a:rPr lang="en-US" altLang="en-US" sz="4000">
                <a:cs typeface="Times New Roman" charset="0"/>
              </a:rPr>
              <a:t>	The mean historical rate of return for a portfolio of investments is measured as the weighted average of the HPYs for the individual investments in the portfolio.</a:t>
            </a:r>
          </a:p>
        </p:txBody>
      </p:sp>
    </p:spTree>
    <p:extLst>
      <p:ext uri="{BB962C8B-B14F-4D97-AF65-F5344CB8AC3E}">
        <p14:creationId xmlns:p14="http://schemas.microsoft.com/office/powerpoint/2010/main" val="32226590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p:txBody>
          <a:bodyPr>
            <a:normAutofit fontScale="90000"/>
          </a:bodyPr>
          <a:lstStyle/>
          <a:p>
            <a:r>
              <a:rPr lang="en-US" altLang="en-US" sz="4800"/>
              <a:t>Computation of Holding</a:t>
            </a:r>
            <a:br>
              <a:rPr lang="en-US" altLang="en-US" sz="4800"/>
            </a:br>
            <a:r>
              <a:rPr lang="en-US" altLang="en-US" sz="4800"/>
              <a:t>Period Yield for a Portfolio</a:t>
            </a:r>
            <a:endParaRPr lang="en-US" altLang="en-US"/>
          </a:p>
        </p:txBody>
      </p:sp>
      <p:graphicFrame>
        <p:nvGraphicFramePr>
          <p:cNvPr id="353293" name="Object 13"/>
          <p:cNvGraphicFramePr>
            <a:graphicFrameLocks noChangeAspect="1"/>
          </p:cNvGraphicFramePr>
          <p:nvPr>
            <p:ph type="body" idx="1"/>
          </p:nvPr>
        </p:nvGraphicFramePr>
        <p:xfrm>
          <a:off x="163513" y="2209800"/>
          <a:ext cx="8815387" cy="3879850"/>
        </p:xfrm>
        <a:graphic>
          <a:graphicData uri="http://schemas.openxmlformats.org/presentationml/2006/ole">
            <mc:AlternateContent xmlns:mc="http://schemas.openxmlformats.org/markup-compatibility/2006">
              <mc:Choice xmlns:v="urn:schemas-microsoft-com:vml" Requires="v">
                <p:oleObj spid="_x0000_s5125" name="Worksheet" r:id="rId4" imgW="5258161" imgH="2314937" progId="Excel.Sheet.8">
                  <p:embed/>
                </p:oleObj>
              </mc:Choice>
              <mc:Fallback>
                <p:oleObj name="Worksheet" r:id="rId4" imgW="5258161" imgH="2314937"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513" y="2209800"/>
                        <a:ext cx="8815387" cy="3879850"/>
                      </a:xfrm>
                      <a:prstGeom prst="rect">
                        <a:avLst/>
                      </a:prstGeom>
                      <a:noFill/>
                      <a:extLst>
                        <a:ext uri="{909E8E84-426E-40DD-AFC4-6F175D3DCCD1}">
                          <a14:hiddenFill xmlns:a14="http://schemas.microsoft.com/office/drawing/2010/main">
                            <a:solidFill>
                              <a:schemeClr val="tx2"/>
                            </a:solidFill>
                          </a14:hiddenFill>
                        </a:ext>
                      </a:extLst>
                    </p:spPr>
                  </p:pic>
                </p:oleObj>
              </mc:Fallback>
            </mc:AlternateContent>
          </a:graphicData>
        </a:graphic>
      </p:graphicFrame>
      <p:pic>
        <p:nvPicPr>
          <p:cNvPr id="353295"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58200" y="6291263"/>
            <a:ext cx="68580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6948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3532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p:txBody>
          <a:bodyPr/>
          <a:lstStyle/>
          <a:p>
            <a:r>
              <a:rPr lang="en-US" altLang="en-US" sz="5400"/>
              <a:t>Expected Rates of Return</a:t>
            </a:r>
            <a:endParaRPr lang="en-US" altLang="en-US" sz="2800">
              <a:solidFill>
                <a:schemeClr val="bg2"/>
              </a:solidFill>
              <a:latin typeface="Arial" charset="0"/>
            </a:endParaRPr>
          </a:p>
        </p:txBody>
      </p:sp>
      <p:sp>
        <p:nvSpPr>
          <p:cNvPr id="340995" name="Rectangle 3"/>
          <p:cNvSpPr>
            <a:spLocks noGrp="1" noChangeArrowheads="1"/>
          </p:cNvSpPr>
          <p:nvPr>
            <p:ph type="body" idx="1"/>
          </p:nvPr>
        </p:nvSpPr>
        <p:spPr/>
        <p:txBody>
          <a:bodyPr/>
          <a:lstStyle/>
          <a:p>
            <a:r>
              <a:rPr lang="en-US" altLang="en-US" sz="4000"/>
              <a:t>Risk is uncertainty that an investment will earn its expected rate of return</a:t>
            </a:r>
          </a:p>
          <a:p>
            <a:r>
              <a:rPr lang="en-US" altLang="en-US" sz="4000"/>
              <a:t>Probability is the likelihood of an outcome</a:t>
            </a:r>
          </a:p>
        </p:txBody>
      </p:sp>
    </p:spTree>
    <p:extLst>
      <p:ext uri="{BB962C8B-B14F-4D97-AF65-F5344CB8AC3E}">
        <p14:creationId xmlns:p14="http://schemas.microsoft.com/office/powerpoint/2010/main" val="38403248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09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09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p:txBody>
          <a:bodyPr/>
          <a:lstStyle/>
          <a:p>
            <a:r>
              <a:rPr lang="en-US" altLang="en-US" sz="5400"/>
              <a:t>Expected Rates of Return</a:t>
            </a:r>
            <a:endParaRPr lang="en-US" altLang="en-US">
              <a:solidFill>
                <a:schemeClr val="bg2"/>
              </a:solidFill>
              <a:latin typeface="Arial" charset="0"/>
            </a:endParaRPr>
          </a:p>
        </p:txBody>
      </p:sp>
      <p:graphicFrame>
        <p:nvGraphicFramePr>
          <p:cNvPr id="342020" name="Object 4"/>
          <p:cNvGraphicFramePr>
            <a:graphicFrameLocks noChangeAspect="1"/>
          </p:cNvGraphicFramePr>
          <p:nvPr/>
        </p:nvGraphicFramePr>
        <p:xfrm>
          <a:off x="533400" y="1752600"/>
          <a:ext cx="8229600" cy="1828800"/>
        </p:xfrm>
        <a:graphic>
          <a:graphicData uri="http://schemas.openxmlformats.org/presentationml/2006/ole">
            <mc:AlternateContent xmlns:mc="http://schemas.openxmlformats.org/markup-compatibility/2006">
              <mc:Choice xmlns:v="urn:schemas-microsoft-com:vml" Requires="v">
                <p:oleObj spid="_x0000_s6155" name="Equation" r:id="rId3" imgW="2857320" imgH="660240" progId="Equation.3">
                  <p:embed/>
                </p:oleObj>
              </mc:Choice>
              <mc:Fallback>
                <p:oleObj name="Equation" r:id="rId3" imgW="2857320" imgH="660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752600"/>
                        <a:ext cx="8229600"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2021" name="Object 5"/>
          <p:cNvGraphicFramePr>
            <a:graphicFrameLocks noChangeAspect="1"/>
          </p:cNvGraphicFramePr>
          <p:nvPr/>
        </p:nvGraphicFramePr>
        <p:xfrm>
          <a:off x="1066800" y="3733800"/>
          <a:ext cx="8077200" cy="846138"/>
        </p:xfrm>
        <a:graphic>
          <a:graphicData uri="http://schemas.openxmlformats.org/presentationml/2006/ole">
            <mc:AlternateContent xmlns:mc="http://schemas.openxmlformats.org/markup-compatibility/2006">
              <mc:Choice xmlns:v="urn:schemas-microsoft-com:vml" Requires="v">
                <p:oleObj spid="_x0000_s6156" name="Equation" r:id="rId5" imgW="2044440" imgH="215640" progId="Equation.3">
                  <p:embed/>
                </p:oleObj>
              </mc:Choice>
              <mc:Fallback>
                <p:oleObj name="Equation" r:id="rId5" imgW="2044440" imgH="215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3733800"/>
                        <a:ext cx="8077200" cy="846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2022" name="Object 6"/>
          <p:cNvGraphicFramePr>
            <a:graphicFrameLocks noChangeAspect="1"/>
          </p:cNvGraphicFramePr>
          <p:nvPr/>
        </p:nvGraphicFramePr>
        <p:xfrm>
          <a:off x="1143000" y="4343400"/>
          <a:ext cx="3200400" cy="2139950"/>
        </p:xfrm>
        <a:graphic>
          <a:graphicData uri="http://schemas.openxmlformats.org/presentationml/2006/ole">
            <mc:AlternateContent xmlns:mc="http://schemas.openxmlformats.org/markup-compatibility/2006">
              <mc:Choice xmlns:v="urn:schemas-microsoft-com:vml" Requires="v">
                <p:oleObj spid="_x0000_s6157" name="Equation" r:id="rId7" imgW="698400" imgH="431640" progId="Equation.3">
                  <p:embed/>
                </p:oleObj>
              </mc:Choice>
              <mc:Fallback>
                <p:oleObj name="Equation" r:id="rId7" imgW="69840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4343400"/>
                        <a:ext cx="3200400" cy="2139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2024" name="Text Box 8"/>
          <p:cNvSpPr txBox="1">
            <a:spLocks noChangeArrowheads="1"/>
          </p:cNvSpPr>
          <p:nvPr/>
        </p:nvSpPr>
        <p:spPr bwMode="auto">
          <a:xfrm>
            <a:off x="7772400" y="1524000"/>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1.6</a:t>
            </a:r>
          </a:p>
        </p:txBody>
      </p:sp>
    </p:spTree>
    <p:extLst>
      <p:ext uri="{BB962C8B-B14F-4D97-AF65-F5344CB8AC3E}">
        <p14:creationId xmlns:p14="http://schemas.microsoft.com/office/powerpoint/2010/main" val="38179572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420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420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r>
              <a:rPr lang="en-US" altLang="en-US" sz="5400"/>
              <a:t>Risk Aversion</a:t>
            </a:r>
          </a:p>
        </p:txBody>
      </p:sp>
      <p:sp>
        <p:nvSpPr>
          <p:cNvPr id="446468" name="Rectangle 4"/>
          <p:cNvSpPr>
            <a:spLocks noGrp="1" noChangeArrowheads="1"/>
          </p:cNvSpPr>
          <p:nvPr>
            <p:ph idx="1"/>
          </p:nvPr>
        </p:nvSpPr>
        <p:spPr>
          <a:noFill/>
          <a:ln/>
        </p:spPr>
        <p:txBody>
          <a:bodyPr/>
          <a:lstStyle/>
          <a:p>
            <a:pPr algn="just">
              <a:buFontTx/>
              <a:buNone/>
            </a:pPr>
            <a:r>
              <a:rPr lang="en-US" altLang="en-US" dirty="0">
                <a:cs typeface="Times New Roman" charset="0"/>
              </a:rPr>
              <a:t>	</a:t>
            </a:r>
            <a:r>
              <a:rPr lang="en-US" altLang="en-US" sz="4000" dirty="0">
                <a:cs typeface="Times New Roman" charset="0"/>
              </a:rPr>
              <a:t>The assumption that most investors will choose the least risky alternative, all else being equal and that they will not accept additional risk unless they are compensated in the form of higher return</a:t>
            </a:r>
            <a:r>
              <a:rPr lang="en-US" altLang="en-US" sz="3600" dirty="0"/>
              <a:t> </a:t>
            </a:r>
          </a:p>
        </p:txBody>
      </p:sp>
    </p:spTree>
    <p:extLst>
      <p:ext uri="{BB962C8B-B14F-4D97-AF65-F5344CB8AC3E}">
        <p14:creationId xmlns:p14="http://schemas.microsoft.com/office/powerpoint/2010/main" val="16071299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normAutofit fontScale="90000"/>
          </a:bodyPr>
          <a:lstStyle/>
          <a:p>
            <a:pPr>
              <a:lnSpc>
                <a:spcPct val="80000"/>
              </a:lnSpc>
            </a:pPr>
            <a:r>
              <a:rPr lang="en-US" altLang="en-US" sz="5400"/>
              <a:t>Measuring the Risk of </a:t>
            </a:r>
            <a:br>
              <a:rPr lang="en-US" altLang="en-US" sz="5400"/>
            </a:br>
            <a:r>
              <a:rPr lang="en-US" altLang="en-US" sz="5400"/>
              <a:t>Expected Rates of Return</a:t>
            </a:r>
            <a:endParaRPr lang="en-US" altLang="en-US">
              <a:solidFill>
                <a:schemeClr val="bg2"/>
              </a:solidFill>
              <a:latin typeface="Arial" charset="0"/>
            </a:endParaRPr>
          </a:p>
        </p:txBody>
      </p:sp>
      <p:graphicFrame>
        <p:nvGraphicFramePr>
          <p:cNvPr id="345093" name="Object 5"/>
          <p:cNvGraphicFramePr>
            <a:graphicFrameLocks noChangeAspect="1"/>
          </p:cNvGraphicFramePr>
          <p:nvPr/>
        </p:nvGraphicFramePr>
        <p:xfrm>
          <a:off x="1066800" y="1981200"/>
          <a:ext cx="7543800" cy="1792288"/>
        </p:xfrm>
        <a:graphic>
          <a:graphicData uri="http://schemas.openxmlformats.org/presentationml/2006/ole">
            <mc:AlternateContent xmlns:mc="http://schemas.openxmlformats.org/markup-compatibility/2006">
              <mc:Choice xmlns:v="urn:schemas-microsoft-com:vml" Requires="v">
                <p:oleObj spid="_x0000_s7178" name="Equation" r:id="rId3" imgW="3327120" imgH="761760" progId="Equation.3">
                  <p:embed/>
                </p:oleObj>
              </mc:Choice>
              <mc:Fallback>
                <p:oleObj name="Equation" r:id="rId3" imgW="3327120" imgH="7617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981200"/>
                        <a:ext cx="75438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5094" name="Object 6"/>
          <p:cNvGraphicFramePr>
            <a:graphicFrameLocks noChangeAspect="1"/>
          </p:cNvGraphicFramePr>
          <p:nvPr/>
        </p:nvGraphicFramePr>
        <p:xfrm>
          <a:off x="685800" y="3752850"/>
          <a:ext cx="7848600" cy="2800350"/>
        </p:xfrm>
        <a:graphic>
          <a:graphicData uri="http://schemas.openxmlformats.org/presentationml/2006/ole">
            <mc:AlternateContent xmlns:mc="http://schemas.openxmlformats.org/markup-compatibility/2006">
              <mc:Choice xmlns:v="urn:schemas-microsoft-com:vml" Requires="v">
                <p:oleObj spid="_x0000_s7179" name="Equation" r:id="rId5" imgW="1206360" imgH="431640" progId="Equation.3">
                  <p:embed/>
                </p:oleObj>
              </mc:Choice>
              <mc:Fallback>
                <p:oleObj name="Equation" r:id="rId5" imgW="120636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752850"/>
                        <a:ext cx="7848600" cy="2800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5099" name="Text Box 11"/>
          <p:cNvSpPr txBox="1">
            <a:spLocks noChangeArrowheads="1"/>
          </p:cNvSpPr>
          <p:nvPr/>
        </p:nvSpPr>
        <p:spPr bwMode="auto">
          <a:xfrm>
            <a:off x="7772400" y="974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1.7</a:t>
            </a:r>
          </a:p>
        </p:txBody>
      </p:sp>
    </p:spTree>
    <p:extLst>
      <p:ext uri="{BB962C8B-B14F-4D97-AF65-F5344CB8AC3E}">
        <p14:creationId xmlns:p14="http://schemas.microsoft.com/office/powerpoint/2010/main" val="5222456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normAutofit fontScale="90000"/>
          </a:bodyPr>
          <a:lstStyle/>
          <a:p>
            <a:pPr>
              <a:lnSpc>
                <a:spcPct val="80000"/>
              </a:lnSpc>
            </a:pPr>
            <a:r>
              <a:rPr lang="en-US" altLang="en-US" sz="5400"/>
              <a:t>Measuring the Risk of </a:t>
            </a:r>
            <a:br>
              <a:rPr lang="en-US" altLang="en-US" sz="5400"/>
            </a:br>
            <a:r>
              <a:rPr lang="en-US" altLang="en-US" sz="5400"/>
              <a:t>Expected Rates of Return</a:t>
            </a:r>
            <a:endParaRPr lang="en-US" altLang="en-US" sz="2800">
              <a:solidFill>
                <a:schemeClr val="bg2"/>
              </a:solidFill>
              <a:latin typeface="Arial" charset="0"/>
            </a:endParaRPr>
          </a:p>
        </p:txBody>
      </p:sp>
      <p:sp>
        <p:nvSpPr>
          <p:cNvPr id="334851" name="Rectangle 3"/>
          <p:cNvSpPr>
            <a:spLocks noGrp="1" noChangeArrowheads="1"/>
          </p:cNvSpPr>
          <p:nvPr>
            <p:ph type="body" idx="1"/>
          </p:nvPr>
        </p:nvSpPr>
        <p:spPr>
          <a:xfrm>
            <a:off x="914400" y="1981200"/>
            <a:ext cx="7543800" cy="4114800"/>
          </a:xfrm>
        </p:spPr>
        <p:txBody>
          <a:bodyPr/>
          <a:lstStyle/>
          <a:p>
            <a:pPr>
              <a:buFontTx/>
              <a:buNone/>
            </a:pPr>
            <a:r>
              <a:rPr lang="en-US" altLang="en-US" sz="4000"/>
              <a:t>Standard Deviation is the square root of the variance</a:t>
            </a:r>
            <a:endParaRPr lang="en-US" altLang="en-US"/>
          </a:p>
        </p:txBody>
      </p:sp>
      <p:graphicFrame>
        <p:nvGraphicFramePr>
          <p:cNvPr id="334852" name="Object 4"/>
          <p:cNvGraphicFramePr>
            <a:graphicFrameLocks noChangeAspect="1"/>
          </p:cNvGraphicFramePr>
          <p:nvPr/>
        </p:nvGraphicFramePr>
        <p:xfrm>
          <a:off x="992188" y="3429000"/>
          <a:ext cx="7540625" cy="2832100"/>
        </p:xfrm>
        <a:graphic>
          <a:graphicData uri="http://schemas.openxmlformats.org/presentationml/2006/ole">
            <mc:AlternateContent xmlns:mc="http://schemas.openxmlformats.org/markup-compatibility/2006">
              <mc:Choice xmlns:v="urn:schemas-microsoft-com:vml" Requires="v">
                <p:oleObj spid="_x0000_s8198" name="Equation" r:id="rId3" imgW="1269720" imgH="482400" progId="Equation.3">
                  <p:embed/>
                </p:oleObj>
              </mc:Choice>
              <mc:Fallback>
                <p:oleObj name="Equation" r:id="rId3" imgW="1269720" imgH="482400" progId="Equation.3">
                  <p:embed/>
                  <p:pic>
                    <p:nvPicPr>
                      <p:cNvPr id="0" name=""/>
                      <p:cNvPicPr>
                        <a:picLocks noChangeAspect="1" noChangeArrowheads="1"/>
                      </p:cNvPicPr>
                      <p:nvPr/>
                    </p:nvPicPr>
                    <p:blipFill>
                      <a:blip r:embed="rId4">
                        <a:lum bright="-100000" contrast="-100000"/>
                        <a:grayscl/>
                        <a:biLevel thresh="50000"/>
                        <a:extLst>
                          <a:ext uri="{28A0092B-C50C-407E-A947-70E740481C1C}">
                            <a14:useLocalDpi xmlns:a14="http://schemas.microsoft.com/office/drawing/2010/main" val="0"/>
                          </a:ext>
                        </a:extLst>
                      </a:blip>
                      <a:srcRect/>
                      <a:stretch>
                        <a:fillRect/>
                      </a:stretch>
                    </p:blipFill>
                    <p:spPr bwMode="auto">
                      <a:xfrm>
                        <a:off x="992188" y="3429000"/>
                        <a:ext cx="7540625" cy="283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4853" name="Text Box 5"/>
          <p:cNvSpPr txBox="1">
            <a:spLocks noChangeArrowheads="1"/>
          </p:cNvSpPr>
          <p:nvPr/>
        </p:nvSpPr>
        <p:spPr bwMode="auto">
          <a:xfrm>
            <a:off x="7772400" y="974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1.8</a:t>
            </a:r>
          </a:p>
        </p:txBody>
      </p:sp>
    </p:spTree>
    <p:extLst>
      <p:ext uri="{BB962C8B-B14F-4D97-AF65-F5344CB8AC3E}">
        <p14:creationId xmlns:p14="http://schemas.microsoft.com/office/powerpoint/2010/main" val="14053367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investors invest?</a:t>
            </a:r>
            <a:endParaRPr lang="en-GB" dirty="0"/>
          </a:p>
        </p:txBody>
      </p:sp>
      <p:sp>
        <p:nvSpPr>
          <p:cNvPr id="3" name="Content Placeholder 2"/>
          <p:cNvSpPr>
            <a:spLocks noGrp="1"/>
          </p:cNvSpPr>
          <p:nvPr>
            <p:ph idx="1"/>
          </p:nvPr>
        </p:nvSpPr>
        <p:spPr/>
        <p:txBody>
          <a:bodyPr/>
          <a:lstStyle/>
          <a:p>
            <a:r>
              <a:rPr lang="en-GB" dirty="0" smtClean="0"/>
              <a:t>By saving instead of spending,</a:t>
            </a:r>
          </a:p>
          <a:p>
            <a:r>
              <a:rPr lang="en-GB" dirty="0" smtClean="0"/>
              <a:t>Individuals trade-off</a:t>
            </a:r>
          </a:p>
          <a:p>
            <a:r>
              <a:rPr lang="en-GB" dirty="0" smtClean="0"/>
              <a:t>Present consumption</a:t>
            </a:r>
          </a:p>
          <a:p>
            <a:r>
              <a:rPr lang="en-GB" dirty="0" smtClean="0"/>
              <a:t>For a larger future consumption</a:t>
            </a:r>
          </a:p>
          <a:p>
            <a:endParaRPr lang="en-GB" dirty="0" smtClean="0"/>
          </a:p>
          <a:p>
            <a:endParaRPr lang="en-GB" dirty="0"/>
          </a:p>
        </p:txBody>
      </p:sp>
    </p:spTree>
    <p:extLst>
      <p:ext uri="{BB962C8B-B14F-4D97-AF65-F5344CB8AC3E}">
        <p14:creationId xmlns:p14="http://schemas.microsoft.com/office/powerpoint/2010/main" val="1197437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normAutofit fontScale="90000"/>
          </a:bodyPr>
          <a:lstStyle/>
          <a:p>
            <a:pPr>
              <a:lnSpc>
                <a:spcPct val="80000"/>
              </a:lnSpc>
            </a:pPr>
            <a:r>
              <a:rPr lang="en-US" altLang="en-US" sz="5400"/>
              <a:t>Measuring the Risk of </a:t>
            </a:r>
            <a:br>
              <a:rPr lang="en-US" altLang="en-US" sz="5400"/>
            </a:br>
            <a:r>
              <a:rPr lang="en-US" altLang="en-US" sz="5400"/>
              <a:t>Expected Rates of Return</a:t>
            </a:r>
            <a:endParaRPr lang="en-US" altLang="en-US" sz="2800">
              <a:solidFill>
                <a:schemeClr val="bg2"/>
              </a:solidFill>
              <a:latin typeface="Arial" charset="0"/>
            </a:endParaRPr>
          </a:p>
        </p:txBody>
      </p:sp>
      <p:sp>
        <p:nvSpPr>
          <p:cNvPr id="356355" name="Rectangle 3"/>
          <p:cNvSpPr>
            <a:spLocks noGrp="1" noChangeArrowheads="1"/>
          </p:cNvSpPr>
          <p:nvPr>
            <p:ph type="body" idx="1"/>
          </p:nvPr>
        </p:nvSpPr>
        <p:spPr>
          <a:xfrm>
            <a:off x="0" y="1981200"/>
            <a:ext cx="9144000" cy="2743200"/>
          </a:xfrm>
        </p:spPr>
        <p:txBody>
          <a:bodyPr/>
          <a:lstStyle/>
          <a:p>
            <a:pPr>
              <a:lnSpc>
                <a:spcPct val="90000"/>
              </a:lnSpc>
              <a:buFontTx/>
              <a:buNone/>
            </a:pPr>
            <a:r>
              <a:rPr lang="en-US" altLang="en-US" sz="3600"/>
              <a:t>	Coefficient of variation (CV) </a:t>
            </a:r>
            <a:r>
              <a:rPr lang="en-US" altLang="en-US" sz="3600">
                <a:cs typeface="Times New Roman" charset="0"/>
              </a:rPr>
              <a:t>a measure of relative variability that indicates risk per unit of return</a:t>
            </a:r>
            <a:r>
              <a:rPr lang="en-US" altLang="en-US" sz="3600"/>
              <a:t> </a:t>
            </a:r>
          </a:p>
          <a:p>
            <a:pPr>
              <a:lnSpc>
                <a:spcPct val="90000"/>
              </a:lnSpc>
              <a:buFontTx/>
              <a:buNone/>
            </a:pPr>
            <a:r>
              <a:rPr lang="en-US" altLang="en-US" sz="3600"/>
              <a:t>		     </a:t>
            </a:r>
            <a:r>
              <a:rPr lang="en-US" altLang="en-US" sz="3600" b="1" u="sng"/>
              <a:t>Standard Deviation of Returns</a:t>
            </a:r>
            <a:endParaRPr lang="en-US" altLang="en-US" sz="3600" b="1"/>
          </a:p>
          <a:p>
            <a:pPr algn="ctr">
              <a:lnSpc>
                <a:spcPct val="50000"/>
              </a:lnSpc>
              <a:buFontTx/>
              <a:buNone/>
            </a:pPr>
            <a:r>
              <a:rPr lang="en-US" altLang="en-US" sz="3600" b="1"/>
              <a:t>Expected Rate of Returns</a:t>
            </a:r>
          </a:p>
        </p:txBody>
      </p:sp>
      <p:graphicFrame>
        <p:nvGraphicFramePr>
          <p:cNvPr id="356356" name="Object 4"/>
          <p:cNvGraphicFramePr>
            <a:graphicFrameLocks noChangeAspect="1"/>
          </p:cNvGraphicFramePr>
          <p:nvPr/>
        </p:nvGraphicFramePr>
        <p:xfrm>
          <a:off x="3352800" y="4394200"/>
          <a:ext cx="2362200" cy="2006600"/>
        </p:xfrm>
        <a:graphic>
          <a:graphicData uri="http://schemas.openxmlformats.org/presentationml/2006/ole">
            <mc:AlternateContent xmlns:mc="http://schemas.openxmlformats.org/markup-compatibility/2006">
              <mc:Choice xmlns:v="urn:schemas-microsoft-com:vml" Requires="v">
                <p:oleObj spid="_x0000_s9222" name="Equation" r:id="rId3" imgW="495000" imgH="419040" progId="Equation.3">
                  <p:embed/>
                </p:oleObj>
              </mc:Choice>
              <mc:Fallback>
                <p:oleObj name="Equation" r:id="rId3" imgW="49500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4394200"/>
                        <a:ext cx="2362200" cy="200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6357" name="Text Box 5"/>
          <p:cNvSpPr txBox="1">
            <a:spLocks noChangeArrowheads="1"/>
          </p:cNvSpPr>
          <p:nvPr/>
        </p:nvSpPr>
        <p:spPr bwMode="auto">
          <a:xfrm>
            <a:off x="7772400" y="974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1.9</a:t>
            </a:r>
          </a:p>
        </p:txBody>
      </p:sp>
    </p:spTree>
    <p:extLst>
      <p:ext uri="{BB962C8B-B14F-4D97-AF65-F5344CB8AC3E}">
        <p14:creationId xmlns:p14="http://schemas.microsoft.com/office/powerpoint/2010/main" val="19432354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56355">
                                            <p:txEl>
                                              <p:pRg st="0" end="0"/>
                                            </p:txEl>
                                          </p:spTgt>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56355">
                                            <p:txEl>
                                              <p:pRg st="1" end="1"/>
                                            </p:txEl>
                                          </p:spTgt>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356355">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356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5" grpId="0" build="p" autoUpdateAnimBg="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685800" y="228600"/>
            <a:ext cx="7772400" cy="1143000"/>
          </a:xfrm>
        </p:spPr>
        <p:txBody>
          <a:bodyPr>
            <a:normAutofit fontScale="90000"/>
          </a:bodyPr>
          <a:lstStyle/>
          <a:p>
            <a:pPr>
              <a:lnSpc>
                <a:spcPct val="80000"/>
              </a:lnSpc>
            </a:pPr>
            <a:r>
              <a:rPr lang="en-US" altLang="en-US" sz="5400"/>
              <a:t>Measuring the Risk of </a:t>
            </a:r>
            <a:br>
              <a:rPr lang="en-US" altLang="en-US" sz="5400"/>
            </a:br>
            <a:r>
              <a:rPr lang="en-US" altLang="en-US" sz="5400"/>
              <a:t>Historical Rates of Return</a:t>
            </a:r>
            <a:endParaRPr lang="en-US" altLang="en-US"/>
          </a:p>
        </p:txBody>
      </p:sp>
      <p:sp>
        <p:nvSpPr>
          <p:cNvPr id="357379" name="Rectangle 3"/>
          <p:cNvSpPr>
            <a:spLocks noGrp="1" noChangeArrowheads="1"/>
          </p:cNvSpPr>
          <p:nvPr>
            <p:ph type="body" idx="1"/>
          </p:nvPr>
        </p:nvSpPr>
        <p:spPr>
          <a:xfrm>
            <a:off x="2286000" y="3200400"/>
            <a:ext cx="6858000" cy="3276600"/>
          </a:xfrm>
        </p:spPr>
        <p:txBody>
          <a:bodyPr/>
          <a:lstStyle/>
          <a:p>
            <a:pPr>
              <a:buFontTx/>
              <a:buNone/>
            </a:pPr>
            <a:r>
              <a:rPr lang="en-US" altLang="en-US" dirty="0"/>
              <a:t>variance of the series</a:t>
            </a:r>
          </a:p>
          <a:p>
            <a:pPr>
              <a:buFontTx/>
              <a:buNone/>
            </a:pPr>
            <a:r>
              <a:rPr lang="en-US" altLang="en-US" dirty="0"/>
              <a:t>holding period yield during period </a:t>
            </a:r>
            <a:r>
              <a:rPr lang="en-US" altLang="en-US" dirty="0" err="1"/>
              <a:t>i</a:t>
            </a:r>
            <a:endParaRPr lang="en-US" altLang="en-US" dirty="0"/>
          </a:p>
          <a:p>
            <a:pPr>
              <a:buFontTx/>
              <a:buNone/>
            </a:pPr>
            <a:r>
              <a:rPr lang="en-US" altLang="en-US" dirty="0"/>
              <a:t>expected value of the HPY that is equal to the arithmetic mean of the series</a:t>
            </a:r>
          </a:p>
          <a:p>
            <a:pPr>
              <a:buFontTx/>
              <a:buNone/>
            </a:pPr>
            <a:r>
              <a:rPr lang="en-US" altLang="en-US" dirty="0"/>
              <a:t>the number of observations</a:t>
            </a:r>
          </a:p>
        </p:txBody>
      </p:sp>
      <p:graphicFrame>
        <p:nvGraphicFramePr>
          <p:cNvPr id="357380" name="Object 4"/>
          <p:cNvGraphicFramePr>
            <a:graphicFrameLocks noChangeAspect="1"/>
          </p:cNvGraphicFramePr>
          <p:nvPr/>
        </p:nvGraphicFramePr>
        <p:xfrm>
          <a:off x="1066800" y="1371600"/>
          <a:ext cx="7620000" cy="1927225"/>
        </p:xfrm>
        <a:graphic>
          <a:graphicData uri="http://schemas.openxmlformats.org/presentationml/2006/ole">
            <mc:AlternateContent xmlns:mc="http://schemas.openxmlformats.org/markup-compatibility/2006">
              <mc:Choice xmlns:v="urn:schemas-microsoft-com:vml" Requires="v">
                <p:oleObj spid="_x0000_s10250" name="Equation" r:id="rId3" imgW="1701720" imgH="431640" progId="Equation.3">
                  <p:embed/>
                </p:oleObj>
              </mc:Choice>
              <mc:Fallback>
                <p:oleObj name="Equation" r:id="rId3" imgW="17017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371600"/>
                        <a:ext cx="7620000" cy="192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7381" name="Object 5"/>
          <p:cNvGraphicFramePr>
            <a:graphicFrameLocks noChangeAspect="1"/>
          </p:cNvGraphicFramePr>
          <p:nvPr/>
        </p:nvGraphicFramePr>
        <p:xfrm>
          <a:off x="457200" y="3200400"/>
          <a:ext cx="1828800" cy="2743200"/>
        </p:xfrm>
        <a:graphic>
          <a:graphicData uri="http://schemas.openxmlformats.org/presentationml/2006/ole">
            <mc:AlternateContent xmlns:mc="http://schemas.openxmlformats.org/markup-compatibility/2006">
              <mc:Choice xmlns:v="urn:schemas-microsoft-com:vml" Requires="v">
                <p:oleObj spid="_x0000_s10251" name="Equation" r:id="rId5" imgW="672840" imgH="1104840" progId="Equation.3">
                  <p:embed/>
                </p:oleObj>
              </mc:Choice>
              <mc:Fallback>
                <p:oleObj name="Equation" r:id="rId5" imgW="672840" imgH="11048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200400"/>
                        <a:ext cx="1828800" cy="274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7382" name="Text Box 6"/>
          <p:cNvSpPr txBox="1">
            <a:spLocks noChangeArrowheads="1"/>
          </p:cNvSpPr>
          <p:nvPr/>
        </p:nvSpPr>
        <p:spPr bwMode="auto">
          <a:xfrm>
            <a:off x="7772400" y="974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1.10</a:t>
            </a:r>
          </a:p>
        </p:txBody>
      </p:sp>
    </p:spTree>
    <p:extLst>
      <p:ext uri="{BB962C8B-B14F-4D97-AF65-F5344CB8AC3E}">
        <p14:creationId xmlns:p14="http://schemas.microsoft.com/office/powerpoint/2010/main" val="18824913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304800" y="0"/>
            <a:ext cx="8839200" cy="1447800"/>
          </a:xfrm>
        </p:spPr>
        <p:txBody>
          <a:bodyPr/>
          <a:lstStyle/>
          <a:p>
            <a:pPr>
              <a:lnSpc>
                <a:spcPct val="70000"/>
              </a:lnSpc>
            </a:pPr>
            <a:r>
              <a:rPr lang="en-US" altLang="en-US" sz="5400"/>
              <a:t>Determinants of </a:t>
            </a:r>
            <a:br>
              <a:rPr lang="en-US" altLang="en-US" sz="5400"/>
            </a:br>
            <a:r>
              <a:rPr lang="en-US" altLang="en-US" sz="5400"/>
              <a:t>Required Rates of Return</a:t>
            </a:r>
            <a:endParaRPr lang="en-US" altLang="en-US"/>
          </a:p>
        </p:txBody>
      </p:sp>
      <p:sp>
        <p:nvSpPr>
          <p:cNvPr id="306179" name="Rectangle 3"/>
          <p:cNvSpPr>
            <a:spLocks noGrp="1" noChangeArrowheads="1"/>
          </p:cNvSpPr>
          <p:nvPr>
            <p:ph type="body" idx="1"/>
          </p:nvPr>
        </p:nvSpPr>
        <p:spPr>
          <a:xfrm>
            <a:off x="1143000" y="1676400"/>
            <a:ext cx="7772400" cy="4267200"/>
          </a:xfrm>
        </p:spPr>
        <p:txBody>
          <a:bodyPr/>
          <a:lstStyle/>
          <a:p>
            <a:r>
              <a:rPr lang="en-US" altLang="en-US" sz="4000"/>
              <a:t>Time value of money</a:t>
            </a:r>
          </a:p>
          <a:p>
            <a:r>
              <a:rPr lang="en-US" altLang="en-US" sz="4000"/>
              <a:t>Expected rate of inflation</a:t>
            </a:r>
          </a:p>
          <a:p>
            <a:r>
              <a:rPr lang="en-US" altLang="en-US" sz="4000"/>
              <a:t>Risk involved</a:t>
            </a:r>
          </a:p>
        </p:txBody>
      </p:sp>
    </p:spTree>
    <p:extLst>
      <p:ext uri="{BB962C8B-B14F-4D97-AF65-F5344CB8AC3E}">
        <p14:creationId xmlns:p14="http://schemas.microsoft.com/office/powerpoint/2010/main" val="18263543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6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061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061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p:txBody>
          <a:bodyPr>
            <a:normAutofit fontScale="90000"/>
          </a:bodyPr>
          <a:lstStyle/>
          <a:p>
            <a:r>
              <a:rPr lang="en-US" altLang="en-US" sz="5400"/>
              <a:t>The Real Risk Free Rate (RRFR)</a:t>
            </a:r>
            <a:endParaRPr lang="en-US" altLang="en-US" b="1"/>
          </a:p>
        </p:txBody>
      </p:sp>
      <p:sp>
        <p:nvSpPr>
          <p:cNvPr id="365571" name="Rectangle 3"/>
          <p:cNvSpPr>
            <a:spLocks noGrp="1" noChangeArrowheads="1"/>
          </p:cNvSpPr>
          <p:nvPr>
            <p:ph type="body" idx="1"/>
          </p:nvPr>
        </p:nvSpPr>
        <p:spPr/>
        <p:txBody>
          <a:bodyPr>
            <a:normAutofit lnSpcReduction="10000"/>
          </a:bodyPr>
          <a:lstStyle/>
          <a:p>
            <a:pPr>
              <a:lnSpc>
                <a:spcPct val="90000"/>
              </a:lnSpc>
              <a:buFontTx/>
              <a:buNone/>
            </a:pPr>
            <a:endParaRPr lang="en-US" altLang="en-US" sz="2800"/>
          </a:p>
          <a:p>
            <a:pPr lvl="1">
              <a:lnSpc>
                <a:spcPct val="90000"/>
              </a:lnSpc>
            </a:pPr>
            <a:r>
              <a:rPr lang="en-US" altLang="en-US" sz="4000"/>
              <a:t>Assumes no inflation.</a:t>
            </a:r>
          </a:p>
          <a:p>
            <a:pPr lvl="1">
              <a:lnSpc>
                <a:spcPct val="90000"/>
              </a:lnSpc>
            </a:pPr>
            <a:r>
              <a:rPr lang="en-US" altLang="en-US" sz="4000"/>
              <a:t>Assumes no uncertainty about future cash flows.</a:t>
            </a:r>
          </a:p>
          <a:p>
            <a:pPr lvl="1">
              <a:lnSpc>
                <a:spcPct val="90000"/>
              </a:lnSpc>
            </a:pPr>
            <a:r>
              <a:rPr lang="en-US" altLang="en-US" sz="4000"/>
              <a:t>Influenced by time preference for consumption of income and investment opportunities in the economy</a:t>
            </a:r>
          </a:p>
        </p:txBody>
      </p:sp>
      <p:pic>
        <p:nvPicPr>
          <p:cNvPr id="36557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58200" y="6291263"/>
            <a:ext cx="685800"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14904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557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655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65571">
                                            <p:txEl>
                                              <p:pRg st="3" end="3"/>
                                            </p:txEl>
                                          </p:spTgt>
                                        </p:tgtEl>
                                        <p:attrNameLst>
                                          <p:attrName>style.visibility</p:attrName>
                                        </p:attrNameLst>
                                      </p:cBhvr>
                                      <p:to>
                                        <p:strVal val="visible"/>
                                      </p:to>
                                    </p:set>
                                  </p:childTnLst>
                                </p:cTn>
                              </p:par>
                            </p:childTnLst>
                          </p:cTn>
                        </p:par>
                        <p:par>
                          <p:cTn id="15" fill="hold" nodeType="afterGroup">
                            <p:stCondLst>
                              <p:cond delay="500"/>
                            </p:stCondLst>
                            <p:childTnLst>
                              <p:par>
                                <p:cTn id="16" presetID="1" presetClass="entr" presetSubtype="0" fill="hold" nodeType="afterEffect">
                                  <p:stCondLst>
                                    <p:cond delay="0"/>
                                  </p:stCondLst>
                                  <p:childTnLst>
                                    <p:set>
                                      <p:cBhvr>
                                        <p:cTn id="17" dur="1" fill="hold">
                                          <p:stCondLst>
                                            <p:cond delay="499"/>
                                          </p:stCondLst>
                                        </p:cTn>
                                        <p:tgtEl>
                                          <p:spTgt spid="365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1" grpId="0"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lstStyle/>
          <a:p>
            <a:r>
              <a:rPr lang="en-US" altLang="en-US" sz="5400"/>
              <a:t>Adjusting For Inflation</a:t>
            </a:r>
            <a:endParaRPr lang="en-US" altLang="en-US"/>
          </a:p>
        </p:txBody>
      </p:sp>
      <p:sp>
        <p:nvSpPr>
          <p:cNvPr id="449539" name="Rectangle 3"/>
          <p:cNvSpPr>
            <a:spLocks noGrp="1" noChangeArrowheads="1"/>
          </p:cNvSpPr>
          <p:nvPr>
            <p:ph type="body" idx="1"/>
          </p:nvPr>
        </p:nvSpPr>
        <p:spPr>
          <a:xfrm>
            <a:off x="838200" y="1828800"/>
            <a:ext cx="8077200" cy="838200"/>
          </a:xfrm>
        </p:spPr>
        <p:txBody>
          <a:bodyPr/>
          <a:lstStyle/>
          <a:p>
            <a:pPr algn="ctr">
              <a:buFontTx/>
              <a:buNone/>
            </a:pPr>
            <a:r>
              <a:rPr lang="en-US" altLang="en-US" sz="4000" b="1"/>
              <a:t>Real RFR = </a:t>
            </a:r>
            <a:endParaRPr lang="en-US" altLang="en-US"/>
          </a:p>
        </p:txBody>
      </p:sp>
      <p:graphicFrame>
        <p:nvGraphicFramePr>
          <p:cNvPr id="449540" name="Object 4"/>
          <p:cNvGraphicFramePr>
            <a:graphicFrameLocks noChangeAspect="1"/>
          </p:cNvGraphicFramePr>
          <p:nvPr/>
        </p:nvGraphicFramePr>
        <p:xfrm>
          <a:off x="381000" y="2590800"/>
          <a:ext cx="8305800" cy="2247900"/>
        </p:xfrm>
        <a:graphic>
          <a:graphicData uri="http://schemas.openxmlformats.org/presentationml/2006/ole">
            <mc:AlternateContent xmlns:mc="http://schemas.openxmlformats.org/markup-compatibility/2006">
              <mc:Choice xmlns:v="urn:schemas-microsoft-com:vml" Requires="v">
                <p:oleObj spid="_x0000_s11270" name="Equation" r:id="rId3" imgW="1688760" imgH="457200" progId="Equation.3">
                  <p:embed/>
                </p:oleObj>
              </mc:Choice>
              <mc:Fallback>
                <p:oleObj name="Equation" r:id="rId3" imgW="168876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90800"/>
                        <a:ext cx="8305800" cy="2247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9541" name="Text Box 5"/>
          <p:cNvSpPr txBox="1">
            <a:spLocks noChangeArrowheads="1"/>
          </p:cNvSpPr>
          <p:nvPr/>
        </p:nvSpPr>
        <p:spPr bwMode="auto">
          <a:xfrm>
            <a:off x="7924800" y="8382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sz="2400"/>
              <a:t>1.12</a:t>
            </a:r>
          </a:p>
        </p:txBody>
      </p:sp>
    </p:spTree>
    <p:extLst>
      <p:ext uri="{BB962C8B-B14F-4D97-AF65-F5344CB8AC3E}">
        <p14:creationId xmlns:p14="http://schemas.microsoft.com/office/powerpoint/2010/main" val="30892151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p:txBody>
          <a:bodyPr/>
          <a:lstStyle/>
          <a:p>
            <a:r>
              <a:rPr lang="en-US" altLang="en-US" sz="5400"/>
              <a:t>Nominal Risk-Free Rate</a:t>
            </a:r>
            <a:endParaRPr lang="en-US" altLang="en-US"/>
          </a:p>
        </p:txBody>
      </p:sp>
      <p:sp>
        <p:nvSpPr>
          <p:cNvPr id="366595" name="Rectangle 3"/>
          <p:cNvSpPr>
            <a:spLocks noGrp="1" noChangeArrowheads="1"/>
          </p:cNvSpPr>
          <p:nvPr>
            <p:ph type="body" idx="1"/>
          </p:nvPr>
        </p:nvSpPr>
        <p:spPr/>
        <p:txBody>
          <a:bodyPr/>
          <a:lstStyle/>
          <a:p>
            <a:pPr>
              <a:buFontTx/>
              <a:buNone/>
            </a:pPr>
            <a:r>
              <a:rPr lang="en-US" altLang="en-US" sz="4000"/>
              <a:t>	Dependent upon</a:t>
            </a:r>
          </a:p>
          <a:p>
            <a:pPr lvl="1"/>
            <a:r>
              <a:rPr lang="en-US" altLang="en-US" sz="3600"/>
              <a:t>Conditions in the Capital Markets</a:t>
            </a:r>
          </a:p>
          <a:p>
            <a:pPr lvl="1"/>
            <a:r>
              <a:rPr lang="en-US" altLang="en-US" sz="3600"/>
              <a:t>Expected Rate of Inflation</a:t>
            </a:r>
          </a:p>
        </p:txBody>
      </p:sp>
    </p:spTree>
    <p:extLst>
      <p:ext uri="{BB962C8B-B14F-4D97-AF65-F5344CB8AC3E}">
        <p14:creationId xmlns:p14="http://schemas.microsoft.com/office/powerpoint/2010/main" val="4160550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65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665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665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5"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title"/>
          </p:nvPr>
        </p:nvSpPr>
        <p:spPr/>
        <p:txBody>
          <a:bodyPr/>
          <a:lstStyle/>
          <a:p>
            <a:r>
              <a:rPr lang="en-US" altLang="en-US" sz="5400"/>
              <a:t>Adjusting For Inflation</a:t>
            </a:r>
            <a:endParaRPr lang="en-US" altLang="en-US"/>
          </a:p>
        </p:txBody>
      </p:sp>
      <p:sp>
        <p:nvSpPr>
          <p:cNvPr id="372739" name="Rectangle 3"/>
          <p:cNvSpPr>
            <a:spLocks noGrp="1" noChangeArrowheads="1"/>
          </p:cNvSpPr>
          <p:nvPr>
            <p:ph type="body" idx="1"/>
          </p:nvPr>
        </p:nvSpPr>
        <p:spPr>
          <a:xfrm>
            <a:off x="0" y="1828800"/>
            <a:ext cx="8915400" cy="4114800"/>
          </a:xfrm>
        </p:spPr>
        <p:txBody>
          <a:bodyPr/>
          <a:lstStyle/>
          <a:p>
            <a:pPr algn="ctr">
              <a:buFontTx/>
              <a:buNone/>
            </a:pPr>
            <a:r>
              <a:rPr lang="en-US" altLang="en-US" sz="4400" b="1"/>
              <a:t>Nominal RFR = </a:t>
            </a:r>
          </a:p>
          <a:p>
            <a:pPr lvl="1">
              <a:buFontTx/>
              <a:buNone/>
            </a:pPr>
            <a:r>
              <a:rPr lang="en-US" altLang="en-US" sz="3200"/>
              <a:t>(1+Real RFR) x (1+Expected Rate of Inflation) - 1</a:t>
            </a:r>
          </a:p>
        </p:txBody>
      </p:sp>
      <p:sp>
        <p:nvSpPr>
          <p:cNvPr id="372740" name="Text Box 4"/>
          <p:cNvSpPr txBox="1">
            <a:spLocks noChangeArrowheads="1"/>
          </p:cNvSpPr>
          <p:nvPr/>
        </p:nvSpPr>
        <p:spPr bwMode="auto">
          <a:xfrm>
            <a:off x="7924800" y="8382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sz="2400"/>
              <a:t>1.11</a:t>
            </a:r>
          </a:p>
        </p:txBody>
      </p:sp>
    </p:spTree>
    <p:extLst>
      <p:ext uri="{BB962C8B-B14F-4D97-AF65-F5344CB8AC3E}">
        <p14:creationId xmlns:p14="http://schemas.microsoft.com/office/powerpoint/2010/main" val="34819814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p:txBody>
          <a:bodyPr/>
          <a:lstStyle/>
          <a:p>
            <a:r>
              <a:rPr lang="en-US" altLang="en-US" sz="5400"/>
              <a:t>Facets of Fundamental Risk</a:t>
            </a:r>
            <a:endParaRPr lang="en-US" altLang="en-US" sz="4800"/>
          </a:p>
        </p:txBody>
      </p:sp>
      <p:sp>
        <p:nvSpPr>
          <p:cNvPr id="373763" name="Rectangle 3"/>
          <p:cNvSpPr>
            <a:spLocks noGrp="1" noChangeArrowheads="1"/>
          </p:cNvSpPr>
          <p:nvPr>
            <p:ph type="body" idx="1"/>
          </p:nvPr>
        </p:nvSpPr>
        <p:spPr/>
        <p:txBody>
          <a:bodyPr/>
          <a:lstStyle/>
          <a:p>
            <a:r>
              <a:rPr lang="en-US" altLang="en-US" sz="4800"/>
              <a:t>Business risk</a:t>
            </a:r>
          </a:p>
          <a:p>
            <a:r>
              <a:rPr lang="en-US" altLang="en-US" sz="4800"/>
              <a:t>Financial risk</a:t>
            </a:r>
          </a:p>
          <a:p>
            <a:r>
              <a:rPr lang="en-US" altLang="en-US" sz="4800"/>
              <a:t>Liquidity risk</a:t>
            </a:r>
          </a:p>
          <a:p>
            <a:r>
              <a:rPr lang="en-US" altLang="en-US" sz="4800"/>
              <a:t>Exchange rate risk</a:t>
            </a:r>
          </a:p>
          <a:p>
            <a:r>
              <a:rPr lang="en-US" altLang="en-US" sz="4800"/>
              <a:t>Country risk</a:t>
            </a:r>
          </a:p>
        </p:txBody>
      </p:sp>
    </p:spTree>
    <p:extLst>
      <p:ext uri="{BB962C8B-B14F-4D97-AF65-F5344CB8AC3E}">
        <p14:creationId xmlns:p14="http://schemas.microsoft.com/office/powerpoint/2010/main" val="12418251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737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737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7376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7376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737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lstStyle/>
          <a:p>
            <a:r>
              <a:rPr lang="en-US" altLang="en-US" sz="5400"/>
              <a:t>Business Risk</a:t>
            </a:r>
            <a:endParaRPr lang="en-US" altLang="en-US"/>
          </a:p>
        </p:txBody>
      </p:sp>
      <p:sp>
        <p:nvSpPr>
          <p:cNvPr id="422915" name="Rectangle 3"/>
          <p:cNvSpPr>
            <a:spLocks noGrp="1" noChangeArrowheads="1"/>
          </p:cNvSpPr>
          <p:nvPr>
            <p:ph type="body" idx="1"/>
          </p:nvPr>
        </p:nvSpPr>
        <p:spPr>
          <a:xfrm>
            <a:off x="304800" y="1981200"/>
            <a:ext cx="8534400" cy="4114800"/>
          </a:xfrm>
        </p:spPr>
        <p:txBody>
          <a:bodyPr/>
          <a:lstStyle/>
          <a:p>
            <a:r>
              <a:rPr lang="en-US" altLang="en-US" sz="4000"/>
              <a:t>Uncertainty of income flows caused by the nature of a firm’s business </a:t>
            </a:r>
          </a:p>
          <a:p>
            <a:r>
              <a:rPr lang="en-US" altLang="en-US" sz="4000">
                <a:cs typeface="Times New Roman" charset="0"/>
              </a:rPr>
              <a:t>Sales volatility and operating leverage determine the level of business risk</a:t>
            </a:r>
            <a:r>
              <a:rPr lang="en-US" altLang="en-US" sz="4000"/>
              <a:t>.</a:t>
            </a:r>
          </a:p>
        </p:txBody>
      </p:sp>
    </p:spTree>
    <p:extLst>
      <p:ext uri="{BB962C8B-B14F-4D97-AF65-F5344CB8AC3E}">
        <p14:creationId xmlns:p14="http://schemas.microsoft.com/office/powerpoint/2010/main" val="30307269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29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229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r>
              <a:rPr lang="en-US" altLang="en-US" sz="5400"/>
              <a:t>Financial Risk</a:t>
            </a:r>
            <a:endParaRPr lang="en-US" altLang="en-US"/>
          </a:p>
        </p:txBody>
      </p:sp>
      <p:sp>
        <p:nvSpPr>
          <p:cNvPr id="423939" name="Rectangle 3"/>
          <p:cNvSpPr>
            <a:spLocks noGrp="1" noChangeArrowheads="1"/>
          </p:cNvSpPr>
          <p:nvPr>
            <p:ph type="body" idx="1"/>
          </p:nvPr>
        </p:nvSpPr>
        <p:spPr>
          <a:xfrm>
            <a:off x="228600" y="1828800"/>
            <a:ext cx="8686800" cy="4114800"/>
          </a:xfrm>
        </p:spPr>
        <p:txBody>
          <a:bodyPr>
            <a:normAutofit lnSpcReduction="10000"/>
          </a:bodyPr>
          <a:lstStyle/>
          <a:p>
            <a:pPr>
              <a:lnSpc>
                <a:spcPct val="90000"/>
              </a:lnSpc>
            </a:pPr>
            <a:r>
              <a:rPr lang="en-US" altLang="en-US" sz="3600">
                <a:cs typeface="Times New Roman" charset="0"/>
              </a:rPr>
              <a:t>Uncertainty caused by the use of debt financing</a:t>
            </a:r>
            <a:r>
              <a:rPr lang="en-US" altLang="en-US" sz="3600"/>
              <a:t>.</a:t>
            </a:r>
          </a:p>
          <a:p>
            <a:pPr>
              <a:lnSpc>
                <a:spcPct val="90000"/>
              </a:lnSpc>
            </a:pPr>
            <a:r>
              <a:rPr lang="en-US" altLang="en-US" sz="3600"/>
              <a:t>Borrowing requires fixed payments which must be paid ahead of payments to stockholders.</a:t>
            </a:r>
          </a:p>
          <a:p>
            <a:pPr>
              <a:lnSpc>
                <a:spcPct val="90000"/>
              </a:lnSpc>
            </a:pPr>
            <a:r>
              <a:rPr lang="en-US" altLang="en-US" sz="3600"/>
              <a:t>The use of debt increases uncertainty of stockholder income and causes an increase in the stock’s risk premium.</a:t>
            </a:r>
          </a:p>
        </p:txBody>
      </p:sp>
    </p:spTree>
    <p:extLst>
      <p:ext uri="{BB962C8B-B14F-4D97-AF65-F5344CB8AC3E}">
        <p14:creationId xmlns:p14="http://schemas.microsoft.com/office/powerpoint/2010/main" val="3701702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3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239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239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04133" name="Object 5"/>
          <p:cNvGraphicFramePr>
            <a:graphicFrameLocks noChangeAspect="1"/>
          </p:cNvGraphicFramePr>
          <p:nvPr>
            <p:extLst>
              <p:ext uri="{D42A27DB-BD31-4B8C-83A1-F6EECF244321}">
                <p14:modId xmlns:p14="http://schemas.microsoft.com/office/powerpoint/2010/main" val="1657122686"/>
              </p:ext>
            </p:extLst>
          </p:nvPr>
        </p:nvGraphicFramePr>
        <p:xfrm>
          <a:off x="1536700" y="5105400"/>
          <a:ext cx="6985000" cy="762000"/>
        </p:xfrm>
        <a:graphic>
          <a:graphicData uri="http://schemas.openxmlformats.org/presentationml/2006/ole">
            <mc:AlternateContent xmlns:mc="http://schemas.openxmlformats.org/markup-compatibility/2006">
              <mc:Choice xmlns:v="urn:schemas-microsoft-com:vml" Requires="v">
                <p:oleObj spid="_x0000_s1029" name="Equation" r:id="rId3" imgW="1396800" imgH="177480" progId="Equation.3">
                  <p:embed/>
                </p:oleObj>
              </mc:Choice>
              <mc:Fallback>
                <p:oleObj name="Equation" r:id="rId3" imgW="1396800" imgH="177480" progId="Equation.3">
                  <p:embed/>
                  <p:pic>
                    <p:nvPicPr>
                      <p:cNvPr id="0" name=""/>
                      <p:cNvPicPr>
                        <a:picLocks noChangeAspect="1" noChangeArrowheads="1"/>
                      </p:cNvPicPr>
                      <p:nvPr/>
                    </p:nvPicPr>
                    <p:blipFill>
                      <a:blip r:embed="rId4"/>
                      <a:srcRect/>
                      <a:stretch>
                        <a:fillRect/>
                      </a:stretch>
                    </p:blipFill>
                    <p:spPr bwMode="auto">
                      <a:xfrm>
                        <a:off x="1536700" y="5105400"/>
                        <a:ext cx="6985000" cy="762000"/>
                      </a:xfrm>
                      <a:prstGeom prst="rect">
                        <a:avLst/>
                      </a:prstGeom>
                      <a:noFill/>
                      <a:ln>
                        <a:noFill/>
                      </a:ln>
                      <a:effectLst/>
                    </p:spPr>
                  </p:pic>
                </p:oleObj>
              </mc:Fallback>
            </mc:AlternateContent>
          </a:graphicData>
        </a:graphic>
      </p:graphicFrame>
      <p:sp>
        <p:nvSpPr>
          <p:cNvPr id="304130" name="Rectangle 2"/>
          <p:cNvSpPr>
            <a:spLocks noGrp="1" noChangeArrowheads="1"/>
          </p:cNvSpPr>
          <p:nvPr>
            <p:ph type="title"/>
          </p:nvPr>
        </p:nvSpPr>
        <p:spPr>
          <a:xfrm>
            <a:off x="0" y="0"/>
            <a:ext cx="9144000" cy="1600200"/>
          </a:xfrm>
        </p:spPr>
        <p:txBody>
          <a:bodyPr/>
          <a:lstStyle/>
          <a:p>
            <a:r>
              <a:rPr lang="en-US" altLang="en-US" sz="4800" b="1"/>
              <a:t>How Do We Measure The Rate Of Return On An Investment ?</a:t>
            </a:r>
          </a:p>
        </p:txBody>
      </p:sp>
      <p:sp>
        <p:nvSpPr>
          <p:cNvPr id="304131" name="Rectangle 3"/>
          <p:cNvSpPr>
            <a:spLocks noGrp="1" noChangeArrowheads="1"/>
          </p:cNvSpPr>
          <p:nvPr>
            <p:ph type="body" idx="1"/>
          </p:nvPr>
        </p:nvSpPr>
        <p:spPr/>
        <p:txBody>
          <a:bodyPr/>
          <a:lstStyle/>
          <a:p>
            <a:pPr>
              <a:buFontTx/>
              <a:buNone/>
            </a:pPr>
            <a:r>
              <a:rPr lang="en-US" altLang="en-US" sz="4000"/>
              <a:t>The </a:t>
            </a:r>
            <a:r>
              <a:rPr lang="en-US" altLang="en-US" sz="4000" u="sng"/>
              <a:t>pure rate of interest</a:t>
            </a:r>
            <a:r>
              <a:rPr lang="en-US" altLang="en-US" sz="4000"/>
              <a:t> is the exchange rate between future consumption and present consumption.  Market forces determine this rate.  </a:t>
            </a:r>
          </a:p>
        </p:txBody>
      </p:sp>
    </p:spTree>
    <p:extLst>
      <p:ext uri="{BB962C8B-B14F-4D97-AF65-F5344CB8AC3E}">
        <p14:creationId xmlns:p14="http://schemas.microsoft.com/office/powerpoint/2010/main" val="33812138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4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04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lstStyle/>
          <a:p>
            <a:r>
              <a:rPr lang="en-US" altLang="en-US" sz="5400"/>
              <a:t>Liquidity Risk</a:t>
            </a:r>
            <a:endParaRPr lang="en-US" altLang="en-US"/>
          </a:p>
        </p:txBody>
      </p:sp>
      <p:sp>
        <p:nvSpPr>
          <p:cNvPr id="424963" name="Rectangle 3"/>
          <p:cNvSpPr>
            <a:spLocks noGrp="1" noChangeArrowheads="1"/>
          </p:cNvSpPr>
          <p:nvPr>
            <p:ph type="body" idx="1"/>
          </p:nvPr>
        </p:nvSpPr>
        <p:spPr>
          <a:xfrm>
            <a:off x="228600" y="1828800"/>
            <a:ext cx="8610600" cy="4267200"/>
          </a:xfrm>
        </p:spPr>
        <p:txBody>
          <a:bodyPr/>
          <a:lstStyle/>
          <a:p>
            <a:r>
              <a:rPr lang="en-US" altLang="en-US" sz="3600" dirty="0"/>
              <a:t>Uncertainty is introduced by the secondary market for an investment.</a:t>
            </a:r>
          </a:p>
          <a:p>
            <a:pPr marL="457200" lvl="1" indent="0">
              <a:buNone/>
            </a:pPr>
            <a:r>
              <a:rPr lang="en-US" altLang="en-US" sz="3200" dirty="0"/>
              <a:t>How long will it take to convert an investment into cash?</a:t>
            </a:r>
          </a:p>
          <a:p>
            <a:pPr marL="457200" lvl="1" indent="0">
              <a:buNone/>
            </a:pPr>
            <a:r>
              <a:rPr lang="en-US" altLang="en-US" sz="3200" dirty="0"/>
              <a:t>How certain is the price that will be received?</a:t>
            </a:r>
          </a:p>
          <a:p>
            <a:pPr lvl="1">
              <a:buFontTx/>
              <a:buNone/>
            </a:pPr>
            <a:endParaRPr lang="en-US" altLang="en-US" sz="3200" dirty="0"/>
          </a:p>
        </p:txBody>
      </p:sp>
    </p:spTree>
    <p:extLst>
      <p:ext uri="{BB962C8B-B14F-4D97-AF65-F5344CB8AC3E}">
        <p14:creationId xmlns:p14="http://schemas.microsoft.com/office/powerpoint/2010/main" val="20893229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496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2496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249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3"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5986" name="Rectangle 1026"/>
          <p:cNvSpPr>
            <a:spLocks noGrp="1" noChangeArrowheads="1"/>
          </p:cNvSpPr>
          <p:nvPr>
            <p:ph type="title"/>
          </p:nvPr>
        </p:nvSpPr>
        <p:spPr/>
        <p:txBody>
          <a:bodyPr/>
          <a:lstStyle/>
          <a:p>
            <a:r>
              <a:rPr lang="en-US" altLang="en-US" sz="5400"/>
              <a:t>Exchange Rate Risk</a:t>
            </a:r>
            <a:endParaRPr lang="en-US" altLang="en-US"/>
          </a:p>
        </p:txBody>
      </p:sp>
      <p:sp>
        <p:nvSpPr>
          <p:cNvPr id="425987" name="Rectangle 1027"/>
          <p:cNvSpPr>
            <a:spLocks noGrp="1" noChangeArrowheads="1"/>
          </p:cNvSpPr>
          <p:nvPr>
            <p:ph type="body" idx="1"/>
          </p:nvPr>
        </p:nvSpPr>
        <p:spPr>
          <a:xfrm>
            <a:off x="228600" y="1981200"/>
            <a:ext cx="8610600" cy="4114800"/>
          </a:xfrm>
        </p:spPr>
        <p:txBody>
          <a:bodyPr/>
          <a:lstStyle/>
          <a:p>
            <a:r>
              <a:rPr lang="en-US" altLang="en-US" sz="3600"/>
              <a:t>Uncertainty of return is introduced by acquiring securities denominated in a currency different from that of the investor.</a:t>
            </a:r>
          </a:p>
          <a:p>
            <a:r>
              <a:rPr lang="en-US" altLang="en-US" sz="3600"/>
              <a:t>Changes in exchange rates affect the investors return when converting an investment back into the “home” currency.</a:t>
            </a:r>
            <a:endParaRPr lang="en-US" altLang="en-US" sz="2800"/>
          </a:p>
        </p:txBody>
      </p:sp>
    </p:spTree>
    <p:extLst>
      <p:ext uri="{BB962C8B-B14F-4D97-AF65-F5344CB8AC3E}">
        <p14:creationId xmlns:p14="http://schemas.microsoft.com/office/powerpoint/2010/main" val="14137267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5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259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598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lstStyle/>
          <a:p>
            <a:r>
              <a:rPr lang="en-US" altLang="en-US" sz="5400"/>
              <a:t>Country Risk</a:t>
            </a:r>
            <a:endParaRPr lang="en-US" altLang="en-US"/>
          </a:p>
        </p:txBody>
      </p:sp>
      <p:sp>
        <p:nvSpPr>
          <p:cNvPr id="427011" name="Rectangle 3"/>
          <p:cNvSpPr>
            <a:spLocks noGrp="1" noChangeArrowheads="1"/>
          </p:cNvSpPr>
          <p:nvPr>
            <p:ph type="body" idx="1"/>
          </p:nvPr>
        </p:nvSpPr>
        <p:spPr>
          <a:xfrm>
            <a:off x="304800" y="1905000"/>
            <a:ext cx="8610600" cy="4114800"/>
          </a:xfrm>
        </p:spPr>
        <p:txBody>
          <a:bodyPr>
            <a:normAutofit fontScale="92500" lnSpcReduction="10000"/>
          </a:bodyPr>
          <a:lstStyle/>
          <a:p>
            <a:r>
              <a:rPr lang="en-US" altLang="en-US" sz="3600"/>
              <a:t>Political risk is the uncertainty of returns caused by the possibility of a major change in the political or economic environment in a country.</a:t>
            </a:r>
          </a:p>
          <a:p>
            <a:r>
              <a:rPr lang="en-US" altLang="en-US" sz="3600"/>
              <a:t>Individuals who invest in countries that have unstable political-economic systems must include a country risk-premium when determining their required rate of return</a:t>
            </a:r>
          </a:p>
        </p:txBody>
      </p:sp>
    </p:spTree>
    <p:extLst>
      <p:ext uri="{BB962C8B-B14F-4D97-AF65-F5344CB8AC3E}">
        <p14:creationId xmlns:p14="http://schemas.microsoft.com/office/powerpoint/2010/main" val="41517069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70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27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701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r>
              <a:rPr lang="en-US" altLang="en-US" sz="5400"/>
              <a:t>Risk Premium</a:t>
            </a:r>
          </a:p>
        </p:txBody>
      </p:sp>
      <p:sp>
        <p:nvSpPr>
          <p:cNvPr id="452611" name="Rectangle 3"/>
          <p:cNvSpPr>
            <a:spLocks noGrp="1" noChangeArrowheads="1"/>
          </p:cNvSpPr>
          <p:nvPr>
            <p:ph idx="1"/>
          </p:nvPr>
        </p:nvSpPr>
        <p:spPr/>
        <p:txBody>
          <a:bodyPr/>
          <a:lstStyle/>
          <a:p>
            <a:pPr>
              <a:buFontTx/>
              <a:buNone/>
            </a:pPr>
            <a:r>
              <a:rPr lang="en-US" altLang="en-US" sz="4000" i="1"/>
              <a:t>f </a:t>
            </a:r>
            <a:r>
              <a:rPr lang="en-US" altLang="en-US" sz="4000"/>
              <a:t>(Business Risk, Financial Risk, Liquidity Risk, Exchange Rate Risk, Country Risk)</a:t>
            </a:r>
          </a:p>
          <a:p>
            <a:pPr algn="ctr">
              <a:buFontTx/>
              <a:buNone/>
            </a:pPr>
            <a:r>
              <a:rPr lang="en-US" altLang="en-US" sz="4400"/>
              <a:t>or</a:t>
            </a:r>
          </a:p>
          <a:p>
            <a:pPr>
              <a:buFontTx/>
              <a:buNone/>
            </a:pPr>
            <a:r>
              <a:rPr lang="en-US" altLang="en-US" sz="4000" i="1"/>
              <a:t>f </a:t>
            </a:r>
            <a:r>
              <a:rPr lang="en-US" altLang="en-US" sz="4000"/>
              <a:t>(Systematic Market Risk)</a:t>
            </a:r>
          </a:p>
          <a:p>
            <a:endParaRPr lang="en-US" altLang="en-US"/>
          </a:p>
        </p:txBody>
      </p:sp>
    </p:spTree>
    <p:extLst>
      <p:ext uri="{BB962C8B-B14F-4D97-AF65-F5344CB8AC3E}">
        <p14:creationId xmlns:p14="http://schemas.microsoft.com/office/powerpoint/2010/main" val="37016889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p:txBody>
          <a:bodyPr>
            <a:normAutofit fontScale="90000"/>
          </a:bodyPr>
          <a:lstStyle/>
          <a:p>
            <a:r>
              <a:rPr lang="en-US" altLang="en-US" sz="5400"/>
              <a:t>Risk Premium </a:t>
            </a:r>
            <a:br>
              <a:rPr lang="en-US" altLang="en-US" sz="5400"/>
            </a:br>
            <a:r>
              <a:rPr lang="en-US" altLang="en-US" sz="5400"/>
              <a:t>and Portfolio Theory</a:t>
            </a:r>
          </a:p>
        </p:txBody>
      </p:sp>
      <p:sp>
        <p:nvSpPr>
          <p:cNvPr id="378883" name="Rectangle 3"/>
          <p:cNvSpPr>
            <a:spLocks noGrp="1" noChangeArrowheads="1"/>
          </p:cNvSpPr>
          <p:nvPr>
            <p:ph type="body" idx="1"/>
          </p:nvPr>
        </p:nvSpPr>
        <p:spPr>
          <a:xfrm>
            <a:off x="685800" y="2209800"/>
            <a:ext cx="7772400" cy="4114800"/>
          </a:xfrm>
        </p:spPr>
        <p:txBody>
          <a:bodyPr>
            <a:normAutofit lnSpcReduction="10000"/>
          </a:bodyPr>
          <a:lstStyle/>
          <a:p>
            <a:pPr>
              <a:lnSpc>
                <a:spcPct val="90000"/>
              </a:lnSpc>
            </a:pPr>
            <a:r>
              <a:rPr lang="en-US" altLang="en-US" sz="3600">
                <a:cs typeface="Times New Roman" charset="0"/>
              </a:rPr>
              <a:t>The relevant risk measure for an individual asset is its co-movement with the market portfolio</a:t>
            </a:r>
            <a:r>
              <a:rPr lang="en-US" altLang="en-US" sz="3600"/>
              <a:t> </a:t>
            </a:r>
          </a:p>
          <a:p>
            <a:pPr>
              <a:lnSpc>
                <a:spcPct val="90000"/>
              </a:lnSpc>
            </a:pPr>
            <a:r>
              <a:rPr lang="en-US" altLang="en-US" sz="3600"/>
              <a:t>Systematic risk relates the variance of the investment to the variance of the market</a:t>
            </a:r>
          </a:p>
          <a:p>
            <a:pPr>
              <a:lnSpc>
                <a:spcPct val="90000"/>
              </a:lnSpc>
            </a:pPr>
            <a:r>
              <a:rPr lang="en-US" altLang="en-US" sz="3600"/>
              <a:t>Beta measures this systematic risk of an asset</a:t>
            </a:r>
          </a:p>
        </p:txBody>
      </p:sp>
    </p:spTree>
    <p:extLst>
      <p:ext uri="{BB962C8B-B14F-4D97-AF65-F5344CB8AC3E}">
        <p14:creationId xmlns:p14="http://schemas.microsoft.com/office/powerpoint/2010/main" val="38289394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788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788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788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3"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p:txBody>
          <a:bodyPr>
            <a:normAutofit fontScale="90000"/>
          </a:bodyPr>
          <a:lstStyle/>
          <a:p>
            <a:r>
              <a:rPr lang="en-US" altLang="en-US" sz="5400"/>
              <a:t>Fundamental Risk </a:t>
            </a:r>
            <a:br>
              <a:rPr lang="en-US" altLang="en-US" sz="5400"/>
            </a:br>
            <a:r>
              <a:rPr lang="en-US" altLang="en-US" sz="5400"/>
              <a:t>versus Systematic Risk</a:t>
            </a:r>
            <a:endParaRPr lang="en-US" altLang="en-US"/>
          </a:p>
        </p:txBody>
      </p:sp>
      <p:sp>
        <p:nvSpPr>
          <p:cNvPr id="435203" name="Rectangle 3"/>
          <p:cNvSpPr>
            <a:spLocks noGrp="1" noChangeArrowheads="1"/>
          </p:cNvSpPr>
          <p:nvPr>
            <p:ph type="body" idx="1"/>
          </p:nvPr>
        </p:nvSpPr>
        <p:spPr>
          <a:xfrm>
            <a:off x="381000" y="2057400"/>
            <a:ext cx="8763000" cy="4343400"/>
          </a:xfrm>
        </p:spPr>
        <p:txBody>
          <a:bodyPr/>
          <a:lstStyle/>
          <a:p>
            <a:r>
              <a:rPr lang="en-US" altLang="en-US" sz="3600">
                <a:cs typeface="Times New Roman" charset="0"/>
              </a:rPr>
              <a:t>Fundamental risk comprises business 	risk, financial risk, liquidity risk, exchange rate risk, and country risk</a:t>
            </a:r>
          </a:p>
          <a:p>
            <a:r>
              <a:rPr lang="en-US" altLang="en-US" sz="3600">
                <a:cs typeface="Times New Roman" charset="0"/>
              </a:rPr>
              <a:t>Systematic risk refers to the portion of an individual asset’s total variance attributable to the variability of the total market portfolio</a:t>
            </a:r>
            <a:r>
              <a:rPr lang="en-US" altLang="en-US" sz="3600"/>
              <a:t> </a:t>
            </a:r>
          </a:p>
        </p:txBody>
      </p:sp>
    </p:spTree>
    <p:extLst>
      <p:ext uri="{BB962C8B-B14F-4D97-AF65-F5344CB8AC3E}">
        <p14:creationId xmlns:p14="http://schemas.microsoft.com/office/powerpoint/2010/main" val="21733972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1026"/>
          <p:cNvSpPr>
            <a:spLocks noGrp="1" noChangeArrowheads="1"/>
          </p:cNvSpPr>
          <p:nvPr>
            <p:ph type="title"/>
          </p:nvPr>
        </p:nvSpPr>
        <p:spPr>
          <a:xfrm>
            <a:off x="762000" y="0"/>
            <a:ext cx="8001000" cy="1371600"/>
          </a:xfrm>
        </p:spPr>
        <p:txBody>
          <a:bodyPr>
            <a:normAutofit fontScale="90000"/>
          </a:bodyPr>
          <a:lstStyle/>
          <a:p>
            <a:pPr>
              <a:lnSpc>
                <a:spcPct val="90000"/>
              </a:lnSpc>
            </a:pPr>
            <a:r>
              <a:rPr lang="en-US" altLang="en-US" sz="4800"/>
              <a:t>Relationship Between</a:t>
            </a:r>
            <a:br>
              <a:rPr lang="en-US" altLang="en-US" sz="4800"/>
            </a:br>
            <a:r>
              <a:rPr lang="en-US" altLang="en-US" sz="4800"/>
              <a:t>Risk and Return</a:t>
            </a:r>
            <a:endParaRPr lang="en-US" altLang="en-US"/>
          </a:p>
        </p:txBody>
      </p:sp>
      <p:sp>
        <p:nvSpPr>
          <p:cNvPr id="382981" name="Text Box 1029"/>
          <p:cNvSpPr txBox="1">
            <a:spLocks noChangeArrowheads="1"/>
          </p:cNvSpPr>
          <p:nvPr/>
        </p:nvSpPr>
        <p:spPr bwMode="auto">
          <a:xfrm>
            <a:off x="7315200" y="83820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sz="2400"/>
              <a:t>Exhibit 1.7</a:t>
            </a:r>
          </a:p>
        </p:txBody>
      </p:sp>
      <p:grpSp>
        <p:nvGrpSpPr>
          <p:cNvPr id="382983" name="Group 1031"/>
          <p:cNvGrpSpPr>
            <a:grpSpLocks/>
          </p:cNvGrpSpPr>
          <p:nvPr/>
        </p:nvGrpSpPr>
        <p:grpSpPr bwMode="auto">
          <a:xfrm>
            <a:off x="609600" y="1571625"/>
            <a:ext cx="8153400" cy="4371975"/>
            <a:chOff x="384" y="990"/>
            <a:chExt cx="5136" cy="2754"/>
          </a:xfrm>
        </p:grpSpPr>
        <p:graphicFrame>
          <p:nvGraphicFramePr>
            <p:cNvPr id="382980" name="Object 1028"/>
            <p:cNvGraphicFramePr>
              <a:graphicFrameLocks noChangeAspect="1"/>
            </p:cNvGraphicFramePr>
            <p:nvPr/>
          </p:nvGraphicFramePr>
          <p:xfrm>
            <a:off x="384" y="1056"/>
            <a:ext cx="5136" cy="2688"/>
          </p:xfrm>
          <a:graphic>
            <a:graphicData uri="http://schemas.openxmlformats.org/presentationml/2006/ole">
              <mc:AlternateContent xmlns:mc="http://schemas.openxmlformats.org/markup-compatibility/2006">
                <mc:Choice xmlns:v="urn:schemas-microsoft-com:vml" Requires="v">
                  <p:oleObj spid="_x0000_s12294" name="Microsoft Drawing" r:id="rId3" imgW="3457440" imgH="1828800" progId="MSDraw">
                    <p:embed/>
                  </p:oleObj>
                </mc:Choice>
                <mc:Fallback>
                  <p:oleObj name="Microsoft Drawing" r:id="rId3" imgW="3457440" imgH="1828800" progId="MSDraw">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 y="1056"/>
                          <a:ext cx="5136" cy="2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2982" name="Text Box 1030"/>
            <p:cNvSpPr txBox="1">
              <a:spLocks noChangeArrowheads="1"/>
            </p:cNvSpPr>
            <p:nvPr/>
          </p:nvSpPr>
          <p:spPr bwMode="auto">
            <a:xfrm>
              <a:off x="1872" y="990"/>
              <a:ext cx="129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a:latin typeface="Times New Roman" charset="0"/>
                </a:rPr>
                <a:t>(Expected)</a:t>
              </a:r>
            </a:p>
          </p:txBody>
        </p:sp>
      </p:grpSp>
    </p:spTree>
    <p:extLst>
      <p:ext uri="{BB962C8B-B14F-4D97-AF65-F5344CB8AC3E}">
        <p14:creationId xmlns:p14="http://schemas.microsoft.com/office/powerpoint/2010/main" val="13919465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a:xfrm>
            <a:off x="0" y="0"/>
            <a:ext cx="9144000" cy="1371600"/>
          </a:xfrm>
        </p:spPr>
        <p:txBody>
          <a:bodyPr/>
          <a:lstStyle/>
          <a:p>
            <a:pPr>
              <a:lnSpc>
                <a:spcPct val="80000"/>
              </a:lnSpc>
            </a:pPr>
            <a:r>
              <a:rPr lang="en-US" altLang="en-US" sz="4000"/>
              <a:t>Changes in the Required Rate of Return Due to Movements Along the SML</a:t>
            </a:r>
            <a:endParaRPr lang="en-US" altLang="en-US"/>
          </a:p>
        </p:txBody>
      </p:sp>
      <p:graphicFrame>
        <p:nvGraphicFramePr>
          <p:cNvPr id="380932" name="Object 4"/>
          <p:cNvGraphicFramePr>
            <a:graphicFrameLocks noChangeAspect="1"/>
          </p:cNvGraphicFramePr>
          <p:nvPr/>
        </p:nvGraphicFramePr>
        <p:xfrm>
          <a:off x="533400" y="1600200"/>
          <a:ext cx="8610600" cy="4724400"/>
        </p:xfrm>
        <a:graphic>
          <a:graphicData uri="http://schemas.openxmlformats.org/presentationml/2006/ole">
            <mc:AlternateContent xmlns:mc="http://schemas.openxmlformats.org/markup-compatibility/2006">
              <mc:Choice xmlns:v="urn:schemas-microsoft-com:vml" Requires="v">
                <p:oleObj spid="_x0000_s13318" name="Microsoft Drawing" r:id="rId3" imgW="3457440" imgH="1981080" progId="MSDraw">
                  <p:embed/>
                </p:oleObj>
              </mc:Choice>
              <mc:Fallback>
                <p:oleObj name="Microsoft Drawing" r:id="rId3" imgW="3457440" imgH="1981080" progId="MSDraw">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00200"/>
                        <a:ext cx="8610600" cy="472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0933" name="Text Box 5"/>
          <p:cNvSpPr txBox="1">
            <a:spLocks noChangeArrowheads="1"/>
          </p:cNvSpPr>
          <p:nvPr/>
        </p:nvSpPr>
        <p:spPr bwMode="auto">
          <a:xfrm>
            <a:off x="7315200" y="152400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sz="2400"/>
              <a:t>Exhibit 1.8</a:t>
            </a:r>
          </a:p>
        </p:txBody>
      </p:sp>
    </p:spTree>
    <p:extLst>
      <p:ext uri="{BB962C8B-B14F-4D97-AF65-F5344CB8AC3E}">
        <p14:creationId xmlns:p14="http://schemas.microsoft.com/office/powerpoint/2010/main" val="22108840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152400" y="304800"/>
            <a:ext cx="8763000" cy="1143000"/>
          </a:xfrm>
        </p:spPr>
        <p:txBody>
          <a:bodyPr/>
          <a:lstStyle/>
          <a:p>
            <a:r>
              <a:rPr lang="en-US" altLang="en-US" sz="4800"/>
              <a:t>Changes in the Slope of the SML</a:t>
            </a:r>
            <a:endParaRPr lang="en-US" altLang="en-US"/>
          </a:p>
        </p:txBody>
      </p:sp>
      <p:sp>
        <p:nvSpPr>
          <p:cNvPr id="381955" name="Rectangle 3"/>
          <p:cNvSpPr>
            <a:spLocks noGrp="1" noChangeArrowheads="1"/>
          </p:cNvSpPr>
          <p:nvPr>
            <p:ph type="body" idx="1"/>
          </p:nvPr>
        </p:nvSpPr>
        <p:spPr>
          <a:xfrm>
            <a:off x="228600" y="1971675"/>
            <a:ext cx="8915400" cy="4114800"/>
          </a:xfrm>
        </p:spPr>
        <p:txBody>
          <a:bodyPr/>
          <a:lstStyle/>
          <a:p>
            <a:pPr algn="ctr">
              <a:buFontTx/>
              <a:buNone/>
            </a:pPr>
            <a:r>
              <a:rPr lang="en-US" altLang="en-US" sz="4400"/>
              <a:t>RP</a:t>
            </a:r>
            <a:r>
              <a:rPr lang="en-US" altLang="en-US" sz="4400" i="1" baseline="-25000"/>
              <a:t>i</a:t>
            </a:r>
            <a:r>
              <a:rPr lang="en-US" altLang="en-US" sz="4400"/>
              <a:t> = E(R</a:t>
            </a:r>
            <a:r>
              <a:rPr lang="en-US" altLang="en-US" sz="4400" i="1" baseline="-25000"/>
              <a:t>i)</a:t>
            </a:r>
            <a:r>
              <a:rPr lang="en-US" altLang="en-US" sz="4400"/>
              <a:t> - NRFR</a:t>
            </a:r>
            <a:endParaRPr lang="en-US" altLang="en-US" sz="3600"/>
          </a:p>
          <a:p>
            <a:pPr>
              <a:buFontTx/>
              <a:buNone/>
            </a:pPr>
            <a:r>
              <a:rPr lang="en-US" altLang="en-US" sz="3600"/>
              <a:t>		where:</a:t>
            </a:r>
          </a:p>
          <a:p>
            <a:pPr>
              <a:buFontTx/>
              <a:buNone/>
            </a:pPr>
            <a:r>
              <a:rPr lang="en-US" altLang="en-US" sz="3600"/>
              <a:t>RP</a:t>
            </a:r>
            <a:r>
              <a:rPr lang="en-US" altLang="en-US" sz="3600" i="1" baseline="-25000"/>
              <a:t>i</a:t>
            </a:r>
            <a:r>
              <a:rPr lang="en-US" altLang="en-US" sz="3600"/>
              <a:t> = risk premium for asset </a:t>
            </a:r>
            <a:r>
              <a:rPr lang="en-US" altLang="en-US" sz="3600" i="1"/>
              <a:t>i</a:t>
            </a:r>
            <a:endParaRPr lang="en-US" altLang="en-US" sz="3600"/>
          </a:p>
          <a:p>
            <a:pPr>
              <a:buFontTx/>
              <a:buNone/>
            </a:pPr>
            <a:r>
              <a:rPr lang="en-US" altLang="en-US" sz="3600"/>
              <a:t>E(R</a:t>
            </a:r>
            <a:r>
              <a:rPr lang="en-US" altLang="en-US" sz="3600" i="1" baseline="-25000"/>
              <a:t>i)</a:t>
            </a:r>
            <a:r>
              <a:rPr lang="en-US" altLang="en-US" sz="3600"/>
              <a:t>  = the expected return for asset</a:t>
            </a:r>
            <a:r>
              <a:rPr lang="en-US" altLang="en-US" sz="3600" i="1"/>
              <a:t> i</a:t>
            </a:r>
            <a:endParaRPr lang="en-US" altLang="en-US" sz="3600"/>
          </a:p>
          <a:p>
            <a:pPr>
              <a:buFontTx/>
              <a:buNone/>
            </a:pPr>
            <a:r>
              <a:rPr lang="en-US" altLang="en-US" sz="3600"/>
              <a:t>NRFR = the nominal return on a risk-free asset</a:t>
            </a:r>
            <a:endParaRPr lang="en-US" altLang="en-US"/>
          </a:p>
        </p:txBody>
      </p:sp>
    </p:spTree>
    <p:extLst>
      <p:ext uri="{BB962C8B-B14F-4D97-AF65-F5344CB8AC3E}">
        <p14:creationId xmlns:p14="http://schemas.microsoft.com/office/powerpoint/2010/main" val="39809382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p:txBody>
          <a:bodyPr/>
          <a:lstStyle/>
          <a:p>
            <a:r>
              <a:rPr lang="en-US" altLang="en-US" sz="5400"/>
              <a:t>Market Portfolio Risk</a:t>
            </a:r>
            <a:endParaRPr lang="en-US" altLang="en-US"/>
          </a:p>
        </p:txBody>
      </p:sp>
      <p:sp>
        <p:nvSpPr>
          <p:cNvPr id="384003" name="Rectangle 3"/>
          <p:cNvSpPr>
            <a:spLocks noGrp="1" noChangeArrowheads="1"/>
          </p:cNvSpPr>
          <p:nvPr>
            <p:ph type="body" idx="1"/>
          </p:nvPr>
        </p:nvSpPr>
        <p:spPr>
          <a:xfrm>
            <a:off x="304800" y="1749425"/>
            <a:ext cx="8769350" cy="4656138"/>
          </a:xfrm>
        </p:spPr>
        <p:txBody>
          <a:bodyPr/>
          <a:lstStyle/>
          <a:p>
            <a:pPr>
              <a:buFontTx/>
              <a:buNone/>
            </a:pPr>
            <a:r>
              <a:rPr lang="en-US" altLang="en-US"/>
              <a:t>	</a:t>
            </a:r>
            <a:r>
              <a:rPr lang="en-US" altLang="en-US" sz="3600"/>
              <a:t>The market risk premium for the market portfolio (contains all the risky assets in the market) can be computed:</a:t>
            </a:r>
          </a:p>
          <a:p>
            <a:pPr>
              <a:buFontTx/>
              <a:buNone/>
            </a:pPr>
            <a:r>
              <a:rPr lang="en-US" altLang="en-US" sz="3600"/>
              <a:t>RP</a:t>
            </a:r>
            <a:r>
              <a:rPr lang="en-US" altLang="en-US" sz="3600" i="1" baseline="-25000"/>
              <a:t>m</a:t>
            </a:r>
            <a:r>
              <a:rPr lang="en-US" altLang="en-US" sz="3600"/>
              <a:t> = E(R</a:t>
            </a:r>
            <a:r>
              <a:rPr lang="en-US" altLang="en-US" sz="3600" i="1" baseline="-25000"/>
              <a:t>m</a:t>
            </a:r>
            <a:r>
              <a:rPr lang="en-US" altLang="en-US" sz="3600"/>
              <a:t>)- NRFR where:</a:t>
            </a:r>
          </a:p>
          <a:p>
            <a:pPr>
              <a:buFontTx/>
              <a:buNone/>
            </a:pPr>
            <a:r>
              <a:rPr lang="en-US" altLang="en-US" sz="3600"/>
              <a:t>RP</a:t>
            </a:r>
            <a:r>
              <a:rPr lang="en-US" altLang="en-US" sz="3600" i="1" baseline="-25000"/>
              <a:t>m</a:t>
            </a:r>
            <a:r>
              <a:rPr lang="en-US" altLang="en-US" sz="3600"/>
              <a:t> = risk premium on the market portfolio</a:t>
            </a:r>
          </a:p>
          <a:p>
            <a:pPr>
              <a:buFontTx/>
              <a:buNone/>
            </a:pPr>
            <a:r>
              <a:rPr lang="en-US" altLang="en-US" sz="3600"/>
              <a:t>E(R</a:t>
            </a:r>
            <a:r>
              <a:rPr lang="en-US" altLang="en-US" sz="3600" i="1" baseline="-25000"/>
              <a:t>m</a:t>
            </a:r>
            <a:r>
              <a:rPr lang="en-US" altLang="en-US" sz="3600"/>
              <a:t>) = </a:t>
            </a:r>
            <a:r>
              <a:rPr lang="en-US" altLang="en-US"/>
              <a:t>expected return on the market portfolio</a:t>
            </a:r>
          </a:p>
          <a:p>
            <a:pPr>
              <a:buFontTx/>
              <a:buNone/>
            </a:pPr>
            <a:r>
              <a:rPr lang="en-US" altLang="en-US" sz="3600"/>
              <a:t>NRFR = expected return on a risk-free asset</a:t>
            </a:r>
          </a:p>
        </p:txBody>
      </p:sp>
    </p:spTree>
    <p:extLst>
      <p:ext uri="{BB962C8B-B14F-4D97-AF65-F5344CB8AC3E}">
        <p14:creationId xmlns:p14="http://schemas.microsoft.com/office/powerpoint/2010/main" val="753409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Rectangle 3"/>
          <p:cNvSpPr>
            <a:spLocks noGrp="1" noChangeArrowheads="1"/>
          </p:cNvSpPr>
          <p:nvPr>
            <p:ph type="body" idx="1"/>
          </p:nvPr>
        </p:nvSpPr>
        <p:spPr/>
        <p:txBody>
          <a:bodyPr/>
          <a:lstStyle/>
          <a:p>
            <a:pPr>
              <a:buFontTx/>
              <a:buNone/>
            </a:pPr>
            <a:r>
              <a:rPr lang="en-US" altLang="en-US" sz="4000"/>
              <a:t>	People’s willingness to pay the difference for borrowing today and their desire to receive a surplus on their savings give rise to an interest rate referred to as the </a:t>
            </a:r>
            <a:r>
              <a:rPr lang="en-US" altLang="en-US" sz="4000" u="sng"/>
              <a:t>pure time value of money</a:t>
            </a:r>
            <a:r>
              <a:rPr lang="en-US" altLang="en-US" sz="4000"/>
              <a:t>.</a:t>
            </a:r>
          </a:p>
        </p:txBody>
      </p:sp>
      <p:sp>
        <p:nvSpPr>
          <p:cNvPr id="312326" name="Rectangle 6"/>
          <p:cNvSpPr>
            <a:spLocks noGrp="1" noChangeArrowheads="1"/>
          </p:cNvSpPr>
          <p:nvPr>
            <p:ph type="title"/>
          </p:nvPr>
        </p:nvSpPr>
        <p:spPr>
          <a:xfrm>
            <a:off x="0" y="0"/>
            <a:ext cx="9144000" cy="1447800"/>
          </a:xfrm>
        </p:spPr>
        <p:txBody>
          <a:bodyPr>
            <a:normAutofit fontScale="90000"/>
          </a:bodyPr>
          <a:lstStyle/>
          <a:p>
            <a:r>
              <a:rPr lang="en-US" altLang="en-US" sz="4800" b="1"/>
              <a:t>How Do We Measure The Rate Of Return On An Investment ?</a:t>
            </a:r>
            <a:endParaRPr lang="en-US" altLang="en-US"/>
          </a:p>
        </p:txBody>
      </p:sp>
    </p:spTree>
    <p:extLst>
      <p:ext uri="{BB962C8B-B14F-4D97-AF65-F5344CB8AC3E}">
        <p14:creationId xmlns:p14="http://schemas.microsoft.com/office/powerpoint/2010/main" val="42699320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a:xfrm>
            <a:off x="0" y="0"/>
            <a:ext cx="8763000" cy="1371600"/>
          </a:xfrm>
        </p:spPr>
        <p:txBody>
          <a:bodyPr>
            <a:normAutofit fontScale="90000"/>
          </a:bodyPr>
          <a:lstStyle/>
          <a:p>
            <a:pPr>
              <a:lnSpc>
                <a:spcPct val="80000"/>
              </a:lnSpc>
            </a:pPr>
            <a:r>
              <a:rPr lang="en-US" altLang="en-US" sz="4000"/>
              <a:t>     </a:t>
            </a:r>
            <a:r>
              <a:rPr lang="en-US" altLang="en-US" sz="5400"/>
              <a:t>Change in </a:t>
            </a:r>
            <a:br>
              <a:rPr lang="en-US" altLang="en-US" sz="5400"/>
            </a:br>
            <a:r>
              <a:rPr lang="en-US" altLang="en-US" sz="5400"/>
              <a:t>Market Risk Premium</a:t>
            </a:r>
            <a:endParaRPr lang="en-US" altLang="en-US"/>
          </a:p>
        </p:txBody>
      </p:sp>
      <p:graphicFrame>
        <p:nvGraphicFramePr>
          <p:cNvPr id="389124" name="Object 4"/>
          <p:cNvGraphicFramePr>
            <a:graphicFrameLocks noChangeAspect="1"/>
          </p:cNvGraphicFramePr>
          <p:nvPr>
            <p:extLst>
              <p:ext uri="{D42A27DB-BD31-4B8C-83A1-F6EECF244321}">
                <p14:modId xmlns:p14="http://schemas.microsoft.com/office/powerpoint/2010/main" val="1799667375"/>
              </p:ext>
            </p:extLst>
          </p:nvPr>
        </p:nvGraphicFramePr>
        <p:xfrm>
          <a:off x="1085850" y="2209800"/>
          <a:ext cx="7372350" cy="3830638"/>
        </p:xfrm>
        <a:graphic>
          <a:graphicData uri="http://schemas.openxmlformats.org/presentationml/2006/ole">
            <mc:AlternateContent xmlns:mc="http://schemas.openxmlformats.org/markup-compatibility/2006">
              <mc:Choice xmlns:v="urn:schemas-microsoft-com:vml" Requires="v">
                <p:oleObj spid="_x0000_s19460" name="Microsoft Drawing" r:id="rId3" imgW="3228840" imgH="1676520" progId="MSDraw">
                  <p:embed/>
                </p:oleObj>
              </mc:Choice>
              <mc:Fallback>
                <p:oleObj name="Microsoft Drawing" r:id="rId3" imgW="3228840" imgH="1676520" progId="MSDraw">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2209800"/>
                        <a:ext cx="7372350" cy="3830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useBgFill="1">
        <p:nvSpPr>
          <p:cNvPr id="389127" name="Text Box 7"/>
          <p:cNvSpPr txBox="1">
            <a:spLocks noChangeArrowheads="1"/>
          </p:cNvSpPr>
          <p:nvPr/>
        </p:nvSpPr>
        <p:spPr bwMode="auto">
          <a:xfrm>
            <a:off x="969818" y="1600200"/>
            <a:ext cx="2730500" cy="457200"/>
          </a:xfrm>
          <a:prstGeom prst="rect">
            <a:avLst/>
          </a:prstGeom>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US" altLang="en-US" sz="2400" b="1" dirty="0" smtClean="0">
                <a:solidFill>
                  <a:srgbClr val="000000"/>
                </a:solidFill>
                <a:latin typeface="Arial" charset="0"/>
              </a:rPr>
              <a:t>Expected Return</a:t>
            </a:r>
          </a:p>
        </p:txBody>
      </p:sp>
    </p:spTree>
    <p:extLst>
      <p:ext uri="{BB962C8B-B14F-4D97-AF65-F5344CB8AC3E}">
        <p14:creationId xmlns:p14="http://schemas.microsoft.com/office/powerpoint/2010/main" val="22350808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0" y="0"/>
            <a:ext cx="9144000" cy="1371600"/>
          </a:xfrm>
        </p:spPr>
        <p:txBody>
          <a:bodyPr/>
          <a:lstStyle/>
          <a:p>
            <a:pPr>
              <a:lnSpc>
                <a:spcPct val="80000"/>
              </a:lnSpc>
            </a:pPr>
            <a:r>
              <a:rPr lang="en-US" altLang="en-US" sz="4800"/>
              <a:t>Capital Market Conditions, </a:t>
            </a:r>
            <a:br>
              <a:rPr lang="en-US" altLang="en-US" sz="4800"/>
            </a:br>
            <a:r>
              <a:rPr lang="en-US" altLang="en-US" sz="4800"/>
              <a:t>Expected Inflation, and the SML</a:t>
            </a:r>
            <a:endParaRPr lang="en-US" altLang="en-US" sz="4000"/>
          </a:p>
        </p:txBody>
      </p:sp>
      <p:grpSp>
        <p:nvGrpSpPr>
          <p:cNvPr id="390154" name="Group 10"/>
          <p:cNvGrpSpPr>
            <a:grpSpLocks/>
          </p:cNvGrpSpPr>
          <p:nvPr/>
        </p:nvGrpSpPr>
        <p:grpSpPr bwMode="auto">
          <a:xfrm>
            <a:off x="1158875" y="1757363"/>
            <a:ext cx="7620000" cy="4552950"/>
            <a:chOff x="730" y="1107"/>
            <a:chExt cx="4800" cy="2868"/>
          </a:xfrm>
        </p:grpSpPr>
        <p:graphicFrame>
          <p:nvGraphicFramePr>
            <p:cNvPr id="390148" name="Object 4"/>
            <p:cNvGraphicFramePr>
              <a:graphicFrameLocks noChangeAspect="1"/>
            </p:cNvGraphicFramePr>
            <p:nvPr/>
          </p:nvGraphicFramePr>
          <p:xfrm>
            <a:off x="730" y="1546"/>
            <a:ext cx="4800" cy="2429"/>
          </p:xfrm>
          <a:graphic>
            <a:graphicData uri="http://schemas.openxmlformats.org/presentationml/2006/ole">
              <mc:AlternateContent xmlns:mc="http://schemas.openxmlformats.org/markup-compatibility/2006">
                <mc:Choice xmlns:v="urn:schemas-microsoft-com:vml" Requires="v">
                  <p:oleObj spid="_x0000_s15365" name="Microsoft Drawing" r:id="rId3" imgW="3257640" imgH="1647720" progId="MSDraw">
                    <p:embed/>
                  </p:oleObj>
                </mc:Choice>
                <mc:Fallback>
                  <p:oleObj name="Microsoft Drawing" r:id="rId3" imgW="3257640" imgH="1647720" progId="MSDraw">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 y="1546"/>
                          <a:ext cx="4800" cy="2429"/>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useBgFill="1">
          <p:nvSpPr>
            <p:cNvPr id="390152" name="Text Box 8"/>
            <p:cNvSpPr txBox="1">
              <a:spLocks noChangeArrowheads="1"/>
            </p:cNvSpPr>
            <p:nvPr/>
          </p:nvSpPr>
          <p:spPr bwMode="auto">
            <a:xfrm>
              <a:off x="873" y="1107"/>
              <a:ext cx="1720" cy="288"/>
            </a:xfrm>
            <a:prstGeom prst="rect">
              <a:avLst/>
            </a:prstGeom>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400" b="1" dirty="0"/>
                <a:t>Expected Return</a:t>
              </a:r>
            </a:p>
          </p:txBody>
        </p:sp>
      </p:grpSp>
    </p:spTree>
    <p:extLst>
      <p:ext uri="{BB962C8B-B14F-4D97-AF65-F5344CB8AC3E}">
        <p14:creationId xmlns:p14="http://schemas.microsoft.com/office/powerpoint/2010/main" val="41077270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Rectangle 3"/>
          <p:cNvSpPr>
            <a:spLocks noGrp="1" noChangeArrowheads="1"/>
          </p:cNvSpPr>
          <p:nvPr>
            <p:ph type="body" idx="1"/>
          </p:nvPr>
        </p:nvSpPr>
        <p:spPr/>
        <p:txBody>
          <a:bodyPr/>
          <a:lstStyle/>
          <a:p>
            <a:pPr>
              <a:lnSpc>
                <a:spcPct val="90000"/>
              </a:lnSpc>
              <a:buFontTx/>
              <a:buNone/>
            </a:pPr>
            <a:r>
              <a:rPr lang="en-US" altLang="en-US" sz="4000"/>
              <a:t>	If the future payment will be diminished in value because of </a:t>
            </a:r>
            <a:r>
              <a:rPr lang="en-US" altLang="en-US" sz="4000" u="sng"/>
              <a:t>inflation</a:t>
            </a:r>
            <a:r>
              <a:rPr lang="en-US" altLang="en-US" sz="4000"/>
              <a:t>, then the investor will demand an interest rate higher than the pure time value of money to </a:t>
            </a:r>
            <a:r>
              <a:rPr lang="en-US" altLang="en-US" sz="4000" u="sng"/>
              <a:t>also cover the expected inflation</a:t>
            </a:r>
            <a:r>
              <a:rPr lang="en-US" altLang="en-US" sz="4000"/>
              <a:t> expense.</a:t>
            </a:r>
            <a:r>
              <a:rPr lang="en-US" altLang="en-US" sz="4000" b="1"/>
              <a:t>  </a:t>
            </a:r>
          </a:p>
        </p:txBody>
      </p:sp>
      <p:sp>
        <p:nvSpPr>
          <p:cNvPr id="313349" name="Rectangle 5"/>
          <p:cNvSpPr>
            <a:spLocks noGrp="1" noChangeArrowheads="1"/>
          </p:cNvSpPr>
          <p:nvPr>
            <p:ph type="title"/>
          </p:nvPr>
        </p:nvSpPr>
        <p:spPr>
          <a:xfrm>
            <a:off x="0" y="-19050"/>
            <a:ext cx="9144000" cy="1619250"/>
          </a:xfrm>
        </p:spPr>
        <p:txBody>
          <a:bodyPr/>
          <a:lstStyle/>
          <a:p>
            <a:r>
              <a:rPr lang="en-US" altLang="en-US" sz="4800" b="1"/>
              <a:t>How Do We Measure The Rate Of Return On An Investment ?</a:t>
            </a:r>
            <a:endParaRPr lang="en-US" altLang="en-US"/>
          </a:p>
        </p:txBody>
      </p:sp>
    </p:spTree>
    <p:extLst>
      <p:ext uri="{BB962C8B-B14F-4D97-AF65-F5344CB8AC3E}">
        <p14:creationId xmlns:p14="http://schemas.microsoft.com/office/powerpoint/2010/main" val="10403205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1" name="Rectangle 3"/>
          <p:cNvSpPr>
            <a:spLocks noGrp="1" noChangeArrowheads="1"/>
          </p:cNvSpPr>
          <p:nvPr>
            <p:ph type="body" idx="1"/>
          </p:nvPr>
        </p:nvSpPr>
        <p:spPr>
          <a:xfrm>
            <a:off x="1143000" y="1600200"/>
            <a:ext cx="7772400" cy="4343400"/>
          </a:xfrm>
        </p:spPr>
        <p:txBody>
          <a:bodyPr/>
          <a:lstStyle/>
          <a:p>
            <a:pPr>
              <a:lnSpc>
                <a:spcPct val="90000"/>
              </a:lnSpc>
              <a:buFontTx/>
              <a:buNone/>
            </a:pPr>
            <a:r>
              <a:rPr lang="en-US" altLang="en-US" sz="4000"/>
              <a:t>	If the future payment from the </a:t>
            </a:r>
            <a:r>
              <a:rPr lang="en-US" altLang="en-US" sz="4000" u="sng"/>
              <a:t>investment is not certain</a:t>
            </a:r>
            <a:r>
              <a:rPr lang="en-US" altLang="en-US" sz="4000"/>
              <a:t>, the investor will demand an interest rate that exceeds the pure time value of money plus the inflation rate to </a:t>
            </a:r>
            <a:r>
              <a:rPr lang="en-US" altLang="en-US" sz="4000" u="sng"/>
              <a:t>provide a risk premium</a:t>
            </a:r>
            <a:r>
              <a:rPr lang="en-US" altLang="en-US" sz="4000"/>
              <a:t> to cover the investment risk.  </a:t>
            </a:r>
          </a:p>
        </p:txBody>
      </p:sp>
      <p:sp>
        <p:nvSpPr>
          <p:cNvPr id="314373" name="Rectangle 5"/>
          <p:cNvSpPr>
            <a:spLocks noGrp="1" noChangeArrowheads="1"/>
          </p:cNvSpPr>
          <p:nvPr>
            <p:ph type="title"/>
          </p:nvPr>
        </p:nvSpPr>
        <p:spPr>
          <a:xfrm>
            <a:off x="0" y="0"/>
            <a:ext cx="9144000" cy="1600200"/>
          </a:xfrm>
        </p:spPr>
        <p:txBody>
          <a:bodyPr/>
          <a:lstStyle/>
          <a:p>
            <a:r>
              <a:rPr lang="en-US" altLang="en-US" sz="4800" b="1"/>
              <a:t>How Do We Measure The Rate Of Return On An Investment ?</a:t>
            </a:r>
            <a:endParaRPr lang="en-US" altLang="en-US"/>
          </a:p>
        </p:txBody>
      </p:sp>
    </p:spTree>
    <p:extLst>
      <p:ext uri="{BB962C8B-B14F-4D97-AF65-F5344CB8AC3E}">
        <p14:creationId xmlns:p14="http://schemas.microsoft.com/office/powerpoint/2010/main" val="15253745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p:txBody>
          <a:bodyPr/>
          <a:lstStyle/>
          <a:p>
            <a:r>
              <a:rPr lang="en-US" altLang="en-US" sz="5400" b="1"/>
              <a:t>Defining an Investment</a:t>
            </a:r>
            <a:endParaRPr lang="en-US" altLang="en-US" sz="5400"/>
          </a:p>
        </p:txBody>
      </p:sp>
      <p:sp>
        <p:nvSpPr>
          <p:cNvPr id="319491" name="Rectangle 3"/>
          <p:cNvSpPr>
            <a:spLocks noGrp="1" noChangeArrowheads="1"/>
          </p:cNvSpPr>
          <p:nvPr>
            <p:ph type="body" idx="1"/>
          </p:nvPr>
        </p:nvSpPr>
        <p:spPr>
          <a:xfrm>
            <a:off x="1143000" y="1828800"/>
            <a:ext cx="7772400" cy="5029200"/>
          </a:xfrm>
        </p:spPr>
        <p:txBody>
          <a:bodyPr/>
          <a:lstStyle/>
          <a:p>
            <a:pPr>
              <a:lnSpc>
                <a:spcPct val="90000"/>
              </a:lnSpc>
              <a:buFontTx/>
              <a:buNone/>
            </a:pPr>
            <a:r>
              <a:rPr lang="en-US" altLang="en-US" sz="4000"/>
              <a:t>	A current commitment of $ for a period of time in order to derive future payments that will compensate for:</a:t>
            </a:r>
          </a:p>
          <a:p>
            <a:pPr lvl="1">
              <a:lnSpc>
                <a:spcPct val="90000"/>
              </a:lnSpc>
            </a:pPr>
            <a:r>
              <a:rPr lang="en-US" altLang="en-US" sz="3600" b="1"/>
              <a:t>the time the funds are committed</a:t>
            </a:r>
          </a:p>
          <a:p>
            <a:pPr lvl="1">
              <a:lnSpc>
                <a:spcPct val="90000"/>
              </a:lnSpc>
            </a:pPr>
            <a:r>
              <a:rPr lang="en-US" altLang="en-US" sz="3600" b="1"/>
              <a:t>the expected rate of inflation</a:t>
            </a:r>
          </a:p>
          <a:p>
            <a:pPr lvl="1">
              <a:lnSpc>
                <a:spcPct val="90000"/>
              </a:lnSpc>
            </a:pPr>
            <a:r>
              <a:rPr lang="en-US" altLang="en-US" sz="3600" b="1"/>
              <a:t>uncertainty of future flow of funds.</a:t>
            </a:r>
          </a:p>
        </p:txBody>
      </p:sp>
    </p:spTree>
    <p:extLst>
      <p:ext uri="{BB962C8B-B14F-4D97-AF65-F5344CB8AC3E}">
        <p14:creationId xmlns:p14="http://schemas.microsoft.com/office/powerpoint/2010/main" val="290094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9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194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194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194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0" y="0"/>
            <a:ext cx="9144000" cy="1752600"/>
          </a:xfrm>
        </p:spPr>
        <p:txBody>
          <a:bodyPr/>
          <a:lstStyle/>
          <a:p>
            <a:pPr>
              <a:lnSpc>
                <a:spcPct val="80000"/>
              </a:lnSpc>
            </a:pPr>
            <a:r>
              <a:rPr lang="en-US" altLang="en-US" sz="5400"/>
              <a:t>Measures of </a:t>
            </a:r>
            <a:br>
              <a:rPr lang="en-US" altLang="en-US" sz="5400"/>
            </a:br>
            <a:r>
              <a:rPr lang="en-US" altLang="en-US" sz="5400"/>
              <a:t>    Historical Rates of Return</a:t>
            </a:r>
            <a:endParaRPr lang="en-US" altLang="en-US" sz="3600">
              <a:solidFill>
                <a:schemeClr val="bg2"/>
              </a:solidFill>
            </a:endParaRPr>
          </a:p>
        </p:txBody>
      </p:sp>
      <p:sp>
        <p:nvSpPr>
          <p:cNvPr id="332803" name="Rectangle 3"/>
          <p:cNvSpPr>
            <a:spLocks noGrp="1" noChangeArrowheads="1"/>
          </p:cNvSpPr>
          <p:nvPr>
            <p:ph type="body" idx="1"/>
          </p:nvPr>
        </p:nvSpPr>
        <p:spPr>
          <a:xfrm>
            <a:off x="1143000" y="457200"/>
            <a:ext cx="7772400" cy="3505200"/>
          </a:xfrm>
        </p:spPr>
        <p:txBody>
          <a:bodyPr/>
          <a:lstStyle/>
          <a:p>
            <a:pPr algn="ctr">
              <a:lnSpc>
                <a:spcPct val="300000"/>
              </a:lnSpc>
              <a:buFontTx/>
              <a:buNone/>
            </a:pPr>
            <a:r>
              <a:rPr lang="en-US" altLang="en-US" sz="4400"/>
              <a:t>Holding Period Return</a:t>
            </a:r>
          </a:p>
        </p:txBody>
      </p:sp>
      <p:graphicFrame>
        <p:nvGraphicFramePr>
          <p:cNvPr id="332804" name="Object 4"/>
          <p:cNvGraphicFramePr>
            <a:graphicFrameLocks noChangeAspect="1"/>
          </p:cNvGraphicFramePr>
          <p:nvPr>
            <p:extLst>
              <p:ext uri="{D42A27DB-BD31-4B8C-83A1-F6EECF244321}">
                <p14:modId xmlns:p14="http://schemas.microsoft.com/office/powerpoint/2010/main" val="790057568"/>
              </p:ext>
            </p:extLst>
          </p:nvPr>
        </p:nvGraphicFramePr>
        <p:xfrm>
          <a:off x="457200" y="2514600"/>
          <a:ext cx="8229600" cy="2960688"/>
        </p:xfrm>
        <a:graphic>
          <a:graphicData uri="http://schemas.openxmlformats.org/presentationml/2006/ole">
            <mc:AlternateContent xmlns:mc="http://schemas.openxmlformats.org/markup-compatibility/2006">
              <mc:Choice xmlns:v="urn:schemas-microsoft-com:vml" Requires="v">
                <p:oleObj spid="_x0000_s2054" name="Equation" r:id="rId3" imgW="2552400" imgH="838080" progId="Equation.3">
                  <p:embed/>
                </p:oleObj>
              </mc:Choice>
              <mc:Fallback>
                <p:oleObj name="Equation" r:id="rId3" imgW="2552400" imgH="838080" progId="Equation.3">
                  <p:embed/>
                  <p:pic>
                    <p:nvPicPr>
                      <p:cNvPr id="0" name=""/>
                      <p:cNvPicPr>
                        <a:picLocks noChangeAspect="1" noChangeArrowheads="1"/>
                      </p:cNvPicPr>
                      <p:nvPr/>
                    </p:nvPicPr>
                    <p:blipFill>
                      <a:blip r:embed="rId4"/>
                      <a:srcRect/>
                      <a:stretch>
                        <a:fillRect/>
                      </a:stretch>
                    </p:blipFill>
                    <p:spPr bwMode="auto">
                      <a:xfrm>
                        <a:off x="457200" y="2514600"/>
                        <a:ext cx="8229600" cy="296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2662470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3328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0" y="0"/>
            <a:ext cx="9144000" cy="1752600"/>
          </a:xfrm>
        </p:spPr>
        <p:txBody>
          <a:bodyPr/>
          <a:lstStyle/>
          <a:p>
            <a:pPr>
              <a:lnSpc>
                <a:spcPct val="80000"/>
              </a:lnSpc>
            </a:pPr>
            <a:r>
              <a:rPr lang="en-US" altLang="en-US" sz="5400"/>
              <a:t>Measures of </a:t>
            </a:r>
            <a:br>
              <a:rPr lang="en-US" altLang="en-US" sz="5400"/>
            </a:br>
            <a:r>
              <a:rPr lang="en-US" altLang="en-US" sz="5400"/>
              <a:t>    Historical Rates of Return</a:t>
            </a:r>
            <a:endParaRPr lang="en-US" altLang="en-US" sz="3600">
              <a:solidFill>
                <a:schemeClr val="bg2"/>
              </a:solidFill>
            </a:endParaRPr>
          </a:p>
        </p:txBody>
      </p:sp>
      <p:sp>
        <p:nvSpPr>
          <p:cNvPr id="351237" name="Text Box 5"/>
          <p:cNvSpPr txBox="1">
            <a:spLocks noChangeArrowheads="1"/>
          </p:cNvSpPr>
          <p:nvPr/>
        </p:nvSpPr>
        <p:spPr bwMode="auto">
          <a:xfrm>
            <a:off x="1524000" y="1752600"/>
            <a:ext cx="7620000" cy="294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90000"/>
              </a:lnSpc>
            </a:pPr>
            <a:r>
              <a:rPr lang="en-US" altLang="en-US" sz="4400">
                <a:latin typeface="Times New Roman" charset="0"/>
              </a:rPr>
              <a:t>Holding Period Yield</a:t>
            </a:r>
          </a:p>
          <a:p>
            <a:pPr lvl="1" algn="l">
              <a:lnSpc>
                <a:spcPct val="130000"/>
              </a:lnSpc>
            </a:pPr>
            <a:r>
              <a:rPr lang="en-US" altLang="en-US" sz="4400">
                <a:latin typeface="Times New Roman" charset="0"/>
              </a:rPr>
              <a:t>HPY = HPR - 1</a:t>
            </a:r>
          </a:p>
          <a:p>
            <a:pPr lvl="1" algn="l">
              <a:lnSpc>
                <a:spcPct val="130000"/>
              </a:lnSpc>
            </a:pPr>
            <a:r>
              <a:rPr lang="en-US" altLang="en-US" sz="4400">
                <a:latin typeface="Times New Roman" charset="0"/>
              </a:rPr>
              <a:t>1.10 - 1 = 0.10 = 10%</a:t>
            </a:r>
          </a:p>
          <a:p>
            <a:pPr algn="l">
              <a:lnSpc>
                <a:spcPct val="90000"/>
              </a:lnSpc>
              <a:spcBef>
                <a:spcPct val="50000"/>
              </a:spcBef>
            </a:pPr>
            <a:endParaRPr lang="en-US" altLang="en-US" sz="2400"/>
          </a:p>
        </p:txBody>
      </p:sp>
      <p:sp>
        <p:nvSpPr>
          <p:cNvPr id="351238" name="Text Box 6"/>
          <p:cNvSpPr txBox="1">
            <a:spLocks noChangeArrowheads="1"/>
          </p:cNvSpPr>
          <p:nvPr/>
        </p:nvSpPr>
        <p:spPr bwMode="auto">
          <a:xfrm>
            <a:off x="7772400" y="1524000"/>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en-US"/>
              <a:t>1.2</a:t>
            </a:r>
          </a:p>
        </p:txBody>
      </p:sp>
    </p:spTree>
    <p:extLst>
      <p:ext uri="{BB962C8B-B14F-4D97-AF65-F5344CB8AC3E}">
        <p14:creationId xmlns:p14="http://schemas.microsoft.com/office/powerpoint/2010/main" val="25702915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512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7"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696</Words>
  <Application>Microsoft Office PowerPoint</Application>
  <PresentationFormat>On-screen Show (4:3)</PresentationFormat>
  <Paragraphs>144</Paragraphs>
  <Slides>41</Slides>
  <Notes>4</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41</vt:i4>
      </vt:variant>
    </vt:vector>
  </HeadingPairs>
  <TitlesOfParts>
    <vt:vector size="46" baseType="lpstr">
      <vt:lpstr>Office Theme</vt:lpstr>
      <vt:lpstr>Custom Design</vt:lpstr>
      <vt:lpstr>Microsoft Equation 3.0</vt:lpstr>
      <vt:lpstr>Microsoft Excel Worksheet</vt:lpstr>
      <vt:lpstr>Microsoft Drawing</vt:lpstr>
      <vt:lpstr>An overview of the investment process</vt:lpstr>
      <vt:lpstr>Why investors invest?</vt:lpstr>
      <vt:lpstr>How Do We Measure The Rate Of Return On An Investment ?</vt:lpstr>
      <vt:lpstr>How Do We Measure The Rate Of Return On An Investment ?</vt:lpstr>
      <vt:lpstr>How Do We Measure The Rate Of Return On An Investment ?</vt:lpstr>
      <vt:lpstr>How Do We Measure The Rate Of Return On An Investment ?</vt:lpstr>
      <vt:lpstr>Defining an Investment</vt:lpstr>
      <vt:lpstr>Measures of      Historical Rates of Return</vt:lpstr>
      <vt:lpstr>Measures of      Historical Rates of Return</vt:lpstr>
      <vt:lpstr>Measures of      Historical Rates of Return</vt:lpstr>
      <vt:lpstr>Measures of      Historical Rates of Return</vt:lpstr>
      <vt:lpstr>Measures of      Historical Rates of Return</vt:lpstr>
      <vt:lpstr>A Portfolio of Investments</vt:lpstr>
      <vt:lpstr>Computation of Holding Period Yield for a Portfolio</vt:lpstr>
      <vt:lpstr>Expected Rates of Return</vt:lpstr>
      <vt:lpstr>Expected Rates of Return</vt:lpstr>
      <vt:lpstr>Risk Aversion</vt:lpstr>
      <vt:lpstr>Measuring the Risk of  Expected Rates of Return</vt:lpstr>
      <vt:lpstr>Measuring the Risk of  Expected Rates of Return</vt:lpstr>
      <vt:lpstr>Measuring the Risk of  Expected Rates of Return</vt:lpstr>
      <vt:lpstr>Measuring the Risk of  Historical Rates of Return</vt:lpstr>
      <vt:lpstr>Determinants of  Required Rates of Return</vt:lpstr>
      <vt:lpstr>The Real Risk Free Rate (RRFR)</vt:lpstr>
      <vt:lpstr>Adjusting For Inflation</vt:lpstr>
      <vt:lpstr>Nominal Risk-Free Rate</vt:lpstr>
      <vt:lpstr>Adjusting For Inflation</vt:lpstr>
      <vt:lpstr>Facets of Fundamental Risk</vt:lpstr>
      <vt:lpstr>Business Risk</vt:lpstr>
      <vt:lpstr>Financial Risk</vt:lpstr>
      <vt:lpstr>Liquidity Risk</vt:lpstr>
      <vt:lpstr>Exchange Rate Risk</vt:lpstr>
      <vt:lpstr>Country Risk</vt:lpstr>
      <vt:lpstr>Risk Premium</vt:lpstr>
      <vt:lpstr>Risk Premium  and Portfolio Theory</vt:lpstr>
      <vt:lpstr>Fundamental Risk  versus Systematic Risk</vt:lpstr>
      <vt:lpstr>Relationship Between Risk and Return</vt:lpstr>
      <vt:lpstr>Changes in the Required Rate of Return Due to Movements Along the SML</vt:lpstr>
      <vt:lpstr>Changes in the Slope of the SML</vt:lpstr>
      <vt:lpstr>Market Portfolio Risk</vt:lpstr>
      <vt:lpstr>     Change in  Market Risk Premium</vt:lpstr>
      <vt:lpstr>Capital Market Conditions,  Expected Inflation, and the SML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the investment process</dc:title>
  <dc:creator>Lakshmi</dc:creator>
  <cp:lastModifiedBy>Lakshmi</cp:lastModifiedBy>
  <cp:revision>4</cp:revision>
  <dcterms:created xsi:type="dcterms:W3CDTF">2006-08-16T00:00:00Z</dcterms:created>
  <dcterms:modified xsi:type="dcterms:W3CDTF">2015-02-07T07:27:27Z</dcterms:modified>
</cp:coreProperties>
</file>