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67" r:id="rId2"/>
    <p:sldId id="369" r:id="rId3"/>
    <p:sldId id="397" r:id="rId4"/>
    <p:sldId id="396" r:id="rId5"/>
    <p:sldId id="371" r:id="rId6"/>
    <p:sldId id="389" r:id="rId7"/>
    <p:sldId id="390" r:id="rId8"/>
    <p:sldId id="391" r:id="rId9"/>
    <p:sldId id="399" r:id="rId10"/>
    <p:sldId id="393" r:id="rId11"/>
    <p:sldId id="392" r:id="rId12"/>
    <p:sldId id="394" r:id="rId13"/>
    <p:sldId id="395" r:id="rId14"/>
    <p:sldId id="398" r:id="rId15"/>
    <p:sldId id="380" r:id="rId1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1AB"/>
    <a:srgbClr val="1F4E7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نمط ذو نسُق 2 - تمييز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نمط ذو نسُق 2 - تمييز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DBED569-4797-4DF1-A0F4-6AAB3CD982D8}" styleName="نمط فاتح 3 - تميي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>
        <p:scale>
          <a:sx n="81" d="100"/>
          <a:sy n="81" d="100"/>
        </p:scale>
        <p:origin x="-31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51487" y="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9" y="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D67F58C-1EF5-4E3A-9427-23696E7C7143}" type="datetimeFigureOut">
              <a:rPr lang="ar-SA" smtClean="0"/>
              <a:pPr/>
              <a:t>17/03/37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51487" y="942991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9" y="942991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00D65AB-7605-41A8-A27C-0A0B1467B6A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031174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51487" y="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9" y="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DA6C49D-B262-45C8-9F2D-713A80ED9578}" type="datetimeFigureOut">
              <a:rPr lang="ar-SA" smtClean="0"/>
              <a:pPr/>
              <a:t>17/03/37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79768" y="4778435"/>
            <a:ext cx="5438140" cy="3908762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51487" y="942991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9" y="942991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15B671F-F85F-4F59-B5C4-7D9A264344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311080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02902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2074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20742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20742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20742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20742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52852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7638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7638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7638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2074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2074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2074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2074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2074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ED5-AC1B-4B6A-847B-929BDDF11552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900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F8CE-E49E-4787-8D64-F42BE3035481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1710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2F4A-02A3-4F58-B58E-537190F7667B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7356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AE1F-DC58-4843-9518-CF4440A82BFE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868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A899-9515-4928-8692-3359D9BCD21F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670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D6082-57A9-4F55-ABC0-BE4A45005B09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9036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907F-4692-4EBD-897C-82117FF7B718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5025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A54F-94F9-4692-9D8B-AAD60A7A9DD2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377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925-AAE0-415B-AE67-B9CF097B79DD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6290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6C42-11D3-4EA6-98AA-8D5174486BA6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0753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CCF8-199E-4F9A-AAE0-2EAA0B7665CA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8219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48DCD-FDBE-4BA5-8571-AE1F4D17C0B4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70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60585"/>
            <a:ext cx="9144000" cy="158471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prstClr val="black"/>
                </a:solidFill>
                <a:latin typeface="Calibri"/>
              </a:rPr>
              <a:t>Is </a:t>
            </a:r>
            <a:r>
              <a:rPr lang="en-US" sz="4000" b="1" dirty="0">
                <a:solidFill>
                  <a:prstClr val="black"/>
                </a:solidFill>
                <a:latin typeface="Calibri"/>
              </a:rPr>
              <a:t>customized </a:t>
            </a:r>
            <a:r>
              <a:rPr lang="en-US" sz="4000" b="1" dirty="0" err="1">
                <a:solidFill>
                  <a:prstClr val="black"/>
                </a:solidFill>
                <a:latin typeface="Calibri"/>
              </a:rPr>
              <a:t>excimer</a:t>
            </a:r>
            <a:r>
              <a:rPr lang="en-US" sz="4000" b="1" dirty="0">
                <a:solidFill>
                  <a:prstClr val="black"/>
                </a:solidFill>
                <a:latin typeface="Calibri"/>
              </a:rPr>
              <a:t> ablation combined with CXL in irregular corneal topography safe and predictable ?</a:t>
            </a: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/>
              <a:t>Abdulrahman</a:t>
            </a:r>
            <a:r>
              <a:rPr lang="en-US" b="1" dirty="0" smtClean="0"/>
              <a:t> Al-Muammar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56644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it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Predictable?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Outcome measured focused on SE, cylinder, keratometry, UCVA, BCVA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Visual function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Glare </a:t>
            </a:r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halos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Contrast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 order aberration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764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it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Predictable?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Non-topographic PRK, minimized stromal ablation while preserving the beneficial effects of combined PRK and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CXL</a:t>
            </a:r>
          </a:p>
          <a:p>
            <a:pPr lvl="2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Fadlallah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 2014, with non TPRK and CXL</a:t>
            </a:r>
          </a:p>
          <a:p>
            <a:pPr lvl="3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1.37 (mean stromal ablation per SE was 17.9 µm centrally and 14.7 µm in the thinnest point)</a:t>
            </a:r>
          </a:p>
          <a:p>
            <a:pPr marL="914400" lvl="2" indent="0">
              <a:lnSpc>
                <a:spcPct val="150000"/>
              </a:lnSpc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45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it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Predictable?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platform available with scanty to evidence to support each one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Pupil size is not taking in consideration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consistency as in some treatment we partially treat refractive error and other we don’t to maintain maximum depth of 50 micro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64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it Predictable?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Sequential and simultaneous treatment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79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</a:t>
            </a:r>
          </a:p>
          <a:p>
            <a:pPr lvl="2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Proven up to 3 years follow with residual corneal thickness &gt;400 µm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Predictability</a:t>
            </a:r>
          </a:p>
          <a:p>
            <a:pPr lvl="2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studies</a:t>
            </a:r>
          </a:p>
          <a:p>
            <a:pPr lvl="3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Patients with predictable outcome</a:t>
            </a:r>
          </a:p>
          <a:p>
            <a:pPr lvl="3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include other visual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parameteres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it superior to non TPRK guided  treatment?</a:t>
            </a:r>
          </a:p>
          <a:p>
            <a:pPr lvl="2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Epithelial removal technique</a:t>
            </a:r>
          </a:p>
          <a:p>
            <a:pPr marL="914400" lvl="2" indent="0">
              <a:lnSpc>
                <a:spcPct val="150000"/>
              </a:lnSpc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745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81323" y="2450123"/>
            <a:ext cx="7338646" cy="2133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</a:t>
            </a:r>
            <a:r>
              <a:rPr lang="en-US" sz="5400" dirty="0" smtClean="0"/>
              <a:t>Thank you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xmlns="" val="323144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048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b="1" dirty="0"/>
          </a:p>
        </p:txBody>
      </p:sp>
      <p:pic>
        <p:nvPicPr>
          <p:cNvPr id="9" name="Picture 2" descr="C:\Users\Prof-Myshehri\AppData\Local\Microsoft\Windows\Temporary Internet Files\Content.IE5\HZBJNIKE\DOA PRE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3661" y="-1"/>
            <a:ext cx="9324826" cy="542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77602857"/>
              </p:ext>
            </p:extLst>
          </p:nvPr>
        </p:nvGraphicFramePr>
        <p:xfrm>
          <a:off x="2577662" y="5413498"/>
          <a:ext cx="7196334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9389"/>
                <a:gridCol w="1199389"/>
                <a:gridCol w="1199389"/>
                <a:gridCol w="1199389"/>
                <a:gridCol w="1199389"/>
                <a:gridCol w="119938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VA sc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SPH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CYL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SPH.E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VA cc</a:t>
                      </a:r>
                    </a:p>
                  </a:txBody>
                  <a:tcPr marL="68580" marR="68580" marT="0" marB="0"/>
                </a:tc>
              </a:tr>
              <a:tr h="246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20/200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-6.25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-3.5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20/60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976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048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Safe?</a:t>
            </a:r>
            <a:endParaRPr lang="en-US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9% of patients with keratoconus who underwent PRK did have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progression</a:t>
            </a:r>
          </a:p>
          <a:p>
            <a:pPr lvl="2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Kasparova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 JRS 2003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10 years follow up and no sign 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progression</a:t>
            </a:r>
          </a:p>
          <a:p>
            <a:pPr lvl="2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Alpins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JCRS 2007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50000"/>
              </a:lnSpc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173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048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Safe?</a:t>
            </a:r>
            <a:endParaRPr lang="en-US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1762" y="1286363"/>
            <a:ext cx="10515600" cy="4351338"/>
          </a:xfrm>
        </p:spPr>
        <p:txBody>
          <a:bodyPr/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combined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treatment, maximum reported follow up was 3 years with no progression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4121" y="2152137"/>
            <a:ext cx="7656635" cy="3798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3761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it Predictable?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09246" y="1239471"/>
            <a:ext cx="10515600" cy="4351338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Changing corneal shape will induce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refractive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that we did not count for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صورة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0782" y="2284809"/>
            <a:ext cx="6615863" cy="3705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502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it Predictable?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 tissue ablation rate may differ in keratoconic tissue, with unexpected topographic effects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653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it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Predictable?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9836" y="1213568"/>
            <a:ext cx="10515600" cy="4351338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Role of the epithelium in the irregularity measured by topography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987" y="1984257"/>
            <a:ext cx="6615113" cy="370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70508" y="2733065"/>
            <a:ext cx="39751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7265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it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Predictable?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Cross-linking has progressive effect on keratoconic topography, which are not accounted for</a:t>
            </a: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587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it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Predictable?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lnSpc>
                <a:spcPct val="150000"/>
              </a:lnSpc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254368"/>
            <a:ext cx="9334500" cy="4809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6566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D3128568B1964AA6A40497C202D2B1" ma:contentTypeVersion="0" ma:contentTypeDescription="Create a new document." ma:contentTypeScope="" ma:versionID="585cc05df1366ced9d726cae6d5778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6CE79B-7F9F-40D7-A14C-56D0E7126BAD}"/>
</file>

<file path=customXml/itemProps2.xml><?xml version="1.0" encoding="utf-8"?>
<ds:datastoreItem xmlns:ds="http://schemas.openxmlformats.org/officeDocument/2006/customXml" ds:itemID="{4A413E1B-C2DD-4854-A16A-072083477B3B}"/>
</file>

<file path=customXml/itemProps3.xml><?xml version="1.0" encoding="utf-8"?>
<ds:datastoreItem xmlns:ds="http://schemas.openxmlformats.org/officeDocument/2006/customXml" ds:itemID="{1C290C07-5F6A-4127-875E-3AD3AC27FAE9}"/>
</file>

<file path=docProps/app.xml><?xml version="1.0" encoding="utf-8"?>
<Properties xmlns="http://schemas.openxmlformats.org/officeDocument/2006/extended-properties" xmlns:vt="http://schemas.openxmlformats.org/officeDocument/2006/docPropsVTypes">
  <TotalTime>1237</TotalTime>
  <Words>416</Words>
  <Application>Microsoft Office PowerPoint</Application>
  <PresentationFormat>Custom</PresentationFormat>
  <Paragraphs>106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نسق Office</vt:lpstr>
      <vt:lpstr>Is customized excimer ablation combined with CXL in irregular corneal topography safe and predictable ?</vt:lpstr>
      <vt:lpstr> </vt:lpstr>
      <vt:lpstr> Is it Safe?</vt:lpstr>
      <vt:lpstr> Is it Safe?</vt:lpstr>
      <vt:lpstr>Is it Predictable?</vt:lpstr>
      <vt:lpstr>Is it Predictable?</vt:lpstr>
      <vt:lpstr>Is it Predictable?</vt:lpstr>
      <vt:lpstr>Is it Predictable?</vt:lpstr>
      <vt:lpstr>Is it Predictable?</vt:lpstr>
      <vt:lpstr>Is it Predictable?</vt:lpstr>
      <vt:lpstr>Is it Predictable?</vt:lpstr>
      <vt:lpstr>Is it Predictable?</vt:lpstr>
      <vt:lpstr>Is it Predictable?</vt:lpstr>
      <vt:lpstr>Summary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VC 2</dc:creator>
  <cp:lastModifiedBy>Safa</cp:lastModifiedBy>
  <cp:revision>168</cp:revision>
  <cp:lastPrinted>2015-03-09T06:17:37Z</cp:lastPrinted>
  <dcterms:created xsi:type="dcterms:W3CDTF">2015-03-01T05:35:04Z</dcterms:created>
  <dcterms:modified xsi:type="dcterms:W3CDTF">2015-12-28T08:57:01Z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0x010100F9D3128568B1964AA6A40497C202D2B1</vt:lpwstr>
  </property>
</Properties>
</file>