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6" r:id="rId1"/>
  </p:sldMasterIdLst>
  <p:handoutMasterIdLst>
    <p:handoutMasterId r:id="rId7"/>
  </p:handoutMasterIdLst>
  <p:sldIdLst>
    <p:sldId id="256" r:id="rId2"/>
    <p:sldId id="260" r:id="rId3"/>
    <p:sldId id="257" r:id="rId4"/>
    <p:sldId id="259" r:id="rId5"/>
    <p:sldId id="258" r:id="rId6"/>
  </p:sldIdLst>
  <p:sldSz cx="9144000" cy="6858000" type="screen4x3"/>
  <p:notesSz cx="6669088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84" y="-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777607" y="0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BEBA32F-DC04-416E-A8FD-C3BF6FACEA13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30091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777607" y="9430091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E919C94-648F-471C-AA9E-507CFE11A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242935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3757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7304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14692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0834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5612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0813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6822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69710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07772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4847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26068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5DF83C-3195-4A8F-8975-9698463C08E6}" type="datetimeFigureOut">
              <a:rPr lang="en-US" smtClean="0"/>
              <a:t>8/8/2008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3D961D-3962-4CDE-B091-EED629D3A1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37266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7" r:id="rId1"/>
    <p:sldLayoutId id="2147483818" r:id="rId2"/>
    <p:sldLayoutId id="2147483819" r:id="rId3"/>
    <p:sldLayoutId id="2147483820" r:id="rId4"/>
    <p:sldLayoutId id="2147483821" r:id="rId5"/>
    <p:sldLayoutId id="2147483822" r:id="rId6"/>
    <p:sldLayoutId id="2147483823" r:id="rId7"/>
    <p:sldLayoutId id="2147483824" r:id="rId8"/>
    <p:sldLayoutId id="2147483825" r:id="rId9"/>
    <p:sldLayoutId id="2147483826" r:id="rId10"/>
    <p:sldLayoutId id="214748382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sz="3600" dirty="0" smtClean="0"/>
              <a:t>PHL 313 (Lab. 6)</a:t>
            </a:r>
            <a:br>
              <a:rPr lang="en-US" sz="3600" dirty="0" smtClean="0"/>
            </a:br>
            <a:r>
              <a:rPr lang="en-US" sz="4000" dirty="0" smtClean="0"/>
              <a:t>Effect </a:t>
            </a:r>
            <a:r>
              <a:rPr lang="en-US" sz="4000" dirty="0" smtClean="0"/>
              <a:t>of Drugs on Rabbit’s Isolated Heart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861315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Ringer’s Solution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Sodium chloride</a:t>
            </a:r>
          </a:p>
          <a:p>
            <a:r>
              <a:rPr lang="en-US" dirty="0" smtClean="0"/>
              <a:t>Potassium chloride</a:t>
            </a:r>
          </a:p>
          <a:p>
            <a:r>
              <a:rPr lang="en-US" dirty="0" smtClean="0"/>
              <a:t> Glucose</a:t>
            </a:r>
          </a:p>
          <a:p>
            <a:r>
              <a:rPr lang="en-US" dirty="0" smtClean="0"/>
              <a:t>Sodium bicarbonate</a:t>
            </a:r>
          </a:p>
          <a:p>
            <a:r>
              <a:rPr lang="en-US" dirty="0" smtClean="0"/>
              <a:t>Calcium chloride</a:t>
            </a:r>
          </a:p>
          <a:p>
            <a:r>
              <a:rPr lang="en-US" dirty="0" smtClean="0"/>
              <a:t>Oxygen </a:t>
            </a:r>
          </a:p>
          <a:p>
            <a:r>
              <a:rPr lang="en-US" dirty="0" smtClean="0"/>
              <a:t>Temperature </a:t>
            </a:r>
            <a:r>
              <a:rPr lang="en-US" dirty="0" smtClean="0"/>
              <a:t>37 </a:t>
            </a:r>
            <a:r>
              <a:rPr lang="en-US" dirty="0" smtClean="0"/>
              <a:t>C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89850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" y="228600"/>
            <a:ext cx="7772400" cy="1470025"/>
          </a:xfrm>
        </p:spPr>
        <p:txBody>
          <a:bodyPr/>
          <a:lstStyle/>
          <a:p>
            <a:pPr algn="l"/>
            <a:r>
              <a:rPr lang="en-US" dirty="0" smtClean="0"/>
              <a:t>Parameters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1600200"/>
            <a:ext cx="8229600" cy="2743200"/>
          </a:xfrm>
        </p:spPr>
        <p:txBody>
          <a:bodyPr>
            <a:normAutofit/>
          </a:bodyPr>
          <a:lstStyle/>
          <a:p>
            <a:pPr marL="571500" indent="-571500" algn="l">
              <a:buFont typeface="Arial" pitchFamily="34" charset="0"/>
              <a:buChar char="•"/>
            </a:pPr>
            <a:r>
              <a:rPr lang="en-US" sz="4400" dirty="0" smtClean="0">
                <a:solidFill>
                  <a:srgbClr val="FF0000"/>
                </a:solidFill>
              </a:rPr>
              <a:t>Heart Rate (HR):Beats/min</a:t>
            </a:r>
            <a:r>
              <a:rPr lang="en-US" sz="4400" dirty="0" smtClean="0"/>
              <a:t>.</a:t>
            </a:r>
          </a:p>
          <a:p>
            <a:pPr marL="571500" indent="-571500" algn="l">
              <a:buFont typeface="Arial" pitchFamily="34" charset="0"/>
              <a:buChar char="•"/>
            </a:pPr>
            <a:endParaRPr lang="en-US" sz="4400" dirty="0" smtClean="0">
              <a:solidFill>
                <a:schemeClr val="accent1"/>
              </a:solidFill>
            </a:endParaRPr>
          </a:p>
          <a:p>
            <a:pPr marL="571500" indent="-571500" algn="l">
              <a:buFont typeface="Arial" pitchFamily="34" charset="0"/>
              <a:buChar char="•"/>
            </a:pPr>
            <a:r>
              <a:rPr lang="en-US" sz="4400" dirty="0" smtClean="0">
                <a:solidFill>
                  <a:schemeClr val="accent1"/>
                </a:solidFill>
              </a:rPr>
              <a:t>Force of contraction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16027988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-76200" y="152400"/>
            <a:ext cx="7772400" cy="2362200"/>
          </a:xfrm>
        </p:spPr>
        <p:txBody>
          <a:bodyPr>
            <a:normAutofit/>
          </a:bodyPr>
          <a:lstStyle/>
          <a:p>
            <a:pPr marL="571500" indent="-571500" algn="l">
              <a:buFont typeface="Arial" pitchFamily="34" charset="0"/>
              <a:buChar char="•"/>
            </a:pPr>
            <a:r>
              <a:rPr lang="en-US" sz="3600" dirty="0" smtClean="0">
                <a:solidFill>
                  <a:srgbClr val="00B050"/>
                </a:solidFill>
              </a:rPr>
              <a:t>Normal Heart Rate</a:t>
            </a:r>
            <a:br>
              <a:rPr lang="en-US" sz="3600" dirty="0" smtClean="0">
                <a:solidFill>
                  <a:srgbClr val="00B050"/>
                </a:solidFill>
              </a:rPr>
            </a:br>
            <a:r>
              <a:rPr lang="en-US" sz="3600" dirty="0">
                <a:solidFill>
                  <a:srgbClr val="00B050"/>
                </a:solidFill>
              </a:rPr>
              <a:t>60-100 beats/ minute </a:t>
            </a:r>
            <a:br>
              <a:rPr lang="en-US" sz="3600" dirty="0">
                <a:solidFill>
                  <a:srgbClr val="00B050"/>
                </a:solidFill>
              </a:rPr>
            </a:b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" y="2057400"/>
            <a:ext cx="6400800" cy="4648200"/>
          </a:xfrm>
        </p:spPr>
        <p:txBody>
          <a:bodyPr>
            <a:normAutofit/>
          </a:bodyPr>
          <a:lstStyle/>
          <a:p>
            <a:pPr marL="457200" indent="-457200" algn="l">
              <a:buFont typeface="Arial" pitchFamily="34" charset="0"/>
              <a:buChar char="•"/>
            </a:pPr>
            <a:r>
              <a:rPr lang="en-US" sz="3600" dirty="0" smtClean="0">
                <a:solidFill>
                  <a:srgbClr val="FF0000"/>
                </a:solidFill>
              </a:rPr>
              <a:t>Tachycardia</a:t>
            </a:r>
          </a:p>
          <a:p>
            <a:pPr algn="l"/>
            <a:r>
              <a:rPr lang="en-US" sz="3600" dirty="0" smtClean="0">
                <a:solidFill>
                  <a:srgbClr val="FF0000"/>
                </a:solidFill>
              </a:rPr>
              <a:t> more than 100 beats/minute</a:t>
            </a:r>
          </a:p>
          <a:p>
            <a:pPr marL="457200" indent="-457200" algn="l">
              <a:buFont typeface="Arial" pitchFamily="34" charset="0"/>
              <a:buChar char="•"/>
            </a:pPr>
            <a:endParaRPr lang="en-US" sz="3600" dirty="0" smtClean="0">
              <a:solidFill>
                <a:schemeClr val="accent1"/>
              </a:solidFill>
            </a:endParaRPr>
          </a:p>
          <a:p>
            <a:pPr marL="457200" indent="-457200" algn="l">
              <a:buFont typeface="Arial" pitchFamily="34" charset="0"/>
              <a:buChar char="•"/>
            </a:pPr>
            <a:r>
              <a:rPr lang="en-US" sz="3600" dirty="0" err="1" smtClean="0">
                <a:solidFill>
                  <a:schemeClr val="accent1"/>
                </a:solidFill>
              </a:rPr>
              <a:t>Bradycardia</a:t>
            </a:r>
            <a:r>
              <a:rPr lang="en-US" sz="3600" dirty="0" smtClean="0">
                <a:solidFill>
                  <a:schemeClr val="accent1"/>
                </a:solidFill>
              </a:rPr>
              <a:t> </a:t>
            </a:r>
          </a:p>
          <a:p>
            <a:pPr algn="l"/>
            <a:r>
              <a:rPr lang="en-US" sz="3600" dirty="0" smtClean="0">
                <a:solidFill>
                  <a:schemeClr val="accent1"/>
                </a:solidFill>
              </a:rPr>
              <a:t>Less than 60 beats/ minute</a:t>
            </a:r>
          </a:p>
        </p:txBody>
      </p:sp>
    </p:spTree>
    <p:extLst>
      <p:ext uri="{BB962C8B-B14F-4D97-AF65-F5344CB8AC3E}">
        <p14:creationId xmlns:p14="http://schemas.microsoft.com/office/powerpoint/2010/main" val="14994247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Drugs 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03965006"/>
              </p:ext>
            </p:extLst>
          </p:nvPr>
        </p:nvGraphicFramePr>
        <p:xfrm>
          <a:off x="457200" y="1676400"/>
          <a:ext cx="8229600" cy="4104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52800"/>
                <a:gridCol w="2133600"/>
                <a:gridCol w="27432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 Drug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Force</a:t>
                      </a:r>
                      <a:r>
                        <a:rPr lang="en-US" baseline="0" dirty="0" smtClean="0"/>
                        <a:t> of contraction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Epinephrine (beta</a:t>
                      </a:r>
                      <a:r>
                        <a:rPr lang="en-US" baseline="0" dirty="0" smtClean="0"/>
                        <a:t> receptor)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Norepinephrine (beta</a:t>
                      </a:r>
                      <a:r>
                        <a:rPr lang="en-US" baseline="0" dirty="0" smtClean="0"/>
                        <a:t> receptor)</a:t>
                      </a:r>
                      <a:endParaRPr lang="en-US" dirty="0" smtClean="0"/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Propranolol ( beta</a:t>
                      </a:r>
                      <a:r>
                        <a:rPr lang="en-US" baseline="0" dirty="0" smtClean="0"/>
                        <a:t> blocker)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Digoxin ( C.H.F)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Procainamide</a:t>
                      </a:r>
                      <a:r>
                        <a:rPr lang="en-US" baseline="0" dirty="0" smtClean="0"/>
                        <a:t> ( anti arrhythmic)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---------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KCL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US" dirty="0"/>
                    </a:p>
                  </a:txBody>
                  <a:tcPr/>
                </a:tc>
              </a:tr>
              <a:tr h="868680">
                <a:tc>
                  <a:txBody>
                    <a:bodyPr/>
                    <a:lstStyle/>
                    <a:p>
                      <a:r>
                        <a:rPr lang="en-US" dirty="0" smtClean="0"/>
                        <a:t>Verapamil (Ca. Ch.</a:t>
                      </a:r>
                      <a:r>
                        <a:rPr lang="en-US" baseline="0" dirty="0" smtClean="0"/>
                        <a:t> Blocker)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59728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1454</TotalTime>
  <Words>106</Words>
  <Application>Microsoft Office PowerPoint</Application>
  <PresentationFormat>On-screen Show (4:3)</PresentationFormat>
  <Paragraphs>44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PHL 313 (Lab. 6) Effect of Drugs on Rabbit’s Isolated Heart</vt:lpstr>
      <vt:lpstr>Ringer’s Solution </vt:lpstr>
      <vt:lpstr>Parameters </vt:lpstr>
      <vt:lpstr>Normal Heart Rate 60-100 beats/ minute  </vt:lpstr>
      <vt:lpstr>Drugs </vt:lpstr>
    </vt:vector>
  </TitlesOfParts>
  <Company>King Saud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Effect of drugs on Rabbit Isolated Heart</dc:title>
  <dc:creator>User</dc:creator>
  <cp:lastModifiedBy>User</cp:lastModifiedBy>
  <cp:revision>8</cp:revision>
  <cp:lastPrinted>2008-08-08T17:42:06Z</cp:lastPrinted>
  <dcterms:created xsi:type="dcterms:W3CDTF">2013-11-06T09:02:42Z</dcterms:created>
  <dcterms:modified xsi:type="dcterms:W3CDTF">2008-08-08T17:56:37Z</dcterms:modified>
</cp:coreProperties>
</file>

<file path=docProps/thumbnail.jpeg>
</file>