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7" r:id="rId2"/>
    <p:sldId id="318" r:id="rId3"/>
    <p:sldId id="263" r:id="rId4"/>
    <p:sldId id="264" r:id="rId5"/>
    <p:sldId id="265" r:id="rId6"/>
    <p:sldId id="273" r:id="rId7"/>
    <p:sldId id="274" r:id="rId8"/>
    <p:sldId id="277" r:id="rId9"/>
    <p:sldId id="280" r:id="rId10"/>
    <p:sldId id="281" r:id="rId11"/>
    <p:sldId id="287" r:id="rId12"/>
    <p:sldId id="282" r:id="rId13"/>
    <p:sldId id="291" r:id="rId14"/>
    <p:sldId id="288" r:id="rId15"/>
    <p:sldId id="293" r:id="rId16"/>
    <p:sldId id="289" r:id="rId17"/>
    <p:sldId id="295" r:id="rId18"/>
    <p:sldId id="321" r:id="rId19"/>
    <p:sldId id="296" r:id="rId20"/>
    <p:sldId id="309" r:id="rId21"/>
    <p:sldId id="328" r:id="rId22"/>
    <p:sldId id="326" r:id="rId23"/>
    <p:sldId id="320" r:id="rId24"/>
    <p:sldId id="324" r:id="rId25"/>
    <p:sldId id="327" r:id="rId2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6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DE414-85E3-421A-8AA6-C543E640A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C435A-FAFE-4AE3-BA2F-9DC13BC79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37C24-AA3C-4A7D-98B4-A53197B578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39B24-B1DE-4255-9B2C-0E223F4B28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F8191-4081-4C8D-ABD8-642F03DE5E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5CF5D-9820-4300-BD13-6A4C8503A1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B5374-2725-44B4-ADFD-A122F752F5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7A5F0-5F30-4E00-9A7F-D255D1867C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566E4-47AA-4421-A9AF-17A97F0A9B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91C4C-9A00-4451-A8A7-74C549A5AC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30DD0-D59C-4AEE-A129-807A6BD7E6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6465C86-553D-4ECF-A4D4-7EE3EEAED5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hemistry.about.com/library/glossary/bldef507.htm" TargetMode="External"/><Relationship Id="rId2" Type="http://schemas.openxmlformats.org/officeDocument/2006/relationships/hyperlink" Target="http://chemistry.about.com/library/glossary/bldef505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universetoday.com/wp-content/uploads/2010/02/c-atom_e1.gi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2484438" y="2492375"/>
            <a:ext cx="3959225" cy="16557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54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Isotopes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b="1" i="1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</p:txBody>
      </p:sp>
      <p:pic>
        <p:nvPicPr>
          <p:cNvPr id="11267" name="Picture 4" descr="atoms-isotope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9144000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800" b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Radioactivity:</a:t>
            </a:r>
          </a:p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Unstable atomic nuclei will spontaneously decompose (decay)</a:t>
            </a:r>
          </a:p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 to form nuclei with a higher stability. The decomposition</a:t>
            </a:r>
          </a:p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 process is called </a:t>
            </a:r>
            <a:r>
              <a:rPr lang="en-GB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radioactivity.</a:t>
            </a:r>
          </a:p>
          <a:p>
            <a:pPr eaLnBrk="1" hangingPunct="1">
              <a:buFontTx/>
              <a:buNone/>
            </a:pPr>
            <a:endParaRPr lang="en-GB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- The energy and particles which are released during the decomposition process are called</a:t>
            </a:r>
            <a:r>
              <a:rPr lang="en-GB" sz="2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radiation</a:t>
            </a: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●When unstable nuclei decompose in nature, the process is referred to as </a:t>
            </a:r>
            <a:r>
              <a:rPr lang="en-GB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natural radioactivity</a:t>
            </a:r>
            <a:r>
              <a:rPr lang="en-GB" sz="2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- When the unstable nuclei are prepared in the laboratory, the decomposition is called </a:t>
            </a:r>
            <a:r>
              <a:rPr lang="en-GB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induced radioactivity</a:t>
            </a:r>
            <a:r>
              <a:rPr lang="en-GB" sz="2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en-GB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GB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Modes of radioactive decay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-There are </a:t>
            </a:r>
            <a:r>
              <a:rPr lang="en-GB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three major types</a:t>
            </a: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natural radioactivity: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GB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Alpha Radiation: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-Alpha radiation consists of a stream of positively charged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particles, called alpha particles, which have an 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atomic mass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 of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4 and a charge of +2 (a helium nucleus).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-When an alpha particle is ejected from a nucleus, the mass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number of the nucleus decreases by four units and the 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atomic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number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 decreases by two units. 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For example:</a:t>
            </a:r>
          </a:p>
          <a:p>
            <a:pPr marL="609600" indent="-609600" eaLnBrk="1" hangingPunct="1">
              <a:buFontTx/>
              <a:buNone/>
              <a:defRPr/>
            </a:pPr>
            <a:endParaRPr lang="en-GB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-The helium nucleus is the alpha particle.    </a:t>
            </a:r>
          </a:p>
          <a:p>
            <a:pPr marL="609600" indent="-609600"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9"/>
          <p:cNvPicPr>
            <a:picLocks noChangeAspect="1" noChangeArrowheads="1"/>
          </p:cNvPicPr>
          <p:nvPr/>
        </p:nvPicPr>
        <p:blipFill>
          <a:blip r:embed="rId4" cstate="print"/>
          <a:srcRect l="22878" t="26096" r="60495" b="67555"/>
          <a:stretch>
            <a:fillRect/>
          </a:stretch>
        </p:blipFill>
        <p:spPr bwMode="auto">
          <a:xfrm>
            <a:off x="1258888" y="5157788"/>
            <a:ext cx="45847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250px-Alpha_Decay.svg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4652963"/>
            <a:ext cx="2381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b="1" i="1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</p:txBody>
      </p:sp>
      <p:pic>
        <p:nvPicPr>
          <p:cNvPr id="14339" name="Picture 4" descr="Alph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484313"/>
            <a:ext cx="655320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GB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Beta Radiation: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-Beta radiation is a stream of electrons, called beta particles.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When a beta particle is ejected, a neutron in the nucleus is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converted to a proton, so the mass number of the nucleus is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unchanged, </a:t>
            </a:r>
            <a:r>
              <a:rPr lang="en-GB" sz="2800" u="sng" dirty="0" smtClean="0">
                <a:latin typeface="Times New Roman" pitchFamily="18" charset="0"/>
                <a:cs typeface="Times New Roman" pitchFamily="18" charset="0"/>
              </a:rPr>
              <a:t>but the atomic number increases by one unit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609600" indent="-609600"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For example:</a:t>
            </a:r>
          </a:p>
          <a:p>
            <a:pPr marL="609600" indent="-609600" eaLnBrk="1" hangingPunct="1">
              <a:buFontTx/>
              <a:buNone/>
              <a:defRPr/>
            </a:pPr>
            <a:endParaRPr lang="en-GB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-The electron is the beta particle.</a:t>
            </a:r>
          </a:p>
          <a:p>
            <a:pPr marL="609600" indent="-609600"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6"/>
          <p:cNvPicPr>
            <a:picLocks noChangeAspect="1" noChangeArrowheads="1"/>
          </p:cNvPicPr>
          <p:nvPr/>
        </p:nvPicPr>
        <p:blipFill>
          <a:blip r:embed="rId2" cstate="print"/>
          <a:srcRect l="22878" t="53139" r="61382" b="38899"/>
          <a:stretch>
            <a:fillRect/>
          </a:stretch>
        </p:blipFill>
        <p:spPr bwMode="auto">
          <a:xfrm>
            <a:off x="611188" y="3644900"/>
            <a:ext cx="37988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bet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3068638"/>
            <a:ext cx="3257550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800" b="1" i="1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</p:txBody>
      </p:sp>
      <p:pic>
        <p:nvPicPr>
          <p:cNvPr id="16387" name="Picture 4" descr="Beta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341438"/>
            <a:ext cx="633730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GB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Gamma Radiation</a:t>
            </a:r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09600" indent="-609600" eaLnBrk="1" hangingPunct="1">
              <a:buFontTx/>
              <a:buNone/>
              <a:defRPr/>
            </a:pPr>
            <a:endParaRPr lang="en-GB" i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-Gamma rays are high-energy photons with a very short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wavelength (0.0005 to 0.1 nm). 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 emission of gamma radiation results from an </a:t>
            </a: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energy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change within the atomic nucleus.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Gamma emission changes neither the atomic number nor the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atomic mass.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7411" name="Picture 4" descr="Gamma_Decay.sv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860800"/>
            <a:ext cx="4103687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800" b="1" i="1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</p:txBody>
      </p:sp>
      <p:pic>
        <p:nvPicPr>
          <p:cNvPr id="18435" name="Picture 4" descr="Gamm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412875"/>
            <a:ext cx="626427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_42355500_radiation_inf20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57200"/>
            <a:ext cx="5334000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1295400" y="4343400"/>
            <a:ext cx="67056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/>
              <a:t> Alpha particles are stopped by a sheet of paper and cannot   pass through unbroken skin </a:t>
            </a:r>
          </a:p>
          <a:p>
            <a:pPr>
              <a:buFont typeface="Arial" pitchFamily="34" charset="0"/>
              <a:buChar char="•"/>
            </a:pPr>
            <a:r>
              <a:rPr lang="en-US" sz="2400"/>
              <a:t> Beta particles are stopped by an aluminium sheet</a:t>
            </a:r>
          </a:p>
          <a:p>
            <a:pPr>
              <a:buFont typeface="Arial" pitchFamily="34" charset="0"/>
              <a:buChar char="•"/>
            </a:pPr>
            <a:r>
              <a:rPr lang="en-US" sz="2400"/>
              <a:t> Gamma rays are stopped by thick lead</a:t>
            </a:r>
          </a:p>
          <a:p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●Most radioisotopes used in biochemical studies are beta </a:t>
            </a:r>
          </a:p>
          <a:p>
            <a:pPr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and/or gamma emitters. </a:t>
            </a:r>
          </a:p>
          <a:p>
            <a:pPr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GB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, S</a:t>
            </a:r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, and H</a:t>
            </a:r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are radioisotopes commonly used in</a:t>
            </a:r>
          </a:p>
          <a:p>
            <a:pPr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biological research. 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All are </a:t>
            </a:r>
            <a:r>
              <a:rPr lang="el-GR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emitters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Write the nuclear reactions by which they decay.</a:t>
            </a:r>
            <a:endParaRPr lang="el-GR" sz="28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GB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 cstate="print"/>
          <a:srcRect l="44186" t="65216" r="41933" b="19975"/>
          <a:stretch>
            <a:fillRect/>
          </a:stretch>
        </p:blipFill>
        <p:spPr bwMode="auto">
          <a:xfrm>
            <a:off x="1692275" y="4076700"/>
            <a:ext cx="50403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atom</a:t>
            </a:r>
          </a:p>
          <a:p>
            <a:pPr eaLnBrk="1" hangingPunct="1">
              <a:buFontTx/>
              <a:buNone/>
            </a:pPr>
            <a:r>
              <a:rPr lang="en-GB" sz="3600" b="1" i="1" smtClean="0">
                <a:latin typeface="Times New Roman" pitchFamily="18" charset="0"/>
                <a:cs typeface="Times New Roman" pitchFamily="18" charset="0"/>
              </a:rPr>
              <a:t>Atom:</a:t>
            </a:r>
          </a:p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It is a unit of matter that is the smallest unit of an element, having all the characteristics of that element and consisting of a dense, central, positively charged nucleus surrounded by a system of electrons. </a:t>
            </a:r>
          </a:p>
          <a:p>
            <a:pPr eaLnBrk="1" hangingPunct="1">
              <a:buFontTx/>
              <a:buNone/>
            </a:pPr>
            <a:endParaRPr lang="en-GB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-The nucleus is at the centre of the atom and contains the protons and neutrons. Protons and neutrons are collectively known as </a:t>
            </a:r>
            <a:r>
              <a:rPr lang="en-GB" sz="2800" b="1" i="1" smtClean="0">
                <a:latin typeface="Times New Roman" pitchFamily="18" charset="0"/>
                <a:cs typeface="Times New Roman" pitchFamily="18" charset="0"/>
              </a:rPr>
              <a:t>nucleons.</a:t>
            </a:r>
          </a:p>
          <a:p>
            <a:pPr eaLnBrk="1" hangingPunct="1">
              <a:buFontTx/>
              <a:buNone/>
            </a:pPr>
            <a:endParaRPr lang="en-GB" sz="2800" b="1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GB" sz="2800" b="1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GB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Half-life: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(t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“Half-life” (t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of a radioactive isotope is the time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required for half of the original number of atoms to decay.</a:t>
            </a:r>
          </a:p>
          <a:p>
            <a:pPr eaLnBrk="1" hangingPunct="1">
              <a:buFontTx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-The relationship between 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1/2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is:</a:t>
            </a:r>
            <a:endParaRPr lang="el-GR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sz="28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dirty="0" smtClean="0"/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2484438" y="3644900"/>
            <a:ext cx="4103687" cy="115252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2" cstate="print"/>
          <a:srcRect l="42130" t="70642" r="33372" b="21396"/>
          <a:stretch>
            <a:fillRect/>
          </a:stretch>
        </p:blipFill>
        <p:spPr bwMode="auto">
          <a:xfrm>
            <a:off x="2700338" y="3789363"/>
            <a:ext cx="367188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Half Life </a:t>
            </a:r>
            <a:endParaRPr lang="ar-SA" dirty="0"/>
          </a:p>
        </p:txBody>
      </p:sp>
      <p:pic>
        <p:nvPicPr>
          <p:cNvPr id="4" name="Content Placeholder 3" descr="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8478915" cy="18002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equa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8213123" cy="612068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892480" cy="3284984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has a half-life of 163 days.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Calculate: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a) The decay constant (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) in terms of day</a:t>
            </a:r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and sec</a:t>
            </a:r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b) The percent of the initial radioactivity remaining 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in a sample after 90 days.</a:t>
            </a:r>
            <a:endParaRPr lang="el-GR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4221088"/>
            <a:ext cx="6120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a) </a:t>
            </a:r>
            <a:r>
              <a:rPr lang="en-US" sz="2400" dirty="0"/>
              <a:t>λ= 0.693 = 0.693 = 4.26x10-3 day -1 </a:t>
            </a:r>
          </a:p>
          <a:p>
            <a:r>
              <a:rPr lang="en-US" sz="2400" dirty="0" smtClean="0"/>
              <a:t>           t1/2       163 </a:t>
            </a:r>
            <a:endParaRPr lang="en-US" sz="2400" dirty="0"/>
          </a:p>
          <a:p>
            <a:r>
              <a:rPr lang="en-US" sz="2400" dirty="0"/>
              <a:t>0.693 </a:t>
            </a:r>
            <a:r>
              <a:rPr lang="en-US" sz="2400" dirty="0" smtClean="0"/>
              <a:t>             =      4.92x10-8 </a:t>
            </a:r>
            <a:r>
              <a:rPr lang="en-US" sz="2400" dirty="0"/>
              <a:t>sec -1 </a:t>
            </a:r>
            <a:endParaRPr lang="en-US" sz="2400" dirty="0" smtClean="0"/>
          </a:p>
          <a:p>
            <a:r>
              <a:rPr lang="en-US" sz="2400" dirty="0" smtClean="0"/>
              <a:t>163x24x60x60 </a:t>
            </a:r>
            <a:endParaRPr lang="ar-SA" sz="2400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1619672" y="6885384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2339752" y="4653136"/>
            <a:ext cx="7200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H="1">
            <a:off x="1259632" y="4653136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H="1">
            <a:off x="467544" y="5373216"/>
            <a:ext cx="16561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1484784"/>
            <a:ext cx="60304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>
                <a:solidFill>
                  <a:srgbClr val="FF0000"/>
                </a:solidFill>
              </a:rPr>
              <a:t>b) </a:t>
            </a:r>
            <a:r>
              <a:rPr lang="pt-BR" sz="2400" dirty="0" smtClean="0"/>
              <a:t>2.3 log N0 = λt </a:t>
            </a:r>
          </a:p>
          <a:p>
            <a:r>
              <a:rPr lang="en-US" sz="2400" dirty="0" smtClean="0"/>
              <a:t>                 N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Let N0= 100% </a:t>
            </a:r>
          </a:p>
          <a:p>
            <a:r>
              <a:rPr lang="sv-SE" sz="2400" dirty="0" smtClean="0"/>
              <a:t>2.3 log 100 = (4.26x10-3 )(90)      0.3834 </a:t>
            </a:r>
          </a:p>
          <a:p>
            <a:r>
              <a:rPr lang="en-US" sz="2400" dirty="0" smtClean="0"/>
              <a:t>              N </a:t>
            </a:r>
          </a:p>
          <a:p>
            <a:r>
              <a:rPr lang="en-US" sz="2400" dirty="0" smtClean="0"/>
              <a:t>Log100 = 0.3834= 0.167 </a:t>
            </a:r>
          </a:p>
          <a:p>
            <a:r>
              <a:rPr lang="en-US" sz="2400" dirty="0" smtClean="0"/>
              <a:t>        N         2.3 </a:t>
            </a:r>
          </a:p>
          <a:p>
            <a:r>
              <a:rPr lang="pt-BR" sz="2400" dirty="0" smtClean="0"/>
              <a:t>Log 100 – log N = 0.167</a:t>
            </a:r>
          </a:p>
          <a:p>
            <a:r>
              <a:rPr lang="pt-BR" sz="2400" dirty="0" smtClean="0"/>
              <a:t> </a:t>
            </a:r>
          </a:p>
          <a:p>
            <a:r>
              <a:rPr lang="pt-BR" sz="2400" dirty="0" smtClean="0"/>
              <a:t>Log N = 2.000 – 0.167 = 1.83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N = 68.1%</a:t>
            </a:r>
            <a:endParaRPr lang="ar-SA" sz="2400" dirty="0">
              <a:solidFill>
                <a:srgbClr val="C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1979712" y="1916832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H="1">
            <a:off x="1619672" y="2996952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H="1">
            <a:off x="1187624" y="3717032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H="1">
            <a:off x="2267744" y="3717032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>
          <a:xfrm>
            <a:off x="539552" y="332656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en-GB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b)The percent of the initial radioactivity remaining </a:t>
            </a:r>
          </a:p>
          <a:p>
            <a:pPr eaLnBrk="1" hangingPunct="1">
              <a:buFontTx/>
              <a:buNone/>
            </a:pPr>
            <a:r>
              <a:rPr lang="en-GB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in a sample after 90 days.</a:t>
            </a:r>
            <a:endParaRPr lang="el-GR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483768" y="2492896"/>
            <a:ext cx="2376264" cy="64807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4860032" y="2852936"/>
            <a:ext cx="360040" cy="72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curie: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Ci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The curie or </a:t>
            </a:r>
            <a:r>
              <a:rPr lang="en-US" sz="2800" dirty="0" err="1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Ci</a:t>
            </a:r>
            <a:r>
              <a:rPr lang="en-US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 is the standard unit of radioactive decay </a:t>
            </a:r>
            <a:endParaRPr lang="en-US" sz="2800" dirty="0" smtClean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pPr>
              <a:buNone/>
            </a:pPr>
            <a:endParaRPr lang="en-US" sz="2800" dirty="0" smtClean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• It describes the rate at which a certain radioactive substance decay DPM ( decay per min) </a:t>
            </a:r>
          </a:p>
          <a:p>
            <a:pPr>
              <a:buNone/>
            </a:pPr>
            <a:r>
              <a:rPr lang="en-US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• DPM = - </a:t>
            </a:r>
            <a:r>
              <a:rPr lang="en-US" sz="2800" dirty="0" err="1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dN</a:t>
            </a:r>
            <a:r>
              <a:rPr lang="en-US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/</a:t>
            </a:r>
            <a:r>
              <a:rPr lang="en-US" sz="2800" dirty="0" err="1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dt</a:t>
            </a:r>
            <a:r>
              <a:rPr lang="en-US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 = </a:t>
            </a:r>
            <a:r>
              <a:rPr lang="el-GR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λ</a:t>
            </a:r>
            <a:r>
              <a:rPr lang="en-US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N</a:t>
            </a:r>
          </a:p>
          <a:p>
            <a:pPr>
              <a:buNone/>
            </a:pPr>
            <a:endParaRPr lang="en-US" sz="2800" dirty="0" smtClean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• The negative sign indicates that the number of radioactive atoms decreases with time </a:t>
            </a:r>
          </a:p>
          <a:p>
            <a:pPr>
              <a:buNone/>
            </a:pPr>
            <a:r>
              <a:rPr lang="it-IT" sz="28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• 1 μ Ci = 2.22x106 DPM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800" b="1" i="1" u="sng" smtClean="0">
                <a:latin typeface="Times New Roman" pitchFamily="18" charset="0"/>
                <a:cs typeface="Times New Roman" pitchFamily="18" charset="0"/>
              </a:rPr>
              <a:t>The sub-atomic particles:</a:t>
            </a:r>
          </a:p>
          <a:p>
            <a:pPr eaLnBrk="1" hangingPunct="1"/>
            <a:r>
              <a:rPr lang="en-GB" sz="2800" b="1" i="1" smtClean="0">
                <a:latin typeface="Times New Roman" pitchFamily="18" charset="0"/>
                <a:cs typeface="Times New Roman" pitchFamily="18" charset="0"/>
              </a:rPr>
              <a:t>Protons</a:t>
            </a: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 are positively charged </a:t>
            </a:r>
          </a:p>
          <a:p>
            <a:pPr eaLnBrk="1" hangingPunct="1"/>
            <a:r>
              <a:rPr lang="en-GB" sz="2800" b="1" i="1" smtClean="0">
                <a:latin typeface="Times New Roman" pitchFamily="18" charset="0"/>
                <a:cs typeface="Times New Roman" pitchFamily="18" charset="0"/>
              </a:rPr>
              <a:t>Neutrons</a:t>
            </a: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 don't have a charge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2800" b="1" i="1" smtClean="0">
                <a:latin typeface="Times New Roman" pitchFamily="18" charset="0"/>
                <a:cs typeface="Times New Roman" pitchFamily="18" charset="0"/>
              </a:rPr>
              <a:t>Electrons</a:t>
            </a: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 are negatively charged </a:t>
            </a:r>
          </a:p>
          <a:p>
            <a:pPr eaLnBrk="1" hangingPunct="1">
              <a:buFontTx/>
              <a:buNone/>
            </a:pPr>
            <a:endParaRPr lang="en-GB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GB" sz="28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4" descr="Definition Of Ato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2565400"/>
            <a:ext cx="28575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5"/>
          <p:cNvSpPr>
            <a:spLocks noChangeArrowheads="1"/>
          </p:cNvSpPr>
          <p:nvPr/>
        </p:nvSpPr>
        <p:spPr bwMode="auto">
          <a:xfrm>
            <a:off x="250825" y="5956300"/>
            <a:ext cx="6408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Times New Roman" pitchFamily="18" charset="0"/>
                <a:cs typeface="Times New Roman" pitchFamily="18" charset="0"/>
              </a:rPr>
              <a:t>-In a neutral atom:</a:t>
            </a:r>
          </a:p>
          <a:p>
            <a:r>
              <a:rPr lang="en-GB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>
                <a:latin typeface="Times New Roman" pitchFamily="18" charset="0"/>
                <a:cs typeface="Times New Roman" pitchFamily="18" charset="0"/>
              </a:rPr>
              <a:t>number of electrons = number of protons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GB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GB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GB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971550" y="836613"/>
            <a:ext cx="6264275" cy="12969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/>
              <a:t>Atomic number: is the number of protons</a:t>
            </a:r>
            <a:r>
              <a:rPr lang="en-GB"/>
              <a:t> </a:t>
            </a:r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179388" y="3932238"/>
            <a:ext cx="8785225" cy="12969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2400"/>
              <a:t>Mass number of the atom =</a:t>
            </a:r>
            <a:r>
              <a:rPr lang="en-GB" sz="2000"/>
              <a:t> number of protons + number of neutrons</a:t>
            </a:r>
          </a:p>
          <a:p>
            <a:r>
              <a:rPr lang="en-GB" sz="2000"/>
              <a:t>      </a:t>
            </a:r>
            <a:r>
              <a:rPr lang="en-GB" sz="2400"/>
              <a:t>(Atomic mass)</a:t>
            </a:r>
          </a:p>
          <a:p>
            <a:r>
              <a:rPr lang="en-GB" sz="2400"/>
              <a:t>    (Atomic weight)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periodic_chart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 l="19153" r="45238" b="72249"/>
          <a:stretch>
            <a:fillRect/>
          </a:stretch>
        </p:blipFill>
        <p:spPr>
          <a:xfrm>
            <a:off x="1042988" y="1484313"/>
            <a:ext cx="5905500" cy="3816350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GB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Isotopes</a:t>
            </a:r>
          </a:p>
          <a:p>
            <a:pPr algn="ctr" eaLnBrk="1" hangingPunct="1">
              <a:buFontTx/>
              <a:buNone/>
              <a:defRPr/>
            </a:pPr>
            <a:endParaRPr lang="en-GB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GB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Isotopes:</a:t>
            </a:r>
          </a:p>
          <a:p>
            <a:pPr eaLnBrk="1" hangingPunct="1">
              <a:buFontTx/>
              <a:buNone/>
              <a:defRPr/>
            </a:pP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Are atoms that contain the same number of protons (have</a:t>
            </a:r>
          </a:p>
          <a:p>
            <a:pPr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the same </a:t>
            </a:r>
            <a:r>
              <a:rPr lang="en-GB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atomic number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) but different numbers of neutrons</a:t>
            </a:r>
          </a:p>
          <a:p>
            <a:pPr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(have different </a:t>
            </a:r>
            <a:r>
              <a:rPr lang="en-GB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atomic weight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              not all atoms of the same element have identical</a:t>
            </a:r>
          </a:p>
          <a:p>
            <a:pPr eaLnBrk="1" hangingPunct="1">
              <a:buFontTx/>
              <a:buNone/>
              <a:defRPr/>
            </a:pP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masses as first suggested by Dalton, so these different kinds of atoms are isotopes.</a:t>
            </a:r>
          </a:p>
          <a:p>
            <a:pPr algn="ctr" eaLnBrk="1" hangingPunct="1">
              <a:buFontTx/>
              <a:buNone/>
              <a:defRPr/>
            </a:pPr>
            <a:endParaRPr lang="en-GB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GB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AutoShape 4"/>
          <p:cNvSpPr>
            <a:spLocks noChangeArrowheads="1"/>
          </p:cNvSpPr>
          <p:nvPr/>
        </p:nvSpPr>
        <p:spPr bwMode="auto">
          <a:xfrm>
            <a:off x="395288" y="4076700"/>
            <a:ext cx="647700" cy="360363"/>
          </a:xfrm>
          <a:prstGeom prst="rightArrow">
            <a:avLst>
              <a:gd name="adj1" fmla="val 50000"/>
              <a:gd name="adj2" fmla="val 449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-Most naturally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occuring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elements exist as mixture of isotopes.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-Because of the existence of isotopes, the mass of a collection of atoms has an average value.</a:t>
            </a:r>
          </a:p>
          <a:p>
            <a:pPr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GB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Mg</a:t>
            </a:r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, Mg </a:t>
            </a:r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, Mg</a:t>
            </a:r>
            <a:r>
              <a:rPr lang="en-GB" sz="2800" baseline="30000" dirty="0" smtClean="0"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Which account for about 78.6, 10.11, 11.29% , respectively, of the total magnesium in nature.</a:t>
            </a:r>
          </a:p>
          <a:p>
            <a:pPr eaLnBrk="1" hangingPunct="1">
              <a:buFontTx/>
              <a:buNone/>
              <a:defRPr/>
            </a:pPr>
            <a:endParaRPr lang="en-US" sz="28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-Because of the mass distribution, the weighted average atomic weight of magnesium is 24.31</a:t>
            </a:r>
          </a:p>
          <a:p>
            <a:pPr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 The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chemical properties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of an element are determined by its atomic number, not its atomic weight. Consequently, all three isotopes of magnesium react identically. </a:t>
            </a:r>
          </a:p>
          <a:p>
            <a:pPr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GB" sz="28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-Isotope symbol can be represented by writing its mass</a:t>
            </a:r>
          </a:p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 number as a superscript and its atomic number as</a:t>
            </a:r>
          </a:p>
          <a:p>
            <a:pPr eaLnBrk="1" hangingPunct="1">
              <a:buFontTx/>
              <a:buNone/>
            </a:pPr>
            <a:r>
              <a:rPr lang="en-GB" sz="2800" smtClean="0">
                <a:latin typeface="Times New Roman" pitchFamily="18" charset="0"/>
                <a:cs typeface="Times New Roman" pitchFamily="18" charset="0"/>
              </a:rPr>
              <a:t> a subscript, both preceding the atomic symbol. </a:t>
            </a:r>
          </a:p>
          <a:p>
            <a:pPr eaLnBrk="1" hangingPunct="1">
              <a:buFontTx/>
              <a:buNone/>
            </a:pPr>
            <a:endParaRPr lang="en-GB" smtClean="0"/>
          </a:p>
        </p:txBody>
      </p:sp>
      <p:pic>
        <p:nvPicPr>
          <p:cNvPr id="9219" name="Picture 4" descr="Isotope_symbo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060575"/>
            <a:ext cx="504031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b="1" i="1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</p:txBody>
      </p:sp>
      <p:pic>
        <p:nvPicPr>
          <p:cNvPr id="10243" name="Picture 4" descr="isotop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5538"/>
            <a:ext cx="9144000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902</Words>
  <Application>Microsoft Office PowerPoint</Application>
  <PresentationFormat>On-screen Show (4:3)</PresentationFormat>
  <Paragraphs>142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Times New Roman</vt:lpstr>
      <vt:lpstr>Wingdings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Half Life </vt:lpstr>
      <vt:lpstr>Slide 22</vt:lpstr>
      <vt:lpstr>Slide 23</vt:lpstr>
      <vt:lpstr>Slide 24</vt:lpstr>
      <vt:lpstr>Slide 25</vt:lpstr>
    </vt:vector>
  </TitlesOfParts>
  <Company>Novo Nordisk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Novo Nordisk A/S</dc:creator>
  <cp:lastModifiedBy>aalbity</cp:lastModifiedBy>
  <cp:revision>71</cp:revision>
  <dcterms:created xsi:type="dcterms:W3CDTF">2012-04-15T17:48:06Z</dcterms:created>
  <dcterms:modified xsi:type="dcterms:W3CDTF">2017-12-04T05:41:58Z</dcterms:modified>
</cp:coreProperties>
</file>