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3" r:id="rId3"/>
    <p:sldId id="261" r:id="rId4"/>
    <p:sldId id="265" r:id="rId5"/>
    <p:sldId id="270" r:id="rId6"/>
    <p:sldId id="269" r:id="rId7"/>
    <p:sldId id="264" r:id="rId8"/>
    <p:sldId id="271" r:id="rId9"/>
    <p:sldId id="263" r:id="rId10"/>
    <p:sldId id="260" r:id="rId11"/>
    <p:sldId id="27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72" y="6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89119-F604-4894-BC2F-12C6AB1A5275}" type="datetimeFigureOut">
              <a:rPr lang="en-GB" smtClean="0"/>
              <a:t>11/18/12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2B833-2391-4718-B6C2-14F86999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989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6B4B5-5F45-4BEC-9938-A9917713FAF8}" type="datetimeFigureOut">
              <a:rPr lang="en-GB" smtClean="0"/>
              <a:t>11/18/12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00755-568A-4A64-AD15-90EAFDBDA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003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0A5BFBC-F31E-41D5-8314-46668B40AA62}" type="slidenum">
              <a:rPr lang="en-US" smtClean="0">
                <a:latin typeface="Tahoma" pitchFamily="34" charset="0"/>
              </a:rPr>
              <a:pPr eaLnBrk="1" hangingPunct="1"/>
              <a:t>2</a:t>
            </a:fld>
            <a:endParaRPr lang="en-US" smtClean="0">
              <a:latin typeface="Tahoma" pitchFamily="34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BA106D-FBFE-4ED1-AF07-FC17EAE37E5C}" type="slidenum">
              <a:rPr lang="en-AU"/>
              <a:pPr/>
              <a:t>3</a:t>
            </a:fld>
            <a:endParaRPr lang="en-AU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Ask questions from the analyst for clarification</a:t>
            </a:r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BA106D-FBFE-4ED1-AF07-FC17EAE37E5C}" type="slidenum">
              <a:rPr lang="en-AU"/>
              <a:pPr/>
              <a:t>7</a:t>
            </a:fld>
            <a:endParaRPr lang="en-AU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Ask questions from the analyst for clarification</a:t>
            </a:r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C12B85-7D21-42C8-92DB-8AEE5858D14C}" type="slidenum">
              <a:rPr lang="en-AU"/>
              <a:pPr/>
              <a:t>8</a:t>
            </a:fld>
            <a:endParaRPr lang="en-AU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C12B85-7D21-42C8-92DB-8AEE5858D14C}" type="slidenum">
              <a:rPr lang="en-AU"/>
              <a:pPr/>
              <a:t>9</a:t>
            </a:fld>
            <a:endParaRPr lang="en-AU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0F9FE63-9AD1-4090-9C78-C2818C3BCA1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Logic Modelling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Decision Tables</a:t>
            </a:r>
          </a:p>
        </p:txBody>
      </p:sp>
    </p:spTree>
    <p:extLst>
      <p:ext uri="{BB962C8B-B14F-4D97-AF65-F5344CB8AC3E}">
        <p14:creationId xmlns:p14="http://schemas.microsoft.com/office/powerpoint/2010/main" val="1106658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A2: Possible </a:t>
            </a:r>
            <a:r>
              <a:rPr lang="en-NZ" dirty="0"/>
              <a:t>solution- Mailing Customers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Exclude the “O-Others” from the decision table and suppose that the description states that: </a:t>
            </a:r>
            <a:r>
              <a:rPr lang="en-NZ" sz="2400" dirty="0" smtClean="0"/>
              <a:t>“</a:t>
            </a:r>
            <a:r>
              <a:rPr lang="en-NZ" sz="2400" dirty="0"/>
              <a:t>2 or more current </a:t>
            </a:r>
            <a:r>
              <a:rPr lang="en-NZ" sz="2400" dirty="0" smtClean="0"/>
              <a:t>lines </a:t>
            </a:r>
            <a:r>
              <a:rPr lang="en-NZ" sz="2400" b="1" dirty="0" smtClean="0"/>
              <a:t>AND/OR</a:t>
            </a:r>
            <a:r>
              <a:rPr lang="en-NZ" sz="2400" dirty="0" smtClean="0"/>
              <a:t> </a:t>
            </a:r>
            <a:r>
              <a:rPr lang="en-NZ" sz="2400" dirty="0"/>
              <a:t>credit rating X”. </a:t>
            </a:r>
            <a:endParaRPr lang="en-NZ" sz="2400" dirty="0" smtClean="0"/>
          </a:p>
          <a:p>
            <a:pPr marL="114300" indent="0">
              <a:buNone/>
            </a:pPr>
            <a:endParaRPr lang="en-NZ" sz="2400" dirty="0" smtClean="0"/>
          </a:p>
          <a:p>
            <a:pPr marL="114300" indent="0">
              <a:buNone/>
            </a:pPr>
            <a:endParaRPr lang="en-NZ" sz="2400" dirty="0"/>
          </a:p>
          <a:p>
            <a:pPr marL="114300" indent="0">
              <a:buNone/>
            </a:pPr>
            <a:endParaRPr lang="en-NZ" sz="2400" dirty="0" smtClean="0"/>
          </a:p>
          <a:p>
            <a:pPr marL="114300" indent="0">
              <a:buNone/>
            </a:pPr>
            <a:endParaRPr lang="en-NZ" sz="2400" dirty="0"/>
          </a:p>
          <a:p>
            <a:pPr marL="114300" indent="0">
              <a:buNone/>
            </a:pPr>
            <a:endParaRPr lang="en-NZ" sz="2400" dirty="0" smtClean="0"/>
          </a:p>
          <a:p>
            <a:pPr marL="114300" indent="0">
              <a:buNone/>
            </a:pPr>
            <a:endParaRPr lang="en-NZ" sz="2400" dirty="0"/>
          </a:p>
          <a:p>
            <a:pPr marL="114300" indent="0">
              <a:buNone/>
            </a:pPr>
            <a:endParaRPr lang="en-NZ" sz="2400" dirty="0" smtClean="0"/>
          </a:p>
          <a:p>
            <a:pPr marL="11430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10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339477"/>
              </p:ext>
            </p:extLst>
          </p:nvPr>
        </p:nvGraphicFramePr>
        <p:xfrm>
          <a:off x="118997" y="2852936"/>
          <a:ext cx="8269427" cy="34701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4685"/>
                <a:gridCol w="1083310"/>
                <a:gridCol w="544286"/>
                <a:gridCol w="544286"/>
                <a:gridCol w="544286"/>
                <a:gridCol w="544286"/>
                <a:gridCol w="544286"/>
                <a:gridCol w="544286"/>
                <a:gridCol w="544286"/>
                <a:gridCol w="544286"/>
                <a:gridCol w="544286"/>
                <a:gridCol w="544286"/>
                <a:gridCol w="544286"/>
                <a:gridCol w="544286"/>
              </a:tblGrid>
              <a:tr h="1927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900" dirty="0" smtClean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1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Rule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2786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Condition </a:t>
                      </a:r>
                      <a:endParaRPr lang="en-GB" sz="9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</a:rPr>
                        <a:t>Stub 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4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5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6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7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8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9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10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11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12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835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Customer Type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835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 or more Lines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835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Credit rating = 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5572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Action </a:t>
                      </a:r>
                      <a:endParaRPr lang="en-GB" sz="9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</a:rPr>
                        <a:t>Stub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Normal Letter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557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Special Letter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835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Add Paragraph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X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</a:t>
                      </a:r>
                      <a:endParaRPr lang="en-GB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9642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A2: Possible </a:t>
            </a:r>
            <a:r>
              <a:rPr lang="en-NZ" dirty="0"/>
              <a:t>solution- Mailing Customers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Simplify</a:t>
            </a:r>
            <a:r>
              <a:rPr lang="en-GB" dirty="0" smtClean="0"/>
              <a:t> the Table</a:t>
            </a:r>
            <a:endParaRPr lang="en-NZ" sz="2400" dirty="0" smtClean="0"/>
          </a:p>
          <a:p>
            <a:pPr marL="114300" indent="0">
              <a:buNone/>
            </a:pPr>
            <a:endParaRPr lang="en-NZ" sz="2400" dirty="0" smtClean="0"/>
          </a:p>
          <a:p>
            <a:pPr marL="114300" indent="0">
              <a:buNone/>
            </a:pPr>
            <a:endParaRPr lang="en-NZ" sz="2400" dirty="0"/>
          </a:p>
          <a:p>
            <a:pPr marL="114300" indent="0">
              <a:buNone/>
            </a:pPr>
            <a:endParaRPr lang="en-NZ" sz="2400" dirty="0" smtClean="0"/>
          </a:p>
          <a:p>
            <a:pPr marL="114300" indent="0">
              <a:buNone/>
            </a:pPr>
            <a:endParaRPr lang="en-NZ" sz="2400" dirty="0"/>
          </a:p>
          <a:p>
            <a:pPr marL="114300" indent="0">
              <a:buNone/>
            </a:pPr>
            <a:endParaRPr lang="en-NZ" sz="2400" dirty="0" smtClean="0"/>
          </a:p>
          <a:p>
            <a:pPr marL="114300" indent="0">
              <a:buNone/>
            </a:pPr>
            <a:endParaRPr lang="en-NZ" sz="2400" dirty="0"/>
          </a:p>
          <a:p>
            <a:pPr marL="114300" indent="0">
              <a:buNone/>
            </a:pPr>
            <a:endParaRPr lang="en-NZ" sz="2400" dirty="0" smtClean="0"/>
          </a:p>
          <a:p>
            <a:pPr marL="11430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11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945874"/>
              </p:ext>
            </p:extLst>
          </p:nvPr>
        </p:nvGraphicFramePr>
        <p:xfrm>
          <a:off x="251520" y="2894824"/>
          <a:ext cx="8159863" cy="15422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2010"/>
                <a:gridCol w="1083310"/>
                <a:gridCol w="692727"/>
                <a:gridCol w="692727"/>
                <a:gridCol w="692727"/>
                <a:gridCol w="692727"/>
                <a:gridCol w="692727"/>
                <a:gridCol w="692727"/>
                <a:gridCol w="692727"/>
                <a:gridCol w="692727"/>
                <a:gridCol w="69272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Rule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Condition </a:t>
                      </a:r>
                      <a:endParaRPr lang="en-GB" sz="11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Stub 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Customer </a:t>
                      </a:r>
                      <a:r>
                        <a:rPr lang="en-GB" sz="1100" dirty="0" smtClean="0">
                          <a:effectLst/>
                        </a:rPr>
                        <a:t>Type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A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A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A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 or more </a:t>
                      </a:r>
                      <a:r>
                        <a:rPr lang="en-GB" sz="1100" dirty="0" smtClean="0">
                          <a:effectLst/>
                        </a:rPr>
                        <a:t>Lines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Y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Y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Y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Credit rating = </a:t>
                      </a:r>
                      <a:r>
                        <a:rPr lang="en-GB" sz="1100" dirty="0" smtClean="0">
                          <a:effectLst/>
                        </a:rPr>
                        <a:t>X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Y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Y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Y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Action Stub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Normal </a:t>
                      </a:r>
                      <a:r>
                        <a:rPr lang="en-GB" sz="1100" dirty="0" smtClean="0">
                          <a:effectLst/>
                        </a:rPr>
                        <a:t>Letter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Special </a:t>
                      </a:r>
                      <a:r>
                        <a:rPr lang="en-GB" sz="1100" dirty="0" smtClean="0">
                          <a:effectLst/>
                        </a:rPr>
                        <a:t>Letter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Add </a:t>
                      </a:r>
                      <a:r>
                        <a:rPr lang="en-GB" sz="1100" dirty="0" smtClean="0">
                          <a:effectLst/>
                        </a:rPr>
                        <a:t>Paragraph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343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 smtClean="0"/>
              <a:t>2</a:t>
            </a:r>
          </a:p>
        </p:txBody>
      </p:sp>
      <p:sp>
        <p:nvSpPr>
          <p:cNvPr id="512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Modeling Logic with Decision Tables </a:t>
            </a:r>
          </a:p>
        </p:txBody>
      </p:sp>
      <p:sp>
        <p:nvSpPr>
          <p:cNvPr id="512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Procedure for Creating Decision Tables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Name the condition and the values that each condition can assume.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Name all possible actions that can occur.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List all possible rules.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Define the actions for each rule.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Simplify the table.</a:t>
            </a:r>
          </a:p>
        </p:txBody>
      </p:sp>
    </p:spTree>
    <p:extLst>
      <p:ext uri="{BB962C8B-B14F-4D97-AF65-F5344CB8AC3E}">
        <p14:creationId xmlns:p14="http://schemas.microsoft.com/office/powerpoint/2010/main" val="249844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/>
            </a:r>
            <a:br>
              <a:rPr lang="en-NZ" dirty="0"/>
            </a:br>
            <a:r>
              <a:rPr lang="en-NZ" dirty="0" smtClean="0"/>
              <a:t>Q1: Create </a:t>
            </a:r>
            <a:r>
              <a:rPr lang="en-NZ" dirty="0"/>
              <a:t>a decision </a:t>
            </a:r>
            <a:r>
              <a:rPr lang="en-NZ" dirty="0" smtClean="0"/>
              <a:t>table- Students Campus </a:t>
            </a:r>
            <a:r>
              <a:rPr lang="en-GB" sz="4800" dirty="0"/>
              <a:t>B</a:t>
            </a:r>
            <a:r>
              <a:rPr lang="en-GB" sz="4800" dirty="0" smtClean="0"/>
              <a:t>urglar Alarm</a:t>
            </a:r>
            <a:br>
              <a:rPr lang="en-GB" sz="4800" dirty="0" smtClean="0"/>
            </a:br>
            <a:endParaRPr lang="en-AU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GB" sz="2800" i="1" dirty="0" smtClean="0"/>
              <a:t>When </a:t>
            </a:r>
            <a:r>
              <a:rPr lang="en-GB" sz="2800" i="1" dirty="0"/>
              <a:t>a burglar alarm sounds, if it is in one of students’ houses where </a:t>
            </a:r>
            <a:r>
              <a:rPr lang="en-GB" sz="2800" i="1" dirty="0" smtClean="0"/>
              <a:t>alarm sounds </a:t>
            </a:r>
            <a:r>
              <a:rPr lang="en-GB" sz="2800" i="1" dirty="0"/>
              <a:t>every week, ignore it. Otherwise have a look outside and if the </a:t>
            </a:r>
            <a:r>
              <a:rPr lang="en-GB" sz="2800" i="1" dirty="0" smtClean="0"/>
              <a:t>house looks </a:t>
            </a:r>
            <a:r>
              <a:rPr lang="en-GB" sz="2800" i="1" dirty="0"/>
              <a:t>not broken into and there is nobody moving inside it, ignore the </a:t>
            </a:r>
            <a:r>
              <a:rPr lang="en-GB" sz="2800" i="1" dirty="0" smtClean="0"/>
              <a:t>alarm. Otherwise </a:t>
            </a:r>
            <a:r>
              <a:rPr lang="en-GB" sz="2800" i="1" dirty="0"/>
              <a:t>call police</a:t>
            </a:r>
            <a:r>
              <a:rPr lang="en-GB" sz="2800" i="1" dirty="0" smtClean="0"/>
              <a:t>.</a:t>
            </a:r>
          </a:p>
          <a:p>
            <a:pPr marL="114300" indent="0">
              <a:buNone/>
            </a:pPr>
            <a:endParaRPr lang="en-GB" sz="2800" i="1" dirty="0"/>
          </a:p>
          <a:p>
            <a:r>
              <a:rPr lang="en-GB" sz="2800" b="1" dirty="0"/>
              <a:t>List</a:t>
            </a:r>
            <a:r>
              <a:rPr lang="en-GB" sz="2800" dirty="0"/>
              <a:t> the resulting rules.</a:t>
            </a:r>
            <a:endParaRPr lang="en-NZ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441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A1: Decision Table – </a:t>
            </a:r>
            <a:r>
              <a:rPr lang="en-NZ" dirty="0"/>
              <a:t>Students Campus </a:t>
            </a:r>
            <a:r>
              <a:rPr lang="en-GB" sz="4800" dirty="0"/>
              <a:t>Burglar Alarm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8263981"/>
              </p:ext>
            </p:extLst>
          </p:nvPr>
        </p:nvGraphicFramePr>
        <p:xfrm>
          <a:off x="107504" y="2564904"/>
          <a:ext cx="8301218" cy="23150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3657"/>
                <a:gridCol w="2528321"/>
                <a:gridCol w="1029810"/>
                <a:gridCol w="1029810"/>
                <a:gridCol w="1029810"/>
                <a:gridCol w="1029810"/>
              </a:tblGrid>
              <a:tr h="460856">
                <a:tc gridSpan="2"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sz="1800" dirty="0" smtClean="0"/>
                        <a:t>Rule Stub</a:t>
                      </a:r>
                      <a:endParaRPr lang="en-GB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Rule</a:t>
                      </a:r>
                      <a:r>
                        <a:rPr lang="en-GB" sz="1800" baseline="0" dirty="0" smtClean="0"/>
                        <a:t> 1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Rule 2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Rule 3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Rule 4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sz="1800" dirty="0" smtClean="0"/>
                        <a:t>Condition</a:t>
                      </a:r>
                      <a:r>
                        <a:rPr lang="en-GB" sz="1800" baseline="0" dirty="0" smtClean="0"/>
                        <a:t> Stub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One of those houses      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Suspicious activity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sz="1800" dirty="0" smtClean="0"/>
                        <a:t>Action</a:t>
                      </a:r>
                      <a:r>
                        <a:rPr lang="en-GB" sz="1800" baseline="0" dirty="0" smtClean="0"/>
                        <a:t> Stub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Ignore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X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X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X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Call</a:t>
                      </a:r>
                      <a:r>
                        <a:rPr lang="en-GB" sz="1800" baseline="0" dirty="0" smtClean="0"/>
                        <a:t> Police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X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876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A1: Simplified Decision </a:t>
            </a:r>
            <a:r>
              <a:rPr lang="en-GB" dirty="0"/>
              <a:t>Table – </a:t>
            </a:r>
            <a:r>
              <a:rPr lang="en-NZ" dirty="0"/>
              <a:t>Students Campus </a:t>
            </a:r>
            <a:r>
              <a:rPr lang="en-GB" sz="4800" dirty="0"/>
              <a:t>Burglar Alarm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9174982"/>
              </p:ext>
            </p:extLst>
          </p:nvPr>
        </p:nvGraphicFramePr>
        <p:xfrm>
          <a:off x="395536" y="2564904"/>
          <a:ext cx="7271408" cy="23150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3657"/>
                <a:gridCol w="2528321"/>
                <a:gridCol w="1029810"/>
                <a:gridCol w="1029810"/>
                <a:gridCol w="1029810"/>
              </a:tblGrid>
              <a:tr h="460856">
                <a:tc gridSpan="2"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sz="1800" dirty="0" smtClean="0"/>
                        <a:t>Rule Stub</a:t>
                      </a:r>
                      <a:endParaRPr lang="en-GB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Rule</a:t>
                      </a:r>
                      <a:r>
                        <a:rPr lang="en-GB" sz="1800" baseline="0" dirty="0" smtClean="0"/>
                        <a:t> 1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Rule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Rule 3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sz="1800" dirty="0" smtClean="0"/>
                        <a:t>Condition</a:t>
                      </a:r>
                      <a:r>
                        <a:rPr lang="en-GB" sz="1800" baseline="0" dirty="0" smtClean="0"/>
                        <a:t> Stub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One of those houses      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Suspicious activity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-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sz="1800" dirty="0" smtClean="0"/>
                        <a:t>Action</a:t>
                      </a:r>
                      <a:r>
                        <a:rPr lang="en-GB" sz="1800" baseline="0" dirty="0" smtClean="0"/>
                        <a:t> Stub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Ignore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X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X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Call</a:t>
                      </a:r>
                      <a:r>
                        <a:rPr lang="en-GB" sz="1800" baseline="0" dirty="0" smtClean="0"/>
                        <a:t> Police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X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902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A1: Resulting Rules- </a:t>
            </a:r>
            <a:r>
              <a:rPr lang="en-NZ" sz="3600" dirty="0"/>
              <a:t>Students Campus </a:t>
            </a:r>
            <a:r>
              <a:rPr lang="en-GB" sz="3600" dirty="0"/>
              <a:t>Burglar Alarm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GB" dirty="0"/>
          </a:p>
          <a:p>
            <a:pPr marL="114300" indent="0">
              <a:buNone/>
            </a:pPr>
            <a:r>
              <a:rPr lang="en-GB" i="1" dirty="0"/>
              <a:t>• </a:t>
            </a:r>
            <a:r>
              <a:rPr lang="en-GB" dirty="0"/>
              <a:t>Rule 1: </a:t>
            </a:r>
            <a:r>
              <a:rPr lang="en-GB" b="1" dirty="0"/>
              <a:t>if </a:t>
            </a:r>
            <a:r>
              <a:rPr lang="en-GB" dirty="0"/>
              <a:t>one of those houses </a:t>
            </a:r>
            <a:r>
              <a:rPr lang="en-GB" b="1" dirty="0"/>
              <a:t>then </a:t>
            </a:r>
            <a:r>
              <a:rPr lang="en-GB" dirty="0" smtClean="0"/>
              <a:t>ignore</a:t>
            </a:r>
            <a:endParaRPr lang="en-GB" dirty="0"/>
          </a:p>
          <a:p>
            <a:pPr marL="114300" indent="0">
              <a:buNone/>
            </a:pPr>
            <a:r>
              <a:rPr lang="en-GB" i="1" dirty="0"/>
              <a:t>• </a:t>
            </a:r>
            <a:r>
              <a:rPr lang="en-GB" dirty="0"/>
              <a:t>Rule </a:t>
            </a:r>
            <a:r>
              <a:rPr lang="en-GB" dirty="0" smtClean="0"/>
              <a:t>2: </a:t>
            </a:r>
            <a:r>
              <a:rPr lang="en-GB" b="1" dirty="0"/>
              <a:t>if not </a:t>
            </a:r>
            <a:r>
              <a:rPr lang="en-GB" dirty="0"/>
              <a:t>one of those houses </a:t>
            </a:r>
            <a:r>
              <a:rPr lang="en-GB" b="1" dirty="0"/>
              <a:t>and </a:t>
            </a:r>
            <a:r>
              <a:rPr lang="en-GB" dirty="0"/>
              <a:t>suspicious activity </a:t>
            </a:r>
            <a:r>
              <a:rPr lang="en-GB" b="1" dirty="0"/>
              <a:t>then </a:t>
            </a:r>
            <a:r>
              <a:rPr lang="en-GB" dirty="0"/>
              <a:t>call </a:t>
            </a:r>
            <a:r>
              <a:rPr lang="en-GB" dirty="0" smtClean="0"/>
              <a:t>police</a:t>
            </a:r>
          </a:p>
          <a:p>
            <a:pPr marL="114300" indent="0">
              <a:buNone/>
            </a:pPr>
            <a:r>
              <a:rPr lang="en-GB" i="1" dirty="0"/>
              <a:t>• </a:t>
            </a:r>
            <a:r>
              <a:rPr lang="en-GB" dirty="0"/>
              <a:t>Rule 3: </a:t>
            </a:r>
            <a:r>
              <a:rPr lang="en-GB" b="1" dirty="0"/>
              <a:t>if not </a:t>
            </a:r>
            <a:r>
              <a:rPr lang="en-GB" dirty="0"/>
              <a:t>one of those houses </a:t>
            </a:r>
            <a:r>
              <a:rPr lang="en-GB" b="1" dirty="0"/>
              <a:t>and not </a:t>
            </a:r>
            <a:r>
              <a:rPr lang="en-GB" dirty="0"/>
              <a:t>suspicious activity </a:t>
            </a:r>
            <a:r>
              <a:rPr lang="en-GB" b="1" dirty="0"/>
              <a:t>then </a:t>
            </a:r>
            <a:r>
              <a:rPr lang="en-GB" dirty="0"/>
              <a:t>ignore</a:t>
            </a:r>
          </a:p>
          <a:p>
            <a:endParaRPr lang="en-GB" dirty="0" smtClean="0"/>
          </a:p>
          <a:p>
            <a:pPr marL="114300" indent="0">
              <a:buNone/>
            </a:pPr>
            <a:r>
              <a:rPr lang="en-GB" u="sng" dirty="0" smtClean="0"/>
              <a:t>Note</a:t>
            </a:r>
            <a:r>
              <a:rPr lang="en-GB" dirty="0"/>
              <a:t>: rule 2 will work just as well if skip the first check:</a:t>
            </a:r>
          </a:p>
          <a:p>
            <a:pPr marL="114300" indent="0">
              <a:buNone/>
            </a:pPr>
            <a:r>
              <a:rPr lang="en-GB" i="1" dirty="0"/>
              <a:t>• </a:t>
            </a:r>
            <a:r>
              <a:rPr lang="en-GB" dirty="0"/>
              <a:t>Rule 2: </a:t>
            </a:r>
            <a:r>
              <a:rPr lang="en-GB" b="1" dirty="0"/>
              <a:t>if not </a:t>
            </a:r>
            <a:r>
              <a:rPr lang="en-GB" dirty="0"/>
              <a:t>suspicious activity </a:t>
            </a:r>
            <a:r>
              <a:rPr lang="en-GB" b="1" dirty="0"/>
              <a:t>then </a:t>
            </a:r>
            <a:r>
              <a:rPr lang="en-GB" dirty="0"/>
              <a:t>ignore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258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Q2: Create </a:t>
            </a:r>
            <a:r>
              <a:rPr lang="en-NZ" dirty="0"/>
              <a:t>a decision </a:t>
            </a:r>
            <a:r>
              <a:rPr lang="en-NZ" dirty="0" smtClean="0"/>
              <a:t>table- Mailing Customers</a:t>
            </a:r>
            <a:endParaRPr lang="en-AU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NZ" sz="2800" dirty="0"/>
              <a:t>A mailing is to be sent out </a:t>
            </a:r>
            <a:r>
              <a:rPr lang="en-NZ" sz="2800" dirty="0" smtClean="0"/>
              <a:t>only to special customers</a:t>
            </a:r>
            <a:r>
              <a:rPr lang="en-NZ" sz="2800" dirty="0"/>
              <a:t>.  The content of the mailing is about the current level of discounting and potential levels of discounting.  The content is different for different types of customers.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NZ" sz="2800" dirty="0"/>
              <a:t>Customer Types A, B and C get a normal letter except Customer Type C, who get a special letter.  Any customer with 2 or more current lines or with a credit rating of ‘X’ get a special paragraph added with an offer to subscribe to another level of discounting.</a:t>
            </a:r>
            <a:endParaRPr lang="en-AU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534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A2: Missing Information- Mailing Customers</a:t>
            </a:r>
            <a:endParaRPr lang="en-AU" dirty="0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67544" y="2276872"/>
            <a:ext cx="7518648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NZ" sz="2000" dirty="0" smtClean="0"/>
          </a:p>
          <a:p>
            <a:pPr>
              <a:spcBef>
                <a:spcPct val="50000"/>
              </a:spcBef>
            </a:pPr>
            <a:r>
              <a:rPr lang="en-NZ" sz="2000" dirty="0" smtClean="0"/>
              <a:t>Questions?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</a:pPr>
            <a:r>
              <a:rPr lang="en-NZ" sz="2000" dirty="0" smtClean="0"/>
              <a:t>“2 </a:t>
            </a:r>
            <a:r>
              <a:rPr lang="en-NZ" sz="2000" dirty="0"/>
              <a:t>or more current lines </a:t>
            </a:r>
            <a:r>
              <a:rPr lang="en-NZ" sz="2000" b="1" dirty="0"/>
              <a:t>OR</a:t>
            </a:r>
            <a:r>
              <a:rPr lang="en-NZ" sz="2000" dirty="0"/>
              <a:t> credit rating X”. What if both: </a:t>
            </a:r>
            <a:r>
              <a:rPr lang="en-NZ" sz="2000" b="1" dirty="0"/>
              <a:t>AND</a:t>
            </a:r>
            <a:r>
              <a:rPr lang="en-NZ" sz="2000" dirty="0"/>
              <a:t>?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</a:pPr>
            <a:r>
              <a:rPr lang="en-NZ" sz="2000" dirty="0"/>
              <a:t>Other customer types?  See “O-Other” above</a:t>
            </a:r>
            <a:r>
              <a:rPr lang="en-NZ" sz="2000" dirty="0" smtClean="0"/>
              <a:t>.</a:t>
            </a:r>
            <a:endParaRPr lang="en-AU" sz="2000" dirty="0"/>
          </a:p>
          <a:p>
            <a:pPr>
              <a:spcBef>
                <a:spcPct val="50000"/>
              </a:spcBef>
            </a:pPr>
            <a:endParaRPr lang="en-NZ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817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A2: Possible </a:t>
            </a:r>
            <a:r>
              <a:rPr lang="en-NZ" dirty="0"/>
              <a:t>solution- </a:t>
            </a:r>
            <a:r>
              <a:rPr lang="en-NZ" dirty="0" smtClean="0"/>
              <a:t>Mailing Customers</a:t>
            </a:r>
            <a:endParaRPr lang="en-AU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FE63-9AD1-4090-9C78-C2818C3BCA13}" type="slidenum">
              <a:rPr lang="en-GB" smtClean="0"/>
              <a:t>9</a:t>
            </a:fld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70" y="2838450"/>
            <a:ext cx="6652260" cy="2324100"/>
          </a:xfrm>
        </p:spPr>
      </p:pic>
    </p:spTree>
    <p:extLst>
      <p:ext uri="{BB962C8B-B14F-4D97-AF65-F5344CB8AC3E}">
        <p14:creationId xmlns:p14="http://schemas.microsoft.com/office/powerpoint/2010/main" val="771724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858</TotalTime>
  <Words>660</Words>
  <Application>Microsoft Macintosh PowerPoint</Application>
  <PresentationFormat>On-screen Show (4:3)</PresentationFormat>
  <Paragraphs>280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Adjacency</vt:lpstr>
      <vt:lpstr>Logic Modelling</vt:lpstr>
      <vt:lpstr>Modeling Logic with Decision Tables </vt:lpstr>
      <vt:lpstr> Q1: Create a decision table- Students Campus Burglar Alarm </vt:lpstr>
      <vt:lpstr>A1: Decision Table – Students Campus Burglar Alarm</vt:lpstr>
      <vt:lpstr>A1: Simplified Decision Table – Students Campus Burglar Alarm</vt:lpstr>
      <vt:lpstr>A1: Resulting Rules- Students Campus Burglar Alarm</vt:lpstr>
      <vt:lpstr>Q2: Create a decision table- Mailing Customers</vt:lpstr>
      <vt:lpstr>A2: Missing Information- Mailing Customers</vt:lpstr>
      <vt:lpstr>A2: Possible solution- Mailing Customers</vt:lpstr>
      <vt:lpstr>A2: Possible solution- Mailing Customers</vt:lpstr>
      <vt:lpstr>A2: Possible solution- Mailing Customers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DFD &amp; Decision Tables</dc:title>
  <dc:creator>ABDULLAH</dc:creator>
  <cp:lastModifiedBy>Nada Al-Harbi</cp:lastModifiedBy>
  <cp:revision>12</cp:revision>
  <dcterms:created xsi:type="dcterms:W3CDTF">2012-11-14T07:42:58Z</dcterms:created>
  <dcterms:modified xsi:type="dcterms:W3CDTF">2012-11-18T15:35:14Z</dcterms:modified>
</cp:coreProperties>
</file>