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handoutMasterIdLst>
    <p:handoutMasterId r:id="rId79"/>
  </p:handoutMasterIdLst>
  <p:sldIdLst>
    <p:sldId id="295" r:id="rId2"/>
    <p:sldId id="259" r:id="rId3"/>
    <p:sldId id="296" r:id="rId4"/>
    <p:sldId id="439" r:id="rId5"/>
    <p:sldId id="365" r:id="rId6"/>
    <p:sldId id="312" r:id="rId7"/>
    <p:sldId id="361" r:id="rId8"/>
    <p:sldId id="440" r:id="rId9"/>
    <p:sldId id="367" r:id="rId10"/>
    <p:sldId id="366" r:id="rId11"/>
    <p:sldId id="368" r:id="rId12"/>
    <p:sldId id="369" r:id="rId13"/>
    <p:sldId id="302" r:id="rId14"/>
    <p:sldId id="413" r:id="rId15"/>
    <p:sldId id="370" r:id="rId16"/>
    <p:sldId id="372" r:id="rId17"/>
    <p:sldId id="415" r:id="rId18"/>
    <p:sldId id="371" r:id="rId19"/>
    <p:sldId id="373" r:id="rId20"/>
    <p:sldId id="374" r:id="rId21"/>
    <p:sldId id="430" r:id="rId22"/>
    <p:sldId id="431" r:id="rId23"/>
    <p:sldId id="375" r:id="rId24"/>
    <p:sldId id="376" r:id="rId25"/>
    <p:sldId id="377" r:id="rId26"/>
    <p:sldId id="381" r:id="rId27"/>
    <p:sldId id="382" r:id="rId28"/>
    <p:sldId id="384" r:id="rId29"/>
    <p:sldId id="383" r:id="rId30"/>
    <p:sldId id="389" r:id="rId31"/>
    <p:sldId id="385" r:id="rId32"/>
    <p:sldId id="432" r:id="rId33"/>
    <p:sldId id="434" r:id="rId34"/>
    <p:sldId id="433" r:id="rId35"/>
    <p:sldId id="386" r:id="rId36"/>
    <p:sldId id="416" r:id="rId37"/>
    <p:sldId id="417" r:id="rId38"/>
    <p:sldId id="418" r:id="rId39"/>
    <p:sldId id="388" r:id="rId40"/>
    <p:sldId id="387" r:id="rId41"/>
    <p:sldId id="419" r:id="rId42"/>
    <p:sldId id="411" r:id="rId43"/>
    <p:sldId id="429" r:id="rId44"/>
    <p:sldId id="420" r:id="rId45"/>
    <p:sldId id="428" r:id="rId46"/>
    <p:sldId id="441" r:id="rId47"/>
    <p:sldId id="438" r:id="rId48"/>
    <p:sldId id="391" r:id="rId49"/>
    <p:sldId id="412" r:id="rId50"/>
    <p:sldId id="427" r:id="rId51"/>
    <p:sldId id="421" r:id="rId52"/>
    <p:sldId id="422" r:id="rId53"/>
    <p:sldId id="435" r:id="rId54"/>
    <p:sldId id="392" r:id="rId55"/>
    <p:sldId id="423" r:id="rId56"/>
    <p:sldId id="393" r:id="rId57"/>
    <p:sldId id="403" r:id="rId58"/>
    <p:sldId id="424" r:id="rId59"/>
    <p:sldId id="425" r:id="rId60"/>
    <p:sldId id="395" r:id="rId61"/>
    <p:sldId id="402" r:id="rId62"/>
    <p:sldId id="396" r:id="rId63"/>
    <p:sldId id="410" r:id="rId64"/>
    <p:sldId id="397" r:id="rId65"/>
    <p:sldId id="399" r:id="rId66"/>
    <p:sldId id="409" r:id="rId67"/>
    <p:sldId id="426" r:id="rId68"/>
    <p:sldId id="400" r:id="rId69"/>
    <p:sldId id="437" r:id="rId70"/>
    <p:sldId id="398" r:id="rId71"/>
    <p:sldId id="401" r:id="rId72"/>
    <p:sldId id="436" r:id="rId73"/>
    <p:sldId id="405" r:id="rId74"/>
    <p:sldId id="406" r:id="rId75"/>
    <p:sldId id="407" r:id="rId76"/>
    <p:sldId id="408" r:id="rId77"/>
  </p:sldIdLst>
  <p:sldSz cx="9144000" cy="6858000" type="screen4x3"/>
  <p:notesSz cx="7077075" cy="8955088"/>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993" autoAdjust="0"/>
  </p:normalViewPr>
  <p:slideViewPr>
    <p:cSldViewPr>
      <p:cViewPr>
        <p:scale>
          <a:sx n="60" d="100"/>
          <a:sy n="60" d="100"/>
        </p:scale>
        <p:origin x="-223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84"/>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_rels/data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diagrams/_rels/drawing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211A58-33B3-4CB9-9607-8B73F3FE7F50}" type="doc">
      <dgm:prSet loTypeId="urn:microsoft.com/office/officeart/2005/8/layout/vList5" loCatId="list" qsTypeId="urn:microsoft.com/office/officeart/2005/8/quickstyle/3d4" qsCatId="3D" csTypeId="urn:microsoft.com/office/officeart/2005/8/colors/accent3_2" csCatId="accent3" phldr="1"/>
      <dgm:spPr/>
      <dgm:t>
        <a:bodyPr/>
        <a:lstStyle/>
        <a:p>
          <a:endParaRPr lang="en-GB"/>
        </a:p>
      </dgm:t>
    </dgm:pt>
    <dgm:pt modelId="{638E4F49-E72C-4777-823A-ADF251A6543E}">
      <dgm:prSet phldrT="[Text]" custT="1"/>
      <dgm:spPr/>
      <dgm:t>
        <a:bodyPr/>
        <a:lstStyle/>
        <a:p>
          <a:r>
            <a:rPr lang="en-US" sz="2000" b="1" dirty="0" smtClean="0">
              <a:solidFill>
                <a:schemeClr val="accent3">
                  <a:lumMod val="50000"/>
                </a:schemeClr>
              </a:solidFill>
              <a:effectLst>
                <a:outerShdw blurRad="38100" dist="38100" dir="2700000" algn="tl">
                  <a:srgbClr val="000000">
                    <a:alpha val="43137"/>
                  </a:srgbClr>
                </a:outerShdw>
              </a:effectLst>
            </a:rPr>
            <a:t>Who?</a:t>
          </a:r>
        </a:p>
        <a:p>
          <a:r>
            <a:rPr lang="en-US" sz="1400" dirty="0" smtClean="0">
              <a:solidFill>
                <a:schemeClr val="accent3">
                  <a:lumMod val="50000"/>
                </a:schemeClr>
              </a:solidFill>
            </a:rPr>
            <a:t>Who are the users?</a:t>
          </a:r>
          <a:endParaRPr lang="en-GB" sz="1400" dirty="0">
            <a:solidFill>
              <a:schemeClr val="accent3">
                <a:lumMod val="50000"/>
              </a:schemeClr>
            </a:solidFill>
          </a:endParaRPr>
        </a:p>
      </dgm:t>
    </dgm:pt>
    <dgm:pt modelId="{843A515A-447F-4217-A843-A8DE55DCF362}" type="parTrans" cxnId="{BB355277-0FF0-44F2-B3A7-CF75DA5A8C20}">
      <dgm:prSet/>
      <dgm:spPr/>
      <dgm:t>
        <a:bodyPr/>
        <a:lstStyle/>
        <a:p>
          <a:endParaRPr lang="en-GB" sz="1400"/>
        </a:p>
      </dgm:t>
    </dgm:pt>
    <dgm:pt modelId="{316DCFC5-71E9-4DCE-BD91-FA195A2C1EF8}" type="sibTrans" cxnId="{BB355277-0FF0-44F2-B3A7-CF75DA5A8C20}">
      <dgm:prSet/>
      <dgm:spPr/>
      <dgm:t>
        <a:bodyPr/>
        <a:lstStyle/>
        <a:p>
          <a:endParaRPr lang="en-GB" sz="1400"/>
        </a:p>
      </dgm:t>
    </dgm:pt>
    <dgm:pt modelId="{4A821D77-0CB3-4BAB-8625-9E02486DD85B}">
      <dgm:prSet phldrT="[Text]" custT="1"/>
      <dgm:spPr/>
      <dgm:t>
        <a:bodyPr/>
        <a:lstStyle/>
        <a:p>
          <a:endParaRPr lang="en-GB" sz="1400" dirty="0"/>
        </a:p>
      </dgm:t>
    </dgm:pt>
    <dgm:pt modelId="{014470F9-2A71-47F4-B54F-94C8B33F43F1}" type="parTrans" cxnId="{269C5B8F-2224-47E0-BF08-3E7B64645C19}">
      <dgm:prSet/>
      <dgm:spPr/>
      <dgm:t>
        <a:bodyPr/>
        <a:lstStyle/>
        <a:p>
          <a:endParaRPr lang="en-GB" sz="1400"/>
        </a:p>
      </dgm:t>
    </dgm:pt>
    <dgm:pt modelId="{2B31F2D3-9851-48B3-8162-DDBB7853C33A}" type="sibTrans" cxnId="{269C5B8F-2224-47E0-BF08-3E7B64645C19}">
      <dgm:prSet/>
      <dgm:spPr/>
      <dgm:t>
        <a:bodyPr/>
        <a:lstStyle/>
        <a:p>
          <a:endParaRPr lang="en-GB" sz="1400"/>
        </a:p>
      </dgm:t>
    </dgm:pt>
    <dgm:pt modelId="{9B356AB8-B697-43BB-90F5-2231D71B0341}">
      <dgm:prSet phldrT="[Text]" custT="1"/>
      <dgm:spPr/>
      <dgm:t>
        <a:bodyPr/>
        <a:lstStyle/>
        <a:p>
          <a:r>
            <a:rPr lang="en-US" sz="2000" b="1" dirty="0" smtClean="0">
              <a:solidFill>
                <a:schemeClr val="accent3">
                  <a:lumMod val="50000"/>
                </a:schemeClr>
              </a:solidFill>
              <a:effectLst>
                <a:outerShdw blurRad="38100" dist="38100" dir="2700000" algn="tl">
                  <a:srgbClr val="000000">
                    <a:alpha val="43137"/>
                  </a:srgbClr>
                </a:outerShdw>
              </a:effectLst>
            </a:rPr>
            <a:t>What?</a:t>
          </a:r>
        </a:p>
        <a:p>
          <a:r>
            <a:rPr lang="en-US" sz="1400" dirty="0" smtClean="0">
              <a:solidFill>
                <a:schemeClr val="accent3">
                  <a:lumMod val="50000"/>
                </a:schemeClr>
              </a:solidFill>
            </a:rPr>
            <a:t>What activities are being carried out?</a:t>
          </a:r>
          <a:endParaRPr lang="en-GB" sz="1400" dirty="0">
            <a:solidFill>
              <a:schemeClr val="accent3">
                <a:lumMod val="50000"/>
              </a:schemeClr>
            </a:solidFill>
          </a:endParaRPr>
        </a:p>
      </dgm:t>
    </dgm:pt>
    <dgm:pt modelId="{221208E7-D44F-45F3-84F1-DED4A2479618}" type="parTrans" cxnId="{9D79CF2A-1778-4D6F-993E-D6C712D01C9F}">
      <dgm:prSet/>
      <dgm:spPr/>
      <dgm:t>
        <a:bodyPr/>
        <a:lstStyle/>
        <a:p>
          <a:endParaRPr lang="en-GB" sz="1400"/>
        </a:p>
      </dgm:t>
    </dgm:pt>
    <dgm:pt modelId="{2711108D-D18E-4064-B8BB-ED04EC98B560}" type="sibTrans" cxnId="{9D79CF2A-1778-4D6F-993E-D6C712D01C9F}">
      <dgm:prSet/>
      <dgm:spPr/>
      <dgm:t>
        <a:bodyPr/>
        <a:lstStyle/>
        <a:p>
          <a:endParaRPr lang="en-GB" sz="1400"/>
        </a:p>
      </dgm:t>
    </dgm:pt>
    <dgm:pt modelId="{DC2926C7-541E-4621-B633-640D113919D9}">
      <dgm:prSet phldrT="[Text]" phldr="1" custT="1"/>
      <dgm:spPr/>
      <dgm:t>
        <a:bodyPr/>
        <a:lstStyle/>
        <a:p>
          <a:endParaRPr lang="en-GB" sz="1400" dirty="0"/>
        </a:p>
      </dgm:t>
    </dgm:pt>
    <dgm:pt modelId="{A09181DA-9B75-4E87-B35A-076668A09920}" type="parTrans" cxnId="{7A56D1D8-2217-4F29-A3A3-7805DA984F2B}">
      <dgm:prSet/>
      <dgm:spPr/>
      <dgm:t>
        <a:bodyPr/>
        <a:lstStyle/>
        <a:p>
          <a:endParaRPr lang="en-GB" sz="1400"/>
        </a:p>
      </dgm:t>
    </dgm:pt>
    <dgm:pt modelId="{CFDC7E94-E9B1-4D3C-B8F8-BAC604852F17}" type="sibTrans" cxnId="{7A56D1D8-2217-4F29-A3A3-7805DA984F2B}">
      <dgm:prSet/>
      <dgm:spPr/>
      <dgm:t>
        <a:bodyPr/>
        <a:lstStyle/>
        <a:p>
          <a:endParaRPr lang="en-GB" sz="1400"/>
        </a:p>
      </dgm:t>
    </dgm:pt>
    <dgm:pt modelId="{0C19015A-3244-4F6A-804F-81B51E680E2C}">
      <dgm:prSet phldrT="[Text]" custT="1"/>
      <dgm:spPr/>
      <dgm:t>
        <a:bodyPr/>
        <a:lstStyle/>
        <a:p>
          <a:r>
            <a:rPr lang="en-US" sz="2000" b="1" dirty="0" smtClean="0">
              <a:solidFill>
                <a:schemeClr val="accent3">
                  <a:lumMod val="50000"/>
                </a:schemeClr>
              </a:solidFill>
              <a:effectLst>
                <a:outerShdw blurRad="38100" dist="38100" dir="2700000" algn="tl">
                  <a:srgbClr val="000000">
                    <a:alpha val="43137"/>
                  </a:srgbClr>
                </a:outerShdw>
              </a:effectLst>
            </a:rPr>
            <a:t>Where?</a:t>
          </a:r>
        </a:p>
        <a:p>
          <a:r>
            <a:rPr lang="en-US" sz="1400" dirty="0" smtClean="0">
              <a:solidFill>
                <a:schemeClr val="accent3">
                  <a:lumMod val="50000"/>
                </a:schemeClr>
              </a:solidFill>
            </a:rPr>
            <a:t>Where is the interaction taking place?</a:t>
          </a:r>
          <a:endParaRPr lang="en-GB" sz="1400" dirty="0">
            <a:solidFill>
              <a:schemeClr val="accent3">
                <a:lumMod val="50000"/>
              </a:schemeClr>
            </a:solidFill>
          </a:endParaRPr>
        </a:p>
      </dgm:t>
    </dgm:pt>
    <dgm:pt modelId="{0C8E0315-4B6C-4B12-8F21-45FC15B25256}" type="parTrans" cxnId="{74E9A9D5-0B6D-4218-8ED1-A5EBEBB0314C}">
      <dgm:prSet/>
      <dgm:spPr/>
      <dgm:t>
        <a:bodyPr/>
        <a:lstStyle/>
        <a:p>
          <a:endParaRPr lang="en-GB" sz="1400"/>
        </a:p>
      </dgm:t>
    </dgm:pt>
    <dgm:pt modelId="{8DAC3E0F-7DD0-418A-A359-45CF91F02CF6}" type="sibTrans" cxnId="{74E9A9D5-0B6D-4218-8ED1-A5EBEBB0314C}">
      <dgm:prSet/>
      <dgm:spPr/>
      <dgm:t>
        <a:bodyPr/>
        <a:lstStyle/>
        <a:p>
          <a:endParaRPr lang="en-GB" sz="1400"/>
        </a:p>
      </dgm:t>
    </dgm:pt>
    <dgm:pt modelId="{CCFF9240-649C-4D43-9E5D-1AAF521D238F}">
      <dgm:prSet phldrT="[Text]" phldr="1" custT="1"/>
      <dgm:spPr/>
      <dgm:t>
        <a:bodyPr/>
        <a:lstStyle/>
        <a:p>
          <a:endParaRPr lang="en-GB" sz="1400" dirty="0"/>
        </a:p>
      </dgm:t>
    </dgm:pt>
    <dgm:pt modelId="{B15203F0-0D0D-4EDF-B623-DB0F9FAA787A}" type="parTrans" cxnId="{934A5480-FD2A-4328-AC70-4C0D5514E089}">
      <dgm:prSet/>
      <dgm:spPr/>
      <dgm:t>
        <a:bodyPr/>
        <a:lstStyle/>
        <a:p>
          <a:endParaRPr lang="en-GB" sz="1400"/>
        </a:p>
      </dgm:t>
    </dgm:pt>
    <dgm:pt modelId="{54E83CE5-3B8D-4B98-B50C-5E05AD3A78C8}" type="sibTrans" cxnId="{934A5480-FD2A-4328-AC70-4C0D5514E089}">
      <dgm:prSet/>
      <dgm:spPr/>
      <dgm:t>
        <a:bodyPr/>
        <a:lstStyle/>
        <a:p>
          <a:endParaRPr lang="en-GB" sz="1400"/>
        </a:p>
      </dgm:t>
    </dgm:pt>
    <dgm:pt modelId="{592F666E-4E0D-4C33-A4C9-3DDFF3266D8B}">
      <dgm:prSet phldrT="[Text]" custT="1"/>
      <dgm:spPr/>
      <dgm:t>
        <a:bodyPr/>
        <a:lstStyle/>
        <a:p>
          <a:endParaRPr lang="en-GB" sz="1400" dirty="0"/>
        </a:p>
      </dgm:t>
    </dgm:pt>
    <dgm:pt modelId="{FC21A88C-14DD-4757-8780-4CE9FB0EFBDE}" type="parTrans" cxnId="{EA82A842-F09C-4386-8621-7235ECE8B666}">
      <dgm:prSet/>
      <dgm:spPr/>
      <dgm:t>
        <a:bodyPr/>
        <a:lstStyle/>
        <a:p>
          <a:endParaRPr lang="en-GB" sz="1400"/>
        </a:p>
      </dgm:t>
    </dgm:pt>
    <dgm:pt modelId="{CED37874-4D70-4C6F-A127-9318793BC551}" type="sibTrans" cxnId="{EA82A842-F09C-4386-8621-7235ECE8B666}">
      <dgm:prSet/>
      <dgm:spPr/>
      <dgm:t>
        <a:bodyPr/>
        <a:lstStyle/>
        <a:p>
          <a:endParaRPr lang="en-GB" sz="1400"/>
        </a:p>
      </dgm:t>
    </dgm:pt>
    <dgm:pt modelId="{C904EAD2-D068-4011-8CD4-8DA47D8EF249}">
      <dgm:prSet phldrT="[Text]" custT="1"/>
      <dgm:spPr/>
      <dgm:t>
        <a:bodyPr/>
        <a:lstStyle/>
        <a:p>
          <a:endParaRPr lang="en-GB" sz="1400" dirty="0"/>
        </a:p>
      </dgm:t>
    </dgm:pt>
    <dgm:pt modelId="{30A47D5D-B3C6-47DC-9B0E-7551430F0BEE}" type="parTrans" cxnId="{F88BC2C7-3377-4617-AB07-86AE172DFBC0}">
      <dgm:prSet/>
      <dgm:spPr/>
      <dgm:t>
        <a:bodyPr/>
        <a:lstStyle/>
        <a:p>
          <a:endParaRPr lang="en-GB" sz="1400"/>
        </a:p>
      </dgm:t>
    </dgm:pt>
    <dgm:pt modelId="{B41CB76A-6F39-4751-8A83-1730C8DBBA72}" type="sibTrans" cxnId="{F88BC2C7-3377-4617-AB07-86AE172DFBC0}">
      <dgm:prSet/>
      <dgm:spPr/>
      <dgm:t>
        <a:bodyPr/>
        <a:lstStyle/>
        <a:p>
          <a:endParaRPr lang="en-GB" sz="1400"/>
        </a:p>
      </dgm:t>
    </dgm:pt>
    <dgm:pt modelId="{C2B4576C-40C3-472D-AA1A-9633D2F34213}" type="pres">
      <dgm:prSet presAssocID="{73211A58-33B3-4CB9-9607-8B73F3FE7F50}" presName="Name0" presStyleCnt="0">
        <dgm:presLayoutVars>
          <dgm:dir/>
          <dgm:animLvl val="lvl"/>
          <dgm:resizeHandles val="exact"/>
        </dgm:presLayoutVars>
      </dgm:prSet>
      <dgm:spPr/>
      <dgm:t>
        <a:bodyPr/>
        <a:lstStyle/>
        <a:p>
          <a:endParaRPr lang="en-GB"/>
        </a:p>
      </dgm:t>
    </dgm:pt>
    <dgm:pt modelId="{8C38B492-586C-4C3F-8271-1A4D9A3AC58A}" type="pres">
      <dgm:prSet presAssocID="{638E4F49-E72C-4777-823A-ADF251A6543E}" presName="linNode" presStyleCnt="0"/>
      <dgm:spPr/>
    </dgm:pt>
    <dgm:pt modelId="{9D8C3B8C-AAC7-4F18-8505-EB0481B8B555}" type="pres">
      <dgm:prSet presAssocID="{638E4F49-E72C-4777-823A-ADF251A6543E}" presName="parentText" presStyleLbl="node1" presStyleIdx="0" presStyleCnt="3" custScaleX="96601">
        <dgm:presLayoutVars>
          <dgm:chMax val="1"/>
          <dgm:bulletEnabled val="1"/>
        </dgm:presLayoutVars>
      </dgm:prSet>
      <dgm:spPr/>
      <dgm:t>
        <a:bodyPr/>
        <a:lstStyle/>
        <a:p>
          <a:endParaRPr lang="en-GB"/>
        </a:p>
      </dgm:t>
    </dgm:pt>
    <dgm:pt modelId="{FFA7A10C-6F40-4F49-9E51-594B89087DF6}" type="pres">
      <dgm:prSet presAssocID="{638E4F49-E72C-4777-823A-ADF251A6543E}" presName="descendantText" presStyleLbl="alignAccFollowNode1" presStyleIdx="0" presStyleCnt="3" custScaleX="165320">
        <dgm:presLayoutVars>
          <dgm:bulletEnabled val="1"/>
        </dgm:presLayoutVars>
      </dgm:prSet>
      <dgm:spPr/>
      <dgm:t>
        <a:bodyPr/>
        <a:lstStyle/>
        <a:p>
          <a:endParaRPr lang="en-GB"/>
        </a:p>
      </dgm:t>
    </dgm:pt>
    <dgm:pt modelId="{82F40C47-9731-45C2-977A-5FE0446118CF}" type="pres">
      <dgm:prSet presAssocID="{316DCFC5-71E9-4DCE-BD91-FA195A2C1EF8}" presName="sp" presStyleCnt="0"/>
      <dgm:spPr/>
    </dgm:pt>
    <dgm:pt modelId="{A246130A-B510-4A62-B0E4-454A4A968105}" type="pres">
      <dgm:prSet presAssocID="{9B356AB8-B697-43BB-90F5-2231D71B0341}" presName="linNode" presStyleCnt="0"/>
      <dgm:spPr/>
    </dgm:pt>
    <dgm:pt modelId="{5C99FC4C-473D-4F56-8BC6-9F07770C8BDB}" type="pres">
      <dgm:prSet presAssocID="{9B356AB8-B697-43BB-90F5-2231D71B0341}" presName="parentText" presStyleLbl="node1" presStyleIdx="1" presStyleCnt="3" custScaleX="69217">
        <dgm:presLayoutVars>
          <dgm:chMax val="1"/>
          <dgm:bulletEnabled val="1"/>
        </dgm:presLayoutVars>
      </dgm:prSet>
      <dgm:spPr/>
      <dgm:t>
        <a:bodyPr/>
        <a:lstStyle/>
        <a:p>
          <a:endParaRPr lang="en-GB"/>
        </a:p>
      </dgm:t>
    </dgm:pt>
    <dgm:pt modelId="{3AEE989F-114C-4518-9B80-51ED038C8067}" type="pres">
      <dgm:prSet presAssocID="{9B356AB8-B697-43BB-90F5-2231D71B0341}" presName="descendantText" presStyleLbl="alignAccFollowNode1" presStyleIdx="1" presStyleCnt="3" custScaleX="116063">
        <dgm:presLayoutVars>
          <dgm:bulletEnabled val="1"/>
        </dgm:presLayoutVars>
      </dgm:prSet>
      <dgm:spPr/>
      <dgm:t>
        <a:bodyPr/>
        <a:lstStyle/>
        <a:p>
          <a:endParaRPr lang="en-GB"/>
        </a:p>
      </dgm:t>
    </dgm:pt>
    <dgm:pt modelId="{883B14E0-7DC7-4FED-8B3A-2510A7F53340}" type="pres">
      <dgm:prSet presAssocID="{2711108D-D18E-4064-B8BB-ED04EC98B560}" presName="sp" presStyleCnt="0"/>
      <dgm:spPr/>
    </dgm:pt>
    <dgm:pt modelId="{74842438-F7CC-4755-862D-CE81006F492C}" type="pres">
      <dgm:prSet presAssocID="{0C19015A-3244-4F6A-804F-81B51E680E2C}" presName="linNode" presStyleCnt="0"/>
      <dgm:spPr/>
    </dgm:pt>
    <dgm:pt modelId="{CB0A0249-3D61-4FCB-B3B0-6DEC8CE36BCA}" type="pres">
      <dgm:prSet presAssocID="{0C19015A-3244-4F6A-804F-81B51E680E2C}" presName="parentText" presStyleLbl="node1" presStyleIdx="2" presStyleCnt="3" custScaleX="77868" custLinFactNeighborX="857" custLinFactNeighborY="-1172">
        <dgm:presLayoutVars>
          <dgm:chMax val="1"/>
          <dgm:bulletEnabled val="1"/>
        </dgm:presLayoutVars>
      </dgm:prSet>
      <dgm:spPr/>
      <dgm:t>
        <a:bodyPr/>
        <a:lstStyle/>
        <a:p>
          <a:endParaRPr lang="en-GB"/>
        </a:p>
      </dgm:t>
    </dgm:pt>
    <dgm:pt modelId="{29B3B3B5-2B35-4B34-9B4B-C18690B911A8}" type="pres">
      <dgm:prSet presAssocID="{0C19015A-3244-4F6A-804F-81B51E680E2C}" presName="descendantText" presStyleLbl="alignAccFollowNode1" presStyleIdx="2" presStyleCnt="3" custScaleX="135456">
        <dgm:presLayoutVars>
          <dgm:bulletEnabled val="1"/>
        </dgm:presLayoutVars>
      </dgm:prSet>
      <dgm:spPr/>
      <dgm:t>
        <a:bodyPr/>
        <a:lstStyle/>
        <a:p>
          <a:endParaRPr lang="en-GB"/>
        </a:p>
      </dgm:t>
    </dgm:pt>
  </dgm:ptLst>
  <dgm:cxnLst>
    <dgm:cxn modelId="{F88BC2C7-3377-4617-AB07-86AE172DFBC0}" srcId="{638E4F49-E72C-4777-823A-ADF251A6543E}" destId="{C904EAD2-D068-4011-8CD4-8DA47D8EF249}" srcOrd="1" destOrd="0" parTransId="{30A47D5D-B3C6-47DC-9B0E-7551430F0BEE}" sibTransId="{B41CB76A-6F39-4751-8A83-1730C8DBBA72}"/>
    <dgm:cxn modelId="{0D41E729-FA34-435F-A044-F21EEEBB8BBE}" type="presOf" srcId="{73211A58-33B3-4CB9-9607-8B73F3FE7F50}" destId="{C2B4576C-40C3-472D-AA1A-9633D2F34213}" srcOrd="0" destOrd="0" presId="urn:microsoft.com/office/officeart/2005/8/layout/vList5"/>
    <dgm:cxn modelId="{9D79CF2A-1778-4D6F-993E-D6C712D01C9F}" srcId="{73211A58-33B3-4CB9-9607-8B73F3FE7F50}" destId="{9B356AB8-B697-43BB-90F5-2231D71B0341}" srcOrd="1" destOrd="0" parTransId="{221208E7-D44F-45F3-84F1-DED4A2479618}" sibTransId="{2711108D-D18E-4064-B8BB-ED04EC98B560}"/>
    <dgm:cxn modelId="{AA5F58DD-9D4B-435C-8F33-4A48C039B846}" type="presOf" srcId="{CCFF9240-649C-4D43-9E5D-1AAF521D238F}" destId="{29B3B3B5-2B35-4B34-9B4B-C18690B911A8}" srcOrd="0" destOrd="0" presId="urn:microsoft.com/office/officeart/2005/8/layout/vList5"/>
    <dgm:cxn modelId="{BB355277-0FF0-44F2-B3A7-CF75DA5A8C20}" srcId="{73211A58-33B3-4CB9-9607-8B73F3FE7F50}" destId="{638E4F49-E72C-4777-823A-ADF251A6543E}" srcOrd="0" destOrd="0" parTransId="{843A515A-447F-4217-A843-A8DE55DCF362}" sibTransId="{316DCFC5-71E9-4DCE-BD91-FA195A2C1EF8}"/>
    <dgm:cxn modelId="{80B58E11-7B44-40B6-8DAE-A85A1E83F025}" type="presOf" srcId="{0C19015A-3244-4F6A-804F-81B51E680E2C}" destId="{CB0A0249-3D61-4FCB-B3B0-6DEC8CE36BCA}" srcOrd="0" destOrd="0" presId="urn:microsoft.com/office/officeart/2005/8/layout/vList5"/>
    <dgm:cxn modelId="{934A5480-FD2A-4328-AC70-4C0D5514E089}" srcId="{0C19015A-3244-4F6A-804F-81B51E680E2C}" destId="{CCFF9240-649C-4D43-9E5D-1AAF521D238F}" srcOrd="0" destOrd="0" parTransId="{B15203F0-0D0D-4EDF-B623-DB0F9FAA787A}" sibTransId="{54E83CE5-3B8D-4B98-B50C-5E05AD3A78C8}"/>
    <dgm:cxn modelId="{02412BCE-BEA0-4620-9D89-E5C8B1E48118}" type="presOf" srcId="{4A821D77-0CB3-4BAB-8625-9E02486DD85B}" destId="{FFA7A10C-6F40-4F49-9E51-594B89087DF6}" srcOrd="0" destOrd="0" presId="urn:microsoft.com/office/officeart/2005/8/layout/vList5"/>
    <dgm:cxn modelId="{41AE2FF1-0E3B-4725-8392-A5C9C86D8734}" type="presOf" srcId="{592F666E-4E0D-4C33-A4C9-3DDFF3266D8B}" destId="{FFA7A10C-6F40-4F49-9E51-594B89087DF6}" srcOrd="0" destOrd="2" presId="urn:microsoft.com/office/officeart/2005/8/layout/vList5"/>
    <dgm:cxn modelId="{E64D0C4D-C2E1-43A9-A381-F79E81D8C7EC}" type="presOf" srcId="{DC2926C7-541E-4621-B633-640D113919D9}" destId="{3AEE989F-114C-4518-9B80-51ED038C8067}" srcOrd="0" destOrd="0" presId="urn:microsoft.com/office/officeart/2005/8/layout/vList5"/>
    <dgm:cxn modelId="{71BAB78E-3E6F-4E60-BE5B-99CD399ADC99}" type="presOf" srcId="{C904EAD2-D068-4011-8CD4-8DA47D8EF249}" destId="{FFA7A10C-6F40-4F49-9E51-594B89087DF6}" srcOrd="0" destOrd="1" presId="urn:microsoft.com/office/officeart/2005/8/layout/vList5"/>
    <dgm:cxn modelId="{53F2A1C5-84F5-4779-A852-F403541DDAB0}" type="presOf" srcId="{638E4F49-E72C-4777-823A-ADF251A6543E}" destId="{9D8C3B8C-AAC7-4F18-8505-EB0481B8B555}" srcOrd="0" destOrd="0" presId="urn:microsoft.com/office/officeart/2005/8/layout/vList5"/>
    <dgm:cxn modelId="{F62D4683-5151-4A93-95FD-DF69D7CB9323}" type="presOf" srcId="{9B356AB8-B697-43BB-90F5-2231D71B0341}" destId="{5C99FC4C-473D-4F56-8BC6-9F07770C8BDB}" srcOrd="0" destOrd="0" presId="urn:microsoft.com/office/officeart/2005/8/layout/vList5"/>
    <dgm:cxn modelId="{EA82A842-F09C-4386-8621-7235ECE8B666}" srcId="{638E4F49-E72C-4777-823A-ADF251A6543E}" destId="{592F666E-4E0D-4C33-A4C9-3DDFF3266D8B}" srcOrd="2" destOrd="0" parTransId="{FC21A88C-14DD-4757-8780-4CE9FB0EFBDE}" sibTransId="{CED37874-4D70-4C6F-A127-9318793BC551}"/>
    <dgm:cxn modelId="{74E9A9D5-0B6D-4218-8ED1-A5EBEBB0314C}" srcId="{73211A58-33B3-4CB9-9607-8B73F3FE7F50}" destId="{0C19015A-3244-4F6A-804F-81B51E680E2C}" srcOrd="2" destOrd="0" parTransId="{0C8E0315-4B6C-4B12-8F21-45FC15B25256}" sibTransId="{8DAC3E0F-7DD0-418A-A359-45CF91F02CF6}"/>
    <dgm:cxn modelId="{7A56D1D8-2217-4F29-A3A3-7805DA984F2B}" srcId="{9B356AB8-B697-43BB-90F5-2231D71B0341}" destId="{DC2926C7-541E-4621-B633-640D113919D9}" srcOrd="0" destOrd="0" parTransId="{A09181DA-9B75-4E87-B35A-076668A09920}" sibTransId="{CFDC7E94-E9B1-4D3C-B8F8-BAC604852F17}"/>
    <dgm:cxn modelId="{269C5B8F-2224-47E0-BF08-3E7B64645C19}" srcId="{638E4F49-E72C-4777-823A-ADF251A6543E}" destId="{4A821D77-0CB3-4BAB-8625-9E02486DD85B}" srcOrd="0" destOrd="0" parTransId="{014470F9-2A71-47F4-B54F-94C8B33F43F1}" sibTransId="{2B31F2D3-9851-48B3-8162-DDBB7853C33A}"/>
    <dgm:cxn modelId="{5F25A5A2-261B-4CDA-B634-D1D435024601}" type="presParOf" srcId="{C2B4576C-40C3-472D-AA1A-9633D2F34213}" destId="{8C38B492-586C-4C3F-8271-1A4D9A3AC58A}" srcOrd="0" destOrd="0" presId="urn:microsoft.com/office/officeart/2005/8/layout/vList5"/>
    <dgm:cxn modelId="{5DA05E2C-5A46-4099-BE8A-6EE4E14C31E5}" type="presParOf" srcId="{8C38B492-586C-4C3F-8271-1A4D9A3AC58A}" destId="{9D8C3B8C-AAC7-4F18-8505-EB0481B8B555}" srcOrd="0" destOrd="0" presId="urn:microsoft.com/office/officeart/2005/8/layout/vList5"/>
    <dgm:cxn modelId="{A1FE25F3-877E-4B93-B686-D0275E46A57E}" type="presParOf" srcId="{8C38B492-586C-4C3F-8271-1A4D9A3AC58A}" destId="{FFA7A10C-6F40-4F49-9E51-594B89087DF6}" srcOrd="1" destOrd="0" presId="urn:microsoft.com/office/officeart/2005/8/layout/vList5"/>
    <dgm:cxn modelId="{9B9D1DB5-9C25-490A-962C-C9C472CCDC74}" type="presParOf" srcId="{C2B4576C-40C3-472D-AA1A-9633D2F34213}" destId="{82F40C47-9731-45C2-977A-5FE0446118CF}" srcOrd="1" destOrd="0" presId="urn:microsoft.com/office/officeart/2005/8/layout/vList5"/>
    <dgm:cxn modelId="{9D059AA6-64D7-4B17-A3F4-E92CB47A4B5B}" type="presParOf" srcId="{C2B4576C-40C3-472D-AA1A-9633D2F34213}" destId="{A246130A-B510-4A62-B0E4-454A4A968105}" srcOrd="2" destOrd="0" presId="urn:microsoft.com/office/officeart/2005/8/layout/vList5"/>
    <dgm:cxn modelId="{48F3FAC1-B416-44F9-BCCF-3828AF3C8529}" type="presParOf" srcId="{A246130A-B510-4A62-B0E4-454A4A968105}" destId="{5C99FC4C-473D-4F56-8BC6-9F07770C8BDB}" srcOrd="0" destOrd="0" presId="urn:microsoft.com/office/officeart/2005/8/layout/vList5"/>
    <dgm:cxn modelId="{C0F9413C-3943-4A8B-AED8-18337AFD4B57}" type="presParOf" srcId="{A246130A-B510-4A62-B0E4-454A4A968105}" destId="{3AEE989F-114C-4518-9B80-51ED038C8067}" srcOrd="1" destOrd="0" presId="urn:microsoft.com/office/officeart/2005/8/layout/vList5"/>
    <dgm:cxn modelId="{151DC8EC-9967-4A8A-869B-B6B17CE3BB45}" type="presParOf" srcId="{C2B4576C-40C3-472D-AA1A-9633D2F34213}" destId="{883B14E0-7DC7-4FED-8B3A-2510A7F53340}" srcOrd="3" destOrd="0" presId="urn:microsoft.com/office/officeart/2005/8/layout/vList5"/>
    <dgm:cxn modelId="{1FDEB8CE-6FE2-4E1B-A03B-FC1F39EAEF31}" type="presParOf" srcId="{C2B4576C-40C3-472D-AA1A-9633D2F34213}" destId="{74842438-F7CC-4755-862D-CE81006F492C}" srcOrd="4" destOrd="0" presId="urn:microsoft.com/office/officeart/2005/8/layout/vList5"/>
    <dgm:cxn modelId="{8ABC5C89-72C7-477A-8C1D-160BDCB104D8}" type="presParOf" srcId="{74842438-F7CC-4755-862D-CE81006F492C}" destId="{CB0A0249-3D61-4FCB-B3B0-6DEC8CE36BCA}" srcOrd="0" destOrd="0" presId="urn:microsoft.com/office/officeart/2005/8/layout/vList5"/>
    <dgm:cxn modelId="{AE9D3382-521D-4B51-B5D1-F42AFE932AD5}" type="presParOf" srcId="{74842438-F7CC-4755-862D-CE81006F492C}" destId="{29B3B3B5-2B35-4B34-9B4B-C18690B911A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8B70D7-9E83-4F23-AF7F-B0438AA7CAD3}" type="doc">
      <dgm:prSet loTypeId="urn:microsoft.com/office/officeart/2005/8/layout/radial6" loCatId="cycle" qsTypeId="urn:microsoft.com/office/officeart/2005/8/quickstyle/simple5" qsCatId="simple" csTypeId="urn:microsoft.com/office/officeart/2005/8/colors/accent3_3" csCatId="accent3" phldr="1"/>
      <dgm:spPr/>
      <dgm:t>
        <a:bodyPr/>
        <a:lstStyle/>
        <a:p>
          <a:endParaRPr lang="en-GB"/>
        </a:p>
      </dgm:t>
    </dgm:pt>
    <dgm:pt modelId="{C5564191-35AA-4A8D-991D-2D93B84E1083}">
      <dgm:prSet phldrT="[Text]"/>
      <dgm:spPr/>
      <dgm:t>
        <a:bodyPr/>
        <a:lstStyle/>
        <a:p>
          <a:r>
            <a:rPr lang="en-US" dirty="0" smtClean="0"/>
            <a:t>ID Process</a:t>
          </a:r>
          <a:endParaRPr lang="en-GB" dirty="0"/>
        </a:p>
      </dgm:t>
    </dgm:pt>
    <dgm:pt modelId="{2DDE6C7A-0289-4A1C-9DD9-A78CA5BF4850}" type="parTrans" cxnId="{85718301-8EC7-412C-9C6C-0E0E3B4E0C57}">
      <dgm:prSet/>
      <dgm:spPr/>
      <dgm:t>
        <a:bodyPr/>
        <a:lstStyle/>
        <a:p>
          <a:endParaRPr lang="en-GB"/>
        </a:p>
      </dgm:t>
    </dgm:pt>
    <dgm:pt modelId="{7BE73A5C-0274-4B75-A431-4466C8FBE7A9}" type="sibTrans" cxnId="{85718301-8EC7-412C-9C6C-0E0E3B4E0C57}">
      <dgm:prSet/>
      <dgm:spPr/>
      <dgm:t>
        <a:bodyPr/>
        <a:lstStyle/>
        <a:p>
          <a:endParaRPr lang="en-GB"/>
        </a:p>
      </dgm:t>
    </dgm:pt>
    <dgm:pt modelId="{FA9EB8F8-723E-49E9-B130-4E8CC61ACF56}">
      <dgm:prSet phldrT="[Text]" custT="1"/>
      <dgm:spPr/>
      <dgm:t>
        <a:bodyPr/>
        <a:lstStyle/>
        <a:p>
          <a:r>
            <a:rPr lang="en-US" sz="2000" b="1" dirty="0" smtClean="0"/>
            <a:t>Discover</a:t>
          </a:r>
          <a:endParaRPr lang="en-GB" sz="2000" b="1" dirty="0"/>
        </a:p>
      </dgm:t>
    </dgm:pt>
    <dgm:pt modelId="{56970F32-507F-4279-AAD8-97543724D6EA}" type="parTrans" cxnId="{FB5F204A-B8FE-4B4D-9E5F-1F71816A4BC0}">
      <dgm:prSet/>
      <dgm:spPr/>
      <dgm:t>
        <a:bodyPr/>
        <a:lstStyle/>
        <a:p>
          <a:endParaRPr lang="en-GB"/>
        </a:p>
      </dgm:t>
    </dgm:pt>
    <dgm:pt modelId="{1FB2F26C-034A-4AD4-87C5-4CCC77B4607A}" type="sibTrans" cxnId="{FB5F204A-B8FE-4B4D-9E5F-1F71816A4BC0}">
      <dgm:prSet/>
      <dgm:spPr/>
      <dgm:t>
        <a:bodyPr/>
        <a:lstStyle/>
        <a:p>
          <a:endParaRPr lang="en-GB"/>
        </a:p>
      </dgm:t>
    </dgm:pt>
    <dgm:pt modelId="{CDE4B516-F4D5-4478-92EA-1F43EFE45EAD}">
      <dgm:prSet phldrT="[Text]" custT="1"/>
      <dgm:spPr/>
      <dgm:t>
        <a:bodyPr/>
        <a:lstStyle/>
        <a:p>
          <a:r>
            <a:rPr lang="en-US" sz="2000" b="1" dirty="0" smtClean="0"/>
            <a:t>Design</a:t>
          </a:r>
          <a:endParaRPr lang="en-GB" sz="2000" b="1" dirty="0"/>
        </a:p>
      </dgm:t>
    </dgm:pt>
    <dgm:pt modelId="{08E454E9-7504-4232-B686-82C897CB9684}" type="parTrans" cxnId="{BBDB6471-76A3-4AA0-A3EC-6001ACA9CBD4}">
      <dgm:prSet/>
      <dgm:spPr/>
      <dgm:t>
        <a:bodyPr/>
        <a:lstStyle/>
        <a:p>
          <a:endParaRPr lang="en-GB"/>
        </a:p>
      </dgm:t>
    </dgm:pt>
    <dgm:pt modelId="{9C1DA003-24B6-41B0-AB12-4F14CD2F5E3E}" type="sibTrans" cxnId="{BBDB6471-76A3-4AA0-A3EC-6001ACA9CBD4}">
      <dgm:prSet/>
      <dgm:spPr/>
      <dgm:t>
        <a:bodyPr/>
        <a:lstStyle/>
        <a:p>
          <a:endParaRPr lang="en-GB"/>
        </a:p>
      </dgm:t>
    </dgm:pt>
    <dgm:pt modelId="{79999B8C-EC83-4EB5-8D21-7114FDEE6751}">
      <dgm:prSet phldrT="[Text]" custT="1"/>
      <dgm:spPr/>
      <dgm:t>
        <a:bodyPr/>
        <a:lstStyle/>
        <a:p>
          <a:r>
            <a:rPr lang="en-US" sz="2000" b="1" dirty="0" smtClean="0"/>
            <a:t>Evaluate</a:t>
          </a:r>
          <a:endParaRPr lang="en-GB" sz="2000" b="1" dirty="0"/>
        </a:p>
      </dgm:t>
    </dgm:pt>
    <dgm:pt modelId="{75E2C5D2-7C0A-40C1-ABF2-25B6A8E3CF9E}" type="parTrans" cxnId="{1636E30D-5645-4965-98C9-D7212F4CB9C9}">
      <dgm:prSet/>
      <dgm:spPr/>
      <dgm:t>
        <a:bodyPr/>
        <a:lstStyle/>
        <a:p>
          <a:endParaRPr lang="en-GB"/>
        </a:p>
      </dgm:t>
    </dgm:pt>
    <dgm:pt modelId="{0DE17C42-34A4-45D6-BEE3-09622E4A7BA1}" type="sibTrans" cxnId="{1636E30D-5645-4965-98C9-D7212F4CB9C9}">
      <dgm:prSet/>
      <dgm:spPr/>
      <dgm:t>
        <a:bodyPr/>
        <a:lstStyle/>
        <a:p>
          <a:endParaRPr lang="en-GB"/>
        </a:p>
      </dgm:t>
    </dgm:pt>
    <dgm:pt modelId="{085A1424-F452-4291-8641-BC4F14FEA4D6}" type="pres">
      <dgm:prSet presAssocID="{628B70D7-9E83-4F23-AF7F-B0438AA7CAD3}" presName="Name0" presStyleCnt="0">
        <dgm:presLayoutVars>
          <dgm:chMax val="1"/>
          <dgm:dir/>
          <dgm:animLvl val="ctr"/>
          <dgm:resizeHandles val="exact"/>
        </dgm:presLayoutVars>
      </dgm:prSet>
      <dgm:spPr/>
      <dgm:t>
        <a:bodyPr/>
        <a:lstStyle/>
        <a:p>
          <a:endParaRPr lang="en-GB"/>
        </a:p>
      </dgm:t>
    </dgm:pt>
    <dgm:pt modelId="{FDFD3DF1-FB7D-4F08-882A-9C7B21EB7E0D}" type="pres">
      <dgm:prSet presAssocID="{C5564191-35AA-4A8D-991D-2D93B84E1083}" presName="centerShape" presStyleLbl="node0" presStyleIdx="0" presStyleCnt="1"/>
      <dgm:spPr/>
      <dgm:t>
        <a:bodyPr/>
        <a:lstStyle/>
        <a:p>
          <a:endParaRPr lang="en-GB"/>
        </a:p>
      </dgm:t>
    </dgm:pt>
    <dgm:pt modelId="{5A515739-E8B0-446D-A775-AD469AE2B1D4}" type="pres">
      <dgm:prSet presAssocID="{FA9EB8F8-723E-49E9-B130-4E8CC61ACF56}" presName="node" presStyleLbl="node1" presStyleIdx="0" presStyleCnt="3" custScaleX="158235">
        <dgm:presLayoutVars>
          <dgm:bulletEnabled val="1"/>
        </dgm:presLayoutVars>
      </dgm:prSet>
      <dgm:spPr/>
      <dgm:t>
        <a:bodyPr/>
        <a:lstStyle/>
        <a:p>
          <a:endParaRPr lang="en-GB"/>
        </a:p>
      </dgm:t>
    </dgm:pt>
    <dgm:pt modelId="{EFCCEBA3-1965-4787-8B9E-E516184B4286}" type="pres">
      <dgm:prSet presAssocID="{FA9EB8F8-723E-49E9-B130-4E8CC61ACF56}" presName="dummy" presStyleCnt="0"/>
      <dgm:spPr/>
    </dgm:pt>
    <dgm:pt modelId="{5F1C6E7F-539B-4C3B-AC8E-0E60FA656540}" type="pres">
      <dgm:prSet presAssocID="{1FB2F26C-034A-4AD4-87C5-4CCC77B4607A}" presName="sibTrans" presStyleLbl="sibTrans2D1" presStyleIdx="0" presStyleCnt="3"/>
      <dgm:spPr/>
      <dgm:t>
        <a:bodyPr/>
        <a:lstStyle/>
        <a:p>
          <a:endParaRPr lang="en-GB"/>
        </a:p>
      </dgm:t>
    </dgm:pt>
    <dgm:pt modelId="{73B85C93-8DEA-4D6B-87BD-207DA849DAA3}" type="pres">
      <dgm:prSet presAssocID="{CDE4B516-F4D5-4478-92EA-1F43EFE45EAD}" presName="node" presStyleLbl="node1" presStyleIdx="1" presStyleCnt="3" custScaleX="156158">
        <dgm:presLayoutVars>
          <dgm:bulletEnabled val="1"/>
        </dgm:presLayoutVars>
      </dgm:prSet>
      <dgm:spPr/>
      <dgm:t>
        <a:bodyPr/>
        <a:lstStyle/>
        <a:p>
          <a:endParaRPr lang="en-GB"/>
        </a:p>
      </dgm:t>
    </dgm:pt>
    <dgm:pt modelId="{21100B10-7F20-4E35-895F-5826D1C4132F}" type="pres">
      <dgm:prSet presAssocID="{CDE4B516-F4D5-4478-92EA-1F43EFE45EAD}" presName="dummy" presStyleCnt="0"/>
      <dgm:spPr/>
    </dgm:pt>
    <dgm:pt modelId="{70A99349-671F-4B39-9B40-3A3FFBC7DACE}" type="pres">
      <dgm:prSet presAssocID="{9C1DA003-24B6-41B0-AB12-4F14CD2F5E3E}" presName="sibTrans" presStyleLbl="sibTrans2D1" presStyleIdx="1" presStyleCnt="3"/>
      <dgm:spPr/>
      <dgm:t>
        <a:bodyPr/>
        <a:lstStyle/>
        <a:p>
          <a:endParaRPr lang="en-GB"/>
        </a:p>
      </dgm:t>
    </dgm:pt>
    <dgm:pt modelId="{3F02ED32-D189-479B-812C-B5BB139A4D20}" type="pres">
      <dgm:prSet presAssocID="{79999B8C-EC83-4EB5-8D21-7114FDEE6751}" presName="node" presStyleLbl="node1" presStyleIdx="2" presStyleCnt="3" custScaleX="145841">
        <dgm:presLayoutVars>
          <dgm:bulletEnabled val="1"/>
        </dgm:presLayoutVars>
      </dgm:prSet>
      <dgm:spPr/>
      <dgm:t>
        <a:bodyPr/>
        <a:lstStyle/>
        <a:p>
          <a:endParaRPr lang="en-GB"/>
        </a:p>
      </dgm:t>
    </dgm:pt>
    <dgm:pt modelId="{8CA11F26-C8DA-482A-935D-E4F35B08B229}" type="pres">
      <dgm:prSet presAssocID="{79999B8C-EC83-4EB5-8D21-7114FDEE6751}" presName="dummy" presStyleCnt="0"/>
      <dgm:spPr/>
    </dgm:pt>
    <dgm:pt modelId="{BB8B98AD-BC95-4DC7-958B-E67F717624D4}" type="pres">
      <dgm:prSet presAssocID="{0DE17C42-34A4-45D6-BEE3-09622E4A7BA1}" presName="sibTrans" presStyleLbl="sibTrans2D1" presStyleIdx="2" presStyleCnt="3"/>
      <dgm:spPr/>
      <dgm:t>
        <a:bodyPr/>
        <a:lstStyle/>
        <a:p>
          <a:endParaRPr lang="en-GB"/>
        </a:p>
      </dgm:t>
    </dgm:pt>
  </dgm:ptLst>
  <dgm:cxnLst>
    <dgm:cxn modelId="{5CE42444-A23B-4B41-9737-C2EAE3BCF83F}" type="presOf" srcId="{0DE17C42-34A4-45D6-BEE3-09622E4A7BA1}" destId="{BB8B98AD-BC95-4DC7-958B-E67F717624D4}" srcOrd="0" destOrd="0" presId="urn:microsoft.com/office/officeart/2005/8/layout/radial6"/>
    <dgm:cxn modelId="{10F93917-D8F7-44D0-95B1-C93B72DD312E}" type="presOf" srcId="{1FB2F26C-034A-4AD4-87C5-4CCC77B4607A}" destId="{5F1C6E7F-539B-4C3B-AC8E-0E60FA656540}" srcOrd="0" destOrd="0" presId="urn:microsoft.com/office/officeart/2005/8/layout/radial6"/>
    <dgm:cxn modelId="{E84B0F31-CEAB-4910-A3A0-AF39F456FE4D}" type="presOf" srcId="{9C1DA003-24B6-41B0-AB12-4F14CD2F5E3E}" destId="{70A99349-671F-4B39-9B40-3A3FFBC7DACE}" srcOrd="0" destOrd="0" presId="urn:microsoft.com/office/officeart/2005/8/layout/radial6"/>
    <dgm:cxn modelId="{FB5F204A-B8FE-4B4D-9E5F-1F71816A4BC0}" srcId="{C5564191-35AA-4A8D-991D-2D93B84E1083}" destId="{FA9EB8F8-723E-49E9-B130-4E8CC61ACF56}" srcOrd="0" destOrd="0" parTransId="{56970F32-507F-4279-AAD8-97543724D6EA}" sibTransId="{1FB2F26C-034A-4AD4-87C5-4CCC77B4607A}"/>
    <dgm:cxn modelId="{7523D6D2-C545-490A-9BEF-A2C180F9092C}" type="presOf" srcId="{CDE4B516-F4D5-4478-92EA-1F43EFE45EAD}" destId="{73B85C93-8DEA-4D6B-87BD-207DA849DAA3}" srcOrd="0" destOrd="0" presId="urn:microsoft.com/office/officeart/2005/8/layout/radial6"/>
    <dgm:cxn modelId="{BBDB6471-76A3-4AA0-A3EC-6001ACA9CBD4}" srcId="{C5564191-35AA-4A8D-991D-2D93B84E1083}" destId="{CDE4B516-F4D5-4478-92EA-1F43EFE45EAD}" srcOrd="1" destOrd="0" parTransId="{08E454E9-7504-4232-B686-82C897CB9684}" sibTransId="{9C1DA003-24B6-41B0-AB12-4F14CD2F5E3E}"/>
    <dgm:cxn modelId="{1E78595B-025F-4339-A947-C5A97EF3AC3A}" type="presOf" srcId="{628B70D7-9E83-4F23-AF7F-B0438AA7CAD3}" destId="{085A1424-F452-4291-8641-BC4F14FEA4D6}" srcOrd="0" destOrd="0" presId="urn:microsoft.com/office/officeart/2005/8/layout/radial6"/>
    <dgm:cxn modelId="{1636E30D-5645-4965-98C9-D7212F4CB9C9}" srcId="{C5564191-35AA-4A8D-991D-2D93B84E1083}" destId="{79999B8C-EC83-4EB5-8D21-7114FDEE6751}" srcOrd="2" destOrd="0" parTransId="{75E2C5D2-7C0A-40C1-ABF2-25B6A8E3CF9E}" sibTransId="{0DE17C42-34A4-45D6-BEE3-09622E4A7BA1}"/>
    <dgm:cxn modelId="{7B42E07B-926E-4139-AC3D-931B01A7AC84}" type="presOf" srcId="{79999B8C-EC83-4EB5-8D21-7114FDEE6751}" destId="{3F02ED32-D189-479B-812C-B5BB139A4D20}" srcOrd="0" destOrd="0" presId="urn:microsoft.com/office/officeart/2005/8/layout/radial6"/>
    <dgm:cxn modelId="{85718301-8EC7-412C-9C6C-0E0E3B4E0C57}" srcId="{628B70D7-9E83-4F23-AF7F-B0438AA7CAD3}" destId="{C5564191-35AA-4A8D-991D-2D93B84E1083}" srcOrd="0" destOrd="0" parTransId="{2DDE6C7A-0289-4A1C-9DD9-A78CA5BF4850}" sibTransId="{7BE73A5C-0274-4B75-A431-4466C8FBE7A9}"/>
    <dgm:cxn modelId="{7688456A-441B-47C9-B2A4-9600890EA9F8}" type="presOf" srcId="{FA9EB8F8-723E-49E9-B130-4E8CC61ACF56}" destId="{5A515739-E8B0-446D-A775-AD469AE2B1D4}" srcOrd="0" destOrd="0" presId="urn:microsoft.com/office/officeart/2005/8/layout/radial6"/>
    <dgm:cxn modelId="{9377583A-0DD4-4CA2-B11A-A8C859252B26}" type="presOf" srcId="{C5564191-35AA-4A8D-991D-2D93B84E1083}" destId="{FDFD3DF1-FB7D-4F08-882A-9C7B21EB7E0D}" srcOrd="0" destOrd="0" presId="urn:microsoft.com/office/officeart/2005/8/layout/radial6"/>
    <dgm:cxn modelId="{F88A1DE6-3142-4C73-B832-456332B4671E}" type="presParOf" srcId="{085A1424-F452-4291-8641-BC4F14FEA4D6}" destId="{FDFD3DF1-FB7D-4F08-882A-9C7B21EB7E0D}" srcOrd="0" destOrd="0" presId="urn:microsoft.com/office/officeart/2005/8/layout/radial6"/>
    <dgm:cxn modelId="{B8021F6A-04B0-4298-A792-C30D0956B811}" type="presParOf" srcId="{085A1424-F452-4291-8641-BC4F14FEA4D6}" destId="{5A515739-E8B0-446D-A775-AD469AE2B1D4}" srcOrd="1" destOrd="0" presId="urn:microsoft.com/office/officeart/2005/8/layout/radial6"/>
    <dgm:cxn modelId="{38C0F55D-6820-4FA9-8049-00D3EA73208D}" type="presParOf" srcId="{085A1424-F452-4291-8641-BC4F14FEA4D6}" destId="{EFCCEBA3-1965-4787-8B9E-E516184B4286}" srcOrd="2" destOrd="0" presId="urn:microsoft.com/office/officeart/2005/8/layout/radial6"/>
    <dgm:cxn modelId="{390FF4FE-96E8-431E-B2DD-3F4D539C51EC}" type="presParOf" srcId="{085A1424-F452-4291-8641-BC4F14FEA4D6}" destId="{5F1C6E7F-539B-4C3B-AC8E-0E60FA656540}" srcOrd="3" destOrd="0" presId="urn:microsoft.com/office/officeart/2005/8/layout/radial6"/>
    <dgm:cxn modelId="{90851B06-15B9-46B7-8B35-C3A54D0AC745}" type="presParOf" srcId="{085A1424-F452-4291-8641-BC4F14FEA4D6}" destId="{73B85C93-8DEA-4D6B-87BD-207DA849DAA3}" srcOrd="4" destOrd="0" presId="urn:microsoft.com/office/officeart/2005/8/layout/radial6"/>
    <dgm:cxn modelId="{9EFF1ECF-010D-4F01-BF5F-CA830102B9B2}" type="presParOf" srcId="{085A1424-F452-4291-8641-BC4F14FEA4D6}" destId="{21100B10-7F20-4E35-895F-5826D1C4132F}" srcOrd="5" destOrd="0" presId="urn:microsoft.com/office/officeart/2005/8/layout/radial6"/>
    <dgm:cxn modelId="{B27EB94B-DCAB-42EE-8160-3378BA6D9984}" type="presParOf" srcId="{085A1424-F452-4291-8641-BC4F14FEA4D6}" destId="{70A99349-671F-4B39-9B40-3A3FFBC7DACE}" srcOrd="6" destOrd="0" presId="urn:microsoft.com/office/officeart/2005/8/layout/radial6"/>
    <dgm:cxn modelId="{8EC7CA95-FD18-4436-B2A4-A42341FDB9A8}" type="presParOf" srcId="{085A1424-F452-4291-8641-BC4F14FEA4D6}" destId="{3F02ED32-D189-479B-812C-B5BB139A4D20}" srcOrd="7" destOrd="0" presId="urn:microsoft.com/office/officeart/2005/8/layout/radial6"/>
    <dgm:cxn modelId="{9FDD51AF-0302-4BB7-9330-B3FF693CE9A0}" type="presParOf" srcId="{085A1424-F452-4291-8641-BC4F14FEA4D6}" destId="{8CA11F26-C8DA-482A-935D-E4F35B08B229}" srcOrd="8" destOrd="0" presId="urn:microsoft.com/office/officeart/2005/8/layout/radial6"/>
    <dgm:cxn modelId="{443C500D-FB03-412C-91A0-467F02B12E76}" type="presParOf" srcId="{085A1424-F452-4291-8641-BC4F14FEA4D6}" destId="{BB8B98AD-BC95-4DC7-958B-E67F717624D4}"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EA0560-2CC8-45D4-A4D6-7E4FE173BCFD}" type="doc">
      <dgm:prSet loTypeId="urn:microsoft.com/office/officeart/2005/8/layout/pList1#1" loCatId="list" qsTypeId="urn:microsoft.com/office/officeart/2005/8/quickstyle/simple1" qsCatId="simple" csTypeId="urn:microsoft.com/office/officeart/2005/8/colors/accent1_2" csCatId="accent1" phldr="1"/>
      <dgm:spPr/>
      <dgm:t>
        <a:bodyPr/>
        <a:lstStyle/>
        <a:p>
          <a:endParaRPr lang="en-US"/>
        </a:p>
      </dgm:t>
    </dgm:pt>
    <dgm:pt modelId="{0F3F74D0-EB9F-425B-ACE0-7AF0169A5234}">
      <dgm:prSet phldrT="[Text]"/>
      <dgm:spPr/>
      <dgm:t>
        <a:bodyPr/>
        <a:lstStyle/>
        <a:p>
          <a:r>
            <a:rPr lang="en-US" dirty="0" smtClean="0"/>
            <a:t>A</a:t>
          </a:r>
          <a:endParaRPr lang="en-US" dirty="0"/>
        </a:p>
      </dgm:t>
    </dgm:pt>
    <dgm:pt modelId="{AA4F932B-8497-4650-B181-C3212F831CBE}" type="parTrans" cxnId="{0BDB45C3-08E7-43A8-93B9-A4278505451C}">
      <dgm:prSet/>
      <dgm:spPr/>
      <dgm:t>
        <a:bodyPr/>
        <a:lstStyle/>
        <a:p>
          <a:endParaRPr lang="en-US"/>
        </a:p>
      </dgm:t>
    </dgm:pt>
    <dgm:pt modelId="{E4378254-101F-4CE4-A7A9-80F97BEB2DEE}" type="sibTrans" cxnId="{0BDB45C3-08E7-43A8-93B9-A4278505451C}">
      <dgm:prSet/>
      <dgm:spPr/>
      <dgm:t>
        <a:bodyPr/>
        <a:lstStyle/>
        <a:p>
          <a:endParaRPr lang="en-US"/>
        </a:p>
      </dgm:t>
    </dgm:pt>
    <dgm:pt modelId="{74AD5868-B381-49E1-A7EB-97BB8D21207C}">
      <dgm:prSet phldrT="[Text]"/>
      <dgm:spPr/>
      <dgm:t>
        <a:bodyPr/>
        <a:lstStyle/>
        <a:p>
          <a:r>
            <a:rPr lang="en-US" dirty="0" smtClean="0"/>
            <a:t>B</a:t>
          </a:r>
          <a:endParaRPr lang="en-US" dirty="0"/>
        </a:p>
      </dgm:t>
    </dgm:pt>
    <dgm:pt modelId="{BE4B9C71-8037-4D6D-9BE1-0780FE910889}" type="parTrans" cxnId="{8A2DB9B9-DDF3-49B9-9921-3F98D760B3E2}">
      <dgm:prSet/>
      <dgm:spPr/>
      <dgm:t>
        <a:bodyPr/>
        <a:lstStyle/>
        <a:p>
          <a:endParaRPr lang="en-US"/>
        </a:p>
      </dgm:t>
    </dgm:pt>
    <dgm:pt modelId="{1BCD3937-8D4A-4CB5-A676-9F0C3D7BA4D7}" type="sibTrans" cxnId="{8A2DB9B9-DDF3-49B9-9921-3F98D760B3E2}">
      <dgm:prSet/>
      <dgm:spPr/>
      <dgm:t>
        <a:bodyPr/>
        <a:lstStyle/>
        <a:p>
          <a:endParaRPr lang="en-US"/>
        </a:p>
      </dgm:t>
    </dgm:pt>
    <dgm:pt modelId="{D807AE5E-F440-49AC-99F4-F55EC88DD533}">
      <dgm:prSet phldrT="[Text]"/>
      <dgm:spPr/>
      <dgm:t>
        <a:bodyPr/>
        <a:lstStyle/>
        <a:p>
          <a:r>
            <a:rPr lang="en-US" dirty="0" smtClean="0"/>
            <a:t>C</a:t>
          </a:r>
          <a:endParaRPr lang="en-US" dirty="0"/>
        </a:p>
      </dgm:t>
    </dgm:pt>
    <dgm:pt modelId="{D0D734AC-C5ED-496B-BA2B-526C905CD9A8}" type="parTrans" cxnId="{6F59FDE0-6010-41D7-A3B3-4240A942FA67}">
      <dgm:prSet/>
      <dgm:spPr/>
      <dgm:t>
        <a:bodyPr/>
        <a:lstStyle/>
        <a:p>
          <a:endParaRPr lang="en-US"/>
        </a:p>
      </dgm:t>
    </dgm:pt>
    <dgm:pt modelId="{7EB31CAB-86B3-4C6D-8267-5DB5BA90ABEB}" type="sibTrans" cxnId="{6F59FDE0-6010-41D7-A3B3-4240A942FA67}">
      <dgm:prSet/>
      <dgm:spPr/>
      <dgm:t>
        <a:bodyPr/>
        <a:lstStyle/>
        <a:p>
          <a:endParaRPr lang="en-US"/>
        </a:p>
      </dgm:t>
    </dgm:pt>
    <dgm:pt modelId="{8DF0C8DD-17B1-4E19-AD68-10725543EF52}" type="pres">
      <dgm:prSet presAssocID="{9FEA0560-2CC8-45D4-A4D6-7E4FE173BCFD}" presName="Name0" presStyleCnt="0">
        <dgm:presLayoutVars>
          <dgm:dir/>
          <dgm:resizeHandles val="exact"/>
        </dgm:presLayoutVars>
      </dgm:prSet>
      <dgm:spPr/>
      <dgm:t>
        <a:bodyPr/>
        <a:lstStyle/>
        <a:p>
          <a:endParaRPr lang="en-US"/>
        </a:p>
      </dgm:t>
    </dgm:pt>
    <dgm:pt modelId="{BD0228FB-D52C-40C8-BCD9-8BA1B49CD178}" type="pres">
      <dgm:prSet presAssocID="{0F3F74D0-EB9F-425B-ACE0-7AF0169A5234}" presName="compNode" presStyleCnt="0"/>
      <dgm:spPr/>
    </dgm:pt>
    <dgm:pt modelId="{24C35EED-16A5-4314-BEBB-90D67D962A93}" type="pres">
      <dgm:prSet presAssocID="{0F3F74D0-EB9F-425B-ACE0-7AF0169A5234}" presName="pictRect" presStyleLbl="node1" presStyleIdx="0" presStyleCnt="3"/>
      <dgm:spPr>
        <a:blipFill rotWithShape="0">
          <a:blip xmlns:r="http://schemas.openxmlformats.org/officeDocument/2006/relationships" r:embed="rId1"/>
          <a:stretch>
            <a:fillRect/>
          </a:stretch>
        </a:blipFill>
      </dgm:spPr>
    </dgm:pt>
    <dgm:pt modelId="{89C566D7-C41A-480A-8F96-161F104B26FA}" type="pres">
      <dgm:prSet presAssocID="{0F3F74D0-EB9F-425B-ACE0-7AF0169A5234}" presName="textRect" presStyleLbl="revTx" presStyleIdx="0" presStyleCnt="3">
        <dgm:presLayoutVars>
          <dgm:bulletEnabled val="1"/>
        </dgm:presLayoutVars>
      </dgm:prSet>
      <dgm:spPr/>
      <dgm:t>
        <a:bodyPr/>
        <a:lstStyle/>
        <a:p>
          <a:endParaRPr lang="en-US"/>
        </a:p>
      </dgm:t>
    </dgm:pt>
    <dgm:pt modelId="{89B1B340-4285-486B-9A7D-789F7CA11E2A}" type="pres">
      <dgm:prSet presAssocID="{E4378254-101F-4CE4-A7A9-80F97BEB2DEE}" presName="sibTrans" presStyleLbl="sibTrans2D1" presStyleIdx="0" presStyleCnt="0"/>
      <dgm:spPr/>
      <dgm:t>
        <a:bodyPr/>
        <a:lstStyle/>
        <a:p>
          <a:endParaRPr lang="en-US"/>
        </a:p>
      </dgm:t>
    </dgm:pt>
    <dgm:pt modelId="{8124971C-C532-4185-BC72-85A7FC001D7D}" type="pres">
      <dgm:prSet presAssocID="{74AD5868-B381-49E1-A7EB-97BB8D21207C}" presName="compNode" presStyleCnt="0"/>
      <dgm:spPr/>
    </dgm:pt>
    <dgm:pt modelId="{42609A0D-AC2D-4F67-B5AD-0068A591BF32}" type="pres">
      <dgm:prSet presAssocID="{74AD5868-B381-49E1-A7EB-97BB8D21207C}" presName="pictRect" presStyleLbl="node1" presStyleIdx="1" presStyleCnt="3"/>
      <dgm:spPr>
        <a:blipFill rotWithShape="0">
          <a:blip xmlns:r="http://schemas.openxmlformats.org/officeDocument/2006/relationships" r:embed="rId2"/>
          <a:stretch>
            <a:fillRect/>
          </a:stretch>
        </a:blipFill>
      </dgm:spPr>
    </dgm:pt>
    <dgm:pt modelId="{D152D9EC-316F-4107-BDB5-B1578D37932A}" type="pres">
      <dgm:prSet presAssocID="{74AD5868-B381-49E1-A7EB-97BB8D21207C}" presName="textRect" presStyleLbl="revTx" presStyleIdx="1" presStyleCnt="3">
        <dgm:presLayoutVars>
          <dgm:bulletEnabled val="1"/>
        </dgm:presLayoutVars>
      </dgm:prSet>
      <dgm:spPr/>
      <dgm:t>
        <a:bodyPr/>
        <a:lstStyle/>
        <a:p>
          <a:endParaRPr lang="en-US"/>
        </a:p>
      </dgm:t>
    </dgm:pt>
    <dgm:pt modelId="{47E7C481-E21F-45C8-9E3E-11D951D1ECEC}" type="pres">
      <dgm:prSet presAssocID="{1BCD3937-8D4A-4CB5-A676-9F0C3D7BA4D7}" presName="sibTrans" presStyleLbl="sibTrans2D1" presStyleIdx="0" presStyleCnt="0"/>
      <dgm:spPr/>
      <dgm:t>
        <a:bodyPr/>
        <a:lstStyle/>
        <a:p>
          <a:endParaRPr lang="en-US"/>
        </a:p>
      </dgm:t>
    </dgm:pt>
    <dgm:pt modelId="{61184845-4F40-4178-8D41-8F6C8D64EE2B}" type="pres">
      <dgm:prSet presAssocID="{D807AE5E-F440-49AC-99F4-F55EC88DD533}" presName="compNode" presStyleCnt="0"/>
      <dgm:spPr/>
    </dgm:pt>
    <dgm:pt modelId="{B2FFBC6D-6975-4955-A234-30DBEEB4AC3C}" type="pres">
      <dgm:prSet presAssocID="{D807AE5E-F440-49AC-99F4-F55EC88DD533}" presName="pictRect" presStyleLbl="node1" presStyleIdx="2" presStyleCnt="3"/>
      <dgm:spPr>
        <a:blipFill rotWithShape="0">
          <a:blip xmlns:r="http://schemas.openxmlformats.org/officeDocument/2006/relationships" r:embed="rId3"/>
          <a:stretch>
            <a:fillRect/>
          </a:stretch>
        </a:blipFill>
      </dgm:spPr>
    </dgm:pt>
    <dgm:pt modelId="{11DF3D4D-C5A4-4806-A814-F289A3D4DB67}" type="pres">
      <dgm:prSet presAssocID="{D807AE5E-F440-49AC-99F4-F55EC88DD533}" presName="textRect" presStyleLbl="revTx" presStyleIdx="2" presStyleCnt="3">
        <dgm:presLayoutVars>
          <dgm:bulletEnabled val="1"/>
        </dgm:presLayoutVars>
      </dgm:prSet>
      <dgm:spPr/>
      <dgm:t>
        <a:bodyPr/>
        <a:lstStyle/>
        <a:p>
          <a:endParaRPr lang="en-US"/>
        </a:p>
      </dgm:t>
    </dgm:pt>
  </dgm:ptLst>
  <dgm:cxnLst>
    <dgm:cxn modelId="{6F59FDE0-6010-41D7-A3B3-4240A942FA67}" srcId="{9FEA0560-2CC8-45D4-A4D6-7E4FE173BCFD}" destId="{D807AE5E-F440-49AC-99F4-F55EC88DD533}" srcOrd="2" destOrd="0" parTransId="{D0D734AC-C5ED-496B-BA2B-526C905CD9A8}" sibTransId="{7EB31CAB-86B3-4C6D-8267-5DB5BA90ABEB}"/>
    <dgm:cxn modelId="{31FF0F62-59FF-49EC-9565-DA4C32FE6420}" type="presOf" srcId="{9FEA0560-2CC8-45D4-A4D6-7E4FE173BCFD}" destId="{8DF0C8DD-17B1-4E19-AD68-10725543EF52}" srcOrd="0" destOrd="0" presId="urn:microsoft.com/office/officeart/2005/8/layout/pList1#1"/>
    <dgm:cxn modelId="{8A2DB9B9-DDF3-49B9-9921-3F98D760B3E2}" srcId="{9FEA0560-2CC8-45D4-A4D6-7E4FE173BCFD}" destId="{74AD5868-B381-49E1-A7EB-97BB8D21207C}" srcOrd="1" destOrd="0" parTransId="{BE4B9C71-8037-4D6D-9BE1-0780FE910889}" sibTransId="{1BCD3937-8D4A-4CB5-A676-9F0C3D7BA4D7}"/>
    <dgm:cxn modelId="{0F3A3432-0C3F-474E-AEF4-8418997929DA}" type="presOf" srcId="{74AD5868-B381-49E1-A7EB-97BB8D21207C}" destId="{D152D9EC-316F-4107-BDB5-B1578D37932A}" srcOrd="0" destOrd="0" presId="urn:microsoft.com/office/officeart/2005/8/layout/pList1#1"/>
    <dgm:cxn modelId="{B0B9DBB4-6A83-4FB1-AE08-D7335C2AD329}" type="presOf" srcId="{1BCD3937-8D4A-4CB5-A676-9F0C3D7BA4D7}" destId="{47E7C481-E21F-45C8-9E3E-11D951D1ECEC}" srcOrd="0" destOrd="0" presId="urn:microsoft.com/office/officeart/2005/8/layout/pList1#1"/>
    <dgm:cxn modelId="{EC96AF1C-C640-48D6-8BD2-2F33CAA2993C}" type="presOf" srcId="{D807AE5E-F440-49AC-99F4-F55EC88DD533}" destId="{11DF3D4D-C5A4-4806-A814-F289A3D4DB67}" srcOrd="0" destOrd="0" presId="urn:microsoft.com/office/officeart/2005/8/layout/pList1#1"/>
    <dgm:cxn modelId="{0BDB45C3-08E7-43A8-93B9-A4278505451C}" srcId="{9FEA0560-2CC8-45D4-A4D6-7E4FE173BCFD}" destId="{0F3F74D0-EB9F-425B-ACE0-7AF0169A5234}" srcOrd="0" destOrd="0" parTransId="{AA4F932B-8497-4650-B181-C3212F831CBE}" sibTransId="{E4378254-101F-4CE4-A7A9-80F97BEB2DEE}"/>
    <dgm:cxn modelId="{CF7EEEEE-13BE-44F4-992F-01D9698A88DB}" type="presOf" srcId="{0F3F74D0-EB9F-425B-ACE0-7AF0169A5234}" destId="{89C566D7-C41A-480A-8F96-161F104B26FA}" srcOrd="0" destOrd="0" presId="urn:microsoft.com/office/officeart/2005/8/layout/pList1#1"/>
    <dgm:cxn modelId="{BC53A9CF-8D58-4251-B3D8-F91FB17EF8A6}" type="presOf" srcId="{E4378254-101F-4CE4-A7A9-80F97BEB2DEE}" destId="{89B1B340-4285-486B-9A7D-789F7CA11E2A}" srcOrd="0" destOrd="0" presId="urn:microsoft.com/office/officeart/2005/8/layout/pList1#1"/>
    <dgm:cxn modelId="{55FE9D0B-C4EB-4E3E-99E0-8E4842A8923A}" type="presParOf" srcId="{8DF0C8DD-17B1-4E19-AD68-10725543EF52}" destId="{BD0228FB-D52C-40C8-BCD9-8BA1B49CD178}" srcOrd="0" destOrd="0" presId="urn:microsoft.com/office/officeart/2005/8/layout/pList1#1"/>
    <dgm:cxn modelId="{E35A6E1D-690F-46BC-9288-4CF9955FC4C5}" type="presParOf" srcId="{BD0228FB-D52C-40C8-BCD9-8BA1B49CD178}" destId="{24C35EED-16A5-4314-BEBB-90D67D962A93}" srcOrd="0" destOrd="0" presId="urn:microsoft.com/office/officeart/2005/8/layout/pList1#1"/>
    <dgm:cxn modelId="{3F0BFB4F-8003-4B11-9FC4-3C5A1872C847}" type="presParOf" srcId="{BD0228FB-D52C-40C8-BCD9-8BA1B49CD178}" destId="{89C566D7-C41A-480A-8F96-161F104B26FA}" srcOrd="1" destOrd="0" presId="urn:microsoft.com/office/officeart/2005/8/layout/pList1#1"/>
    <dgm:cxn modelId="{2D99303F-E111-46BB-9769-2D8BF68E3908}" type="presParOf" srcId="{8DF0C8DD-17B1-4E19-AD68-10725543EF52}" destId="{89B1B340-4285-486B-9A7D-789F7CA11E2A}" srcOrd="1" destOrd="0" presId="urn:microsoft.com/office/officeart/2005/8/layout/pList1#1"/>
    <dgm:cxn modelId="{8F3AF9E2-C957-4C23-B517-417F62A0D841}" type="presParOf" srcId="{8DF0C8DD-17B1-4E19-AD68-10725543EF52}" destId="{8124971C-C532-4185-BC72-85A7FC001D7D}" srcOrd="2" destOrd="0" presId="urn:microsoft.com/office/officeart/2005/8/layout/pList1#1"/>
    <dgm:cxn modelId="{B7D26446-5D60-446D-952F-D3835E5D8D4A}" type="presParOf" srcId="{8124971C-C532-4185-BC72-85A7FC001D7D}" destId="{42609A0D-AC2D-4F67-B5AD-0068A591BF32}" srcOrd="0" destOrd="0" presId="urn:microsoft.com/office/officeart/2005/8/layout/pList1#1"/>
    <dgm:cxn modelId="{C21DC82A-E4F0-4BA5-824D-FD40C86A6599}" type="presParOf" srcId="{8124971C-C532-4185-BC72-85A7FC001D7D}" destId="{D152D9EC-316F-4107-BDB5-B1578D37932A}" srcOrd="1" destOrd="0" presId="urn:microsoft.com/office/officeart/2005/8/layout/pList1#1"/>
    <dgm:cxn modelId="{1BBE2933-327F-4B3B-8996-EDC8E6984B94}" type="presParOf" srcId="{8DF0C8DD-17B1-4E19-AD68-10725543EF52}" destId="{47E7C481-E21F-45C8-9E3E-11D951D1ECEC}" srcOrd="3" destOrd="0" presId="urn:microsoft.com/office/officeart/2005/8/layout/pList1#1"/>
    <dgm:cxn modelId="{22FE239D-9210-48C6-A7E8-44ED4A34437D}" type="presParOf" srcId="{8DF0C8DD-17B1-4E19-AD68-10725543EF52}" destId="{61184845-4F40-4178-8D41-8F6C8D64EE2B}" srcOrd="4" destOrd="0" presId="urn:microsoft.com/office/officeart/2005/8/layout/pList1#1"/>
    <dgm:cxn modelId="{577D58FA-0D80-4E3C-A83F-82B409A7C740}" type="presParOf" srcId="{61184845-4F40-4178-8D41-8F6C8D64EE2B}" destId="{B2FFBC6D-6975-4955-A234-30DBEEB4AC3C}" srcOrd="0" destOrd="0" presId="urn:microsoft.com/office/officeart/2005/8/layout/pList1#1"/>
    <dgm:cxn modelId="{85DB93FC-3FD7-42B8-BDDD-AD1179FACE85}" type="presParOf" srcId="{61184845-4F40-4178-8D41-8F6C8D64EE2B}" destId="{11DF3D4D-C5A4-4806-A814-F289A3D4DB67}" srcOrd="1" destOrd="0" presId="urn:microsoft.com/office/officeart/2005/8/layout/p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6CCDC4-E7DA-46B6-B85A-2E38AC7A1A16}" type="doc">
      <dgm:prSet loTypeId="urn:microsoft.com/office/officeart/2005/8/layout/venn3" loCatId="relationship" qsTypeId="urn:microsoft.com/office/officeart/2005/8/quickstyle/3d2" qsCatId="3D" csTypeId="urn:microsoft.com/office/officeart/2005/8/colors/accent5_3" csCatId="accent5" phldr="1"/>
      <dgm:spPr/>
      <dgm:t>
        <a:bodyPr/>
        <a:lstStyle/>
        <a:p>
          <a:endParaRPr lang="en-GB"/>
        </a:p>
      </dgm:t>
    </dgm:pt>
    <dgm:pt modelId="{72E27397-70D6-4041-B0C5-D661C43366AD}">
      <dgm:prSet phldrT="[Text]"/>
      <dgm:spPr/>
      <dgm:t>
        <a:bodyPr/>
        <a:lstStyle/>
        <a:p>
          <a:r>
            <a:rPr lang="en-US" dirty="0" smtClean="0"/>
            <a:t>Visibility</a:t>
          </a:r>
          <a:endParaRPr lang="en-GB" dirty="0"/>
        </a:p>
      </dgm:t>
    </dgm:pt>
    <dgm:pt modelId="{C8623F9A-42C7-4FAC-8168-3C6BEE5DE927}" type="parTrans" cxnId="{F8BD5858-4E99-4CAD-8086-47297D58932C}">
      <dgm:prSet/>
      <dgm:spPr/>
      <dgm:t>
        <a:bodyPr/>
        <a:lstStyle/>
        <a:p>
          <a:endParaRPr lang="en-GB"/>
        </a:p>
      </dgm:t>
    </dgm:pt>
    <dgm:pt modelId="{98E8971C-318E-403A-A885-BCA6F58A0A19}" type="sibTrans" cxnId="{F8BD5858-4E99-4CAD-8086-47297D58932C}">
      <dgm:prSet/>
      <dgm:spPr/>
      <dgm:t>
        <a:bodyPr/>
        <a:lstStyle/>
        <a:p>
          <a:endParaRPr lang="en-GB"/>
        </a:p>
      </dgm:t>
    </dgm:pt>
    <dgm:pt modelId="{7311BCEF-05F0-4BC5-B864-A68398380968}">
      <dgm:prSet phldrT="[Text]"/>
      <dgm:spPr/>
      <dgm:t>
        <a:bodyPr/>
        <a:lstStyle/>
        <a:p>
          <a:r>
            <a:rPr lang="en-US" dirty="0" smtClean="0"/>
            <a:t>Consistency</a:t>
          </a:r>
          <a:endParaRPr lang="en-GB" dirty="0"/>
        </a:p>
      </dgm:t>
    </dgm:pt>
    <dgm:pt modelId="{C649F7D7-E18F-47FC-A0C2-B64CFE34470D}" type="parTrans" cxnId="{2D7DF852-F383-477B-9BAF-166053C7E624}">
      <dgm:prSet/>
      <dgm:spPr/>
      <dgm:t>
        <a:bodyPr/>
        <a:lstStyle/>
        <a:p>
          <a:endParaRPr lang="en-GB"/>
        </a:p>
      </dgm:t>
    </dgm:pt>
    <dgm:pt modelId="{054C24DA-63D2-43E5-B822-64E69B7E70F0}" type="sibTrans" cxnId="{2D7DF852-F383-477B-9BAF-166053C7E624}">
      <dgm:prSet/>
      <dgm:spPr/>
      <dgm:t>
        <a:bodyPr/>
        <a:lstStyle/>
        <a:p>
          <a:endParaRPr lang="en-GB"/>
        </a:p>
      </dgm:t>
    </dgm:pt>
    <dgm:pt modelId="{CA2DA544-97CA-4609-BE55-108C157A271C}">
      <dgm:prSet phldrT="[Text]"/>
      <dgm:spPr/>
      <dgm:t>
        <a:bodyPr/>
        <a:lstStyle/>
        <a:p>
          <a:r>
            <a:rPr lang="en-US" dirty="0" smtClean="0"/>
            <a:t>Feedback</a:t>
          </a:r>
          <a:endParaRPr lang="en-GB" dirty="0"/>
        </a:p>
      </dgm:t>
    </dgm:pt>
    <dgm:pt modelId="{BBF57079-FAAB-4D55-AF46-1C7A9FE0FF88}" type="parTrans" cxnId="{4D4BECDD-22A5-480A-880C-1871D834470C}">
      <dgm:prSet/>
      <dgm:spPr/>
      <dgm:t>
        <a:bodyPr/>
        <a:lstStyle/>
        <a:p>
          <a:endParaRPr lang="en-GB"/>
        </a:p>
      </dgm:t>
    </dgm:pt>
    <dgm:pt modelId="{C25E88D5-40FF-4BCC-BE4E-B701A7927569}" type="sibTrans" cxnId="{4D4BECDD-22A5-480A-880C-1871D834470C}">
      <dgm:prSet/>
      <dgm:spPr/>
      <dgm:t>
        <a:bodyPr/>
        <a:lstStyle/>
        <a:p>
          <a:endParaRPr lang="en-GB"/>
        </a:p>
      </dgm:t>
    </dgm:pt>
    <dgm:pt modelId="{F36F0DF6-7519-424C-A8BA-EA739E3266F7}">
      <dgm:prSet phldrT="[Text]"/>
      <dgm:spPr/>
      <dgm:t>
        <a:bodyPr/>
        <a:lstStyle/>
        <a:p>
          <a:r>
            <a:rPr lang="en-US" dirty="0" smtClean="0"/>
            <a:t>Constraints</a:t>
          </a:r>
          <a:endParaRPr lang="en-GB" dirty="0"/>
        </a:p>
      </dgm:t>
    </dgm:pt>
    <dgm:pt modelId="{B8FBA630-9AF9-4B28-B4F7-E4555556297C}" type="parTrans" cxnId="{48D2CA54-367A-4E4C-8E05-5047B197EA7F}">
      <dgm:prSet/>
      <dgm:spPr/>
      <dgm:t>
        <a:bodyPr/>
        <a:lstStyle/>
        <a:p>
          <a:endParaRPr lang="en-GB"/>
        </a:p>
      </dgm:t>
    </dgm:pt>
    <dgm:pt modelId="{2D7761C8-5B59-4921-B3C9-84C51B15FBE0}" type="sibTrans" cxnId="{48D2CA54-367A-4E4C-8E05-5047B197EA7F}">
      <dgm:prSet/>
      <dgm:spPr/>
      <dgm:t>
        <a:bodyPr/>
        <a:lstStyle/>
        <a:p>
          <a:endParaRPr lang="en-GB"/>
        </a:p>
      </dgm:t>
    </dgm:pt>
    <dgm:pt modelId="{70969721-71D0-4256-96D4-7DDC5F0EE029}">
      <dgm:prSet phldrT="[Text]"/>
      <dgm:spPr/>
      <dgm:t>
        <a:bodyPr/>
        <a:lstStyle/>
        <a:p>
          <a:r>
            <a:rPr lang="en-US" b="0" dirty="0" smtClean="0">
              <a:latin typeface="+mn-lt"/>
              <a:cs typeface="Arial" charset="0"/>
            </a:rPr>
            <a:t>Affordance</a:t>
          </a:r>
          <a:endParaRPr lang="en-GB" b="0" dirty="0"/>
        </a:p>
      </dgm:t>
    </dgm:pt>
    <dgm:pt modelId="{9892FB4F-526C-4D12-87F3-CC534DD95D75}" type="parTrans" cxnId="{22E6D439-89D2-494F-B667-76BE4412DA76}">
      <dgm:prSet/>
      <dgm:spPr/>
      <dgm:t>
        <a:bodyPr/>
        <a:lstStyle/>
        <a:p>
          <a:endParaRPr lang="en-US"/>
        </a:p>
      </dgm:t>
    </dgm:pt>
    <dgm:pt modelId="{5E3E74D6-169C-446D-9AE9-84D444492F6E}" type="sibTrans" cxnId="{22E6D439-89D2-494F-B667-76BE4412DA76}">
      <dgm:prSet/>
      <dgm:spPr/>
      <dgm:t>
        <a:bodyPr/>
        <a:lstStyle/>
        <a:p>
          <a:endParaRPr lang="en-US"/>
        </a:p>
      </dgm:t>
    </dgm:pt>
    <dgm:pt modelId="{91CB1F06-37A2-456C-813E-036C3BC753E1}" type="pres">
      <dgm:prSet presAssocID="{4C6CCDC4-E7DA-46B6-B85A-2E38AC7A1A16}" presName="Name0" presStyleCnt="0">
        <dgm:presLayoutVars>
          <dgm:dir/>
          <dgm:resizeHandles val="exact"/>
        </dgm:presLayoutVars>
      </dgm:prSet>
      <dgm:spPr/>
      <dgm:t>
        <a:bodyPr/>
        <a:lstStyle/>
        <a:p>
          <a:endParaRPr lang="en-GB"/>
        </a:p>
      </dgm:t>
    </dgm:pt>
    <dgm:pt modelId="{63E1810E-A3FF-4DBE-B81E-F82F5B6220BC}" type="pres">
      <dgm:prSet presAssocID="{72E27397-70D6-4041-B0C5-D661C43366AD}" presName="Name5" presStyleLbl="vennNode1" presStyleIdx="0" presStyleCnt="5" custScaleY="39722" custLinFactNeighborX="-40684" custLinFactNeighborY="1902">
        <dgm:presLayoutVars>
          <dgm:bulletEnabled val="1"/>
        </dgm:presLayoutVars>
      </dgm:prSet>
      <dgm:spPr/>
      <dgm:t>
        <a:bodyPr/>
        <a:lstStyle/>
        <a:p>
          <a:endParaRPr lang="en-GB"/>
        </a:p>
      </dgm:t>
    </dgm:pt>
    <dgm:pt modelId="{E226F70E-3961-4184-BBF1-3E508D368EAE}" type="pres">
      <dgm:prSet presAssocID="{98E8971C-318E-403A-A885-BCA6F58A0A19}" presName="space" presStyleCnt="0"/>
      <dgm:spPr/>
    </dgm:pt>
    <dgm:pt modelId="{E4168666-D160-4F91-AC5A-07DA57449B55}" type="pres">
      <dgm:prSet presAssocID="{70969721-71D0-4256-96D4-7DDC5F0EE029}" presName="Name5" presStyleLbl="vennNode1" presStyleIdx="1" presStyleCnt="5" custScaleY="41027">
        <dgm:presLayoutVars>
          <dgm:bulletEnabled val="1"/>
        </dgm:presLayoutVars>
      </dgm:prSet>
      <dgm:spPr/>
      <dgm:t>
        <a:bodyPr/>
        <a:lstStyle/>
        <a:p>
          <a:endParaRPr lang="en-US"/>
        </a:p>
      </dgm:t>
    </dgm:pt>
    <dgm:pt modelId="{B851DFBA-BC32-4435-934F-5F0B5882F81F}" type="pres">
      <dgm:prSet presAssocID="{5E3E74D6-169C-446D-9AE9-84D444492F6E}" presName="space" presStyleCnt="0"/>
      <dgm:spPr/>
    </dgm:pt>
    <dgm:pt modelId="{204B34A3-FE87-4157-8CC2-8D08797EB8E6}" type="pres">
      <dgm:prSet presAssocID="{7311BCEF-05F0-4BC5-B864-A68398380968}" presName="Name5" presStyleLbl="vennNode1" presStyleIdx="2" presStyleCnt="5" custScaleY="36631" custLinFactNeighborX="11403" custLinFactNeighborY="-108">
        <dgm:presLayoutVars>
          <dgm:bulletEnabled val="1"/>
        </dgm:presLayoutVars>
      </dgm:prSet>
      <dgm:spPr/>
      <dgm:t>
        <a:bodyPr/>
        <a:lstStyle/>
        <a:p>
          <a:endParaRPr lang="en-GB"/>
        </a:p>
      </dgm:t>
    </dgm:pt>
    <dgm:pt modelId="{63995950-1EED-40A1-B32B-5EF1B94DCB5A}" type="pres">
      <dgm:prSet presAssocID="{054C24DA-63D2-43E5-B822-64E69B7E70F0}" presName="space" presStyleCnt="0"/>
      <dgm:spPr/>
    </dgm:pt>
    <dgm:pt modelId="{BDFCAACE-81C7-42AA-AE3A-B8FBA6995728}" type="pres">
      <dgm:prSet presAssocID="{CA2DA544-97CA-4609-BE55-108C157A271C}" presName="Name5" presStyleLbl="vennNode1" presStyleIdx="3" presStyleCnt="5" custScaleY="36416">
        <dgm:presLayoutVars>
          <dgm:bulletEnabled val="1"/>
        </dgm:presLayoutVars>
      </dgm:prSet>
      <dgm:spPr/>
      <dgm:t>
        <a:bodyPr/>
        <a:lstStyle/>
        <a:p>
          <a:endParaRPr lang="en-GB"/>
        </a:p>
      </dgm:t>
    </dgm:pt>
    <dgm:pt modelId="{57FB1C42-DB26-417F-9DD9-6DA29DA3F1B3}" type="pres">
      <dgm:prSet presAssocID="{C25E88D5-40FF-4BCC-BE4E-B701A7927569}" presName="space" presStyleCnt="0"/>
      <dgm:spPr/>
    </dgm:pt>
    <dgm:pt modelId="{435845A0-E0F0-456A-A259-729E0B7E1579}" type="pres">
      <dgm:prSet presAssocID="{F36F0DF6-7519-424C-A8BA-EA739E3266F7}" presName="Name5" presStyleLbl="vennNode1" presStyleIdx="4" presStyleCnt="5" custScaleY="36416">
        <dgm:presLayoutVars>
          <dgm:bulletEnabled val="1"/>
        </dgm:presLayoutVars>
      </dgm:prSet>
      <dgm:spPr/>
      <dgm:t>
        <a:bodyPr/>
        <a:lstStyle/>
        <a:p>
          <a:endParaRPr lang="en-GB"/>
        </a:p>
      </dgm:t>
    </dgm:pt>
  </dgm:ptLst>
  <dgm:cxnLst>
    <dgm:cxn modelId="{11806B3A-AA75-414D-BEB7-5ACAF07EFFA7}" type="presOf" srcId="{70969721-71D0-4256-96D4-7DDC5F0EE029}" destId="{E4168666-D160-4F91-AC5A-07DA57449B55}" srcOrd="0" destOrd="0" presId="urn:microsoft.com/office/officeart/2005/8/layout/venn3"/>
    <dgm:cxn modelId="{E4F275C3-208F-4BC0-91AF-2C61581773E6}" type="presOf" srcId="{F36F0DF6-7519-424C-A8BA-EA739E3266F7}" destId="{435845A0-E0F0-456A-A259-729E0B7E1579}" srcOrd="0" destOrd="0" presId="urn:microsoft.com/office/officeart/2005/8/layout/venn3"/>
    <dgm:cxn modelId="{DE4FEC5D-F460-4449-A8E2-8192FD24E95E}" type="presOf" srcId="{4C6CCDC4-E7DA-46B6-B85A-2E38AC7A1A16}" destId="{91CB1F06-37A2-456C-813E-036C3BC753E1}" srcOrd="0" destOrd="0" presId="urn:microsoft.com/office/officeart/2005/8/layout/venn3"/>
    <dgm:cxn modelId="{F8BD5858-4E99-4CAD-8086-47297D58932C}" srcId="{4C6CCDC4-E7DA-46B6-B85A-2E38AC7A1A16}" destId="{72E27397-70D6-4041-B0C5-D661C43366AD}" srcOrd="0" destOrd="0" parTransId="{C8623F9A-42C7-4FAC-8168-3C6BEE5DE927}" sibTransId="{98E8971C-318E-403A-A885-BCA6F58A0A19}"/>
    <dgm:cxn modelId="{45FF7657-E050-4E0A-8537-94F4CA4B4B9E}" type="presOf" srcId="{72E27397-70D6-4041-B0C5-D661C43366AD}" destId="{63E1810E-A3FF-4DBE-B81E-F82F5B6220BC}" srcOrd="0" destOrd="0" presId="urn:microsoft.com/office/officeart/2005/8/layout/venn3"/>
    <dgm:cxn modelId="{543B36DB-2798-489D-8F57-8DB6293984EF}" type="presOf" srcId="{7311BCEF-05F0-4BC5-B864-A68398380968}" destId="{204B34A3-FE87-4157-8CC2-8D08797EB8E6}" srcOrd="0" destOrd="0" presId="urn:microsoft.com/office/officeart/2005/8/layout/venn3"/>
    <dgm:cxn modelId="{22E6D439-89D2-494F-B667-76BE4412DA76}" srcId="{4C6CCDC4-E7DA-46B6-B85A-2E38AC7A1A16}" destId="{70969721-71D0-4256-96D4-7DDC5F0EE029}" srcOrd="1" destOrd="0" parTransId="{9892FB4F-526C-4D12-87F3-CC534DD95D75}" sibTransId="{5E3E74D6-169C-446D-9AE9-84D444492F6E}"/>
    <dgm:cxn modelId="{2D7DF852-F383-477B-9BAF-166053C7E624}" srcId="{4C6CCDC4-E7DA-46B6-B85A-2E38AC7A1A16}" destId="{7311BCEF-05F0-4BC5-B864-A68398380968}" srcOrd="2" destOrd="0" parTransId="{C649F7D7-E18F-47FC-A0C2-B64CFE34470D}" sibTransId="{054C24DA-63D2-43E5-B822-64E69B7E70F0}"/>
    <dgm:cxn modelId="{E3873F63-7709-44D7-A9D4-817193E93329}" type="presOf" srcId="{CA2DA544-97CA-4609-BE55-108C157A271C}" destId="{BDFCAACE-81C7-42AA-AE3A-B8FBA6995728}" srcOrd="0" destOrd="0" presId="urn:microsoft.com/office/officeart/2005/8/layout/venn3"/>
    <dgm:cxn modelId="{48D2CA54-367A-4E4C-8E05-5047B197EA7F}" srcId="{4C6CCDC4-E7DA-46B6-B85A-2E38AC7A1A16}" destId="{F36F0DF6-7519-424C-A8BA-EA739E3266F7}" srcOrd="4" destOrd="0" parTransId="{B8FBA630-9AF9-4B28-B4F7-E4555556297C}" sibTransId="{2D7761C8-5B59-4921-B3C9-84C51B15FBE0}"/>
    <dgm:cxn modelId="{4D4BECDD-22A5-480A-880C-1871D834470C}" srcId="{4C6CCDC4-E7DA-46B6-B85A-2E38AC7A1A16}" destId="{CA2DA544-97CA-4609-BE55-108C157A271C}" srcOrd="3" destOrd="0" parTransId="{BBF57079-FAAB-4D55-AF46-1C7A9FE0FF88}" sibTransId="{C25E88D5-40FF-4BCC-BE4E-B701A7927569}"/>
    <dgm:cxn modelId="{6DCF65F0-7189-46C7-BD12-189C6BC3F04F}" type="presParOf" srcId="{91CB1F06-37A2-456C-813E-036C3BC753E1}" destId="{63E1810E-A3FF-4DBE-B81E-F82F5B6220BC}" srcOrd="0" destOrd="0" presId="urn:microsoft.com/office/officeart/2005/8/layout/venn3"/>
    <dgm:cxn modelId="{0B648D09-217C-4660-9664-34FE0DD95D77}" type="presParOf" srcId="{91CB1F06-37A2-456C-813E-036C3BC753E1}" destId="{E226F70E-3961-4184-BBF1-3E508D368EAE}" srcOrd="1" destOrd="0" presId="urn:microsoft.com/office/officeart/2005/8/layout/venn3"/>
    <dgm:cxn modelId="{A53A6CBD-E326-4C3B-86EA-A5907DA45DF5}" type="presParOf" srcId="{91CB1F06-37A2-456C-813E-036C3BC753E1}" destId="{E4168666-D160-4F91-AC5A-07DA57449B55}" srcOrd="2" destOrd="0" presId="urn:microsoft.com/office/officeart/2005/8/layout/venn3"/>
    <dgm:cxn modelId="{9AEC7A24-AD90-4A2D-A000-069BDF9BCC64}" type="presParOf" srcId="{91CB1F06-37A2-456C-813E-036C3BC753E1}" destId="{B851DFBA-BC32-4435-934F-5F0B5882F81F}" srcOrd="3" destOrd="0" presId="urn:microsoft.com/office/officeart/2005/8/layout/venn3"/>
    <dgm:cxn modelId="{427D4053-F66C-4FFB-8EE0-1EE64F11B800}" type="presParOf" srcId="{91CB1F06-37A2-456C-813E-036C3BC753E1}" destId="{204B34A3-FE87-4157-8CC2-8D08797EB8E6}" srcOrd="4" destOrd="0" presId="urn:microsoft.com/office/officeart/2005/8/layout/venn3"/>
    <dgm:cxn modelId="{F38FB901-F91D-44BD-A43E-5C383D3D0074}" type="presParOf" srcId="{91CB1F06-37A2-456C-813E-036C3BC753E1}" destId="{63995950-1EED-40A1-B32B-5EF1B94DCB5A}" srcOrd="5" destOrd="0" presId="urn:microsoft.com/office/officeart/2005/8/layout/venn3"/>
    <dgm:cxn modelId="{1D04D3F3-0027-43C7-BE08-886C9C2BD0EC}" type="presParOf" srcId="{91CB1F06-37A2-456C-813E-036C3BC753E1}" destId="{BDFCAACE-81C7-42AA-AE3A-B8FBA6995728}" srcOrd="6" destOrd="0" presId="urn:microsoft.com/office/officeart/2005/8/layout/venn3"/>
    <dgm:cxn modelId="{C955482C-909A-40AA-A3D9-71DBA94C25D5}" type="presParOf" srcId="{91CB1F06-37A2-456C-813E-036C3BC753E1}" destId="{57FB1C42-DB26-417F-9DD9-6DA29DA3F1B3}" srcOrd="7" destOrd="0" presId="urn:microsoft.com/office/officeart/2005/8/layout/venn3"/>
    <dgm:cxn modelId="{C0640EF7-F5C9-4A99-9AA7-43966E164FEE}" type="presParOf" srcId="{91CB1F06-37A2-456C-813E-036C3BC753E1}" destId="{435845A0-E0F0-456A-A259-729E0B7E1579}" srcOrd="8"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A7A10C-6F40-4F49-9E51-594B89087DF6}">
      <dsp:nvSpPr>
        <dsp:cNvPr id="0" name=""/>
        <dsp:cNvSpPr/>
      </dsp:nvSpPr>
      <dsp:spPr>
        <a:xfrm rot="5400000">
          <a:off x="4793384" y="-2577693"/>
          <a:ext cx="962620" cy="6362308"/>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endParaRPr lang="en-GB" sz="1400" kern="1200" dirty="0"/>
        </a:p>
        <a:p>
          <a:pPr marL="114300" lvl="1" indent="-114300" algn="l" defTabSz="622300">
            <a:lnSpc>
              <a:spcPct val="90000"/>
            </a:lnSpc>
            <a:spcBef>
              <a:spcPct val="0"/>
            </a:spcBef>
            <a:spcAft>
              <a:spcPct val="15000"/>
            </a:spcAft>
            <a:buChar char="••"/>
          </a:pPr>
          <a:endParaRPr lang="en-GB" sz="1400" kern="1200" dirty="0"/>
        </a:p>
        <a:p>
          <a:pPr marL="114300" lvl="1" indent="-114300" algn="l" defTabSz="622300">
            <a:lnSpc>
              <a:spcPct val="90000"/>
            </a:lnSpc>
            <a:spcBef>
              <a:spcPct val="0"/>
            </a:spcBef>
            <a:spcAft>
              <a:spcPct val="15000"/>
            </a:spcAft>
            <a:buChar char="••"/>
          </a:pPr>
          <a:endParaRPr lang="en-GB" sz="1400" kern="1200" dirty="0"/>
        </a:p>
      </dsp:txBody>
      <dsp:txXfrm rot="-5400000">
        <a:off x="2093541" y="169141"/>
        <a:ext cx="6315317" cy="868638"/>
      </dsp:txXfrm>
    </dsp:sp>
    <dsp:sp modelId="{9D8C3B8C-AAC7-4F18-8505-EB0481B8B555}">
      <dsp:nvSpPr>
        <dsp:cNvPr id="0" name=""/>
        <dsp:cNvSpPr/>
      </dsp:nvSpPr>
      <dsp:spPr>
        <a:xfrm>
          <a:off x="2350" y="1823"/>
          <a:ext cx="2091190" cy="1203275"/>
        </a:xfrm>
        <a:prstGeom prst="round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accent3">
                  <a:lumMod val="50000"/>
                </a:schemeClr>
              </a:solidFill>
              <a:effectLst>
                <a:outerShdw blurRad="38100" dist="38100" dir="2700000" algn="tl">
                  <a:srgbClr val="000000">
                    <a:alpha val="43137"/>
                  </a:srgbClr>
                </a:outerShdw>
              </a:effectLst>
            </a:rPr>
            <a:t>Who?</a:t>
          </a:r>
        </a:p>
        <a:p>
          <a:pPr lvl="0" algn="ctr" defTabSz="889000">
            <a:lnSpc>
              <a:spcPct val="90000"/>
            </a:lnSpc>
            <a:spcBef>
              <a:spcPct val="0"/>
            </a:spcBef>
            <a:spcAft>
              <a:spcPct val="35000"/>
            </a:spcAft>
          </a:pPr>
          <a:r>
            <a:rPr lang="en-US" sz="1400" kern="1200" dirty="0" smtClean="0">
              <a:solidFill>
                <a:schemeClr val="accent3">
                  <a:lumMod val="50000"/>
                </a:schemeClr>
              </a:solidFill>
            </a:rPr>
            <a:t>Who are the users?</a:t>
          </a:r>
          <a:endParaRPr lang="en-GB" sz="1400" kern="1200" dirty="0">
            <a:solidFill>
              <a:schemeClr val="accent3">
                <a:lumMod val="50000"/>
              </a:schemeClr>
            </a:solidFill>
          </a:endParaRPr>
        </a:p>
      </dsp:txBody>
      <dsp:txXfrm>
        <a:off x="61089" y="60562"/>
        <a:ext cx="1973712" cy="1085797"/>
      </dsp:txXfrm>
    </dsp:sp>
    <dsp:sp modelId="{3AEE989F-114C-4518-9B80-51ED038C8067}">
      <dsp:nvSpPr>
        <dsp:cNvPr id="0" name=""/>
        <dsp:cNvSpPr/>
      </dsp:nvSpPr>
      <dsp:spPr>
        <a:xfrm rot="5400000">
          <a:off x="4770053" y="-1274489"/>
          <a:ext cx="962620" cy="6282778"/>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endParaRPr lang="en-GB" sz="1400" kern="1200" dirty="0"/>
        </a:p>
      </dsp:txBody>
      <dsp:txXfrm rot="-5400000">
        <a:off x="2109975" y="1432580"/>
        <a:ext cx="6235787" cy="868638"/>
      </dsp:txXfrm>
    </dsp:sp>
    <dsp:sp modelId="{5C99FC4C-473D-4F56-8BC6-9F07770C8BDB}">
      <dsp:nvSpPr>
        <dsp:cNvPr id="0" name=""/>
        <dsp:cNvSpPr/>
      </dsp:nvSpPr>
      <dsp:spPr>
        <a:xfrm>
          <a:off x="2350" y="1265262"/>
          <a:ext cx="2107624" cy="1203275"/>
        </a:xfrm>
        <a:prstGeom prst="round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accent3">
                  <a:lumMod val="50000"/>
                </a:schemeClr>
              </a:solidFill>
              <a:effectLst>
                <a:outerShdw blurRad="38100" dist="38100" dir="2700000" algn="tl">
                  <a:srgbClr val="000000">
                    <a:alpha val="43137"/>
                  </a:srgbClr>
                </a:outerShdw>
              </a:effectLst>
            </a:rPr>
            <a:t>What?</a:t>
          </a:r>
        </a:p>
        <a:p>
          <a:pPr lvl="0" algn="ctr" defTabSz="889000">
            <a:lnSpc>
              <a:spcPct val="90000"/>
            </a:lnSpc>
            <a:spcBef>
              <a:spcPct val="0"/>
            </a:spcBef>
            <a:spcAft>
              <a:spcPct val="35000"/>
            </a:spcAft>
          </a:pPr>
          <a:r>
            <a:rPr lang="en-US" sz="1400" kern="1200" dirty="0" smtClean="0">
              <a:solidFill>
                <a:schemeClr val="accent3">
                  <a:lumMod val="50000"/>
                </a:schemeClr>
              </a:solidFill>
            </a:rPr>
            <a:t>What activities are being carried out?</a:t>
          </a:r>
          <a:endParaRPr lang="en-GB" sz="1400" kern="1200" dirty="0">
            <a:solidFill>
              <a:schemeClr val="accent3">
                <a:lumMod val="50000"/>
              </a:schemeClr>
            </a:solidFill>
          </a:endParaRPr>
        </a:p>
      </dsp:txBody>
      <dsp:txXfrm>
        <a:off x="61089" y="1324001"/>
        <a:ext cx="1990146" cy="1085797"/>
      </dsp:txXfrm>
    </dsp:sp>
    <dsp:sp modelId="{29B3B3B5-2B35-4B34-9B4B-C18690B911A8}">
      <dsp:nvSpPr>
        <dsp:cNvPr id="0" name=""/>
        <dsp:cNvSpPr/>
      </dsp:nvSpPr>
      <dsp:spPr>
        <a:xfrm rot="5400000">
          <a:off x="4780118" y="-63338"/>
          <a:ext cx="962620" cy="6387355"/>
        </a:xfrm>
        <a:prstGeom prst="round2Same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endParaRPr lang="en-GB" sz="1400" kern="1200" dirty="0"/>
        </a:p>
      </dsp:txBody>
      <dsp:txXfrm rot="-5400000">
        <a:off x="2067751" y="2696020"/>
        <a:ext cx="6340364" cy="868638"/>
      </dsp:txXfrm>
    </dsp:sp>
    <dsp:sp modelId="{CB0A0249-3D61-4FCB-B3B0-6DEC8CE36BCA}">
      <dsp:nvSpPr>
        <dsp:cNvPr id="0" name=""/>
        <dsp:cNvSpPr/>
      </dsp:nvSpPr>
      <dsp:spPr>
        <a:xfrm>
          <a:off x="42761" y="2514599"/>
          <a:ext cx="2065400" cy="1203275"/>
        </a:xfrm>
        <a:prstGeom prst="round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accent3">
                  <a:lumMod val="50000"/>
                </a:schemeClr>
              </a:solidFill>
              <a:effectLst>
                <a:outerShdw blurRad="38100" dist="38100" dir="2700000" algn="tl">
                  <a:srgbClr val="000000">
                    <a:alpha val="43137"/>
                  </a:srgbClr>
                </a:outerShdw>
              </a:effectLst>
            </a:rPr>
            <a:t>Where?</a:t>
          </a:r>
        </a:p>
        <a:p>
          <a:pPr lvl="0" algn="ctr" defTabSz="889000">
            <a:lnSpc>
              <a:spcPct val="90000"/>
            </a:lnSpc>
            <a:spcBef>
              <a:spcPct val="0"/>
            </a:spcBef>
            <a:spcAft>
              <a:spcPct val="35000"/>
            </a:spcAft>
          </a:pPr>
          <a:r>
            <a:rPr lang="en-US" sz="1400" kern="1200" dirty="0" smtClean="0">
              <a:solidFill>
                <a:schemeClr val="accent3">
                  <a:lumMod val="50000"/>
                </a:schemeClr>
              </a:solidFill>
            </a:rPr>
            <a:t>Where is the interaction taking place?</a:t>
          </a:r>
          <a:endParaRPr lang="en-GB" sz="1400" kern="1200" dirty="0">
            <a:solidFill>
              <a:schemeClr val="accent3">
                <a:lumMod val="50000"/>
              </a:schemeClr>
            </a:solidFill>
          </a:endParaRPr>
        </a:p>
      </dsp:txBody>
      <dsp:txXfrm>
        <a:off x="101500" y="2573338"/>
        <a:ext cx="1947922" cy="10857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8B98AD-BC95-4DC7-958B-E67F717624D4}">
      <dsp:nvSpPr>
        <dsp:cNvPr id="0" name=""/>
        <dsp:cNvSpPr/>
      </dsp:nvSpPr>
      <dsp:spPr>
        <a:xfrm>
          <a:off x="819865" y="452395"/>
          <a:ext cx="3026061" cy="3026061"/>
        </a:xfrm>
        <a:prstGeom prst="blockArc">
          <a:avLst>
            <a:gd name="adj1" fmla="val 9000000"/>
            <a:gd name="adj2" fmla="val 16200000"/>
            <a:gd name="adj3" fmla="val 4633"/>
          </a:avLst>
        </a:prstGeom>
        <a:gradFill rotWithShape="0">
          <a:gsLst>
            <a:gs pos="0">
              <a:schemeClr val="accent3">
                <a:shade val="90000"/>
                <a:hueOff val="7865"/>
                <a:satOff val="-632"/>
                <a:lumOff val="17311"/>
                <a:alphaOff val="0"/>
                <a:shade val="51000"/>
                <a:satMod val="130000"/>
              </a:schemeClr>
            </a:gs>
            <a:gs pos="80000">
              <a:schemeClr val="accent3">
                <a:shade val="90000"/>
                <a:hueOff val="7865"/>
                <a:satOff val="-632"/>
                <a:lumOff val="17311"/>
                <a:alphaOff val="0"/>
                <a:shade val="93000"/>
                <a:satMod val="130000"/>
              </a:schemeClr>
            </a:gs>
            <a:gs pos="100000">
              <a:schemeClr val="accent3">
                <a:shade val="90000"/>
                <a:hueOff val="7865"/>
                <a:satOff val="-632"/>
                <a:lumOff val="1731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0A99349-671F-4B39-9B40-3A3FFBC7DACE}">
      <dsp:nvSpPr>
        <dsp:cNvPr id="0" name=""/>
        <dsp:cNvSpPr/>
      </dsp:nvSpPr>
      <dsp:spPr>
        <a:xfrm>
          <a:off x="819865" y="452395"/>
          <a:ext cx="3026061" cy="3026061"/>
        </a:xfrm>
        <a:prstGeom prst="blockArc">
          <a:avLst>
            <a:gd name="adj1" fmla="val 1800000"/>
            <a:gd name="adj2" fmla="val 9000000"/>
            <a:gd name="adj3" fmla="val 4633"/>
          </a:avLst>
        </a:prstGeom>
        <a:gradFill rotWithShape="0">
          <a:gsLst>
            <a:gs pos="0">
              <a:schemeClr val="accent3">
                <a:shade val="90000"/>
                <a:hueOff val="3933"/>
                <a:satOff val="-316"/>
                <a:lumOff val="8655"/>
                <a:alphaOff val="0"/>
                <a:shade val="51000"/>
                <a:satMod val="130000"/>
              </a:schemeClr>
            </a:gs>
            <a:gs pos="80000">
              <a:schemeClr val="accent3">
                <a:shade val="90000"/>
                <a:hueOff val="3933"/>
                <a:satOff val="-316"/>
                <a:lumOff val="8655"/>
                <a:alphaOff val="0"/>
                <a:shade val="93000"/>
                <a:satMod val="130000"/>
              </a:schemeClr>
            </a:gs>
            <a:gs pos="100000">
              <a:schemeClr val="accent3">
                <a:shade val="90000"/>
                <a:hueOff val="3933"/>
                <a:satOff val="-316"/>
                <a:lumOff val="865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F1C6E7F-539B-4C3B-AC8E-0E60FA656540}">
      <dsp:nvSpPr>
        <dsp:cNvPr id="0" name=""/>
        <dsp:cNvSpPr/>
      </dsp:nvSpPr>
      <dsp:spPr>
        <a:xfrm>
          <a:off x="819865" y="452395"/>
          <a:ext cx="3026061" cy="3026061"/>
        </a:xfrm>
        <a:prstGeom prst="blockArc">
          <a:avLst>
            <a:gd name="adj1" fmla="val 16200000"/>
            <a:gd name="adj2" fmla="val 1800000"/>
            <a:gd name="adj3" fmla="val 4633"/>
          </a:avLst>
        </a:prstGeom>
        <a:gradFill rotWithShape="0">
          <a:gsLst>
            <a:gs pos="0">
              <a:schemeClr val="accent3">
                <a:shade val="90000"/>
                <a:hueOff val="0"/>
                <a:satOff val="0"/>
                <a:lumOff val="0"/>
                <a:alphaOff val="0"/>
                <a:shade val="51000"/>
                <a:satMod val="130000"/>
              </a:schemeClr>
            </a:gs>
            <a:gs pos="80000">
              <a:schemeClr val="accent3">
                <a:shade val="90000"/>
                <a:hueOff val="0"/>
                <a:satOff val="0"/>
                <a:lumOff val="0"/>
                <a:alphaOff val="0"/>
                <a:shade val="93000"/>
                <a:satMod val="130000"/>
              </a:schemeClr>
            </a:gs>
            <a:gs pos="100000">
              <a:schemeClr val="accent3">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DFD3DF1-FB7D-4F08-882A-9C7B21EB7E0D}">
      <dsp:nvSpPr>
        <dsp:cNvPr id="0" name=""/>
        <dsp:cNvSpPr/>
      </dsp:nvSpPr>
      <dsp:spPr>
        <a:xfrm>
          <a:off x="1637468" y="1269998"/>
          <a:ext cx="1390856" cy="1390856"/>
        </a:xfrm>
        <a:prstGeom prst="ellipse">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smtClean="0"/>
            <a:t>ID Process</a:t>
          </a:r>
          <a:endParaRPr lang="en-GB" sz="2300" kern="1200" dirty="0"/>
        </a:p>
      </dsp:txBody>
      <dsp:txXfrm>
        <a:off x="1841154" y="1473684"/>
        <a:ext cx="983484" cy="983484"/>
      </dsp:txXfrm>
    </dsp:sp>
    <dsp:sp modelId="{5A515739-E8B0-446D-A775-AD469AE2B1D4}">
      <dsp:nvSpPr>
        <dsp:cNvPr id="0" name=""/>
        <dsp:cNvSpPr/>
      </dsp:nvSpPr>
      <dsp:spPr>
        <a:xfrm>
          <a:off x="1562608" y="645"/>
          <a:ext cx="1540575" cy="973599"/>
        </a:xfrm>
        <a:prstGeom prst="ellipse">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Discover</a:t>
          </a:r>
          <a:endParaRPr lang="en-GB" sz="2000" b="1" kern="1200" dirty="0"/>
        </a:p>
      </dsp:txBody>
      <dsp:txXfrm>
        <a:off x="1788220" y="143225"/>
        <a:ext cx="1089351" cy="688439"/>
      </dsp:txXfrm>
    </dsp:sp>
    <dsp:sp modelId="{73B85C93-8DEA-4D6B-87BD-207DA849DAA3}">
      <dsp:nvSpPr>
        <dsp:cNvPr id="0" name=""/>
        <dsp:cNvSpPr/>
      </dsp:nvSpPr>
      <dsp:spPr>
        <a:xfrm>
          <a:off x="2852689" y="2217617"/>
          <a:ext cx="1520353" cy="973599"/>
        </a:xfrm>
        <a:prstGeom prst="ellipse">
          <a:avLst/>
        </a:prstGeom>
        <a:gradFill rotWithShape="0">
          <a:gsLst>
            <a:gs pos="0">
              <a:schemeClr val="accent3">
                <a:shade val="80000"/>
                <a:hueOff val="3842"/>
                <a:satOff val="563"/>
                <a:lumOff val="10192"/>
                <a:alphaOff val="0"/>
                <a:shade val="51000"/>
                <a:satMod val="130000"/>
              </a:schemeClr>
            </a:gs>
            <a:gs pos="80000">
              <a:schemeClr val="accent3">
                <a:shade val="80000"/>
                <a:hueOff val="3842"/>
                <a:satOff val="563"/>
                <a:lumOff val="10192"/>
                <a:alphaOff val="0"/>
                <a:shade val="93000"/>
                <a:satMod val="130000"/>
              </a:schemeClr>
            </a:gs>
            <a:gs pos="100000">
              <a:schemeClr val="accent3">
                <a:shade val="80000"/>
                <a:hueOff val="3842"/>
                <a:satOff val="563"/>
                <a:lumOff val="1019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Design</a:t>
          </a:r>
          <a:endParaRPr lang="en-GB" sz="2000" b="1" kern="1200" dirty="0"/>
        </a:p>
      </dsp:txBody>
      <dsp:txXfrm>
        <a:off x="3075340" y="2360197"/>
        <a:ext cx="1075051" cy="688439"/>
      </dsp:txXfrm>
    </dsp:sp>
    <dsp:sp modelId="{3F02ED32-D189-479B-812C-B5BB139A4D20}">
      <dsp:nvSpPr>
        <dsp:cNvPr id="0" name=""/>
        <dsp:cNvSpPr/>
      </dsp:nvSpPr>
      <dsp:spPr>
        <a:xfrm>
          <a:off x="342973" y="2217617"/>
          <a:ext cx="1419907" cy="973599"/>
        </a:xfrm>
        <a:prstGeom prst="ellipse">
          <a:avLst/>
        </a:prstGeom>
        <a:gradFill rotWithShape="0">
          <a:gsLst>
            <a:gs pos="0">
              <a:schemeClr val="accent3">
                <a:shade val="80000"/>
                <a:hueOff val="7685"/>
                <a:satOff val="1125"/>
                <a:lumOff val="20385"/>
                <a:alphaOff val="0"/>
                <a:shade val="51000"/>
                <a:satMod val="130000"/>
              </a:schemeClr>
            </a:gs>
            <a:gs pos="80000">
              <a:schemeClr val="accent3">
                <a:shade val="80000"/>
                <a:hueOff val="7685"/>
                <a:satOff val="1125"/>
                <a:lumOff val="20385"/>
                <a:alphaOff val="0"/>
                <a:shade val="93000"/>
                <a:satMod val="130000"/>
              </a:schemeClr>
            </a:gs>
            <a:gs pos="100000">
              <a:schemeClr val="accent3">
                <a:shade val="80000"/>
                <a:hueOff val="7685"/>
                <a:satOff val="1125"/>
                <a:lumOff val="2038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Evaluate</a:t>
          </a:r>
          <a:endParaRPr lang="en-GB" sz="2000" b="1" kern="1200" dirty="0"/>
        </a:p>
      </dsp:txBody>
      <dsp:txXfrm>
        <a:off x="550914" y="2360197"/>
        <a:ext cx="1004025" cy="6884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35EED-16A5-4314-BEBB-90D67D962A93}">
      <dsp:nvSpPr>
        <dsp:cNvPr id="0" name=""/>
        <dsp:cNvSpPr/>
      </dsp:nvSpPr>
      <dsp:spPr>
        <a:xfrm>
          <a:off x="1422" y="676158"/>
          <a:ext cx="2256696" cy="1554864"/>
        </a:xfrm>
        <a:prstGeom prst="round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C566D7-C41A-480A-8F96-161F104B26FA}">
      <dsp:nvSpPr>
        <dsp:cNvPr id="0" name=""/>
        <dsp:cNvSpPr/>
      </dsp:nvSpPr>
      <dsp:spPr>
        <a:xfrm>
          <a:off x="1422" y="2231022"/>
          <a:ext cx="2256696" cy="837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368" tIns="277368" rIns="277368" bIns="0" numCol="1" spcCol="1270" anchor="t" anchorCtr="0">
          <a:noAutofit/>
        </a:bodyPr>
        <a:lstStyle/>
        <a:p>
          <a:pPr lvl="0" algn="ctr" defTabSz="1733550">
            <a:lnSpc>
              <a:spcPct val="90000"/>
            </a:lnSpc>
            <a:spcBef>
              <a:spcPct val="0"/>
            </a:spcBef>
            <a:spcAft>
              <a:spcPct val="35000"/>
            </a:spcAft>
          </a:pPr>
          <a:r>
            <a:rPr lang="en-US" sz="3900" kern="1200" dirty="0" smtClean="0"/>
            <a:t>A</a:t>
          </a:r>
          <a:endParaRPr lang="en-US" sz="3900" kern="1200" dirty="0"/>
        </a:p>
      </dsp:txBody>
      <dsp:txXfrm>
        <a:off x="1422" y="2231022"/>
        <a:ext cx="2256696" cy="837234"/>
      </dsp:txXfrm>
    </dsp:sp>
    <dsp:sp modelId="{42609A0D-AC2D-4F67-B5AD-0068A591BF32}">
      <dsp:nvSpPr>
        <dsp:cNvPr id="0" name=""/>
        <dsp:cNvSpPr/>
      </dsp:nvSpPr>
      <dsp:spPr>
        <a:xfrm>
          <a:off x="2483883" y="676158"/>
          <a:ext cx="2256696" cy="1554864"/>
        </a:xfrm>
        <a:prstGeom prst="round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52D9EC-316F-4107-BDB5-B1578D37932A}">
      <dsp:nvSpPr>
        <dsp:cNvPr id="0" name=""/>
        <dsp:cNvSpPr/>
      </dsp:nvSpPr>
      <dsp:spPr>
        <a:xfrm>
          <a:off x="2483883" y="2231022"/>
          <a:ext cx="2256696" cy="837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368" tIns="277368" rIns="277368" bIns="0" numCol="1" spcCol="1270" anchor="t" anchorCtr="0">
          <a:noAutofit/>
        </a:bodyPr>
        <a:lstStyle/>
        <a:p>
          <a:pPr lvl="0" algn="ctr" defTabSz="1733550">
            <a:lnSpc>
              <a:spcPct val="90000"/>
            </a:lnSpc>
            <a:spcBef>
              <a:spcPct val="0"/>
            </a:spcBef>
            <a:spcAft>
              <a:spcPct val="35000"/>
            </a:spcAft>
          </a:pPr>
          <a:r>
            <a:rPr lang="en-US" sz="3900" kern="1200" dirty="0" smtClean="0"/>
            <a:t>B</a:t>
          </a:r>
          <a:endParaRPr lang="en-US" sz="3900" kern="1200" dirty="0"/>
        </a:p>
      </dsp:txBody>
      <dsp:txXfrm>
        <a:off x="2483883" y="2231022"/>
        <a:ext cx="2256696" cy="837234"/>
      </dsp:txXfrm>
    </dsp:sp>
    <dsp:sp modelId="{B2FFBC6D-6975-4955-A234-30DBEEB4AC3C}">
      <dsp:nvSpPr>
        <dsp:cNvPr id="0" name=""/>
        <dsp:cNvSpPr/>
      </dsp:nvSpPr>
      <dsp:spPr>
        <a:xfrm>
          <a:off x="4966344" y="676158"/>
          <a:ext cx="2256696" cy="1554864"/>
        </a:xfrm>
        <a:prstGeom prst="round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DF3D4D-C5A4-4806-A814-F289A3D4DB67}">
      <dsp:nvSpPr>
        <dsp:cNvPr id="0" name=""/>
        <dsp:cNvSpPr/>
      </dsp:nvSpPr>
      <dsp:spPr>
        <a:xfrm>
          <a:off x="4966344" y="2231022"/>
          <a:ext cx="2256696" cy="837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368" tIns="277368" rIns="277368" bIns="0" numCol="1" spcCol="1270" anchor="t" anchorCtr="0">
          <a:noAutofit/>
        </a:bodyPr>
        <a:lstStyle/>
        <a:p>
          <a:pPr lvl="0" algn="ctr" defTabSz="1733550">
            <a:lnSpc>
              <a:spcPct val="90000"/>
            </a:lnSpc>
            <a:spcBef>
              <a:spcPct val="0"/>
            </a:spcBef>
            <a:spcAft>
              <a:spcPct val="35000"/>
            </a:spcAft>
          </a:pPr>
          <a:r>
            <a:rPr lang="en-US" sz="3900" kern="1200" dirty="0" smtClean="0"/>
            <a:t>C</a:t>
          </a:r>
          <a:endParaRPr lang="en-US" sz="3900" kern="1200" dirty="0"/>
        </a:p>
      </dsp:txBody>
      <dsp:txXfrm>
        <a:off x="4966344" y="2231022"/>
        <a:ext cx="2256696" cy="8372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1810E-A3FF-4DBE-B81E-F82F5B6220BC}">
      <dsp:nvSpPr>
        <dsp:cNvPr id="0" name=""/>
        <dsp:cNvSpPr/>
      </dsp:nvSpPr>
      <dsp:spPr>
        <a:xfrm>
          <a:off x="0" y="645417"/>
          <a:ext cx="1305500" cy="518570"/>
        </a:xfrm>
        <a:prstGeom prst="ellipse">
          <a:avLst/>
        </a:prstGeom>
        <a:gradFill rotWithShape="0">
          <a:gsLst>
            <a:gs pos="0">
              <a:schemeClr val="accent5">
                <a:shade val="80000"/>
                <a:alpha val="50000"/>
                <a:hueOff val="0"/>
                <a:satOff val="0"/>
                <a:lumOff val="0"/>
                <a:alphaOff val="0"/>
                <a:shade val="51000"/>
                <a:satMod val="130000"/>
              </a:schemeClr>
            </a:gs>
            <a:gs pos="80000">
              <a:schemeClr val="accent5">
                <a:shade val="80000"/>
                <a:alpha val="50000"/>
                <a:hueOff val="0"/>
                <a:satOff val="0"/>
                <a:lumOff val="0"/>
                <a:alphaOff val="0"/>
                <a:shade val="93000"/>
                <a:satMod val="130000"/>
              </a:schemeClr>
            </a:gs>
            <a:gs pos="100000">
              <a:schemeClr val="accent5">
                <a:shade val="80000"/>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1846" tIns="15240" rIns="71846" bIns="15240" numCol="1" spcCol="1270" anchor="ctr" anchorCtr="0">
          <a:noAutofit/>
        </a:bodyPr>
        <a:lstStyle/>
        <a:p>
          <a:pPr lvl="0" algn="ctr" defTabSz="533400">
            <a:lnSpc>
              <a:spcPct val="90000"/>
            </a:lnSpc>
            <a:spcBef>
              <a:spcPct val="0"/>
            </a:spcBef>
            <a:spcAft>
              <a:spcPct val="35000"/>
            </a:spcAft>
          </a:pPr>
          <a:r>
            <a:rPr lang="en-US" sz="1200" kern="1200" dirty="0" smtClean="0"/>
            <a:t>Visibility</a:t>
          </a:r>
          <a:endParaRPr lang="en-GB" sz="1200" kern="1200" dirty="0"/>
        </a:p>
      </dsp:txBody>
      <dsp:txXfrm>
        <a:off x="191186" y="721360"/>
        <a:ext cx="923128" cy="366684"/>
      </dsp:txXfrm>
    </dsp:sp>
    <dsp:sp modelId="{E4168666-D160-4F91-AC5A-07DA57449B55}">
      <dsp:nvSpPr>
        <dsp:cNvPr id="0" name=""/>
        <dsp:cNvSpPr/>
      </dsp:nvSpPr>
      <dsp:spPr>
        <a:xfrm>
          <a:off x="1045069" y="612068"/>
          <a:ext cx="1305500" cy="535607"/>
        </a:xfrm>
        <a:prstGeom prst="ellipse">
          <a:avLst/>
        </a:prstGeom>
        <a:gradFill rotWithShape="0">
          <a:gsLst>
            <a:gs pos="0">
              <a:schemeClr val="accent5">
                <a:shade val="80000"/>
                <a:alpha val="50000"/>
                <a:hueOff val="5806"/>
                <a:satOff val="323"/>
                <a:lumOff val="5063"/>
                <a:alphaOff val="0"/>
                <a:shade val="51000"/>
                <a:satMod val="130000"/>
              </a:schemeClr>
            </a:gs>
            <a:gs pos="80000">
              <a:schemeClr val="accent5">
                <a:shade val="80000"/>
                <a:alpha val="50000"/>
                <a:hueOff val="5806"/>
                <a:satOff val="323"/>
                <a:lumOff val="5063"/>
                <a:alphaOff val="0"/>
                <a:shade val="93000"/>
                <a:satMod val="130000"/>
              </a:schemeClr>
            </a:gs>
            <a:gs pos="100000">
              <a:schemeClr val="accent5">
                <a:shade val="80000"/>
                <a:alpha val="50000"/>
                <a:hueOff val="5806"/>
                <a:satOff val="323"/>
                <a:lumOff val="50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1846" tIns="15240" rIns="71846" bIns="15240" numCol="1" spcCol="1270" anchor="ctr" anchorCtr="0">
          <a:noAutofit/>
        </a:bodyPr>
        <a:lstStyle/>
        <a:p>
          <a:pPr lvl="0" algn="ctr" defTabSz="533400">
            <a:lnSpc>
              <a:spcPct val="90000"/>
            </a:lnSpc>
            <a:spcBef>
              <a:spcPct val="0"/>
            </a:spcBef>
            <a:spcAft>
              <a:spcPct val="35000"/>
            </a:spcAft>
          </a:pPr>
          <a:r>
            <a:rPr lang="en-US" sz="1200" b="0" kern="1200" dirty="0" smtClean="0">
              <a:latin typeface="+mn-lt"/>
              <a:cs typeface="Arial" charset="0"/>
            </a:rPr>
            <a:t>Affordance</a:t>
          </a:r>
          <a:endParaRPr lang="en-GB" sz="1200" b="0" kern="1200" dirty="0"/>
        </a:p>
      </dsp:txBody>
      <dsp:txXfrm>
        <a:off x="1236255" y="690506"/>
        <a:ext cx="923128" cy="378731"/>
      </dsp:txXfrm>
    </dsp:sp>
    <dsp:sp modelId="{204B34A3-FE87-4157-8CC2-8D08797EB8E6}">
      <dsp:nvSpPr>
        <dsp:cNvPr id="0" name=""/>
        <dsp:cNvSpPr/>
      </dsp:nvSpPr>
      <dsp:spPr>
        <a:xfrm>
          <a:off x="2119243" y="639353"/>
          <a:ext cx="1305500" cy="478217"/>
        </a:xfrm>
        <a:prstGeom prst="ellipse">
          <a:avLst/>
        </a:prstGeom>
        <a:gradFill rotWithShape="0">
          <a:gsLst>
            <a:gs pos="0">
              <a:schemeClr val="accent5">
                <a:shade val="80000"/>
                <a:alpha val="50000"/>
                <a:hueOff val="11613"/>
                <a:satOff val="646"/>
                <a:lumOff val="10126"/>
                <a:alphaOff val="0"/>
                <a:shade val="51000"/>
                <a:satMod val="130000"/>
              </a:schemeClr>
            </a:gs>
            <a:gs pos="80000">
              <a:schemeClr val="accent5">
                <a:shade val="80000"/>
                <a:alpha val="50000"/>
                <a:hueOff val="11613"/>
                <a:satOff val="646"/>
                <a:lumOff val="10126"/>
                <a:alphaOff val="0"/>
                <a:shade val="93000"/>
                <a:satMod val="130000"/>
              </a:schemeClr>
            </a:gs>
            <a:gs pos="100000">
              <a:schemeClr val="accent5">
                <a:shade val="80000"/>
                <a:alpha val="50000"/>
                <a:hueOff val="11613"/>
                <a:satOff val="646"/>
                <a:lumOff val="101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1846" tIns="15240" rIns="71846" bIns="15240" numCol="1" spcCol="1270" anchor="ctr" anchorCtr="0">
          <a:noAutofit/>
        </a:bodyPr>
        <a:lstStyle/>
        <a:p>
          <a:pPr lvl="0" algn="ctr" defTabSz="533400">
            <a:lnSpc>
              <a:spcPct val="90000"/>
            </a:lnSpc>
            <a:spcBef>
              <a:spcPct val="0"/>
            </a:spcBef>
            <a:spcAft>
              <a:spcPct val="35000"/>
            </a:spcAft>
          </a:pPr>
          <a:r>
            <a:rPr lang="en-US" sz="1200" kern="1200" dirty="0" smtClean="0"/>
            <a:t>Consistency</a:t>
          </a:r>
          <a:endParaRPr lang="en-GB" sz="1200" kern="1200" dirty="0"/>
        </a:p>
      </dsp:txBody>
      <dsp:txXfrm>
        <a:off x="2310429" y="709386"/>
        <a:ext cx="923128" cy="338151"/>
      </dsp:txXfrm>
    </dsp:sp>
    <dsp:sp modelId="{BDFCAACE-81C7-42AA-AE3A-B8FBA6995728}">
      <dsp:nvSpPr>
        <dsp:cNvPr id="0" name=""/>
        <dsp:cNvSpPr/>
      </dsp:nvSpPr>
      <dsp:spPr>
        <a:xfrm>
          <a:off x="3133870" y="642166"/>
          <a:ext cx="1305500" cy="475410"/>
        </a:xfrm>
        <a:prstGeom prst="ellipse">
          <a:avLst/>
        </a:prstGeom>
        <a:gradFill rotWithShape="0">
          <a:gsLst>
            <a:gs pos="0">
              <a:schemeClr val="accent5">
                <a:shade val="80000"/>
                <a:alpha val="50000"/>
                <a:hueOff val="17419"/>
                <a:satOff val="969"/>
                <a:lumOff val="15190"/>
                <a:alphaOff val="0"/>
                <a:shade val="51000"/>
                <a:satMod val="130000"/>
              </a:schemeClr>
            </a:gs>
            <a:gs pos="80000">
              <a:schemeClr val="accent5">
                <a:shade val="80000"/>
                <a:alpha val="50000"/>
                <a:hueOff val="17419"/>
                <a:satOff val="969"/>
                <a:lumOff val="15190"/>
                <a:alphaOff val="0"/>
                <a:shade val="93000"/>
                <a:satMod val="130000"/>
              </a:schemeClr>
            </a:gs>
            <a:gs pos="100000">
              <a:schemeClr val="accent5">
                <a:shade val="80000"/>
                <a:alpha val="50000"/>
                <a:hueOff val="17419"/>
                <a:satOff val="969"/>
                <a:lumOff val="1519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1846" tIns="15240" rIns="71846" bIns="15240" numCol="1" spcCol="1270" anchor="ctr" anchorCtr="0">
          <a:noAutofit/>
        </a:bodyPr>
        <a:lstStyle/>
        <a:p>
          <a:pPr lvl="0" algn="ctr" defTabSz="533400">
            <a:lnSpc>
              <a:spcPct val="90000"/>
            </a:lnSpc>
            <a:spcBef>
              <a:spcPct val="0"/>
            </a:spcBef>
            <a:spcAft>
              <a:spcPct val="35000"/>
            </a:spcAft>
          </a:pPr>
          <a:r>
            <a:rPr lang="en-US" sz="1200" kern="1200" dirty="0" smtClean="0"/>
            <a:t>Feedback</a:t>
          </a:r>
          <a:endParaRPr lang="en-GB" sz="1200" kern="1200" dirty="0"/>
        </a:p>
      </dsp:txBody>
      <dsp:txXfrm>
        <a:off x="3325056" y="711788"/>
        <a:ext cx="923128" cy="336166"/>
      </dsp:txXfrm>
    </dsp:sp>
    <dsp:sp modelId="{435845A0-E0F0-456A-A259-729E0B7E1579}">
      <dsp:nvSpPr>
        <dsp:cNvPr id="0" name=""/>
        <dsp:cNvSpPr/>
      </dsp:nvSpPr>
      <dsp:spPr>
        <a:xfrm>
          <a:off x="4178270" y="642166"/>
          <a:ext cx="1305500" cy="475410"/>
        </a:xfrm>
        <a:prstGeom prst="ellipse">
          <a:avLst/>
        </a:prstGeom>
        <a:gradFill rotWithShape="0">
          <a:gsLst>
            <a:gs pos="0">
              <a:schemeClr val="accent5">
                <a:shade val="80000"/>
                <a:alpha val="50000"/>
                <a:hueOff val="23225"/>
                <a:satOff val="1292"/>
                <a:lumOff val="20253"/>
                <a:alphaOff val="0"/>
                <a:shade val="51000"/>
                <a:satMod val="130000"/>
              </a:schemeClr>
            </a:gs>
            <a:gs pos="80000">
              <a:schemeClr val="accent5">
                <a:shade val="80000"/>
                <a:alpha val="50000"/>
                <a:hueOff val="23225"/>
                <a:satOff val="1292"/>
                <a:lumOff val="20253"/>
                <a:alphaOff val="0"/>
                <a:shade val="93000"/>
                <a:satMod val="130000"/>
              </a:schemeClr>
            </a:gs>
            <a:gs pos="100000">
              <a:schemeClr val="accent5">
                <a:shade val="80000"/>
                <a:alpha val="50000"/>
                <a:hueOff val="23225"/>
                <a:satOff val="1292"/>
                <a:lumOff val="2025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1846" tIns="15240" rIns="71846" bIns="15240" numCol="1" spcCol="1270" anchor="ctr" anchorCtr="0">
          <a:noAutofit/>
        </a:bodyPr>
        <a:lstStyle/>
        <a:p>
          <a:pPr lvl="0" algn="ctr" defTabSz="533400">
            <a:lnSpc>
              <a:spcPct val="90000"/>
            </a:lnSpc>
            <a:spcBef>
              <a:spcPct val="0"/>
            </a:spcBef>
            <a:spcAft>
              <a:spcPct val="35000"/>
            </a:spcAft>
          </a:pPr>
          <a:r>
            <a:rPr lang="en-US" sz="1200" kern="1200" dirty="0" smtClean="0"/>
            <a:t>Constraints</a:t>
          </a:r>
          <a:endParaRPr lang="en-GB" sz="1200" kern="1200" dirty="0"/>
        </a:p>
      </dsp:txBody>
      <dsp:txXfrm>
        <a:off x="4369456" y="711788"/>
        <a:ext cx="923128" cy="33616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476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sz="quarter" idx="1"/>
          </p:nvPr>
        </p:nvSpPr>
        <p:spPr>
          <a:xfrm>
            <a:off x="4008438" y="0"/>
            <a:ext cx="3067050" cy="4476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7B9B1FA-75A0-4BDB-8845-5E705226E11F}" type="datetimeFigureOut">
              <a:rPr lang="en-US"/>
              <a:pPr>
                <a:defRPr/>
              </a:pPr>
              <a:t>1/31/2015</a:t>
            </a:fld>
            <a:endParaRPr lang="en-GB"/>
          </a:p>
        </p:txBody>
      </p:sp>
      <p:sp>
        <p:nvSpPr>
          <p:cNvPr id="4" name="Footer Placeholder 3"/>
          <p:cNvSpPr>
            <a:spLocks noGrp="1"/>
          </p:cNvSpPr>
          <p:nvPr>
            <p:ph type="ftr" sz="quarter" idx="2"/>
          </p:nvPr>
        </p:nvSpPr>
        <p:spPr>
          <a:xfrm>
            <a:off x="0" y="8505825"/>
            <a:ext cx="3067050" cy="4476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5" name="Slide Number Placeholder 4"/>
          <p:cNvSpPr>
            <a:spLocks noGrp="1"/>
          </p:cNvSpPr>
          <p:nvPr>
            <p:ph type="sldNum" sz="quarter" idx="3"/>
          </p:nvPr>
        </p:nvSpPr>
        <p:spPr>
          <a:xfrm>
            <a:off x="4008438" y="8505825"/>
            <a:ext cx="3067050" cy="4476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5B1794F-E769-4CC0-A1BB-0EE1D1A16507}" type="slidenum">
              <a:rPr lang="en-GB"/>
              <a:pPr>
                <a:defRPr/>
              </a:pPr>
              <a:t>‹#›</a:t>
            </a:fld>
            <a:endParaRPr lang="en-GB"/>
          </a:p>
        </p:txBody>
      </p:sp>
    </p:spTree>
    <p:extLst>
      <p:ext uri="{BB962C8B-B14F-4D97-AF65-F5344CB8AC3E}">
        <p14:creationId xmlns:p14="http://schemas.microsoft.com/office/powerpoint/2010/main" val="7188103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476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4008438" y="0"/>
            <a:ext cx="3067050" cy="4476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D6D5E89-C18B-4FEA-811A-93E8F55A271A}" type="datetimeFigureOut">
              <a:rPr lang="en-US"/>
              <a:pPr>
                <a:defRPr/>
              </a:pPr>
              <a:t>1/31/2015</a:t>
            </a:fld>
            <a:endParaRPr lang="en-GB"/>
          </a:p>
        </p:txBody>
      </p:sp>
      <p:sp>
        <p:nvSpPr>
          <p:cNvPr id="4" name="Slide Image Placeholder 3"/>
          <p:cNvSpPr>
            <a:spLocks noGrp="1" noRot="1" noChangeAspect="1"/>
          </p:cNvSpPr>
          <p:nvPr>
            <p:ph type="sldImg" idx="2"/>
          </p:nvPr>
        </p:nvSpPr>
        <p:spPr>
          <a:xfrm>
            <a:off x="1300163" y="671513"/>
            <a:ext cx="4476750" cy="3357562"/>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708025" y="4252913"/>
            <a:ext cx="5661025" cy="403066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505825"/>
            <a:ext cx="3067050" cy="4476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4008438" y="8505825"/>
            <a:ext cx="3067050" cy="4476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2278053-5F73-4ADB-9CF2-E3EC06F42D27}" type="slidenum">
              <a:rPr lang="en-GB"/>
              <a:pPr>
                <a:defRPr/>
              </a:pPr>
              <a:t>‹#›</a:t>
            </a:fld>
            <a:endParaRPr lang="en-GB"/>
          </a:p>
        </p:txBody>
      </p:sp>
    </p:spTree>
    <p:extLst>
      <p:ext uri="{BB962C8B-B14F-4D97-AF65-F5344CB8AC3E}">
        <p14:creationId xmlns:p14="http://schemas.microsoft.com/office/powerpoint/2010/main" val="354027851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8" Type="http://schemas.openxmlformats.org/officeDocument/2006/relationships/hyperlink" Target="https://www1.paypal-virtualchat.com/" TargetMode="External"/><Relationship Id="rId3" Type="http://schemas.openxmlformats.org/officeDocument/2006/relationships/hyperlink" Target="http://www.ikea.com/us/en/" TargetMode="External"/><Relationship Id="rId7" Type="http://schemas.openxmlformats.org/officeDocument/2006/relationships/hyperlink" Target="https://www.continental.com/alex/Agent.aspx"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193.108.42.79/ikea-us/cgi-bin/ikea-us.cgi" TargetMode="External"/><Relationship Id="rId5" Type="http://schemas.openxmlformats.org/officeDocument/2006/relationships/hyperlink" Target="https://www.paypal.com/" TargetMode="External"/><Relationship Id="rId4" Type="http://schemas.openxmlformats.org/officeDocument/2006/relationships/hyperlink" Target="http://www.ebay.com/"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www1.paypal-virtualchat.com/" TargetMode="External"/><Relationship Id="rId3" Type="http://schemas.openxmlformats.org/officeDocument/2006/relationships/hyperlink" Target="http://www.ikea.com/us/en/" TargetMode="External"/><Relationship Id="rId7" Type="http://schemas.openxmlformats.org/officeDocument/2006/relationships/hyperlink" Target="https://www.continental.com/alex/Agent.aspx"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193.108.42.79/ikea-us/cgi-bin/ikea-us.cgi" TargetMode="External"/><Relationship Id="rId5" Type="http://schemas.openxmlformats.org/officeDocument/2006/relationships/hyperlink" Target="https://www.paypal.com/" TargetMode="External"/><Relationship Id="rId4" Type="http://schemas.openxmlformats.org/officeDocument/2006/relationships/hyperlink" Target="http://www.ebay.com/"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usabilitygeek.com/the-difference-between-usability-and-user-experience/#difference-usability-user-experience-5"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usabilitygeek.com/the-difference-between-usability-and-user-experience/#difference-usability-user-experience-6"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2</a:t>
            </a:fld>
            <a:endParaRPr lang="en-GB"/>
          </a:p>
        </p:txBody>
      </p:sp>
    </p:spTree>
    <p:extLst>
      <p:ext uri="{BB962C8B-B14F-4D97-AF65-F5344CB8AC3E}">
        <p14:creationId xmlns:p14="http://schemas.microsoft.com/office/powerpoint/2010/main" val="3490289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about creating user experience</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15</a:t>
            </a:fld>
            <a:endParaRPr lang="en-GB"/>
          </a:p>
        </p:txBody>
      </p:sp>
    </p:spTree>
    <p:extLst>
      <p:ext uri="{BB962C8B-B14F-4D97-AF65-F5344CB8AC3E}">
        <p14:creationId xmlns:p14="http://schemas.microsoft.com/office/powerpoint/2010/main" val="4185738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B2278053-5F73-4ADB-9CF2-E3EC06F42D27}" type="slidenum">
              <a:rPr lang="en-GB" smtClean="0"/>
              <a:pPr>
                <a:defRPr/>
              </a:pPr>
              <a:t>16</a:t>
            </a:fld>
            <a:endParaRPr lang="en-GB"/>
          </a:p>
        </p:txBody>
      </p:sp>
    </p:spTree>
    <p:extLst>
      <p:ext uri="{BB962C8B-B14F-4D97-AF65-F5344CB8AC3E}">
        <p14:creationId xmlns:p14="http://schemas.microsoft.com/office/powerpoint/2010/main" val="703580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do you Do?</a:t>
            </a:r>
          </a:p>
          <a:p>
            <a:r>
              <a:rPr lang="en-US" baseline="0" dirty="0" smtClean="0"/>
              <a:t>How do you Feel?</a:t>
            </a:r>
          </a:p>
          <a:p>
            <a:r>
              <a:rPr lang="en-US" baseline="0" dirty="0" smtClean="0"/>
              <a:t>How do you Know?</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17</a:t>
            </a:fld>
            <a:endParaRPr lang="en-GB"/>
          </a:p>
        </p:txBody>
      </p:sp>
    </p:spTree>
    <p:extLst>
      <p:ext uri="{BB962C8B-B14F-4D97-AF65-F5344CB8AC3E}">
        <p14:creationId xmlns:p14="http://schemas.microsoft.com/office/powerpoint/2010/main" val="3924550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18</a:t>
            </a:fld>
            <a:endParaRPr lang="en-GB"/>
          </a:p>
        </p:txBody>
      </p:sp>
    </p:spTree>
    <p:extLst>
      <p:ext uri="{BB962C8B-B14F-4D97-AF65-F5344CB8AC3E}">
        <p14:creationId xmlns:p14="http://schemas.microsoft.com/office/powerpoint/2010/main" val="4210847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a:buFontTx/>
              <a:buAutoNum type="arabicPeriod"/>
            </a:pPr>
            <a:r>
              <a:rPr lang="en-US" smtClean="0"/>
              <a:t>Academic disciplines contributing to Interaction Design (ID)</a:t>
            </a:r>
          </a:p>
          <a:p>
            <a:pPr marL="228600" indent="-228600">
              <a:buFontTx/>
              <a:buAutoNum type="arabicPeriod"/>
            </a:pPr>
            <a:r>
              <a:rPr lang="en-US" smtClean="0"/>
              <a:t>Design Practices contributing to ID</a:t>
            </a:r>
          </a:p>
          <a:p>
            <a:pPr marL="228600" indent="-228600">
              <a:buFontTx/>
              <a:buAutoNum type="arabicPeriod"/>
            </a:pPr>
            <a:r>
              <a:rPr lang="en-US" smtClean="0"/>
              <a:t>Interdisciplinary fields that ‘do’ ID</a:t>
            </a:r>
            <a:endParaRPr lang="en-GB" smtClean="0"/>
          </a:p>
        </p:txBody>
      </p:sp>
      <p:sp>
        <p:nvSpPr>
          <p:cNvPr id="4" name="Slide Number Placeholder 3"/>
          <p:cNvSpPr>
            <a:spLocks noGrp="1"/>
          </p:cNvSpPr>
          <p:nvPr>
            <p:ph type="sldNum" sz="quarter" idx="5"/>
          </p:nvPr>
        </p:nvSpPr>
        <p:spPr/>
        <p:txBody>
          <a:bodyPr/>
          <a:lstStyle/>
          <a:p>
            <a:pPr>
              <a:defRPr/>
            </a:pPr>
            <a:fld id="{9CA937E9-5680-43A5-B61B-7E417AF8AAAD}" type="slidenum">
              <a:rPr lang="en-GB" smtClean="0"/>
              <a:pPr>
                <a:defRPr/>
              </a:pPr>
              <a:t>20</a:t>
            </a:fld>
            <a:endParaRPr lang="en-GB"/>
          </a:p>
        </p:txBody>
      </p:sp>
    </p:spTree>
    <p:extLst>
      <p:ext uri="{BB962C8B-B14F-4D97-AF65-F5344CB8AC3E}">
        <p14:creationId xmlns:p14="http://schemas.microsoft.com/office/powerpoint/2010/main" val="1836777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ID:</a:t>
            </a:r>
          </a:p>
          <a:p>
            <a:pPr marL="171450" indent="-171450">
              <a:buFontTx/>
              <a:buChar char="-"/>
            </a:pPr>
            <a:r>
              <a:rPr lang="en-US" baseline="0" dirty="0" smtClean="0"/>
              <a:t>Concerned with theory, research</a:t>
            </a:r>
          </a:p>
          <a:p>
            <a:pPr marL="171450" indent="-171450">
              <a:buFontTx/>
              <a:buChar char="-"/>
            </a:pPr>
            <a:r>
              <a:rPr lang="en-US" baseline="0" dirty="0" smtClean="0"/>
              <a:t>Designing UX for technology, systems and products</a:t>
            </a:r>
          </a:p>
          <a:p>
            <a:pPr marL="171450" indent="-171450">
              <a:buFontTx/>
              <a:buChar char="-"/>
            </a:pPr>
            <a:endParaRPr lang="en-US" baseline="0" dirty="0" smtClean="0"/>
          </a:p>
          <a:p>
            <a:pPr marL="0" indent="0">
              <a:buFontTx/>
              <a:buNone/>
            </a:pPr>
            <a:r>
              <a:rPr lang="en-US" baseline="0" dirty="0" smtClean="0"/>
              <a:t>HCI:</a:t>
            </a:r>
          </a:p>
          <a:p>
            <a:pPr marL="0" indent="0">
              <a:buFontTx/>
              <a:buNone/>
            </a:pPr>
            <a:r>
              <a:rPr lang="en-US" baseline="0" dirty="0" smtClean="0"/>
              <a:t>- Concerned with design, evaluation, and implementation of interactive computing systems for human users</a:t>
            </a:r>
            <a:endParaRPr lang="en-GB" dirty="0" smtClean="0"/>
          </a:p>
        </p:txBody>
      </p:sp>
      <p:sp>
        <p:nvSpPr>
          <p:cNvPr id="4" name="Slide Number Placeholder 3"/>
          <p:cNvSpPr>
            <a:spLocks noGrp="1"/>
          </p:cNvSpPr>
          <p:nvPr>
            <p:ph type="sldNum" sz="quarter" idx="5"/>
          </p:nvPr>
        </p:nvSpPr>
        <p:spPr/>
        <p:txBody>
          <a:bodyPr/>
          <a:lstStyle/>
          <a:p>
            <a:pPr>
              <a:defRPr/>
            </a:pPr>
            <a:fld id="{C98ECF44-9838-4AA1-942C-89AFE224B046}" type="slidenum">
              <a:rPr lang="en-GB" smtClean="0"/>
              <a:pPr>
                <a:defRPr/>
              </a:pPr>
              <a:t>21</a:t>
            </a:fld>
            <a:endParaRPr lang="en-GB"/>
          </a:p>
        </p:txBody>
      </p:sp>
    </p:spTree>
    <p:extLst>
      <p:ext uri="{BB962C8B-B14F-4D97-AF65-F5344CB8AC3E}">
        <p14:creationId xmlns:p14="http://schemas.microsoft.com/office/powerpoint/2010/main" val="1513462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pPr>
            <a:r>
              <a:rPr lang="en-GB" sz="2400" dirty="0" smtClean="0"/>
              <a:t>Many people from different backgrounds involved</a:t>
            </a:r>
            <a:br>
              <a:rPr lang="en-GB" sz="2400" dirty="0" smtClean="0"/>
            </a:br>
            <a:endParaRPr lang="en-GB" sz="2400" dirty="0" smtClean="0"/>
          </a:p>
          <a:p>
            <a:pPr eaLnBrk="1" hangingPunct="1">
              <a:lnSpc>
                <a:spcPct val="90000"/>
              </a:lnSpc>
            </a:pPr>
            <a:r>
              <a:rPr lang="en-GB" sz="2400" dirty="0" smtClean="0"/>
              <a:t>Different perspectives and ways of seeing and talking about things</a:t>
            </a:r>
          </a:p>
          <a:p>
            <a:pPr eaLnBrk="1" hangingPunct="1">
              <a:lnSpc>
                <a:spcPct val="90000"/>
              </a:lnSpc>
            </a:pPr>
            <a:r>
              <a:rPr lang="en-GB" sz="2400" b="1" dirty="0" smtClean="0"/>
              <a:t>Benefits</a:t>
            </a:r>
            <a:r>
              <a:rPr lang="en-GB" sz="2400" dirty="0" smtClean="0"/>
              <a:t>: </a:t>
            </a:r>
            <a:r>
              <a:rPr lang="en-GB" sz="2000" dirty="0" smtClean="0"/>
              <a:t>more ideas and designs generated</a:t>
            </a:r>
          </a:p>
          <a:p>
            <a:pPr eaLnBrk="1" hangingPunct="1">
              <a:lnSpc>
                <a:spcPct val="90000"/>
              </a:lnSpc>
            </a:pPr>
            <a:r>
              <a:rPr lang="en-GB" sz="2400" b="1" dirty="0" smtClean="0"/>
              <a:t>Disadvantages</a:t>
            </a:r>
            <a:r>
              <a:rPr lang="en-GB" sz="2400" dirty="0" smtClean="0"/>
              <a:t>: </a:t>
            </a:r>
            <a:r>
              <a:rPr lang="en-GB" sz="2000" dirty="0" smtClean="0"/>
              <a:t>difficult to communicate and progress forward the designs being created, costs, diff backgrounds and misunderstanding</a:t>
            </a:r>
            <a:endParaRPr lang="en-GB" sz="2400" dirty="0" smtClean="0"/>
          </a:p>
          <a:p>
            <a:endParaRPr lang="en-GB" dirty="0" smtClean="0"/>
          </a:p>
        </p:txBody>
      </p:sp>
      <p:sp>
        <p:nvSpPr>
          <p:cNvPr id="4" name="Slide Number Placeholder 3"/>
          <p:cNvSpPr>
            <a:spLocks noGrp="1"/>
          </p:cNvSpPr>
          <p:nvPr>
            <p:ph type="sldNum" sz="quarter" idx="5"/>
          </p:nvPr>
        </p:nvSpPr>
        <p:spPr/>
        <p:txBody>
          <a:bodyPr/>
          <a:lstStyle/>
          <a:p>
            <a:pPr>
              <a:defRPr/>
            </a:pPr>
            <a:fld id="{FF0E5387-2D01-43C8-9275-D303553FC02C}" type="slidenum">
              <a:rPr lang="en-GB" smtClean="0"/>
              <a:pPr>
                <a:defRPr/>
              </a:pPr>
              <a:t>23</a:t>
            </a:fld>
            <a:endParaRPr lang="en-GB"/>
          </a:p>
        </p:txBody>
      </p:sp>
    </p:spTree>
    <p:extLst>
      <p:ext uri="{BB962C8B-B14F-4D97-AF65-F5344CB8AC3E}">
        <p14:creationId xmlns:p14="http://schemas.microsoft.com/office/powerpoint/2010/main" val="1606482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1200"/>
              </a:spcAft>
              <a:buClr>
                <a:schemeClr val="accent3">
                  <a:lumMod val="50000"/>
                </a:schemeClr>
              </a:buClr>
              <a:buFont typeface="Wingdings 2" pitchFamily="18" charset="2"/>
              <a:buChar char=""/>
              <a:defRPr/>
            </a:pPr>
            <a:r>
              <a:rPr lang="en-GB" dirty="0" smtClean="0"/>
              <a:t>Nielsen Norman Group: “help companies enter the age of the consumer, designing human-</a:t>
            </a:r>
            <a:r>
              <a:rPr lang="en-GB" dirty="0" err="1" smtClean="0"/>
              <a:t>centered</a:t>
            </a:r>
            <a:r>
              <a:rPr lang="en-GB" dirty="0" smtClean="0"/>
              <a:t> products and services”</a:t>
            </a:r>
          </a:p>
          <a:p>
            <a:pPr fontAlgn="auto">
              <a:spcBef>
                <a:spcPts val="0"/>
              </a:spcBef>
              <a:spcAft>
                <a:spcPts val="1200"/>
              </a:spcAft>
              <a:buClr>
                <a:schemeClr val="accent3">
                  <a:lumMod val="50000"/>
                </a:schemeClr>
              </a:buClr>
              <a:buFont typeface="Wingdings 2" pitchFamily="18" charset="2"/>
              <a:buChar char=""/>
              <a:defRPr/>
            </a:pPr>
            <a:r>
              <a:rPr lang="en-GB" dirty="0" smtClean="0"/>
              <a:t>Cooper: ”From research and product to goal-related design”</a:t>
            </a:r>
          </a:p>
          <a:p>
            <a:pPr fontAlgn="auto">
              <a:spcBef>
                <a:spcPts val="0"/>
              </a:spcBef>
              <a:spcAft>
                <a:spcPts val="1200"/>
              </a:spcAft>
              <a:buClr>
                <a:schemeClr val="accent3">
                  <a:lumMod val="50000"/>
                </a:schemeClr>
              </a:buClr>
              <a:buFont typeface="Wingdings 2" pitchFamily="18" charset="2"/>
              <a:buChar char=""/>
              <a:defRPr/>
            </a:pPr>
            <a:r>
              <a:rPr lang="en-GB" dirty="0" smtClean="0"/>
              <a:t>Swim: “provides a wide range of design services, in each case targeted to address the product development needs at hand”</a:t>
            </a:r>
          </a:p>
          <a:p>
            <a:pPr fontAlgn="auto">
              <a:spcBef>
                <a:spcPts val="0"/>
              </a:spcBef>
              <a:spcAft>
                <a:spcPts val="1200"/>
              </a:spcAft>
              <a:buClr>
                <a:schemeClr val="accent3">
                  <a:lumMod val="50000"/>
                </a:schemeClr>
              </a:buClr>
              <a:buFont typeface="Wingdings 2" pitchFamily="18" charset="2"/>
              <a:buChar char=""/>
              <a:defRPr/>
            </a:pPr>
            <a:r>
              <a:rPr lang="en-GB" dirty="0" smtClean="0"/>
              <a:t>IDEO: “creates products, services and environments for companies pioneering new ways to provide value to their customers” Video was sent to students via Twitter about IDEO’s founder’s view, David Kelley.</a:t>
            </a:r>
          </a:p>
          <a:p>
            <a:pPr>
              <a:defRPr/>
            </a:pPr>
            <a:endParaRPr lang="en-GB" dirty="0"/>
          </a:p>
        </p:txBody>
      </p:sp>
      <p:sp>
        <p:nvSpPr>
          <p:cNvPr id="4" name="Slide Number Placeholder 3"/>
          <p:cNvSpPr>
            <a:spLocks noGrp="1"/>
          </p:cNvSpPr>
          <p:nvPr>
            <p:ph type="sldNum" sz="quarter" idx="5"/>
          </p:nvPr>
        </p:nvSpPr>
        <p:spPr/>
        <p:txBody>
          <a:bodyPr/>
          <a:lstStyle/>
          <a:p>
            <a:pPr>
              <a:defRPr/>
            </a:pPr>
            <a:fld id="{7DCECD43-1AD0-4246-8E18-3675B00E9D8B}" type="slidenum">
              <a:rPr lang="en-GB" smtClean="0"/>
              <a:pPr>
                <a:defRPr/>
              </a:pPr>
              <a:t>24</a:t>
            </a:fld>
            <a:endParaRPr lang="en-GB"/>
          </a:p>
        </p:txBody>
      </p:sp>
    </p:spTree>
    <p:extLst>
      <p:ext uri="{BB962C8B-B14F-4D97-AF65-F5344CB8AC3E}">
        <p14:creationId xmlns:p14="http://schemas.microsoft.com/office/powerpoint/2010/main" val="2803265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25</a:t>
            </a:fld>
            <a:endParaRPr lang="en-GB"/>
          </a:p>
        </p:txBody>
      </p:sp>
    </p:spTree>
    <p:extLst>
      <p:ext uri="{BB962C8B-B14F-4D97-AF65-F5344CB8AC3E}">
        <p14:creationId xmlns:p14="http://schemas.microsoft.com/office/powerpoint/2010/main" val="3364025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smtClean="0">
                <a:latin typeface="+mn-lt"/>
                <a:cs typeface="Arial" charset="0"/>
              </a:rPr>
              <a:t>Why is it that certain products, like the </a:t>
            </a:r>
            <a:r>
              <a:rPr lang="en-GB" sz="1200" b="1" dirty="0" smtClean="0">
                <a:effectLst>
                  <a:outerShdw blurRad="38100" dist="38100" dir="2700000" algn="tl">
                    <a:srgbClr val="000000">
                      <a:alpha val="43137"/>
                    </a:srgbClr>
                  </a:outerShdw>
                </a:effectLst>
                <a:latin typeface="+mn-lt"/>
                <a:cs typeface="Arial" charset="0"/>
              </a:rPr>
              <a:t>iPod</a:t>
            </a:r>
            <a:r>
              <a:rPr lang="en-GB" sz="1200" dirty="0" smtClean="0">
                <a:latin typeface="+mn-lt"/>
                <a:cs typeface="Arial" charset="0"/>
              </a:rPr>
              <a:t>, are universally accepted by people from all parts of the world whereas websites are reacted to differently by people from different cultures?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29</a:t>
            </a:fld>
            <a:endParaRPr lang="en-GB"/>
          </a:p>
        </p:txBody>
      </p:sp>
    </p:spTree>
    <p:extLst>
      <p:ext uri="{BB962C8B-B14F-4D97-AF65-F5344CB8AC3E}">
        <p14:creationId xmlns:p14="http://schemas.microsoft.com/office/powerpoint/2010/main" val="1504239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many interactive products are there in our live??</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3</a:t>
            </a:fld>
            <a:endParaRPr lang="en-GB"/>
          </a:p>
        </p:txBody>
      </p:sp>
    </p:spTree>
    <p:extLst>
      <p:ext uri="{BB962C8B-B14F-4D97-AF65-F5344CB8AC3E}">
        <p14:creationId xmlns:p14="http://schemas.microsoft.com/office/powerpoint/2010/main" val="2712494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a:defRPr/>
            </a:pPr>
            <a:r>
              <a:rPr lang="en-US" dirty="0" smtClean="0"/>
              <a:t>Source </a:t>
            </a:r>
            <a:r>
              <a:rPr lang="en-US" dirty="0" err="1" smtClean="0"/>
              <a:t>Forrestor</a:t>
            </a:r>
            <a:r>
              <a:rPr lang="en-US" dirty="0" smtClean="0"/>
              <a:t> research</a:t>
            </a:r>
          </a:p>
          <a:p>
            <a:pPr>
              <a:defRPr/>
            </a:pPr>
            <a:r>
              <a:rPr lang="en-GB" dirty="0" smtClean="0"/>
              <a:t>http://www.virtuoz.fr/newsletter/2010/04/Its_time_to_give_virtual_agents_another.pdf</a:t>
            </a:r>
          </a:p>
          <a:p>
            <a:pPr>
              <a:defRPr/>
            </a:pPr>
            <a:endParaRPr lang="en-US" dirty="0" smtClean="0"/>
          </a:p>
          <a:p>
            <a:pPr>
              <a:defRPr/>
            </a:pPr>
            <a:r>
              <a:rPr lang="en-US" dirty="0" smtClean="0"/>
              <a:t>“</a:t>
            </a:r>
            <a:r>
              <a:rPr lang="en-GB" dirty="0" smtClean="0"/>
              <a:t>Virtual agents engage with users by providing immediate answers without interrupting an online session. At its best, a virtual agent can provide a</a:t>
            </a:r>
          </a:p>
          <a:p>
            <a:pPr>
              <a:defRPr/>
            </a:pPr>
            <a:r>
              <a:rPr lang="en-GB" dirty="0" smtClean="0"/>
              <a:t>personalized and relevant support experience.</a:t>
            </a:r>
            <a:r>
              <a:rPr lang="en-US" dirty="0" smtClean="0"/>
              <a:t>”</a:t>
            </a:r>
          </a:p>
          <a:p>
            <a:pPr>
              <a:defRPr/>
            </a:pPr>
            <a:r>
              <a:rPr lang="en-US" dirty="0" smtClean="0"/>
              <a:t>1997</a:t>
            </a:r>
          </a:p>
          <a:p>
            <a:pPr>
              <a:defRPr/>
            </a:pPr>
            <a:r>
              <a:rPr lang="en-US" dirty="0" smtClean="0"/>
              <a:t>2004</a:t>
            </a:r>
          </a:p>
          <a:p>
            <a:pPr>
              <a:defRPr/>
            </a:pPr>
            <a:r>
              <a:rPr lang="en-US" dirty="0" smtClean="0"/>
              <a:t>2008</a:t>
            </a:r>
          </a:p>
          <a:p>
            <a:pPr>
              <a:defRPr/>
            </a:pPr>
            <a:r>
              <a:rPr lang="en-US" dirty="0" smtClean="0"/>
              <a:t>---</a:t>
            </a:r>
          </a:p>
          <a:p>
            <a:pPr>
              <a:defRPr/>
            </a:pPr>
            <a:r>
              <a:rPr lang="en-US" dirty="0" smtClean="0"/>
              <a:t>A. Intelligent virtual agents: the first agent was MS Office </a:t>
            </a:r>
            <a:r>
              <a:rPr lang="en-US" dirty="0" err="1" smtClean="0"/>
              <a:t>Clippy</a:t>
            </a:r>
            <a:r>
              <a:rPr lang="en-US" dirty="0" smtClean="0"/>
              <a:t> or </a:t>
            </a:r>
            <a:r>
              <a:rPr lang="en-US" dirty="0" err="1" smtClean="0"/>
              <a:t>Clippit</a:t>
            </a:r>
            <a:r>
              <a:rPr lang="en-US" dirty="0" smtClean="0"/>
              <a:t> in the 97 version but disappeared in </a:t>
            </a:r>
            <a:r>
              <a:rPr lang="en-US" dirty="0" err="1" smtClean="0"/>
              <a:t>xp</a:t>
            </a:r>
            <a:r>
              <a:rPr lang="en-US" dirty="0" smtClean="0"/>
              <a:t>+</a:t>
            </a:r>
          </a:p>
          <a:p>
            <a:pPr>
              <a:defRPr/>
            </a:pPr>
            <a:r>
              <a:rPr lang="en-GB" dirty="0" smtClean="0"/>
              <a:t>(</a:t>
            </a:r>
            <a:r>
              <a:rPr lang="en-GB" i="1" dirty="0" smtClean="0"/>
              <a:t>IVAs</a:t>
            </a:r>
            <a:r>
              <a:rPr lang="en-GB" dirty="0" smtClean="0"/>
              <a:t>) are programs that work as online customer service representatives. They have a human appearance and a conversational style of speaking. These agents interact directly with the customer to help with a variety of online services. Essentially, an IVA is the ideal customer service employee. They have an extensive knowledge of the business, can speak several languages, work 24 hours a day, and can personally help hundreds or thousands of customers all at once. The agent provides personal and direct guidance for consumers, making it more effective than search engines or FAQ pages. Many companies have successfully implemented an IVA program including </a:t>
            </a:r>
            <a:r>
              <a:rPr lang="en-GB" dirty="0" err="1" smtClean="0">
                <a:hlinkClick r:id="rId3"/>
              </a:rPr>
              <a:t>Ikea</a:t>
            </a:r>
            <a:r>
              <a:rPr lang="en-GB" dirty="0" smtClean="0"/>
              <a:t>, </a:t>
            </a:r>
            <a:r>
              <a:rPr lang="en-GB" dirty="0" err="1" smtClean="0">
                <a:hlinkClick r:id="rId4"/>
              </a:rPr>
              <a:t>Ebay</a:t>
            </a:r>
            <a:r>
              <a:rPr lang="en-GB" dirty="0" smtClean="0"/>
              <a:t>, and </a:t>
            </a:r>
            <a:r>
              <a:rPr lang="en-GB" dirty="0" err="1" smtClean="0">
                <a:hlinkClick r:id="rId5"/>
              </a:rPr>
              <a:t>Paypal</a:t>
            </a:r>
            <a:r>
              <a:rPr lang="en-GB" dirty="0" smtClean="0"/>
              <a:t>. Now, customers visiting these sites can ask “</a:t>
            </a:r>
            <a:r>
              <a:rPr lang="en-GB" i="1" dirty="0" smtClean="0">
                <a:hlinkClick r:id="rId6"/>
              </a:rPr>
              <a:t>Anna</a:t>
            </a:r>
            <a:r>
              <a:rPr lang="en-GB" dirty="0" smtClean="0"/>
              <a:t>“, or “</a:t>
            </a:r>
            <a:r>
              <a:rPr lang="en-GB" i="1" dirty="0" smtClean="0">
                <a:hlinkClick r:id="rId7"/>
              </a:rPr>
              <a:t>Alex</a:t>
            </a:r>
            <a:r>
              <a:rPr lang="en-GB" dirty="0" smtClean="0"/>
              <a:t>” or “</a:t>
            </a:r>
            <a:r>
              <a:rPr lang="en-GB" i="1" dirty="0" smtClean="0">
                <a:hlinkClick r:id="rId8"/>
              </a:rPr>
              <a:t>Sarah</a:t>
            </a:r>
            <a:r>
              <a:rPr lang="en-GB" dirty="0" smtClean="0"/>
              <a:t>” to help them find what they find what they are looking for or help get them the answers they need.</a:t>
            </a:r>
          </a:p>
          <a:p>
            <a:pPr>
              <a:defRPr/>
            </a:pPr>
            <a:r>
              <a:rPr lang="en-GB" dirty="0" smtClean="0"/>
              <a:t>http://www.ecommerceoptimization.com/articles/virtual-agents-keep-ecommerce-customers-happy/</a:t>
            </a:r>
          </a:p>
          <a:p>
            <a:pPr>
              <a:defRPr/>
            </a:pPr>
            <a:endParaRPr lang="en-US" dirty="0" smtClean="0"/>
          </a:p>
          <a:p>
            <a:pPr>
              <a:defRPr/>
            </a:pPr>
            <a:r>
              <a:rPr lang="en-US" dirty="0" smtClean="0"/>
              <a:t>B. </a:t>
            </a:r>
            <a:r>
              <a:rPr lang="en-GB" dirty="0" smtClean="0"/>
              <a:t>Leading Web companies are already using virtual agents. SFR, a division of the mobile communications giant Vodafone, employs a virtual agent to answer customer questions about their accounts and the company's services. Online auctioneer eBay is facilitating customer conversations with virtual agents across six countries. Apple recently bought virtual agent company </a:t>
            </a:r>
            <a:r>
              <a:rPr lang="en-GB" dirty="0" err="1" smtClean="0"/>
              <a:t>Siri</a:t>
            </a:r>
            <a:r>
              <a:rPr lang="en-GB" dirty="0" smtClean="0"/>
              <a:t>.  IBM will soon release an artificially intelligent agent named Watson.</a:t>
            </a:r>
          </a:p>
          <a:p>
            <a:pPr>
              <a:defRPr/>
            </a:pPr>
            <a:r>
              <a:rPr lang="en-GB" dirty="0" smtClean="0"/>
              <a:t>Virtual agents impact the companies and it's customer in variety of ways. Virtual agents as a change initiative can help increase sales by improving customer experience, low abandonment rate and high cross sells. It also helps reduce the live help costs. </a:t>
            </a:r>
          </a:p>
          <a:p>
            <a:pPr>
              <a:defRPr/>
            </a:pPr>
            <a:r>
              <a:rPr lang="en-GB" dirty="0" smtClean="0"/>
              <a:t>http://www.infosysblogs.com/multi-channel-retailing/</a:t>
            </a:r>
          </a:p>
          <a:p>
            <a:pPr>
              <a:defRPr/>
            </a:pPr>
            <a:endParaRPr lang="en-GB" dirty="0"/>
          </a:p>
        </p:txBody>
      </p:sp>
      <p:sp>
        <p:nvSpPr>
          <p:cNvPr id="4" name="Slide Number Placeholder 3"/>
          <p:cNvSpPr>
            <a:spLocks noGrp="1"/>
          </p:cNvSpPr>
          <p:nvPr>
            <p:ph type="sldNum" sz="quarter" idx="5"/>
          </p:nvPr>
        </p:nvSpPr>
        <p:spPr/>
        <p:txBody>
          <a:bodyPr/>
          <a:lstStyle/>
          <a:p>
            <a:pPr>
              <a:defRPr/>
            </a:pPr>
            <a:fld id="{9534B297-FABA-4F4A-ABDE-2D78B9EC0FBE}" type="slidenum">
              <a:rPr lang="en-GB" smtClean="0"/>
              <a:pPr>
                <a:defRPr/>
              </a:pPr>
              <a:t>30</a:t>
            </a:fld>
            <a:endParaRPr lang="en-GB"/>
          </a:p>
        </p:txBody>
      </p:sp>
    </p:spTree>
    <p:extLst>
      <p:ext uri="{BB962C8B-B14F-4D97-AF65-F5344CB8AC3E}">
        <p14:creationId xmlns:p14="http://schemas.microsoft.com/office/powerpoint/2010/main" val="83276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a:defRPr/>
            </a:pPr>
            <a:r>
              <a:rPr lang="en-US" dirty="0" smtClean="0"/>
              <a:t>A. Intelligent virtual agents:</a:t>
            </a:r>
          </a:p>
          <a:p>
            <a:pPr>
              <a:defRPr/>
            </a:pPr>
            <a:r>
              <a:rPr lang="en-GB" dirty="0" smtClean="0"/>
              <a:t>(</a:t>
            </a:r>
            <a:r>
              <a:rPr lang="en-GB" i="1" dirty="0" smtClean="0"/>
              <a:t>IVAs</a:t>
            </a:r>
            <a:r>
              <a:rPr lang="en-GB" dirty="0" smtClean="0"/>
              <a:t>) are programs that work as online customer service representatives. They have a human appearance and a conversational style of speaking. These agents interact directly with the customer to help with a variety of online services. Essentially, an IVA is the ideal customer service employee. They have an extensive knowledge of the business, can speak several languages, work 24 hours a day, and can personally help hundreds or thousands of customers all at once. The agent provides personal and direct guidance for consumers, making it more effective than search engines or FAQ pages. Many companies have successfully implemented an IVA program including </a:t>
            </a:r>
            <a:r>
              <a:rPr lang="en-GB" dirty="0" err="1" smtClean="0">
                <a:hlinkClick r:id="rId3"/>
              </a:rPr>
              <a:t>Ikea</a:t>
            </a:r>
            <a:r>
              <a:rPr lang="en-GB" dirty="0" smtClean="0"/>
              <a:t>, </a:t>
            </a:r>
            <a:r>
              <a:rPr lang="en-GB" dirty="0" err="1" smtClean="0">
                <a:hlinkClick r:id="rId4"/>
              </a:rPr>
              <a:t>Ebay</a:t>
            </a:r>
            <a:r>
              <a:rPr lang="en-GB" dirty="0" smtClean="0"/>
              <a:t>, and </a:t>
            </a:r>
            <a:r>
              <a:rPr lang="en-GB" dirty="0" err="1" smtClean="0">
                <a:hlinkClick r:id="rId5"/>
              </a:rPr>
              <a:t>Paypal</a:t>
            </a:r>
            <a:r>
              <a:rPr lang="en-GB" dirty="0" smtClean="0"/>
              <a:t>. Now, customers visiting these sites can ask “</a:t>
            </a:r>
            <a:r>
              <a:rPr lang="en-GB" i="1" dirty="0" smtClean="0">
                <a:hlinkClick r:id="rId6"/>
              </a:rPr>
              <a:t>Anna</a:t>
            </a:r>
            <a:r>
              <a:rPr lang="en-GB" dirty="0" smtClean="0"/>
              <a:t>“, or “</a:t>
            </a:r>
            <a:r>
              <a:rPr lang="en-GB" i="1" dirty="0" smtClean="0">
                <a:hlinkClick r:id="rId7"/>
              </a:rPr>
              <a:t>Alex</a:t>
            </a:r>
            <a:r>
              <a:rPr lang="en-GB" dirty="0" smtClean="0"/>
              <a:t>” or “</a:t>
            </a:r>
            <a:r>
              <a:rPr lang="en-GB" i="1" dirty="0" smtClean="0">
                <a:hlinkClick r:id="rId8"/>
              </a:rPr>
              <a:t>Sarah</a:t>
            </a:r>
            <a:r>
              <a:rPr lang="en-GB" dirty="0" smtClean="0"/>
              <a:t>” to help them find what they find what they are looking for or help get them the answers they need.</a:t>
            </a:r>
          </a:p>
          <a:p>
            <a:pPr>
              <a:defRPr/>
            </a:pPr>
            <a:r>
              <a:rPr lang="en-GB" dirty="0" smtClean="0"/>
              <a:t>http://www.ecommerceoptimization.com/articles/virtual-agents-keep-ecommerce-customers-happy/</a:t>
            </a:r>
          </a:p>
          <a:p>
            <a:pPr>
              <a:defRPr/>
            </a:pPr>
            <a:endParaRPr lang="en-US" dirty="0" smtClean="0"/>
          </a:p>
          <a:p>
            <a:pPr>
              <a:defRPr/>
            </a:pPr>
            <a:r>
              <a:rPr lang="en-US" dirty="0" smtClean="0"/>
              <a:t>B. </a:t>
            </a:r>
            <a:r>
              <a:rPr lang="en-GB" dirty="0" smtClean="0"/>
              <a:t>Leading Web companies are already using virtual agents. SFR, a division of the mobile communications giant Vodafone, employs a virtual agent to answer customer questions about their accounts and the company's services. Online auctioneer eBay is facilitating customer conversations with virtual agents across six countries. Apple recently bought virtual agent company </a:t>
            </a:r>
            <a:r>
              <a:rPr lang="en-GB" dirty="0" err="1" smtClean="0"/>
              <a:t>Siri</a:t>
            </a:r>
            <a:r>
              <a:rPr lang="en-GB" dirty="0" smtClean="0"/>
              <a:t>.  IBM will soon release an artificially intelligent agent named Watson.</a:t>
            </a:r>
          </a:p>
          <a:p>
            <a:pPr>
              <a:defRPr/>
            </a:pPr>
            <a:r>
              <a:rPr lang="en-GB" dirty="0" smtClean="0"/>
              <a:t>Virtual agents impact the companies and it's customer in variety of ways. Virtual agents as a change initiative can help increase sales by improving customer experience, low abandonment rate and high cross sells. It also helps reduce the live help costs. </a:t>
            </a:r>
          </a:p>
          <a:p>
            <a:pPr>
              <a:defRPr/>
            </a:pPr>
            <a:r>
              <a:rPr lang="en-GB" dirty="0" smtClean="0"/>
              <a:t>http://www.infosysblogs.com/multi-channel-retailing/</a:t>
            </a:r>
          </a:p>
          <a:p>
            <a:pPr>
              <a:defRPr/>
            </a:pPr>
            <a:endParaRPr lang="en-GB" dirty="0"/>
          </a:p>
        </p:txBody>
      </p:sp>
      <p:sp>
        <p:nvSpPr>
          <p:cNvPr id="4" name="Slide Number Placeholder 3"/>
          <p:cNvSpPr>
            <a:spLocks noGrp="1"/>
          </p:cNvSpPr>
          <p:nvPr>
            <p:ph type="sldNum" sz="quarter" idx="5"/>
          </p:nvPr>
        </p:nvSpPr>
        <p:spPr/>
        <p:txBody>
          <a:bodyPr/>
          <a:lstStyle/>
          <a:p>
            <a:pPr>
              <a:defRPr/>
            </a:pPr>
            <a:fld id="{95023B85-9BB5-4C70-A719-148FA4E50FB1}" type="slidenum">
              <a:rPr lang="en-GB" smtClean="0"/>
              <a:pPr>
                <a:defRPr/>
              </a:pPr>
              <a:t>31</a:t>
            </a:fld>
            <a:endParaRPr lang="en-GB"/>
          </a:p>
        </p:txBody>
      </p:sp>
    </p:spTree>
    <p:extLst>
      <p:ext uri="{BB962C8B-B14F-4D97-AF65-F5344CB8AC3E}">
        <p14:creationId xmlns:p14="http://schemas.microsoft.com/office/powerpoint/2010/main" val="4170716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UI,</a:t>
            </a:r>
            <a:r>
              <a:rPr lang="en-US" baseline="0" dirty="0" smtClean="0"/>
              <a:t> ,Usability, and UX:</a:t>
            </a:r>
          </a:p>
          <a:p>
            <a:r>
              <a:rPr lang="en-US" baseline="0" dirty="0" smtClean="0"/>
              <a:t>Systems can be divided into:</a:t>
            </a:r>
          </a:p>
          <a:p>
            <a:pPr marL="171450" indent="-171450">
              <a:buFontTx/>
              <a:buChar char="-"/>
            </a:pPr>
            <a:r>
              <a:rPr lang="en-US" baseline="0" dirty="0" smtClean="0"/>
              <a:t>Sys that works</a:t>
            </a:r>
          </a:p>
          <a:p>
            <a:pPr marL="171450" indent="-171450">
              <a:buFontTx/>
              <a:buChar char="-"/>
            </a:pPr>
            <a:r>
              <a:rPr lang="en-US" baseline="0" dirty="0" smtClean="0"/>
              <a:t>Sys that is effective </a:t>
            </a:r>
          </a:p>
          <a:p>
            <a:pPr marL="171450" indent="-171450">
              <a:buFontTx/>
              <a:buChar char="-"/>
            </a:pPr>
            <a:r>
              <a:rPr lang="en-US" baseline="0" dirty="0" smtClean="0"/>
              <a:t>Sys that is usable</a:t>
            </a:r>
          </a:p>
          <a:p>
            <a:pPr marL="171450" indent="-171450">
              <a:buFontTx/>
              <a:buChar char="-"/>
            </a:pPr>
            <a:r>
              <a:rPr lang="en-US" baseline="0" dirty="0" smtClean="0"/>
              <a:t>Sys has good </a:t>
            </a:r>
            <a:r>
              <a:rPr lang="en-US" baseline="0" dirty="0" err="1" smtClean="0"/>
              <a:t>Ux</a:t>
            </a:r>
            <a:endParaRPr lang="en-US" baseline="0" dirty="0" smtClean="0"/>
          </a:p>
          <a:p>
            <a:pPr marL="171450" indent="-171450">
              <a:buFontTx/>
              <a:buChar char="-"/>
            </a:pPr>
            <a:endParaRPr lang="en-US" baseline="0" dirty="0" smtClean="0"/>
          </a:p>
          <a:p>
            <a:pPr marL="171450" indent="-171450">
              <a:buFontTx/>
              <a:buChar char="-"/>
            </a:pPr>
            <a:r>
              <a:rPr lang="en-US" baseline="0" dirty="0" smtClean="0"/>
              <a:t>Ex: amazon </a:t>
            </a:r>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32</a:t>
            </a:fld>
            <a:endParaRPr lang="en-GB"/>
          </a:p>
        </p:txBody>
      </p:sp>
    </p:spTree>
    <p:extLst>
      <p:ext uri="{BB962C8B-B14F-4D97-AF65-F5344CB8AC3E}">
        <p14:creationId xmlns:p14="http://schemas.microsoft.com/office/powerpoint/2010/main" val="1916328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a:defRPr/>
            </a:pPr>
            <a:r>
              <a:rPr lang="en-GB" dirty="0" smtClean="0"/>
              <a:t>In Rob Walker’s New York Times Magazine article, “The Guts of a New Machine”, Steve Jobs stated. “Most people make the mistake of thinking design is what it looks like,...That’s not what we think design is. It’s not just what it looks like and feels like. Design is how it works.” (1) With </a:t>
            </a:r>
            <a:r>
              <a:rPr lang="en-GB" dirty="0" err="1" smtClean="0"/>
              <a:t>Jobs’s</a:t>
            </a:r>
            <a:r>
              <a:rPr lang="en-GB" dirty="0" smtClean="0"/>
              <a:t> statement in mind and reviewing Bruce “Tog” </a:t>
            </a:r>
            <a:r>
              <a:rPr lang="en-GB" dirty="0" err="1" smtClean="0"/>
              <a:t>Tognazzi’s</a:t>
            </a:r>
            <a:r>
              <a:rPr lang="en-GB" dirty="0" smtClean="0"/>
              <a:t> “First Principles of Interaction Design”, the power of the iPod’s design is not solely in how it appears, but how the user experiences the product. </a:t>
            </a:r>
          </a:p>
          <a:p>
            <a:pPr>
              <a:defRPr/>
            </a:pPr>
            <a:r>
              <a:rPr lang="en-GB" dirty="0" smtClean="0"/>
              <a:t>The strength of the iPod user experience is that a lot of data is easily accessible at any time with just a few short touches of a button or with the slight petting of a finger on the iPod scroll wheel. The actions fall correctly in line with </a:t>
            </a:r>
            <a:r>
              <a:rPr lang="en-GB" dirty="0" err="1" smtClean="0"/>
              <a:t>Tognazzi’s</a:t>
            </a:r>
            <a:r>
              <a:rPr lang="en-GB" dirty="0" smtClean="0"/>
              <a:t> principle that states “effective interfaces do not concern the user with the inner workings of the system. Work is carefully and continuously saved, with the full option for the user to undo any activity at any time.” (2) At any time with the slight movement of a finger or a touch of a button, the iPod user can ‘browse’ or access a personal library of MP3s, documents, photos, or playlists in a device that holds a large amount of storage in a device that fits in the palm of your hand. </a:t>
            </a:r>
          </a:p>
          <a:p>
            <a:pPr>
              <a:defRPr/>
            </a:pPr>
            <a:r>
              <a:rPr lang="en-GB" dirty="0" smtClean="0"/>
              <a:t>With a slight touch, the user may also easily correct a previous action or mistake with the touch of his finger to the device. The speed, and the ease of use of the iPod software follows </a:t>
            </a:r>
            <a:r>
              <a:rPr lang="en-GB" dirty="0" err="1" smtClean="0"/>
              <a:t>Tognazzi’s</a:t>
            </a:r>
            <a:r>
              <a:rPr lang="en-GB" dirty="0" smtClean="0"/>
              <a:t> rule of “Always allow a way out”. That usability strength follows </a:t>
            </a:r>
            <a:r>
              <a:rPr lang="en-GB" dirty="0" err="1" smtClean="0"/>
              <a:t>Tognazzi’s</a:t>
            </a:r>
            <a:r>
              <a:rPr lang="en-GB" dirty="0" smtClean="0"/>
              <a:t> rule of “Always allow a way out.”, but it also violates </a:t>
            </a:r>
            <a:r>
              <a:rPr lang="en-GB" dirty="0" err="1" smtClean="0"/>
              <a:t>Tognazzi’s</a:t>
            </a:r>
            <a:r>
              <a:rPr lang="en-GB" dirty="0" smtClean="0"/>
              <a:t> rule of “However, make it easier to stay in.” (3)</a:t>
            </a:r>
          </a:p>
          <a:p>
            <a:pPr>
              <a:defRPr/>
            </a:pPr>
            <a:r>
              <a:rPr lang="en-GB" dirty="0" smtClean="0"/>
              <a:t>With my iPod user experience, I have often found that toggling between menu options of various sections can be very touchy due to the amount of speed and a lack of control generated by the iPod scrolling wheel. With the touchiness of the iPod button controls, it is often difficult to quickly navigate the system while walking or running because your finger has to stop the icon at the right menu option, which results in the scrolling wheel overrunning your selection. In fact, I often find myself on jogs stopping to ensure that the icon meets my selected option on the menu list before I can access new ‘playlists’, ‘albums’, or new ‘selections’. I often find myself stopping to ensure that I am </a:t>
            </a:r>
            <a:r>
              <a:rPr lang="en-GB" dirty="0" err="1" smtClean="0"/>
              <a:t>centered</a:t>
            </a:r>
            <a:r>
              <a:rPr lang="en-GB" dirty="0" smtClean="0"/>
              <a:t> on the right ‘Menu’ option before I institute an action with the press of my finger on a compressed iPod button.</a:t>
            </a:r>
          </a:p>
          <a:p>
            <a:pPr>
              <a:defRPr/>
            </a:pPr>
            <a:r>
              <a:rPr lang="en-GB" dirty="0" smtClean="0"/>
              <a:t>A difficulty is also found when the iPod is used in a dark lighted area. To find the ‘Backlight’ feature or to toggle through ‘Menu’ options in a dark setting is very difficult. Although Apple nailed </a:t>
            </a:r>
            <a:r>
              <a:rPr lang="en-GB" dirty="0" err="1" smtClean="0"/>
              <a:t>Tognozzi’s</a:t>
            </a:r>
            <a:r>
              <a:rPr lang="en-GB" dirty="0" smtClean="0"/>
              <a:t> principle of “Use large objects for important functions (Big Buttons are faster), the LCD screen and choices are difficult to find. For example, if a novice user wants to find the “Backlight” option to illuminate the iPod in the dark, from the main menu option, it is very difficult to ensure that your finger is on the right selection or that your choice is on the right path toward the step of illuminating the device without interrupting the current actions of the iPod. Along with the touchiness of buttons and the overdrive speed of the toggling action, the navigation experience for the iPod user can be harrowing.</a:t>
            </a:r>
          </a:p>
          <a:p>
            <a:pPr>
              <a:defRPr/>
            </a:pPr>
            <a:r>
              <a:rPr lang="en-GB" dirty="0" smtClean="0"/>
              <a:t>These user interface weaknesses are small when considering the overall user iPod user experience. The iPod has not only changed listening </a:t>
            </a:r>
            <a:r>
              <a:rPr lang="en-GB" dirty="0" err="1" smtClean="0"/>
              <a:t>behaviors</a:t>
            </a:r>
            <a:r>
              <a:rPr lang="en-GB" dirty="0" smtClean="0"/>
              <a:t> around the world because of it’s portability and storage, but also the iPod’s physical design has caught the imagination of the world. From the West Village in Manhattan to Southern Village in Chapel Hill, North Carolina, a glace at white headphones attached to a device is the sure-fire signal for iPod user. However, as </a:t>
            </a:r>
            <a:r>
              <a:rPr lang="en-GB" dirty="0" err="1" smtClean="0"/>
              <a:t>Tognozzi</a:t>
            </a:r>
            <a:r>
              <a:rPr lang="en-GB" dirty="0" smtClean="0"/>
              <a:t> states in his principles, “The great efficiency breakthroughs in software are to be found in the fundamental architecture of the system, not in the surface design of the interface.”, (4) with the touch of a finger in mind, iPod has instituted a major breakthrough in the principles of ease of use for the user experience.</a:t>
            </a:r>
          </a:p>
          <a:p>
            <a:pPr>
              <a:defRPr/>
            </a:pPr>
            <a:r>
              <a:rPr lang="en-GB" b="1" i="1" dirty="0" smtClean="0"/>
              <a:t>BD</a:t>
            </a:r>
            <a:endParaRPr lang="en-GB" dirty="0" smtClean="0"/>
          </a:p>
          <a:p>
            <a:pPr>
              <a:defRPr/>
            </a:pPr>
            <a:r>
              <a:rPr lang="en-GB" dirty="0" smtClean="0"/>
              <a:t>http://www.unc.edu/~bretd/222ipodusecritique.htm</a:t>
            </a:r>
            <a:endParaRPr lang="en-GB" dirty="0"/>
          </a:p>
        </p:txBody>
      </p:sp>
      <p:sp>
        <p:nvSpPr>
          <p:cNvPr id="4" name="Slide Number Placeholder 3"/>
          <p:cNvSpPr>
            <a:spLocks noGrp="1"/>
          </p:cNvSpPr>
          <p:nvPr>
            <p:ph type="sldNum" sz="quarter" idx="5"/>
          </p:nvPr>
        </p:nvSpPr>
        <p:spPr/>
        <p:txBody>
          <a:bodyPr/>
          <a:lstStyle/>
          <a:p>
            <a:pPr>
              <a:defRPr/>
            </a:pPr>
            <a:fld id="{F5CE8844-C4D4-41D3-A269-A3ED72052C6E}" type="slidenum">
              <a:rPr lang="en-GB" smtClean="0"/>
              <a:pPr>
                <a:defRPr/>
              </a:pPr>
              <a:t>33</a:t>
            </a:fld>
            <a:endParaRPr lang="en-GB"/>
          </a:p>
        </p:txBody>
      </p:sp>
    </p:spTree>
    <p:extLst>
      <p:ext uri="{BB962C8B-B14F-4D97-AF65-F5344CB8AC3E}">
        <p14:creationId xmlns:p14="http://schemas.microsoft.com/office/powerpoint/2010/main" val="9796899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err="1" smtClean="0"/>
              <a:t>Tuftean</a:t>
            </a:r>
            <a:r>
              <a:rPr lang="en-US" dirty="0" smtClean="0"/>
              <a:t>: --------------------------</a:t>
            </a:r>
          </a:p>
        </p:txBody>
      </p:sp>
      <p:sp>
        <p:nvSpPr>
          <p:cNvPr id="4" name="Slide Number Placeholder 3"/>
          <p:cNvSpPr>
            <a:spLocks noGrp="1"/>
          </p:cNvSpPr>
          <p:nvPr>
            <p:ph type="sldNum" sz="quarter" idx="5"/>
          </p:nvPr>
        </p:nvSpPr>
        <p:spPr/>
        <p:txBody>
          <a:bodyPr/>
          <a:lstStyle/>
          <a:p>
            <a:pPr>
              <a:defRPr/>
            </a:pPr>
            <a:fld id="{79CEAE80-023D-4004-993F-085B26B0A333}" type="slidenum">
              <a:rPr lang="en-GB" smtClean="0"/>
              <a:pPr>
                <a:defRPr/>
              </a:pPr>
              <a:t>34</a:t>
            </a:fld>
            <a:endParaRPr lang="en-GB"/>
          </a:p>
        </p:txBody>
      </p:sp>
    </p:spTree>
    <p:extLst>
      <p:ext uri="{BB962C8B-B14F-4D97-AF65-F5344CB8AC3E}">
        <p14:creationId xmlns:p14="http://schemas.microsoft.com/office/powerpoint/2010/main" val="32702602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http://cs4760.csl.mtu.edu/2014/lectures/usability/ </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35</a:t>
            </a:fld>
            <a:endParaRPr lang="en-GB"/>
          </a:p>
        </p:txBody>
      </p:sp>
    </p:spTree>
    <p:extLst>
      <p:ext uri="{BB962C8B-B14F-4D97-AF65-F5344CB8AC3E}">
        <p14:creationId xmlns:p14="http://schemas.microsoft.com/office/powerpoint/2010/main" val="349075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36</a:t>
            </a:fld>
            <a:endParaRPr lang="en-GB"/>
          </a:p>
        </p:txBody>
      </p:sp>
    </p:spTree>
    <p:extLst>
      <p:ext uri="{BB962C8B-B14F-4D97-AF65-F5344CB8AC3E}">
        <p14:creationId xmlns:p14="http://schemas.microsoft.com/office/powerpoint/2010/main" val="1456015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(a) To play a video should be as simple as turning the radio on, should take less than 30 seconds to work out, and then should be straightforward to do subsequently. Most people are able to fathom how to play a video. However, some systems require the user to switch to the "video" channel using one or two remote control devices, selecting from a choice of 50 or more channels. Other settings may also need to be configured before the video will play. Most people are able to remember how to play a video once they have used a particular VCR. </a:t>
            </a:r>
          </a:p>
          <a:p>
            <a:endParaRPr lang="en-US" dirty="0" smtClean="0"/>
          </a:p>
          <a:p>
            <a:r>
              <a:rPr lang="en-US" dirty="0" smtClean="0"/>
              <a:t>(b) This is a more complex operation and should take a couple of minutes to learn how to do and to check that the programming is correct. In reality, many VCRs are so poorly designed that 80% of the population is unable to accomplish this task, despite several attempts. Very few people remember how to pre-record a program, largely because the interaction required to do this is poorly designed, with poor or no feedback, and is often illogical from the user's perspective. Of  those, only a few  will bother to go through the manual again. </a:t>
            </a:r>
          </a:p>
          <a:p>
            <a:endParaRPr lang="en-US" dirty="0" smtClean="0"/>
          </a:p>
          <a:p>
            <a:r>
              <a:rPr lang="en-US" dirty="0" smtClean="0"/>
              <a:t>(c)  A well-designed authoring too1 should let the user create a basic page in about 20 minutes.  Learning the full range of operations and possibilities is likely to  take much longer, possibly a few days. In reality, there are some good authoring tools that allow the user to get started straight away, providing templates that they can adapt. Most users will extend their repertoire, taking another hour or so to learn more functions. </a:t>
            </a:r>
          </a:p>
          <a:p>
            <a:r>
              <a:rPr lang="en-US" dirty="0" smtClean="0"/>
              <a:t>However, very few people actually learn to use the full range of functions provided by the authoring tool. Users will tend to remember frequently used operations (e.g., cut and paste, inserting images), especially if they are consistent with the way they are carried out in other software applications. However, less frequently used operations may need to be relearned (e.g., formatting tables).</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42</a:t>
            </a:fld>
            <a:endParaRPr lang="en-GB"/>
          </a:p>
        </p:txBody>
      </p:sp>
    </p:spTree>
    <p:extLst>
      <p:ext uri="{BB962C8B-B14F-4D97-AF65-F5344CB8AC3E}">
        <p14:creationId xmlns:p14="http://schemas.microsoft.com/office/powerpoint/2010/main" val="4154232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dirty="0" smtClean="0">
                <a:solidFill>
                  <a:schemeClr val="tx1"/>
                </a:solidFill>
                <a:effectLst/>
                <a:latin typeface="+mn-lt"/>
                <a:ea typeface="+mn-ea"/>
                <a:cs typeface="+mn-cs"/>
              </a:rPr>
              <a:t>Defined as a Metaphor: </a:t>
            </a:r>
            <a:r>
              <a:rPr lang="en-US" sz="1200" b="0" i="0" kern="1200" dirty="0" smtClean="0">
                <a:solidFill>
                  <a:schemeClr val="tx1"/>
                </a:solidFill>
                <a:effectLst/>
                <a:latin typeface="+mn-lt"/>
                <a:ea typeface="+mn-ea"/>
                <a:cs typeface="+mn-cs"/>
              </a:rPr>
              <a:t>So as to illustrate the contrast between usability and user interface, experts have compared them to science (usability) vs. art (user experience) </a:t>
            </a:r>
            <a:r>
              <a:rPr lang="en-US" sz="1200" b="0" i="0" u="none" strike="noStrike" kern="1200" dirty="0" smtClean="0">
                <a:solidFill>
                  <a:schemeClr val="tx1"/>
                </a:solidFill>
                <a:effectLst/>
                <a:latin typeface="+mn-lt"/>
                <a:ea typeface="+mn-ea"/>
                <a:cs typeface="+mn-cs"/>
                <a:hlinkClick r:id="rId3"/>
              </a:rPr>
              <a:t>[5]</a:t>
            </a:r>
            <a:r>
              <a:rPr lang="en-US" sz="1200" b="0" i="0" kern="1200" dirty="0" smtClean="0">
                <a:solidFill>
                  <a:schemeClr val="tx1"/>
                </a:solidFill>
                <a:effectLst/>
                <a:latin typeface="+mn-lt"/>
                <a:ea typeface="+mn-ea"/>
                <a:cs typeface="+mn-cs"/>
              </a:rPr>
              <a:t> and a freeway (usability) vs. a twisting mountain road (user experience) </a:t>
            </a:r>
            <a:r>
              <a:rPr lang="en-US" sz="1200" b="0" i="0" u="none" strike="noStrike" kern="1200" dirty="0" smtClean="0">
                <a:solidFill>
                  <a:schemeClr val="tx1"/>
                </a:solidFill>
                <a:effectLst/>
                <a:latin typeface="+mn-lt"/>
                <a:ea typeface="+mn-ea"/>
                <a:cs typeface="+mn-cs"/>
                <a:hlinkClick r:id="rId4"/>
              </a:rPr>
              <a:t>[6]</a:t>
            </a:r>
            <a:r>
              <a:rPr lang="en-US" sz="1200" b="0" i="0" kern="1200" dirty="0" smtClean="0">
                <a:solidFill>
                  <a:schemeClr val="tx1"/>
                </a:solidFill>
                <a:effectLst/>
                <a:latin typeface="+mn-lt"/>
                <a:ea typeface="+mn-ea"/>
                <a:cs typeface="+mn-cs"/>
              </a:rPr>
              <a:t>. In essence, this metaphorical representation of these two terms focuses on defining something that is usable as functional, simple and requires less mental effort to use. Thus, a freeway is usable since it has no oncoming traffic, enables you to get from point A to point B in a fast manner and has consistent signage, hence requiring little learnability. In terms of usability, a freeway is highly usable but it is boring when assessed in terms of user experience. In contrast, something that focuses on user experience is depicted as highly emotional. </a:t>
            </a:r>
            <a:r>
              <a:rPr lang="en-US" sz="1200" b="0" i="0" kern="1200" smtClean="0">
                <a:solidFill>
                  <a:schemeClr val="tx1"/>
                </a:solidFill>
                <a:effectLst/>
                <a:latin typeface="+mn-lt"/>
                <a:ea typeface="+mn-ea"/>
                <a:cs typeface="+mn-cs"/>
              </a:rPr>
              <a:t>Thus, a twisting mountain road is less usable but, because of its scenery, the smell of nature and the excitement of the climb, it conveys a pleasant user experience.</a:t>
            </a:r>
          </a:p>
          <a:p>
            <a:endParaRPr lang="en-US"/>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46</a:t>
            </a:fld>
            <a:endParaRPr lang="en-GB"/>
          </a:p>
        </p:txBody>
      </p:sp>
    </p:spTree>
    <p:extLst>
      <p:ext uri="{BB962C8B-B14F-4D97-AF65-F5344CB8AC3E}">
        <p14:creationId xmlns:p14="http://schemas.microsoft.com/office/powerpoint/2010/main" val="17514938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Recognizing and understanding the trade-offs between usability and user experience goals is important. In particular, this enables designers to become aware of </a:t>
            </a:r>
          </a:p>
          <a:p>
            <a:r>
              <a:rPr lang="en-US" dirty="0" smtClean="0"/>
              <a:t>the consequences of pursuing different combinations of them in relation to fulfilling different users' needs. Obviously, not all of the usability goals and user experience goals apply to every interactive product being developed. Some combinations will also be incompatible. For example, it may not be possible or desirable to design a process control system that is both safe and fun. </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47</a:t>
            </a:fld>
            <a:endParaRPr lang="en-GB"/>
          </a:p>
        </p:txBody>
      </p:sp>
    </p:spTree>
    <p:extLst>
      <p:ext uri="{BB962C8B-B14F-4D97-AF65-F5344CB8AC3E}">
        <p14:creationId xmlns:p14="http://schemas.microsoft.com/office/powerpoint/2010/main" val="552982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Which is the salt shaker and which is the pepper shaker? Which should have the most holes in the top?</a:t>
            </a:r>
          </a:p>
          <a:p>
            <a:r>
              <a:rPr lang="en-US" dirty="0" err="1" smtClean="0"/>
              <a:t>Approx</a:t>
            </a:r>
            <a:r>
              <a:rPr lang="en-US" dirty="0" smtClean="0"/>
              <a:t> 50% will say 1 hole is for salt and 50% will say many holes for salt.</a:t>
            </a:r>
          </a:p>
          <a:p>
            <a:r>
              <a:rPr lang="en-US" dirty="0" smtClean="0"/>
              <a:t>Ask why? They’ll give you different reasons and some would be the same reason for salt/pepper (I think…)</a:t>
            </a:r>
          </a:p>
          <a:p>
            <a:r>
              <a:rPr lang="en-US" dirty="0" smtClean="0"/>
              <a:t>Point to make to students:</a:t>
            </a:r>
          </a:p>
          <a:p>
            <a:r>
              <a:rPr lang="en-US" b="1" dirty="0" smtClean="0"/>
              <a:t>It doesn’t matter what you think… what matters is what the person that filled them thinks!</a:t>
            </a:r>
          </a:p>
          <a:p>
            <a:endParaRPr lang="en-GB" dirty="0" smtClean="0"/>
          </a:p>
        </p:txBody>
      </p:sp>
      <p:sp>
        <p:nvSpPr>
          <p:cNvPr id="4" name="Slide Number Placeholder 3"/>
          <p:cNvSpPr>
            <a:spLocks noGrp="1"/>
          </p:cNvSpPr>
          <p:nvPr>
            <p:ph type="sldNum" sz="quarter" idx="5"/>
          </p:nvPr>
        </p:nvSpPr>
        <p:spPr/>
        <p:txBody>
          <a:bodyPr/>
          <a:lstStyle/>
          <a:p>
            <a:pPr>
              <a:defRPr/>
            </a:pPr>
            <a:fld id="{31FAB6A4-7E25-4A29-866C-AEAD362F96BF}" type="slidenum">
              <a:rPr lang="en-GB" smtClean="0"/>
              <a:pPr>
                <a:defRPr/>
              </a:pPr>
              <a:t>5</a:t>
            </a:fld>
            <a:endParaRPr lang="en-GB"/>
          </a:p>
        </p:txBody>
      </p:sp>
    </p:spTree>
    <p:extLst>
      <p:ext uri="{BB962C8B-B14F-4D97-AF65-F5344CB8AC3E}">
        <p14:creationId xmlns:p14="http://schemas.microsoft.com/office/powerpoint/2010/main" val="3726884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lvl="3" eaLnBrk="1" hangingPunct="1">
              <a:lnSpc>
                <a:spcPct val="90000"/>
              </a:lnSpc>
            </a:pPr>
            <a:r>
              <a:rPr lang="en-GB" sz="1600" dirty="0" smtClean="0"/>
              <a:t>How would you make this action more </a:t>
            </a:r>
            <a:r>
              <a:rPr lang="en-GB" sz="1600" dirty="0" smtClean="0">
                <a:solidFill>
                  <a:srgbClr val="CC0000"/>
                </a:solidFill>
              </a:rPr>
              <a:t>visible?</a:t>
            </a:r>
            <a:endParaRPr lang="en-GB" sz="1600" dirty="0" smtClean="0"/>
          </a:p>
          <a:p>
            <a:pPr lvl="3" eaLnBrk="1" hangingPunct="1">
              <a:lnSpc>
                <a:spcPct val="90000"/>
              </a:lnSpc>
            </a:pPr>
            <a:endParaRPr lang="en-GB" sz="1400" dirty="0" smtClean="0"/>
          </a:p>
          <a:p>
            <a:pPr lvl="3" eaLnBrk="1" hangingPunct="1">
              <a:lnSpc>
                <a:spcPct val="90000"/>
              </a:lnSpc>
            </a:pPr>
            <a:r>
              <a:rPr lang="en-GB" sz="1400" dirty="0" smtClean="0"/>
              <a:t>• </a:t>
            </a:r>
            <a:r>
              <a:rPr lang="en-GB" sz="1600" dirty="0" smtClean="0"/>
              <a:t>make the card reader more obvious</a:t>
            </a:r>
          </a:p>
          <a:p>
            <a:pPr lvl="3" eaLnBrk="1" hangingPunct="1">
              <a:lnSpc>
                <a:spcPct val="90000"/>
              </a:lnSpc>
            </a:pPr>
            <a:r>
              <a:rPr lang="en-GB" sz="1600" dirty="0" smtClean="0"/>
              <a:t>• provide an auditory message, that says what to do (which language?)</a:t>
            </a:r>
          </a:p>
          <a:p>
            <a:pPr lvl="3" eaLnBrk="1" hangingPunct="1">
              <a:lnSpc>
                <a:spcPct val="90000"/>
              </a:lnSpc>
            </a:pPr>
            <a:r>
              <a:rPr lang="en-GB" sz="1600" dirty="0" smtClean="0"/>
              <a:t>• provide a big label next to the card reader that flashes when someone enters</a:t>
            </a:r>
          </a:p>
          <a:p>
            <a:endParaRPr lang="en-GB" dirty="0" smtClean="0"/>
          </a:p>
        </p:txBody>
      </p:sp>
      <p:sp>
        <p:nvSpPr>
          <p:cNvPr id="4" name="Slide Number Placeholder 3"/>
          <p:cNvSpPr>
            <a:spLocks noGrp="1"/>
          </p:cNvSpPr>
          <p:nvPr>
            <p:ph type="sldNum" sz="quarter" idx="5"/>
          </p:nvPr>
        </p:nvSpPr>
        <p:spPr/>
        <p:txBody>
          <a:bodyPr/>
          <a:lstStyle/>
          <a:p>
            <a:pPr>
              <a:defRPr/>
            </a:pPr>
            <a:fld id="{D11DE63B-FC75-414D-85BC-D3B2F2B74385}" type="slidenum">
              <a:rPr lang="en-GB" smtClean="0"/>
              <a:pPr>
                <a:defRPr/>
              </a:pPr>
              <a:t>54</a:t>
            </a:fld>
            <a:endParaRPr lang="en-GB"/>
          </a:p>
        </p:txBody>
      </p:sp>
    </p:spTree>
    <p:extLst>
      <p:ext uri="{BB962C8B-B14F-4D97-AF65-F5344CB8AC3E}">
        <p14:creationId xmlns:p14="http://schemas.microsoft.com/office/powerpoint/2010/main" val="2421276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Example for local context: ksu.edu.sa</a:t>
            </a:r>
            <a:endParaRPr lang="en-GB" smtClean="0"/>
          </a:p>
        </p:txBody>
      </p:sp>
      <p:sp>
        <p:nvSpPr>
          <p:cNvPr id="4" name="Slide Number Placeholder 3"/>
          <p:cNvSpPr>
            <a:spLocks noGrp="1"/>
          </p:cNvSpPr>
          <p:nvPr>
            <p:ph type="sldNum" sz="quarter" idx="5"/>
          </p:nvPr>
        </p:nvSpPr>
        <p:spPr/>
        <p:txBody>
          <a:bodyPr/>
          <a:lstStyle/>
          <a:p>
            <a:pPr>
              <a:defRPr/>
            </a:pPr>
            <a:fld id="{C7D45AB9-4598-4392-A0A4-9CB5A0BF290B}" type="slidenum">
              <a:rPr lang="en-GB" smtClean="0"/>
              <a:pPr>
                <a:defRPr/>
              </a:pPr>
              <a:t>56</a:t>
            </a:fld>
            <a:endParaRPr lang="en-GB"/>
          </a:p>
        </p:txBody>
      </p:sp>
    </p:spTree>
    <p:extLst>
      <p:ext uri="{BB962C8B-B14F-4D97-AF65-F5344CB8AC3E}">
        <p14:creationId xmlns:p14="http://schemas.microsoft.com/office/powerpoint/2010/main" val="5795495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Example for local context: ksu.edu.sa</a:t>
            </a:r>
            <a:endParaRPr lang="en-GB" smtClean="0"/>
          </a:p>
        </p:txBody>
      </p:sp>
      <p:sp>
        <p:nvSpPr>
          <p:cNvPr id="4" name="Slide Number Placeholder 3"/>
          <p:cNvSpPr>
            <a:spLocks noGrp="1"/>
          </p:cNvSpPr>
          <p:nvPr>
            <p:ph type="sldNum" sz="quarter" idx="5"/>
          </p:nvPr>
        </p:nvSpPr>
        <p:spPr/>
        <p:txBody>
          <a:bodyPr/>
          <a:lstStyle/>
          <a:p>
            <a:pPr>
              <a:defRPr/>
            </a:pPr>
            <a:fld id="{E0F6EF49-09E1-4266-8A80-1FB61A93E913}" type="slidenum">
              <a:rPr lang="en-GB" smtClean="0"/>
              <a:pPr>
                <a:defRPr/>
              </a:pPr>
              <a:t>57</a:t>
            </a:fld>
            <a:endParaRPr lang="en-GB"/>
          </a:p>
        </p:txBody>
      </p:sp>
    </p:spTree>
    <p:extLst>
      <p:ext uri="{BB962C8B-B14F-4D97-AF65-F5344CB8AC3E}">
        <p14:creationId xmlns:p14="http://schemas.microsoft.com/office/powerpoint/2010/main" val="33664792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GB" dirty="0" smtClean="0"/>
              <a:t>Constraints are properties of an object that limit the ways in which it can be used. When constraints are used in design, we reduce the possibility of users making errors </a:t>
            </a:r>
          </a:p>
          <a:p>
            <a:pPr>
              <a:defRPr/>
            </a:pPr>
            <a:endParaRPr lang="en-GB" dirty="0" smtClean="0"/>
          </a:p>
          <a:p>
            <a:pPr marL="228600" indent="-228600">
              <a:buFontTx/>
              <a:buAutoNum type="arabicPeriod"/>
              <a:defRPr/>
            </a:pPr>
            <a:r>
              <a:rPr lang="en-US" dirty="0" smtClean="0"/>
              <a:t>Example for local context: </a:t>
            </a:r>
            <a:r>
              <a:rPr lang="en-US" dirty="0" err="1" smtClean="0"/>
              <a:t>riyad</a:t>
            </a:r>
            <a:r>
              <a:rPr lang="en-US" dirty="0" smtClean="0"/>
              <a:t> bank. Login is restricted either by user id or user name in combination with password. The radio button enforces this constraint in their login form.</a:t>
            </a:r>
          </a:p>
          <a:p>
            <a:pPr marL="228600" indent="-228600">
              <a:buFontTx/>
              <a:buAutoNum type="arabicPeriod"/>
              <a:defRPr/>
            </a:pPr>
            <a:r>
              <a:rPr lang="en-GB" dirty="0" smtClean="0"/>
              <a:t>Jigsaws puzzle pieces utilise shape as well as the printed picture/pattern to provide constraints</a:t>
            </a:r>
          </a:p>
          <a:p>
            <a:pPr marL="228600" indent="-228600">
              <a:buFontTx/>
              <a:buAutoNum type="arabicPeriod"/>
              <a:defRPr/>
            </a:pPr>
            <a:r>
              <a:rPr lang="en-GB" dirty="0" smtClean="0"/>
              <a:t>The design of floppy disk drives (1.44Mb) allow the disk to be inserted in the correct way only </a:t>
            </a:r>
          </a:p>
        </p:txBody>
      </p:sp>
      <p:sp>
        <p:nvSpPr>
          <p:cNvPr id="4" name="Slide Number Placeholder 3"/>
          <p:cNvSpPr>
            <a:spLocks noGrp="1"/>
          </p:cNvSpPr>
          <p:nvPr>
            <p:ph type="sldNum" sz="quarter" idx="5"/>
          </p:nvPr>
        </p:nvSpPr>
        <p:spPr/>
        <p:txBody>
          <a:bodyPr/>
          <a:lstStyle/>
          <a:p>
            <a:pPr>
              <a:defRPr/>
            </a:pPr>
            <a:fld id="{4AAB3AA3-A642-40FD-BCF0-09A6DA38E946}" type="slidenum">
              <a:rPr lang="en-GB" smtClean="0"/>
              <a:pPr>
                <a:defRPr/>
              </a:pPr>
              <a:t>60</a:t>
            </a:fld>
            <a:endParaRPr lang="en-GB"/>
          </a:p>
        </p:txBody>
      </p:sp>
    </p:spTree>
    <p:extLst>
      <p:ext uri="{BB962C8B-B14F-4D97-AF65-F5344CB8AC3E}">
        <p14:creationId xmlns:p14="http://schemas.microsoft.com/office/powerpoint/2010/main" val="1130691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ED860D33-8327-41B2-BC35-30A7ABF048DE}" type="slidenum">
              <a:rPr lang="en-GB" smtClean="0"/>
              <a:pPr>
                <a:defRPr/>
              </a:pPr>
              <a:t>61</a:t>
            </a:fld>
            <a:endParaRPr lang="en-GB"/>
          </a:p>
        </p:txBody>
      </p:sp>
    </p:spTree>
    <p:extLst>
      <p:ext uri="{BB962C8B-B14F-4D97-AF65-F5344CB8AC3E}">
        <p14:creationId xmlns:p14="http://schemas.microsoft.com/office/powerpoint/2010/main" val="13695147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3B3F72A3-0E89-4311-ACDD-26090951F34A}" type="slidenum">
              <a:rPr lang="en-GB" smtClean="0"/>
              <a:pPr>
                <a:defRPr/>
              </a:pPr>
              <a:t>62</a:t>
            </a:fld>
            <a:endParaRPr lang="en-GB"/>
          </a:p>
        </p:txBody>
      </p:sp>
    </p:spTree>
    <p:extLst>
      <p:ext uri="{BB962C8B-B14F-4D97-AF65-F5344CB8AC3E}">
        <p14:creationId xmlns:p14="http://schemas.microsoft.com/office/powerpoint/2010/main" val="34792742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smtClean="0"/>
              <a:t>Mapping is the relationship between controls and their action or effect in the world </a:t>
            </a:r>
          </a:p>
          <a:p>
            <a:r>
              <a:rPr lang="en-GB" smtClean="0"/>
              <a:t>Natural mapping takes advantage of physical analogies and cultural standards to provide the user with an understanding of how something works </a:t>
            </a:r>
          </a:p>
          <a:p>
            <a:pPr lvl="1"/>
            <a:r>
              <a:rPr lang="en-GB" smtClean="0"/>
              <a:t>The layout of the cooktop controls utilises natural mapping when it matches the layout of the burners </a:t>
            </a:r>
          </a:p>
          <a:p>
            <a:pPr lvl="1"/>
            <a:r>
              <a:rPr lang="en-GB" smtClean="0"/>
              <a:t>The operation of a car's steering wheel is analogous to the direction in which the car will turn </a:t>
            </a:r>
          </a:p>
          <a:p>
            <a:pPr lvl="1"/>
            <a:r>
              <a:rPr lang="en-GB" smtClean="0"/>
              <a:t>A set of left- and right-pointing arrows on a web page use a physical analogy to indicate backward and forward movement. The labels "back" or "previous" and "next" would be redundant </a:t>
            </a:r>
          </a:p>
        </p:txBody>
      </p:sp>
      <p:sp>
        <p:nvSpPr>
          <p:cNvPr id="4" name="Slide Number Placeholder 3"/>
          <p:cNvSpPr>
            <a:spLocks noGrp="1"/>
          </p:cNvSpPr>
          <p:nvPr>
            <p:ph type="sldNum" sz="quarter" idx="5"/>
          </p:nvPr>
        </p:nvSpPr>
        <p:spPr/>
        <p:txBody>
          <a:bodyPr/>
          <a:lstStyle/>
          <a:p>
            <a:pPr>
              <a:defRPr/>
            </a:pPr>
            <a:fld id="{C9AD7B10-E302-45EF-991F-E145D388A362}" type="slidenum">
              <a:rPr lang="en-GB" smtClean="0"/>
              <a:pPr>
                <a:defRPr/>
              </a:pPr>
              <a:t>63</a:t>
            </a:fld>
            <a:endParaRPr lang="en-GB"/>
          </a:p>
        </p:txBody>
      </p:sp>
    </p:spTree>
    <p:extLst>
      <p:ext uri="{BB962C8B-B14F-4D97-AF65-F5344CB8AC3E}">
        <p14:creationId xmlns:p14="http://schemas.microsoft.com/office/powerpoint/2010/main" val="19202691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616A5423-C6EB-4FCD-BC7C-9FF165CDA76B}" type="slidenum">
              <a:rPr lang="en-GB" smtClean="0"/>
              <a:pPr>
                <a:defRPr/>
              </a:pPr>
              <a:t>64</a:t>
            </a:fld>
            <a:endParaRPr lang="en-GB"/>
          </a:p>
        </p:txBody>
      </p:sp>
    </p:spTree>
    <p:extLst>
      <p:ext uri="{BB962C8B-B14F-4D97-AF65-F5344CB8AC3E}">
        <p14:creationId xmlns:p14="http://schemas.microsoft.com/office/powerpoint/2010/main" val="588117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78CAE990-0FA1-4123-8AC8-3D38DE1187FB}" type="slidenum">
              <a:rPr lang="en-GB" smtClean="0"/>
              <a:pPr>
                <a:defRPr/>
              </a:pPr>
              <a:t>65</a:t>
            </a:fld>
            <a:endParaRPr lang="en-GB"/>
          </a:p>
        </p:txBody>
      </p:sp>
    </p:spTree>
    <p:extLst>
      <p:ext uri="{BB962C8B-B14F-4D97-AF65-F5344CB8AC3E}">
        <p14:creationId xmlns:p14="http://schemas.microsoft.com/office/powerpoint/2010/main" val="35928072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A case of external inconsistency phones/remote </a:t>
            </a:r>
            <a:r>
              <a:rPr lang="en-US" dirty="0" err="1" smtClean="0"/>
              <a:t>ctrls</a:t>
            </a:r>
            <a:r>
              <a:rPr lang="en-US" dirty="0" smtClean="0"/>
              <a:t> Vs calculators and computer keypads.</a:t>
            </a:r>
            <a:endParaRPr lang="en-GB" dirty="0" smtClean="0"/>
          </a:p>
          <a:p>
            <a:endParaRPr lang="en-GB" dirty="0" smtClean="0"/>
          </a:p>
          <a:p>
            <a:endParaRPr lang="en-GB" dirty="0" smtClean="0"/>
          </a:p>
        </p:txBody>
      </p:sp>
      <p:sp>
        <p:nvSpPr>
          <p:cNvPr id="4" name="Slide Number Placeholder 3"/>
          <p:cNvSpPr>
            <a:spLocks noGrp="1"/>
          </p:cNvSpPr>
          <p:nvPr>
            <p:ph type="sldNum" sz="quarter" idx="5"/>
          </p:nvPr>
        </p:nvSpPr>
        <p:spPr/>
        <p:txBody>
          <a:bodyPr/>
          <a:lstStyle/>
          <a:p>
            <a:pPr>
              <a:defRPr/>
            </a:pPr>
            <a:fld id="{3A7DCBAC-1EFC-458B-841F-7C4844F8618D}" type="slidenum">
              <a:rPr lang="en-GB" smtClean="0"/>
              <a:pPr>
                <a:defRPr/>
              </a:pPr>
              <a:t>66</a:t>
            </a:fld>
            <a:endParaRPr lang="en-GB"/>
          </a:p>
        </p:txBody>
      </p:sp>
    </p:spTree>
    <p:extLst>
      <p:ext uri="{BB962C8B-B14F-4D97-AF65-F5344CB8AC3E}">
        <p14:creationId xmlns:p14="http://schemas.microsoft.com/office/powerpoint/2010/main" val="2101102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a:defRPr/>
            </a:pPr>
            <a:r>
              <a:rPr lang="en-US" b="1" dirty="0" smtClean="0"/>
              <a:t>Labels that look like pushbuttons</a:t>
            </a:r>
          </a:p>
          <a:p>
            <a:pPr>
              <a:defRPr/>
            </a:pPr>
            <a:r>
              <a:rPr lang="en-US" dirty="0" smtClean="0"/>
              <a:t>One problem with these elevator controls is that the labels on the bottom row look like pushbuttons. So when you want to open the elevator door, you accidently push the "DOOR OPEN" label instead of the pushbutton next to it. The top row of pushbuttons doesn't seem to have this problem.</a:t>
            </a:r>
          </a:p>
          <a:p>
            <a:pPr>
              <a:defRPr/>
            </a:pPr>
            <a:r>
              <a:rPr lang="en-US" b="1" dirty="0" smtClean="0"/>
              <a:t>Design suggestion</a:t>
            </a:r>
          </a:p>
          <a:p>
            <a:pPr>
              <a:defRPr/>
            </a:pPr>
            <a:r>
              <a:rPr lang="en-US" dirty="0" smtClean="0"/>
              <a:t>One solution to this problem would be to put the labels on the pushbuttons, rather than beside the pushbuttons. However, this solution would probably be more </a:t>
            </a:r>
            <a:r>
              <a:rPr lang="en-US" dirty="0" err="1" smtClean="0"/>
              <a:t>expensive.Another</a:t>
            </a:r>
            <a:r>
              <a:rPr lang="en-US" dirty="0" smtClean="0"/>
              <a:t> approach would be to determine why the top row of pushbuttons doesn't have the bottom row's problem and apply that knowledge to the design of the bottom row. The pushbuttons and labels in the top row are divided visually into groups, so it is easier to see the pattern of labels and pushbuttons. Also, the labels are narrower than the pushbuttons in the top row. This makes the labels look less like pushbuttons. Thus, making the labels narrower in the bottom row would not only put the label closer to its corresponding pushbutton, but also help divide the pushbuttons and labels into groups. </a:t>
            </a:r>
            <a:br>
              <a:rPr lang="en-US" dirty="0" smtClean="0"/>
            </a:br>
            <a:endParaRPr lang="en-US" dirty="0" smtClean="0"/>
          </a:p>
          <a:p>
            <a:pPr>
              <a:defRPr/>
            </a:pPr>
            <a:r>
              <a:rPr lang="en-US" b="1" dirty="0" smtClean="0"/>
              <a:t> Reader's comment</a:t>
            </a:r>
          </a:p>
          <a:p>
            <a:pPr>
              <a:defRPr/>
            </a:pPr>
            <a:r>
              <a:rPr lang="en-US" dirty="0" smtClean="0"/>
              <a:t>This problem of pressing the label instead of the pushbutton appears to be common. I got this note from a reader </a:t>
            </a:r>
            <a:r>
              <a:rPr lang="en-US" b="1" dirty="0" smtClean="0"/>
              <a:t>before</a:t>
            </a:r>
            <a:r>
              <a:rPr lang="en-US" dirty="0" smtClean="0"/>
              <a:t> I posted this </a:t>
            </a:r>
            <a:r>
              <a:rPr lang="en-US" dirty="0" err="1" smtClean="0"/>
              <a:t>example.Things</a:t>
            </a:r>
            <a:r>
              <a:rPr lang="en-US" dirty="0" smtClean="0"/>
              <a:t> I'd like to see.....</a:t>
            </a:r>
            <a:br>
              <a:rPr lang="en-US" dirty="0" smtClean="0"/>
            </a:br>
            <a:r>
              <a:rPr lang="en-US" dirty="0" smtClean="0"/>
              <a:t>Elevators that DON'T use "raised" button-like images BESIDE the real (FLAT!) buttons. I kept pushing the image instead of the button! - NP</a:t>
            </a:r>
            <a:br>
              <a:rPr lang="en-US" dirty="0" smtClean="0"/>
            </a:br>
            <a:endParaRPr lang="en-US" dirty="0"/>
          </a:p>
        </p:txBody>
      </p:sp>
      <p:sp>
        <p:nvSpPr>
          <p:cNvPr id="4" name="Slide Number Placeholder 3"/>
          <p:cNvSpPr>
            <a:spLocks noGrp="1"/>
          </p:cNvSpPr>
          <p:nvPr>
            <p:ph type="sldNum" sz="quarter" idx="5"/>
          </p:nvPr>
        </p:nvSpPr>
        <p:spPr/>
        <p:txBody>
          <a:bodyPr/>
          <a:lstStyle/>
          <a:p>
            <a:pPr>
              <a:defRPr/>
            </a:pPr>
            <a:fld id="{5049C209-F36A-4F24-9686-91326F782D7B}" type="slidenum">
              <a:rPr lang="en-GB" smtClean="0"/>
              <a:pPr>
                <a:defRPr/>
              </a:pPr>
              <a:t>6</a:t>
            </a:fld>
            <a:endParaRPr lang="en-GB"/>
          </a:p>
        </p:txBody>
      </p:sp>
    </p:spTree>
    <p:extLst>
      <p:ext uri="{BB962C8B-B14F-4D97-AF65-F5344CB8AC3E}">
        <p14:creationId xmlns:p14="http://schemas.microsoft.com/office/powerpoint/2010/main" val="27894973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B3E8BEC8-317B-4487-A38F-58BB43BEC9E5}" type="slidenum">
              <a:rPr lang="en-GB" smtClean="0"/>
              <a:pPr>
                <a:defRPr/>
              </a:pPr>
              <a:t>68</a:t>
            </a:fld>
            <a:endParaRPr lang="en-GB"/>
          </a:p>
        </p:txBody>
      </p:sp>
    </p:spTree>
    <p:extLst>
      <p:ext uri="{BB962C8B-B14F-4D97-AF65-F5344CB8AC3E}">
        <p14:creationId xmlns:p14="http://schemas.microsoft.com/office/powerpoint/2010/main" val="40156348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B3E8BEC8-317B-4487-A38F-58BB43BEC9E5}" type="slidenum">
              <a:rPr lang="en-GB" smtClean="0"/>
              <a:pPr>
                <a:defRPr/>
              </a:pPr>
              <a:t>69</a:t>
            </a:fld>
            <a:endParaRPr lang="en-GB"/>
          </a:p>
        </p:txBody>
      </p:sp>
    </p:spTree>
    <p:extLst>
      <p:ext uri="{BB962C8B-B14F-4D97-AF65-F5344CB8AC3E}">
        <p14:creationId xmlns:p14="http://schemas.microsoft.com/office/powerpoint/2010/main" val="4015634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08AB827F-DE2E-4026-AD7F-8DDE04719008}" type="slidenum">
              <a:rPr lang="en-GB" smtClean="0"/>
              <a:pPr>
                <a:defRPr/>
              </a:pPr>
              <a:t>70</a:t>
            </a:fld>
            <a:endParaRPr lang="en-GB"/>
          </a:p>
        </p:txBody>
      </p:sp>
    </p:spTree>
    <p:extLst>
      <p:ext uri="{BB962C8B-B14F-4D97-AF65-F5344CB8AC3E}">
        <p14:creationId xmlns:p14="http://schemas.microsoft.com/office/powerpoint/2010/main" val="19207238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err="1" smtClean="0"/>
              <a:t>AlRajhi</a:t>
            </a:r>
            <a:r>
              <a:rPr lang="en-US" dirty="0" smtClean="0"/>
              <a:t>: Shape is flat 2D does not give a clue that it is a clickable button rather than a simple label. Hovering does not trigger any changes in appearance which does not give a clue as to whether there is an action behind this element. Label is not descriptive (using ‘add beneficiary’ would have made more sense)</a:t>
            </a:r>
          </a:p>
          <a:p>
            <a:endParaRPr lang="en-US" dirty="0" smtClean="0"/>
          </a:p>
          <a:p>
            <a:r>
              <a:rPr lang="en-US" dirty="0" err="1" smtClean="0"/>
              <a:t>Alwatan</a:t>
            </a:r>
            <a:r>
              <a:rPr lang="en-US" dirty="0" smtClean="0"/>
              <a:t>: Shape is 3D indicating </a:t>
            </a:r>
            <a:r>
              <a:rPr lang="en-US" dirty="0" err="1" smtClean="0"/>
              <a:t>pushable</a:t>
            </a:r>
            <a:r>
              <a:rPr lang="en-US" dirty="0" smtClean="0"/>
              <a:t>. Color changes indicating some action behind the element. Label descriptive indicating the type of action.</a:t>
            </a:r>
            <a:endParaRPr lang="en-GB" dirty="0" smtClean="0"/>
          </a:p>
        </p:txBody>
      </p:sp>
      <p:sp>
        <p:nvSpPr>
          <p:cNvPr id="4" name="Slide Number Placeholder 3"/>
          <p:cNvSpPr>
            <a:spLocks noGrp="1"/>
          </p:cNvSpPr>
          <p:nvPr>
            <p:ph type="sldNum" sz="quarter" idx="5"/>
          </p:nvPr>
        </p:nvSpPr>
        <p:spPr/>
        <p:txBody>
          <a:bodyPr/>
          <a:lstStyle/>
          <a:p>
            <a:pPr>
              <a:defRPr/>
            </a:pPr>
            <a:fld id="{D3B209FB-7E2B-4DB7-999E-6A06E766B201}" type="slidenum">
              <a:rPr lang="en-GB" smtClean="0"/>
              <a:pPr>
                <a:defRPr/>
              </a:pPr>
              <a:t>71</a:t>
            </a:fld>
            <a:endParaRPr lang="en-GB"/>
          </a:p>
        </p:txBody>
      </p:sp>
    </p:spTree>
    <p:extLst>
      <p:ext uri="{BB962C8B-B14F-4D97-AF65-F5344CB8AC3E}">
        <p14:creationId xmlns:p14="http://schemas.microsoft.com/office/powerpoint/2010/main" val="11225708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smtClean="0"/>
          </a:p>
        </p:txBody>
      </p:sp>
      <p:sp>
        <p:nvSpPr>
          <p:cNvPr id="4" name="Slide Number Placeholder 3"/>
          <p:cNvSpPr>
            <a:spLocks noGrp="1"/>
          </p:cNvSpPr>
          <p:nvPr>
            <p:ph type="sldNum" sz="quarter" idx="5"/>
          </p:nvPr>
        </p:nvSpPr>
        <p:spPr/>
        <p:txBody>
          <a:bodyPr/>
          <a:lstStyle/>
          <a:p>
            <a:pPr>
              <a:defRPr/>
            </a:pPr>
            <a:fld id="{D3B209FB-7E2B-4DB7-999E-6A06E766B201}" type="slidenum">
              <a:rPr lang="en-GB" smtClean="0"/>
              <a:pPr>
                <a:defRPr/>
              </a:pPr>
              <a:t>72</a:t>
            </a:fld>
            <a:endParaRPr lang="en-GB"/>
          </a:p>
        </p:txBody>
      </p:sp>
    </p:spTree>
    <p:extLst>
      <p:ext uri="{BB962C8B-B14F-4D97-AF65-F5344CB8AC3E}">
        <p14:creationId xmlns:p14="http://schemas.microsoft.com/office/powerpoint/2010/main" val="11225708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
        <p:nvSpPr>
          <p:cNvPr id="4" name="Slide Number Placeholder 3"/>
          <p:cNvSpPr>
            <a:spLocks noGrp="1"/>
          </p:cNvSpPr>
          <p:nvPr>
            <p:ph type="sldNum" sz="quarter" idx="5"/>
          </p:nvPr>
        </p:nvSpPr>
        <p:spPr/>
        <p:txBody>
          <a:bodyPr/>
          <a:lstStyle/>
          <a:p>
            <a:pPr>
              <a:defRPr/>
            </a:pPr>
            <a:fld id="{9D90A7D6-DB3D-4B8E-88D6-4C05CE555B1F}" type="slidenum">
              <a:rPr lang="en-GB" smtClean="0"/>
              <a:pPr>
                <a:defRPr/>
              </a:pPr>
              <a:t>74</a:t>
            </a:fld>
            <a:endParaRPr lang="en-GB"/>
          </a:p>
        </p:txBody>
      </p:sp>
    </p:spTree>
    <p:extLst>
      <p:ext uri="{BB962C8B-B14F-4D97-AF65-F5344CB8AC3E}">
        <p14:creationId xmlns:p14="http://schemas.microsoft.com/office/powerpoint/2010/main" val="35578628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75</a:t>
            </a:fld>
            <a:endParaRPr lang="en-GB"/>
          </a:p>
        </p:txBody>
      </p:sp>
    </p:spTree>
    <p:extLst>
      <p:ext uri="{BB962C8B-B14F-4D97-AF65-F5344CB8AC3E}">
        <p14:creationId xmlns:p14="http://schemas.microsoft.com/office/powerpoint/2010/main" val="2681234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7</a:t>
            </a:fld>
            <a:endParaRPr lang="en-GB"/>
          </a:p>
        </p:txBody>
      </p:sp>
    </p:spTree>
    <p:extLst>
      <p:ext uri="{BB962C8B-B14F-4D97-AF65-F5344CB8AC3E}">
        <p14:creationId xmlns:p14="http://schemas.microsoft.com/office/powerpoint/2010/main" val="3226480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Voice Mail sys:</a:t>
            </a:r>
          </a:p>
          <a:p>
            <a:pPr marL="171450" indent="-171450">
              <a:buFontTx/>
              <a:buChar char="-"/>
            </a:pPr>
            <a:r>
              <a:rPr lang="en-US" dirty="0" smtClean="0"/>
              <a:t>It is confusing</a:t>
            </a:r>
            <a:r>
              <a:rPr lang="en-US" baseline="0" dirty="0" smtClean="0"/>
              <a:t>, inefficient, difficult and not obvious!</a:t>
            </a:r>
          </a:p>
          <a:p>
            <a:pPr marL="171450" indent="-171450">
              <a:buFontTx/>
              <a:buChar char="-"/>
            </a:pPr>
            <a:r>
              <a:rPr lang="en-US" baseline="0" dirty="0" smtClean="0"/>
              <a:t>Some instructions from sys and some from card beside the phone.</a:t>
            </a:r>
          </a:p>
          <a:p>
            <a:pPr marL="171450" indent="-171450">
              <a:buFontTx/>
              <a:buChar char="-"/>
            </a:pPr>
            <a:endParaRPr lang="en-US" baseline="0" dirty="0" smtClean="0"/>
          </a:p>
          <a:p>
            <a:pPr marL="0" indent="0">
              <a:buFontTx/>
              <a:buNone/>
            </a:pPr>
            <a:r>
              <a:rPr lang="en-US" b="1" baseline="0" dirty="0" smtClean="0"/>
              <a:t>Marble Answering Machine:</a:t>
            </a:r>
          </a:p>
          <a:p>
            <a:pPr marL="171450" indent="-171450">
              <a:buFontTx/>
              <a:buChar char="-"/>
            </a:pPr>
            <a:r>
              <a:rPr lang="en-US" baseline="0" dirty="0" smtClean="0"/>
              <a:t>Use familiar physical </a:t>
            </a:r>
            <a:r>
              <a:rPr lang="en-US" baseline="0" dirty="0" err="1" smtClean="0"/>
              <a:t>pbjects</a:t>
            </a:r>
            <a:r>
              <a:rPr lang="en-US" baseline="0" dirty="0" smtClean="0"/>
              <a:t>, Enjoyable!</a:t>
            </a:r>
          </a:p>
          <a:p>
            <a:pPr marL="171450" indent="-171450">
              <a:buFontTx/>
              <a:buChar char="-"/>
            </a:pPr>
            <a:r>
              <a:rPr lang="en-US" baseline="0" dirty="0" smtClean="0"/>
              <a:t>One-step actions to perform core tasks!</a:t>
            </a:r>
          </a:p>
          <a:p>
            <a:pPr marL="171450" indent="-171450">
              <a:buFontTx/>
              <a:buChar char="-"/>
            </a:pPr>
            <a:r>
              <a:rPr lang="en-US" baseline="0" dirty="0" smtClean="0"/>
              <a:t>Simple, </a:t>
            </a:r>
            <a:r>
              <a:rPr lang="en-US" baseline="0" dirty="0" err="1" smtClean="0"/>
              <a:t>elegent</a:t>
            </a:r>
            <a:r>
              <a:rPr lang="en-US" baseline="0" dirty="0" smtClean="0"/>
              <a:t> design.</a:t>
            </a:r>
          </a:p>
          <a:p>
            <a:pPr marL="0" indent="0">
              <a:buFontTx/>
              <a:buNone/>
            </a:pPr>
            <a:r>
              <a:rPr lang="en-US" baseline="0" dirty="0" smtClean="0"/>
              <a:t>BUT</a:t>
            </a:r>
          </a:p>
          <a:p>
            <a:pPr marL="171450" indent="-171450">
              <a:buFontTx/>
              <a:buChar char="-"/>
            </a:pPr>
            <a:r>
              <a:rPr lang="en-US" baseline="0" dirty="0" smtClean="0"/>
              <a:t>Who is going to use it?</a:t>
            </a:r>
          </a:p>
          <a:p>
            <a:pPr marL="171450" indent="-171450">
              <a:buFontTx/>
              <a:buChar char="-"/>
            </a:pPr>
            <a:r>
              <a:rPr lang="en-US" baseline="0" dirty="0" smtClean="0"/>
              <a:t>Where it is going to be used?</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10</a:t>
            </a:fld>
            <a:endParaRPr lang="en-GB"/>
          </a:p>
        </p:txBody>
      </p:sp>
    </p:spTree>
    <p:extLst>
      <p:ext uri="{BB962C8B-B14F-4D97-AF65-F5344CB8AC3E}">
        <p14:creationId xmlns:p14="http://schemas.microsoft.com/office/powerpoint/2010/main" val="2664695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marL="171450" indent="-171450">
              <a:buFont typeface="Wingdings" panose="05000000000000000000" pitchFamily="2" charset="2"/>
              <a:buChar char="v"/>
              <a:defRPr/>
            </a:pPr>
            <a:r>
              <a:rPr lang="en-US" dirty="0" smtClean="0"/>
              <a:t>Who? Age, gender, demographics, skills &amp; abilities, ethnicity,</a:t>
            </a:r>
          </a:p>
          <a:p>
            <a:pPr lvl="1" fontAlgn="auto">
              <a:spcBef>
                <a:spcPts val="0"/>
              </a:spcBef>
              <a:spcAft>
                <a:spcPts val="1200"/>
              </a:spcAft>
              <a:buClr>
                <a:schemeClr val="accent3">
                  <a:lumMod val="50000"/>
                </a:schemeClr>
              </a:buClr>
              <a:buFont typeface="Wingdings 2" pitchFamily="18" charset="2"/>
              <a:buChar char=""/>
              <a:defRPr/>
            </a:pPr>
            <a:r>
              <a:rPr lang="en-GB" sz="2400" dirty="0" smtClean="0"/>
              <a:t>Need to optimize the interactions users have with a product</a:t>
            </a:r>
          </a:p>
          <a:p>
            <a:pPr lvl="1" fontAlgn="auto">
              <a:spcBef>
                <a:spcPts val="0"/>
              </a:spcBef>
              <a:spcAft>
                <a:spcPts val="1200"/>
              </a:spcAft>
              <a:buClr>
                <a:schemeClr val="accent3">
                  <a:lumMod val="50000"/>
                </a:schemeClr>
              </a:buClr>
              <a:buFont typeface="Wingdings 2" pitchFamily="18" charset="2"/>
              <a:buChar char=""/>
              <a:defRPr/>
            </a:pPr>
            <a:r>
              <a:rPr lang="en-GB" sz="2400" dirty="0" smtClean="0"/>
              <a:t>So that they match the users’ activities and needs</a:t>
            </a:r>
            <a:endParaRPr lang="en-GB" sz="1200" dirty="0" smtClean="0"/>
          </a:p>
          <a:p>
            <a:pPr lvl="0" fontAlgn="auto">
              <a:spcBef>
                <a:spcPts val="0"/>
              </a:spcBef>
              <a:spcAft>
                <a:spcPts val="1200"/>
              </a:spcAft>
              <a:buClr>
                <a:schemeClr val="accent3">
                  <a:lumMod val="50000"/>
                </a:schemeClr>
              </a:buClr>
              <a:buFont typeface="Wingdings 2" pitchFamily="18" charset="2"/>
              <a:buChar char=""/>
              <a:defRPr/>
            </a:pPr>
            <a:r>
              <a:rPr lang="en-GB" sz="2400" dirty="0" smtClean="0"/>
              <a:t>What</a:t>
            </a:r>
            <a:r>
              <a:rPr lang="en-GB" sz="2400" baseline="0" dirty="0" smtClean="0"/>
              <a:t> you can currently do using computer-based-sys?</a:t>
            </a:r>
          </a:p>
          <a:p>
            <a:pPr lvl="0" fontAlgn="auto">
              <a:spcBef>
                <a:spcPts val="0"/>
              </a:spcBef>
              <a:spcAft>
                <a:spcPts val="1200"/>
              </a:spcAft>
              <a:buClr>
                <a:schemeClr val="accent3">
                  <a:lumMod val="50000"/>
                </a:schemeClr>
              </a:buClr>
              <a:buFont typeface="Wingdings 2" pitchFamily="18" charset="2"/>
              <a:buChar char=""/>
              <a:defRPr/>
            </a:pPr>
            <a:r>
              <a:rPr lang="en-GB" sz="2400" baseline="0" dirty="0" smtClean="0"/>
              <a:t>What are the types of interfaces and interactive devices that are available? Touch displays, speech-based sys, handheld devices?</a:t>
            </a:r>
          </a:p>
          <a:p>
            <a:pPr lvl="0" fontAlgn="auto">
              <a:spcBef>
                <a:spcPts val="0"/>
              </a:spcBef>
              <a:spcAft>
                <a:spcPts val="1200"/>
              </a:spcAft>
              <a:buClr>
                <a:schemeClr val="accent3">
                  <a:lumMod val="50000"/>
                </a:schemeClr>
              </a:buClr>
              <a:buFont typeface="Wingdings 2" pitchFamily="18" charset="2"/>
              <a:buChar char=""/>
              <a:defRPr/>
            </a:pPr>
            <a:r>
              <a:rPr lang="en-GB" sz="2400" dirty="0" smtClean="0"/>
              <a:t>Way of interaction? Menus, commands, forms, icons, …</a:t>
            </a:r>
          </a:p>
        </p:txBody>
      </p:sp>
      <p:sp>
        <p:nvSpPr>
          <p:cNvPr id="4" name="Slide Number Placeholder 3"/>
          <p:cNvSpPr>
            <a:spLocks noGrp="1"/>
          </p:cNvSpPr>
          <p:nvPr>
            <p:ph type="sldNum" sz="quarter" idx="5"/>
          </p:nvPr>
        </p:nvSpPr>
        <p:spPr/>
        <p:txBody>
          <a:bodyPr/>
          <a:lstStyle/>
          <a:p>
            <a:pPr>
              <a:defRPr/>
            </a:pPr>
            <a:fld id="{45954DEE-DB50-4B2F-A39A-45BB56C7E1B6}" type="slidenum">
              <a:rPr lang="en-GB" smtClean="0"/>
              <a:pPr>
                <a:defRPr/>
              </a:pPr>
              <a:t>11</a:t>
            </a:fld>
            <a:endParaRPr lang="en-GB"/>
          </a:p>
        </p:txBody>
      </p:sp>
    </p:spTree>
    <p:extLst>
      <p:ext uri="{BB962C8B-B14F-4D97-AF65-F5344CB8AC3E}">
        <p14:creationId xmlns:p14="http://schemas.microsoft.com/office/powerpoint/2010/main" val="510665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to optimize the users interaction with the sys or product, so that they support user activates in effective</a:t>
            </a:r>
            <a:r>
              <a:rPr lang="en-US" baseline="0" dirty="0" smtClean="0"/>
              <a:t> useful and usable way!</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12</a:t>
            </a:fld>
            <a:endParaRPr lang="en-GB"/>
          </a:p>
        </p:txBody>
      </p:sp>
    </p:spTree>
    <p:extLst>
      <p:ext uri="{BB962C8B-B14F-4D97-AF65-F5344CB8AC3E}">
        <p14:creationId xmlns:p14="http://schemas.microsoft.com/office/powerpoint/2010/main" val="226455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Portability</a:t>
            </a:r>
          </a:p>
          <a:p>
            <a:pPr marL="171450" indent="-171450">
              <a:buFontTx/>
              <a:buChar char="-"/>
            </a:pPr>
            <a:r>
              <a:rPr lang="en-US" dirty="0" smtClean="0"/>
              <a:t>Going off of the path</a:t>
            </a:r>
          </a:p>
          <a:p>
            <a:pPr marL="171450" indent="-171450">
              <a:buFontTx/>
              <a:buChar char="-"/>
            </a:pPr>
            <a:r>
              <a:rPr lang="en-US" dirty="0" smtClean="0"/>
              <a:t>Unexpected geographical changes</a:t>
            </a:r>
          </a:p>
          <a:p>
            <a:pPr marL="171450" indent="-171450">
              <a:buFontTx/>
              <a:buChar char="-"/>
            </a:pPr>
            <a:r>
              <a:rPr lang="en-US" dirty="0" smtClean="0"/>
              <a:t>Loss</a:t>
            </a:r>
            <a:r>
              <a:rPr lang="en-US" baseline="0" dirty="0" smtClean="0"/>
              <a:t> of power</a:t>
            </a:r>
          </a:p>
          <a:p>
            <a:pPr marL="171450" indent="-171450">
              <a:buFontTx/>
              <a:buChar char="-"/>
            </a:pPr>
            <a:r>
              <a:rPr lang="en-US" baseline="0" dirty="0" smtClean="0"/>
              <a:t>Readability</a:t>
            </a:r>
          </a:p>
          <a:p>
            <a:pPr marL="171450" indent="-171450">
              <a:buFontTx/>
              <a:buChar char="-"/>
            </a:pPr>
            <a:r>
              <a:rPr lang="en-US" baseline="0" dirty="0" smtClean="0"/>
              <a:t>Amount of information</a:t>
            </a:r>
          </a:p>
          <a:p>
            <a:pPr marL="171450" indent="-171450">
              <a:buFontTx/>
              <a:buChar char="-"/>
            </a:pPr>
            <a:r>
              <a:rPr lang="en-US" baseline="0" dirty="0" smtClean="0"/>
              <a:t>Undistracted navigation</a:t>
            </a:r>
            <a:endParaRPr lang="en-US" dirty="0"/>
          </a:p>
        </p:txBody>
      </p:sp>
      <p:sp>
        <p:nvSpPr>
          <p:cNvPr id="4" name="Slide Number Placeholder 3"/>
          <p:cNvSpPr>
            <a:spLocks noGrp="1"/>
          </p:cNvSpPr>
          <p:nvPr>
            <p:ph type="sldNum" sz="quarter" idx="10"/>
          </p:nvPr>
        </p:nvSpPr>
        <p:spPr/>
        <p:txBody>
          <a:bodyPr/>
          <a:lstStyle/>
          <a:p>
            <a:pPr>
              <a:defRPr/>
            </a:pPr>
            <a:fld id="{B2278053-5F73-4ADB-9CF2-E3EC06F42D27}" type="slidenum">
              <a:rPr lang="en-GB" smtClean="0"/>
              <a:pPr>
                <a:defRPr/>
              </a:pPr>
              <a:t>13</a:t>
            </a:fld>
            <a:endParaRPr lang="en-GB"/>
          </a:p>
        </p:txBody>
      </p:sp>
    </p:spTree>
    <p:extLst>
      <p:ext uri="{BB962C8B-B14F-4D97-AF65-F5344CB8AC3E}">
        <p14:creationId xmlns:p14="http://schemas.microsoft.com/office/powerpoint/2010/main" val="944664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F42FA2AE-669F-4A3E-A05C-F52B2C73024D}" type="datetime1">
              <a:rPr lang="en-US"/>
              <a:pPr>
                <a:defRPr/>
              </a:pPr>
              <a:t>1/31/2015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A46D94F-9EEF-4F67-842E-AE8403B6CAEC}"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446BF3BE-6FED-4E5B-8BF9-D071A6A564D3}" type="datetime1">
              <a:rPr lang="en-US"/>
              <a:pPr>
                <a:defRPr/>
              </a:pPr>
              <a:t>1/31/2015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A76B02D-CE01-4A1F-B317-1C2222E07F88}"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CE24AFE-1B7B-4695-A3B5-DB04C563F451}" type="datetime1">
              <a:rPr lang="en-US"/>
              <a:pPr>
                <a:defRPr/>
              </a:pPr>
              <a:t>1/31/2015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3086C0F-FC4D-41D5-9D25-FC791E00C185}"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84BABC04-2D86-459A-85E8-487478AD0C98}" type="datetime1">
              <a:rPr lang="en-US"/>
              <a:pPr>
                <a:defRPr/>
              </a:pPr>
              <a:t>1/31/2015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E6C5054-4BCA-46C5-B7A2-017EB5C68841}"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4CDAB63-6F1E-497F-8BD2-6DD1BCE7AA6A}" type="datetime1">
              <a:rPr lang="en-US"/>
              <a:pPr>
                <a:defRPr/>
              </a:pPr>
              <a:t>1/31/2015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3E256CDB-3535-4440-BDCB-E6BBBF30D4FB}"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EEE90183-6608-4778-BBAB-12CC7C984EC9}" type="datetime1">
              <a:rPr lang="en-US"/>
              <a:pPr>
                <a:defRPr/>
              </a:pPr>
              <a:t>1/31/2015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FD305D7-8B8C-4C49-AC01-36D412A8C43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6024EB87-DCB3-4910-9F15-414DD73ADE25}" type="datetime1">
              <a:rPr lang="en-US"/>
              <a:pPr>
                <a:defRPr/>
              </a:pPr>
              <a:t>1/31/2015</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903F2C93-9F51-4B7F-B639-7976DDF72DC2}"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A011C12A-36E1-4CD4-B838-E9D7CD2C3997}" type="datetime1">
              <a:rPr lang="en-US"/>
              <a:pPr>
                <a:defRPr/>
              </a:pPr>
              <a:t>1/31/2015</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4D12116E-04F9-4639-93CF-AD66A45968A3}"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p:cNvCxnSpPr/>
          <p:nvPr userDrawn="1"/>
        </p:nvCxnSpPr>
        <p:spPr>
          <a:xfrm>
            <a:off x="0" y="381000"/>
            <a:ext cx="9144000" cy="0"/>
          </a:xfrm>
          <a:prstGeom prst="line">
            <a:avLst/>
          </a:prstGeom>
          <a:ln>
            <a:solidFill>
              <a:schemeClr val="accent3">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userDrawn="1"/>
        </p:nvSpPr>
        <p:spPr>
          <a:xfrm>
            <a:off x="95250" y="115888"/>
            <a:ext cx="858838" cy="254000"/>
          </a:xfrm>
          <a:prstGeom prst="rect">
            <a:avLst/>
          </a:prstGeom>
          <a:noFill/>
        </p:spPr>
        <p:txBody>
          <a:bodyPr wrap="none">
            <a:spAutoFit/>
          </a:bodyPr>
          <a:lstStyle/>
          <a:p>
            <a:pPr>
              <a:defRPr/>
            </a:pPr>
            <a:r>
              <a:rPr lang="en-US" sz="1050" i="1" dirty="0">
                <a:solidFill>
                  <a:schemeClr val="accent3">
                    <a:lumMod val="60000"/>
                    <a:lumOff val="40000"/>
                  </a:schemeClr>
                </a:solidFill>
                <a:latin typeface="+mn-lt"/>
                <a:cs typeface="Arial" charset="0"/>
              </a:rPr>
              <a:t>id-book.com</a:t>
            </a:r>
            <a:endParaRPr lang="en-GB" sz="1050" i="1" dirty="0">
              <a:solidFill>
                <a:schemeClr val="accent3">
                  <a:lumMod val="60000"/>
                  <a:lumOff val="40000"/>
                </a:schemeClr>
              </a:solidFill>
              <a:latin typeface="+mn-lt"/>
              <a:cs typeface="Arial" charset="0"/>
            </a:endParaRPr>
          </a:p>
        </p:txBody>
      </p:sp>
      <p:sp>
        <p:nvSpPr>
          <p:cNvPr id="4" name="Date Placeholder 1"/>
          <p:cNvSpPr>
            <a:spLocks noGrp="1"/>
          </p:cNvSpPr>
          <p:nvPr>
            <p:ph type="dt" sz="half" idx="10"/>
          </p:nvPr>
        </p:nvSpPr>
        <p:spPr/>
        <p:txBody>
          <a:bodyPr/>
          <a:lstStyle>
            <a:lvl1pPr>
              <a:defRPr/>
            </a:lvl1pPr>
          </a:lstStyle>
          <a:p>
            <a:pPr>
              <a:defRPr/>
            </a:pPr>
            <a:fld id="{CA98D3A0-84A8-4323-99A7-CA2B892D3AEA}" type="datetime1">
              <a:rPr lang="en-US"/>
              <a:pPr>
                <a:defRPr/>
              </a:pPr>
              <a:t>1/31/2015</a:t>
            </a:fld>
            <a:endParaRPr lang="en-GB"/>
          </a:p>
        </p:txBody>
      </p:sp>
      <p:sp>
        <p:nvSpPr>
          <p:cNvPr id="5" name="Footer Placeholder 2"/>
          <p:cNvSpPr>
            <a:spLocks noGrp="1"/>
          </p:cNvSpPr>
          <p:nvPr>
            <p:ph type="ftr" sz="quarter" idx="11"/>
          </p:nvPr>
        </p:nvSpPr>
        <p:spPr/>
        <p:txBody>
          <a:bodyPr/>
          <a:lstStyle>
            <a:lvl1pPr>
              <a:defRPr/>
            </a:lvl1pPr>
          </a:lstStyle>
          <a:p>
            <a:pPr>
              <a:defRPr/>
            </a:pPr>
            <a:endParaRPr lang="en-GB"/>
          </a:p>
        </p:txBody>
      </p:sp>
      <p:sp>
        <p:nvSpPr>
          <p:cNvPr id="6" name="Slide Number Placeholder 3"/>
          <p:cNvSpPr>
            <a:spLocks noGrp="1"/>
          </p:cNvSpPr>
          <p:nvPr>
            <p:ph type="sldNum" sz="quarter" idx="12"/>
          </p:nvPr>
        </p:nvSpPr>
        <p:spPr/>
        <p:txBody>
          <a:bodyPr/>
          <a:lstStyle>
            <a:lvl1pPr>
              <a:defRPr/>
            </a:lvl1pPr>
          </a:lstStyle>
          <a:p>
            <a:pPr>
              <a:defRPr/>
            </a:pPr>
            <a:fld id="{220D73F4-E5AD-42FB-9516-87B3F41753A8}"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F1F29F1-7D4C-49E6-8443-B74EA054F040}" type="datetime1">
              <a:rPr lang="en-US"/>
              <a:pPr>
                <a:defRPr/>
              </a:pPr>
              <a:t>1/31/2015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E6C4BE36-2AEC-4ECE-9E33-C3F63119685A}"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0D16979-D481-4E30-BA5D-491D5FB5E0A7}" type="datetime1">
              <a:rPr lang="en-US"/>
              <a:pPr>
                <a:defRPr/>
              </a:pPr>
              <a:t>1/31/2015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9FC69719-EB1F-4F69-978D-751370F6A8F0}"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C2B6672-B7D5-445E-8E67-89DBC3DE6CF2}" type="datetime1">
              <a:rPr lang="en-US"/>
              <a:pPr>
                <a:defRPr/>
              </a:pPr>
              <a:t>1/31/2015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DC039C-D785-4B87-BF7D-4BD211837B6E}"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7" r:id="rId7"/>
    <p:sldLayoutId id="2147483763" r:id="rId8"/>
    <p:sldLayoutId id="2147483764" r:id="rId9"/>
    <p:sldLayoutId id="2147483765" r:id="rId10"/>
    <p:sldLayoutId id="2147483766"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2.wmf"/><Relationship Id="rId5" Type="http://schemas.openxmlformats.org/officeDocument/2006/relationships/oleObject" Target="../embeddings/Microsoft_Word_97_-_2003_Document1.doc"/><Relationship Id="rId4" Type="http://schemas.openxmlformats.org/officeDocument/2006/relationships/hyperlink" Target="http://vimeo.com/19930744"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7.jpeg"/><Relationship Id="rId2" Type="http://schemas.openxmlformats.org/officeDocument/2006/relationships/notesSlide" Target="../notesSlides/notesSlide7.xml"/><Relationship Id="rId16"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5" Type="http://schemas.openxmlformats.org/officeDocument/2006/relationships/image" Target="../media/image20.jpeg"/><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jpeg"/><Relationship Id="rId14"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www.youtube.com/embed/xWnVG1wOk7I?rel=0" TargetMode="External"/><Relationship Id="rId5" Type="http://schemas.openxmlformats.org/officeDocument/2006/relationships/image" Target="../media/image28.jpeg"/><Relationship Id="rId4" Type="http://schemas.openxmlformats.org/officeDocument/2006/relationships/hyperlink" Target="http://www.youtube.com/embed/OZPLCjrewj8?rel=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www.youtube.com/embed/y1_GxnJTnkA?rel=0"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flowinteractive.com/whatwedo"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ikea.com/"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hyperlink" Target="http://www.aboutmcdonalds.com/mcd/country/map.html" TargetMode="Externa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1.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Microsoft_Word_97_-_2003_Document3.doc"/><Relationship Id="rId5" Type="http://schemas.openxmlformats.org/officeDocument/2006/relationships/image" Target="../media/image40.wmf"/><Relationship Id="rId4" Type="http://schemas.openxmlformats.org/officeDocument/2006/relationships/oleObject" Target="../embeddings/Microsoft_Word_97_-_2003_Document2.doc"/></Relationships>
</file>

<file path=ppt/slides/_rels/slide32.xml.rels><?xml version="1.0" encoding="UTF-8" standalone="yes"?>
<Relationships xmlns="http://schemas.openxmlformats.org/package/2006/relationships"><Relationship Id="rId3" Type="http://schemas.openxmlformats.org/officeDocument/2006/relationships/hyperlink" Target="http://www.youtube.com/embed/rHxPv0Be-m8?rel=0"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2.wmf"/><Relationship Id="rId5" Type="http://schemas.openxmlformats.org/officeDocument/2006/relationships/oleObject" Target="../embeddings/Microsoft_Word_97_-_2003_Document4.doc"/><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www.youtube.com/embed/FCX0mByhDc4?rel=0"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hyperlink" Target="http://uxfix.com/" TargetMode="External"/><Relationship Id="rId3" Type="http://schemas.openxmlformats.org/officeDocument/2006/relationships/diagramLayout" Target="../diagrams/layout3.xml"/><Relationship Id="rId7" Type="http://schemas.openxmlformats.org/officeDocument/2006/relationships/image" Target="../media/image47.pn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47.xml.rels><?xml version="1.0" encoding="UTF-8" standalone="yes"?>
<Relationships xmlns="http://schemas.openxmlformats.org/package/2006/relationships"><Relationship Id="rId3" Type="http://schemas.openxmlformats.org/officeDocument/2006/relationships/hyperlink" Target="http://www.totallycommunications.com/news/distinguishing-between-usability-ux-and-their-impact-on-your-business/"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54.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hyperlink" Target="http://www.google.com/imgres?imgurl=http://www.csskarma.com/images/articles/mouse_pointer.jpg&amp;imgrefurl=http://www.csskarma.com/blog/clickable-labels/&amp;usg=__yNRe3YgRP9JRMx71mRyKzw46pYE=&amp;h=53&amp;w=40&amp;sz=1&amp;hl=en&amp;start=10&amp;sig2=NMpz3vc5M5RXbPZ_cV3eiA&amp;zoom=1&amp;um=1&amp;itbs=1&amp;tbnid=tsQhN7d3kMyxSM:&amp;tbnh=53&amp;tbnw=40&amp;prev=/images?q=pointer+cursor&amp;um=1&amp;hl=en&amp;safe=active&amp;sa=N&amp;rls=com.microsoft:*&amp;tbs=isch:1&amp;ei=p3OOTJKhMpmJ4gb_zJGcCg" TargetMode="External"/><Relationship Id="rId4" Type="http://schemas.openxmlformats.org/officeDocument/2006/relationships/image" Target="../media/image65.png"/></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6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hyperlink" Target="http://www.google.com/imgres?imgurl=http://www.interactiondesignblog.com/wp-content/uploads/2008/07/version1.jpg&amp;imgrefurl=http://www.interactiondesignblog.com/2008/07/mapping-of-controls/&amp;usg=__4v1MRaaIVQQ_rRfXsEn0Hl5A6Ac=&amp;h=459&amp;w=596&amp;sz=78&amp;hl=en&amp;start=1&amp;sig2=mRmxrkLL4d9wSun4YuCb0w&amp;zoom=1&amp;um=1&amp;itbs=1&amp;tbnid=os8zpwGSuWQonM:&amp;tbnh=104&amp;tbnw=135&amp;prev=/images?q=bad+design+stove+burner+interaction+design&amp;um=1&amp;hl=en&amp;safe=active&amp;sa=N&amp;rls=com.microsoft:*&amp;tbs=isch:1&amp;ei=vcGlTNb2BZDKjAfxqv2RDA"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68.xml.rels><?xml version="1.0" encoding="UTF-8" standalone="yes"?>
<Relationships xmlns="http://schemas.openxmlformats.org/package/2006/relationships"><Relationship Id="rId3" Type="http://schemas.openxmlformats.org/officeDocument/2006/relationships/hyperlink" Target="http://www.youtube.com/embed/NK1Zb_5VxuM?rel=0"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69.xml.rels><?xml version="1.0" encoding="UTF-8" standalone="yes"?>
<Relationships xmlns="http://schemas.openxmlformats.org/package/2006/relationships"><Relationship Id="rId3" Type="http://schemas.openxmlformats.org/officeDocument/2006/relationships/hyperlink" Target="https://sites.google.com/site/designstudies2011/design-principles-examples/affordances/Affordance-water%20fountain2.jpg?attredirects=0"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hyperlink" Target="https://sites.google.com/site/designstudies2011/design-principles-examples/affordances/Affordance-water%20fountain.jpg?attredirects=0" TargetMode="External"/><Relationship Id="rId4" Type="http://schemas.openxmlformats.org/officeDocument/2006/relationships/image" Target="../media/image89.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1.png"/><Relationship Id="rId7" Type="http://schemas.openxmlformats.org/officeDocument/2006/relationships/hyperlink" Target="http://www.google.com/imgres?imgurl=http://www.radpix.com/help/ToolPointerCursor.gif&amp;imgrefurl=http://www.radpix.com/help/tool_pointer.htm&amp;usg=__bPhysKorcdr3xWJtl9wCKgu14yo=&amp;h=40&amp;w=40&amp;sz=1&amp;hl=en&amp;start=14&amp;sig2=xRJheThsiEP43XyfhlJlpA&amp;zoom=1&amp;um=1&amp;itbs=1&amp;tbnid=K0-8oOss7xyS3M:&amp;tbnh=40&amp;tbnw=40&amp;prev=/images?q=pointer+cursor&amp;um=1&amp;hl=en&amp;safe=active&amp;sa=N&amp;rls=com.microsoft:*&amp;tbs=isch:1&amp;ei=ZY6OTI75Jsj84AavocSjCg"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7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png"/></Relationships>
</file>

<file path=ppt/slides/_rels/slide74.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image" Target="../media/image22.jpeg"/><Relationship Id="rId7" Type="http://schemas.openxmlformats.org/officeDocument/2006/relationships/image" Target="../media/image107.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9" Type="http://schemas.openxmlformats.org/officeDocument/2006/relationships/image" Target="../media/image109.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DB69F2E-7554-4456-9AF6-018D159D3FA1}" type="slidenum">
              <a:rPr lang="en-GB" sz="1400">
                <a:solidFill>
                  <a:schemeClr val="bg2">
                    <a:lumMod val="75000"/>
                  </a:schemeClr>
                </a:solidFill>
              </a:rPr>
              <a:pPr>
                <a:defRPr/>
              </a:pPr>
              <a:t>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228600" y="533400"/>
            <a:ext cx="8763000" cy="4038600"/>
          </a:xfrm>
          <a:solidFill>
            <a:schemeClr val="accent3">
              <a:lumMod val="75000"/>
            </a:schemeClr>
          </a:solidFill>
        </p:spPr>
        <p:txBody>
          <a:bodyPr rtlCol="0" anchor="b">
            <a:noAutofit/>
          </a:bodyPr>
          <a:lstStyle/>
          <a:p>
            <a:pPr marL="0" indent="0" eaLnBrk="1" fontAlgn="auto" hangingPunct="1">
              <a:spcAft>
                <a:spcPts val="0"/>
              </a:spcAft>
              <a:buFont typeface="Arial" pitchFamily="34" charset="0"/>
              <a:buNone/>
              <a:defRPr/>
            </a:pPr>
            <a:r>
              <a:rPr lang="en-US" sz="4800" dirty="0" smtClean="0">
                <a:solidFill>
                  <a:schemeClr val="bg1"/>
                </a:solidFill>
              </a:rPr>
              <a:t>Chapter 1</a:t>
            </a:r>
          </a:p>
          <a:p>
            <a:pPr marL="0" indent="0" eaLnBrk="1" fontAlgn="auto" hangingPunct="1">
              <a:spcAft>
                <a:spcPts val="0"/>
              </a:spcAft>
              <a:buFont typeface="Arial" pitchFamily="34" charset="0"/>
              <a:buNone/>
              <a:defRPr/>
            </a:pPr>
            <a:endParaRPr lang="en-US" sz="4800" dirty="0" smtClean="0">
              <a:solidFill>
                <a:schemeClr val="bg1"/>
              </a:solidFill>
            </a:endParaRPr>
          </a:p>
          <a:p>
            <a:pPr marL="0" indent="0" eaLnBrk="1" fontAlgn="auto" hangingPunct="1">
              <a:spcAft>
                <a:spcPts val="0"/>
              </a:spcAft>
              <a:buFont typeface="Arial" pitchFamily="34" charset="0"/>
              <a:buNone/>
              <a:defRPr/>
            </a:pPr>
            <a:r>
              <a:rPr lang="en-US" sz="4800" dirty="0" smtClean="0">
                <a:solidFill>
                  <a:schemeClr val="bg1"/>
                </a:solidFill>
              </a:rPr>
              <a:t>Introduction to Human-Computer Interaction</a:t>
            </a:r>
          </a:p>
          <a:p>
            <a:pPr marL="0" indent="0" eaLnBrk="1" fontAlgn="auto" hangingPunct="1">
              <a:spcAft>
                <a:spcPts val="0"/>
              </a:spcAft>
              <a:buFont typeface="Arial" pitchFamily="34" charset="0"/>
              <a:buNone/>
              <a:defRPr/>
            </a:pPr>
            <a:endParaRPr lang="en-US" sz="2400" dirty="0" smtClean="0">
              <a:solidFill>
                <a:schemeClr val="bg1"/>
              </a:solidFill>
            </a:endParaRPr>
          </a:p>
        </p:txBody>
      </p:sp>
      <p:grpSp>
        <p:nvGrpSpPr>
          <p:cNvPr id="3076" name="Group 4"/>
          <p:cNvGrpSpPr>
            <a:grpSpLocks/>
          </p:cNvGrpSpPr>
          <p:nvPr/>
        </p:nvGrpSpPr>
        <p:grpSpPr bwMode="auto">
          <a:xfrm>
            <a:off x="304800" y="4724400"/>
            <a:ext cx="8686800" cy="1828800"/>
            <a:chOff x="304800" y="4724400"/>
            <a:chExt cx="8686800" cy="1828800"/>
          </a:xfrm>
        </p:grpSpPr>
        <p:pic>
          <p:nvPicPr>
            <p:cNvPr id="7" name="Picture 6" descr="C:\Users\Areej\Pictures\hci.jpg"/>
            <p:cNvPicPr/>
            <p:nvPr/>
          </p:nvPicPr>
          <p:blipFill>
            <a:blip r:embed="rId2" cstate="print">
              <a:duotone>
                <a:schemeClr val="accent3">
                  <a:shade val="45000"/>
                  <a:satMod val="135000"/>
                </a:schemeClr>
                <a:prstClr val="white"/>
              </a:duotone>
            </a:blip>
            <a:srcRect r="17500" b="7381"/>
            <a:stretch>
              <a:fillRect/>
            </a:stretch>
          </p:blipFill>
          <p:spPr bwMode="auto">
            <a:xfrm>
              <a:off x="4495800" y="4724400"/>
              <a:ext cx="2514600" cy="1828800"/>
            </a:xfrm>
            <a:prstGeom prst="rect">
              <a:avLst/>
            </a:prstGeom>
            <a:ln>
              <a:noFill/>
            </a:ln>
            <a:effectLst>
              <a:outerShdw blurRad="190500" algn="tl" rotWithShape="0">
                <a:srgbClr val="000000">
                  <a:alpha val="70000"/>
                </a:srgbClr>
              </a:outerShdw>
            </a:effectLst>
          </p:spPr>
        </p:pic>
        <p:pic>
          <p:nvPicPr>
            <p:cNvPr id="8" name="Picture 7" descr="http://www.learncanada.org/images/da_sm.jpg"/>
            <p:cNvPicPr/>
            <p:nvPr/>
          </p:nvPicPr>
          <p:blipFill>
            <a:blip r:embed="rId3" cstate="print">
              <a:duotone>
                <a:schemeClr val="accent3">
                  <a:shade val="45000"/>
                  <a:satMod val="135000"/>
                </a:schemeClr>
                <a:prstClr val="white"/>
              </a:duotone>
            </a:blip>
            <a:srcRect/>
            <a:stretch>
              <a:fillRect/>
            </a:stretch>
          </p:blipFill>
          <p:spPr bwMode="auto">
            <a:xfrm>
              <a:off x="7086600" y="4724400"/>
              <a:ext cx="1905000" cy="1828800"/>
            </a:xfrm>
            <a:prstGeom prst="rect">
              <a:avLst/>
            </a:prstGeom>
            <a:ln>
              <a:noFill/>
            </a:ln>
            <a:effectLst>
              <a:outerShdw blurRad="190500" algn="tl" rotWithShape="0">
                <a:srgbClr val="000000">
                  <a:alpha val="70000"/>
                </a:srgbClr>
              </a:outerShdw>
            </a:effectLst>
          </p:spPr>
        </p:pic>
        <p:pic>
          <p:nvPicPr>
            <p:cNvPr id="9" name="Picture 31" descr="Brain.jpg"/>
            <p:cNvPicPr>
              <a:picLocks noChangeAspect="1"/>
            </p:cNvPicPr>
            <p:nvPr/>
          </p:nvPicPr>
          <p:blipFill>
            <a:blip r:embed="rId4" cstate="print">
              <a:duotone>
                <a:schemeClr val="accent3">
                  <a:shade val="45000"/>
                  <a:satMod val="135000"/>
                </a:schemeClr>
                <a:prstClr val="white"/>
              </a:duotone>
            </a:blip>
            <a:srcRect r="3125"/>
            <a:stretch>
              <a:fillRect/>
            </a:stretch>
          </p:blipFill>
          <p:spPr bwMode="auto">
            <a:xfrm>
              <a:off x="304800" y="4724400"/>
              <a:ext cx="2362200" cy="1821180"/>
            </a:xfrm>
            <a:prstGeom prst="rect">
              <a:avLst/>
            </a:prstGeom>
            <a:ln>
              <a:noFill/>
            </a:ln>
            <a:effectLst>
              <a:outerShdw blurRad="190500" algn="tl" rotWithShape="0">
                <a:srgbClr val="000000">
                  <a:alpha val="70000"/>
                </a:srgbClr>
              </a:outerShdw>
            </a:effectLst>
          </p:spPr>
        </p:pic>
        <p:pic>
          <p:nvPicPr>
            <p:cNvPr id="10" name="Picture 2" descr="http://farm2.static.flickr.com/1016/537639328_52d5efd65d_o.jpg"/>
            <p:cNvPicPr>
              <a:picLocks noChangeAspect="1" noChangeArrowheads="1"/>
            </p:cNvPicPr>
            <p:nvPr/>
          </p:nvPicPr>
          <p:blipFill>
            <a:blip r:embed="rId5" cstate="print">
              <a:duotone>
                <a:schemeClr val="accent3">
                  <a:shade val="45000"/>
                  <a:satMod val="135000"/>
                </a:schemeClr>
                <a:prstClr val="white"/>
              </a:duotone>
            </a:blip>
            <a:srcRect l="31250"/>
            <a:stretch>
              <a:fillRect/>
            </a:stretch>
          </p:blipFill>
          <p:spPr bwMode="auto">
            <a:xfrm>
              <a:off x="2743200" y="4724400"/>
              <a:ext cx="1676400" cy="1828800"/>
            </a:xfrm>
            <a:prstGeom prst="rect">
              <a:avLst/>
            </a:prstGeom>
            <a:ln>
              <a:noFill/>
            </a:ln>
            <a:effectLst>
              <a:outerShdw blurRad="190500" algn="tl" rotWithShape="0">
                <a:srgbClr val="000000">
                  <a:alpha val="70000"/>
                </a:srgbClr>
              </a:outerShdw>
            </a:effec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FE123EBC-8983-49CC-9347-3439849AF936}" type="slidenum">
              <a:rPr lang="en-GB" sz="1400">
                <a:solidFill>
                  <a:schemeClr val="bg2">
                    <a:lumMod val="75000"/>
                  </a:schemeClr>
                </a:solidFill>
              </a:rPr>
              <a:pPr>
                <a:defRPr/>
              </a:pPr>
              <a:t>10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Good Design</a:t>
            </a:r>
          </a:p>
        </p:txBody>
      </p:sp>
      <p:sp>
        <p:nvSpPr>
          <p:cNvPr id="8" name="Content Placeholder 9"/>
          <p:cNvSpPr txBox="1">
            <a:spLocks/>
          </p:cNvSpPr>
          <p:nvPr/>
        </p:nvSpPr>
        <p:spPr>
          <a:xfrm>
            <a:off x="228600" y="1981200"/>
            <a:ext cx="46482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hlinkClick r:id="rId4"/>
              </a:rPr>
              <a:t>Marble answering machine </a:t>
            </a:r>
            <a:r>
              <a:rPr lang="en-GB" sz="2000" dirty="0">
                <a:latin typeface="+mn-lt"/>
                <a:cs typeface="Arial" charset="0"/>
              </a:rPr>
              <a:t>(Bishop, 1995)</a:t>
            </a:r>
          </a:p>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Based on how everyday objects behave</a:t>
            </a:r>
          </a:p>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Easy, intuitive and a pleasure to use</a:t>
            </a:r>
          </a:p>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Only requires one-step actions to perform core tasks</a:t>
            </a:r>
          </a:p>
          <a:p>
            <a:pPr fontAlgn="auto">
              <a:spcBef>
                <a:spcPts val="0"/>
              </a:spcBef>
              <a:spcAft>
                <a:spcPts val="1200"/>
              </a:spcAft>
              <a:buClr>
                <a:schemeClr val="accent3">
                  <a:lumMod val="50000"/>
                </a:schemeClr>
              </a:buCl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p:txBody>
      </p:sp>
      <p:graphicFrame>
        <p:nvGraphicFramePr>
          <p:cNvPr id="13317" name="Object 3"/>
          <p:cNvGraphicFramePr>
            <a:graphicFrameLocks noChangeAspect="1"/>
          </p:cNvGraphicFramePr>
          <p:nvPr/>
        </p:nvGraphicFramePr>
        <p:xfrm>
          <a:off x="4800600" y="2819400"/>
          <a:ext cx="3810000" cy="1609725"/>
        </p:xfrm>
        <a:graphic>
          <a:graphicData uri="http://schemas.openxmlformats.org/presentationml/2006/ole">
            <mc:AlternateContent xmlns:mc="http://schemas.openxmlformats.org/markup-compatibility/2006">
              <mc:Choice xmlns:v="urn:schemas-microsoft-com:vml" Requires="v">
                <p:oleObj spid="_x0000_s13365" name="Document" r:id="rId5" imgW="5486400" imgH="2319528" progId="Word.Document.8">
                  <p:embed/>
                </p:oleObj>
              </mc:Choice>
              <mc:Fallback>
                <p:oleObj name="Document" r:id="rId5" imgW="5486400" imgH="2319528" progId="Word.Document.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2819400"/>
                        <a:ext cx="3810000" cy="160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7898910E-8EF9-400F-AC26-0D8FDF59B6DF}" type="slidenum">
              <a:rPr lang="en-GB" sz="1400">
                <a:solidFill>
                  <a:schemeClr val="bg2">
                    <a:lumMod val="75000"/>
                  </a:schemeClr>
                </a:solidFill>
              </a:rPr>
              <a:pPr>
                <a:defRPr/>
              </a:pPr>
              <a:t>11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What to Design</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Need to take into account:</a:t>
            </a: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graphicFrame>
        <p:nvGraphicFramePr>
          <p:cNvPr id="13" name="Diagram 12"/>
          <p:cNvGraphicFramePr/>
          <p:nvPr/>
        </p:nvGraphicFramePr>
        <p:xfrm>
          <a:off x="381000" y="2362200"/>
          <a:ext cx="8458200" cy="373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mobile.jpg"/>
          <p:cNvPicPr>
            <a:picLocks noChangeAspect="1"/>
          </p:cNvPicPr>
          <p:nvPr/>
        </p:nvPicPr>
        <p:blipFill>
          <a:blip r:embed="rId8" cstate="print"/>
          <a:srcRect r="26761"/>
          <a:stretch>
            <a:fillRect/>
          </a:stretch>
        </p:blipFill>
        <p:spPr>
          <a:xfrm>
            <a:off x="2771800" y="2528900"/>
            <a:ext cx="1085319" cy="8731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cross"/>
            <a:contourClr>
              <a:srgbClr val="969696"/>
            </a:contourClr>
          </a:sp3d>
        </p:spPr>
      </p:pic>
      <p:pic>
        <p:nvPicPr>
          <p:cNvPr id="130050" name="Picture 2" descr="78526495"/>
          <p:cNvPicPr>
            <a:picLocks noChangeAspect="1" noChangeArrowheads="1"/>
          </p:cNvPicPr>
          <p:nvPr/>
        </p:nvPicPr>
        <p:blipFill>
          <a:blip r:embed="rId9" cstate="print"/>
          <a:srcRect/>
          <a:stretch>
            <a:fillRect/>
          </a:stretch>
        </p:blipFill>
        <p:spPr bwMode="auto">
          <a:xfrm>
            <a:off x="2735796" y="3789040"/>
            <a:ext cx="1223245" cy="8491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0052" name="Picture 4" descr="78526421"/>
          <p:cNvPicPr>
            <a:picLocks noChangeAspect="1" noChangeArrowheads="1"/>
          </p:cNvPicPr>
          <p:nvPr/>
        </p:nvPicPr>
        <p:blipFill>
          <a:blip r:embed="rId10" cstate="print"/>
          <a:srcRect/>
          <a:stretch>
            <a:fillRect/>
          </a:stretch>
        </p:blipFill>
        <p:spPr bwMode="auto">
          <a:xfrm>
            <a:off x="6143410" y="5049180"/>
            <a:ext cx="1236902" cy="900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0054" name="Picture 6" descr="78481531"/>
          <p:cNvPicPr>
            <a:picLocks noChangeAspect="1" noChangeArrowheads="1"/>
          </p:cNvPicPr>
          <p:nvPr/>
        </p:nvPicPr>
        <p:blipFill>
          <a:blip r:embed="rId11" cstate="print"/>
          <a:srcRect/>
          <a:stretch>
            <a:fillRect/>
          </a:stretch>
        </p:blipFill>
        <p:spPr bwMode="auto">
          <a:xfrm>
            <a:off x="4454066" y="3789040"/>
            <a:ext cx="1162050" cy="8444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0056" name="Picture 8" descr="78528910"/>
          <p:cNvPicPr>
            <a:picLocks noChangeAspect="1" noChangeArrowheads="1"/>
          </p:cNvPicPr>
          <p:nvPr/>
        </p:nvPicPr>
        <p:blipFill>
          <a:blip r:embed="rId12" cstate="print"/>
          <a:srcRect/>
          <a:stretch>
            <a:fillRect/>
          </a:stretch>
        </p:blipFill>
        <p:spPr bwMode="auto">
          <a:xfrm>
            <a:off x="4356720" y="2514600"/>
            <a:ext cx="1295400" cy="8610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cross"/>
            <a:contourClr>
              <a:srgbClr val="969696"/>
            </a:contourClr>
          </a:sp3d>
        </p:spPr>
      </p:pic>
      <p:pic>
        <p:nvPicPr>
          <p:cNvPr id="130058" name="Picture 10" descr="93223634"/>
          <p:cNvPicPr>
            <a:picLocks noChangeAspect="1" noChangeArrowheads="1"/>
          </p:cNvPicPr>
          <p:nvPr/>
        </p:nvPicPr>
        <p:blipFill>
          <a:blip r:embed="rId13" cstate="print"/>
          <a:srcRect/>
          <a:stretch>
            <a:fillRect/>
          </a:stretch>
        </p:blipFill>
        <p:spPr bwMode="auto">
          <a:xfrm>
            <a:off x="6065862" y="2492896"/>
            <a:ext cx="1314450" cy="8737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0060" name="Picture 12" descr="96324135"/>
          <p:cNvPicPr>
            <a:picLocks noChangeAspect="1" noChangeArrowheads="1"/>
          </p:cNvPicPr>
          <p:nvPr/>
        </p:nvPicPr>
        <p:blipFill>
          <a:blip r:embed="rId14" cstate="print"/>
          <a:srcRect t="35088" r="19155"/>
          <a:stretch>
            <a:fillRect/>
          </a:stretch>
        </p:blipFill>
        <p:spPr bwMode="auto">
          <a:xfrm>
            <a:off x="2699792" y="5040002"/>
            <a:ext cx="1296144" cy="873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0064" name="Picture 16" descr="102491286"/>
          <p:cNvPicPr>
            <a:picLocks noChangeAspect="1" noChangeArrowheads="1"/>
          </p:cNvPicPr>
          <p:nvPr/>
        </p:nvPicPr>
        <p:blipFill>
          <a:blip r:embed="rId15" cstate="print"/>
          <a:srcRect r="10500"/>
          <a:stretch>
            <a:fillRect/>
          </a:stretch>
        </p:blipFill>
        <p:spPr bwMode="auto">
          <a:xfrm>
            <a:off x="4424536" y="5029200"/>
            <a:ext cx="1227584" cy="9197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cross"/>
            <a:contourClr>
              <a:srgbClr val="969696"/>
            </a:contourClr>
          </a:sp3d>
        </p:spPr>
      </p:pic>
      <p:pic>
        <p:nvPicPr>
          <p:cNvPr id="130066" name="Picture 18" descr="Veiled Saudi women talk on their BlackBerry phones at a shopping mall in Riyadh August 5, 2010. REUTERS/Fahad Shadeed"/>
          <p:cNvPicPr>
            <a:picLocks noChangeAspect="1" noChangeArrowheads="1"/>
          </p:cNvPicPr>
          <p:nvPr/>
        </p:nvPicPr>
        <p:blipFill>
          <a:blip r:embed="rId16" cstate="print"/>
          <a:srcRect r="40984"/>
          <a:stretch>
            <a:fillRect/>
          </a:stretch>
        </p:blipFill>
        <p:spPr bwMode="auto">
          <a:xfrm>
            <a:off x="6129300" y="3789040"/>
            <a:ext cx="1251012" cy="8974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4AD5739D-DACE-4C06-90DE-F501DE91FF0B}" type="slidenum">
              <a:rPr lang="en-GB" sz="1400">
                <a:solidFill>
                  <a:schemeClr val="bg2">
                    <a:lumMod val="75000"/>
                  </a:schemeClr>
                </a:solidFill>
              </a:rPr>
              <a:pPr>
                <a:defRPr/>
              </a:pPr>
              <a:t>12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Understanding users’ needs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Need to take into account </a:t>
            </a:r>
            <a:r>
              <a:rPr lang="en-GB" sz="2400" dirty="0">
                <a:effectLst>
                  <a:outerShdw blurRad="38100" dist="38100" dir="2700000" algn="tl">
                    <a:srgbClr val="000000">
                      <a:alpha val="43137"/>
                    </a:srgbClr>
                  </a:outerShdw>
                </a:effectLst>
                <a:latin typeface="+mn-lt"/>
                <a:cs typeface="Arial" charset="0"/>
              </a:rPr>
              <a:t>what people are good and bad at</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Consider </a:t>
            </a:r>
            <a:r>
              <a:rPr lang="en-GB" sz="2400" dirty="0">
                <a:effectLst>
                  <a:outerShdw blurRad="38100" dist="38100" dir="2700000" algn="tl">
                    <a:srgbClr val="000000">
                      <a:alpha val="43137"/>
                    </a:srgbClr>
                  </a:outerShdw>
                </a:effectLst>
                <a:latin typeface="+mn-lt"/>
                <a:cs typeface="Arial" charset="0"/>
              </a:rPr>
              <a:t>what might help people </a:t>
            </a:r>
            <a:r>
              <a:rPr lang="en-GB" sz="2400" dirty="0">
                <a:latin typeface="+mn-lt"/>
                <a:cs typeface="Arial" charset="0"/>
              </a:rPr>
              <a:t>in the way they </a:t>
            </a:r>
            <a:r>
              <a:rPr lang="en-GB" sz="2400" dirty="0">
                <a:effectLst>
                  <a:outerShdw blurRad="38100" dist="38100" dir="2700000" algn="tl">
                    <a:srgbClr val="000000">
                      <a:alpha val="43137"/>
                    </a:srgbClr>
                  </a:outerShdw>
                </a:effectLst>
                <a:latin typeface="+mn-lt"/>
                <a:cs typeface="Arial" charset="0"/>
              </a:rPr>
              <a:t>currently</a:t>
            </a:r>
            <a:r>
              <a:rPr lang="en-GB" sz="2400" dirty="0">
                <a:latin typeface="+mn-lt"/>
                <a:cs typeface="Arial" charset="0"/>
              </a:rPr>
              <a:t> do things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Think through </a:t>
            </a:r>
            <a:r>
              <a:rPr lang="en-GB" sz="2400" dirty="0">
                <a:effectLst>
                  <a:outerShdw blurRad="38100" dist="38100" dir="2700000" algn="tl">
                    <a:srgbClr val="000000">
                      <a:alpha val="43137"/>
                    </a:srgbClr>
                  </a:outerShdw>
                </a:effectLst>
                <a:latin typeface="+mn-lt"/>
                <a:cs typeface="Arial" charset="0"/>
              </a:rPr>
              <a:t>what might provide quality user experiences</a:t>
            </a:r>
          </a:p>
          <a:p>
            <a:pPr fontAlgn="auto">
              <a:spcBef>
                <a:spcPts val="0"/>
              </a:spcBef>
              <a:spcAft>
                <a:spcPts val="1200"/>
              </a:spcAft>
              <a:buClr>
                <a:schemeClr val="accent3">
                  <a:lumMod val="50000"/>
                </a:schemeClr>
              </a:buClr>
              <a:buFont typeface="Wingdings 2" pitchFamily="18" charset="2"/>
              <a:buChar char=""/>
              <a:defRPr/>
            </a:pPr>
            <a:r>
              <a:rPr lang="en-GB" sz="2400" dirty="0">
                <a:effectLst>
                  <a:outerShdw blurRad="38100" dist="38100" dir="2700000" algn="tl">
                    <a:srgbClr val="000000">
                      <a:alpha val="43137"/>
                    </a:srgbClr>
                  </a:outerShdw>
                </a:effectLst>
                <a:latin typeface="+mn-lt"/>
                <a:cs typeface="Arial" charset="0"/>
              </a:rPr>
              <a:t>Listen to what people want </a:t>
            </a:r>
            <a:r>
              <a:rPr lang="en-GB" sz="2400" dirty="0">
                <a:latin typeface="+mn-lt"/>
                <a:cs typeface="Arial" charset="0"/>
              </a:rPr>
              <a:t>and get them </a:t>
            </a:r>
            <a:r>
              <a:rPr lang="en-GB" sz="2400" dirty="0">
                <a:effectLst>
                  <a:outerShdw blurRad="38100" dist="38100" dir="2700000" algn="tl">
                    <a:srgbClr val="000000">
                      <a:alpha val="43137"/>
                    </a:srgbClr>
                  </a:outerShdw>
                </a:effectLst>
                <a:latin typeface="+mn-lt"/>
                <a:cs typeface="Arial" charset="0"/>
              </a:rPr>
              <a:t>involved</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Use tried and tested </a:t>
            </a:r>
            <a:r>
              <a:rPr lang="en-GB" sz="2400" b="1" dirty="0">
                <a:effectLst>
                  <a:outerShdw blurRad="38100" dist="38100" dir="2700000" algn="tl">
                    <a:srgbClr val="000000">
                      <a:alpha val="43137"/>
                    </a:srgbClr>
                  </a:outerShdw>
                </a:effectLst>
                <a:latin typeface="+mn-lt"/>
                <a:cs typeface="Arial" charset="0"/>
              </a:rPr>
              <a:t>user-</a:t>
            </a:r>
            <a:r>
              <a:rPr lang="en-GB" sz="2400" b="1" dirty="0" err="1">
                <a:effectLst>
                  <a:outerShdw blurRad="38100" dist="38100" dir="2700000" algn="tl">
                    <a:srgbClr val="000000">
                      <a:alpha val="43137"/>
                    </a:srgbClr>
                  </a:outerShdw>
                </a:effectLst>
                <a:latin typeface="+mn-lt"/>
                <a:cs typeface="Arial" charset="0"/>
              </a:rPr>
              <a:t>centered</a:t>
            </a:r>
            <a:r>
              <a:rPr lang="en-GB" sz="2400" b="1" dirty="0">
                <a:effectLst>
                  <a:outerShdw blurRad="38100" dist="38100" dir="2700000" algn="tl">
                    <a:srgbClr val="000000">
                      <a:alpha val="43137"/>
                    </a:srgbClr>
                  </a:outerShdw>
                </a:effectLst>
                <a:latin typeface="+mn-lt"/>
                <a:cs typeface="Arial" charset="0"/>
              </a:rPr>
              <a:t> methods</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5"/>
          <p:cNvSpPr txBox="1">
            <a:spLocks/>
          </p:cNvSpPr>
          <p:nvPr/>
        </p:nvSpPr>
        <p:spPr>
          <a:xfrm>
            <a:off x="5334000" y="457200"/>
            <a:ext cx="3657600" cy="6096000"/>
          </a:xfrm>
          <a:prstGeom prst="rect">
            <a:avLst/>
          </a:prstGeom>
          <a:solidFill>
            <a:schemeClr val="accent3">
              <a:lumMod val="75000"/>
            </a:schemeClr>
          </a:solidFill>
        </p:spPr>
        <p:txBody>
          <a:bodyPr>
            <a:normAutofit/>
          </a:bodyPr>
          <a:lstStyle/>
          <a:p>
            <a:pPr marL="342900" indent="-342900" algn="r" rtl="1" fontAlgn="auto">
              <a:spcBef>
                <a:spcPct val="20000"/>
              </a:spcBef>
              <a:spcAft>
                <a:spcPts val="0"/>
              </a:spcAft>
              <a:buFont typeface="Arial" pitchFamily="34" charset="0"/>
              <a:buNone/>
              <a:defRPr/>
            </a:pPr>
            <a:endParaRPr lang="en-US" sz="44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0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4800" dirty="0">
                <a:solidFill>
                  <a:schemeClr val="bg1"/>
                </a:solidFill>
                <a:latin typeface="+mn-lt"/>
                <a:cs typeface="+mn-cs"/>
              </a:rPr>
              <a:t> </a:t>
            </a:r>
          </a:p>
        </p:txBody>
      </p:sp>
      <p:sp>
        <p:nvSpPr>
          <p:cNvPr id="4" name="Slide Number Placeholder 3"/>
          <p:cNvSpPr>
            <a:spLocks noGrp="1"/>
          </p:cNvSpPr>
          <p:nvPr>
            <p:ph type="sldNum" sz="quarter" idx="12"/>
          </p:nvPr>
        </p:nvSpPr>
        <p:spPr>
          <a:xfrm>
            <a:off x="7010400" y="0"/>
            <a:ext cx="2133600" cy="365125"/>
          </a:xfrm>
        </p:spPr>
        <p:txBody>
          <a:bodyPr/>
          <a:lstStyle/>
          <a:p>
            <a:pPr>
              <a:defRPr/>
            </a:pPr>
            <a:fld id="{18EF0B1D-6BCC-4825-A9F6-48019302BDFF}" type="slidenum">
              <a:rPr lang="en-GB" sz="1400">
                <a:solidFill>
                  <a:schemeClr val="bg2">
                    <a:lumMod val="75000"/>
                  </a:schemeClr>
                </a:solidFill>
              </a:rPr>
              <a:pPr>
                <a:defRPr/>
              </a:pPr>
              <a:t>13</a:t>
            </a:fld>
            <a:endParaRPr lang="en-GB" sz="1400" dirty="0">
              <a:solidFill>
                <a:schemeClr val="bg2">
                  <a:lumMod val="75000"/>
                </a:schemeClr>
              </a:solidFill>
            </a:endParaRPr>
          </a:p>
        </p:txBody>
      </p:sp>
      <p:pic>
        <p:nvPicPr>
          <p:cNvPr id="3074" name="Picture 2" descr="C:\Users\Areej\Pictures\1B4067.hires.jpg"/>
          <p:cNvPicPr>
            <a:picLocks noChangeAspect="1" noChangeArrowheads="1"/>
          </p:cNvPicPr>
          <p:nvPr/>
        </p:nvPicPr>
        <p:blipFill>
          <a:blip r:embed="rId3" cstate="print">
            <a:duotone>
              <a:schemeClr val="accent5">
                <a:shade val="45000"/>
                <a:satMod val="135000"/>
              </a:schemeClr>
              <a:prstClr val="white"/>
            </a:duotone>
          </a:blip>
          <a:srcRect l="54603" r="1974"/>
          <a:stretch>
            <a:fillRect/>
          </a:stretch>
        </p:blipFill>
        <p:spPr bwMode="auto">
          <a:xfrm>
            <a:off x="5486400" y="609314"/>
            <a:ext cx="3352800" cy="5791486"/>
          </a:xfrm>
          <a:prstGeom prst="rect">
            <a:avLst/>
          </a:prstGeom>
          <a:noFill/>
          <a:ln w="38100">
            <a:solidFill>
              <a:schemeClr val="accent3">
                <a:lumMod val="40000"/>
                <a:lumOff val="60000"/>
              </a:schemeClr>
            </a:solidFill>
          </a:ln>
        </p:spPr>
      </p:pic>
      <p:sp>
        <p:nvSpPr>
          <p:cNvPr id="8" name="Content Placeholder 5"/>
          <p:cNvSpPr txBox="1">
            <a:spLocks/>
          </p:cNvSpPr>
          <p:nvPr/>
        </p:nvSpPr>
        <p:spPr>
          <a:xfrm>
            <a:off x="304800" y="457200"/>
            <a:ext cx="4876800" cy="6096000"/>
          </a:xfrm>
          <a:prstGeom prst="rect">
            <a:avLst/>
          </a:prstGeom>
          <a:solidFill>
            <a:schemeClr val="accent3">
              <a:lumMod val="75000"/>
            </a:schemeClr>
          </a:solidFill>
        </p:spPr>
        <p:txBody>
          <a:bodyPr>
            <a:normAutofit/>
          </a:bodyPr>
          <a:lstStyle/>
          <a:p>
            <a:pPr marL="342900" indent="-342900" algn="r" rtl="1" fontAlgn="auto">
              <a:spcBef>
                <a:spcPct val="20000"/>
              </a:spcBef>
              <a:spcAft>
                <a:spcPts val="0"/>
              </a:spcAft>
              <a:buFont typeface="Arial" pitchFamily="34" charset="0"/>
              <a:buNone/>
              <a:defRPr/>
            </a:pPr>
            <a:endParaRPr lang="en-US" sz="10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900" dirty="0">
              <a:solidFill>
                <a:schemeClr val="bg1"/>
              </a:solidFill>
              <a:latin typeface="+mn-lt"/>
              <a:cs typeface="+mn-cs"/>
            </a:endParaRPr>
          </a:p>
          <a:p>
            <a:pPr algn="r" rtl="1" fontAlgn="auto">
              <a:spcBef>
                <a:spcPct val="20000"/>
              </a:spcBef>
              <a:spcAft>
                <a:spcPts val="0"/>
              </a:spcAft>
              <a:buFont typeface="Arial" pitchFamily="34" charset="0"/>
              <a:buNone/>
              <a:defRPr/>
            </a:pPr>
            <a:r>
              <a:rPr lang="en-US" sz="5400" dirty="0">
                <a:solidFill>
                  <a:schemeClr val="bg1"/>
                </a:solidFill>
                <a:latin typeface="+mn-lt"/>
                <a:cs typeface="+mn-cs"/>
              </a:rPr>
              <a:t>Activity</a:t>
            </a:r>
          </a:p>
          <a:p>
            <a:pPr algn="ctr" rtl="1" fontAlgn="auto">
              <a:spcBef>
                <a:spcPct val="20000"/>
              </a:spcBef>
              <a:spcAft>
                <a:spcPts val="0"/>
              </a:spcAft>
              <a:defRPr/>
            </a:pPr>
            <a:r>
              <a:rPr lang="en-US" sz="2000" dirty="0">
                <a:solidFill>
                  <a:schemeClr val="bg1"/>
                </a:solidFill>
                <a:latin typeface="Arial" charset="0"/>
                <a:cs typeface="Arial" charset="0"/>
              </a:rPr>
              <a:t>Consider the kinds of user, type of activity and context of use</a:t>
            </a:r>
          </a:p>
          <a:p>
            <a:pPr algn="just" rtl="1" fontAlgn="auto">
              <a:spcBef>
                <a:spcPct val="20000"/>
              </a:spcBef>
              <a:spcAft>
                <a:spcPts val="0"/>
              </a:spcAft>
              <a:defRPr/>
            </a:pPr>
            <a:endParaRPr lang="en-US" sz="2000" dirty="0">
              <a:solidFill>
                <a:schemeClr val="bg1"/>
              </a:solidFill>
              <a:latin typeface="Arial" charset="0"/>
              <a:cs typeface="Arial" charset="0"/>
            </a:endParaRPr>
          </a:p>
          <a:p>
            <a:pPr algn="just" rtl="1" fontAlgn="auto">
              <a:spcBef>
                <a:spcPct val="20000"/>
              </a:spcBef>
              <a:spcAft>
                <a:spcPts val="0"/>
              </a:spcAft>
              <a:defRPr/>
            </a:pPr>
            <a:endParaRPr lang="en-US" sz="2000" dirty="0">
              <a:solidFill>
                <a:schemeClr val="bg1"/>
              </a:solidFill>
              <a:latin typeface="Arial" charset="0"/>
              <a:cs typeface="Arial" charset="0"/>
            </a:endParaRPr>
          </a:p>
          <a:p>
            <a:pPr algn="ctr" rtl="1" fontAlgn="auto">
              <a:spcBef>
                <a:spcPct val="20000"/>
              </a:spcBef>
              <a:spcAft>
                <a:spcPts val="0"/>
              </a:spcAft>
              <a:defRPr/>
            </a:pPr>
            <a:endParaRPr lang="en-US" sz="2000" dirty="0">
              <a:solidFill>
                <a:schemeClr val="bg1"/>
              </a:solidFill>
              <a:latin typeface="Arial" charset="0"/>
              <a:cs typeface="Arial" charset="0"/>
            </a:endParaRPr>
          </a:p>
          <a:p>
            <a:pPr algn="r" rtl="1" fontAlgn="auto">
              <a:spcBef>
                <a:spcPct val="20000"/>
              </a:spcBef>
              <a:spcAft>
                <a:spcPts val="0"/>
              </a:spcAft>
              <a:defRPr/>
            </a:pPr>
            <a:endParaRPr lang="en-US" sz="2000" dirty="0">
              <a:latin typeface="Arial" charset="0"/>
              <a:cs typeface="Arial" charset="0"/>
            </a:endParaRPr>
          </a:p>
          <a:p>
            <a:pPr algn="r" rtl="1" fontAlgn="auto">
              <a:spcBef>
                <a:spcPct val="20000"/>
              </a:spcBef>
              <a:spcAft>
                <a:spcPts val="0"/>
              </a:spcAft>
              <a:buFont typeface="Arial" pitchFamily="34" charset="0"/>
              <a:buNone/>
              <a:defRPr/>
            </a:pPr>
            <a:endParaRPr lang="en-US" sz="24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9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9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9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11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11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11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1100" dirty="0">
                <a:solidFill>
                  <a:schemeClr val="bg1"/>
                </a:solidFill>
                <a:latin typeface="+mn-lt"/>
                <a:cs typeface="+mn-cs"/>
              </a:rPr>
              <a:t> </a:t>
            </a:r>
          </a:p>
        </p:txBody>
      </p:sp>
      <p:sp>
        <p:nvSpPr>
          <p:cNvPr id="10" name="Rectangle 9"/>
          <p:cNvSpPr/>
          <p:nvPr/>
        </p:nvSpPr>
        <p:spPr>
          <a:xfrm>
            <a:off x="5943600" y="2133600"/>
            <a:ext cx="1905000" cy="954088"/>
          </a:xfrm>
          <a:prstGeom prst="rect">
            <a:avLst/>
          </a:prstGeom>
        </p:spPr>
        <p:txBody>
          <a:bodyPr>
            <a:spAutoFit/>
          </a:bodyPr>
          <a:lstStyle/>
          <a:p>
            <a:pPr rtl="1" fontAlgn="auto">
              <a:spcBef>
                <a:spcPct val="20000"/>
              </a:spcBef>
              <a:spcAft>
                <a:spcPts val="0"/>
              </a:spcAft>
              <a:defRPr/>
            </a:pPr>
            <a:r>
              <a:rPr lang="en-US" sz="1400" dirty="0">
                <a:solidFill>
                  <a:schemeClr val="accent3">
                    <a:lumMod val="50000"/>
                  </a:schemeClr>
                </a:solidFill>
                <a:latin typeface="Arial" charset="0"/>
                <a:cs typeface="Arial" charset="0"/>
              </a:rPr>
              <a:t>How does navigation and finding your way from point A to point B differ?</a:t>
            </a:r>
          </a:p>
        </p:txBody>
      </p:sp>
      <p:pic>
        <p:nvPicPr>
          <p:cNvPr id="17416" name="Picture 10" descr="C:\Users\rabia\Documents\Job\Classes\Fall 2013\HCI\Activities\garmin_nuvi_855_voice_activated_35906big.jpg"/>
          <p:cNvPicPr>
            <a:picLocks noChangeAspect="1" noChangeArrowheads="1"/>
          </p:cNvPicPr>
          <p:nvPr/>
        </p:nvPicPr>
        <p:blipFill>
          <a:blip r:embed="rId4" cstate="print"/>
          <a:srcRect/>
          <a:stretch>
            <a:fillRect/>
          </a:stretch>
        </p:blipFill>
        <p:spPr bwMode="auto">
          <a:xfrm>
            <a:off x="361467" y="2657475"/>
            <a:ext cx="2446337" cy="2446338"/>
          </a:xfrm>
          <a:prstGeom prst="rect">
            <a:avLst/>
          </a:prstGeom>
          <a:noFill/>
          <a:ln w="9525">
            <a:noFill/>
            <a:miter lim="800000"/>
            <a:headEnd/>
            <a:tailEnd/>
          </a:ln>
        </p:spPr>
      </p:pic>
      <p:pic>
        <p:nvPicPr>
          <p:cNvPr id="17415" name="Picture 9" descr="C:\Users\rabia\Documents\Job\Classes\Fall 2013\HCI\Activities\google-maps-transit.png"/>
          <p:cNvPicPr>
            <a:picLocks noChangeAspect="1" noChangeArrowheads="1"/>
          </p:cNvPicPr>
          <p:nvPr/>
        </p:nvPicPr>
        <p:blipFill>
          <a:blip r:embed="rId5" cstate="print"/>
          <a:srcRect/>
          <a:stretch>
            <a:fillRect/>
          </a:stretch>
        </p:blipFill>
        <p:spPr bwMode="auto">
          <a:xfrm>
            <a:off x="2591780" y="4329100"/>
            <a:ext cx="2532063" cy="2192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Steve Jobs legacy : HCI </a:t>
            </a:r>
            <a:endParaRPr lang="ar-SA" dirty="0"/>
          </a:p>
        </p:txBody>
      </p:sp>
      <p:sp>
        <p:nvSpPr>
          <p:cNvPr id="4" name="Content Placeholder 3"/>
          <p:cNvSpPr>
            <a:spLocks noGrp="1"/>
          </p:cNvSpPr>
          <p:nvPr>
            <p:ph idx="1"/>
          </p:nvPr>
        </p:nvSpPr>
        <p:spPr/>
        <p:txBody>
          <a:bodyPr/>
          <a:lstStyle/>
          <a:p>
            <a:r>
              <a:rPr lang="en-US" sz="1600" i="1" dirty="0" smtClean="0"/>
              <a:t>Human-computer interaction (HCI)  has always been at the heart of Apple design.</a:t>
            </a:r>
            <a:endParaRPr lang="en-US" sz="1600" dirty="0" smtClean="0"/>
          </a:p>
          <a:p>
            <a:r>
              <a:rPr lang="en-US" sz="1600" dirty="0" smtClean="0"/>
              <a:t>Jobs recognized the central role of the user as well as human-computer interaction and design in products.</a:t>
            </a:r>
          </a:p>
          <a:p>
            <a:r>
              <a:rPr lang="en-US" sz="1600" dirty="0" smtClean="0"/>
              <a:t>Steve Jobs and Apple computers, by investing in products that are enjoyable  easy to use by anyone, have changed the way that user experience is perceived in both technology and computer companies. </a:t>
            </a:r>
          </a:p>
          <a:p>
            <a:r>
              <a:rPr lang="en-US" sz="1600" dirty="0" smtClean="0"/>
              <a:t>People working in the field of HCI often make a prime example of Apple products as a standard for a device that has good user experience, while also being commercially successful.</a:t>
            </a:r>
          </a:p>
          <a:p>
            <a:r>
              <a:rPr lang="en-US" sz="1600" dirty="0" smtClean="0"/>
              <a:t>Steve quotes about Design : "the design that works". "</a:t>
            </a:r>
            <a:r>
              <a:rPr lang="en-US" sz="1600" b="1" dirty="0" smtClean="0">
                <a:effectLst>
                  <a:outerShdw blurRad="38100" dist="38100" dir="2700000" algn="tl">
                    <a:srgbClr val="000000">
                      <a:alpha val="43137"/>
                    </a:srgbClr>
                  </a:outerShdw>
                </a:effectLst>
              </a:rPr>
              <a:t>Most people make the mistake of thinking design is what it looks like</a:t>
            </a:r>
            <a:r>
              <a:rPr lang="en-US" sz="1600" dirty="0" smtClean="0"/>
              <a:t>. People think it's this veneer - that the designers are handed this box and told, 'Make it look good!' That's not what we think design is. It's not just what it looks like and feels like. Design is how it works," (New York Times, November 30, 2003).</a:t>
            </a:r>
          </a:p>
          <a:p>
            <a:endParaRPr lang="en-US" sz="1600" dirty="0" smtClean="0"/>
          </a:p>
          <a:p>
            <a:endParaRPr lang="ar-SA" sz="1600" dirty="0"/>
          </a:p>
        </p:txBody>
      </p:sp>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14</a:t>
            </a:fld>
            <a:endParaRPr lang="en-GB"/>
          </a:p>
        </p:txBody>
      </p:sp>
      <p:pic>
        <p:nvPicPr>
          <p:cNvPr id="101380" name="Picture 4" descr="http://www.mysciencework.com/bundles/mswblog/images/Posts/2011/10/jobs-239x300.png"/>
          <p:cNvPicPr>
            <a:picLocks noChangeAspect="1" noChangeArrowheads="1"/>
          </p:cNvPicPr>
          <p:nvPr/>
        </p:nvPicPr>
        <p:blipFill>
          <a:blip r:embed="rId2" cstate="print"/>
          <a:srcRect/>
          <a:stretch>
            <a:fillRect/>
          </a:stretch>
        </p:blipFill>
        <p:spPr bwMode="auto">
          <a:xfrm>
            <a:off x="7820938" y="152636"/>
            <a:ext cx="1323062" cy="166074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2877C3A6-B04D-48C8-883B-1A9F60CC81F5}" type="slidenum">
              <a:rPr lang="en-GB" sz="1400">
                <a:solidFill>
                  <a:schemeClr val="bg2">
                    <a:lumMod val="75000"/>
                  </a:schemeClr>
                </a:solidFill>
              </a:rPr>
              <a:pPr>
                <a:defRPr/>
              </a:pPr>
              <a:t>15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228600" y="533400"/>
            <a:ext cx="8763000" cy="4038600"/>
          </a:xfrm>
          <a:solidFill>
            <a:schemeClr val="accent3">
              <a:lumMod val="75000"/>
            </a:schemeClr>
          </a:solidFill>
        </p:spPr>
        <p:txBody>
          <a:bodyPr rtlCol="0" anchor="b">
            <a:noAutofit/>
          </a:bodyPr>
          <a:lstStyle/>
          <a:p>
            <a:pPr marL="0" indent="0" eaLnBrk="1" fontAlgn="auto" hangingPunct="1">
              <a:spcAft>
                <a:spcPts val="0"/>
              </a:spcAft>
              <a:buFont typeface="Arial" pitchFamily="34" charset="0"/>
              <a:buNone/>
              <a:defRPr/>
            </a:pPr>
            <a:endParaRPr lang="en-US" sz="4800" dirty="0" smtClean="0">
              <a:solidFill>
                <a:schemeClr val="bg1"/>
              </a:solidFill>
            </a:endParaRPr>
          </a:p>
          <a:p>
            <a:pPr marL="0" indent="0" eaLnBrk="1" fontAlgn="auto" hangingPunct="1">
              <a:spcAft>
                <a:spcPts val="0"/>
              </a:spcAft>
              <a:buFont typeface="Arial" pitchFamily="34" charset="0"/>
              <a:buNone/>
              <a:defRPr/>
            </a:pPr>
            <a:r>
              <a:rPr lang="en-US" sz="4800" dirty="0" smtClean="0">
                <a:solidFill>
                  <a:schemeClr val="bg1"/>
                </a:solidFill>
              </a:rPr>
              <a:t>What is Interaction Design?</a:t>
            </a:r>
          </a:p>
          <a:p>
            <a:pPr marL="0" indent="0" eaLnBrk="1" fontAlgn="auto" hangingPunct="1">
              <a:spcAft>
                <a:spcPts val="0"/>
              </a:spcAft>
              <a:buFont typeface="Arial" pitchFamily="34" charset="0"/>
              <a:buNone/>
              <a:defRPr/>
            </a:pPr>
            <a:endParaRPr lang="en-US" sz="2400" dirty="0" smtClean="0">
              <a:solidFill>
                <a:schemeClr val="bg1"/>
              </a:solidFill>
            </a:endParaRPr>
          </a:p>
        </p:txBody>
      </p:sp>
      <p:pic>
        <p:nvPicPr>
          <p:cNvPr id="18436" name="Picture 3"/>
          <p:cNvPicPr>
            <a:picLocks noChangeAspect="1" noChangeArrowheads="1"/>
          </p:cNvPicPr>
          <p:nvPr/>
        </p:nvPicPr>
        <p:blipFill>
          <a:blip r:embed="rId3" cstate="print"/>
          <a:srcRect t="45477" b="30270"/>
          <a:stretch>
            <a:fillRect/>
          </a:stretch>
        </p:blipFill>
        <p:spPr bwMode="auto">
          <a:xfrm>
            <a:off x="228600" y="4648200"/>
            <a:ext cx="87630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D00EE6CF-56F2-4E8E-A746-8E33A1AE501C}" type="slidenum">
              <a:rPr lang="en-GB" sz="1400">
                <a:solidFill>
                  <a:schemeClr val="bg2">
                    <a:lumMod val="75000"/>
                  </a:schemeClr>
                </a:solidFill>
              </a:rPr>
              <a:pPr>
                <a:defRPr/>
              </a:pPr>
              <a:t>16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Interaction Design</a:t>
            </a:r>
          </a:p>
        </p:txBody>
      </p:sp>
      <p:sp>
        <p:nvSpPr>
          <p:cNvPr id="8" name="Content Placeholder 9"/>
          <p:cNvSpPr txBox="1">
            <a:spLocks/>
          </p:cNvSpPr>
          <p:nvPr/>
        </p:nvSpPr>
        <p:spPr>
          <a:xfrm>
            <a:off x="228600" y="1981200"/>
            <a:ext cx="6035675"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Designing interactive products to support the way </a:t>
            </a:r>
            <a:r>
              <a:rPr lang="en-GB" sz="2400" b="1" dirty="0">
                <a:effectLst>
                  <a:outerShdw blurRad="38100" dist="38100" dir="2700000" algn="tl">
                    <a:srgbClr val="000000">
                      <a:alpha val="43137"/>
                    </a:srgbClr>
                  </a:outerShdw>
                </a:effectLst>
                <a:latin typeface="+mn-lt"/>
                <a:cs typeface="Arial" charset="0"/>
              </a:rPr>
              <a:t>people</a:t>
            </a:r>
            <a:r>
              <a:rPr lang="en-GB" sz="2400" dirty="0">
                <a:latin typeface="+mn-lt"/>
                <a:cs typeface="Arial" charset="0"/>
              </a:rPr>
              <a:t> communicate and interact in their everyday and working lives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Sharp, Rogers and </a:t>
            </a:r>
            <a:r>
              <a:rPr lang="en-GB" sz="2400" dirty="0" err="1">
                <a:latin typeface="+mn-lt"/>
                <a:cs typeface="Arial" charset="0"/>
              </a:rPr>
              <a:t>Preece</a:t>
            </a:r>
            <a:r>
              <a:rPr lang="en-GB" sz="2400" dirty="0">
                <a:latin typeface="+mn-lt"/>
                <a:cs typeface="Arial" charset="0"/>
              </a:rPr>
              <a:t> (2007)</a:t>
            </a:r>
          </a:p>
          <a:p>
            <a:pPr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The </a:t>
            </a:r>
            <a:r>
              <a:rPr lang="en-GB" sz="2400" dirty="0">
                <a:latin typeface="+mn-lt"/>
                <a:cs typeface="Arial" charset="0"/>
              </a:rPr>
              <a:t>design of spaces for </a:t>
            </a:r>
            <a:r>
              <a:rPr lang="en-GB" sz="2400" b="1" dirty="0">
                <a:effectLst>
                  <a:outerShdw blurRad="38100" dist="38100" dir="2700000" algn="tl">
                    <a:srgbClr val="000000">
                      <a:alpha val="43137"/>
                    </a:srgbClr>
                  </a:outerShdw>
                </a:effectLst>
                <a:latin typeface="+mn-lt"/>
                <a:cs typeface="Arial" charset="0"/>
              </a:rPr>
              <a:t>human</a:t>
            </a:r>
            <a:r>
              <a:rPr lang="en-GB" sz="2400" dirty="0">
                <a:latin typeface="+mn-lt"/>
                <a:cs typeface="Arial" charset="0"/>
              </a:rPr>
              <a:t> communication and interaction </a:t>
            </a:r>
          </a:p>
          <a:p>
            <a:pPr lvl="1" fontAlgn="auto">
              <a:spcBef>
                <a:spcPts val="0"/>
              </a:spcBef>
              <a:spcAft>
                <a:spcPts val="1200"/>
              </a:spcAft>
              <a:buClr>
                <a:schemeClr val="accent3">
                  <a:lumMod val="50000"/>
                </a:schemeClr>
              </a:buClr>
              <a:buFont typeface="Wingdings 2" pitchFamily="18" charset="2"/>
              <a:buChar char=""/>
              <a:defRPr/>
            </a:pPr>
            <a:r>
              <a:rPr lang="en-GB" sz="2400" dirty="0" err="1">
                <a:latin typeface="+mn-lt"/>
                <a:cs typeface="Arial" charset="0"/>
              </a:rPr>
              <a:t>Winograd</a:t>
            </a:r>
            <a:r>
              <a:rPr lang="en-GB" sz="2400" dirty="0">
                <a:latin typeface="+mn-lt"/>
                <a:cs typeface="Arial" charset="0"/>
              </a:rPr>
              <a:t> (1997</a:t>
            </a:r>
            <a:r>
              <a:rPr lang="en-GB" sz="2400" dirty="0" smtClean="0">
                <a:latin typeface="+mn-lt"/>
                <a:cs typeface="Arial" charset="0"/>
              </a:rPr>
              <a:t>)</a:t>
            </a: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smtClean="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61793" name="Picture 1"/>
          <p:cNvPicPr>
            <a:picLocks noChangeAspect="1" noChangeArrowheads="1"/>
          </p:cNvPicPr>
          <p:nvPr/>
        </p:nvPicPr>
        <p:blipFill>
          <a:blip r:embed="rId3" cstate="print"/>
          <a:srcRect/>
          <a:stretch>
            <a:fillRect/>
          </a:stretch>
        </p:blipFill>
        <p:spPr bwMode="auto">
          <a:xfrm>
            <a:off x="6119813" y="2673350"/>
            <a:ext cx="2628900" cy="1919288"/>
          </a:xfrm>
          <a:prstGeom prst="rect">
            <a:avLst/>
          </a:prstGeom>
          <a:ln>
            <a:noFill/>
          </a:ln>
          <a:effectLst>
            <a:outerShdw blurRad="292100" dist="139700" dir="2700000" algn="tl" rotWithShape="0">
              <a:srgbClr val="333333">
                <a:alpha val="65000"/>
              </a:srgbClr>
            </a:outerShdw>
          </a:effectLst>
        </p:spPr>
      </p:pic>
      <p:sp>
        <p:nvSpPr>
          <p:cNvPr id="2" name="مستطيل 1"/>
          <p:cNvSpPr/>
          <p:nvPr/>
        </p:nvSpPr>
        <p:spPr>
          <a:xfrm>
            <a:off x="1035385" y="5774338"/>
            <a:ext cx="3778599" cy="461665"/>
          </a:xfrm>
          <a:prstGeom prst="rect">
            <a:avLst/>
          </a:prstGeom>
        </p:spPr>
        <p:txBody>
          <a:bodyPr wrap="none">
            <a:spAutoFit/>
          </a:bodyPr>
          <a:lstStyle/>
          <a:p>
            <a:r>
              <a:rPr lang="en-US" sz="2400" dirty="0">
                <a:solidFill>
                  <a:srgbClr val="000000"/>
                </a:solidFill>
                <a:latin typeface="arial" panose="020B0604020202020204" pitchFamily="34" charset="0"/>
                <a:hlinkClick r:id="rId4"/>
              </a:rPr>
              <a:t>What is Interaction Design</a:t>
            </a:r>
            <a:endParaRPr lang="en-US" sz="2400" b="0" i="0" dirty="0">
              <a:solidFill>
                <a:srgbClr val="222222"/>
              </a:solidFill>
              <a:effectLst/>
              <a:latin typeface="arial" panose="020B0604020202020204" pitchFamily="34" charset="0"/>
            </a:endParaRPr>
          </a:p>
        </p:txBody>
      </p:sp>
      <p:pic>
        <p:nvPicPr>
          <p:cNvPr id="35842" name="Picture 2" descr="https://encrypted-tbn1.gstatic.com/images?q=tbn:ANd9GcQIP2hdHfVjhBTaka6vlbRRpUS443JEeh5oOfubCC69074Hod5yfQ">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5292804"/>
            <a:ext cx="882985" cy="8829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ncrypted-tbn1.gstatic.com/images?q=tbn:ANd9GcQIP2hdHfVjhBTaka6vlbRRpUS443JEeh5oOfubCC69074Hod5yfQ">
            <a:hlinkClick r:id="rId6"/>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 y="6074407"/>
            <a:ext cx="882985" cy="882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17</a:t>
            </a:fld>
            <a:endParaRPr lang="en-GB"/>
          </a:p>
        </p:txBody>
      </p:sp>
      <p:pic>
        <p:nvPicPr>
          <p:cNvPr id="114690" name="Picture 2" descr="http://hci.sapp.org/lectures/verplank/interaction/InteractionDesign.gif"/>
          <p:cNvPicPr>
            <a:picLocks noChangeAspect="1" noChangeArrowheads="1"/>
          </p:cNvPicPr>
          <p:nvPr/>
        </p:nvPicPr>
        <p:blipFill>
          <a:blip r:embed="rId3" cstate="print"/>
          <a:srcRect/>
          <a:stretch>
            <a:fillRect/>
          </a:stretch>
        </p:blipFill>
        <p:spPr bwMode="auto">
          <a:xfrm>
            <a:off x="1691680" y="1232756"/>
            <a:ext cx="4983089" cy="423562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EA898E4-8340-4022-802A-C63DAAE232AF}" type="slidenum">
              <a:rPr lang="en-GB" sz="1400">
                <a:solidFill>
                  <a:schemeClr val="bg2">
                    <a:lumMod val="75000"/>
                  </a:schemeClr>
                </a:solidFill>
              </a:rPr>
              <a:pPr>
                <a:defRPr/>
              </a:pPr>
              <a:t>18</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Goals of Interaction Design</a:t>
            </a:r>
          </a:p>
        </p:txBody>
      </p:sp>
      <p:sp>
        <p:nvSpPr>
          <p:cNvPr id="8" name="Content Placeholder 9"/>
          <p:cNvSpPr txBox="1">
            <a:spLocks/>
          </p:cNvSpPr>
          <p:nvPr/>
        </p:nvSpPr>
        <p:spPr>
          <a:xfrm>
            <a:off x="228600" y="1981200"/>
            <a:ext cx="50990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Develop </a:t>
            </a:r>
            <a:r>
              <a:rPr lang="en-GB" sz="2400" dirty="0">
                <a:solidFill>
                  <a:schemeClr val="accent3">
                    <a:lumMod val="50000"/>
                  </a:schemeClr>
                </a:solidFill>
                <a:effectLst>
                  <a:outerShdw blurRad="38100" dist="38100" dir="2700000" algn="tl">
                    <a:srgbClr val="000000">
                      <a:alpha val="43137"/>
                    </a:srgbClr>
                  </a:outerShdw>
                </a:effectLst>
                <a:latin typeface="+mn-lt"/>
                <a:cs typeface="Arial" charset="0"/>
              </a:rPr>
              <a:t>usable</a:t>
            </a:r>
            <a:r>
              <a:rPr lang="en-GB" sz="2400" dirty="0">
                <a:latin typeface="+mn-lt"/>
                <a:cs typeface="Arial" charset="0"/>
              </a:rPr>
              <a:t> products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Usability means </a:t>
            </a:r>
          </a:p>
          <a:p>
            <a:pPr marL="914400" lvl="1" indent="-457200" fontAlgn="auto">
              <a:spcBef>
                <a:spcPts val="0"/>
              </a:spcBef>
              <a:spcAft>
                <a:spcPts val="1200"/>
              </a:spcAft>
              <a:buClr>
                <a:schemeClr val="accent3">
                  <a:lumMod val="50000"/>
                </a:schemeClr>
              </a:buClr>
              <a:buFont typeface="+mj-lt"/>
              <a:buAutoNum type="arabicPeriod"/>
              <a:defRPr/>
            </a:pPr>
            <a:r>
              <a:rPr lang="en-GB" sz="2400" dirty="0">
                <a:effectLst>
                  <a:outerShdw blurRad="38100" dist="38100" dir="2700000" algn="tl">
                    <a:srgbClr val="000000">
                      <a:alpha val="43137"/>
                    </a:srgbClr>
                  </a:outerShdw>
                </a:effectLst>
                <a:latin typeface="+mn-lt"/>
                <a:cs typeface="Arial" charset="0"/>
              </a:rPr>
              <a:t>easy</a:t>
            </a:r>
            <a:r>
              <a:rPr lang="en-GB" sz="2400" dirty="0">
                <a:latin typeface="+mn-lt"/>
                <a:cs typeface="Arial" charset="0"/>
              </a:rPr>
              <a:t> to learn, </a:t>
            </a:r>
          </a:p>
          <a:p>
            <a:pPr marL="914400" lvl="1" indent="-457200" fontAlgn="auto">
              <a:spcBef>
                <a:spcPts val="0"/>
              </a:spcBef>
              <a:spcAft>
                <a:spcPts val="1200"/>
              </a:spcAft>
              <a:buClr>
                <a:schemeClr val="accent3">
                  <a:lumMod val="50000"/>
                </a:schemeClr>
              </a:buClr>
              <a:buFont typeface="+mj-lt"/>
              <a:buAutoNum type="arabicPeriod"/>
              <a:defRPr/>
            </a:pPr>
            <a:r>
              <a:rPr lang="en-GB" sz="2400" dirty="0">
                <a:effectLst>
                  <a:outerShdw blurRad="38100" dist="38100" dir="2700000" algn="tl">
                    <a:srgbClr val="000000">
                      <a:alpha val="43137"/>
                    </a:srgbClr>
                  </a:outerShdw>
                </a:effectLst>
                <a:latin typeface="+mn-lt"/>
                <a:cs typeface="Arial" charset="0"/>
              </a:rPr>
              <a:t>effective</a:t>
            </a:r>
            <a:r>
              <a:rPr lang="en-GB" sz="2400" dirty="0">
                <a:latin typeface="+mn-lt"/>
                <a:cs typeface="Arial" charset="0"/>
              </a:rPr>
              <a:t> to use and </a:t>
            </a:r>
          </a:p>
          <a:p>
            <a:pPr marL="914400" lvl="1" indent="-457200" fontAlgn="auto">
              <a:spcBef>
                <a:spcPts val="0"/>
              </a:spcBef>
              <a:spcAft>
                <a:spcPts val="1200"/>
              </a:spcAft>
              <a:buClr>
                <a:schemeClr val="accent3">
                  <a:lumMod val="50000"/>
                </a:schemeClr>
              </a:buClr>
              <a:buFont typeface="+mj-lt"/>
              <a:buAutoNum type="arabicPeriod"/>
              <a:defRPr/>
            </a:pPr>
            <a:r>
              <a:rPr lang="en-GB" sz="2400" dirty="0">
                <a:latin typeface="+mn-lt"/>
                <a:cs typeface="Arial" charset="0"/>
              </a:rPr>
              <a:t>provide an </a:t>
            </a:r>
            <a:r>
              <a:rPr lang="en-GB" sz="2400" dirty="0">
                <a:effectLst>
                  <a:outerShdw blurRad="38100" dist="38100" dir="2700000" algn="tl">
                    <a:srgbClr val="000000">
                      <a:alpha val="43137"/>
                    </a:srgbClr>
                  </a:outerShdw>
                </a:effectLst>
                <a:latin typeface="+mn-lt"/>
                <a:cs typeface="Arial" charset="0"/>
              </a:rPr>
              <a:t>enjoyable</a:t>
            </a:r>
            <a:r>
              <a:rPr lang="en-GB" sz="2400" dirty="0">
                <a:latin typeface="+mn-lt"/>
                <a:cs typeface="Arial" charset="0"/>
              </a:rPr>
              <a:t> </a:t>
            </a:r>
            <a:r>
              <a:rPr lang="en-GB" sz="2400" dirty="0">
                <a:effectLst>
                  <a:outerShdw blurRad="38100" dist="38100" dir="2700000" algn="tl">
                    <a:srgbClr val="000000">
                      <a:alpha val="43137"/>
                    </a:srgbClr>
                  </a:outerShdw>
                </a:effectLst>
                <a:latin typeface="+mn-lt"/>
                <a:cs typeface="Arial" charset="0"/>
              </a:rPr>
              <a:t>experience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Involve </a:t>
            </a:r>
            <a:r>
              <a:rPr lang="en-GB" sz="2400" dirty="0">
                <a:effectLst>
                  <a:outerShdw blurRad="38100" dist="38100" dir="2700000" algn="tl">
                    <a:srgbClr val="000000">
                      <a:alpha val="43137"/>
                    </a:srgbClr>
                  </a:outerShdw>
                </a:effectLst>
                <a:latin typeface="+mn-lt"/>
                <a:cs typeface="Arial" charset="0"/>
              </a:rPr>
              <a:t>users</a:t>
            </a:r>
            <a:r>
              <a:rPr lang="en-GB" sz="2400" dirty="0">
                <a:latin typeface="+mn-lt"/>
                <a:cs typeface="Arial" charset="0"/>
              </a:rPr>
              <a:t> in the design process</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60769" name="Picture 1"/>
          <p:cNvPicPr>
            <a:picLocks noChangeAspect="1" noChangeArrowheads="1"/>
          </p:cNvPicPr>
          <p:nvPr/>
        </p:nvPicPr>
        <p:blipFill>
          <a:blip r:embed="rId3" cstate="print"/>
          <a:srcRect/>
          <a:stretch>
            <a:fillRect/>
          </a:stretch>
        </p:blipFill>
        <p:spPr bwMode="auto">
          <a:xfrm>
            <a:off x="4932363" y="2312988"/>
            <a:ext cx="4017962" cy="269716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2713A48-297B-4AB9-B449-6CC268AB3F5B}" type="slidenum">
              <a:rPr lang="en-GB" sz="1400">
                <a:solidFill>
                  <a:schemeClr val="bg2">
                    <a:lumMod val="75000"/>
                  </a:schemeClr>
                </a:solidFill>
              </a:rPr>
              <a:pPr>
                <a:defRPr/>
              </a:pPr>
              <a:t>19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a:extLst>
            <a:ext uri="{91240B29-F687-4F45-9708-019B960494DF}">
              <a14:hiddenLine xmlns:a14="http://schemas.microsoft.com/office/drawing/2010/main" w="9525">
                <a:solidFill>
                  <a:srgbClr val="000000"/>
                </a:solidFill>
                <a:miter lim="800000"/>
                <a:headEnd/>
                <a:tailEnd/>
              </a14:hiddenLine>
            </a:ext>
          </a:extLst>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Which kind of </a:t>
            </a:r>
            <a:r>
              <a:rPr lang="en-US" sz="4000" strike="sngStrike" dirty="0" smtClean="0">
                <a:solidFill>
                  <a:schemeClr val="bg1"/>
                </a:solidFill>
              </a:rPr>
              <a:t>Interaction</a:t>
            </a:r>
            <a:r>
              <a:rPr lang="en-US" sz="4000" dirty="0" smtClean="0">
                <a:solidFill>
                  <a:schemeClr val="bg1"/>
                </a:solidFill>
              </a:rPr>
              <a:t> Design</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Number of other terms used emphasizing what is being designed, e.g., </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user interface design, software design, user-</a:t>
            </a:r>
            <a:r>
              <a:rPr lang="en-GB" sz="2400" dirty="0" err="1">
                <a:latin typeface="+mn-lt"/>
                <a:cs typeface="Arial" charset="0"/>
              </a:rPr>
              <a:t>centered</a:t>
            </a:r>
            <a:r>
              <a:rPr lang="en-GB" sz="2400" dirty="0">
                <a:latin typeface="+mn-lt"/>
                <a:cs typeface="Arial" charset="0"/>
              </a:rPr>
              <a:t> design, product design, web design, experience design (UX)</a:t>
            </a:r>
          </a:p>
          <a:p>
            <a:pPr fontAlgn="auto">
              <a:spcBef>
                <a:spcPts val="0"/>
              </a:spcBef>
              <a:spcAft>
                <a:spcPts val="1200"/>
              </a:spcAft>
              <a:buClr>
                <a:schemeClr val="accent3">
                  <a:lumMod val="50000"/>
                </a:schemeClr>
              </a:buClr>
              <a:buFont typeface="Wingdings 2" pitchFamily="18" charset="2"/>
              <a:buChar char=""/>
              <a:defRPr/>
            </a:pPr>
            <a:r>
              <a:rPr lang="en-GB" sz="2400" dirty="0">
                <a:effectLst>
                  <a:outerShdw blurRad="38100" dist="38100" dir="2700000" algn="tl">
                    <a:srgbClr val="000000">
                      <a:alpha val="43137"/>
                    </a:srgbClr>
                  </a:outerShdw>
                </a:effectLst>
                <a:latin typeface="+mn-lt"/>
                <a:cs typeface="Arial" charset="0"/>
              </a:rPr>
              <a:t>Interaction design </a:t>
            </a:r>
            <a:r>
              <a:rPr lang="en-GB" sz="2400" dirty="0">
                <a:latin typeface="+mn-lt"/>
                <a:cs typeface="Arial" charset="0"/>
              </a:rPr>
              <a:t>is the </a:t>
            </a:r>
            <a:r>
              <a:rPr lang="en-GB" sz="2400" b="1" dirty="0">
                <a:effectLst>
                  <a:outerShdw blurRad="38100" dist="38100" dir="2700000" algn="tl">
                    <a:srgbClr val="000000">
                      <a:alpha val="43137"/>
                    </a:srgbClr>
                  </a:outerShdw>
                </a:effectLst>
                <a:latin typeface="+mn-lt"/>
                <a:cs typeface="Arial" charset="0"/>
              </a:rPr>
              <a:t>umbrella</a:t>
            </a:r>
            <a:r>
              <a:rPr lang="en-GB" sz="2400" dirty="0">
                <a:latin typeface="+mn-lt"/>
                <a:cs typeface="Arial" charset="0"/>
              </a:rPr>
              <a:t> term covering all of these aspects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fundamental to all disciplines, fields, and approaches concerned with researching and designing computer-based systems for people </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5B204559-C713-419A-9E13-AD9407F5146F}" type="slidenum">
              <a:rPr lang="en-GB" sz="1400">
                <a:solidFill>
                  <a:schemeClr val="bg2">
                    <a:lumMod val="75000"/>
                  </a:schemeClr>
                </a:solidFill>
              </a:rPr>
              <a:pPr>
                <a:defRPr/>
              </a:pPr>
              <a:t>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800" dirty="0" smtClean="0">
                <a:solidFill>
                  <a:schemeClr val="bg1"/>
                </a:solidFill>
              </a:rPr>
              <a:t>Overview</a:t>
            </a:r>
          </a:p>
        </p:txBody>
      </p:sp>
      <p:sp>
        <p:nvSpPr>
          <p:cNvPr id="8" name="Content Placeholder 9"/>
          <p:cNvSpPr txBox="1">
            <a:spLocks/>
          </p:cNvSpPr>
          <p:nvPr/>
        </p:nvSpPr>
        <p:spPr>
          <a:xfrm>
            <a:off x="228600" y="1981200"/>
            <a:ext cx="8763000" cy="4419600"/>
          </a:xfrm>
          <a:prstGeom prst="rect">
            <a:avLst/>
          </a:prstGeom>
        </p:spPr>
        <p:txBody>
          <a:bodyPr/>
          <a:lstStyle/>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What is HCI design?</a:t>
            </a:r>
          </a:p>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Good vs. bad design</a:t>
            </a:r>
          </a:p>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Interaction design</a:t>
            </a:r>
          </a:p>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Interaction design process</a:t>
            </a:r>
          </a:p>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Goals of interaction design</a:t>
            </a:r>
          </a:p>
          <a:p>
            <a:pPr fontAlgn="auto">
              <a:lnSpc>
                <a:spcPct val="150000"/>
              </a:lnSpc>
              <a:spcBef>
                <a:spcPts val="0"/>
              </a:spcBef>
              <a:spcAft>
                <a:spcPts val="0"/>
              </a:spcAft>
              <a:buClr>
                <a:schemeClr val="accent3">
                  <a:lumMod val="50000"/>
                </a:schemeClr>
              </a:buClr>
              <a:buSzPct val="70000"/>
              <a:buFont typeface="Wingdings 2" pitchFamily="18" charset="2"/>
              <a:buChar char=""/>
              <a:defRPr/>
            </a:pPr>
            <a:r>
              <a:rPr lang="en-US" sz="2800" dirty="0">
                <a:latin typeface="+mn-lt"/>
                <a:cs typeface="+mn-cs"/>
              </a:rPr>
              <a:t> Design and usability practices</a:t>
            </a:r>
            <a:endParaRPr lang="en-US" sz="2000" dirty="0">
              <a:latin typeface="+mn-lt"/>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890EDF0C-0815-4D0F-A19F-AEC2794ABB3F}" type="slidenum">
              <a:rPr lang="en-GB" sz="1400">
                <a:solidFill>
                  <a:schemeClr val="bg2">
                    <a:lumMod val="75000"/>
                  </a:schemeClr>
                </a:solidFill>
              </a:rPr>
              <a:pPr>
                <a:defRPr/>
              </a:pPr>
              <a:t>20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HCI and Interaction Design</a:t>
            </a:r>
          </a:p>
        </p:txBody>
      </p:sp>
      <p:sp>
        <p:nvSpPr>
          <p:cNvPr id="52" name="Round Diagonal Corner Rectangle 51"/>
          <p:cNvSpPr/>
          <p:nvPr/>
        </p:nvSpPr>
        <p:spPr>
          <a:xfrm>
            <a:off x="3240088" y="2490788"/>
            <a:ext cx="2663825" cy="2438400"/>
          </a:xfrm>
          <a:prstGeom prst="round2Diag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3200" dirty="0"/>
              <a:t>Interaction Design</a:t>
            </a:r>
            <a:endParaRPr lang="en-GB" sz="3200" dirty="0"/>
          </a:p>
        </p:txBody>
      </p:sp>
      <p:grpSp>
        <p:nvGrpSpPr>
          <p:cNvPr id="2" name="Group 138"/>
          <p:cNvGrpSpPr>
            <a:grpSpLocks/>
          </p:cNvGrpSpPr>
          <p:nvPr/>
        </p:nvGrpSpPr>
        <p:grpSpPr bwMode="auto">
          <a:xfrm>
            <a:off x="0" y="1881188"/>
            <a:ext cx="3138488" cy="3124200"/>
            <a:chOff x="0" y="1880828"/>
            <a:chExt cx="3138736" cy="3124200"/>
          </a:xfrm>
        </p:grpSpPr>
        <p:sp>
          <p:nvSpPr>
            <p:cNvPr id="22564" name="TextBox 44"/>
            <p:cNvSpPr txBox="1">
              <a:spLocks noChangeArrowheads="1"/>
            </p:cNvSpPr>
            <p:nvPr/>
          </p:nvSpPr>
          <p:spPr bwMode="auto">
            <a:xfrm>
              <a:off x="0" y="3789040"/>
              <a:ext cx="2362200" cy="461665"/>
            </a:xfrm>
            <a:prstGeom prst="rect">
              <a:avLst/>
            </a:prstGeom>
            <a:noFill/>
            <a:ln w="9525">
              <a:noFill/>
              <a:miter lim="800000"/>
              <a:headEnd/>
              <a:tailEnd/>
            </a:ln>
          </p:spPr>
          <p:txBody>
            <a:bodyPr>
              <a:spAutoFit/>
            </a:bodyPr>
            <a:lstStyle/>
            <a:p>
              <a:pPr algn="r"/>
              <a:r>
                <a:rPr lang="en-US" sz="1200"/>
                <a:t>Psychology/ </a:t>
              </a:r>
            </a:p>
            <a:p>
              <a:pPr algn="r"/>
              <a:r>
                <a:rPr lang="en-US" sz="1200"/>
                <a:t>Cognitive Science</a:t>
              </a:r>
              <a:endParaRPr lang="en-GB" sz="1200"/>
            </a:p>
          </p:txBody>
        </p:sp>
        <p:sp>
          <p:nvSpPr>
            <p:cNvPr id="22565" name="TextBox 8"/>
            <p:cNvSpPr txBox="1">
              <a:spLocks noChangeArrowheads="1"/>
            </p:cNvSpPr>
            <p:nvPr/>
          </p:nvSpPr>
          <p:spPr bwMode="auto">
            <a:xfrm>
              <a:off x="395536" y="2490428"/>
              <a:ext cx="1981200" cy="461665"/>
            </a:xfrm>
            <a:prstGeom prst="rect">
              <a:avLst/>
            </a:prstGeom>
            <a:noFill/>
            <a:ln w="9525">
              <a:noFill/>
              <a:miter lim="800000"/>
              <a:headEnd/>
              <a:tailEnd/>
            </a:ln>
          </p:spPr>
          <p:txBody>
            <a:bodyPr>
              <a:spAutoFit/>
            </a:bodyPr>
            <a:lstStyle/>
            <a:p>
              <a:pPr algn="r"/>
              <a:r>
                <a:rPr lang="en-US" sz="1200"/>
                <a:t>Computer Science/ Software Engineering</a:t>
              </a:r>
              <a:endParaRPr lang="en-GB" sz="1200"/>
            </a:p>
          </p:txBody>
        </p:sp>
        <p:cxnSp>
          <p:nvCxnSpPr>
            <p:cNvPr id="11" name="Straight Arrow Connector 10"/>
            <p:cNvCxnSpPr>
              <a:stCxn id="22565" idx="3"/>
            </p:cNvCxnSpPr>
            <p:nvPr/>
          </p:nvCxnSpPr>
          <p:spPr>
            <a:xfrm flipV="1">
              <a:off x="2376676" y="2719028"/>
              <a:ext cx="762060" cy="1587"/>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22567" name="TextBox 16"/>
            <p:cNvSpPr txBox="1">
              <a:spLocks noChangeArrowheads="1"/>
            </p:cNvSpPr>
            <p:nvPr/>
          </p:nvSpPr>
          <p:spPr bwMode="auto">
            <a:xfrm>
              <a:off x="700336" y="3051629"/>
              <a:ext cx="1676400" cy="276999"/>
            </a:xfrm>
            <a:prstGeom prst="rect">
              <a:avLst/>
            </a:prstGeom>
            <a:noFill/>
            <a:ln w="9525">
              <a:noFill/>
              <a:miter lim="800000"/>
              <a:headEnd/>
              <a:tailEnd/>
            </a:ln>
          </p:spPr>
          <p:txBody>
            <a:bodyPr>
              <a:spAutoFit/>
            </a:bodyPr>
            <a:lstStyle/>
            <a:p>
              <a:pPr algn="r"/>
              <a:r>
                <a:rPr lang="en-US" sz="1200"/>
                <a:t>Ergonomics</a:t>
              </a:r>
              <a:endParaRPr lang="en-GB" sz="1200"/>
            </a:p>
          </p:txBody>
        </p:sp>
        <p:sp>
          <p:nvSpPr>
            <p:cNvPr id="22568" name="TextBox 43"/>
            <p:cNvSpPr txBox="1">
              <a:spLocks noChangeArrowheads="1"/>
            </p:cNvSpPr>
            <p:nvPr/>
          </p:nvSpPr>
          <p:spPr bwMode="auto">
            <a:xfrm>
              <a:off x="700336" y="3432629"/>
              <a:ext cx="1676400" cy="276999"/>
            </a:xfrm>
            <a:prstGeom prst="rect">
              <a:avLst/>
            </a:prstGeom>
            <a:noFill/>
            <a:ln w="9525">
              <a:noFill/>
              <a:miter lim="800000"/>
              <a:headEnd/>
              <a:tailEnd/>
            </a:ln>
          </p:spPr>
          <p:txBody>
            <a:bodyPr>
              <a:spAutoFit/>
            </a:bodyPr>
            <a:lstStyle/>
            <a:p>
              <a:pPr algn="r"/>
              <a:r>
                <a:rPr lang="en-US" sz="1200"/>
                <a:t>Engineering</a:t>
              </a:r>
              <a:endParaRPr lang="en-GB" sz="1200"/>
            </a:p>
          </p:txBody>
        </p:sp>
        <p:sp>
          <p:nvSpPr>
            <p:cNvPr id="22569" name="TextBox 49"/>
            <p:cNvSpPr txBox="1">
              <a:spLocks noChangeArrowheads="1"/>
            </p:cNvSpPr>
            <p:nvPr/>
          </p:nvSpPr>
          <p:spPr bwMode="auto">
            <a:xfrm>
              <a:off x="700336" y="4347029"/>
              <a:ext cx="1676400" cy="276999"/>
            </a:xfrm>
            <a:prstGeom prst="rect">
              <a:avLst/>
            </a:prstGeom>
            <a:noFill/>
            <a:ln w="9525">
              <a:noFill/>
              <a:miter lim="800000"/>
              <a:headEnd/>
              <a:tailEnd/>
            </a:ln>
          </p:spPr>
          <p:txBody>
            <a:bodyPr>
              <a:spAutoFit/>
            </a:bodyPr>
            <a:lstStyle/>
            <a:p>
              <a:pPr algn="r"/>
              <a:r>
                <a:rPr lang="en-US" sz="1200"/>
                <a:t>Informatics</a:t>
              </a:r>
              <a:endParaRPr lang="en-GB" sz="1200"/>
            </a:p>
          </p:txBody>
        </p:sp>
        <p:sp>
          <p:nvSpPr>
            <p:cNvPr id="22570" name="TextBox 50"/>
            <p:cNvSpPr txBox="1">
              <a:spLocks noChangeArrowheads="1"/>
            </p:cNvSpPr>
            <p:nvPr/>
          </p:nvSpPr>
          <p:spPr bwMode="auto">
            <a:xfrm>
              <a:off x="700336" y="4728029"/>
              <a:ext cx="1676400" cy="276999"/>
            </a:xfrm>
            <a:prstGeom prst="rect">
              <a:avLst/>
            </a:prstGeom>
            <a:noFill/>
            <a:ln w="9525">
              <a:noFill/>
              <a:miter lim="800000"/>
              <a:headEnd/>
              <a:tailEnd/>
            </a:ln>
          </p:spPr>
          <p:txBody>
            <a:bodyPr>
              <a:spAutoFit/>
            </a:bodyPr>
            <a:lstStyle/>
            <a:p>
              <a:pPr algn="r"/>
              <a:r>
                <a:rPr lang="en-US" sz="1200"/>
                <a:t>Social Sciences</a:t>
              </a:r>
              <a:endParaRPr lang="en-GB" sz="1200"/>
            </a:p>
          </p:txBody>
        </p:sp>
        <p:sp>
          <p:nvSpPr>
            <p:cNvPr id="53" name="TextBox 52"/>
            <p:cNvSpPr txBox="1"/>
            <p:nvPr/>
          </p:nvSpPr>
          <p:spPr>
            <a:xfrm>
              <a:off x="471525" y="1880828"/>
              <a:ext cx="2209975" cy="307975"/>
            </a:xfrm>
            <a:prstGeom prst="rect">
              <a:avLst/>
            </a:prstGeom>
            <a:noFill/>
          </p:spPr>
          <p:txBody>
            <a:bodyPr>
              <a:spAutoFit/>
            </a:bodyPr>
            <a:lstStyle/>
            <a:p>
              <a:pPr algn="ctr">
                <a:defRPr/>
              </a:pPr>
              <a:r>
                <a:rPr lang="en-US" sz="1400" b="1" dirty="0">
                  <a:solidFill>
                    <a:schemeClr val="accent3">
                      <a:lumMod val="50000"/>
                    </a:schemeClr>
                  </a:solidFill>
                  <a:latin typeface="Arial" charset="0"/>
                  <a:cs typeface="Arial" charset="0"/>
                </a:rPr>
                <a:t>Academic Disciplines</a:t>
              </a:r>
              <a:endParaRPr lang="en-GB" sz="1400" b="1" dirty="0">
                <a:solidFill>
                  <a:schemeClr val="accent3">
                    <a:lumMod val="50000"/>
                  </a:schemeClr>
                </a:solidFill>
                <a:latin typeface="Arial" charset="0"/>
                <a:cs typeface="Arial" charset="0"/>
              </a:endParaRPr>
            </a:p>
          </p:txBody>
        </p:sp>
        <p:cxnSp>
          <p:nvCxnSpPr>
            <p:cNvPr id="56" name="Straight Arrow Connector 55"/>
            <p:cNvCxnSpPr/>
            <p:nvPr/>
          </p:nvCxnSpPr>
          <p:spPr>
            <a:xfrm flipV="1">
              <a:off x="2376676" y="3174640"/>
              <a:ext cx="762060"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2376676" y="3555640"/>
              <a:ext cx="762060"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2376676" y="4012840"/>
              <a:ext cx="762060"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2376676" y="4470040"/>
              <a:ext cx="762060"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2376676" y="4851040"/>
              <a:ext cx="762060"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3" name="Group 136"/>
          <p:cNvGrpSpPr>
            <a:grpSpLocks/>
          </p:cNvGrpSpPr>
          <p:nvPr/>
        </p:nvGrpSpPr>
        <p:grpSpPr bwMode="auto">
          <a:xfrm>
            <a:off x="5938838" y="1881188"/>
            <a:ext cx="2701925" cy="2457450"/>
            <a:chOff x="5939172" y="1880828"/>
            <a:chExt cx="2701280" cy="2457274"/>
          </a:xfrm>
        </p:grpSpPr>
        <p:sp>
          <p:nvSpPr>
            <p:cNvPr id="22553" name="TextBox 60"/>
            <p:cNvSpPr txBox="1">
              <a:spLocks noChangeArrowheads="1"/>
            </p:cNvSpPr>
            <p:nvPr/>
          </p:nvSpPr>
          <p:spPr bwMode="auto">
            <a:xfrm>
              <a:off x="6651848" y="2523964"/>
              <a:ext cx="1981200" cy="276999"/>
            </a:xfrm>
            <a:prstGeom prst="rect">
              <a:avLst/>
            </a:prstGeom>
            <a:noFill/>
            <a:ln w="9525">
              <a:noFill/>
              <a:miter lim="800000"/>
              <a:headEnd/>
              <a:tailEnd/>
            </a:ln>
          </p:spPr>
          <p:txBody>
            <a:bodyPr>
              <a:spAutoFit/>
            </a:bodyPr>
            <a:lstStyle/>
            <a:p>
              <a:r>
                <a:rPr lang="en-US" sz="1200"/>
                <a:t>Graphic Design</a:t>
              </a:r>
              <a:endParaRPr lang="en-GB" sz="1200"/>
            </a:p>
          </p:txBody>
        </p:sp>
        <p:cxnSp>
          <p:nvCxnSpPr>
            <p:cNvPr id="62" name="Straight Arrow Connector 61"/>
            <p:cNvCxnSpPr/>
            <p:nvPr/>
          </p:nvCxnSpPr>
          <p:spPr>
            <a:xfrm rot="10800000">
              <a:off x="5942346" y="2664997"/>
              <a:ext cx="717379" cy="3175"/>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423243" y="1880828"/>
              <a:ext cx="2209272" cy="307953"/>
            </a:xfrm>
            <a:prstGeom prst="rect">
              <a:avLst/>
            </a:prstGeom>
            <a:noFill/>
          </p:spPr>
          <p:txBody>
            <a:bodyPr>
              <a:spAutoFit/>
            </a:bodyPr>
            <a:lstStyle/>
            <a:p>
              <a:pPr algn="ctr">
                <a:defRPr/>
              </a:pPr>
              <a:r>
                <a:rPr lang="en-US" sz="1400" b="1" dirty="0">
                  <a:solidFill>
                    <a:schemeClr val="accent3">
                      <a:lumMod val="50000"/>
                    </a:schemeClr>
                  </a:solidFill>
                  <a:latin typeface="Arial" charset="0"/>
                  <a:cs typeface="Arial" charset="0"/>
                </a:rPr>
                <a:t>Design Practices</a:t>
              </a:r>
              <a:endParaRPr lang="en-GB" sz="1400" b="1" dirty="0">
                <a:solidFill>
                  <a:schemeClr val="accent3">
                    <a:lumMod val="50000"/>
                  </a:schemeClr>
                </a:solidFill>
                <a:latin typeface="Arial" charset="0"/>
                <a:cs typeface="Arial" charset="0"/>
              </a:endParaRPr>
            </a:p>
          </p:txBody>
        </p:sp>
        <p:sp>
          <p:nvSpPr>
            <p:cNvPr id="22556" name="TextBox 67"/>
            <p:cNvSpPr txBox="1">
              <a:spLocks noChangeArrowheads="1"/>
            </p:cNvSpPr>
            <p:nvPr/>
          </p:nvSpPr>
          <p:spPr bwMode="auto">
            <a:xfrm>
              <a:off x="6651848" y="2884004"/>
              <a:ext cx="1981200" cy="276999"/>
            </a:xfrm>
            <a:prstGeom prst="rect">
              <a:avLst/>
            </a:prstGeom>
            <a:noFill/>
            <a:ln w="9525">
              <a:noFill/>
              <a:miter lim="800000"/>
              <a:headEnd/>
              <a:tailEnd/>
            </a:ln>
          </p:spPr>
          <p:txBody>
            <a:bodyPr>
              <a:spAutoFit/>
            </a:bodyPr>
            <a:lstStyle/>
            <a:p>
              <a:r>
                <a:rPr lang="en-US" sz="1200"/>
                <a:t>Product Design</a:t>
              </a:r>
              <a:endParaRPr lang="en-GB" sz="1200"/>
            </a:p>
          </p:txBody>
        </p:sp>
        <p:sp>
          <p:nvSpPr>
            <p:cNvPr id="22557" name="TextBox 68"/>
            <p:cNvSpPr txBox="1">
              <a:spLocks noChangeArrowheads="1"/>
            </p:cNvSpPr>
            <p:nvPr/>
          </p:nvSpPr>
          <p:spPr bwMode="auto">
            <a:xfrm>
              <a:off x="6659252" y="3280048"/>
              <a:ext cx="1981200" cy="276999"/>
            </a:xfrm>
            <a:prstGeom prst="rect">
              <a:avLst/>
            </a:prstGeom>
            <a:noFill/>
            <a:ln w="9525">
              <a:noFill/>
              <a:miter lim="800000"/>
              <a:headEnd/>
              <a:tailEnd/>
            </a:ln>
          </p:spPr>
          <p:txBody>
            <a:bodyPr>
              <a:spAutoFit/>
            </a:bodyPr>
            <a:lstStyle/>
            <a:p>
              <a:r>
                <a:rPr lang="en-US" sz="1200"/>
                <a:t>Artist Design</a:t>
              </a:r>
              <a:endParaRPr lang="en-GB" sz="1200"/>
            </a:p>
          </p:txBody>
        </p:sp>
        <p:sp>
          <p:nvSpPr>
            <p:cNvPr id="22558" name="TextBox 69"/>
            <p:cNvSpPr txBox="1">
              <a:spLocks noChangeArrowheads="1"/>
            </p:cNvSpPr>
            <p:nvPr/>
          </p:nvSpPr>
          <p:spPr bwMode="auto">
            <a:xfrm>
              <a:off x="6659252" y="3665059"/>
              <a:ext cx="1981200" cy="276999"/>
            </a:xfrm>
            <a:prstGeom prst="rect">
              <a:avLst/>
            </a:prstGeom>
            <a:noFill/>
            <a:ln w="9525">
              <a:noFill/>
              <a:miter lim="800000"/>
              <a:headEnd/>
              <a:tailEnd/>
            </a:ln>
          </p:spPr>
          <p:txBody>
            <a:bodyPr>
              <a:spAutoFit/>
            </a:bodyPr>
            <a:lstStyle/>
            <a:p>
              <a:r>
                <a:rPr lang="en-US" sz="1200"/>
                <a:t>Industrial Design</a:t>
              </a:r>
              <a:endParaRPr lang="en-GB" sz="1200"/>
            </a:p>
          </p:txBody>
        </p:sp>
        <p:sp>
          <p:nvSpPr>
            <p:cNvPr id="22559" name="TextBox 70"/>
            <p:cNvSpPr txBox="1">
              <a:spLocks noChangeArrowheads="1"/>
            </p:cNvSpPr>
            <p:nvPr/>
          </p:nvSpPr>
          <p:spPr bwMode="auto">
            <a:xfrm>
              <a:off x="6651848" y="4061103"/>
              <a:ext cx="1981200" cy="276999"/>
            </a:xfrm>
            <a:prstGeom prst="rect">
              <a:avLst/>
            </a:prstGeom>
            <a:noFill/>
            <a:ln w="9525">
              <a:noFill/>
              <a:miter lim="800000"/>
              <a:headEnd/>
              <a:tailEnd/>
            </a:ln>
          </p:spPr>
          <p:txBody>
            <a:bodyPr>
              <a:spAutoFit/>
            </a:bodyPr>
            <a:lstStyle/>
            <a:p>
              <a:r>
                <a:rPr lang="en-US" sz="1200"/>
                <a:t>Film Industry </a:t>
              </a:r>
              <a:endParaRPr lang="en-GB" sz="1200"/>
            </a:p>
          </p:txBody>
        </p:sp>
        <p:cxnSp>
          <p:nvCxnSpPr>
            <p:cNvPr id="72" name="Straight Arrow Connector 71"/>
            <p:cNvCxnSpPr>
              <a:stCxn id="22556" idx="1"/>
            </p:cNvCxnSpPr>
            <p:nvPr/>
          </p:nvCxnSpPr>
          <p:spPr>
            <a:xfrm rot="10800000">
              <a:off x="5939172" y="3017397"/>
              <a:ext cx="712617" cy="4762"/>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rot="10800000">
              <a:off x="5939172" y="3407894"/>
              <a:ext cx="712617" cy="4762"/>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10800000">
              <a:off x="5939172" y="3809502"/>
              <a:ext cx="712617" cy="4763"/>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10800000">
              <a:off x="5939172" y="4199999"/>
              <a:ext cx="712617" cy="4763"/>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 name="Group 137"/>
          <p:cNvGrpSpPr>
            <a:grpSpLocks/>
          </p:cNvGrpSpPr>
          <p:nvPr/>
        </p:nvGrpSpPr>
        <p:grpSpPr bwMode="auto">
          <a:xfrm>
            <a:off x="468313" y="5084763"/>
            <a:ext cx="8567737" cy="1460500"/>
            <a:chOff x="539552" y="5157192"/>
            <a:chExt cx="8568952" cy="1459906"/>
          </a:xfrm>
        </p:grpSpPr>
        <p:sp>
          <p:nvSpPr>
            <p:cNvPr id="98" name="TextBox 97"/>
            <p:cNvSpPr txBox="1"/>
            <p:nvPr/>
          </p:nvSpPr>
          <p:spPr>
            <a:xfrm>
              <a:off x="2266997" y="5769718"/>
              <a:ext cx="2052928" cy="461774"/>
            </a:xfrm>
            <a:prstGeom prst="rect">
              <a:avLst/>
            </a:prstGeom>
            <a:noFill/>
            <a:ln>
              <a:solidFill>
                <a:schemeClr val="accent3">
                  <a:lumMod val="75000"/>
                </a:schemeClr>
              </a:solidFill>
            </a:ln>
          </p:spPr>
          <p:txBody>
            <a:bodyPr>
              <a:spAutoFit/>
            </a:bodyPr>
            <a:lstStyle/>
            <a:p>
              <a:pPr algn="ctr">
                <a:defRPr/>
              </a:pPr>
              <a:r>
                <a:rPr lang="en-US" sz="1200" dirty="0">
                  <a:latin typeface="Arial" charset="0"/>
                  <a:cs typeface="Arial" charset="0"/>
                </a:rPr>
                <a:t>Computer-Supported Cooperative Work (CSCW)</a:t>
              </a:r>
              <a:endParaRPr lang="en-GB" sz="1200" dirty="0">
                <a:latin typeface="Arial" charset="0"/>
                <a:cs typeface="Arial" charset="0"/>
              </a:endParaRPr>
            </a:p>
          </p:txBody>
        </p:sp>
        <p:sp>
          <p:nvSpPr>
            <p:cNvPr id="83" name="TextBox 82"/>
            <p:cNvSpPr txBox="1"/>
            <p:nvPr/>
          </p:nvSpPr>
          <p:spPr>
            <a:xfrm>
              <a:off x="539552" y="5769718"/>
              <a:ext cx="1476584" cy="461774"/>
            </a:xfrm>
            <a:prstGeom prst="rect">
              <a:avLst/>
            </a:prstGeom>
            <a:noFill/>
            <a:ln>
              <a:solidFill>
                <a:schemeClr val="accent3">
                  <a:lumMod val="75000"/>
                </a:schemeClr>
              </a:solidFill>
            </a:ln>
          </p:spPr>
          <p:txBody>
            <a:bodyPr>
              <a:spAutoFit/>
            </a:bodyPr>
            <a:lstStyle/>
            <a:p>
              <a:pPr algn="ctr">
                <a:defRPr/>
              </a:pPr>
              <a:r>
                <a:rPr lang="en-US" sz="1200" dirty="0">
                  <a:latin typeface="Arial" charset="0"/>
                  <a:cs typeface="Arial" charset="0"/>
                </a:rPr>
                <a:t>Human Factors Engineering (HF)</a:t>
              </a:r>
              <a:endParaRPr lang="en-GB" sz="1200" dirty="0">
                <a:latin typeface="Arial" charset="0"/>
                <a:cs typeface="Arial" charset="0"/>
              </a:endParaRPr>
            </a:p>
          </p:txBody>
        </p:sp>
        <p:cxnSp>
          <p:nvCxnSpPr>
            <p:cNvPr id="85" name="Straight Connector 84"/>
            <p:cNvCxnSpPr/>
            <p:nvPr/>
          </p:nvCxnSpPr>
          <p:spPr>
            <a:xfrm>
              <a:off x="1511240" y="5625314"/>
              <a:ext cx="1979893" cy="0"/>
            </a:xfrm>
            <a:prstGeom prst="line">
              <a:avLst/>
            </a:prstGeom>
            <a:ln>
              <a:solidFill>
                <a:schemeClr val="accent3">
                  <a:lumMod val="50000"/>
                </a:schemeClr>
              </a:solidFill>
              <a:tailEnd type="none" w="lg"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flipH="1" flipV="1">
              <a:off x="3258659" y="5391252"/>
              <a:ext cx="466535" cy="1588"/>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4499338" y="5769718"/>
              <a:ext cx="1440066" cy="461774"/>
            </a:xfrm>
            <a:prstGeom prst="rect">
              <a:avLst/>
            </a:prstGeom>
            <a:solidFill>
              <a:schemeClr val="accent3">
                <a:lumMod val="20000"/>
                <a:lumOff val="80000"/>
              </a:schemeClr>
            </a:solidFill>
            <a:ln>
              <a:solidFill>
                <a:schemeClr val="accent3">
                  <a:lumMod val="75000"/>
                </a:schemeClr>
              </a:solidFill>
            </a:ln>
          </p:spPr>
          <p:txBody>
            <a:bodyPr>
              <a:spAutoFit/>
            </a:bodyPr>
            <a:lstStyle/>
            <a:p>
              <a:pPr algn="ctr">
                <a:defRPr/>
              </a:pPr>
              <a:r>
                <a:rPr lang="en-US" sz="1200" dirty="0">
                  <a:latin typeface="Arial" charset="0"/>
                  <a:cs typeface="Arial" charset="0"/>
                </a:rPr>
                <a:t>Human Computer Interaction (</a:t>
              </a:r>
              <a:r>
                <a:rPr lang="en-US" sz="1200" b="1" dirty="0">
                  <a:latin typeface="Arial" charset="0"/>
                  <a:cs typeface="Arial" charset="0"/>
                </a:rPr>
                <a:t>HCI</a:t>
              </a:r>
              <a:r>
                <a:rPr lang="en-US" sz="1200" dirty="0">
                  <a:latin typeface="Arial" charset="0"/>
                  <a:cs typeface="Arial" charset="0"/>
                </a:rPr>
                <a:t>)</a:t>
              </a:r>
              <a:endParaRPr lang="en-GB" sz="1200" dirty="0">
                <a:latin typeface="Arial" charset="0"/>
                <a:cs typeface="Arial" charset="0"/>
              </a:endParaRPr>
            </a:p>
          </p:txBody>
        </p:sp>
        <p:sp>
          <p:nvSpPr>
            <p:cNvPr id="96" name="TextBox 95"/>
            <p:cNvSpPr txBox="1"/>
            <p:nvPr/>
          </p:nvSpPr>
          <p:spPr>
            <a:xfrm>
              <a:off x="7847850" y="5776065"/>
              <a:ext cx="1260654" cy="461774"/>
            </a:xfrm>
            <a:prstGeom prst="rect">
              <a:avLst/>
            </a:prstGeom>
            <a:noFill/>
            <a:ln>
              <a:solidFill>
                <a:schemeClr val="accent3">
                  <a:lumMod val="75000"/>
                </a:schemeClr>
              </a:solidFill>
            </a:ln>
          </p:spPr>
          <p:txBody>
            <a:bodyPr>
              <a:spAutoFit/>
            </a:bodyPr>
            <a:lstStyle/>
            <a:p>
              <a:pPr algn="ctr">
                <a:defRPr/>
              </a:pPr>
              <a:r>
                <a:rPr lang="en-US" sz="1200" dirty="0">
                  <a:latin typeface="Arial" charset="0"/>
                  <a:cs typeface="Arial" charset="0"/>
                </a:rPr>
                <a:t>Information Systems (IS)</a:t>
              </a:r>
              <a:endParaRPr lang="en-GB" sz="1200" dirty="0">
                <a:latin typeface="Arial" charset="0"/>
                <a:cs typeface="Arial" charset="0"/>
              </a:endParaRPr>
            </a:p>
          </p:txBody>
        </p:sp>
        <p:sp>
          <p:nvSpPr>
            <p:cNvPr id="99" name="TextBox 98"/>
            <p:cNvSpPr txBox="1"/>
            <p:nvPr/>
          </p:nvSpPr>
          <p:spPr>
            <a:xfrm>
              <a:off x="5975923" y="5771304"/>
              <a:ext cx="1763962" cy="461775"/>
            </a:xfrm>
            <a:prstGeom prst="rect">
              <a:avLst/>
            </a:prstGeom>
            <a:noFill/>
            <a:ln>
              <a:solidFill>
                <a:schemeClr val="accent3">
                  <a:lumMod val="75000"/>
                </a:schemeClr>
              </a:solidFill>
            </a:ln>
          </p:spPr>
          <p:txBody>
            <a:bodyPr>
              <a:spAutoFit/>
            </a:bodyPr>
            <a:lstStyle/>
            <a:p>
              <a:pPr algn="ctr">
                <a:defRPr/>
              </a:pPr>
              <a:r>
                <a:rPr lang="en-US" sz="1200" dirty="0">
                  <a:latin typeface="Arial" charset="0"/>
                  <a:cs typeface="Arial" charset="0"/>
                </a:rPr>
                <a:t>Cognitive Engineering /</a:t>
              </a:r>
            </a:p>
            <a:p>
              <a:pPr algn="ctr">
                <a:defRPr/>
              </a:pPr>
              <a:r>
                <a:rPr lang="en-US" sz="1200" dirty="0">
                  <a:latin typeface="Arial" charset="0"/>
                  <a:cs typeface="Arial" charset="0"/>
                </a:rPr>
                <a:t>Cognitive Ergonomics</a:t>
              </a:r>
              <a:endParaRPr lang="en-GB" sz="1200" dirty="0">
                <a:latin typeface="Arial" charset="0"/>
                <a:cs typeface="Arial" charset="0"/>
              </a:endParaRPr>
            </a:p>
          </p:txBody>
        </p:sp>
        <p:cxnSp>
          <p:nvCxnSpPr>
            <p:cNvPr id="102" name="Straight Connector 101"/>
            <p:cNvCxnSpPr/>
            <p:nvPr/>
          </p:nvCxnSpPr>
          <p:spPr>
            <a:xfrm rot="10800000" flipV="1">
              <a:off x="1331826" y="5625314"/>
              <a:ext cx="179413" cy="144404"/>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flipH="1" flipV="1">
              <a:off x="3546077" y="5462661"/>
              <a:ext cx="612526" cy="1587"/>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flipH="1" flipV="1">
              <a:off x="4301834" y="5462661"/>
              <a:ext cx="612526" cy="1587"/>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4932787" y="5625314"/>
              <a:ext cx="1798893" cy="0"/>
            </a:xfrm>
            <a:prstGeom prst="line">
              <a:avLst/>
            </a:prstGeom>
            <a:ln>
              <a:solidFill>
                <a:schemeClr val="accent3">
                  <a:lumMod val="50000"/>
                </a:schemeClr>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flipH="1" flipV="1">
              <a:off x="4699519" y="5390460"/>
              <a:ext cx="466535" cy="0"/>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256683" y="5480910"/>
              <a:ext cx="2988099" cy="0"/>
            </a:xfrm>
            <a:prstGeom prst="line">
              <a:avLst/>
            </a:prstGeom>
            <a:ln>
              <a:solidFill>
                <a:schemeClr val="accent3">
                  <a:lumMod val="50000"/>
                </a:schemeClr>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flipH="1">
              <a:off x="8100377" y="5625315"/>
              <a:ext cx="288807" cy="0"/>
            </a:xfrm>
            <a:prstGeom prst="line">
              <a:avLst/>
            </a:prstGeom>
            <a:ln>
              <a:solidFill>
                <a:schemeClr val="accent3">
                  <a:lumMod val="50000"/>
                </a:schemeClr>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rot="5400000" flipH="1" flipV="1">
              <a:off x="5094031" y="5318257"/>
              <a:ext cx="323718" cy="1587"/>
            </a:xfrm>
            <a:prstGeom prst="straightConnector1">
              <a:avLst/>
            </a:prstGeom>
            <a:ln>
              <a:solidFill>
                <a:schemeClr val="accent3">
                  <a:lumMod val="5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5400000">
              <a:off x="6659477" y="5697516"/>
              <a:ext cx="144404" cy="0"/>
            </a:xfrm>
            <a:prstGeom prst="line">
              <a:avLst/>
            </a:prstGeom>
            <a:ln>
              <a:solidFill>
                <a:schemeClr val="accent3">
                  <a:lumMod val="50000"/>
                </a:schemeClr>
              </a:solidFill>
              <a:tailEnd type="none" w="lg" len="med"/>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3275202" y="6309248"/>
              <a:ext cx="2210113" cy="307850"/>
            </a:xfrm>
            <a:prstGeom prst="rect">
              <a:avLst/>
            </a:prstGeom>
            <a:noFill/>
          </p:spPr>
          <p:txBody>
            <a:bodyPr>
              <a:spAutoFit/>
            </a:bodyPr>
            <a:lstStyle/>
            <a:p>
              <a:pPr algn="ctr">
                <a:defRPr/>
              </a:pPr>
              <a:r>
                <a:rPr lang="en-US" sz="1400" b="1" dirty="0">
                  <a:solidFill>
                    <a:schemeClr val="accent3">
                      <a:lumMod val="50000"/>
                    </a:schemeClr>
                  </a:solidFill>
                  <a:latin typeface="Arial" charset="0"/>
                  <a:cs typeface="Arial" charset="0"/>
                </a:rPr>
                <a:t>Interdisciplinary Fields</a:t>
              </a:r>
              <a:endParaRPr lang="en-GB" sz="1400" b="1" dirty="0">
                <a:solidFill>
                  <a:schemeClr val="accent3">
                    <a:lumMod val="50000"/>
                  </a:schemeClr>
                </a:solidFill>
                <a:latin typeface="Arial" charset="0"/>
                <a:cs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par>
                          <p:cTn id="8" fill="hold" nodeType="afterGroup">
                            <p:stCondLst>
                              <p:cond delay="3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0"/>
                                        <p:tgtEl>
                                          <p:spTgt spid="3"/>
                                        </p:tgtEl>
                                      </p:cBhvr>
                                    </p:animEffect>
                                  </p:childTnLst>
                                </p:cTn>
                              </p:par>
                            </p:childTnLst>
                          </p:cTn>
                        </p:par>
                        <p:par>
                          <p:cTn id="12" fill="hold" nodeType="afterGroup">
                            <p:stCondLst>
                              <p:cond delay="6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D454F83E-84C7-4CE4-B76D-79FD9FFF3EF5}" type="slidenum">
              <a:rPr lang="en-GB" sz="1400">
                <a:solidFill>
                  <a:schemeClr val="bg2">
                    <a:lumMod val="75000"/>
                  </a:schemeClr>
                </a:solidFill>
              </a:rPr>
              <a:pPr>
                <a:defRPr/>
              </a:pPr>
              <a:t>21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What is HCI?</a:t>
            </a:r>
          </a:p>
        </p:txBody>
      </p:sp>
      <p:sp>
        <p:nvSpPr>
          <p:cNvPr id="8" name="Content Placeholder 9"/>
          <p:cNvSpPr txBox="1">
            <a:spLocks/>
          </p:cNvSpPr>
          <p:nvPr/>
        </p:nvSpPr>
        <p:spPr>
          <a:xfrm>
            <a:off x="228600" y="1981200"/>
            <a:ext cx="8458200" cy="4419600"/>
          </a:xfrm>
          <a:prstGeom prst="rect">
            <a:avLst/>
          </a:prstGeom>
        </p:spPr>
        <p:txBody>
          <a:bodyPr/>
          <a:lstStyle/>
          <a:p>
            <a:pPr fontAlgn="auto">
              <a:spcBef>
                <a:spcPts val="0"/>
              </a:spcBef>
              <a:spcAft>
                <a:spcPts val="0"/>
              </a:spcAft>
              <a:buClr>
                <a:schemeClr val="accent3">
                  <a:lumMod val="50000"/>
                </a:schemeClr>
              </a:buClr>
              <a:buFont typeface="Wingdings 2" pitchFamily="18" charset="2"/>
              <a:buChar char=""/>
              <a:defRPr/>
            </a:pPr>
            <a:r>
              <a:rPr lang="en-US" sz="2000" dirty="0">
                <a:latin typeface="+mn-lt"/>
                <a:cs typeface="Arial" charset="0"/>
              </a:rPr>
              <a:t>Human-Computer Interaction draws on the fields of computer science, psychology, cognitive science, and organizational and social sciences in order to understand how people use and experience interactive technology. </a:t>
            </a:r>
          </a:p>
          <a:p>
            <a:pPr fontAlgn="auto">
              <a:spcBef>
                <a:spcPts val="0"/>
              </a:spcBef>
              <a:spcAft>
                <a:spcPts val="0"/>
              </a:spcAft>
              <a:buClr>
                <a:schemeClr val="accent3">
                  <a:lumMod val="50000"/>
                </a:schemeClr>
              </a:buClr>
              <a:buFont typeface="Wingdings 2" pitchFamily="18" charset="2"/>
              <a:buChar char=""/>
              <a:defRPr/>
            </a:pPr>
            <a:endParaRPr lang="en-US" sz="2000" dirty="0">
              <a:latin typeface="+mn-lt"/>
              <a:cs typeface="Arial" charset="0"/>
            </a:endParaRPr>
          </a:p>
        </p:txBody>
      </p:sp>
      <p:sp>
        <p:nvSpPr>
          <p:cNvPr id="9" name="Oval 8"/>
          <p:cNvSpPr/>
          <p:nvPr/>
        </p:nvSpPr>
        <p:spPr bwMode="auto">
          <a:xfrm>
            <a:off x="4243388" y="4405313"/>
            <a:ext cx="1785937" cy="1214437"/>
          </a:xfrm>
          <a:prstGeom prst="ellipse">
            <a:avLst/>
          </a:prstGeom>
          <a:solidFill>
            <a:schemeClr val="bg1">
              <a:lumMod val="6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0"/>
            </a:schemeClr>
          </a:fillRef>
          <a:effectRef idx="2">
            <a:schemeClr val="accent2">
              <a:alpha val="90000"/>
              <a:hueOff val="0"/>
              <a:satOff val="0"/>
              <a:lumOff val="0"/>
              <a:alphaOff val="0"/>
            </a:schemeClr>
          </a:effectRef>
          <a:fontRef idx="minor">
            <a:schemeClr val="lt1"/>
          </a:fontRef>
        </p:style>
        <p:txBody>
          <a:bodyPr anchor="ctr"/>
          <a:lstStyle/>
          <a:p>
            <a:pPr algn="ctr" fontAlgn="auto">
              <a:spcBef>
                <a:spcPts val="0"/>
              </a:spcBef>
              <a:spcAft>
                <a:spcPts val="0"/>
              </a:spcAft>
              <a:defRPr/>
            </a:pPr>
            <a:r>
              <a:rPr lang="en-GB" sz="1600" dirty="0">
                <a:solidFill>
                  <a:schemeClr val="tx1">
                    <a:lumMod val="50000"/>
                    <a:lumOff val="50000"/>
                  </a:schemeClr>
                </a:solidFill>
              </a:rPr>
              <a:t>Human </a:t>
            </a:r>
          </a:p>
          <a:p>
            <a:pPr algn="ctr" fontAlgn="auto">
              <a:spcBef>
                <a:spcPts val="0"/>
              </a:spcBef>
              <a:spcAft>
                <a:spcPts val="0"/>
              </a:spcAft>
              <a:defRPr/>
            </a:pPr>
            <a:r>
              <a:rPr lang="en-GB" sz="1600" dirty="0">
                <a:solidFill>
                  <a:schemeClr val="tx1">
                    <a:lumMod val="50000"/>
                    <a:lumOff val="50000"/>
                  </a:schemeClr>
                </a:solidFill>
              </a:rPr>
              <a:t>/Behavioural  Sciences</a:t>
            </a:r>
          </a:p>
        </p:txBody>
      </p:sp>
      <p:sp>
        <p:nvSpPr>
          <p:cNvPr id="10" name="Oval 9"/>
          <p:cNvSpPr/>
          <p:nvPr/>
        </p:nvSpPr>
        <p:spPr bwMode="auto">
          <a:xfrm>
            <a:off x="2814638" y="4405313"/>
            <a:ext cx="1750776" cy="1214436"/>
          </a:xfrm>
          <a:prstGeom prst="ellipse">
            <a:avLst/>
          </a:prstGeom>
          <a:solidFill>
            <a:schemeClr val="accent3">
              <a:lumMod val="5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0"/>
            </a:schemeClr>
          </a:fillRef>
          <a:effectRef idx="2">
            <a:schemeClr val="accent2">
              <a:alpha val="90000"/>
              <a:hueOff val="0"/>
              <a:satOff val="0"/>
              <a:lumOff val="0"/>
              <a:alphaOff val="0"/>
            </a:schemeClr>
          </a:effectRef>
          <a:fontRef idx="minor">
            <a:schemeClr val="lt1"/>
          </a:fontRef>
        </p:style>
        <p:txBody>
          <a:bodyPr anchor="ctr"/>
          <a:lstStyle/>
          <a:p>
            <a:pPr algn="ctr" fontAlgn="auto">
              <a:spcBef>
                <a:spcPts val="0"/>
              </a:spcBef>
              <a:spcAft>
                <a:spcPts val="0"/>
              </a:spcAft>
              <a:defRPr/>
            </a:pPr>
            <a:r>
              <a:rPr lang="en-GB" dirty="0">
                <a:solidFill>
                  <a:schemeClr val="bg1"/>
                </a:solidFill>
              </a:rPr>
              <a:t>Interactive Systems</a:t>
            </a:r>
          </a:p>
        </p:txBody>
      </p:sp>
      <p:grpSp>
        <p:nvGrpSpPr>
          <p:cNvPr id="2" name="Group 9"/>
          <p:cNvGrpSpPr/>
          <p:nvPr/>
        </p:nvGrpSpPr>
        <p:grpSpPr bwMode="auto">
          <a:xfrm>
            <a:off x="957263" y="3833813"/>
            <a:ext cx="1335617" cy="750564"/>
            <a:chOff x="3400560" y="928696"/>
            <a:chExt cx="1143901" cy="750433"/>
          </a:xfrm>
          <a:solidFill>
            <a:schemeClr val="accent3">
              <a:lumMod val="50000"/>
            </a:schemeClr>
          </a:solidFill>
          <a:scene3d>
            <a:camera prst="orthographicFront"/>
            <a:lightRig rig="threePt" dir="t">
              <a:rot lat="0" lon="0" rev="7500000"/>
            </a:lightRig>
          </a:scene3d>
        </p:grpSpPr>
        <p:sp>
          <p:nvSpPr>
            <p:cNvPr id="12" name="Oval 11"/>
            <p:cNvSpPr/>
            <p:nvPr/>
          </p:nvSpPr>
          <p:spPr>
            <a:xfrm>
              <a:off x="3400560" y="928696"/>
              <a:ext cx="1143901" cy="750433"/>
            </a:xfrm>
            <a:prstGeom prst="ellipse">
              <a:avLst/>
            </a:prstGeom>
            <a:grpFill/>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26667"/>
              </a:schemeClr>
            </a:fillRef>
            <a:effectRef idx="2">
              <a:schemeClr val="accent2">
                <a:alpha val="90000"/>
                <a:hueOff val="0"/>
                <a:satOff val="0"/>
                <a:lumOff val="0"/>
                <a:alphaOff val="-26667"/>
              </a:schemeClr>
            </a:effectRef>
            <a:fontRef idx="minor">
              <a:schemeClr val="lt1"/>
            </a:fontRef>
          </p:style>
        </p:sp>
        <p:sp>
          <p:nvSpPr>
            <p:cNvPr id="13" name="Oval 4"/>
            <p:cNvSpPr/>
            <p:nvPr/>
          </p:nvSpPr>
          <p:spPr>
            <a:xfrm>
              <a:off x="3568081" y="1038594"/>
              <a:ext cx="808859" cy="530637"/>
            </a:xfrm>
            <a:prstGeom prst="rect">
              <a:avLst/>
            </a:prstGeom>
            <a:grpFill/>
            <a:sp3d/>
          </p:spPr>
          <p:style>
            <a:lnRef idx="0">
              <a:scrgbClr r="0" g="0" b="0"/>
            </a:lnRef>
            <a:fillRef idx="0">
              <a:scrgbClr r="0" g="0" b="0"/>
            </a:fillRef>
            <a:effectRef idx="0">
              <a:scrgbClr r="0" g="0" b="0"/>
            </a:effectRef>
            <a:fontRef idx="minor">
              <a:schemeClr val="lt1"/>
            </a:fontRef>
          </p:style>
          <p:txBody>
            <a:bodyPr lIns="7620" tIns="7620" rIns="7620" bIns="7620" spcCol="1270" anchor="ctr"/>
            <a:lstStyle/>
            <a:p>
              <a:pPr algn="ctr" defTabSz="533400" fontAlgn="auto">
                <a:lnSpc>
                  <a:spcPct val="90000"/>
                </a:lnSpc>
                <a:spcBef>
                  <a:spcPts val="0"/>
                </a:spcBef>
                <a:spcAft>
                  <a:spcPct val="35000"/>
                </a:spcAft>
                <a:defRPr/>
              </a:pPr>
              <a:r>
                <a:rPr lang="en-GB" sz="1400" b="1" dirty="0">
                  <a:solidFill>
                    <a:schemeClr val="bg1"/>
                  </a:solidFill>
                </a:rPr>
                <a:t>Computer Science</a:t>
              </a:r>
            </a:p>
          </p:txBody>
        </p:sp>
      </p:grpSp>
      <p:grpSp>
        <p:nvGrpSpPr>
          <p:cNvPr id="3" name="Group 17"/>
          <p:cNvGrpSpPr/>
          <p:nvPr/>
        </p:nvGrpSpPr>
        <p:grpSpPr bwMode="auto">
          <a:xfrm>
            <a:off x="957263" y="4726610"/>
            <a:ext cx="1335617" cy="750564"/>
            <a:chOff x="3400560" y="928696"/>
            <a:chExt cx="1143901" cy="750433"/>
          </a:xfrm>
          <a:solidFill>
            <a:schemeClr val="accent3">
              <a:lumMod val="50000"/>
            </a:schemeClr>
          </a:solidFill>
          <a:scene3d>
            <a:camera prst="orthographicFront"/>
            <a:lightRig rig="threePt" dir="t">
              <a:rot lat="0" lon="0" rev="7500000"/>
            </a:lightRig>
          </a:scene3d>
        </p:grpSpPr>
        <p:sp>
          <p:nvSpPr>
            <p:cNvPr id="15" name="Oval 14"/>
            <p:cNvSpPr/>
            <p:nvPr/>
          </p:nvSpPr>
          <p:spPr>
            <a:xfrm>
              <a:off x="3400560" y="928696"/>
              <a:ext cx="1143901" cy="750433"/>
            </a:xfrm>
            <a:prstGeom prst="ellipse">
              <a:avLst/>
            </a:prstGeom>
            <a:grpFill/>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26667"/>
              </a:schemeClr>
            </a:fillRef>
            <a:effectRef idx="2">
              <a:schemeClr val="accent2">
                <a:alpha val="90000"/>
                <a:hueOff val="0"/>
                <a:satOff val="0"/>
                <a:lumOff val="0"/>
                <a:alphaOff val="-26667"/>
              </a:schemeClr>
            </a:effectRef>
            <a:fontRef idx="minor">
              <a:schemeClr val="lt1"/>
            </a:fontRef>
          </p:style>
        </p:sp>
        <p:sp>
          <p:nvSpPr>
            <p:cNvPr id="16" name="Oval 4"/>
            <p:cNvSpPr/>
            <p:nvPr/>
          </p:nvSpPr>
          <p:spPr>
            <a:xfrm>
              <a:off x="3568081" y="1038594"/>
              <a:ext cx="808859" cy="530637"/>
            </a:xfrm>
            <a:prstGeom prst="rect">
              <a:avLst/>
            </a:prstGeom>
            <a:grpFill/>
            <a:sp3d/>
          </p:spPr>
          <p:style>
            <a:lnRef idx="0">
              <a:scrgbClr r="0" g="0" b="0"/>
            </a:lnRef>
            <a:fillRef idx="0">
              <a:scrgbClr r="0" g="0" b="0"/>
            </a:fillRef>
            <a:effectRef idx="0">
              <a:scrgbClr r="0" g="0" b="0"/>
            </a:effectRef>
            <a:fontRef idx="minor">
              <a:schemeClr val="lt1"/>
            </a:fontRef>
          </p:style>
          <p:txBody>
            <a:bodyPr lIns="7620" tIns="7620" rIns="7620" bIns="7620" spcCol="1270" anchor="ctr"/>
            <a:lstStyle/>
            <a:p>
              <a:pPr algn="ctr" defTabSz="533400" fontAlgn="auto">
                <a:lnSpc>
                  <a:spcPct val="90000"/>
                </a:lnSpc>
                <a:spcBef>
                  <a:spcPts val="0"/>
                </a:spcBef>
                <a:spcAft>
                  <a:spcPct val="35000"/>
                </a:spcAft>
                <a:defRPr/>
              </a:pPr>
              <a:r>
                <a:rPr lang="en-GB" sz="1400" b="1" dirty="0">
                  <a:solidFill>
                    <a:schemeClr val="bg1"/>
                  </a:solidFill>
                </a:rPr>
                <a:t>Engineering</a:t>
              </a:r>
            </a:p>
          </p:txBody>
        </p:sp>
      </p:grpSp>
      <p:grpSp>
        <p:nvGrpSpPr>
          <p:cNvPr id="5" name="Group 20"/>
          <p:cNvGrpSpPr/>
          <p:nvPr/>
        </p:nvGrpSpPr>
        <p:grpSpPr bwMode="auto">
          <a:xfrm>
            <a:off x="957263" y="5620074"/>
            <a:ext cx="1335617" cy="750564"/>
            <a:chOff x="3400560" y="928696"/>
            <a:chExt cx="1143901" cy="750433"/>
          </a:xfrm>
          <a:solidFill>
            <a:schemeClr val="accent3">
              <a:lumMod val="50000"/>
            </a:schemeClr>
          </a:solidFill>
          <a:scene3d>
            <a:camera prst="orthographicFront"/>
            <a:lightRig rig="threePt" dir="t">
              <a:rot lat="0" lon="0" rev="7500000"/>
            </a:lightRig>
          </a:scene3d>
        </p:grpSpPr>
        <p:sp>
          <p:nvSpPr>
            <p:cNvPr id="18" name="Oval 17"/>
            <p:cNvSpPr/>
            <p:nvPr/>
          </p:nvSpPr>
          <p:spPr>
            <a:xfrm>
              <a:off x="3400560" y="928696"/>
              <a:ext cx="1143901" cy="750433"/>
            </a:xfrm>
            <a:prstGeom prst="ellipse">
              <a:avLst/>
            </a:prstGeom>
            <a:grpFill/>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26667"/>
              </a:schemeClr>
            </a:fillRef>
            <a:effectRef idx="2">
              <a:schemeClr val="accent2">
                <a:alpha val="90000"/>
                <a:hueOff val="0"/>
                <a:satOff val="0"/>
                <a:lumOff val="0"/>
                <a:alphaOff val="-26667"/>
              </a:schemeClr>
            </a:effectRef>
            <a:fontRef idx="minor">
              <a:schemeClr val="lt1"/>
            </a:fontRef>
          </p:style>
        </p:sp>
        <p:sp>
          <p:nvSpPr>
            <p:cNvPr id="19" name="Oval 4"/>
            <p:cNvSpPr/>
            <p:nvPr/>
          </p:nvSpPr>
          <p:spPr>
            <a:xfrm>
              <a:off x="3568081" y="1038594"/>
              <a:ext cx="808859" cy="530637"/>
            </a:xfrm>
            <a:prstGeom prst="rect">
              <a:avLst/>
            </a:prstGeom>
            <a:grpFill/>
            <a:sp3d/>
          </p:spPr>
          <p:style>
            <a:lnRef idx="0">
              <a:scrgbClr r="0" g="0" b="0"/>
            </a:lnRef>
            <a:fillRef idx="0">
              <a:scrgbClr r="0" g="0" b="0"/>
            </a:fillRef>
            <a:effectRef idx="0">
              <a:scrgbClr r="0" g="0" b="0"/>
            </a:effectRef>
            <a:fontRef idx="minor">
              <a:schemeClr val="lt1"/>
            </a:fontRef>
          </p:style>
          <p:txBody>
            <a:bodyPr lIns="7620" tIns="7620" rIns="7620" bIns="7620" spcCol="1270" anchor="ctr"/>
            <a:lstStyle/>
            <a:p>
              <a:pPr algn="ctr" defTabSz="533400" fontAlgn="auto">
                <a:lnSpc>
                  <a:spcPct val="90000"/>
                </a:lnSpc>
                <a:spcBef>
                  <a:spcPts val="0"/>
                </a:spcBef>
                <a:spcAft>
                  <a:spcPct val="35000"/>
                </a:spcAft>
                <a:defRPr/>
              </a:pPr>
              <a:r>
                <a:rPr lang="en-GB" sz="1400" b="1" dirty="0">
                  <a:solidFill>
                    <a:schemeClr val="bg1"/>
                  </a:solidFill>
                </a:rPr>
                <a:t>Design</a:t>
              </a:r>
            </a:p>
          </p:txBody>
        </p:sp>
      </p:grpSp>
      <p:cxnSp>
        <p:nvCxnSpPr>
          <p:cNvPr id="20" name="Straight Connector 19"/>
          <p:cNvCxnSpPr/>
          <p:nvPr/>
        </p:nvCxnSpPr>
        <p:spPr bwMode="auto">
          <a:xfrm>
            <a:off x="2366963" y="5119688"/>
            <a:ext cx="444500" cy="1587"/>
          </a:xfrm>
          <a:prstGeom prst="line">
            <a:avLst/>
          </a:prstGeom>
        </p:spPr>
        <p:style>
          <a:lnRef idx="2">
            <a:schemeClr val="accent5"/>
          </a:lnRef>
          <a:fillRef idx="0">
            <a:schemeClr val="accent5"/>
          </a:fillRef>
          <a:effectRef idx="1">
            <a:schemeClr val="accent5"/>
          </a:effectRef>
          <a:fontRef idx="minor">
            <a:schemeClr val="tx1"/>
          </a:fontRef>
        </p:style>
      </p:cxnSp>
      <p:cxnSp>
        <p:nvCxnSpPr>
          <p:cNvPr id="21" name="Straight Connector 20"/>
          <p:cNvCxnSpPr/>
          <p:nvPr/>
        </p:nvCxnSpPr>
        <p:spPr bwMode="auto">
          <a:xfrm flipV="1">
            <a:off x="2366963" y="5548313"/>
            <a:ext cx="519112" cy="214312"/>
          </a:xfrm>
          <a:prstGeom prst="line">
            <a:avLst/>
          </a:prstGeom>
        </p:spPr>
        <p:style>
          <a:lnRef idx="2">
            <a:schemeClr val="accent5"/>
          </a:lnRef>
          <a:fillRef idx="0">
            <a:schemeClr val="accent5"/>
          </a:fillRef>
          <a:effectRef idx="1">
            <a:schemeClr val="accent5"/>
          </a:effectRef>
          <a:fontRef idx="minor">
            <a:schemeClr val="tx1"/>
          </a:fontRef>
        </p:style>
      </p:cxnSp>
      <p:cxnSp>
        <p:nvCxnSpPr>
          <p:cNvPr id="22" name="Straight Connector 21"/>
          <p:cNvCxnSpPr/>
          <p:nvPr/>
        </p:nvCxnSpPr>
        <p:spPr bwMode="auto">
          <a:xfrm>
            <a:off x="2292350" y="4405313"/>
            <a:ext cx="519113" cy="215900"/>
          </a:xfrm>
          <a:prstGeom prst="line">
            <a:avLst/>
          </a:prstGeom>
        </p:spPr>
        <p:style>
          <a:lnRef idx="2">
            <a:schemeClr val="accent5"/>
          </a:lnRef>
          <a:fillRef idx="0">
            <a:schemeClr val="accent5"/>
          </a:fillRef>
          <a:effectRef idx="1">
            <a:schemeClr val="accent5"/>
          </a:effectRef>
          <a:fontRef idx="minor">
            <a:schemeClr val="tx1"/>
          </a:fontRef>
        </p:style>
      </p:cxnSp>
      <p:grpSp>
        <p:nvGrpSpPr>
          <p:cNvPr id="6161" name="Group 44"/>
          <p:cNvGrpSpPr>
            <a:grpSpLocks/>
          </p:cNvGrpSpPr>
          <p:nvPr/>
        </p:nvGrpSpPr>
        <p:grpSpPr bwMode="auto">
          <a:xfrm>
            <a:off x="5957888" y="3762375"/>
            <a:ext cx="2071687" cy="2643188"/>
            <a:chOff x="6143636" y="3429000"/>
            <a:chExt cx="2071702" cy="2643206"/>
          </a:xfrm>
        </p:grpSpPr>
        <p:sp>
          <p:nvSpPr>
            <p:cNvPr id="24" name="Oval 23"/>
            <p:cNvSpPr/>
            <p:nvPr/>
          </p:nvSpPr>
          <p:spPr>
            <a:xfrm>
              <a:off x="6786578" y="4357694"/>
              <a:ext cx="1428760" cy="785818"/>
            </a:xfrm>
            <a:prstGeom prst="ellipse">
              <a:avLst/>
            </a:prstGeom>
            <a:solidFill>
              <a:schemeClr val="bg1">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0"/>
              </a:schemeClr>
            </a:fillRef>
            <a:effectRef idx="2">
              <a:schemeClr val="accent2">
                <a:alpha val="90000"/>
                <a:hueOff val="0"/>
                <a:satOff val="0"/>
                <a:lumOff val="0"/>
                <a:alphaOff val="0"/>
              </a:schemeClr>
            </a:effectRef>
            <a:fontRef idx="minor">
              <a:schemeClr val="lt1"/>
            </a:fontRef>
          </p:style>
          <p:txBody>
            <a:bodyPr anchor="ctr"/>
            <a:lstStyle/>
            <a:p>
              <a:pPr algn="ctr" fontAlgn="auto">
                <a:spcBef>
                  <a:spcPts val="0"/>
                </a:spcBef>
                <a:spcAft>
                  <a:spcPts val="0"/>
                </a:spcAft>
                <a:defRPr/>
              </a:pPr>
              <a:r>
                <a:rPr lang="en-GB" sz="1400" b="1" dirty="0">
                  <a:solidFill>
                    <a:schemeClr val="bg1">
                      <a:lumMod val="50000"/>
                    </a:schemeClr>
                  </a:solidFill>
                </a:rPr>
                <a:t>Psychology</a:t>
              </a:r>
            </a:p>
          </p:txBody>
        </p:sp>
        <p:sp>
          <p:nvSpPr>
            <p:cNvPr id="25" name="Oval 24"/>
            <p:cNvSpPr/>
            <p:nvPr/>
          </p:nvSpPr>
          <p:spPr>
            <a:xfrm>
              <a:off x="6786578" y="5286388"/>
              <a:ext cx="1428760" cy="785818"/>
            </a:xfrm>
            <a:prstGeom prst="ellipse">
              <a:avLst/>
            </a:prstGeom>
            <a:solidFill>
              <a:schemeClr val="bg1">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0"/>
              </a:schemeClr>
            </a:fillRef>
            <a:effectRef idx="2">
              <a:schemeClr val="accent2">
                <a:alpha val="90000"/>
                <a:hueOff val="0"/>
                <a:satOff val="0"/>
                <a:lumOff val="0"/>
                <a:alphaOff val="0"/>
              </a:schemeClr>
            </a:effectRef>
            <a:fontRef idx="minor">
              <a:schemeClr val="lt1"/>
            </a:fontRef>
          </p:style>
          <p:txBody>
            <a:bodyPr anchor="ctr"/>
            <a:lstStyle/>
            <a:p>
              <a:pPr algn="ctr" fontAlgn="auto">
                <a:spcBef>
                  <a:spcPts val="0"/>
                </a:spcBef>
                <a:spcAft>
                  <a:spcPts val="0"/>
                </a:spcAft>
                <a:defRPr/>
              </a:pPr>
              <a:r>
                <a:rPr lang="en-GB" sz="1400" b="1" dirty="0">
                  <a:solidFill>
                    <a:schemeClr val="bg1">
                      <a:lumMod val="50000"/>
                    </a:schemeClr>
                  </a:solidFill>
                </a:rPr>
                <a:t>Social Sciences</a:t>
              </a:r>
            </a:p>
          </p:txBody>
        </p:sp>
        <p:sp>
          <p:nvSpPr>
            <p:cNvPr id="26" name="Oval 25"/>
            <p:cNvSpPr/>
            <p:nvPr/>
          </p:nvSpPr>
          <p:spPr>
            <a:xfrm>
              <a:off x="6786578" y="3429000"/>
              <a:ext cx="1428760" cy="785818"/>
            </a:xfrm>
            <a:prstGeom prst="ellipse">
              <a:avLst/>
            </a:prstGeom>
            <a:solidFill>
              <a:schemeClr val="bg1">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alpha val="90000"/>
                <a:hueOff val="0"/>
                <a:satOff val="0"/>
                <a:lumOff val="0"/>
                <a:alphaOff val="0"/>
              </a:schemeClr>
            </a:fillRef>
            <a:effectRef idx="2">
              <a:schemeClr val="accent2">
                <a:alpha val="90000"/>
                <a:hueOff val="0"/>
                <a:satOff val="0"/>
                <a:lumOff val="0"/>
                <a:alphaOff val="0"/>
              </a:schemeClr>
            </a:effectRef>
            <a:fontRef idx="minor">
              <a:schemeClr val="lt1"/>
            </a:fontRef>
          </p:style>
          <p:txBody>
            <a:bodyPr anchor="ctr"/>
            <a:lstStyle/>
            <a:p>
              <a:pPr algn="ctr" fontAlgn="auto">
                <a:spcBef>
                  <a:spcPts val="0"/>
                </a:spcBef>
                <a:spcAft>
                  <a:spcPts val="0"/>
                </a:spcAft>
                <a:defRPr/>
              </a:pPr>
              <a:r>
                <a:rPr lang="en-GB" sz="1400" b="1" dirty="0">
                  <a:solidFill>
                    <a:schemeClr val="bg1">
                      <a:lumMod val="50000"/>
                    </a:schemeClr>
                  </a:solidFill>
                </a:rPr>
                <a:t>Cognitive Science</a:t>
              </a:r>
            </a:p>
          </p:txBody>
        </p:sp>
        <p:cxnSp>
          <p:nvCxnSpPr>
            <p:cNvPr id="27" name="Straight Connector 26"/>
            <p:cNvCxnSpPr/>
            <p:nvPr/>
          </p:nvCxnSpPr>
          <p:spPr>
            <a:xfrm>
              <a:off x="6215074" y="4786322"/>
              <a:ext cx="428628" cy="1587"/>
            </a:xfrm>
            <a:prstGeom prst="line">
              <a:avLst/>
            </a:prstGeom>
            <a:ln>
              <a:solidFill>
                <a:schemeClr val="bg1">
                  <a:lumMod val="65000"/>
                </a:schemeClr>
              </a:solidFill>
            </a:ln>
          </p:spPr>
          <p:style>
            <a:lnRef idx="2">
              <a:schemeClr val="accent2"/>
            </a:lnRef>
            <a:fillRef idx="0">
              <a:schemeClr val="accent2"/>
            </a:fillRef>
            <a:effectRef idx="1">
              <a:schemeClr val="accent2"/>
            </a:effectRef>
            <a:fontRef idx="minor">
              <a:schemeClr val="tx1"/>
            </a:fontRef>
          </p:style>
        </p:cxnSp>
        <p:cxnSp>
          <p:nvCxnSpPr>
            <p:cNvPr id="28" name="Straight Connector 27"/>
            <p:cNvCxnSpPr/>
            <p:nvPr/>
          </p:nvCxnSpPr>
          <p:spPr>
            <a:xfrm flipV="1">
              <a:off x="6143636" y="4000504"/>
              <a:ext cx="428628" cy="285752"/>
            </a:xfrm>
            <a:prstGeom prst="line">
              <a:avLst/>
            </a:prstGeom>
            <a:ln>
              <a:solidFill>
                <a:schemeClr val="bg1">
                  <a:lumMod val="65000"/>
                </a:schemeClr>
              </a:solidFill>
            </a:ln>
          </p:spPr>
          <p:style>
            <a:lnRef idx="2">
              <a:schemeClr val="accent2"/>
            </a:lnRef>
            <a:fillRef idx="0">
              <a:schemeClr val="accent2"/>
            </a:fillRef>
            <a:effectRef idx="1">
              <a:schemeClr val="accent2"/>
            </a:effectRef>
            <a:fontRef idx="minor">
              <a:schemeClr val="tx1"/>
            </a:fontRef>
          </p:style>
        </p:cxnSp>
        <p:cxnSp>
          <p:nvCxnSpPr>
            <p:cNvPr id="29" name="Straight Connector 28"/>
            <p:cNvCxnSpPr/>
            <p:nvPr/>
          </p:nvCxnSpPr>
          <p:spPr>
            <a:xfrm>
              <a:off x="6143636" y="5214950"/>
              <a:ext cx="428628" cy="214313"/>
            </a:xfrm>
            <a:prstGeom prst="line">
              <a:avLst/>
            </a:prstGeom>
            <a:ln>
              <a:solidFill>
                <a:schemeClr val="bg1">
                  <a:lumMod val="65000"/>
                </a:schemeClr>
              </a:solidFill>
            </a:ln>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val="3574381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49CB7361-874F-4B64-AF43-4AA5A07D66AF}" type="slidenum">
              <a:rPr lang="en-GB" sz="1400">
                <a:solidFill>
                  <a:schemeClr val="bg2">
                    <a:lumMod val="75000"/>
                  </a:schemeClr>
                </a:solidFill>
              </a:rPr>
              <a:pPr>
                <a:defRPr/>
              </a:pPr>
              <a:t>22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5867400"/>
          </a:xfrm>
          <a:solidFill>
            <a:schemeClr val="accent3">
              <a:lumMod val="75000"/>
            </a:schemeClr>
          </a:solidFill>
        </p:spPr>
        <p:txBody>
          <a:bodyPr rtlCol="0" anchor="ctr">
            <a:noAutofit/>
          </a:bodyPr>
          <a:lstStyle/>
          <a:p>
            <a:pPr algn="ctr" eaLnBrk="1" fontAlgn="auto" hangingPunct="1">
              <a:spcAft>
                <a:spcPts val="0"/>
              </a:spcAft>
              <a:buFont typeface="Arial" pitchFamily="34" charset="0"/>
              <a:buNone/>
              <a:defRPr/>
            </a:pPr>
            <a:r>
              <a:rPr lang="en-US" sz="4800" dirty="0" smtClean="0">
                <a:solidFill>
                  <a:schemeClr val="bg1"/>
                </a:solidFill>
                <a:hlinkClick r:id="rId2"/>
              </a:rPr>
              <a:t>HCI Design</a:t>
            </a:r>
            <a:endParaRPr lang="en-US" sz="4800" dirty="0" smtClean="0">
              <a:solidFill>
                <a:schemeClr val="bg1"/>
              </a:solidFill>
            </a:endParaRPr>
          </a:p>
          <a:p>
            <a:pPr eaLnBrk="1" fontAlgn="auto" hangingPunct="1">
              <a:spcAft>
                <a:spcPts val="0"/>
              </a:spcAft>
              <a:buFont typeface="Arial" pitchFamily="34" charset="0"/>
              <a:buNone/>
              <a:defRPr/>
            </a:pPr>
            <a:endParaRPr lang="en-US" sz="4800" dirty="0" smtClean="0">
              <a:solidFill>
                <a:schemeClr val="bg1"/>
              </a:solidFill>
            </a:endParaRPr>
          </a:p>
          <a:p>
            <a:pPr algn="ctr" eaLnBrk="1" fontAlgn="auto" hangingPunct="1">
              <a:spcAft>
                <a:spcPts val="0"/>
              </a:spcAft>
              <a:buFont typeface="Arial" charset="0"/>
              <a:buNone/>
              <a:defRPr/>
            </a:pPr>
            <a:r>
              <a:rPr lang="en-GB" sz="4000" dirty="0" smtClean="0">
                <a:solidFill>
                  <a:schemeClr val="accent3">
                    <a:lumMod val="20000"/>
                    <a:lumOff val="80000"/>
                  </a:schemeClr>
                </a:solidFill>
              </a:rPr>
              <a:t>View design as a form of communication between </a:t>
            </a:r>
            <a:r>
              <a:rPr lang="en-GB" sz="4400" dirty="0" smtClean="0">
                <a:solidFill>
                  <a:schemeClr val="accent2">
                    <a:lumMod val="20000"/>
                    <a:lumOff val="80000"/>
                  </a:schemeClr>
                </a:solidFill>
                <a:effectLst>
                  <a:outerShdw blurRad="38100" dist="38100" dir="2700000" algn="tl">
                    <a:srgbClr val="000000">
                      <a:alpha val="43137"/>
                    </a:srgbClr>
                  </a:outerShdw>
                </a:effectLst>
              </a:rPr>
              <a:t>designers</a:t>
            </a:r>
            <a:r>
              <a:rPr lang="en-GB" sz="4400" dirty="0" smtClean="0">
                <a:solidFill>
                  <a:schemeClr val="accent3">
                    <a:lumMod val="20000"/>
                    <a:lumOff val="80000"/>
                  </a:schemeClr>
                </a:solidFill>
              </a:rPr>
              <a:t> </a:t>
            </a:r>
            <a:r>
              <a:rPr lang="en-GB" sz="4000" dirty="0" smtClean="0">
                <a:solidFill>
                  <a:schemeClr val="accent3">
                    <a:lumMod val="20000"/>
                    <a:lumOff val="80000"/>
                  </a:schemeClr>
                </a:solidFill>
              </a:rPr>
              <a:t>and the </a:t>
            </a:r>
            <a:r>
              <a:rPr lang="en-GB" sz="4400" dirty="0" smtClean="0">
                <a:solidFill>
                  <a:schemeClr val="accent2">
                    <a:lumMod val="20000"/>
                    <a:lumOff val="80000"/>
                  </a:schemeClr>
                </a:solidFill>
                <a:effectLst>
                  <a:outerShdw blurRad="38100" dist="38100" dir="2700000" algn="tl">
                    <a:srgbClr val="000000">
                      <a:alpha val="43137"/>
                    </a:srgbClr>
                  </a:outerShdw>
                </a:effectLst>
              </a:rPr>
              <a:t>users</a:t>
            </a:r>
            <a:r>
              <a:rPr lang="en-GB" sz="4000" dirty="0" smtClean="0">
                <a:solidFill>
                  <a:schemeClr val="accent3">
                    <a:lumMod val="20000"/>
                    <a:lumOff val="80000"/>
                  </a:schemeClr>
                </a:solidFill>
              </a:rPr>
              <a:t>.</a:t>
            </a:r>
          </a:p>
        </p:txBody>
      </p:sp>
    </p:spTree>
    <p:extLst>
      <p:ext uri="{BB962C8B-B14F-4D97-AF65-F5344CB8AC3E}">
        <p14:creationId xmlns:p14="http://schemas.microsoft.com/office/powerpoint/2010/main" val="30680045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A574219-1DE8-4E32-85D3-00D2B33C4D94}" type="slidenum">
              <a:rPr lang="en-GB" sz="1400">
                <a:solidFill>
                  <a:schemeClr val="bg2">
                    <a:lumMod val="75000"/>
                  </a:schemeClr>
                </a:solidFill>
              </a:rPr>
              <a:pPr>
                <a:defRPr/>
              </a:pPr>
              <a:t>23</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Working in multidisciplinary teams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23557" name="Picture 3" descr="1-5"/>
          <p:cNvPicPr>
            <a:picLocks noChangeAspect="1" noChangeArrowheads="1"/>
          </p:cNvPicPr>
          <p:nvPr/>
        </p:nvPicPr>
        <p:blipFill>
          <a:blip r:embed="rId3" cstate="print"/>
          <a:srcRect/>
          <a:stretch>
            <a:fillRect/>
          </a:stretch>
        </p:blipFill>
        <p:spPr bwMode="auto">
          <a:xfrm>
            <a:off x="1584325" y="2205038"/>
            <a:ext cx="5813425" cy="4032250"/>
          </a:xfrm>
          <a:prstGeom prst="rect">
            <a:avLst/>
          </a:prstGeom>
          <a:noFill/>
          <a:ln w="9525">
            <a:noFill/>
            <a:miter lim="800000"/>
            <a:headEnd/>
            <a:tailEnd/>
          </a:ln>
        </p:spPr>
      </p:pic>
      <p:sp>
        <p:nvSpPr>
          <p:cNvPr id="7" name="TextBox 6"/>
          <p:cNvSpPr txBox="1"/>
          <p:nvPr/>
        </p:nvSpPr>
        <p:spPr>
          <a:xfrm>
            <a:off x="0" y="3716338"/>
            <a:ext cx="1835150" cy="585787"/>
          </a:xfrm>
          <a:prstGeom prst="rect">
            <a:avLst/>
          </a:prstGeom>
          <a:noFill/>
        </p:spPr>
        <p:txBody>
          <a:bodyPr>
            <a:spAutoFit/>
          </a:bodyPr>
          <a:lstStyle/>
          <a:p>
            <a:pPr algn="ctr">
              <a:defRPr/>
            </a:pPr>
            <a:r>
              <a:rPr lang="en-US" sz="1600" dirty="0">
                <a:solidFill>
                  <a:schemeClr val="accent3">
                    <a:lumMod val="50000"/>
                  </a:schemeClr>
                </a:solidFill>
                <a:latin typeface="Arial" charset="0"/>
                <a:cs typeface="Arial" charset="0"/>
              </a:rPr>
              <a:t>Different people/ ~ backgrounds</a:t>
            </a:r>
            <a:endParaRPr lang="en-GB" sz="1600" dirty="0">
              <a:solidFill>
                <a:schemeClr val="accent3">
                  <a:lumMod val="50000"/>
                </a:schemeClr>
              </a:solidFill>
              <a:latin typeface="Arial" charset="0"/>
              <a:cs typeface="Arial" charset="0"/>
            </a:endParaRPr>
          </a:p>
        </p:txBody>
      </p:sp>
      <p:cxnSp>
        <p:nvCxnSpPr>
          <p:cNvPr id="10" name="Straight Connector 9"/>
          <p:cNvCxnSpPr/>
          <p:nvPr/>
        </p:nvCxnSpPr>
        <p:spPr>
          <a:xfrm>
            <a:off x="1800225" y="3933825"/>
            <a:ext cx="1258888" cy="0"/>
          </a:xfrm>
          <a:prstGeom prst="line">
            <a:avLst/>
          </a:prstGeom>
          <a:ln>
            <a:solidFill>
              <a:schemeClr val="accent3">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235825" y="5513388"/>
            <a:ext cx="1908175" cy="400050"/>
          </a:xfrm>
          <a:prstGeom prst="rect">
            <a:avLst/>
          </a:prstGeom>
          <a:noFill/>
        </p:spPr>
        <p:txBody>
          <a:bodyPr>
            <a:spAutoFit/>
          </a:bodyPr>
          <a:lstStyle/>
          <a:p>
            <a:pPr algn="ctr">
              <a:defRPr/>
            </a:pPr>
            <a:r>
              <a:rPr lang="en-US" sz="2000" dirty="0">
                <a:solidFill>
                  <a:schemeClr val="accent3">
                    <a:lumMod val="50000"/>
                  </a:schemeClr>
                </a:solidFill>
                <a:latin typeface="Arial" charset="0"/>
                <a:cs typeface="Arial" charset="0"/>
                <a:sym typeface="Wingdings"/>
              </a:rPr>
              <a:t></a:t>
            </a:r>
            <a:r>
              <a:rPr lang="en-US" sz="1400" dirty="0">
                <a:solidFill>
                  <a:schemeClr val="accent3">
                    <a:lumMod val="50000"/>
                  </a:schemeClr>
                </a:solidFill>
                <a:latin typeface="Arial" charset="0"/>
                <a:cs typeface="Arial" charset="0"/>
                <a:sym typeface="Wingdings"/>
              </a:rPr>
              <a:t>  </a:t>
            </a:r>
            <a:r>
              <a:rPr lang="en-US" sz="1400" dirty="0">
                <a:solidFill>
                  <a:schemeClr val="accent3">
                    <a:lumMod val="50000"/>
                  </a:schemeClr>
                </a:solidFill>
                <a:latin typeface="Arial" charset="0"/>
                <a:cs typeface="Arial" charset="0"/>
              </a:rPr>
              <a:t>More ideas</a:t>
            </a:r>
            <a:endParaRPr lang="en-GB" sz="1400" dirty="0">
              <a:solidFill>
                <a:schemeClr val="accent3">
                  <a:lumMod val="50000"/>
                </a:schemeClr>
              </a:solidFill>
              <a:latin typeface="Arial" charset="0"/>
              <a:cs typeface="Arial" charset="0"/>
            </a:endParaRPr>
          </a:p>
        </p:txBody>
      </p:sp>
      <p:cxnSp>
        <p:nvCxnSpPr>
          <p:cNvPr id="20" name="Straight Connector 19"/>
          <p:cNvCxnSpPr/>
          <p:nvPr/>
        </p:nvCxnSpPr>
        <p:spPr>
          <a:xfrm>
            <a:off x="1692275" y="3033713"/>
            <a:ext cx="611188" cy="0"/>
          </a:xfrm>
          <a:prstGeom prst="line">
            <a:avLst/>
          </a:prstGeom>
          <a:ln>
            <a:solidFill>
              <a:schemeClr val="accent3">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0" y="2816225"/>
            <a:ext cx="1835150" cy="585788"/>
          </a:xfrm>
          <a:prstGeom prst="rect">
            <a:avLst/>
          </a:prstGeom>
          <a:noFill/>
        </p:spPr>
        <p:txBody>
          <a:bodyPr>
            <a:spAutoFit/>
          </a:bodyPr>
          <a:lstStyle/>
          <a:p>
            <a:pPr algn="ctr">
              <a:defRPr/>
            </a:pPr>
            <a:r>
              <a:rPr lang="en-US" sz="1600" dirty="0">
                <a:solidFill>
                  <a:schemeClr val="accent3">
                    <a:lumMod val="50000"/>
                  </a:schemeClr>
                </a:solidFill>
                <a:latin typeface="Arial" charset="0"/>
                <a:cs typeface="Arial" charset="0"/>
              </a:rPr>
              <a:t>Different perspectives</a:t>
            </a:r>
            <a:endParaRPr lang="en-GB" sz="1600" dirty="0">
              <a:solidFill>
                <a:schemeClr val="accent3">
                  <a:lumMod val="50000"/>
                </a:schemeClr>
              </a:solidFill>
              <a:latin typeface="Arial" charset="0"/>
              <a:cs typeface="Arial" charset="0"/>
            </a:endParaRPr>
          </a:p>
        </p:txBody>
      </p:sp>
      <p:sp>
        <p:nvSpPr>
          <p:cNvPr id="24" name="TextBox 23"/>
          <p:cNvSpPr txBox="1"/>
          <p:nvPr/>
        </p:nvSpPr>
        <p:spPr>
          <a:xfrm>
            <a:off x="7343775" y="5876925"/>
            <a:ext cx="1800225" cy="831850"/>
          </a:xfrm>
          <a:prstGeom prst="rect">
            <a:avLst/>
          </a:prstGeom>
          <a:noFill/>
        </p:spPr>
        <p:txBody>
          <a:bodyPr>
            <a:spAutoFit/>
          </a:bodyPr>
          <a:lstStyle/>
          <a:p>
            <a:pPr algn="ctr">
              <a:defRPr/>
            </a:pPr>
            <a:r>
              <a:rPr lang="en-US" sz="2000" dirty="0">
                <a:solidFill>
                  <a:schemeClr val="accent3">
                    <a:lumMod val="50000"/>
                  </a:schemeClr>
                </a:solidFill>
                <a:latin typeface="Arial" charset="0"/>
                <a:cs typeface="Arial" charset="0"/>
                <a:sym typeface="Wingdings"/>
              </a:rPr>
              <a:t></a:t>
            </a:r>
            <a:r>
              <a:rPr lang="en-US" sz="1400" dirty="0">
                <a:solidFill>
                  <a:schemeClr val="accent3">
                    <a:lumMod val="50000"/>
                  </a:schemeClr>
                </a:solidFill>
                <a:latin typeface="Arial" charset="0"/>
                <a:cs typeface="Arial" charset="0"/>
                <a:sym typeface="Wingdings"/>
              </a:rPr>
              <a:t>  Challenge in communication and progressing forward</a:t>
            </a:r>
            <a:endParaRPr lang="en-GB" sz="1400" dirty="0">
              <a:solidFill>
                <a:schemeClr val="accent3">
                  <a:lumMod val="50000"/>
                </a:schemeClr>
              </a:solidFill>
              <a:latin typeface="Arial" charset="0"/>
              <a:cs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644E9894-0A01-4A62-A696-D5C4FC47DD6A}" type="slidenum">
              <a:rPr lang="en-GB" sz="1400">
                <a:solidFill>
                  <a:schemeClr val="bg2">
                    <a:lumMod val="75000"/>
                  </a:schemeClr>
                </a:solidFill>
              </a:rPr>
              <a:pPr>
                <a:defRPr/>
              </a:pPr>
              <a:t>24</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Interaction Design in Business</a:t>
            </a:r>
          </a:p>
        </p:txBody>
      </p:sp>
      <p:sp>
        <p:nvSpPr>
          <p:cNvPr id="8" name="Content Placeholder 9"/>
          <p:cNvSpPr txBox="1">
            <a:spLocks/>
          </p:cNvSpPr>
          <p:nvPr/>
        </p:nvSpPr>
        <p:spPr>
          <a:xfrm>
            <a:off x="228600" y="1981200"/>
            <a:ext cx="8736013" cy="4651375"/>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Increasing number of ID consultancies</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5" name="Picture 4"/>
          <p:cNvPicPr>
            <a:picLocks noChangeAspect="1" noChangeArrowheads="1"/>
          </p:cNvPicPr>
          <p:nvPr/>
        </p:nvPicPr>
        <p:blipFill>
          <a:blip r:embed="rId3" cstate="print"/>
          <a:srcRect/>
          <a:stretch>
            <a:fillRect/>
          </a:stretch>
        </p:blipFill>
        <p:spPr bwMode="auto">
          <a:xfrm>
            <a:off x="467544" y="2672916"/>
            <a:ext cx="1600200" cy="1398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5"/>
          <p:cNvPicPr>
            <a:picLocks noChangeAspect="1" noChangeArrowheads="1"/>
          </p:cNvPicPr>
          <p:nvPr/>
        </p:nvPicPr>
        <p:blipFill>
          <a:blip r:embed="rId4" cstate="print"/>
          <a:srcRect/>
          <a:stretch>
            <a:fillRect/>
          </a:stretch>
        </p:blipFill>
        <p:spPr bwMode="auto">
          <a:xfrm>
            <a:off x="5112060" y="2636912"/>
            <a:ext cx="1656184" cy="14041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2124075" y="3213100"/>
            <a:ext cx="2519363" cy="461963"/>
          </a:xfrm>
          <a:prstGeom prst="rect">
            <a:avLst/>
          </a:prstGeom>
          <a:noFill/>
        </p:spPr>
        <p:txBody>
          <a:bodyPr>
            <a:spAutoFit/>
          </a:bodyPr>
          <a:lstStyle/>
          <a:p>
            <a:pPr>
              <a:defRPr/>
            </a:pPr>
            <a:r>
              <a:rPr lang="en-US" sz="1200" dirty="0">
                <a:solidFill>
                  <a:schemeClr val="accent3">
                    <a:lumMod val="50000"/>
                  </a:schemeClr>
                </a:solidFill>
                <a:latin typeface="Cambria" pitchFamily="18" charset="0"/>
                <a:cs typeface="Arial" charset="0"/>
              </a:rPr>
              <a:t>Neilsen Norman Group: </a:t>
            </a:r>
            <a:r>
              <a:rPr lang="en-GB" sz="1200" i="1" dirty="0">
                <a:solidFill>
                  <a:schemeClr val="accent3">
                    <a:lumMod val="50000"/>
                  </a:schemeClr>
                </a:solidFill>
                <a:latin typeface="Cambria" pitchFamily="18" charset="0"/>
                <a:cs typeface="Arial" charset="0"/>
              </a:rPr>
              <a:t>nn</a:t>
            </a:r>
            <a:r>
              <a:rPr lang="en-GB" sz="1200" b="1" i="1" dirty="0">
                <a:solidFill>
                  <a:schemeClr val="accent3">
                    <a:lumMod val="50000"/>
                  </a:schemeClr>
                </a:solidFill>
                <a:latin typeface="Cambria" pitchFamily="18" charset="0"/>
                <a:cs typeface="Arial" charset="0"/>
              </a:rPr>
              <a:t>group</a:t>
            </a:r>
            <a:r>
              <a:rPr lang="en-GB" sz="1200" i="1" dirty="0">
                <a:solidFill>
                  <a:schemeClr val="accent3">
                    <a:lumMod val="50000"/>
                  </a:schemeClr>
                </a:solidFill>
                <a:latin typeface="Cambria" pitchFamily="18" charset="0"/>
                <a:cs typeface="Arial" charset="0"/>
              </a:rPr>
              <a:t>.com</a:t>
            </a:r>
            <a:endParaRPr lang="en-GB" sz="1200" dirty="0">
              <a:solidFill>
                <a:schemeClr val="accent3">
                  <a:lumMod val="50000"/>
                </a:schemeClr>
              </a:solidFill>
              <a:latin typeface="Cambria" pitchFamily="18" charset="0"/>
              <a:cs typeface="Arial" charset="0"/>
            </a:endParaRPr>
          </a:p>
        </p:txBody>
      </p:sp>
      <p:pic>
        <p:nvPicPr>
          <p:cNvPr id="154625" name="Picture 1"/>
          <p:cNvPicPr>
            <a:picLocks noChangeAspect="1" noChangeArrowheads="1"/>
          </p:cNvPicPr>
          <p:nvPr/>
        </p:nvPicPr>
        <p:blipFill>
          <a:blip r:embed="rId5" cstate="print"/>
          <a:srcRect/>
          <a:stretch>
            <a:fillRect/>
          </a:stretch>
        </p:blipFill>
        <p:spPr bwMode="auto">
          <a:xfrm>
            <a:off x="478193" y="5085184"/>
            <a:ext cx="1609531" cy="8280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2195513" y="5121275"/>
            <a:ext cx="2771775" cy="615950"/>
          </a:xfrm>
          <a:prstGeom prst="rect">
            <a:avLst/>
          </a:prstGeom>
          <a:noFill/>
        </p:spPr>
        <p:txBody>
          <a:bodyPr>
            <a:spAutoFit/>
          </a:bodyPr>
          <a:lstStyle/>
          <a:p>
            <a:pPr>
              <a:defRPr/>
            </a:pPr>
            <a:r>
              <a:rPr lang="en-US" sz="1200" dirty="0">
                <a:solidFill>
                  <a:schemeClr val="accent3">
                    <a:lumMod val="50000"/>
                  </a:schemeClr>
                </a:solidFill>
                <a:latin typeface="Cambria" pitchFamily="18" charset="0"/>
                <a:cs typeface="Arial" charset="0"/>
              </a:rPr>
              <a:t>IDEO Design &amp;Consulting Firm </a:t>
            </a:r>
          </a:p>
          <a:p>
            <a:pPr>
              <a:defRPr/>
            </a:pPr>
            <a:r>
              <a:rPr lang="en-US" sz="1200" dirty="0">
                <a:solidFill>
                  <a:schemeClr val="accent3">
                    <a:lumMod val="50000"/>
                  </a:schemeClr>
                </a:solidFill>
                <a:latin typeface="Cambria" pitchFamily="18" charset="0"/>
                <a:cs typeface="Arial" charset="0"/>
              </a:rPr>
              <a:t>Ideo.com  (Founder D. Kelley) </a:t>
            </a:r>
            <a:r>
              <a:rPr lang="en-US" sz="1000" dirty="0">
                <a:solidFill>
                  <a:schemeClr val="accent3">
                    <a:lumMod val="50000"/>
                  </a:schemeClr>
                </a:solidFill>
                <a:latin typeface="Cambria" pitchFamily="18" charset="0"/>
                <a:cs typeface="Arial" charset="0"/>
              </a:rPr>
              <a:t>www.ideo.com/thinking/voice/david-kelley/</a:t>
            </a:r>
            <a:endParaRPr lang="en-GB" sz="1200" dirty="0">
              <a:solidFill>
                <a:schemeClr val="accent3">
                  <a:lumMod val="50000"/>
                </a:schemeClr>
              </a:solidFill>
              <a:latin typeface="Cambria" pitchFamily="18" charset="0"/>
              <a:cs typeface="Arial" charset="0"/>
            </a:endParaRPr>
          </a:p>
        </p:txBody>
      </p:sp>
      <p:sp>
        <p:nvSpPr>
          <p:cNvPr id="11" name="TextBox 10"/>
          <p:cNvSpPr txBox="1"/>
          <p:nvPr/>
        </p:nvSpPr>
        <p:spPr>
          <a:xfrm>
            <a:off x="6732588" y="3033713"/>
            <a:ext cx="2519362" cy="460375"/>
          </a:xfrm>
          <a:prstGeom prst="rect">
            <a:avLst/>
          </a:prstGeom>
          <a:noFill/>
        </p:spPr>
        <p:txBody>
          <a:bodyPr>
            <a:spAutoFit/>
          </a:bodyPr>
          <a:lstStyle/>
          <a:p>
            <a:pPr>
              <a:defRPr/>
            </a:pPr>
            <a:r>
              <a:rPr lang="en-US" sz="1200" dirty="0">
                <a:solidFill>
                  <a:schemeClr val="accent3">
                    <a:lumMod val="50000"/>
                  </a:schemeClr>
                </a:solidFill>
                <a:latin typeface="Cambria" pitchFamily="18" charset="0"/>
                <a:cs typeface="Arial" charset="0"/>
              </a:rPr>
              <a:t>Swim Studio (</a:t>
            </a:r>
            <a:r>
              <a:rPr lang="en-US" sz="1200" dirty="0" err="1">
                <a:solidFill>
                  <a:schemeClr val="accent3">
                    <a:lumMod val="50000"/>
                  </a:schemeClr>
                </a:solidFill>
                <a:latin typeface="Cambria" pitchFamily="18" charset="0"/>
                <a:cs typeface="Arial" charset="0"/>
              </a:rPr>
              <a:t>Gitta</a:t>
            </a:r>
            <a:r>
              <a:rPr lang="en-US" sz="1200" dirty="0">
                <a:solidFill>
                  <a:schemeClr val="accent3">
                    <a:lumMod val="50000"/>
                  </a:schemeClr>
                </a:solidFill>
                <a:latin typeface="Cambria" pitchFamily="18" charset="0"/>
                <a:cs typeface="Arial" charset="0"/>
              </a:rPr>
              <a:t> Salomon)</a:t>
            </a:r>
          </a:p>
          <a:p>
            <a:pPr>
              <a:defRPr/>
            </a:pPr>
            <a:r>
              <a:rPr lang="en-GB" sz="1200" i="1" dirty="0">
                <a:solidFill>
                  <a:schemeClr val="accent3">
                    <a:lumMod val="50000"/>
                  </a:schemeClr>
                </a:solidFill>
                <a:latin typeface="Cambria" pitchFamily="18" charset="0"/>
                <a:cs typeface="Arial" charset="0"/>
              </a:rPr>
              <a:t>www.swimstudio.com</a:t>
            </a:r>
            <a:endParaRPr lang="en-GB" sz="1200" dirty="0">
              <a:solidFill>
                <a:schemeClr val="accent3">
                  <a:lumMod val="50000"/>
                </a:schemeClr>
              </a:solidFill>
              <a:latin typeface="Cambria" pitchFamily="18" charset="0"/>
              <a:cs typeface="Arial" charset="0"/>
            </a:endParaRPr>
          </a:p>
        </p:txBody>
      </p:sp>
      <p:pic>
        <p:nvPicPr>
          <p:cNvPr id="154626" name="Picture 2"/>
          <p:cNvPicPr>
            <a:picLocks noChangeAspect="1" noChangeArrowheads="1"/>
          </p:cNvPicPr>
          <p:nvPr/>
        </p:nvPicPr>
        <p:blipFill>
          <a:blip r:embed="rId6" cstate="print"/>
          <a:srcRect/>
          <a:stretch>
            <a:fillRect/>
          </a:stretch>
        </p:blipFill>
        <p:spPr bwMode="auto">
          <a:xfrm>
            <a:off x="5112060" y="5013176"/>
            <a:ext cx="1637418" cy="1008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Box 12"/>
          <p:cNvSpPr txBox="1"/>
          <p:nvPr/>
        </p:nvSpPr>
        <p:spPr>
          <a:xfrm>
            <a:off x="6840538" y="5157788"/>
            <a:ext cx="2519362" cy="460375"/>
          </a:xfrm>
          <a:prstGeom prst="rect">
            <a:avLst/>
          </a:prstGeom>
          <a:noFill/>
        </p:spPr>
        <p:txBody>
          <a:bodyPr>
            <a:spAutoFit/>
          </a:bodyPr>
          <a:lstStyle/>
          <a:p>
            <a:pPr>
              <a:defRPr/>
            </a:pPr>
            <a:r>
              <a:rPr lang="en-US" sz="1200" dirty="0">
                <a:solidFill>
                  <a:schemeClr val="accent3">
                    <a:lumMod val="50000"/>
                  </a:schemeClr>
                </a:solidFill>
                <a:latin typeface="Cambria" pitchFamily="18" charset="0"/>
                <a:cs typeface="Arial" charset="0"/>
              </a:rPr>
              <a:t>Cooper</a:t>
            </a:r>
          </a:p>
          <a:p>
            <a:pPr>
              <a:defRPr/>
            </a:pPr>
            <a:r>
              <a:rPr lang="en-GB" sz="1200" i="1" dirty="0">
                <a:solidFill>
                  <a:schemeClr val="accent3">
                    <a:lumMod val="50000"/>
                  </a:schemeClr>
                </a:solidFill>
                <a:latin typeface="Cambria" pitchFamily="18" charset="0"/>
                <a:cs typeface="Arial" charset="0"/>
              </a:rPr>
              <a:t>Cooper.com</a:t>
            </a:r>
            <a:endParaRPr lang="en-GB" sz="1200" dirty="0">
              <a:solidFill>
                <a:schemeClr val="accent3">
                  <a:lumMod val="50000"/>
                </a:schemeClr>
              </a:solidFill>
              <a:latin typeface="Cambria" pitchFamily="18" charset="0"/>
              <a:cs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FEED11C-ECBC-4136-B007-441E6C879C85}" type="slidenum">
              <a:rPr lang="en-GB" sz="1400">
                <a:solidFill>
                  <a:schemeClr val="bg2">
                    <a:lumMod val="75000"/>
                  </a:schemeClr>
                </a:solidFill>
              </a:rPr>
              <a:pPr>
                <a:defRPr/>
              </a:pPr>
              <a:t>25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What do professionals do in the ID business?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interaction designers </a:t>
            </a:r>
            <a:r>
              <a:rPr lang="en-GB" sz="2400" dirty="0">
                <a:latin typeface="+mn-lt"/>
                <a:cs typeface="Arial" charset="0"/>
              </a:rPr>
              <a:t>- people involved in the design of all the interactive aspects of a product</a:t>
            </a:r>
          </a:p>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usability engineers </a:t>
            </a:r>
            <a:r>
              <a:rPr lang="en-GB" sz="2400" dirty="0">
                <a:latin typeface="+mn-lt"/>
                <a:cs typeface="Arial" charset="0"/>
              </a:rPr>
              <a:t>- people who focus on evaluating products, using usability methods and principles</a:t>
            </a:r>
          </a:p>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web designers </a:t>
            </a:r>
            <a:r>
              <a:rPr lang="en-GB" sz="2400" dirty="0">
                <a:latin typeface="+mn-lt"/>
                <a:cs typeface="Arial" charset="0"/>
              </a:rPr>
              <a:t>- people who develop and create the visual design of websites, such as layouts</a:t>
            </a:r>
          </a:p>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information architects </a:t>
            </a:r>
            <a:r>
              <a:rPr lang="en-GB" sz="2400" dirty="0">
                <a:latin typeface="+mn-lt"/>
                <a:cs typeface="Arial" charset="0"/>
              </a:rPr>
              <a:t>- people who come up with ideas of how to plan and structure interactive products</a:t>
            </a:r>
          </a:p>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user experience designers (UX)</a:t>
            </a:r>
            <a:r>
              <a:rPr lang="en-GB" sz="2400" dirty="0">
                <a:latin typeface="+mn-lt"/>
                <a:cs typeface="Arial" charset="0"/>
              </a:rPr>
              <a:t> - people who do all the above but who may also carry out field studies to inform the design of products</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C62D1EB-8F3A-46DB-B148-21BB01742108}" type="slidenum">
              <a:rPr lang="en-GB" sz="1400">
                <a:solidFill>
                  <a:schemeClr val="bg2">
                    <a:lumMod val="75000"/>
                  </a:schemeClr>
                </a:solidFill>
              </a:rPr>
              <a:pPr>
                <a:defRPr/>
              </a:pPr>
              <a:t>26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What is involved in the process of ID?</a:t>
            </a:r>
          </a:p>
        </p:txBody>
      </p:sp>
      <p:sp>
        <p:nvSpPr>
          <p:cNvPr id="8" name="Content Placeholder 9"/>
          <p:cNvSpPr txBox="1">
            <a:spLocks/>
          </p:cNvSpPr>
          <p:nvPr/>
        </p:nvSpPr>
        <p:spPr>
          <a:xfrm>
            <a:off x="228600" y="1981200"/>
            <a:ext cx="45593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000" b="1" dirty="0">
                <a:latin typeface="+mn-lt"/>
                <a:cs typeface="Arial" charset="0"/>
              </a:rPr>
              <a:t>Discover</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Identifying </a:t>
            </a:r>
            <a:r>
              <a:rPr lang="en-GB" sz="2000" dirty="0">
                <a:effectLst>
                  <a:outerShdw blurRad="38100" dist="38100" dir="2700000" algn="tl">
                    <a:srgbClr val="000000">
                      <a:alpha val="43137"/>
                    </a:srgbClr>
                  </a:outerShdw>
                </a:effectLst>
                <a:latin typeface="+mn-lt"/>
                <a:cs typeface="Arial" charset="0"/>
              </a:rPr>
              <a:t>needs</a:t>
            </a:r>
            <a:r>
              <a:rPr lang="en-GB" sz="2000" dirty="0">
                <a:latin typeface="+mn-lt"/>
                <a:cs typeface="Arial" charset="0"/>
              </a:rPr>
              <a:t> and establishing </a:t>
            </a:r>
            <a:r>
              <a:rPr lang="en-GB" sz="2000" dirty="0">
                <a:effectLst>
                  <a:outerShdw blurRad="38100" dist="38100" dir="2700000" algn="tl">
                    <a:srgbClr val="000000">
                      <a:alpha val="43137"/>
                    </a:srgbClr>
                  </a:outerShdw>
                </a:effectLst>
                <a:latin typeface="+mn-lt"/>
                <a:cs typeface="Arial" charset="0"/>
              </a:rPr>
              <a:t>requirements</a:t>
            </a:r>
            <a:r>
              <a:rPr lang="en-GB" sz="2000" dirty="0">
                <a:latin typeface="+mn-lt"/>
                <a:cs typeface="Arial" charset="0"/>
              </a:rPr>
              <a:t> for the user experience</a:t>
            </a:r>
          </a:p>
          <a:p>
            <a:pPr fontAlgn="auto">
              <a:spcBef>
                <a:spcPts val="0"/>
              </a:spcBef>
              <a:spcAft>
                <a:spcPts val="1200"/>
              </a:spcAft>
              <a:buClr>
                <a:schemeClr val="accent3">
                  <a:lumMod val="50000"/>
                </a:schemeClr>
              </a:buClr>
              <a:buFont typeface="Wingdings 2" pitchFamily="18" charset="2"/>
              <a:buChar char=""/>
              <a:defRPr/>
            </a:pPr>
            <a:r>
              <a:rPr lang="en-GB" sz="2000" b="1" dirty="0">
                <a:latin typeface="+mn-lt"/>
                <a:cs typeface="Arial" charset="0"/>
              </a:rPr>
              <a:t>Design</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Developing </a:t>
            </a:r>
            <a:r>
              <a:rPr lang="en-GB" sz="2000" dirty="0">
                <a:effectLst>
                  <a:outerShdw blurRad="38100" dist="38100" dir="2700000" algn="tl">
                    <a:srgbClr val="000000">
                      <a:alpha val="43137"/>
                    </a:srgbClr>
                  </a:outerShdw>
                </a:effectLst>
                <a:latin typeface="+mn-lt"/>
                <a:cs typeface="Arial" charset="0"/>
              </a:rPr>
              <a:t>alternative designs </a:t>
            </a:r>
            <a:r>
              <a:rPr lang="en-GB" sz="2000" dirty="0">
                <a:latin typeface="+mn-lt"/>
                <a:cs typeface="Arial" charset="0"/>
              </a:rPr>
              <a:t>to meet these</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Building interactive </a:t>
            </a:r>
            <a:r>
              <a:rPr lang="en-GB" sz="2000" dirty="0">
                <a:effectLst>
                  <a:outerShdw blurRad="38100" dist="38100" dir="2700000" algn="tl">
                    <a:srgbClr val="000000">
                      <a:alpha val="43137"/>
                    </a:srgbClr>
                  </a:outerShdw>
                </a:effectLst>
                <a:latin typeface="+mn-lt"/>
                <a:cs typeface="Arial" charset="0"/>
              </a:rPr>
              <a:t>prototypes</a:t>
            </a:r>
            <a:r>
              <a:rPr lang="en-GB" sz="2000" dirty="0">
                <a:latin typeface="+mn-lt"/>
                <a:cs typeface="Arial" charset="0"/>
              </a:rPr>
              <a:t> that can be communicated and assessed</a:t>
            </a:r>
          </a:p>
          <a:p>
            <a:pPr fontAlgn="auto">
              <a:spcBef>
                <a:spcPts val="0"/>
              </a:spcBef>
              <a:spcAft>
                <a:spcPts val="1200"/>
              </a:spcAft>
              <a:buClr>
                <a:schemeClr val="accent3">
                  <a:lumMod val="50000"/>
                </a:schemeClr>
              </a:buClr>
              <a:buFont typeface="Wingdings 2" pitchFamily="18" charset="2"/>
              <a:buChar char=""/>
              <a:defRPr/>
            </a:pPr>
            <a:r>
              <a:rPr lang="en-GB" sz="2000" b="1" dirty="0">
                <a:latin typeface="+mn-lt"/>
                <a:cs typeface="Arial" charset="0"/>
              </a:rPr>
              <a:t>Evaluate</a:t>
            </a:r>
            <a:r>
              <a:rPr lang="en-GB" sz="2000" dirty="0">
                <a:latin typeface="+mn-lt"/>
                <a:cs typeface="Arial" charset="0"/>
              </a:rPr>
              <a:t> </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Evaluating what is being built throughout the process and the user experience it offers</a:t>
            </a:r>
          </a:p>
          <a:p>
            <a:pPr fontAlgn="auto">
              <a:spcBef>
                <a:spcPts val="0"/>
              </a:spcBef>
              <a:spcAft>
                <a:spcPts val="1200"/>
              </a:spcAft>
              <a:buClr>
                <a:schemeClr val="accent3">
                  <a:lumMod val="50000"/>
                </a:schemeClr>
              </a:buCl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p:txBody>
      </p:sp>
      <p:graphicFrame>
        <p:nvGraphicFramePr>
          <p:cNvPr id="5" name="Diagram 4"/>
          <p:cNvGraphicFramePr/>
          <p:nvPr/>
        </p:nvGraphicFramePr>
        <p:xfrm>
          <a:off x="4427984" y="2348880"/>
          <a:ext cx="4716016"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24A61DF1-243F-4B02-93C9-27932A2813F7}" type="slidenum">
              <a:rPr lang="en-GB" sz="1400">
                <a:solidFill>
                  <a:schemeClr val="bg2">
                    <a:lumMod val="75000"/>
                  </a:schemeClr>
                </a:solidFill>
              </a:rPr>
              <a:pPr>
                <a:defRPr/>
              </a:pPr>
              <a:t>27</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Core Characteristics of Interaction Design</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b="1" dirty="0">
                <a:latin typeface="+mn-lt"/>
                <a:cs typeface="Arial" charset="0"/>
              </a:rPr>
              <a:t>Users</a:t>
            </a:r>
            <a:r>
              <a:rPr lang="en-GB" sz="2400" dirty="0">
                <a:latin typeface="+mn-lt"/>
                <a:cs typeface="Arial" charset="0"/>
              </a:rPr>
              <a:t> should be involved through the development of the project</a:t>
            </a:r>
          </a:p>
          <a:p>
            <a:pPr fontAlgn="auto">
              <a:spcBef>
                <a:spcPts val="0"/>
              </a:spcBef>
              <a:spcAft>
                <a:spcPts val="1200"/>
              </a:spcAft>
              <a:buClr>
                <a:schemeClr val="accent3">
                  <a:lumMod val="50000"/>
                </a:schemeClr>
              </a:buClr>
              <a:buFont typeface="Wingdings 2" pitchFamily="18" charset="2"/>
              <a:buChar char=""/>
              <a:defRPr/>
            </a:pPr>
            <a:endParaRPr lang="en-GB" sz="2400" dirty="0" smtClean="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Specific </a:t>
            </a:r>
            <a:r>
              <a:rPr lang="en-GB" sz="2400" b="1" dirty="0">
                <a:latin typeface="+mn-lt"/>
                <a:cs typeface="Arial" charset="0"/>
              </a:rPr>
              <a:t>usability and user experience goals</a:t>
            </a:r>
            <a:r>
              <a:rPr lang="en-GB" sz="2400" dirty="0">
                <a:latin typeface="+mn-lt"/>
                <a:cs typeface="Arial" charset="0"/>
              </a:rPr>
              <a:t>  need to be identified, clearly documented and agreed at the beginning of the project</a:t>
            </a:r>
          </a:p>
          <a:p>
            <a:pPr fontAlgn="auto">
              <a:spcBef>
                <a:spcPts val="0"/>
              </a:spcBef>
              <a:spcAft>
                <a:spcPts val="1200"/>
              </a:spcAft>
              <a:buClr>
                <a:schemeClr val="accent3">
                  <a:lumMod val="50000"/>
                </a:schemeClr>
              </a:buClr>
              <a:buFont typeface="Wingdings 2" pitchFamily="18" charset="2"/>
              <a:buChar char=""/>
              <a:defRPr/>
            </a:pPr>
            <a:endParaRPr lang="en-GB" sz="2400" b="1" dirty="0" smtClean="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Iteration</a:t>
            </a:r>
            <a:r>
              <a:rPr lang="en-GB" sz="2400" dirty="0" smtClean="0">
                <a:latin typeface="+mn-lt"/>
                <a:cs typeface="Arial" charset="0"/>
              </a:rPr>
              <a:t> </a:t>
            </a:r>
            <a:r>
              <a:rPr lang="en-GB" sz="2400" dirty="0">
                <a:latin typeface="+mn-lt"/>
                <a:cs typeface="Arial" charset="0"/>
              </a:rPr>
              <a:t>is needed through the core activities</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30725" name="Picture 2" descr="Things we do: Interactive products, usability testing, ethnography and interaction design">
            <a:hlinkClick r:id="rId2" tooltip="See what we do"/>
          </p:cNvPr>
          <p:cNvPicPr>
            <a:picLocks noChangeAspect="1" noChangeArrowheads="1"/>
          </p:cNvPicPr>
          <p:nvPr/>
        </p:nvPicPr>
        <p:blipFill>
          <a:blip r:embed="rId3" cstate="print"/>
          <a:srcRect/>
          <a:stretch>
            <a:fillRect/>
          </a:stretch>
        </p:blipFill>
        <p:spPr bwMode="auto">
          <a:xfrm>
            <a:off x="2916238" y="4905164"/>
            <a:ext cx="3076575"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5F30A0A1-BE67-4585-B61B-04484BA0672C}" type="slidenum">
              <a:rPr lang="en-GB" sz="1400">
                <a:solidFill>
                  <a:schemeClr val="bg2">
                    <a:lumMod val="75000"/>
                  </a:schemeClr>
                </a:solidFill>
              </a:rPr>
              <a:pPr>
                <a:defRPr/>
              </a:pPr>
              <a:t>28</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Why go to this length?</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defRPr/>
            </a:pPr>
            <a:r>
              <a:rPr lang="en-GB" sz="2400" b="1" dirty="0">
                <a:latin typeface="+mn-lt"/>
                <a:cs typeface="Arial" charset="0"/>
              </a:rPr>
              <a:t>Help designers: </a:t>
            </a:r>
          </a:p>
          <a:p>
            <a:pPr fontAlgn="auto">
              <a:spcBef>
                <a:spcPts val="0"/>
              </a:spcBef>
              <a:spcAft>
                <a:spcPts val="1200"/>
              </a:spcAft>
              <a:buClr>
                <a:schemeClr val="accent3">
                  <a:lumMod val="50000"/>
                </a:schemeClr>
              </a:buClr>
              <a:buFont typeface="Wingdings 2" pitchFamily="18" charset="2"/>
              <a:buChar char=""/>
              <a:defRPr/>
            </a:pPr>
            <a:r>
              <a:rPr lang="en-GB" sz="2400" smtClean="0">
                <a:effectLst>
                  <a:outerShdw blurRad="38100" dist="38100" dir="2700000" algn="tl">
                    <a:srgbClr val="000000">
                      <a:alpha val="43137"/>
                    </a:srgbClr>
                  </a:outerShdw>
                </a:effectLst>
                <a:latin typeface="+mn-lt"/>
                <a:cs typeface="Arial" charset="0"/>
              </a:rPr>
              <a:t>Understand </a:t>
            </a:r>
            <a:r>
              <a:rPr lang="en-GB" sz="2400" smtClean="0">
                <a:latin typeface="+mn-lt"/>
                <a:cs typeface="Arial" charset="0"/>
              </a:rPr>
              <a:t> </a:t>
            </a:r>
            <a:r>
              <a:rPr lang="en-GB" sz="2400" dirty="0">
                <a:latin typeface="+mn-lt"/>
                <a:cs typeface="Arial" charset="0"/>
              </a:rPr>
              <a:t>how to design interactive products that fit with what people want, need and may desire</a:t>
            </a:r>
          </a:p>
          <a:p>
            <a:pPr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Appreciate</a:t>
            </a:r>
            <a:r>
              <a:rPr lang="en-GB" sz="2400" dirty="0" smtClean="0">
                <a:latin typeface="+mn-lt"/>
                <a:cs typeface="Arial" charset="0"/>
              </a:rPr>
              <a:t> </a:t>
            </a:r>
            <a:r>
              <a:rPr lang="en-GB" sz="2400" dirty="0">
                <a:latin typeface="+mn-lt"/>
                <a:cs typeface="Arial" charset="0"/>
              </a:rPr>
              <a:t>that one size does not fit all</a:t>
            </a:r>
          </a:p>
          <a:p>
            <a:pPr fontAlgn="auto">
              <a:spcBef>
                <a:spcPts val="0"/>
              </a:spcBef>
              <a:spcAft>
                <a:spcPts val="1200"/>
              </a:spcAft>
              <a:buClr>
                <a:schemeClr val="accent3">
                  <a:lumMod val="50000"/>
                </a:schemeClr>
              </a:buClr>
              <a:defRPr/>
            </a:pPr>
            <a:r>
              <a:rPr lang="en-GB" sz="2400" dirty="0">
                <a:latin typeface="+mn-lt"/>
                <a:cs typeface="Arial" charset="0"/>
              </a:rPr>
              <a:t>	e.g., teenagers are very different to grown-ups</a:t>
            </a:r>
          </a:p>
          <a:p>
            <a:pPr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Identify </a:t>
            </a:r>
            <a:r>
              <a:rPr lang="en-GB" sz="2400" dirty="0">
                <a:latin typeface="+mn-lt"/>
                <a:cs typeface="Arial" charset="0"/>
              </a:rPr>
              <a:t>any </a:t>
            </a:r>
            <a:r>
              <a:rPr lang="en-GB" sz="2400" dirty="0">
                <a:effectLst>
                  <a:outerShdw blurRad="38100" dist="38100" dir="2700000" algn="tl">
                    <a:srgbClr val="000000">
                      <a:alpha val="43137"/>
                    </a:srgbClr>
                  </a:outerShdw>
                </a:effectLst>
                <a:latin typeface="+mn-lt"/>
                <a:cs typeface="Arial" charset="0"/>
              </a:rPr>
              <a:t>incorrect assumptions </a:t>
            </a:r>
            <a:r>
              <a:rPr lang="en-GB" sz="2400" dirty="0">
                <a:latin typeface="+mn-lt"/>
                <a:cs typeface="Arial" charset="0"/>
              </a:rPr>
              <a:t>they may have about particular user groups</a:t>
            </a:r>
          </a:p>
          <a:p>
            <a:pPr fontAlgn="auto">
              <a:spcBef>
                <a:spcPts val="0"/>
              </a:spcBef>
              <a:spcAft>
                <a:spcPts val="1200"/>
              </a:spcAft>
              <a:buClr>
                <a:schemeClr val="accent3">
                  <a:lumMod val="50000"/>
                </a:schemeClr>
              </a:buClr>
              <a:defRPr/>
            </a:pPr>
            <a:r>
              <a:rPr lang="en-GB" sz="2400" dirty="0">
                <a:latin typeface="+mn-lt"/>
                <a:cs typeface="Arial" charset="0"/>
              </a:rPr>
              <a:t>	e.g., not all old people want or need big fonts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be aware of both </a:t>
            </a:r>
            <a:r>
              <a:rPr lang="en-GB" sz="2400" dirty="0">
                <a:effectLst>
                  <a:outerShdw blurRad="38100" dist="38100" dir="2700000" algn="tl">
                    <a:srgbClr val="000000">
                      <a:alpha val="43137"/>
                    </a:srgbClr>
                  </a:outerShdw>
                </a:effectLst>
                <a:latin typeface="+mn-lt"/>
                <a:cs typeface="Arial" charset="0"/>
              </a:rPr>
              <a:t>people’s</a:t>
            </a:r>
            <a:r>
              <a:rPr lang="en-GB" sz="2400" dirty="0">
                <a:latin typeface="+mn-lt"/>
                <a:cs typeface="Arial" charset="0"/>
              </a:rPr>
              <a:t> sensitivities and their </a:t>
            </a:r>
            <a:r>
              <a:rPr lang="en-GB" sz="2400" dirty="0">
                <a:effectLst>
                  <a:outerShdw blurRad="38100" dist="38100" dir="2700000" algn="tl">
                    <a:srgbClr val="000000">
                      <a:alpha val="43137"/>
                    </a:srgbClr>
                  </a:outerShdw>
                </a:effectLst>
                <a:latin typeface="+mn-lt"/>
                <a:cs typeface="Arial" charset="0"/>
              </a:rPr>
              <a:t>capabilities</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574214F-4830-4C3A-AAB9-68C040B883BF}" type="slidenum">
              <a:rPr lang="en-GB" sz="1400">
                <a:solidFill>
                  <a:schemeClr val="bg2">
                    <a:lumMod val="75000"/>
                  </a:schemeClr>
                </a:solidFill>
              </a:rPr>
              <a:pPr>
                <a:defRPr/>
              </a:pPr>
              <a:t>29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Are Cultural Differences Important?</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5/21/1960 versus 21/5/1960?</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Which should be used for international services and online forms?</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Examples of websites that are reacted differently by people from different cultures?</a:t>
            </a: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36866" name="Picture 2" descr="https://www.ikea-homevisits.com/assets/IKEA-logo-618ddee9a12a8abeaeeafcbc60c7fef8.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5571" y="5198480"/>
            <a:ext cx="1960997" cy="1202319"/>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http://newscafee.com/cafee/media/images/32(202).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87724" y="5198480"/>
            <a:ext cx="1929222" cy="12461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1000" fill="hold"/>
                                        <p:tgtEl>
                                          <p:spTgt spid="36868"/>
                                        </p:tgtEl>
                                        <p:attrNameLst>
                                          <p:attrName>ppt_w</p:attrName>
                                        </p:attrNameLst>
                                      </p:cBhvr>
                                      <p:tavLst>
                                        <p:tav tm="0">
                                          <p:val>
                                            <p:fltVal val="0"/>
                                          </p:val>
                                        </p:tav>
                                        <p:tav tm="100000">
                                          <p:val>
                                            <p:strVal val="#ppt_w"/>
                                          </p:val>
                                        </p:tav>
                                      </p:tavLst>
                                    </p:anim>
                                    <p:anim calcmode="lin" valueType="num">
                                      <p:cBhvr>
                                        <p:cTn id="8" dur="1000" fill="hold"/>
                                        <p:tgtEl>
                                          <p:spTgt spid="36868"/>
                                        </p:tgtEl>
                                        <p:attrNameLst>
                                          <p:attrName>ppt_h</p:attrName>
                                        </p:attrNameLst>
                                      </p:cBhvr>
                                      <p:tavLst>
                                        <p:tav tm="0">
                                          <p:val>
                                            <p:fltVal val="0"/>
                                          </p:val>
                                        </p:tav>
                                        <p:tav tm="100000">
                                          <p:val>
                                            <p:strVal val="#ppt_h"/>
                                          </p:val>
                                        </p:tav>
                                      </p:tavLst>
                                    </p:anim>
                                    <p:anim calcmode="lin" valueType="num">
                                      <p:cBhvr>
                                        <p:cTn id="9" dur="1000" fill="hold"/>
                                        <p:tgtEl>
                                          <p:spTgt spid="36868"/>
                                        </p:tgtEl>
                                        <p:attrNameLst>
                                          <p:attrName>style.rotation</p:attrName>
                                        </p:attrNameLst>
                                      </p:cBhvr>
                                      <p:tavLst>
                                        <p:tav tm="0">
                                          <p:val>
                                            <p:fltVal val="90"/>
                                          </p:val>
                                        </p:tav>
                                        <p:tav tm="100000">
                                          <p:val>
                                            <p:fltVal val="0"/>
                                          </p:val>
                                        </p:tav>
                                      </p:tavLst>
                                    </p:anim>
                                    <p:animEffect transition="in" filter="fade">
                                      <p:cBhvr>
                                        <p:cTn id="10" dur="1000"/>
                                        <p:tgtEl>
                                          <p:spTgt spid="3686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6866"/>
                                        </p:tgtEl>
                                        <p:attrNameLst>
                                          <p:attrName>style.visibility</p:attrName>
                                        </p:attrNameLst>
                                      </p:cBhvr>
                                      <p:to>
                                        <p:strVal val="visible"/>
                                      </p:to>
                                    </p:set>
                                    <p:anim calcmode="lin" valueType="num">
                                      <p:cBhvr>
                                        <p:cTn id="15" dur="1000" fill="hold"/>
                                        <p:tgtEl>
                                          <p:spTgt spid="36866"/>
                                        </p:tgtEl>
                                        <p:attrNameLst>
                                          <p:attrName>ppt_w</p:attrName>
                                        </p:attrNameLst>
                                      </p:cBhvr>
                                      <p:tavLst>
                                        <p:tav tm="0">
                                          <p:val>
                                            <p:fltVal val="0"/>
                                          </p:val>
                                        </p:tav>
                                        <p:tav tm="100000">
                                          <p:val>
                                            <p:strVal val="#ppt_w"/>
                                          </p:val>
                                        </p:tav>
                                      </p:tavLst>
                                    </p:anim>
                                    <p:anim calcmode="lin" valueType="num">
                                      <p:cBhvr>
                                        <p:cTn id="16" dur="1000" fill="hold"/>
                                        <p:tgtEl>
                                          <p:spTgt spid="36866"/>
                                        </p:tgtEl>
                                        <p:attrNameLst>
                                          <p:attrName>ppt_h</p:attrName>
                                        </p:attrNameLst>
                                      </p:cBhvr>
                                      <p:tavLst>
                                        <p:tav tm="0">
                                          <p:val>
                                            <p:fltVal val="0"/>
                                          </p:val>
                                        </p:tav>
                                        <p:tav tm="100000">
                                          <p:val>
                                            <p:strVal val="#ppt_h"/>
                                          </p:val>
                                        </p:tav>
                                      </p:tavLst>
                                    </p:anim>
                                    <p:anim calcmode="lin" valueType="num">
                                      <p:cBhvr>
                                        <p:cTn id="17" dur="1000" fill="hold"/>
                                        <p:tgtEl>
                                          <p:spTgt spid="36866"/>
                                        </p:tgtEl>
                                        <p:attrNameLst>
                                          <p:attrName>style.rotation</p:attrName>
                                        </p:attrNameLst>
                                      </p:cBhvr>
                                      <p:tavLst>
                                        <p:tav tm="0">
                                          <p:val>
                                            <p:fltVal val="90"/>
                                          </p:val>
                                        </p:tav>
                                        <p:tav tm="100000">
                                          <p:val>
                                            <p:fltVal val="0"/>
                                          </p:val>
                                        </p:tav>
                                      </p:tavLst>
                                    </p:anim>
                                    <p:animEffect transition="in" filter="fade">
                                      <p:cBhvr>
                                        <p:cTn id="18"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FB0AA905-ED31-4E27-97E6-43FE7B871CB2}" type="slidenum">
              <a:rPr lang="en-GB" sz="1400">
                <a:solidFill>
                  <a:schemeClr val="bg2">
                    <a:lumMod val="75000"/>
                  </a:schemeClr>
                </a:solidFill>
              </a:rPr>
              <a:pPr>
                <a:defRPr/>
              </a:pPr>
              <a:t>3</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400" dirty="0" smtClean="0">
                <a:solidFill>
                  <a:schemeClr val="bg1"/>
                </a:solidFill>
              </a:rPr>
              <a:t>By the end of this chapter, you will..</a:t>
            </a:r>
          </a:p>
        </p:txBody>
      </p:sp>
      <p:sp>
        <p:nvSpPr>
          <p:cNvPr id="8" name="Content Placeholder 9"/>
          <p:cNvSpPr txBox="1">
            <a:spLocks/>
          </p:cNvSpPr>
          <p:nvPr/>
        </p:nvSpPr>
        <p:spPr>
          <a:xfrm>
            <a:off x="228600" y="1981200"/>
            <a:ext cx="8591550" cy="4419600"/>
          </a:xfrm>
          <a:prstGeom prst="rect">
            <a:avLst/>
          </a:prstGeom>
        </p:spPr>
        <p:txBody>
          <a:bodyPr/>
          <a:lstStyle/>
          <a:p>
            <a:pPr fontAlgn="auto">
              <a:lnSpc>
                <a:spcPct val="150000"/>
              </a:lnSpc>
              <a:spcBef>
                <a:spcPts val="0"/>
              </a:spcBef>
              <a:spcAft>
                <a:spcPts val="1200"/>
              </a:spcAft>
              <a:buClr>
                <a:schemeClr val="accent3">
                  <a:lumMod val="50000"/>
                </a:schemeClr>
              </a:buClr>
              <a:buSzPct val="70000"/>
              <a:buFont typeface="Wingdings 2" pitchFamily="18" charset="2"/>
              <a:buChar char=""/>
              <a:defRPr/>
            </a:pPr>
            <a:r>
              <a:rPr lang="en-GB" sz="2400" dirty="0">
                <a:latin typeface="+mn-lt"/>
                <a:cs typeface="+mn-cs"/>
              </a:rPr>
              <a:t>Understand the difference between </a:t>
            </a:r>
            <a:r>
              <a:rPr lang="en-GB" sz="2400" b="1" dirty="0">
                <a:latin typeface="+mn-lt"/>
                <a:cs typeface="+mn-cs"/>
              </a:rPr>
              <a:t>good and poor interaction </a:t>
            </a:r>
            <a:r>
              <a:rPr lang="en-GB" sz="2400" dirty="0">
                <a:latin typeface="+mn-lt"/>
                <a:cs typeface="+mn-cs"/>
              </a:rPr>
              <a:t>design.</a:t>
            </a:r>
          </a:p>
          <a:p>
            <a:pPr fontAlgn="auto">
              <a:lnSpc>
                <a:spcPct val="150000"/>
              </a:lnSpc>
              <a:spcBef>
                <a:spcPts val="0"/>
              </a:spcBef>
              <a:spcAft>
                <a:spcPts val="1200"/>
              </a:spcAft>
              <a:buClr>
                <a:schemeClr val="accent3">
                  <a:lumMod val="50000"/>
                </a:schemeClr>
              </a:buClr>
              <a:buSzPct val="70000"/>
              <a:buFont typeface="Wingdings 2" pitchFamily="18" charset="2"/>
              <a:buChar char=""/>
              <a:defRPr/>
            </a:pPr>
            <a:r>
              <a:rPr lang="en-GB" sz="2400" dirty="0">
                <a:latin typeface="+mn-lt"/>
                <a:cs typeface="+mn-cs"/>
              </a:rPr>
              <a:t>Be able to describe what </a:t>
            </a:r>
            <a:r>
              <a:rPr lang="en-GB" sz="2400" b="1" dirty="0">
                <a:latin typeface="+mn-lt"/>
                <a:cs typeface="+mn-cs"/>
              </a:rPr>
              <a:t>interaction design </a:t>
            </a:r>
            <a:r>
              <a:rPr lang="en-GB" sz="2400" dirty="0">
                <a:latin typeface="+mn-lt"/>
                <a:cs typeface="+mn-cs"/>
              </a:rPr>
              <a:t>is and how it relates to human-computer interaction and other fields. </a:t>
            </a:r>
          </a:p>
          <a:p>
            <a:pPr fontAlgn="auto">
              <a:lnSpc>
                <a:spcPct val="150000"/>
              </a:lnSpc>
              <a:spcBef>
                <a:spcPts val="0"/>
              </a:spcBef>
              <a:spcAft>
                <a:spcPts val="1200"/>
              </a:spcAft>
              <a:buClr>
                <a:schemeClr val="accent3">
                  <a:lumMod val="50000"/>
                </a:schemeClr>
              </a:buClr>
              <a:buSzPct val="70000"/>
              <a:buFont typeface="Wingdings 2" pitchFamily="18" charset="2"/>
              <a:buChar char=""/>
              <a:defRPr/>
            </a:pPr>
            <a:r>
              <a:rPr lang="en-GB" sz="2400" dirty="0">
                <a:latin typeface="+mn-lt"/>
                <a:cs typeface="+mn-cs"/>
              </a:rPr>
              <a:t>Understand what is meant by the </a:t>
            </a:r>
            <a:r>
              <a:rPr lang="en-GB" sz="2400" b="1" dirty="0">
                <a:latin typeface="+mn-lt"/>
                <a:cs typeface="+mn-cs"/>
              </a:rPr>
              <a:t>user experience </a:t>
            </a:r>
            <a:r>
              <a:rPr lang="en-GB" sz="2400" dirty="0">
                <a:latin typeface="+mn-lt"/>
                <a:cs typeface="+mn-cs"/>
              </a:rPr>
              <a:t>and </a:t>
            </a:r>
            <a:r>
              <a:rPr lang="en-GB" sz="2400" b="1" dirty="0">
                <a:latin typeface="+mn-lt"/>
                <a:cs typeface="+mn-cs"/>
              </a:rPr>
              <a:t>usability</a:t>
            </a:r>
            <a:r>
              <a:rPr lang="en-GB" sz="2400" dirty="0">
                <a:latin typeface="+mn-lt"/>
                <a:cs typeface="+mn-cs"/>
              </a:rPr>
              <a:t>.</a:t>
            </a:r>
          </a:p>
          <a:p>
            <a:pPr fontAlgn="auto">
              <a:lnSpc>
                <a:spcPct val="150000"/>
              </a:lnSpc>
              <a:spcBef>
                <a:spcPts val="0"/>
              </a:spcBef>
              <a:spcAft>
                <a:spcPts val="1200"/>
              </a:spcAft>
              <a:buClr>
                <a:schemeClr val="accent3">
                  <a:lumMod val="50000"/>
                </a:schemeClr>
              </a:buClr>
              <a:buSzPct val="70000"/>
              <a:buFont typeface="Wingdings 2" pitchFamily="18" charset="2"/>
              <a:buChar char=""/>
              <a:defRPr/>
            </a:pPr>
            <a:r>
              <a:rPr lang="en-GB" sz="2400" dirty="0">
                <a:latin typeface="+mn-lt"/>
                <a:cs typeface="+mn-cs"/>
              </a:rPr>
              <a:t>Understand what is involved in </a:t>
            </a:r>
            <a:r>
              <a:rPr lang="en-GB" sz="2400" b="1" dirty="0">
                <a:latin typeface="+mn-lt"/>
                <a:cs typeface="+mn-cs"/>
              </a:rPr>
              <a:t>the process of interaction design</a:t>
            </a:r>
            <a:r>
              <a:rPr lang="en-GB" sz="2400" dirty="0">
                <a:latin typeface="+mn-lt"/>
                <a:cs typeface="+mn-cs"/>
              </a:rPr>
              <a:t>. </a:t>
            </a:r>
          </a:p>
          <a:p>
            <a:pPr fontAlgn="auto">
              <a:lnSpc>
                <a:spcPct val="150000"/>
              </a:lnSpc>
              <a:spcBef>
                <a:spcPts val="0"/>
              </a:spcBef>
              <a:spcAft>
                <a:spcPts val="1200"/>
              </a:spcAft>
              <a:buClr>
                <a:schemeClr val="accent3">
                  <a:lumMod val="50000"/>
                </a:schemeClr>
              </a:buClr>
              <a:buSzPct val="70000"/>
              <a:buFont typeface="Wingdings 2" pitchFamily="18" charset="2"/>
              <a:buChar char=""/>
              <a:defRPr/>
            </a:pPr>
            <a:r>
              <a:rPr lang="en-GB" sz="2400" dirty="0">
                <a:latin typeface="+mn-lt"/>
                <a:cs typeface="+mn-cs"/>
              </a:rPr>
              <a:t>Outline the different forms of </a:t>
            </a:r>
            <a:r>
              <a:rPr lang="en-GB" sz="2400" b="1" dirty="0">
                <a:latin typeface="+mn-lt"/>
                <a:cs typeface="+mn-cs"/>
              </a:rPr>
              <a:t>guidance</a:t>
            </a:r>
            <a:r>
              <a:rPr lang="en-GB" sz="2400" dirty="0">
                <a:latin typeface="+mn-lt"/>
                <a:cs typeface="+mn-cs"/>
              </a:rPr>
              <a:t> used in interaction design.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D63A64D-F0EA-40BC-BD3B-A081845418E3}" type="slidenum">
              <a:rPr lang="en-GB" sz="1400">
                <a:solidFill>
                  <a:schemeClr val="bg2">
                    <a:lumMod val="75000"/>
                  </a:schemeClr>
                </a:solidFill>
              </a:rPr>
              <a:pPr>
                <a:defRPr/>
              </a:pPr>
              <a:t>30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Virtual Agents, Avatars, ..</a:t>
            </a:r>
          </a:p>
        </p:txBody>
      </p:sp>
      <p:pic>
        <p:nvPicPr>
          <p:cNvPr id="33796" name="Picture 6" descr="INTAgents.JPG"/>
          <p:cNvPicPr>
            <a:picLocks noChangeAspect="1"/>
          </p:cNvPicPr>
          <p:nvPr/>
        </p:nvPicPr>
        <p:blipFill>
          <a:blip r:embed="rId3" cstate="print"/>
          <a:srcRect/>
          <a:stretch>
            <a:fillRect/>
          </a:stretch>
        </p:blipFill>
        <p:spPr bwMode="auto">
          <a:xfrm>
            <a:off x="1322388" y="1931988"/>
            <a:ext cx="6718300" cy="4541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2559862-6E36-480A-9A64-B84A78A8266F}" type="slidenum">
              <a:rPr lang="en-GB" sz="1400">
                <a:solidFill>
                  <a:schemeClr val="bg2">
                    <a:lumMod val="75000"/>
                  </a:schemeClr>
                </a:solidFill>
              </a:rPr>
              <a:pPr>
                <a:defRPr/>
              </a:pPr>
              <a:t>31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Virtual Agents, Avatars, ..</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US" sz="2400" dirty="0">
                <a:latin typeface="+mn-lt"/>
                <a:cs typeface="Arial" charset="0"/>
              </a:rPr>
              <a:t>Anna IKEA Agent:</a:t>
            </a:r>
          </a:p>
          <a:p>
            <a:pPr fontAlgn="auto">
              <a:spcBef>
                <a:spcPts val="0"/>
              </a:spcBef>
              <a:spcAft>
                <a:spcPts val="1200"/>
              </a:spcAft>
              <a:buClr>
                <a:schemeClr val="accent3">
                  <a:lumMod val="50000"/>
                </a:schemeClr>
              </a:buClr>
              <a:buFont typeface="Wingdings 2" pitchFamily="18" charset="2"/>
              <a:buChar char=""/>
              <a:defRPr/>
            </a:pPr>
            <a:r>
              <a:rPr lang="en-US" sz="2400" dirty="0">
                <a:latin typeface="+mn-lt"/>
                <a:cs typeface="Arial" charset="0"/>
              </a:rPr>
              <a:t> </a:t>
            </a:r>
            <a:r>
              <a:rPr lang="en-GB" sz="2400" dirty="0">
                <a:latin typeface="+mn-lt"/>
                <a:cs typeface="Arial" charset="0"/>
              </a:rPr>
              <a:t>Designed to be </a:t>
            </a:r>
            <a:br>
              <a:rPr lang="en-GB" sz="2400" dirty="0">
                <a:latin typeface="+mn-lt"/>
                <a:cs typeface="Arial" charset="0"/>
              </a:rPr>
            </a:br>
            <a:r>
              <a:rPr lang="en-GB" sz="2400" dirty="0">
                <a:latin typeface="+mn-lt"/>
                <a:cs typeface="Arial" charset="0"/>
              </a:rPr>
              <a:t>different for UK and US </a:t>
            </a:r>
            <a:br>
              <a:rPr lang="en-GB" sz="2400" dirty="0">
                <a:latin typeface="+mn-lt"/>
                <a:cs typeface="Arial" charset="0"/>
              </a:rPr>
            </a:br>
            <a:r>
              <a:rPr lang="en-GB" sz="2400" dirty="0">
                <a:latin typeface="+mn-lt"/>
                <a:cs typeface="Arial" charset="0"/>
              </a:rPr>
              <a:t>customers </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What are the differences </a:t>
            </a:r>
            <a:br>
              <a:rPr lang="en-GB" sz="2400" dirty="0">
                <a:latin typeface="+mn-lt"/>
                <a:cs typeface="Arial" charset="0"/>
              </a:rPr>
            </a:br>
            <a:r>
              <a:rPr lang="en-GB" sz="2400" dirty="0">
                <a:latin typeface="+mn-lt"/>
                <a:cs typeface="Arial" charset="0"/>
              </a:rPr>
              <a:t>and which is which? </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What should Anna’s </a:t>
            </a:r>
            <a:br>
              <a:rPr lang="en-GB" sz="2400" dirty="0">
                <a:latin typeface="+mn-lt"/>
                <a:cs typeface="Arial" charset="0"/>
              </a:rPr>
            </a:br>
            <a:r>
              <a:rPr lang="en-GB" sz="2400" dirty="0">
                <a:latin typeface="+mn-lt"/>
                <a:cs typeface="Arial" charset="0"/>
              </a:rPr>
              <a:t>appearance be like </a:t>
            </a:r>
            <a:br>
              <a:rPr lang="en-GB" sz="2400" dirty="0">
                <a:latin typeface="+mn-lt"/>
                <a:cs typeface="Arial" charset="0"/>
              </a:rPr>
            </a:br>
            <a:r>
              <a:rPr lang="en-GB" sz="2400" dirty="0">
                <a:latin typeface="+mn-lt"/>
                <a:cs typeface="Arial" charset="0"/>
              </a:rPr>
              <a:t>for other countries, </a:t>
            </a:r>
            <a:br>
              <a:rPr lang="en-GB" sz="2400" dirty="0">
                <a:latin typeface="+mn-lt"/>
                <a:cs typeface="Arial" charset="0"/>
              </a:rPr>
            </a:br>
            <a:r>
              <a:rPr lang="en-GB" sz="2400" dirty="0">
                <a:latin typeface="+mn-lt"/>
                <a:cs typeface="Arial" charset="0"/>
              </a:rPr>
              <a:t>like India, South Africa,</a:t>
            </a:r>
            <a:br>
              <a:rPr lang="en-GB" sz="2400" dirty="0">
                <a:latin typeface="+mn-lt"/>
                <a:cs typeface="Arial" charset="0"/>
              </a:rPr>
            </a:br>
            <a:r>
              <a:rPr lang="en-GB" sz="2400" dirty="0">
                <a:latin typeface="+mn-lt"/>
                <a:cs typeface="Arial" charset="0"/>
              </a:rPr>
              <a:t> or China?</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graphicFrame>
        <p:nvGraphicFramePr>
          <p:cNvPr id="34821" name="Object 5"/>
          <p:cNvGraphicFramePr>
            <a:graphicFrameLocks noChangeAspect="1"/>
          </p:cNvGraphicFramePr>
          <p:nvPr/>
        </p:nvGraphicFramePr>
        <p:xfrm>
          <a:off x="4813300" y="1952625"/>
          <a:ext cx="1819275" cy="4786313"/>
        </p:xfrm>
        <a:graphic>
          <a:graphicData uri="http://schemas.openxmlformats.org/presentationml/2006/ole">
            <mc:AlternateContent xmlns:mc="http://schemas.openxmlformats.org/markup-compatibility/2006">
              <mc:Choice xmlns:v="urn:schemas-microsoft-com:vml" Requires="v">
                <p:oleObj spid="_x0000_s34917" name="Document" r:id="rId4" imgW="1908048" imgH="5020056" progId="Word.Document.8">
                  <p:embed/>
                </p:oleObj>
              </mc:Choice>
              <mc:Fallback>
                <p:oleObj name="Document" r:id="rId4" imgW="1908048" imgH="5020056"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3300" y="1952625"/>
                        <a:ext cx="1819275" cy="4786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822" name="Object 6"/>
          <p:cNvGraphicFramePr>
            <a:graphicFrameLocks noChangeAspect="1"/>
          </p:cNvGraphicFramePr>
          <p:nvPr/>
        </p:nvGraphicFramePr>
        <p:xfrm>
          <a:off x="7026275" y="1952625"/>
          <a:ext cx="1870075" cy="4789488"/>
        </p:xfrm>
        <a:graphic>
          <a:graphicData uri="http://schemas.openxmlformats.org/presentationml/2006/ole">
            <mc:AlternateContent xmlns:mc="http://schemas.openxmlformats.org/markup-compatibility/2006">
              <mc:Choice xmlns:v="urn:schemas-microsoft-com:vml" Requires="v">
                <p:oleObj spid="_x0000_s34918" name="Document" r:id="rId6" imgW="1962912" imgH="5023104" progId="Word.Document.8">
                  <p:embed/>
                </p:oleObj>
              </mc:Choice>
              <mc:Fallback>
                <p:oleObj name="Document" r:id="rId6" imgW="1962912" imgH="5023104" progId="Word.Document.8">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6275" y="1952625"/>
                        <a:ext cx="1870075" cy="4789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2F0485FE-08D5-49AC-B7C3-4727EB31D59C}" type="slidenum">
              <a:rPr lang="en-GB" sz="1400">
                <a:solidFill>
                  <a:schemeClr val="bg2">
                    <a:lumMod val="75000"/>
                  </a:schemeClr>
                </a:solidFill>
              </a:rPr>
              <a:pPr>
                <a:defRPr/>
              </a:pPr>
              <a:t>32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The User Experience</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How a product behaves and is used by people in the real world</a:t>
            </a:r>
          </a:p>
          <a:p>
            <a:pPr lvl="1" fontAlgn="auto">
              <a:spcBef>
                <a:spcPts val="0"/>
              </a:spcBef>
              <a:spcAft>
                <a:spcPts val="1200"/>
              </a:spcAft>
              <a:buClr>
                <a:schemeClr val="accent3">
                  <a:lumMod val="50000"/>
                </a:schemeClr>
              </a:buClr>
              <a:buFont typeface="Wingdings 2" pitchFamily="18" charset="2"/>
              <a:buChar char=""/>
              <a:defRPr/>
            </a:pPr>
            <a:r>
              <a:rPr lang="en-GB" sz="2400" dirty="0">
                <a:effectLst>
                  <a:outerShdw blurRad="38100" dist="38100" dir="2700000" algn="tl">
                    <a:srgbClr val="000000">
                      <a:alpha val="43137"/>
                    </a:srgbClr>
                  </a:outerShdw>
                </a:effectLst>
                <a:latin typeface="+mn-lt"/>
                <a:cs typeface="Arial" charset="0"/>
              </a:rPr>
              <a:t>the way people feel about it </a:t>
            </a:r>
            <a:r>
              <a:rPr lang="en-GB" sz="2400" dirty="0">
                <a:latin typeface="+mn-lt"/>
                <a:cs typeface="Arial" charset="0"/>
              </a:rPr>
              <a:t>and their pleasure and satisfaction when using it, looking at it, holding it, and opening or closing it</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“every product that is used by someone has a user experience: newspapers, ketchup bottles, reclining armchairs, cardigan sweaters.” (Garrett, 2003)</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Cannot design a user experience, only design for a user experience</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5" name="Picture 2" descr="https://encrypted-tbn1.gstatic.com/images?q=tbn:ANd9GcQIP2hdHfVjhBTaka6vlbRRpUS443JEeh5oOfubCC69074Hod5yfQ">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5292804"/>
            <a:ext cx="882985" cy="882985"/>
          </a:xfrm>
          <a:prstGeom prst="rect">
            <a:avLst/>
          </a:prstGeom>
          <a:noFill/>
          <a:extLst>
            <a:ext uri="{909E8E84-426E-40DD-AFC4-6F175D3DCCD1}">
              <a14:hiddenFill xmlns:a14="http://schemas.microsoft.com/office/drawing/2010/main">
                <a:solidFill>
                  <a:srgbClr val="FFFFFF"/>
                </a:solidFill>
              </a14:hiddenFill>
            </a:ext>
          </a:extLst>
        </p:spPr>
      </p:pic>
      <p:sp>
        <p:nvSpPr>
          <p:cNvPr id="2" name="مستطيل 1"/>
          <p:cNvSpPr/>
          <p:nvPr/>
        </p:nvSpPr>
        <p:spPr>
          <a:xfrm>
            <a:off x="1035385" y="5549630"/>
            <a:ext cx="4756430" cy="461665"/>
          </a:xfrm>
          <a:prstGeom prst="rect">
            <a:avLst/>
          </a:prstGeom>
        </p:spPr>
        <p:txBody>
          <a:bodyPr wrap="none">
            <a:spAutoFit/>
          </a:bodyPr>
          <a:lstStyle/>
          <a:p>
            <a:r>
              <a:rPr lang="en-US" sz="2400" dirty="0">
                <a:solidFill>
                  <a:srgbClr val="000000"/>
                </a:solidFill>
                <a:latin typeface="arial" panose="020B0604020202020204" pitchFamily="34" charset="0"/>
                <a:hlinkClick r:id="rId3"/>
              </a:rPr>
              <a:t>Interactive digital museum design</a:t>
            </a:r>
            <a:endParaRPr lang="en-US" sz="2400" b="0" i="0" dirty="0">
              <a:solidFill>
                <a:srgbClr val="222222"/>
              </a:solidFill>
              <a:effectLst/>
              <a:latin typeface="arial" panose="020B0604020202020204" pitchFamily="34" charset="0"/>
            </a:endParaRPr>
          </a:p>
        </p:txBody>
      </p:sp>
    </p:spTree>
    <p:extLst>
      <p:ext uri="{BB962C8B-B14F-4D97-AF65-F5344CB8AC3E}">
        <p14:creationId xmlns:p14="http://schemas.microsoft.com/office/powerpoint/2010/main" val="14984944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CCCEFAD-6412-4BDA-B16A-1FDEFF0A22D9}" type="slidenum">
              <a:rPr lang="en-GB" sz="1400">
                <a:solidFill>
                  <a:schemeClr val="bg2">
                    <a:lumMod val="75000"/>
                  </a:schemeClr>
                </a:solidFill>
              </a:rPr>
              <a:pPr>
                <a:defRPr/>
              </a:pPr>
              <a:t>33</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GB" sz="3600" dirty="0" smtClean="0">
                <a:solidFill>
                  <a:schemeClr val="bg1"/>
                </a:solidFill>
              </a:rPr>
              <a:t>Why was the iPod user experience such a success?</a:t>
            </a:r>
            <a:endParaRPr lang="en-US" sz="3600" dirty="0" smtClean="0">
              <a:solidFill>
                <a:schemeClr val="bg1"/>
              </a:solidFill>
            </a:endParaRPr>
          </a:p>
        </p:txBody>
      </p:sp>
      <p:pic>
        <p:nvPicPr>
          <p:cNvPr id="139271" name="Picture 7"/>
          <p:cNvPicPr>
            <a:picLocks noChangeAspect="1" noChangeArrowheads="1"/>
          </p:cNvPicPr>
          <p:nvPr/>
        </p:nvPicPr>
        <p:blipFill>
          <a:blip r:embed="rId4" cstate="print"/>
          <a:srcRect/>
          <a:stretch>
            <a:fillRect/>
          </a:stretch>
        </p:blipFill>
        <p:spPr bwMode="auto">
          <a:xfrm>
            <a:off x="323850" y="2455863"/>
            <a:ext cx="8534400" cy="2628900"/>
          </a:xfrm>
          <a:prstGeom prst="rect">
            <a:avLst/>
          </a:prstGeom>
          <a:ln>
            <a:noFill/>
          </a:ln>
          <a:effectLst>
            <a:outerShdw blurRad="190500" algn="tl" rotWithShape="0">
              <a:srgbClr val="000000">
                <a:alpha val="70000"/>
              </a:srgbClr>
            </a:outerShdw>
          </a:effectLst>
        </p:spPr>
      </p:pic>
      <p:graphicFrame>
        <p:nvGraphicFramePr>
          <p:cNvPr id="28677" name="Object 3"/>
          <p:cNvGraphicFramePr>
            <a:graphicFrameLocks noChangeAspect="1"/>
          </p:cNvGraphicFramePr>
          <p:nvPr/>
        </p:nvGraphicFramePr>
        <p:xfrm>
          <a:off x="3095625" y="5300663"/>
          <a:ext cx="2986088" cy="1106487"/>
        </p:xfrm>
        <a:graphic>
          <a:graphicData uri="http://schemas.openxmlformats.org/presentationml/2006/ole">
            <mc:AlternateContent xmlns:mc="http://schemas.openxmlformats.org/markup-compatibility/2006">
              <mc:Choice xmlns:v="urn:schemas-microsoft-com:vml" Requires="v">
                <p:oleObj spid="_x0000_s35883" name="Document" r:id="rId5" imgW="5486400" imgH="2033016" progId="Word.Document.8">
                  <p:embed/>
                </p:oleObj>
              </mc:Choice>
              <mc:Fallback>
                <p:oleObj name="Document" r:id="rId5" imgW="5486400" imgH="2033016"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625" y="5300663"/>
                        <a:ext cx="2986088" cy="1106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530849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F0FC6EE4-4F0F-48B0-AF16-56C47B6D5834}" type="slidenum">
              <a:rPr lang="en-GB" sz="1400">
                <a:solidFill>
                  <a:schemeClr val="bg2">
                    <a:lumMod val="75000"/>
                  </a:schemeClr>
                </a:solidFill>
              </a:rPr>
              <a:pPr>
                <a:defRPr/>
              </a:pPr>
              <a:t>34</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Elements of the User Experience (UX)</a:t>
            </a:r>
          </a:p>
        </p:txBody>
      </p:sp>
      <p:pic>
        <p:nvPicPr>
          <p:cNvPr id="27652" name="Picture 2"/>
          <p:cNvPicPr>
            <a:picLocks noChangeAspect="1" noChangeArrowheads="1"/>
          </p:cNvPicPr>
          <p:nvPr/>
        </p:nvPicPr>
        <p:blipFill>
          <a:blip r:embed="rId3" cstate="print"/>
          <a:srcRect/>
          <a:stretch>
            <a:fillRect/>
          </a:stretch>
        </p:blipFill>
        <p:spPr bwMode="auto">
          <a:xfrm>
            <a:off x="358775" y="2024063"/>
            <a:ext cx="8469313" cy="4249737"/>
          </a:xfrm>
          <a:prstGeom prst="rect">
            <a:avLst/>
          </a:prstGeom>
          <a:noFill/>
          <a:ln w="9525">
            <a:noFill/>
            <a:miter lim="800000"/>
            <a:headEnd/>
            <a:tailEnd/>
          </a:ln>
        </p:spPr>
      </p:pic>
      <p:sp>
        <p:nvSpPr>
          <p:cNvPr id="7" name="TextBox 6"/>
          <p:cNvSpPr txBox="1"/>
          <p:nvPr/>
        </p:nvSpPr>
        <p:spPr>
          <a:xfrm>
            <a:off x="935038" y="6345238"/>
            <a:ext cx="7308850" cy="461962"/>
          </a:xfrm>
          <a:prstGeom prst="rect">
            <a:avLst/>
          </a:prstGeom>
          <a:noFill/>
        </p:spPr>
        <p:txBody>
          <a:bodyPr>
            <a:spAutoFit/>
          </a:bodyPr>
          <a:lstStyle/>
          <a:p>
            <a:pPr algn="ctr">
              <a:defRPr/>
            </a:pPr>
            <a:r>
              <a:rPr lang="en-US" sz="1200" dirty="0" err="1">
                <a:solidFill>
                  <a:schemeClr val="accent3">
                    <a:lumMod val="50000"/>
                  </a:schemeClr>
                </a:solidFill>
                <a:latin typeface="Arial" charset="0"/>
                <a:cs typeface="Arial" charset="0"/>
              </a:rPr>
              <a:t>Jese</a:t>
            </a:r>
            <a:r>
              <a:rPr lang="en-US" sz="1200" dirty="0">
                <a:solidFill>
                  <a:schemeClr val="accent3">
                    <a:lumMod val="50000"/>
                  </a:schemeClr>
                </a:solidFill>
                <a:latin typeface="Arial" charset="0"/>
                <a:cs typeface="Arial" charset="0"/>
              </a:rPr>
              <a:t> James Garrett jjg.net</a:t>
            </a:r>
          </a:p>
          <a:p>
            <a:pPr algn="ctr">
              <a:defRPr/>
            </a:pPr>
            <a:r>
              <a:rPr lang="en-GB" sz="1200" dirty="0">
                <a:solidFill>
                  <a:schemeClr val="accent3">
                    <a:lumMod val="50000"/>
                  </a:schemeClr>
                </a:solidFill>
                <a:latin typeface="Arial" charset="0"/>
                <a:cs typeface="Arial" charset="0"/>
              </a:rPr>
              <a:t>http://uxdesign.com/assets/Elements-of-User-Experience.pdf</a:t>
            </a:r>
          </a:p>
        </p:txBody>
      </p:sp>
    </p:spTree>
    <p:extLst>
      <p:ext uri="{BB962C8B-B14F-4D97-AF65-F5344CB8AC3E}">
        <p14:creationId xmlns:p14="http://schemas.microsoft.com/office/powerpoint/2010/main" val="27343079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4A71A1B-704D-48B8-90B6-BE3E667F9A52}" type="slidenum">
              <a:rPr lang="en-GB" sz="1400">
                <a:solidFill>
                  <a:schemeClr val="bg2">
                    <a:lumMod val="75000"/>
                  </a:schemeClr>
                </a:solidFill>
              </a:rPr>
              <a:pPr>
                <a:defRPr/>
              </a:pPr>
              <a:t>35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Usability Goals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Effective to use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Efficient to use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Safe to use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Have good utility</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Easy to learn</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Easy to remember how to use</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36</a:t>
            </a:fld>
            <a:endParaRPr lang="en-GB"/>
          </a:p>
        </p:txBody>
      </p:sp>
      <p:sp>
        <p:nvSpPr>
          <p:cNvPr id="3" name="Content Placeholder 9"/>
          <p:cNvSpPr txBox="1">
            <a:spLocks/>
          </p:cNvSpPr>
          <p:nvPr/>
        </p:nvSpPr>
        <p:spPr>
          <a:xfrm>
            <a:off x="228600" y="584684"/>
            <a:ext cx="8763000" cy="5816116"/>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Effectiveness</a:t>
            </a:r>
            <a:r>
              <a:rPr lang="en-GB" sz="2400" dirty="0" smtClean="0">
                <a:latin typeface="+mn-lt"/>
                <a:cs typeface="Arial" charset="0"/>
              </a:rPr>
              <a:t>: refers to how good a product is at doing what it is supposed to do. (the </a:t>
            </a:r>
            <a:r>
              <a:rPr lang="en-GB" sz="2400" b="1" dirty="0" smtClean="0">
                <a:effectLst>
                  <a:outerShdw blurRad="38100" dist="38100" dir="2700000" algn="tl">
                    <a:srgbClr val="000000">
                      <a:alpha val="43137"/>
                    </a:srgbClr>
                  </a:outerShdw>
                </a:effectLst>
                <a:latin typeface="+mn-lt"/>
                <a:cs typeface="Arial" charset="0"/>
              </a:rPr>
              <a:t>expected result</a:t>
            </a:r>
            <a:r>
              <a:rPr lang="en-GB" sz="2400" dirty="0" smtClean="0">
                <a:latin typeface="+mn-lt"/>
                <a:cs typeface="Arial" charset="0"/>
              </a:rPr>
              <a:t>)</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Is the product capable of allowing people to learn, carry out their work effectively, access the info they need, or buy the goods they want?</a:t>
            </a: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Efficiency</a:t>
            </a:r>
            <a:r>
              <a:rPr lang="en-GB" sz="2400" dirty="0" smtClean="0">
                <a:latin typeface="+mn-lt"/>
                <a:cs typeface="Arial" charset="0"/>
              </a:rPr>
              <a:t>: refers to the way a product support users in carrying their common tasks with the least waste of </a:t>
            </a:r>
            <a:r>
              <a:rPr lang="en-GB" sz="2400" b="1" dirty="0" smtClean="0">
                <a:effectLst>
                  <a:outerShdw blurRad="38100" dist="38100" dir="2700000" algn="tl">
                    <a:srgbClr val="000000">
                      <a:alpha val="43137"/>
                    </a:srgbClr>
                  </a:outerShdw>
                </a:effectLst>
                <a:latin typeface="+mn-lt"/>
                <a:cs typeface="Arial" charset="0"/>
              </a:rPr>
              <a:t>time and effort</a:t>
            </a:r>
            <a:r>
              <a:rPr lang="en-GB" sz="2400" dirty="0" smtClean="0">
                <a:latin typeface="+mn-lt"/>
                <a:cs typeface="Arial" charset="0"/>
              </a:rPr>
              <a:t>.             (ex: online shopping, one-click option)</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Once users have learned how to use a product to carry out their tasks, can they sustain a high level of productivity? </a:t>
            </a:r>
            <a:endParaRPr lang="en-GB" sz="2400" dirty="0">
              <a:effectLst>
                <a:outerShdw blurRad="38100" dist="38100" dir="2700000" algn="tl">
                  <a:srgbClr val="000000">
                    <a:alpha val="43137"/>
                  </a:srgbClr>
                </a:outerShdw>
              </a:effectLst>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36866" name="Picture 2" descr="ur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548" y="5085133"/>
            <a:ext cx="2760059" cy="147600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35268" y="5361469"/>
            <a:ext cx="5656332" cy="923330"/>
          </a:xfrm>
          <a:prstGeom prst="rect">
            <a:avLst/>
          </a:prstGeom>
        </p:spPr>
        <p:txBody>
          <a:bodyPr wrap="square">
            <a:spAutoFit/>
          </a:bodyPr>
          <a:lstStyle/>
          <a:p>
            <a:r>
              <a:rPr lang="en-US" i="1" dirty="0">
                <a:solidFill>
                  <a:schemeClr val="accent3">
                    <a:lumMod val="75000"/>
                  </a:schemeClr>
                </a:solidFill>
              </a:rPr>
              <a:t>Being </a:t>
            </a:r>
            <a:r>
              <a:rPr lang="en-US" i="1" dirty="0">
                <a:solidFill>
                  <a:schemeClr val="accent3">
                    <a:lumMod val="75000"/>
                  </a:schemeClr>
                </a:solidFill>
                <a:effectLst>
                  <a:outerShdw blurRad="38100" dist="38100" dir="2700000" algn="tl">
                    <a:srgbClr val="000000">
                      <a:alpha val="43137"/>
                    </a:srgbClr>
                  </a:outerShdw>
                </a:effectLst>
              </a:rPr>
              <a:t>effective</a:t>
            </a:r>
            <a:r>
              <a:rPr lang="en-US" i="1" dirty="0">
                <a:solidFill>
                  <a:schemeClr val="accent3">
                    <a:lumMod val="75000"/>
                  </a:schemeClr>
                </a:solidFill>
              </a:rPr>
              <a:t> is about doing the right things, while being </a:t>
            </a:r>
            <a:r>
              <a:rPr lang="en-US" i="1" dirty="0">
                <a:solidFill>
                  <a:schemeClr val="accent3">
                    <a:lumMod val="75000"/>
                  </a:schemeClr>
                </a:solidFill>
                <a:effectLst>
                  <a:outerShdw blurRad="38100" dist="38100" dir="2700000" algn="tl">
                    <a:srgbClr val="000000">
                      <a:alpha val="43137"/>
                    </a:srgbClr>
                  </a:outerShdw>
                </a:effectLst>
              </a:rPr>
              <a:t>efficient</a:t>
            </a:r>
            <a:r>
              <a:rPr lang="en-US" i="1" dirty="0">
                <a:solidFill>
                  <a:schemeClr val="accent3">
                    <a:lumMod val="75000"/>
                  </a:schemeClr>
                </a:solidFill>
              </a:rPr>
              <a:t> is about doing the things in the right manner</a:t>
            </a:r>
            <a:r>
              <a:rPr lang="en-US" i="1" dirty="0" smtClean="0">
                <a:solidFill>
                  <a:schemeClr val="accent3">
                    <a:lumMod val="75000"/>
                  </a:schemeClr>
                </a:solidFill>
              </a:rPr>
              <a:t>.. </a:t>
            </a:r>
            <a:r>
              <a:rPr lang="en-US" i="1" dirty="0" smtClean="0">
                <a:solidFill>
                  <a:schemeClr val="accent3">
                    <a:lumMod val="75000"/>
                  </a:schemeClr>
                </a:solidFill>
                <a:hlinkClick r:id="rId4"/>
              </a:rPr>
              <a:t>Example</a:t>
            </a:r>
            <a:endParaRPr lang="en-US" i="1"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37</a:t>
            </a:fld>
            <a:endParaRPr lang="en-GB"/>
          </a:p>
        </p:txBody>
      </p:sp>
      <p:sp>
        <p:nvSpPr>
          <p:cNvPr id="3" name="Content Placeholder 9"/>
          <p:cNvSpPr txBox="1">
            <a:spLocks/>
          </p:cNvSpPr>
          <p:nvPr/>
        </p:nvSpPr>
        <p:spPr>
          <a:xfrm>
            <a:off x="228600" y="584684"/>
            <a:ext cx="8763000" cy="5816116"/>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Safety</a:t>
            </a:r>
            <a:r>
              <a:rPr lang="en-GB" sz="2400" dirty="0" smtClean="0">
                <a:latin typeface="+mn-lt"/>
                <a:cs typeface="Arial" charset="0"/>
              </a:rPr>
              <a:t>: involves protecting the user from dangerous conditions and undesirable situations.</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what is the range of </a:t>
            </a:r>
            <a:r>
              <a:rPr lang="en-GB" sz="2400" b="1" dirty="0" smtClean="0">
                <a:effectLst>
                  <a:outerShdw blurRad="38100" dist="38100" dir="2700000" algn="tl">
                    <a:srgbClr val="000000">
                      <a:alpha val="43137"/>
                    </a:srgbClr>
                  </a:outerShdw>
                </a:effectLst>
                <a:latin typeface="+mn-lt"/>
                <a:cs typeface="Arial" charset="0"/>
              </a:rPr>
              <a:t>errors</a:t>
            </a:r>
            <a:r>
              <a:rPr lang="en-GB" sz="2400" dirty="0" smtClean="0">
                <a:effectLst>
                  <a:outerShdw blurRad="38100" dist="38100" dir="2700000" algn="tl">
                    <a:srgbClr val="000000">
                      <a:alpha val="43137"/>
                    </a:srgbClr>
                  </a:outerShdw>
                </a:effectLst>
                <a:latin typeface="+mn-lt"/>
                <a:cs typeface="Arial" charset="0"/>
              </a:rPr>
              <a:t> that are possible using the product and what measures are there to permit users to recover easily from them?</a:t>
            </a:r>
          </a:p>
          <a:p>
            <a:pPr lvl="1" fontAlgn="auto">
              <a:spcBef>
                <a:spcPts val="0"/>
              </a:spcBef>
              <a:spcAft>
                <a:spcPts val="1200"/>
              </a:spcAft>
              <a:buClr>
                <a:schemeClr val="accent3">
                  <a:lumMod val="50000"/>
                </a:schemeClr>
              </a:buClr>
              <a:buFont typeface="Wingdings 2" pitchFamily="18" charset="2"/>
              <a:buChar char=""/>
              <a:defRPr/>
            </a:pPr>
            <a:endParaRPr lang="en-GB" sz="2400" dirty="0" smtClean="0">
              <a:effectLst>
                <a:outerShdw blurRad="38100" dist="38100" dir="2700000" algn="tl">
                  <a:srgbClr val="000000">
                    <a:alpha val="43137"/>
                  </a:srgbClr>
                </a:outerShdw>
              </a:effectLst>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Utility</a:t>
            </a:r>
            <a:r>
              <a:rPr lang="en-GB" sz="2400" dirty="0" smtClean="0">
                <a:latin typeface="+mn-lt"/>
                <a:cs typeface="Arial" charset="0"/>
              </a:rPr>
              <a:t>: refers to the extent to which the product provides the right kind of functionality so that users can do what they need or want to do. (ex: drawing tools)</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Does the product provide an appropriate set of functions that will enable users to carry out all their tasks in the way they want to do them?  </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38</a:t>
            </a:fld>
            <a:endParaRPr lang="en-GB"/>
          </a:p>
        </p:txBody>
      </p:sp>
      <p:sp>
        <p:nvSpPr>
          <p:cNvPr id="3" name="Content Placeholder 9"/>
          <p:cNvSpPr txBox="1">
            <a:spLocks/>
          </p:cNvSpPr>
          <p:nvPr/>
        </p:nvSpPr>
        <p:spPr>
          <a:xfrm>
            <a:off x="228600" y="584684"/>
            <a:ext cx="8763000" cy="5816116"/>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Learnability</a:t>
            </a:r>
            <a:r>
              <a:rPr lang="en-GB" sz="2400" dirty="0" smtClean="0">
                <a:latin typeface="+mn-lt"/>
                <a:cs typeface="Arial" charset="0"/>
              </a:rPr>
              <a:t>: refers to how easy a system is to learn to use.</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is it possible for the user to work out how to use the product by exploring the interface and trying out certain actions? How hard will it be to learn the whole set of functions in this way?</a:t>
            </a:r>
          </a:p>
          <a:p>
            <a:pPr lvl="1" fontAlgn="auto">
              <a:spcBef>
                <a:spcPts val="0"/>
              </a:spcBef>
              <a:spcAft>
                <a:spcPts val="1200"/>
              </a:spcAft>
              <a:buClr>
                <a:schemeClr val="accent3">
                  <a:lumMod val="50000"/>
                </a:schemeClr>
              </a:buClr>
              <a:buFont typeface="Wingdings 2" pitchFamily="18" charset="2"/>
              <a:buChar char=""/>
              <a:defRPr/>
            </a:pPr>
            <a:endParaRPr lang="en-GB" sz="2400" dirty="0" smtClean="0">
              <a:effectLst>
                <a:outerShdw blurRad="38100" dist="38100" dir="2700000" algn="tl">
                  <a:srgbClr val="000000">
                    <a:alpha val="43137"/>
                  </a:srgbClr>
                </a:outerShdw>
              </a:effectLst>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b="1" dirty="0" smtClean="0">
                <a:latin typeface="+mn-lt"/>
                <a:cs typeface="Arial" charset="0"/>
              </a:rPr>
              <a:t>Memorability</a:t>
            </a:r>
            <a:r>
              <a:rPr lang="en-GB" sz="2400" dirty="0" smtClean="0">
                <a:latin typeface="+mn-lt"/>
                <a:cs typeface="Arial" charset="0"/>
              </a:rPr>
              <a:t>: refers to how easy a product is to remember how to use, once learned. </a:t>
            </a:r>
          </a:p>
          <a:p>
            <a:pPr lvl="1" fontAlgn="auto">
              <a:spcBef>
                <a:spcPts val="0"/>
              </a:spcBef>
              <a:spcAft>
                <a:spcPts val="1200"/>
              </a:spcAft>
              <a:buClr>
                <a:schemeClr val="accent3">
                  <a:lumMod val="50000"/>
                </a:schemeClr>
              </a:buClr>
              <a:buFont typeface="Wingdings 2" pitchFamily="18" charset="2"/>
              <a:buChar char=""/>
              <a:defRPr/>
            </a:pPr>
            <a:r>
              <a:rPr lang="en-GB" sz="2400" dirty="0" smtClean="0">
                <a:effectLst>
                  <a:outerShdw blurRad="38100" dist="38100" dir="2700000" algn="tl">
                    <a:srgbClr val="000000">
                      <a:alpha val="43137"/>
                    </a:srgbClr>
                  </a:outerShdw>
                </a:effectLst>
                <a:latin typeface="+mn-lt"/>
                <a:cs typeface="Arial" charset="0"/>
              </a:rPr>
              <a:t>Q: what kinds of interface support have been provided to help users remember how to carry out tasks, especially for products and operations they use infrequently?</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8A4DFCB5-7F74-48AE-BAE2-DEB2EC41949B}" type="slidenum">
              <a:rPr lang="en-GB" sz="1400">
                <a:solidFill>
                  <a:schemeClr val="bg2">
                    <a:lumMod val="75000"/>
                  </a:schemeClr>
                </a:solidFill>
              </a:rPr>
              <a:pPr>
                <a:defRPr/>
              </a:pPr>
              <a:t>39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User Experience (UX) Goals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0"/>
              </a:spcAft>
              <a:buClr>
                <a:schemeClr val="accent3">
                  <a:lumMod val="50000"/>
                </a:schemeClr>
              </a:buClr>
              <a:defRPr/>
            </a:pPr>
            <a:r>
              <a:rPr lang="en-GB" sz="2400" dirty="0">
                <a:latin typeface="Arial" charset="0"/>
                <a:cs typeface="Arial" charset="0"/>
                <a:sym typeface="Wingdings"/>
              </a:rPr>
              <a:t></a:t>
            </a:r>
            <a:r>
              <a:rPr lang="en-GB" sz="2400" dirty="0">
                <a:latin typeface="Arial" charset="0"/>
                <a:cs typeface="Arial" charset="0"/>
              </a:rPr>
              <a:t> 	</a:t>
            </a:r>
            <a:r>
              <a:rPr lang="en-GB" sz="2400" dirty="0">
                <a:latin typeface="+mn-lt"/>
                <a:cs typeface="Arial" charset="0"/>
              </a:rPr>
              <a:t>satisfying		</a:t>
            </a:r>
            <a:r>
              <a:rPr lang="en-GB" sz="2400" dirty="0">
                <a:latin typeface="Arial" charset="0"/>
                <a:cs typeface="Arial" charset="0"/>
                <a:sym typeface="Wingdings"/>
              </a:rPr>
              <a:t> </a:t>
            </a:r>
            <a:r>
              <a:rPr lang="en-GB" sz="2400" dirty="0">
                <a:latin typeface="+mn-lt"/>
                <a:cs typeface="Arial" charset="0"/>
              </a:rPr>
              <a:t> aesthetically pleasing</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enjoyable	 	</a:t>
            </a:r>
            <a:r>
              <a:rPr lang="en-GB" sz="2400" dirty="0">
                <a:latin typeface="Arial" charset="0"/>
                <a:cs typeface="Arial" charset="0"/>
                <a:sym typeface="Wingdings"/>
              </a:rPr>
              <a:t> </a:t>
            </a:r>
            <a:r>
              <a:rPr lang="en-GB" sz="2400" dirty="0">
                <a:latin typeface="+mn-lt"/>
                <a:cs typeface="Arial" charset="0"/>
              </a:rPr>
              <a:t> supportive of creativity</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engaging		</a:t>
            </a:r>
            <a:r>
              <a:rPr lang="en-GB" sz="2400" dirty="0">
                <a:latin typeface="Arial" charset="0"/>
                <a:cs typeface="Arial" charset="0"/>
                <a:sym typeface="Wingdings"/>
              </a:rPr>
              <a:t> </a:t>
            </a:r>
            <a:r>
              <a:rPr lang="en-GB" sz="2400" dirty="0">
                <a:latin typeface="Arial" charset="0"/>
                <a:cs typeface="Arial" charset="0"/>
              </a:rPr>
              <a:t> challenging</a:t>
            </a:r>
            <a:endParaRPr lang="en-GB" sz="2400" strike="sngStrike" dirty="0">
              <a:latin typeface="+mn-lt"/>
              <a:cs typeface="Arial" charset="0"/>
            </a:endParaRP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pleasurable		</a:t>
            </a:r>
            <a:r>
              <a:rPr lang="en-GB" sz="2400" dirty="0">
                <a:latin typeface="Arial" charset="0"/>
                <a:cs typeface="Arial" charset="0"/>
                <a:sym typeface="Wingdings"/>
              </a:rPr>
              <a:t> </a:t>
            </a:r>
            <a:r>
              <a:rPr lang="en-GB" sz="2400" dirty="0">
                <a:latin typeface="+mn-lt"/>
                <a:cs typeface="Arial" charset="0"/>
              </a:rPr>
              <a:t> rewarding</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exciting		</a:t>
            </a:r>
            <a:r>
              <a:rPr lang="en-GB" sz="2400" dirty="0">
                <a:latin typeface="Arial" charset="0"/>
                <a:cs typeface="Arial" charset="0"/>
                <a:sym typeface="Wingdings"/>
              </a:rPr>
              <a:t> </a:t>
            </a:r>
            <a:r>
              <a:rPr lang="en-GB" sz="2400" dirty="0">
                <a:latin typeface="+mn-lt"/>
                <a:cs typeface="Arial" charset="0"/>
              </a:rPr>
              <a:t> fun</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entertaining		</a:t>
            </a:r>
            <a:r>
              <a:rPr lang="en-GB" sz="2400" dirty="0">
                <a:latin typeface="Arial" charset="0"/>
                <a:cs typeface="Arial" charset="0"/>
                <a:sym typeface="Wingdings"/>
              </a:rPr>
              <a:t> </a:t>
            </a:r>
            <a:r>
              <a:rPr lang="en-GB" sz="2400" dirty="0">
                <a:latin typeface="+mn-lt"/>
                <a:cs typeface="Arial" charset="0"/>
              </a:rPr>
              <a:t> provocative</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helpful			</a:t>
            </a:r>
            <a:r>
              <a:rPr lang="en-GB" sz="2400" dirty="0">
                <a:latin typeface="Arial" charset="0"/>
                <a:cs typeface="Arial" charset="0"/>
                <a:sym typeface="Wingdings"/>
              </a:rPr>
              <a:t>  </a:t>
            </a:r>
            <a:r>
              <a:rPr lang="en-GB" sz="2400" dirty="0">
                <a:latin typeface="+mn-lt"/>
                <a:cs typeface="Arial" charset="0"/>
              </a:rPr>
              <a:t>surprising</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motivating		</a:t>
            </a:r>
            <a:r>
              <a:rPr lang="en-GB" sz="2400" dirty="0">
                <a:latin typeface="Arial" charset="0"/>
                <a:cs typeface="Arial" charset="0"/>
                <a:sym typeface="Wingdings"/>
              </a:rPr>
              <a:t>  </a:t>
            </a:r>
            <a:r>
              <a:rPr lang="en-GB" sz="2400" dirty="0">
                <a:latin typeface="+mn-lt"/>
                <a:cs typeface="Arial" charset="0"/>
              </a:rPr>
              <a:t>enhancing sociability</a:t>
            </a:r>
          </a:p>
          <a:p>
            <a:pPr fontAlgn="auto">
              <a:spcBef>
                <a:spcPts val="0"/>
              </a:spcBef>
              <a:spcAft>
                <a:spcPts val="0"/>
              </a:spcAft>
              <a:buClr>
                <a:schemeClr val="accent3">
                  <a:lumMod val="50000"/>
                </a:schemeClr>
              </a:buClr>
              <a:defRPr/>
            </a:pPr>
            <a:r>
              <a:rPr lang="en-GB" sz="2400" dirty="0">
                <a:latin typeface="Arial" charset="0"/>
                <a:cs typeface="Arial" charset="0"/>
                <a:sym typeface="Wingdings"/>
              </a:rPr>
              <a:t> </a:t>
            </a:r>
            <a:r>
              <a:rPr lang="en-GB" sz="2400" dirty="0">
                <a:latin typeface="+mn-lt"/>
                <a:cs typeface="Arial" charset="0"/>
              </a:rPr>
              <a:t>	emotionally fulfilling	</a:t>
            </a:r>
          </a:p>
          <a:p>
            <a:pPr fontAlgn="auto">
              <a:spcBef>
                <a:spcPts val="0"/>
              </a:spcBef>
              <a:spcAft>
                <a:spcPts val="0"/>
              </a:spcAft>
              <a:buClr>
                <a:schemeClr val="accent3">
                  <a:lumMod val="50000"/>
                </a:schemeClr>
              </a:buClr>
              <a:defRPr/>
            </a:pPr>
            <a:endParaRPr lang="en-GB" sz="2400" dirty="0">
              <a:latin typeface="+mn-lt"/>
              <a:cs typeface="Arial" charset="0"/>
            </a:endParaRPr>
          </a:p>
          <a:p>
            <a:pPr fontAlgn="auto">
              <a:spcBef>
                <a:spcPts val="0"/>
              </a:spcBef>
              <a:spcAft>
                <a:spcPts val="0"/>
              </a:spcAft>
              <a:buClr>
                <a:schemeClr val="accent3">
                  <a:lumMod val="50000"/>
                </a:schemeClr>
              </a:buClr>
              <a:defRPr/>
            </a:pPr>
            <a:r>
              <a:rPr lang="en-GB" sz="2400" dirty="0">
                <a:solidFill>
                  <a:schemeClr val="accent1">
                    <a:lumMod val="50000"/>
                  </a:schemeClr>
                </a:solidFill>
                <a:latin typeface="Arial" charset="0"/>
                <a:cs typeface="Arial" charset="0"/>
                <a:sym typeface="Wingdings"/>
              </a:rPr>
              <a:t></a:t>
            </a:r>
            <a:r>
              <a:rPr lang="en-GB" sz="2400" dirty="0">
                <a:solidFill>
                  <a:schemeClr val="accent1">
                    <a:lumMod val="50000"/>
                  </a:schemeClr>
                </a:solidFill>
                <a:latin typeface="+mn-lt"/>
                <a:cs typeface="Arial" charset="0"/>
              </a:rPr>
              <a:t> 	boring			</a:t>
            </a:r>
            <a:r>
              <a:rPr lang="en-GB" sz="2400" dirty="0">
                <a:solidFill>
                  <a:schemeClr val="accent1">
                    <a:lumMod val="50000"/>
                  </a:schemeClr>
                </a:solidFill>
                <a:latin typeface="Arial" charset="0"/>
                <a:cs typeface="Arial" charset="0"/>
                <a:sym typeface="Wingdings"/>
              </a:rPr>
              <a:t></a:t>
            </a:r>
            <a:r>
              <a:rPr lang="en-GB" sz="2400" dirty="0">
                <a:solidFill>
                  <a:schemeClr val="accent1">
                    <a:lumMod val="50000"/>
                  </a:schemeClr>
                </a:solidFill>
                <a:latin typeface="+mn-lt"/>
                <a:cs typeface="Arial" charset="0"/>
              </a:rPr>
              <a:t> annoying</a:t>
            </a:r>
          </a:p>
          <a:p>
            <a:pPr fontAlgn="auto">
              <a:spcBef>
                <a:spcPts val="0"/>
              </a:spcBef>
              <a:spcAft>
                <a:spcPts val="0"/>
              </a:spcAft>
              <a:buClr>
                <a:schemeClr val="accent3">
                  <a:lumMod val="50000"/>
                </a:schemeClr>
              </a:buClr>
              <a:defRPr/>
            </a:pPr>
            <a:r>
              <a:rPr lang="en-GB" sz="2400" dirty="0">
                <a:solidFill>
                  <a:schemeClr val="accent1">
                    <a:lumMod val="50000"/>
                  </a:schemeClr>
                </a:solidFill>
                <a:latin typeface="Arial" charset="0"/>
                <a:cs typeface="Arial" charset="0"/>
                <a:sym typeface="Wingdings"/>
              </a:rPr>
              <a:t></a:t>
            </a:r>
            <a:r>
              <a:rPr lang="en-GB" sz="2400" dirty="0">
                <a:solidFill>
                  <a:schemeClr val="accent1">
                    <a:lumMod val="50000"/>
                  </a:schemeClr>
                </a:solidFill>
                <a:latin typeface="+mn-lt"/>
                <a:cs typeface="Arial" charset="0"/>
              </a:rPr>
              <a:t>	frustrating		</a:t>
            </a:r>
            <a:r>
              <a:rPr lang="en-GB" sz="2400" dirty="0">
                <a:solidFill>
                  <a:schemeClr val="accent1">
                    <a:lumMod val="50000"/>
                  </a:schemeClr>
                </a:solidFill>
                <a:latin typeface="Arial" charset="0"/>
                <a:cs typeface="Arial" charset="0"/>
                <a:sym typeface="Wingdings"/>
              </a:rPr>
              <a:t> </a:t>
            </a:r>
            <a:r>
              <a:rPr lang="en-GB" sz="2400" dirty="0" err="1">
                <a:solidFill>
                  <a:schemeClr val="accent1">
                    <a:lumMod val="50000"/>
                  </a:schemeClr>
                </a:solidFill>
                <a:latin typeface="+mn-lt"/>
                <a:cs typeface="Arial" charset="0"/>
              </a:rPr>
              <a:t>cutsey</a:t>
            </a:r>
            <a:endParaRPr lang="en-GB" sz="2400" dirty="0">
              <a:solidFill>
                <a:schemeClr val="accent1">
                  <a:lumMod val="50000"/>
                </a:schemeClr>
              </a:solidFill>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49CB7361-874F-4B64-AF43-4AA5A07D66AF}" type="slidenum">
              <a:rPr lang="en-GB" sz="1400">
                <a:solidFill>
                  <a:schemeClr val="bg2">
                    <a:lumMod val="75000"/>
                  </a:schemeClr>
                </a:solidFill>
              </a:rPr>
              <a:pPr>
                <a:defRPr/>
              </a:pPr>
              <a:t>4</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5867400"/>
          </a:xfrm>
          <a:solidFill>
            <a:schemeClr val="accent3">
              <a:lumMod val="75000"/>
            </a:schemeClr>
          </a:solidFill>
        </p:spPr>
        <p:txBody>
          <a:bodyPr rtlCol="0" anchor="ctr">
            <a:noAutofit/>
          </a:bodyPr>
          <a:lstStyle/>
          <a:p>
            <a:pPr algn="ctr" eaLnBrk="1" fontAlgn="auto" hangingPunct="1">
              <a:spcAft>
                <a:spcPts val="0"/>
              </a:spcAft>
              <a:buFont typeface="Arial" charset="0"/>
              <a:buNone/>
              <a:defRPr/>
            </a:pPr>
            <a:r>
              <a:rPr lang="en-GB" sz="4000" dirty="0" smtClean="0">
                <a:solidFill>
                  <a:schemeClr val="accent3">
                    <a:lumMod val="20000"/>
                    <a:lumOff val="80000"/>
                  </a:schemeClr>
                </a:solidFill>
              </a:rPr>
              <a:t>The design of everyday things!!</a:t>
            </a:r>
          </a:p>
        </p:txBody>
      </p:sp>
    </p:spTree>
    <p:extLst>
      <p:ext uri="{BB962C8B-B14F-4D97-AF65-F5344CB8AC3E}">
        <p14:creationId xmlns:p14="http://schemas.microsoft.com/office/powerpoint/2010/main" val="40419236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99A5441-37D1-4209-9800-9F78F7555D59}" type="slidenum">
              <a:rPr lang="en-GB" sz="1400">
                <a:solidFill>
                  <a:schemeClr val="bg2">
                    <a:lumMod val="75000"/>
                  </a:schemeClr>
                </a:solidFill>
              </a:rPr>
              <a:pPr>
                <a:defRPr/>
              </a:pPr>
              <a:t>40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Usability &amp; UX Goals</a:t>
            </a:r>
          </a:p>
        </p:txBody>
      </p:sp>
      <p:sp>
        <p:nvSpPr>
          <p:cNvPr id="7"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Selecting terms to convey a </a:t>
            </a:r>
            <a:r>
              <a:rPr lang="en-GB" sz="2400" dirty="0">
                <a:effectLst>
                  <a:outerShdw blurRad="38100" dist="38100" dir="2700000" algn="tl">
                    <a:srgbClr val="000000">
                      <a:alpha val="43137"/>
                    </a:srgbClr>
                  </a:outerShdw>
                </a:effectLst>
                <a:latin typeface="+mn-lt"/>
                <a:cs typeface="Arial" charset="0"/>
              </a:rPr>
              <a:t>person’s feelings</a:t>
            </a:r>
            <a:r>
              <a:rPr lang="en-GB" sz="2400" dirty="0">
                <a:latin typeface="+mn-lt"/>
                <a:cs typeface="Arial" charset="0"/>
              </a:rPr>
              <a:t>, </a:t>
            </a:r>
            <a:r>
              <a:rPr lang="en-GB" sz="2400" dirty="0">
                <a:effectLst>
                  <a:outerShdw blurRad="38100" dist="38100" dir="2700000" algn="tl">
                    <a:srgbClr val="000000">
                      <a:alpha val="43137"/>
                    </a:srgbClr>
                  </a:outerShdw>
                </a:effectLst>
                <a:latin typeface="+mn-lt"/>
                <a:cs typeface="Arial" charset="0"/>
              </a:rPr>
              <a:t>emotions</a:t>
            </a:r>
            <a:r>
              <a:rPr lang="en-GB" sz="2400" dirty="0">
                <a:latin typeface="+mn-lt"/>
                <a:cs typeface="Arial" charset="0"/>
              </a:rPr>
              <a:t>, etc., can help designers understand the multifaceted nature of the user experience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How do </a:t>
            </a:r>
            <a:r>
              <a:rPr lang="en-GB" sz="2400" dirty="0">
                <a:effectLst>
                  <a:outerShdw blurRad="38100" dist="38100" dir="2700000" algn="tl">
                    <a:srgbClr val="000000">
                      <a:alpha val="43137"/>
                    </a:srgbClr>
                  </a:outerShdw>
                </a:effectLst>
                <a:latin typeface="+mn-lt"/>
                <a:cs typeface="Arial" charset="0"/>
              </a:rPr>
              <a:t>usability goals </a:t>
            </a:r>
            <a:r>
              <a:rPr lang="en-GB" sz="2400" dirty="0">
                <a:latin typeface="+mn-lt"/>
                <a:cs typeface="Arial" charset="0"/>
              </a:rPr>
              <a:t>differ from </a:t>
            </a:r>
            <a:r>
              <a:rPr lang="en-GB" sz="2400" dirty="0">
                <a:effectLst>
                  <a:outerShdw blurRad="38100" dist="38100" dir="2700000" algn="tl">
                    <a:srgbClr val="000000">
                      <a:alpha val="43137"/>
                    </a:srgbClr>
                  </a:outerShdw>
                </a:effectLst>
                <a:latin typeface="+mn-lt"/>
                <a:cs typeface="Arial" charset="0"/>
              </a:rPr>
              <a:t>user experience </a:t>
            </a:r>
            <a:r>
              <a:rPr lang="en-GB" sz="2400" dirty="0">
                <a:latin typeface="+mn-lt"/>
                <a:cs typeface="Arial" charset="0"/>
              </a:rPr>
              <a:t>goals?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Are there </a:t>
            </a:r>
            <a:r>
              <a:rPr lang="en-GB" sz="2400" dirty="0">
                <a:effectLst>
                  <a:outerShdw blurRad="38100" dist="38100" dir="2700000" algn="tl">
                    <a:srgbClr val="000000">
                      <a:alpha val="43137"/>
                    </a:srgbClr>
                  </a:outerShdw>
                </a:effectLst>
                <a:latin typeface="+mn-lt"/>
                <a:cs typeface="Arial" charset="0"/>
              </a:rPr>
              <a:t>trade-offs</a:t>
            </a:r>
            <a:r>
              <a:rPr lang="en-GB" sz="2400" dirty="0">
                <a:latin typeface="+mn-lt"/>
                <a:cs typeface="Arial" charset="0"/>
              </a:rPr>
              <a:t> between the two kinds of goals?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e.g. can a product be both fun and safe?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How easy is it to measure usability versus user experience goals?</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41</a:t>
            </a:fld>
            <a:endParaRPr lang="en-GB"/>
          </a:p>
        </p:txBody>
      </p:sp>
      <p:sp>
        <p:nvSpPr>
          <p:cNvPr id="3" name="Content Placeholder 9"/>
          <p:cNvSpPr txBox="1">
            <a:spLocks/>
          </p:cNvSpPr>
          <p:nvPr/>
        </p:nvSpPr>
        <p:spPr>
          <a:xfrm>
            <a:off x="228600" y="836712"/>
            <a:ext cx="8763000" cy="5564088"/>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Ex: when considering how </a:t>
            </a:r>
            <a:r>
              <a:rPr lang="en-GB" sz="2400" b="1" dirty="0" smtClean="0">
                <a:latin typeface="+mn-lt"/>
                <a:cs typeface="Arial" charset="0"/>
              </a:rPr>
              <a:t>engaging</a:t>
            </a:r>
            <a:r>
              <a:rPr lang="en-GB" sz="2400" dirty="0" smtClean="0">
                <a:latin typeface="+mn-lt"/>
                <a:cs typeface="Arial" charset="0"/>
              </a:rPr>
              <a:t> an interactive virtual agent is for an online store, one can ask:</a:t>
            </a:r>
          </a:p>
          <a:p>
            <a:pPr lvl="1"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Q: How long do users interact with the virtual sales agent? Do they suspend their disbelief when typing in questions?</a:t>
            </a:r>
          </a:p>
          <a:p>
            <a:pPr lvl="1" fontAlgn="auto">
              <a:spcBef>
                <a:spcPts val="0"/>
              </a:spcBef>
              <a:spcAft>
                <a:spcPts val="1200"/>
              </a:spcAft>
              <a:buClr>
                <a:schemeClr val="accent3">
                  <a:lumMod val="50000"/>
                </a:schemeClr>
              </a:buClr>
              <a:buFont typeface="Wingdings 2" pitchFamily="18" charset="2"/>
              <a:buChar char=""/>
              <a:defRPr/>
            </a:pPr>
            <a:endParaRPr lang="en-GB" sz="2400" dirty="0" smtClean="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Ex: to consider the effect of its </a:t>
            </a:r>
            <a:r>
              <a:rPr lang="en-GB" sz="2400" b="1" dirty="0" smtClean="0">
                <a:latin typeface="+mn-lt"/>
                <a:cs typeface="Arial" charset="0"/>
              </a:rPr>
              <a:t>appeal</a:t>
            </a:r>
            <a:r>
              <a:rPr lang="en-GB" sz="2400" dirty="0" smtClean="0">
                <a:latin typeface="+mn-lt"/>
                <a:cs typeface="Arial" charset="0"/>
              </a:rPr>
              <a:t> one can ask:</a:t>
            </a:r>
          </a:p>
          <a:p>
            <a:pPr lvl="1" fontAlgn="auto">
              <a:spcBef>
                <a:spcPts val="0"/>
              </a:spcBef>
              <a:spcAft>
                <a:spcPts val="1200"/>
              </a:spcAft>
              <a:buClr>
                <a:schemeClr val="accent3">
                  <a:lumMod val="50000"/>
                </a:schemeClr>
              </a:buClr>
              <a:buFont typeface="Wingdings 2" pitchFamily="18" charset="2"/>
              <a:buChar char=""/>
              <a:defRPr/>
            </a:pPr>
            <a:r>
              <a:rPr lang="en-GB" sz="2400" dirty="0" smtClean="0">
                <a:latin typeface="+mn-lt"/>
                <a:cs typeface="Arial" charset="0"/>
              </a:rPr>
              <a:t>Q: What is the user’s immediate response to the agent’s appearance? Is it one of mockery, dismay, or enjoyment? Do they smile, laugh, or scoff?   </a:t>
            </a:r>
            <a:endParaRPr lang="en-GB" sz="2400" dirty="0">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2ED1266-B258-48B7-A723-BB891184C81D}" type="slidenum">
              <a:rPr lang="en-GB" sz="1400">
                <a:solidFill>
                  <a:schemeClr val="bg2">
                    <a:lumMod val="75000"/>
                  </a:schemeClr>
                </a:solidFill>
              </a:rPr>
              <a:pPr>
                <a:defRPr/>
              </a:pPr>
              <a:t>42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Activity on usability</a:t>
            </a:r>
          </a:p>
        </p:txBody>
      </p:sp>
      <p:sp>
        <p:nvSpPr>
          <p:cNvPr id="7" name="Content Placeholder 9"/>
          <p:cNvSpPr txBox="1">
            <a:spLocks/>
          </p:cNvSpPr>
          <p:nvPr/>
        </p:nvSpPr>
        <p:spPr>
          <a:xfrm>
            <a:off x="228600" y="1981200"/>
            <a:ext cx="6538913"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How long should it take and how long does it actually take to:</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Using a DVD </a:t>
            </a:r>
            <a:r>
              <a:rPr lang="en-GB" sz="2400" dirty="0" smtClean="0">
                <a:latin typeface="+mn-lt"/>
                <a:cs typeface="Arial" charset="0"/>
              </a:rPr>
              <a:t>player to </a:t>
            </a:r>
            <a:r>
              <a:rPr lang="en-GB" sz="2400" dirty="0">
                <a:latin typeface="+mn-lt"/>
                <a:cs typeface="Arial" charset="0"/>
              </a:rPr>
              <a:t>play a movie?</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Use a DVD </a:t>
            </a:r>
            <a:r>
              <a:rPr lang="en-GB" sz="2400" dirty="0" smtClean="0">
                <a:latin typeface="+mn-lt"/>
                <a:cs typeface="Arial" charset="0"/>
              </a:rPr>
              <a:t>recorder to </a:t>
            </a:r>
            <a:r>
              <a:rPr lang="en-GB" sz="2400" dirty="0">
                <a:latin typeface="+mn-lt"/>
                <a:cs typeface="Arial" charset="0"/>
              </a:rPr>
              <a:t>pre-record two programs?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Using a web browser tool to create a website?</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82274" name="Picture 2" descr="http://www.childtoysstore.com/images/Venturer%203point6%20inch%20Portable%20DVD%20Player.jpg"/>
          <p:cNvPicPr>
            <a:picLocks noChangeAspect="1" noChangeArrowheads="1"/>
          </p:cNvPicPr>
          <p:nvPr/>
        </p:nvPicPr>
        <p:blipFill>
          <a:blip r:embed="rId3" cstate="print"/>
          <a:srcRect/>
          <a:stretch>
            <a:fillRect/>
          </a:stretch>
        </p:blipFill>
        <p:spPr bwMode="auto">
          <a:xfrm>
            <a:off x="6911975" y="2600325"/>
            <a:ext cx="1655763" cy="16573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43</a:t>
            </a:fld>
            <a:endParaRPr lang="en-GB"/>
          </a:p>
        </p:txBody>
      </p:sp>
      <p:pic>
        <p:nvPicPr>
          <p:cNvPr id="3" name="Picture 2" descr="Usability und User Experience"/>
          <p:cNvPicPr>
            <a:picLocks noChangeAspect="1" noChangeArrowheads="1"/>
          </p:cNvPicPr>
          <p:nvPr/>
        </p:nvPicPr>
        <p:blipFill>
          <a:blip r:embed="rId2" cstate="print"/>
          <a:srcRect/>
          <a:stretch>
            <a:fillRect/>
          </a:stretch>
        </p:blipFill>
        <p:spPr bwMode="auto">
          <a:xfrm>
            <a:off x="35496" y="1389694"/>
            <a:ext cx="9073008" cy="3983522"/>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44</a:t>
            </a:fld>
            <a:endParaRPr lang="en-GB"/>
          </a:p>
        </p:txBody>
      </p:sp>
      <p:graphicFrame>
        <p:nvGraphicFramePr>
          <p:cNvPr id="4" name="Diagram 3"/>
          <p:cNvGraphicFramePr/>
          <p:nvPr/>
        </p:nvGraphicFramePr>
        <p:xfrm>
          <a:off x="839924" y="2492896"/>
          <a:ext cx="7224464"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1378" name="Picture 2" descr="Usability und User Experience"/>
          <p:cNvPicPr>
            <a:picLocks noChangeAspect="1" noChangeArrowheads="1"/>
          </p:cNvPicPr>
          <p:nvPr/>
        </p:nvPicPr>
        <p:blipFill>
          <a:blip r:embed="rId7" cstate="print"/>
          <a:srcRect/>
          <a:stretch>
            <a:fillRect/>
          </a:stretch>
        </p:blipFill>
        <p:spPr bwMode="auto">
          <a:xfrm>
            <a:off x="2591780" y="501417"/>
            <a:ext cx="3924436" cy="1451419"/>
          </a:xfrm>
          <a:prstGeom prst="rect">
            <a:avLst/>
          </a:prstGeom>
          <a:noFill/>
        </p:spPr>
      </p:pic>
      <p:sp>
        <p:nvSpPr>
          <p:cNvPr id="6" name="TextBox 5"/>
          <p:cNvSpPr txBox="1"/>
          <p:nvPr/>
        </p:nvSpPr>
        <p:spPr>
          <a:xfrm>
            <a:off x="431540" y="6309320"/>
            <a:ext cx="2467342" cy="369332"/>
          </a:xfrm>
          <a:prstGeom prst="rect">
            <a:avLst/>
          </a:prstGeom>
          <a:noFill/>
        </p:spPr>
        <p:txBody>
          <a:bodyPr wrap="none" rtlCol="0">
            <a:spAutoFit/>
          </a:bodyPr>
          <a:lstStyle/>
          <a:p>
            <a:r>
              <a:rPr lang="en-US" dirty="0" smtClean="0"/>
              <a:t>From: </a:t>
            </a:r>
            <a:r>
              <a:rPr lang="en-US" dirty="0" smtClean="0">
                <a:hlinkClick r:id="rId8"/>
              </a:rPr>
              <a:t>http://uxfix.com</a:t>
            </a:r>
            <a:r>
              <a:rPr lang="en-US" dirty="0" smtClean="0"/>
              <a:t> </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45</a:t>
            </a:fld>
            <a:endParaRPr lang="en-GB"/>
          </a:p>
        </p:txBody>
      </p:sp>
      <p:pic>
        <p:nvPicPr>
          <p:cNvPr id="3" name="Picture 2"/>
          <p:cNvPicPr>
            <a:picLocks noChangeAspect="1" noChangeArrowheads="1"/>
          </p:cNvPicPr>
          <p:nvPr/>
        </p:nvPicPr>
        <p:blipFill>
          <a:blip r:embed="rId2" cstate="print"/>
          <a:srcRect/>
          <a:stretch>
            <a:fillRect/>
          </a:stretch>
        </p:blipFill>
        <p:spPr bwMode="auto">
          <a:xfrm>
            <a:off x="0" y="46816"/>
            <a:ext cx="9144000" cy="6766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46</a:t>
            </a:fld>
            <a:endParaRPr lang="en-GB"/>
          </a:p>
        </p:txBody>
      </p:sp>
      <p:pic>
        <p:nvPicPr>
          <p:cNvPr id="3" name="Picture 2" descr="C:\Users\rabia\Documents\Job\Classes\Fall 2014\IT 543\Lectures\Lecture 1\Freeway.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930" y="558362"/>
            <a:ext cx="3759200" cy="2819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C:\Users\rabia\Documents\Job\Classes\Fall 2014\IT 543\Lectures\Lecture 1\twisting mountain road2.JPG"/>
          <p:cNvPicPr/>
          <p:nvPr/>
        </p:nvPicPr>
        <p:blipFill>
          <a:blip r:embed="rId4">
            <a:extLst>
              <a:ext uri="{28A0092B-C50C-407E-A947-70E740481C1C}">
                <a14:useLocalDpi xmlns:a14="http://schemas.microsoft.com/office/drawing/2010/main" val="0"/>
              </a:ext>
            </a:extLst>
          </a:blip>
          <a:srcRect/>
          <a:stretch>
            <a:fillRect/>
          </a:stretch>
        </p:blipFill>
        <p:spPr bwMode="auto">
          <a:xfrm>
            <a:off x="4211960" y="3068960"/>
            <a:ext cx="4459605" cy="2971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9607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47</a:t>
            </a:fld>
            <a:endParaRPr lang="en-GB"/>
          </a:p>
        </p:txBody>
      </p:sp>
      <p:pic>
        <p:nvPicPr>
          <p:cNvPr id="36866" name="Picture 2" descr="http://pelorous.totallyplc.com/media_manager/public/122/blog-posts/usability-vs-UX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2528900"/>
            <a:ext cx="8407781" cy="24362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Usability und User Experience"/>
          <p:cNvPicPr>
            <a:picLocks noChangeAspect="1" noChangeArrowheads="1"/>
          </p:cNvPicPr>
          <p:nvPr/>
        </p:nvPicPr>
        <p:blipFill>
          <a:blip r:embed="rId5" cstate="print"/>
          <a:srcRect/>
          <a:stretch>
            <a:fillRect/>
          </a:stretch>
        </p:blipFill>
        <p:spPr bwMode="auto">
          <a:xfrm>
            <a:off x="2591780" y="501417"/>
            <a:ext cx="3924436" cy="1451419"/>
          </a:xfrm>
          <a:prstGeom prst="rect">
            <a:avLst/>
          </a:prstGeom>
          <a:noFill/>
        </p:spPr>
      </p:pic>
    </p:spTree>
    <p:extLst>
      <p:ext uri="{BB962C8B-B14F-4D97-AF65-F5344CB8AC3E}">
        <p14:creationId xmlns:p14="http://schemas.microsoft.com/office/powerpoint/2010/main" val="25647499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1F5C671-E53B-4230-AC96-29D9E59188F8}" type="slidenum">
              <a:rPr lang="en-GB" sz="1400">
                <a:solidFill>
                  <a:schemeClr val="bg2">
                    <a:lumMod val="75000"/>
                  </a:schemeClr>
                </a:solidFill>
              </a:rPr>
              <a:pPr>
                <a:defRPr/>
              </a:pPr>
              <a:t>48</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Design Principles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Generalizable abstractions for thinking about different aspects of design</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The do’s and don’ts of interaction design</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What to provide and what not to provide at the interface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Derived from a mix of theory-based knowledge, experience and common-sense</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3AFBD4D3-A3D3-493E-BABE-C17B11534096}" type="slidenum">
              <a:rPr lang="en-GB" sz="1400">
                <a:solidFill>
                  <a:schemeClr val="bg2">
                    <a:lumMod val="75000"/>
                  </a:schemeClr>
                </a:solidFill>
              </a:rPr>
              <a:pPr>
                <a:defRPr/>
              </a:pPr>
              <a:t>49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Design Principles</a:t>
            </a:r>
          </a:p>
        </p:txBody>
      </p:sp>
      <p:sp>
        <p:nvSpPr>
          <p:cNvPr id="8"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3200" b="1" dirty="0" smtClean="0">
                <a:latin typeface="+mn-lt"/>
                <a:cs typeface="Arial" charset="0"/>
              </a:rPr>
              <a:t>Visibility</a:t>
            </a:r>
            <a:r>
              <a:rPr lang="en-GB" sz="3200" dirty="0" smtClean="0">
                <a:latin typeface="+mn-lt"/>
                <a:cs typeface="Arial" charset="0"/>
              </a:rPr>
              <a:t>: </a:t>
            </a:r>
            <a:r>
              <a:rPr lang="en-US" sz="3200" dirty="0" smtClean="0"/>
              <a:t>can I see it?</a:t>
            </a:r>
          </a:p>
          <a:p>
            <a:pPr fontAlgn="auto">
              <a:spcBef>
                <a:spcPts val="0"/>
              </a:spcBef>
              <a:spcAft>
                <a:spcPts val="1200"/>
              </a:spcAft>
              <a:buClr>
                <a:schemeClr val="accent3">
                  <a:lumMod val="50000"/>
                </a:schemeClr>
              </a:buClr>
              <a:buFont typeface="Wingdings 2" pitchFamily="18" charset="2"/>
              <a:buChar char=""/>
              <a:defRPr/>
            </a:pPr>
            <a:r>
              <a:rPr lang="en-US" sz="3200" b="1" dirty="0" smtClean="0">
                <a:latin typeface="+mn-lt"/>
                <a:cs typeface="Arial" charset="0"/>
              </a:rPr>
              <a:t>Affordance</a:t>
            </a:r>
            <a:r>
              <a:rPr lang="en-US" sz="3200" dirty="0" smtClean="0"/>
              <a:t>: how do I use it?</a:t>
            </a: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3200" b="1" dirty="0" smtClean="0">
                <a:latin typeface="+mn-lt"/>
                <a:cs typeface="Arial" charset="0"/>
              </a:rPr>
              <a:t>Consistency</a:t>
            </a:r>
            <a:r>
              <a:rPr lang="en-GB" sz="3200" dirty="0" smtClean="0">
                <a:latin typeface="+mn-lt"/>
                <a:cs typeface="Arial" charset="0"/>
              </a:rPr>
              <a:t>: </a:t>
            </a:r>
            <a:r>
              <a:rPr lang="en-US" sz="3200" dirty="0" smtClean="0"/>
              <a:t>I think I have seen this before!</a:t>
            </a: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3200" b="1" dirty="0" smtClean="0">
                <a:latin typeface="+mn-lt"/>
                <a:cs typeface="Arial" charset="0"/>
              </a:rPr>
              <a:t>Feedback</a:t>
            </a:r>
            <a:r>
              <a:rPr lang="en-GB" sz="3200" dirty="0" smtClean="0">
                <a:latin typeface="+mn-lt"/>
                <a:cs typeface="Arial" charset="0"/>
              </a:rPr>
              <a:t>: </a:t>
            </a:r>
            <a:r>
              <a:rPr lang="en-US" sz="3200" dirty="0" smtClean="0"/>
              <a:t>what is it doing now?</a:t>
            </a: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3200" b="1" dirty="0" smtClean="0">
                <a:latin typeface="+mn-lt"/>
                <a:cs typeface="Arial" charset="0"/>
              </a:rPr>
              <a:t>Constraints</a:t>
            </a:r>
            <a:r>
              <a:rPr lang="en-GB" sz="3200" dirty="0" smtClean="0">
                <a:latin typeface="+mn-lt"/>
                <a:cs typeface="Arial" charset="0"/>
              </a:rPr>
              <a:t>: </a:t>
            </a:r>
            <a:r>
              <a:rPr lang="en-US" sz="3200" dirty="0" smtClean="0"/>
              <a:t>why can’t I do that?</a:t>
            </a:r>
            <a:endParaRPr lang="en-GB" sz="3200" dirty="0">
              <a:latin typeface="+mn-lt"/>
              <a:cs typeface="Arial" charset="0"/>
            </a:endParaRPr>
          </a:p>
          <a:p>
            <a:pPr fontAlgn="auto">
              <a:spcBef>
                <a:spcPts val="0"/>
              </a:spcBef>
              <a:spcAft>
                <a:spcPts val="1200"/>
              </a:spcAft>
              <a:buClr>
                <a:schemeClr val="accent3">
                  <a:lumMod val="50000"/>
                </a:schemeClr>
              </a:buCl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3200" dirty="0">
              <a:latin typeface="+mn-lt"/>
              <a:cs typeface="Arial" charset="0"/>
            </a:endParaRPr>
          </a:p>
          <a:p>
            <a:pPr fontAlgn="auto">
              <a:spcBef>
                <a:spcPts val="0"/>
              </a:spcBef>
              <a:spcAft>
                <a:spcPts val="1200"/>
              </a:spcAft>
              <a:buClr>
                <a:schemeClr val="accent3">
                  <a:lumMod val="50000"/>
                </a:schemeClr>
              </a:buClr>
              <a:defRPr/>
            </a:pPr>
            <a:endParaRPr lang="en-US" sz="3200" dirty="0">
              <a:latin typeface="+mn-lt"/>
              <a:cs typeface="Arial" charset="0"/>
            </a:endParaRPr>
          </a:p>
          <a:p>
            <a:pPr fontAlgn="auto">
              <a:spcBef>
                <a:spcPts val="0"/>
              </a:spcBef>
              <a:spcAft>
                <a:spcPts val="1200"/>
              </a:spcAft>
              <a:buClr>
                <a:schemeClr val="accent3">
                  <a:lumMod val="50000"/>
                </a:schemeClr>
              </a:buClr>
              <a:defRPr/>
            </a:pPr>
            <a:endParaRPr lang="en-US" sz="3200" dirty="0">
              <a:latin typeface="+mn-lt"/>
              <a:cs typeface="Arial" charset="0"/>
            </a:endParaRPr>
          </a:p>
          <a:p>
            <a:pPr fontAlgn="auto">
              <a:spcBef>
                <a:spcPts val="0"/>
              </a:spcBef>
              <a:spcAft>
                <a:spcPts val="1200"/>
              </a:spcAft>
              <a:buClr>
                <a:schemeClr val="accent3">
                  <a:lumMod val="50000"/>
                </a:schemeClr>
              </a:buClr>
              <a:defRPr/>
            </a:pPr>
            <a:endParaRPr lang="en-US" sz="3200" dirty="0">
              <a:latin typeface="+mn-lt"/>
              <a:cs typeface="Arial" charset="0"/>
            </a:endParaRPr>
          </a:p>
          <a:p>
            <a:pPr fontAlgn="auto">
              <a:spcBef>
                <a:spcPts val="0"/>
              </a:spcBef>
              <a:spcAft>
                <a:spcPts val="1200"/>
              </a:spcAft>
              <a:buClr>
                <a:schemeClr val="accent3">
                  <a:lumMod val="50000"/>
                </a:schemeClr>
              </a:buClr>
              <a:defRPr/>
            </a:pPr>
            <a:endParaRPr lang="en-US" sz="3200" dirty="0">
              <a:latin typeface="+mn-lt"/>
              <a:cs typeface="Arial" charset="0"/>
            </a:endParaRPr>
          </a:p>
          <a:p>
            <a:pPr fontAlgn="auto">
              <a:spcBef>
                <a:spcPts val="0"/>
              </a:spcBef>
              <a:spcAft>
                <a:spcPts val="1200"/>
              </a:spcAft>
              <a:buClr>
                <a:schemeClr val="accent3">
                  <a:lumMod val="50000"/>
                </a:schemeClr>
              </a:buClr>
              <a:defRPr/>
            </a:pPr>
            <a:endParaRPr lang="en-US" sz="28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32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3200" dirty="0">
              <a:latin typeface="+mn-lt"/>
              <a:cs typeface="Arial" charset="0"/>
            </a:endParaRPr>
          </a:p>
        </p:txBody>
      </p:sp>
      <p:graphicFrame>
        <p:nvGraphicFramePr>
          <p:cNvPr id="5" name="Diagram 4"/>
          <p:cNvGraphicFramePr/>
          <p:nvPr/>
        </p:nvGraphicFramePr>
        <p:xfrm>
          <a:off x="1727684" y="4837608"/>
          <a:ext cx="5484440" cy="1759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B2397963-2269-4E85-A9C9-F22FA3B58700}" type="slidenum">
              <a:rPr lang="en-GB" sz="1400">
                <a:solidFill>
                  <a:schemeClr val="bg2">
                    <a:lumMod val="75000"/>
                  </a:schemeClr>
                </a:solidFill>
              </a:rPr>
              <a:pPr>
                <a:defRPr/>
              </a:pPr>
              <a:t>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752600"/>
          </a:xfrm>
          <a:solidFill>
            <a:schemeClr val="accent3">
              <a:lumMod val="75000"/>
            </a:schemeClr>
          </a:solidFill>
        </p:spPr>
        <p:txBody>
          <a:bodyPr rtlCol="0" anchor="ctr">
            <a:noAutofit/>
          </a:bodyPr>
          <a:lstStyle/>
          <a:p>
            <a:pPr algn="ctr" eaLnBrk="1" fontAlgn="auto" hangingPunct="1">
              <a:spcAft>
                <a:spcPts val="0"/>
              </a:spcAft>
              <a:buFont typeface="Arial" pitchFamily="34" charset="0"/>
              <a:buNone/>
              <a:defRPr/>
            </a:pPr>
            <a:r>
              <a:rPr lang="en-US" sz="4000" dirty="0" smtClean="0">
                <a:solidFill>
                  <a:schemeClr val="accent3">
                    <a:lumMod val="40000"/>
                    <a:lumOff val="60000"/>
                  </a:schemeClr>
                </a:solidFill>
              </a:rPr>
              <a:t>Design Matters..</a:t>
            </a:r>
          </a:p>
          <a:p>
            <a:pPr algn="ctr" eaLnBrk="1" fontAlgn="auto" hangingPunct="1">
              <a:spcAft>
                <a:spcPts val="0"/>
              </a:spcAft>
              <a:buFont typeface="Arial" pitchFamily="34" charset="0"/>
              <a:buNone/>
              <a:defRPr/>
            </a:pPr>
            <a:r>
              <a:rPr lang="en-US" sz="4800" dirty="0" smtClean="0">
                <a:solidFill>
                  <a:schemeClr val="bg1"/>
                </a:solidFill>
              </a:rPr>
              <a:t>Salt &amp; Pepper Shakers</a:t>
            </a:r>
          </a:p>
          <a:p>
            <a:pPr eaLnBrk="1" fontAlgn="auto" hangingPunct="1">
              <a:spcAft>
                <a:spcPts val="0"/>
              </a:spcAft>
              <a:buFont typeface="Arial" pitchFamily="34" charset="0"/>
              <a:buNone/>
              <a:defRPr/>
            </a:pPr>
            <a:endParaRPr lang="en-US" sz="1800" dirty="0" smtClean="0">
              <a:solidFill>
                <a:schemeClr val="bg1"/>
              </a:solidFill>
            </a:endParaRPr>
          </a:p>
        </p:txBody>
      </p:sp>
      <p:pic>
        <p:nvPicPr>
          <p:cNvPr id="10244" name="Picture 4" descr="http://3.bp.blogspot.com/_YKPBJvALc2o/RtwrBcUnjNI/AAAAAAAAAMs/M1sgY83YdRc/s400/SaltPepperShakers.jpg"/>
          <p:cNvPicPr>
            <a:picLocks noChangeAspect="1" noChangeArrowheads="1"/>
          </p:cNvPicPr>
          <p:nvPr/>
        </p:nvPicPr>
        <p:blipFill>
          <a:blip r:embed="rId3" cstate="print"/>
          <a:srcRect/>
          <a:stretch>
            <a:fillRect/>
          </a:stretch>
        </p:blipFill>
        <p:spPr bwMode="auto">
          <a:xfrm>
            <a:off x="1511300" y="3249613"/>
            <a:ext cx="2555875" cy="2555875"/>
          </a:xfrm>
          <a:prstGeom prst="rect">
            <a:avLst/>
          </a:prstGeom>
          <a:ln>
            <a:noFill/>
          </a:ln>
          <a:effectLst>
            <a:outerShdw blurRad="292100" dist="139700" dir="2700000" algn="tl" rotWithShape="0">
              <a:srgbClr val="333333">
                <a:alpha val="65000"/>
              </a:srgbClr>
            </a:outerShdw>
          </a:effectLst>
        </p:spPr>
      </p:pic>
      <p:sp>
        <p:nvSpPr>
          <p:cNvPr id="8197" name="TextBox 6"/>
          <p:cNvSpPr txBox="1">
            <a:spLocks noChangeArrowheads="1"/>
          </p:cNvSpPr>
          <p:nvPr/>
        </p:nvSpPr>
        <p:spPr bwMode="auto">
          <a:xfrm>
            <a:off x="1619250" y="2600325"/>
            <a:ext cx="6213475" cy="369888"/>
          </a:xfrm>
          <a:prstGeom prst="rect">
            <a:avLst/>
          </a:prstGeom>
          <a:noFill/>
          <a:ln w="9525">
            <a:noFill/>
            <a:miter lim="800000"/>
            <a:headEnd/>
            <a:tailEnd/>
          </a:ln>
        </p:spPr>
        <p:txBody>
          <a:bodyPr>
            <a:spAutoFit/>
          </a:bodyPr>
          <a:lstStyle/>
          <a:p>
            <a:pPr algn="ctr"/>
            <a:r>
              <a:rPr lang="en-US"/>
              <a:t>Which do you think should have the most holes?</a:t>
            </a:r>
            <a:endParaRPr lang="en-GB"/>
          </a:p>
        </p:txBody>
      </p:sp>
      <p:sp>
        <p:nvSpPr>
          <p:cNvPr id="8" name="TextBox 7"/>
          <p:cNvSpPr txBox="1"/>
          <p:nvPr/>
        </p:nvSpPr>
        <p:spPr>
          <a:xfrm>
            <a:off x="2627313" y="6308725"/>
            <a:ext cx="4302125" cy="369888"/>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en-US" i="1" dirty="0">
                <a:solidFill>
                  <a:schemeClr val="accent3">
                    <a:lumMod val="50000"/>
                  </a:schemeClr>
                </a:solidFill>
              </a:rPr>
              <a:t>Does it matter what the designers think?</a:t>
            </a:r>
            <a:endParaRPr lang="en-GB" i="1" dirty="0">
              <a:solidFill>
                <a:schemeClr val="accent3">
                  <a:lumMod val="50000"/>
                </a:schemeClr>
              </a:solidFill>
            </a:endParaRPr>
          </a:p>
        </p:txBody>
      </p:sp>
      <p:grpSp>
        <p:nvGrpSpPr>
          <p:cNvPr id="8199" name="Group 9"/>
          <p:cNvGrpSpPr>
            <a:grpSpLocks/>
          </p:cNvGrpSpPr>
          <p:nvPr/>
        </p:nvGrpSpPr>
        <p:grpSpPr bwMode="auto">
          <a:xfrm>
            <a:off x="4967288" y="3249613"/>
            <a:ext cx="2630487" cy="2519362"/>
            <a:chOff x="4968044" y="3248980"/>
            <a:chExt cx="2629855" cy="2519700"/>
          </a:xfrm>
        </p:grpSpPr>
        <p:pic>
          <p:nvPicPr>
            <p:cNvPr id="130049" name="Picture 1"/>
            <p:cNvPicPr>
              <a:picLocks noChangeAspect="1" noChangeArrowheads="1"/>
            </p:cNvPicPr>
            <p:nvPr/>
          </p:nvPicPr>
          <p:blipFill>
            <a:blip r:embed="rId4" cstate="print"/>
            <a:srcRect/>
            <a:stretch>
              <a:fillRect/>
            </a:stretch>
          </p:blipFill>
          <p:spPr bwMode="auto">
            <a:xfrm>
              <a:off x="4968044" y="3248980"/>
              <a:ext cx="2629855" cy="2510174"/>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183892" y="5552751"/>
              <a:ext cx="2404484" cy="215929"/>
            </a:xfrm>
            <a:prstGeom prst="rect">
              <a:avLst/>
            </a:prstGeom>
            <a:noFill/>
          </p:spPr>
          <p:txBody>
            <a:bodyPr wrap="none">
              <a:spAutoFit/>
            </a:bodyPr>
            <a:lstStyle/>
            <a:p>
              <a:pPr>
                <a:defRPr/>
              </a:pPr>
              <a:r>
                <a:rPr lang="en-US" sz="800" i="1" dirty="0">
                  <a:solidFill>
                    <a:schemeClr val="tx1">
                      <a:lumMod val="50000"/>
                      <a:lumOff val="50000"/>
                    </a:schemeClr>
                  </a:solidFill>
                  <a:latin typeface="Arial" charset="0"/>
                  <a:cs typeface="Arial" charset="0"/>
                </a:rPr>
                <a:t>Image from http://www.jnd.org/books.html#608 : </a:t>
              </a:r>
              <a:endParaRPr lang="en-GB" sz="800" i="1" dirty="0">
                <a:solidFill>
                  <a:schemeClr val="tx1">
                    <a:lumMod val="50000"/>
                    <a:lumOff val="50000"/>
                  </a:schemeClr>
                </a:solidFill>
                <a:latin typeface="Arial" charset="0"/>
                <a:cs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3000"/>
                                        <p:tgtEl>
                                          <p:spTgt spid="8">
                                            <p:bg/>
                                          </p:spTgt>
                                        </p:tgtEl>
                                      </p:cBhvr>
                                    </p:animEffect>
                                  </p:childTnLst>
                                </p:cTn>
                              </p:par>
                            </p:childTnLst>
                          </p:cTn>
                        </p:par>
                        <p:par>
                          <p:cTn id="8" fill="hold" nodeType="afterGroup">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3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50</a:t>
            </a:fld>
            <a:endParaRPr lang="en-GB"/>
          </a:p>
        </p:txBody>
      </p:sp>
      <p:sp>
        <p:nvSpPr>
          <p:cNvPr id="3" name="Content Placeholder 9"/>
          <p:cNvSpPr txBox="1">
            <a:spLocks/>
          </p:cNvSpPr>
          <p:nvPr/>
        </p:nvSpPr>
        <p:spPr>
          <a:xfrm>
            <a:off x="228600" y="1981200"/>
            <a:ext cx="87630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US" sz="2400" dirty="0" smtClean="0"/>
              <a:t>One of the most important design principles is visibility.</a:t>
            </a:r>
            <a:br>
              <a:rPr lang="en-US" sz="2400" dirty="0" smtClean="0"/>
            </a:br>
            <a:endParaRPr lang="en-US" sz="2400" dirty="0" smtClean="0"/>
          </a:p>
          <a:p>
            <a:pPr fontAlgn="auto">
              <a:spcBef>
                <a:spcPts val="0"/>
              </a:spcBef>
              <a:spcAft>
                <a:spcPts val="1200"/>
              </a:spcAft>
              <a:buClr>
                <a:schemeClr val="accent3">
                  <a:lumMod val="50000"/>
                </a:schemeClr>
              </a:buClr>
              <a:buFont typeface="Wingdings 2" pitchFamily="18" charset="2"/>
              <a:buChar char=""/>
              <a:defRPr/>
            </a:pPr>
            <a:r>
              <a:rPr lang="en-US" sz="2400" dirty="0" smtClean="0"/>
              <a:t>Is achieved by placing the </a:t>
            </a:r>
            <a:r>
              <a:rPr lang="en-US" sz="2400" dirty="0" smtClean="0">
                <a:effectLst>
                  <a:outerShdw blurRad="38100" dist="38100" dir="2700000" algn="tl">
                    <a:srgbClr val="000000">
                      <a:alpha val="43137"/>
                    </a:srgbClr>
                  </a:outerShdw>
                </a:effectLst>
              </a:rPr>
              <a:t>controls</a:t>
            </a:r>
            <a:r>
              <a:rPr lang="en-US" sz="2400" dirty="0" smtClean="0"/>
              <a:t> in a highly visible location.</a:t>
            </a:r>
          </a:p>
          <a:p>
            <a:pPr fontAlgn="auto">
              <a:spcBef>
                <a:spcPts val="0"/>
              </a:spcBef>
              <a:spcAft>
                <a:spcPts val="1200"/>
              </a:spcAft>
              <a:buClr>
                <a:schemeClr val="accent3">
                  <a:lumMod val="50000"/>
                </a:schemeClr>
              </a:buClr>
              <a:buFont typeface="Wingdings 2" pitchFamily="18" charset="2"/>
              <a:buChar char=""/>
              <a:defRPr/>
            </a:pPr>
            <a:endParaRPr lang="en-US" sz="2400" dirty="0" smtClean="0"/>
          </a:p>
          <a:p>
            <a:pPr fontAlgn="auto">
              <a:spcBef>
                <a:spcPts val="0"/>
              </a:spcBef>
              <a:spcAft>
                <a:spcPts val="1200"/>
              </a:spcAft>
              <a:buClr>
                <a:schemeClr val="accent3">
                  <a:lumMod val="50000"/>
                </a:schemeClr>
              </a:buClr>
              <a:buFont typeface="Wingdings 2" pitchFamily="18" charset="2"/>
              <a:buChar char=""/>
              <a:defRPr/>
            </a:pPr>
            <a:r>
              <a:rPr lang="en-US" sz="2400" dirty="0" smtClean="0"/>
              <a:t>Designing for visibility means that just by looking, users can see the possibilities for action. </a:t>
            </a:r>
          </a:p>
        </p:txBody>
      </p:sp>
      <p:sp>
        <p:nvSpPr>
          <p:cNvPr id="5" name="Content Placeholder 5"/>
          <p:cNvSpPr txBox="1">
            <a:spLocks/>
          </p:cNvSpPr>
          <p:nvPr/>
        </p:nvSpPr>
        <p:spPr bwMode="auto">
          <a:xfrm>
            <a:off x="152400" y="80628"/>
            <a:ext cx="8915400" cy="1371600"/>
          </a:xfrm>
          <a:prstGeom prst="rect">
            <a:avLst/>
          </a:prstGeom>
          <a:solidFill>
            <a:schemeClr val="accent3">
              <a:lumMod val="75000"/>
            </a:schemeClr>
          </a:solid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3">
                    <a:lumMod val="40000"/>
                    <a:lumOff val="60000"/>
                  </a:schemeClr>
                </a:solidFill>
                <a:effectLst/>
                <a:uLnTx/>
                <a:uFillTx/>
                <a:latin typeface="+mn-lt"/>
                <a:ea typeface="+mn-ea"/>
                <a:cs typeface="+mn-cs"/>
              </a:rPr>
              <a:t>Design Principles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Visibility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51</a:t>
            </a:fld>
            <a:endParaRPr lang="en-GB"/>
          </a:p>
        </p:txBody>
      </p:sp>
      <p:pic>
        <p:nvPicPr>
          <p:cNvPr id="120834" name="Picture 2"/>
          <p:cNvPicPr>
            <a:picLocks noChangeAspect="1" noChangeArrowheads="1"/>
          </p:cNvPicPr>
          <p:nvPr/>
        </p:nvPicPr>
        <p:blipFill>
          <a:blip r:embed="rId2" cstate="print"/>
          <a:srcRect t="14629" b="4704"/>
          <a:stretch>
            <a:fillRect/>
          </a:stretch>
        </p:blipFill>
        <p:spPr bwMode="auto">
          <a:xfrm>
            <a:off x="100013" y="1412776"/>
            <a:ext cx="8943975" cy="5409220"/>
          </a:xfrm>
          <a:prstGeom prst="rect">
            <a:avLst/>
          </a:prstGeom>
          <a:noFill/>
          <a:ln w="9525">
            <a:noFill/>
            <a:miter lim="800000"/>
            <a:headEnd/>
            <a:tailEnd/>
          </a:ln>
        </p:spPr>
      </p:pic>
      <p:sp>
        <p:nvSpPr>
          <p:cNvPr id="4" name="Content Placeholder 5"/>
          <p:cNvSpPr txBox="1">
            <a:spLocks/>
          </p:cNvSpPr>
          <p:nvPr/>
        </p:nvSpPr>
        <p:spPr bwMode="auto">
          <a:xfrm>
            <a:off x="152400" y="80628"/>
            <a:ext cx="8915400" cy="1371600"/>
          </a:xfrm>
          <a:prstGeom prst="rect">
            <a:avLst/>
          </a:prstGeom>
          <a:solidFill>
            <a:schemeClr val="accent3">
              <a:lumMod val="75000"/>
            </a:schemeClr>
          </a:solid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3">
                    <a:lumMod val="40000"/>
                    <a:lumOff val="60000"/>
                  </a:schemeClr>
                </a:solidFill>
                <a:effectLst/>
                <a:uLnTx/>
                <a:uFillTx/>
                <a:latin typeface="+mn-lt"/>
                <a:ea typeface="+mn-ea"/>
                <a:cs typeface="+mn-cs"/>
              </a:rPr>
              <a:t>Design Principles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Visibility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52</a:t>
            </a:fld>
            <a:endParaRPr lang="en-GB"/>
          </a:p>
        </p:txBody>
      </p:sp>
      <p:pic>
        <p:nvPicPr>
          <p:cNvPr id="121858" name="Picture 2"/>
          <p:cNvPicPr>
            <a:picLocks noChangeAspect="1" noChangeArrowheads="1"/>
          </p:cNvPicPr>
          <p:nvPr/>
        </p:nvPicPr>
        <p:blipFill>
          <a:blip r:embed="rId2" cstate="print"/>
          <a:srcRect t="18388"/>
          <a:stretch>
            <a:fillRect/>
          </a:stretch>
        </p:blipFill>
        <p:spPr bwMode="auto">
          <a:xfrm>
            <a:off x="71500" y="1448780"/>
            <a:ext cx="8943975" cy="5472608"/>
          </a:xfrm>
          <a:prstGeom prst="rect">
            <a:avLst/>
          </a:prstGeom>
          <a:noFill/>
          <a:ln w="9525">
            <a:noFill/>
            <a:miter lim="800000"/>
            <a:headEnd/>
            <a:tailEnd/>
          </a:ln>
        </p:spPr>
      </p:pic>
      <p:sp>
        <p:nvSpPr>
          <p:cNvPr id="4" name="Content Placeholder 5"/>
          <p:cNvSpPr txBox="1">
            <a:spLocks/>
          </p:cNvSpPr>
          <p:nvPr/>
        </p:nvSpPr>
        <p:spPr bwMode="auto">
          <a:xfrm>
            <a:off x="71500" y="44624"/>
            <a:ext cx="8915400" cy="1371600"/>
          </a:xfrm>
          <a:prstGeom prst="rect">
            <a:avLst/>
          </a:prstGeom>
          <a:solidFill>
            <a:schemeClr val="accent3">
              <a:lumMod val="75000"/>
            </a:schemeClr>
          </a:solid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3">
                    <a:lumMod val="40000"/>
                    <a:lumOff val="60000"/>
                  </a:schemeClr>
                </a:solidFill>
                <a:effectLst/>
                <a:uLnTx/>
                <a:uFillTx/>
                <a:latin typeface="+mn-lt"/>
                <a:ea typeface="+mn-ea"/>
                <a:cs typeface="+mn-cs"/>
              </a:rPr>
              <a:t>Design Principles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Visibility </a:t>
            </a:r>
          </a:p>
        </p:txBody>
      </p:sp>
      <p:sp>
        <p:nvSpPr>
          <p:cNvPr id="5" name="Rectangle 4"/>
          <p:cNvSpPr/>
          <p:nvPr/>
        </p:nvSpPr>
        <p:spPr>
          <a:xfrm>
            <a:off x="6228184" y="4653136"/>
            <a:ext cx="2663788" cy="1323439"/>
          </a:xfrm>
          <a:prstGeom prst="rect">
            <a:avLst/>
          </a:prstGeom>
        </p:spPr>
        <p:txBody>
          <a:bodyPr wrap="square">
            <a:spAutoFit/>
          </a:bodyPr>
          <a:lstStyle/>
          <a:p>
            <a:pPr fontAlgn="auto">
              <a:spcBef>
                <a:spcPts val="0"/>
              </a:spcBef>
              <a:spcAft>
                <a:spcPts val="1200"/>
              </a:spcAft>
              <a:buClr>
                <a:schemeClr val="accent3">
                  <a:lumMod val="50000"/>
                </a:schemeClr>
              </a:buClr>
              <a:buFont typeface="Wingdings 2" pitchFamily="18" charset="2"/>
              <a:buChar char=""/>
              <a:defRPr/>
            </a:pPr>
            <a:r>
              <a:rPr lang="en-US" sz="2000" b="1" dirty="0" smtClean="0"/>
              <a:t>Visibility is often violated in order to make things "look good"</a:t>
            </a:r>
            <a:endParaRPr lang="en-US" sz="2000" b="1" dirty="0">
              <a:cs typeface="Arial"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53</a:t>
            </a:fld>
            <a:endParaRPr lang="en-GB"/>
          </a:p>
        </p:txBody>
      </p:sp>
      <p:sp>
        <p:nvSpPr>
          <p:cNvPr id="4" name="Content Placeholder 5"/>
          <p:cNvSpPr txBox="1">
            <a:spLocks/>
          </p:cNvSpPr>
          <p:nvPr/>
        </p:nvSpPr>
        <p:spPr bwMode="auto">
          <a:xfrm>
            <a:off x="71500" y="44624"/>
            <a:ext cx="8915400" cy="1371600"/>
          </a:xfrm>
          <a:prstGeom prst="rect">
            <a:avLst/>
          </a:prstGeom>
          <a:solidFill>
            <a:schemeClr val="accent3">
              <a:lumMod val="75000"/>
            </a:schemeClr>
          </a:solid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3">
                    <a:lumMod val="40000"/>
                    <a:lumOff val="60000"/>
                  </a:schemeClr>
                </a:solidFill>
                <a:effectLst/>
                <a:uLnTx/>
                <a:uFillTx/>
                <a:latin typeface="+mn-lt"/>
                <a:ea typeface="+mn-ea"/>
                <a:cs typeface="+mn-cs"/>
              </a:rPr>
              <a:t>Design Principles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bg1"/>
                </a:solidFill>
                <a:effectLst/>
                <a:uLnTx/>
                <a:uFillTx/>
                <a:latin typeface="+mn-lt"/>
                <a:ea typeface="+mn-ea"/>
                <a:cs typeface="+mn-cs"/>
              </a:rPr>
              <a:t>Visibility </a:t>
            </a:r>
          </a:p>
        </p:txBody>
      </p:sp>
      <p:pic>
        <p:nvPicPr>
          <p:cNvPr id="36866" name="Picture 2" descr="http://idyeah.com/blog/wp-content/uploads/2011/03/05inf6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08" y="1484784"/>
            <a:ext cx="7012178" cy="530120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344309" y="1513038"/>
            <a:ext cx="1642592" cy="1200329"/>
          </a:xfrm>
          <a:prstGeom prst="rect">
            <a:avLst/>
          </a:prstGeom>
        </p:spPr>
        <p:txBody>
          <a:bodyPr wrap="square">
            <a:spAutoFit/>
          </a:bodyPr>
          <a:lstStyle/>
          <a:p>
            <a:r>
              <a:rPr lang="en-US" dirty="0" smtClean="0"/>
              <a:t>Here, more </a:t>
            </a:r>
            <a:r>
              <a:rPr lang="en-US" dirty="0"/>
              <a:t>v</a:t>
            </a:r>
            <a:r>
              <a:rPr lang="en-US" dirty="0" smtClean="0"/>
              <a:t>isibility but more complexity!!</a:t>
            </a:r>
            <a:endParaRPr lang="en-US" dirty="0"/>
          </a:p>
        </p:txBody>
      </p:sp>
    </p:spTree>
    <p:extLst>
      <p:ext uri="{BB962C8B-B14F-4D97-AF65-F5344CB8AC3E}">
        <p14:creationId xmlns:p14="http://schemas.microsoft.com/office/powerpoint/2010/main" val="25254870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4D15B509-B7B3-4148-A871-C3AEE44C01E6}" type="slidenum">
              <a:rPr lang="en-GB" sz="1400">
                <a:solidFill>
                  <a:schemeClr val="bg2">
                    <a:lumMod val="75000"/>
                  </a:schemeClr>
                </a:solidFill>
              </a:rPr>
              <a:pPr>
                <a:defRPr/>
              </a:pPr>
              <a:t>54</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Visibility </a:t>
            </a:r>
          </a:p>
        </p:txBody>
      </p:sp>
      <p:sp>
        <p:nvSpPr>
          <p:cNvPr id="8" name="Content Placeholder 9"/>
          <p:cNvSpPr txBox="1">
            <a:spLocks/>
          </p:cNvSpPr>
          <p:nvPr/>
        </p:nvSpPr>
        <p:spPr>
          <a:xfrm>
            <a:off x="228600" y="1981200"/>
            <a:ext cx="4164013" cy="4419600"/>
          </a:xfrm>
          <a:prstGeom prst="rect">
            <a:avLst/>
          </a:prstGeom>
          <a:ln>
            <a:solidFill>
              <a:schemeClr val="accent3">
                <a:lumMod val="40000"/>
                <a:lumOff val="60000"/>
              </a:schemeClr>
            </a:solidFill>
          </a:ln>
        </p:spPr>
        <p:txBody>
          <a:bodyPr/>
          <a:lstStyle/>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US" sz="2000" dirty="0">
                <a:latin typeface="+mn-lt"/>
                <a:cs typeface="Arial" charset="0"/>
              </a:rPr>
              <a:t>How does it work?</a:t>
            </a:r>
          </a:p>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Push a button for the floor you want? Nothing happens. Push any other button? Still nothing. What do you need to do?</a:t>
            </a:r>
          </a:p>
          <a:p>
            <a:pPr fontAlgn="auto">
              <a:spcBef>
                <a:spcPts val="0"/>
              </a:spcBef>
              <a:spcAft>
                <a:spcPts val="1200"/>
              </a:spcAft>
              <a:buClr>
                <a:schemeClr val="accent3">
                  <a:lumMod val="50000"/>
                </a:schemeClr>
              </a:buClr>
              <a:buFont typeface="Wingdings 2" pitchFamily="18" charset="2"/>
              <a:buChar char=""/>
              <a:defRPr/>
            </a:pPr>
            <a:r>
              <a:rPr lang="en-US" sz="2000" dirty="0">
                <a:latin typeface="+mn-lt"/>
                <a:cs typeface="Arial" charset="0"/>
              </a:rPr>
              <a:t>Not visible!</a:t>
            </a: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p:txBody>
      </p:sp>
      <p:pic>
        <p:nvPicPr>
          <p:cNvPr id="7" name="Picture 3"/>
          <p:cNvPicPr>
            <a:picLocks noChangeAspect="1" noChangeArrowheads="1"/>
          </p:cNvPicPr>
          <p:nvPr/>
        </p:nvPicPr>
        <p:blipFill>
          <a:blip r:embed="rId3" cstate="print"/>
          <a:srcRect/>
          <a:stretch>
            <a:fillRect/>
          </a:stretch>
        </p:blipFill>
        <p:spPr bwMode="auto">
          <a:xfrm>
            <a:off x="323850" y="2060575"/>
            <a:ext cx="1460500" cy="1943100"/>
          </a:xfrm>
          <a:prstGeom prst="rect">
            <a:avLst/>
          </a:prstGeom>
          <a:ln>
            <a:noFill/>
          </a:ln>
          <a:effectLst>
            <a:outerShdw blurRad="292100" dist="139700" dir="2700000" algn="tl" rotWithShape="0">
              <a:srgbClr val="333333">
                <a:alpha val="65000"/>
              </a:srgbClr>
            </a:outerShdw>
          </a:effectLst>
        </p:spPr>
      </p:pic>
      <p:sp>
        <p:nvSpPr>
          <p:cNvPr id="41990" name="TextBox 8"/>
          <p:cNvSpPr txBox="1">
            <a:spLocks noChangeArrowheads="1"/>
          </p:cNvSpPr>
          <p:nvPr/>
        </p:nvSpPr>
        <p:spPr bwMode="auto">
          <a:xfrm>
            <a:off x="2016125" y="2528888"/>
            <a:ext cx="1908175" cy="646112"/>
          </a:xfrm>
          <a:prstGeom prst="rect">
            <a:avLst/>
          </a:prstGeom>
          <a:noFill/>
          <a:ln w="9525">
            <a:noFill/>
            <a:miter lim="800000"/>
            <a:headEnd/>
            <a:tailEnd/>
          </a:ln>
        </p:spPr>
        <p:txBody>
          <a:bodyPr>
            <a:spAutoFit/>
          </a:bodyPr>
          <a:lstStyle/>
          <a:p>
            <a:r>
              <a:rPr lang="en-US"/>
              <a:t>A control panel for an elevator.</a:t>
            </a:r>
          </a:p>
        </p:txBody>
      </p:sp>
      <p:grpSp>
        <p:nvGrpSpPr>
          <p:cNvPr id="2" name="Group 12"/>
          <p:cNvGrpSpPr>
            <a:grpSpLocks/>
          </p:cNvGrpSpPr>
          <p:nvPr/>
        </p:nvGrpSpPr>
        <p:grpSpPr bwMode="auto">
          <a:xfrm>
            <a:off x="4716463" y="1989138"/>
            <a:ext cx="4248150" cy="4419600"/>
            <a:chOff x="4716016" y="1988840"/>
            <a:chExt cx="4248472" cy="4419600"/>
          </a:xfrm>
        </p:grpSpPr>
        <p:sp>
          <p:nvSpPr>
            <p:cNvPr id="5" name="Content Placeholder 9"/>
            <p:cNvSpPr txBox="1">
              <a:spLocks/>
            </p:cNvSpPr>
            <p:nvPr/>
          </p:nvSpPr>
          <p:spPr>
            <a:xfrm>
              <a:off x="4716016" y="1988840"/>
              <a:ext cx="4248472" cy="4419600"/>
            </a:xfrm>
            <a:prstGeom prst="rect">
              <a:avLst/>
            </a:prstGeom>
            <a:ln>
              <a:solidFill>
                <a:schemeClr val="accent3">
                  <a:lumMod val="40000"/>
                  <a:lumOff val="60000"/>
                </a:schemeClr>
              </a:solidFill>
            </a:ln>
          </p:spPr>
          <p:txBody>
            <a:bodyPr/>
            <a:lstStyle/>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How would you make this action more visible?</a:t>
              </a: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p:txBody>
        </p:sp>
        <p:pic>
          <p:nvPicPr>
            <p:cNvPr id="41994" name="Picture 4"/>
            <p:cNvPicPr>
              <a:picLocks noChangeAspect="1" noChangeArrowheads="1"/>
            </p:cNvPicPr>
            <p:nvPr/>
          </p:nvPicPr>
          <p:blipFill>
            <a:blip r:embed="rId4" cstate="print"/>
            <a:srcRect/>
            <a:stretch>
              <a:fillRect/>
            </a:stretch>
          </p:blipFill>
          <p:spPr bwMode="auto">
            <a:xfrm>
              <a:off x="4824028" y="2132856"/>
              <a:ext cx="1460500" cy="1955800"/>
            </a:xfrm>
            <a:prstGeom prst="rect">
              <a:avLst/>
            </a:prstGeom>
            <a:noFill/>
            <a:ln w="9525">
              <a:noFill/>
              <a:miter lim="800000"/>
              <a:headEnd/>
              <a:tailEnd/>
            </a:ln>
          </p:spPr>
        </p:pic>
        <p:sp>
          <p:nvSpPr>
            <p:cNvPr id="41995" name="TextBox 10"/>
            <p:cNvSpPr txBox="1">
              <a:spLocks noChangeArrowheads="1"/>
            </p:cNvSpPr>
            <p:nvPr/>
          </p:nvSpPr>
          <p:spPr bwMode="auto">
            <a:xfrm>
              <a:off x="6444208" y="2276872"/>
              <a:ext cx="2448272" cy="1077218"/>
            </a:xfrm>
            <a:prstGeom prst="rect">
              <a:avLst/>
            </a:prstGeom>
            <a:noFill/>
            <a:ln w="9525">
              <a:noFill/>
              <a:miter lim="800000"/>
              <a:headEnd/>
              <a:tailEnd/>
            </a:ln>
          </p:spPr>
          <p:txBody>
            <a:bodyPr>
              <a:spAutoFit/>
            </a:bodyPr>
            <a:lstStyle/>
            <a:p>
              <a:r>
                <a:rPr lang="en-GB" sz="1600"/>
                <a:t>…you need to insert your room card in the slot by the buttons to get the elevator to work!</a:t>
              </a:r>
            </a:p>
          </p:txBody>
        </p:sp>
      </p:grpSp>
      <p:sp>
        <p:nvSpPr>
          <p:cNvPr id="12" name="Rectangle 11"/>
          <p:cNvSpPr/>
          <p:nvPr/>
        </p:nvSpPr>
        <p:spPr>
          <a:xfrm>
            <a:off x="4464050" y="5013325"/>
            <a:ext cx="4464050" cy="800100"/>
          </a:xfrm>
          <a:prstGeom prst="rect">
            <a:avLst/>
          </a:prstGeom>
        </p:spPr>
        <p:txBody>
          <a:bodyPr>
            <a:spAutoFit/>
          </a:bodyPr>
          <a:lstStyle/>
          <a:p>
            <a:pPr lvl="1" fontAlgn="auto">
              <a:spcBef>
                <a:spcPts val="0"/>
              </a:spcBef>
              <a:spcAft>
                <a:spcPts val="1200"/>
              </a:spcAft>
              <a:buClr>
                <a:schemeClr val="accent3">
                  <a:lumMod val="50000"/>
                </a:schemeClr>
              </a:buClr>
              <a:buFont typeface="Wingdings 2" pitchFamily="18" charset="2"/>
              <a:buChar char=""/>
              <a:defRPr/>
            </a:pPr>
            <a:r>
              <a:rPr lang="en-GB" dirty="0">
                <a:latin typeface="Arial" charset="0"/>
                <a:cs typeface="Arial" charset="0"/>
              </a:rPr>
              <a:t>make relevant parts visible</a:t>
            </a:r>
          </a:p>
          <a:p>
            <a:pPr lvl="1" fontAlgn="auto">
              <a:spcBef>
                <a:spcPts val="0"/>
              </a:spcBef>
              <a:spcAft>
                <a:spcPts val="1200"/>
              </a:spcAft>
              <a:buClr>
                <a:schemeClr val="accent3">
                  <a:lumMod val="50000"/>
                </a:schemeClr>
              </a:buClr>
              <a:buFont typeface="Wingdings 2" pitchFamily="18" charset="2"/>
              <a:buChar char=""/>
              <a:defRPr/>
            </a:pPr>
            <a:r>
              <a:rPr lang="en-GB" dirty="0">
                <a:latin typeface="Arial" charset="0"/>
                <a:cs typeface="Arial" charset="0"/>
              </a:rPr>
              <a:t>make what has to be done obvious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2000"/>
                                        <p:tgtEl>
                                          <p:spTgt spid="12">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fade">
                                      <p:cBhvr>
                                        <p:cTn id="15" dur="2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55</a:t>
            </a:fld>
            <a:endParaRPr lang="en-GB"/>
          </a:p>
        </p:txBody>
      </p:sp>
      <p:pic>
        <p:nvPicPr>
          <p:cNvPr id="122882" name="Picture 2"/>
          <p:cNvPicPr>
            <a:picLocks noChangeAspect="1" noChangeArrowheads="1"/>
          </p:cNvPicPr>
          <p:nvPr/>
        </p:nvPicPr>
        <p:blipFill>
          <a:blip r:embed="rId2" cstate="print"/>
          <a:srcRect/>
          <a:stretch>
            <a:fillRect/>
          </a:stretch>
        </p:blipFill>
        <p:spPr bwMode="auto">
          <a:xfrm>
            <a:off x="100013" y="76200"/>
            <a:ext cx="8943975" cy="670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2BE300DB-F658-40D4-8623-239F99C4FD51}" type="slidenum">
              <a:rPr lang="en-GB" sz="1400">
                <a:solidFill>
                  <a:schemeClr val="bg2">
                    <a:lumMod val="75000"/>
                  </a:schemeClr>
                </a:solidFill>
              </a:rPr>
              <a:pPr>
                <a:defRPr/>
              </a:pPr>
              <a:t>56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Feedback </a:t>
            </a:r>
          </a:p>
        </p:txBody>
      </p:sp>
      <p:sp>
        <p:nvSpPr>
          <p:cNvPr id="13" name="Content Placeholder 9"/>
          <p:cNvSpPr txBox="1">
            <a:spLocks/>
          </p:cNvSpPr>
          <p:nvPr/>
        </p:nvSpPr>
        <p:spPr>
          <a:xfrm>
            <a:off x="228600" y="1981200"/>
            <a:ext cx="88074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Sending information back to the user about what has been done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Includes sound, highlighting, animation and combinations of these</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56675" name="Picture 3"/>
          <p:cNvPicPr>
            <a:picLocks noChangeAspect="1" noChangeArrowheads="1"/>
          </p:cNvPicPr>
          <p:nvPr/>
        </p:nvPicPr>
        <p:blipFill>
          <a:blip r:embed="rId3" cstate="print"/>
          <a:srcRect/>
          <a:stretch>
            <a:fillRect/>
          </a:stretch>
        </p:blipFill>
        <p:spPr bwMode="auto">
          <a:xfrm>
            <a:off x="3167063" y="3068638"/>
            <a:ext cx="2736850" cy="1065212"/>
          </a:xfrm>
          <a:prstGeom prst="rect">
            <a:avLst/>
          </a:prstGeom>
          <a:ln>
            <a:noFill/>
          </a:ln>
          <a:effectLst>
            <a:outerShdw blurRad="292100" dist="139700" dir="2700000" algn="tl" rotWithShape="0">
              <a:srgbClr val="333333">
                <a:alpha val="65000"/>
              </a:srgbClr>
            </a:outerShdw>
          </a:effectLst>
        </p:spPr>
      </p:pic>
      <p:pic>
        <p:nvPicPr>
          <p:cNvPr id="156676" name="Picture 4"/>
          <p:cNvPicPr>
            <a:picLocks noChangeAspect="1" noChangeArrowheads="1"/>
          </p:cNvPicPr>
          <p:nvPr/>
        </p:nvPicPr>
        <p:blipFill>
          <a:blip r:embed="rId4" cstate="print"/>
          <a:srcRect/>
          <a:stretch>
            <a:fillRect/>
          </a:stretch>
        </p:blipFill>
        <p:spPr bwMode="auto">
          <a:xfrm>
            <a:off x="358775" y="5229225"/>
            <a:ext cx="3124200" cy="1352550"/>
          </a:xfrm>
          <a:prstGeom prst="rect">
            <a:avLst/>
          </a:prstGeom>
          <a:ln>
            <a:noFill/>
          </a:ln>
          <a:effectLst>
            <a:outerShdw blurRad="292100" dist="139700" dir="2700000" algn="tl" rotWithShape="0">
              <a:srgbClr val="333333">
                <a:alpha val="65000"/>
              </a:srgbClr>
            </a:outerShdw>
          </a:effectLst>
        </p:spPr>
      </p:pic>
      <p:pic>
        <p:nvPicPr>
          <p:cNvPr id="156677" name="Picture 5"/>
          <p:cNvPicPr>
            <a:picLocks noChangeAspect="1" noChangeArrowheads="1"/>
          </p:cNvPicPr>
          <p:nvPr/>
        </p:nvPicPr>
        <p:blipFill>
          <a:blip r:embed="rId5" cstate="print"/>
          <a:srcRect/>
          <a:stretch>
            <a:fillRect/>
          </a:stretch>
        </p:blipFill>
        <p:spPr bwMode="auto">
          <a:xfrm>
            <a:off x="5219700" y="5300663"/>
            <a:ext cx="2962275" cy="1238250"/>
          </a:xfrm>
          <a:prstGeom prst="rect">
            <a:avLst/>
          </a:prstGeom>
          <a:ln>
            <a:noFill/>
          </a:ln>
          <a:effectLst>
            <a:outerShdw blurRad="292100" dist="139700" dir="2700000" algn="tl" rotWithShape="0">
              <a:srgbClr val="333333">
                <a:alpha val="65000"/>
              </a:srgbClr>
            </a:outerShdw>
          </a:effectLst>
        </p:spPr>
      </p:pic>
      <p:sp>
        <p:nvSpPr>
          <p:cNvPr id="18" name="Line Callout 2 17"/>
          <p:cNvSpPr/>
          <p:nvPr/>
        </p:nvSpPr>
        <p:spPr>
          <a:xfrm>
            <a:off x="900113" y="4365625"/>
            <a:ext cx="3240087" cy="792163"/>
          </a:xfrm>
          <a:prstGeom prst="borderCallout2">
            <a:avLst>
              <a:gd name="adj1" fmla="val 18750"/>
              <a:gd name="adj2" fmla="val -8333"/>
              <a:gd name="adj3" fmla="val 18750"/>
              <a:gd name="adj4" fmla="val -16667"/>
              <a:gd name="adj5" fmla="val 233885"/>
              <a:gd name="adj6" fmla="val 9296"/>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400" dirty="0"/>
              <a:t>Hover </a:t>
            </a:r>
            <a:r>
              <a:rPr lang="en-US" sz="1400" dirty="0">
                <a:sym typeface="Wingdings" pitchFamily="2" charset="2"/>
              </a:rPr>
              <a:t> Visual Feedback</a:t>
            </a:r>
            <a:endParaRPr lang="en-US" sz="1400" dirty="0"/>
          </a:p>
          <a:p>
            <a:pPr algn="ctr">
              <a:defRPr/>
            </a:pPr>
            <a:r>
              <a:rPr lang="en-US" sz="1400" dirty="0"/>
              <a:t>Visual feedback when cursor hovers over a selection (light highlighting and tooltip text)</a:t>
            </a:r>
            <a:endParaRPr lang="en-GB" sz="1400" dirty="0"/>
          </a:p>
        </p:txBody>
      </p:sp>
      <p:sp>
        <p:nvSpPr>
          <p:cNvPr id="19" name="Line Callout 2 18"/>
          <p:cNvSpPr/>
          <p:nvPr/>
        </p:nvSpPr>
        <p:spPr>
          <a:xfrm>
            <a:off x="5256213" y="4400550"/>
            <a:ext cx="3240087" cy="612775"/>
          </a:xfrm>
          <a:prstGeom prst="borderCallout2">
            <a:avLst>
              <a:gd name="adj1" fmla="val 18750"/>
              <a:gd name="adj2" fmla="val -8333"/>
              <a:gd name="adj3" fmla="val 18750"/>
              <a:gd name="adj4" fmla="val -16667"/>
              <a:gd name="adj5" fmla="val 233885"/>
              <a:gd name="adj6" fmla="val 5181"/>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400" dirty="0"/>
              <a:t>Click </a:t>
            </a:r>
            <a:r>
              <a:rPr lang="en-US" sz="1400" dirty="0">
                <a:sym typeface="Wingdings" pitchFamily="2" charset="2"/>
              </a:rPr>
              <a:t> Auditory and Visual Feedback</a:t>
            </a:r>
            <a:endParaRPr lang="en-US" sz="1400" dirty="0"/>
          </a:p>
          <a:p>
            <a:pPr algn="ctr">
              <a:defRPr/>
            </a:pPr>
            <a:r>
              <a:rPr lang="en-US" sz="1400" dirty="0"/>
              <a:t>Highlighting the border and ‘click’ sound</a:t>
            </a:r>
            <a:endParaRPr lang="en-GB" sz="14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AD858B93-D20B-4E61-B2A9-5879581F6936}" type="slidenum">
              <a:rPr lang="en-GB" sz="1400">
                <a:solidFill>
                  <a:schemeClr val="bg2">
                    <a:lumMod val="75000"/>
                  </a:schemeClr>
                </a:solidFill>
              </a:rPr>
              <a:pPr>
                <a:defRPr/>
              </a:pPr>
              <a:t>57</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Feedback </a:t>
            </a:r>
          </a:p>
        </p:txBody>
      </p:sp>
      <p:pic>
        <p:nvPicPr>
          <p:cNvPr id="177154" name="Picture 2"/>
          <p:cNvPicPr>
            <a:picLocks noChangeAspect="1" noChangeArrowheads="1"/>
          </p:cNvPicPr>
          <p:nvPr/>
        </p:nvPicPr>
        <p:blipFill>
          <a:blip r:embed="rId3" cstate="print"/>
          <a:srcRect l="8533"/>
          <a:stretch>
            <a:fillRect/>
          </a:stretch>
        </p:blipFill>
        <p:spPr bwMode="auto">
          <a:xfrm>
            <a:off x="2843213" y="1989138"/>
            <a:ext cx="3297237" cy="1439862"/>
          </a:xfrm>
          <a:prstGeom prst="rect">
            <a:avLst/>
          </a:prstGeom>
          <a:ln>
            <a:noFill/>
          </a:ln>
          <a:effectLst>
            <a:outerShdw blurRad="292100" dist="139700" dir="2700000" algn="tl" rotWithShape="0">
              <a:srgbClr val="333333">
                <a:alpha val="65000"/>
              </a:srgbClr>
            </a:outerShdw>
          </a:effectLst>
        </p:spPr>
      </p:pic>
      <p:sp>
        <p:nvSpPr>
          <p:cNvPr id="18" name="Line Callout 2 17"/>
          <p:cNvSpPr/>
          <p:nvPr/>
        </p:nvSpPr>
        <p:spPr>
          <a:xfrm>
            <a:off x="1331913" y="3752850"/>
            <a:ext cx="3240087" cy="792163"/>
          </a:xfrm>
          <a:prstGeom prst="borderCallout2">
            <a:avLst>
              <a:gd name="adj1" fmla="val 18750"/>
              <a:gd name="adj2" fmla="val -8333"/>
              <a:gd name="adj3" fmla="val 18750"/>
              <a:gd name="adj4" fmla="val -16667"/>
              <a:gd name="adj5" fmla="val 268758"/>
              <a:gd name="adj6" fmla="val 8414"/>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400" dirty="0"/>
              <a:t>Hover </a:t>
            </a:r>
            <a:r>
              <a:rPr lang="en-US" sz="1400" dirty="0">
                <a:sym typeface="Wingdings" pitchFamily="2" charset="2"/>
              </a:rPr>
              <a:t> Visual Feedback</a:t>
            </a:r>
            <a:endParaRPr lang="en-US" sz="1400" dirty="0"/>
          </a:p>
          <a:p>
            <a:pPr algn="ctr">
              <a:defRPr/>
            </a:pPr>
            <a:r>
              <a:rPr lang="en-US" sz="1400" dirty="0"/>
              <a:t>Visual feedback when cursor hovers over a selection (inverse coloring)</a:t>
            </a:r>
            <a:endParaRPr lang="en-GB" sz="1400" dirty="0"/>
          </a:p>
        </p:txBody>
      </p:sp>
      <p:sp>
        <p:nvSpPr>
          <p:cNvPr id="19" name="Line Callout 2 18"/>
          <p:cNvSpPr/>
          <p:nvPr/>
        </p:nvSpPr>
        <p:spPr>
          <a:xfrm>
            <a:off x="5327650" y="3897313"/>
            <a:ext cx="3240088" cy="611187"/>
          </a:xfrm>
          <a:prstGeom prst="borderCallout2">
            <a:avLst>
              <a:gd name="adj1" fmla="val 54543"/>
              <a:gd name="adj2" fmla="val -1572"/>
              <a:gd name="adj3" fmla="val 59211"/>
              <a:gd name="adj4" fmla="val -8730"/>
              <a:gd name="adj5" fmla="val 403511"/>
              <a:gd name="adj6" fmla="val 16351"/>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400" dirty="0"/>
              <a:t>Click </a:t>
            </a:r>
            <a:r>
              <a:rPr lang="en-US" sz="1400" dirty="0">
                <a:sym typeface="Wingdings" pitchFamily="2" charset="2"/>
              </a:rPr>
              <a:t> Auditory and Visual Feedback</a:t>
            </a:r>
            <a:endParaRPr lang="en-US" sz="1400" dirty="0"/>
          </a:p>
          <a:p>
            <a:pPr algn="ctr">
              <a:defRPr/>
            </a:pPr>
            <a:r>
              <a:rPr lang="en-US" sz="1400" dirty="0"/>
              <a:t>Highlighting the border and ‘click’ sound</a:t>
            </a:r>
            <a:endParaRPr lang="en-GB" sz="1400" dirty="0"/>
          </a:p>
        </p:txBody>
      </p:sp>
      <p:grpSp>
        <p:nvGrpSpPr>
          <p:cNvPr id="45063" name="Group 14"/>
          <p:cNvGrpSpPr>
            <a:grpSpLocks/>
          </p:cNvGrpSpPr>
          <p:nvPr/>
        </p:nvGrpSpPr>
        <p:grpSpPr bwMode="auto">
          <a:xfrm>
            <a:off x="719138" y="4724400"/>
            <a:ext cx="3781425" cy="1800225"/>
            <a:chOff x="719572" y="4725144"/>
            <a:chExt cx="3780420" cy="1800200"/>
          </a:xfrm>
        </p:grpSpPr>
        <p:pic>
          <p:nvPicPr>
            <p:cNvPr id="45067" name="Picture 3"/>
            <p:cNvPicPr>
              <a:picLocks noChangeAspect="1" noChangeArrowheads="1"/>
            </p:cNvPicPr>
            <p:nvPr/>
          </p:nvPicPr>
          <p:blipFill>
            <a:blip r:embed="rId4" cstate="print"/>
            <a:srcRect l="7561" r="4240"/>
            <a:stretch>
              <a:fillRect/>
            </a:stretch>
          </p:blipFill>
          <p:spPr bwMode="auto">
            <a:xfrm>
              <a:off x="719572" y="4725144"/>
              <a:ext cx="3780420" cy="1666875"/>
            </a:xfrm>
            <a:prstGeom prst="rect">
              <a:avLst/>
            </a:prstGeom>
            <a:noFill/>
            <a:ln w="9525">
              <a:noFill/>
              <a:miter lim="800000"/>
              <a:headEnd/>
              <a:tailEnd/>
            </a:ln>
          </p:spPr>
        </p:pic>
        <p:pic>
          <p:nvPicPr>
            <p:cNvPr id="45068" name="Picture 7" descr="http://t1.gstatic.com/images?q=tbn:tsQhN7d3kMyxSM:http://www.csskarma.com/images/articles/mouse_pointer.jpg">
              <a:hlinkClick r:id="rId5"/>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357455" y="6273316"/>
              <a:ext cx="190209" cy="252028"/>
            </a:xfrm>
            <a:prstGeom prst="rect">
              <a:avLst/>
            </a:prstGeom>
            <a:noFill/>
            <a:ln w="9525">
              <a:noFill/>
              <a:miter lim="800000"/>
              <a:headEnd/>
              <a:tailEnd/>
            </a:ln>
          </p:spPr>
        </p:pic>
      </p:grpSp>
      <p:grpSp>
        <p:nvGrpSpPr>
          <p:cNvPr id="45064" name="Group 16"/>
          <p:cNvGrpSpPr>
            <a:grpSpLocks/>
          </p:cNvGrpSpPr>
          <p:nvPr/>
        </p:nvGrpSpPr>
        <p:grpSpPr bwMode="auto">
          <a:xfrm>
            <a:off x="4895850" y="4760913"/>
            <a:ext cx="4105275" cy="1800225"/>
            <a:chOff x="4896036" y="4761148"/>
            <a:chExt cx="4104456" cy="1800200"/>
          </a:xfrm>
        </p:grpSpPr>
        <p:pic>
          <p:nvPicPr>
            <p:cNvPr id="45065" name="Picture 5"/>
            <p:cNvPicPr>
              <a:picLocks noChangeAspect="1" noChangeArrowheads="1"/>
            </p:cNvPicPr>
            <p:nvPr/>
          </p:nvPicPr>
          <p:blipFill>
            <a:blip r:embed="rId7" cstate="print"/>
            <a:srcRect r="1617"/>
            <a:stretch>
              <a:fillRect/>
            </a:stretch>
          </p:blipFill>
          <p:spPr bwMode="auto">
            <a:xfrm>
              <a:off x="4896036" y="4761148"/>
              <a:ext cx="4104456" cy="1657350"/>
            </a:xfrm>
            <a:prstGeom prst="rect">
              <a:avLst/>
            </a:prstGeom>
            <a:noFill/>
            <a:ln w="9525">
              <a:noFill/>
              <a:miter lim="800000"/>
              <a:headEnd/>
              <a:tailEnd/>
            </a:ln>
          </p:spPr>
        </p:pic>
        <p:pic>
          <p:nvPicPr>
            <p:cNvPr id="45066" name="Picture 9" descr="http://t1.gstatic.com/images?q=tbn:tsQhN7d3kMyxSM:http://www.csskarma.com/images/articles/mouse_pointer.jpg">
              <a:hlinkClick r:id="rId5"/>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048164" y="6273316"/>
              <a:ext cx="217382" cy="28803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58</a:t>
            </a:fld>
            <a:endParaRPr lang="en-GB"/>
          </a:p>
        </p:txBody>
      </p:sp>
      <p:pic>
        <p:nvPicPr>
          <p:cNvPr id="123906" name="Picture 2"/>
          <p:cNvPicPr>
            <a:picLocks noChangeAspect="1" noChangeArrowheads="1"/>
          </p:cNvPicPr>
          <p:nvPr/>
        </p:nvPicPr>
        <p:blipFill>
          <a:blip r:embed="rId2" cstate="print"/>
          <a:srcRect/>
          <a:stretch>
            <a:fillRect/>
          </a:stretch>
        </p:blipFill>
        <p:spPr bwMode="auto">
          <a:xfrm>
            <a:off x="100013" y="76200"/>
            <a:ext cx="8943975" cy="6705600"/>
          </a:xfrm>
          <a:prstGeom prst="rect">
            <a:avLst/>
          </a:prstGeom>
          <a:noFill/>
          <a:ln w="9525">
            <a:noFill/>
            <a:miter lim="800000"/>
            <a:headEnd/>
            <a:tailEnd/>
          </a:ln>
        </p:spPr>
      </p:pic>
      <p:sp>
        <p:nvSpPr>
          <p:cNvPr id="4" name="Rectangle 3"/>
          <p:cNvSpPr/>
          <p:nvPr/>
        </p:nvSpPr>
        <p:spPr>
          <a:xfrm>
            <a:off x="503548" y="1232756"/>
            <a:ext cx="7992888" cy="707886"/>
          </a:xfrm>
          <a:prstGeom prst="rect">
            <a:avLst/>
          </a:prstGeom>
          <a:solidFill>
            <a:schemeClr val="bg1"/>
          </a:solidFill>
        </p:spPr>
        <p:txBody>
          <a:bodyPr wrap="square">
            <a:spAutoFit/>
          </a:bodyPr>
          <a:lstStyle/>
          <a:p>
            <a:r>
              <a:rPr lang="en-US" sz="2000" b="1" dirty="0" smtClean="0"/>
              <a:t>The properties of an object that limit the ways in which it can be used </a:t>
            </a:r>
            <a:endParaRPr lang="en-US" sz="2000" b="1" dirty="0"/>
          </a:p>
        </p:txBody>
      </p:sp>
      <p:pic>
        <p:nvPicPr>
          <p:cNvPr id="123908" name="Picture 4" descr="http://2.bp.blogspot.com/_iYk3qDEMeqQ/TESlCNjLLlI/AAAAAAAAAC8/tN4nT87J_eQ/s320/CONSTRAINTS.jpg"/>
          <p:cNvPicPr>
            <a:picLocks noChangeAspect="1" noChangeArrowheads="1"/>
          </p:cNvPicPr>
          <p:nvPr/>
        </p:nvPicPr>
        <p:blipFill>
          <a:blip r:embed="rId3" cstate="print"/>
          <a:srcRect/>
          <a:stretch>
            <a:fillRect/>
          </a:stretch>
        </p:blipFill>
        <p:spPr bwMode="auto">
          <a:xfrm>
            <a:off x="2627784" y="1844824"/>
            <a:ext cx="1774875" cy="158383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59</a:t>
            </a:fld>
            <a:endParaRPr lang="en-GB"/>
          </a:p>
        </p:txBody>
      </p:sp>
      <p:pic>
        <p:nvPicPr>
          <p:cNvPr id="124930" name="Picture 2"/>
          <p:cNvPicPr>
            <a:picLocks noChangeAspect="1" noChangeArrowheads="1"/>
          </p:cNvPicPr>
          <p:nvPr/>
        </p:nvPicPr>
        <p:blipFill>
          <a:blip r:embed="rId2" cstate="print"/>
          <a:srcRect/>
          <a:stretch>
            <a:fillRect/>
          </a:stretch>
        </p:blipFill>
        <p:spPr bwMode="auto">
          <a:xfrm>
            <a:off x="100013" y="76200"/>
            <a:ext cx="8943975" cy="670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7CF75335-4F46-4C0A-9DE8-FA6BD9660513}" type="slidenum">
              <a:rPr lang="en-GB" sz="1400">
                <a:solidFill>
                  <a:schemeClr val="bg2">
                    <a:lumMod val="75000"/>
                  </a:schemeClr>
                </a:solidFill>
              </a:rPr>
              <a:pPr>
                <a:defRPr/>
              </a:pPr>
              <a:t>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Bad Design (1)</a:t>
            </a:r>
          </a:p>
        </p:txBody>
      </p:sp>
      <p:sp>
        <p:nvSpPr>
          <p:cNvPr id="8" name="Content Placeholder 9"/>
          <p:cNvSpPr txBox="1">
            <a:spLocks/>
          </p:cNvSpPr>
          <p:nvPr/>
        </p:nvSpPr>
        <p:spPr>
          <a:xfrm>
            <a:off x="228600" y="1981200"/>
            <a:ext cx="8458200" cy="4419600"/>
          </a:xfrm>
          <a:prstGeom prst="rect">
            <a:avLst/>
          </a:prstGeom>
        </p:spPr>
        <p:txBody>
          <a:bodyPr/>
          <a:lstStyle/>
          <a:p>
            <a:pPr fontAlgn="auto">
              <a:spcBef>
                <a:spcPts val="0"/>
              </a:spcBef>
              <a:spcAft>
                <a:spcPts val="0"/>
              </a:spcAft>
              <a:buClr>
                <a:schemeClr val="accent3">
                  <a:lumMod val="50000"/>
                </a:schemeClr>
              </a:buClr>
              <a:buFont typeface="Wingdings 2" pitchFamily="18" charset="2"/>
              <a:buChar char=""/>
              <a:defRPr/>
            </a:pPr>
            <a:r>
              <a:rPr lang="en-GB" sz="2000" dirty="0">
                <a:latin typeface="+mn-lt"/>
                <a:cs typeface="Arial" charset="0"/>
              </a:rPr>
              <a:t>Elevator controls and labels on the bottom row all look the same, so it is easy to push a label by mistake instead of a control button</a:t>
            </a: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r>
              <a:rPr lang="en-GB" sz="2000" dirty="0">
                <a:latin typeface="+mn-lt"/>
                <a:cs typeface="Arial" charset="0"/>
              </a:rPr>
              <a:t>People do not make same mistake for the labels and buttons on the top row. Why not?</a:t>
            </a:r>
          </a:p>
          <a:p>
            <a:pPr fontAlgn="auto">
              <a:spcBef>
                <a:spcPts val="0"/>
              </a:spcBef>
              <a:spcAft>
                <a:spcPts val="0"/>
              </a:spcAft>
              <a:buClr>
                <a:schemeClr val="accent3">
                  <a:lumMod val="50000"/>
                </a:schemeClr>
              </a:buClr>
              <a:defRPr/>
            </a:pPr>
            <a:endParaRPr lang="en-US" sz="2000" dirty="0">
              <a:latin typeface="+mn-lt"/>
              <a:cs typeface="Arial" charset="0"/>
            </a:endParaRPr>
          </a:p>
          <a:p>
            <a:pPr fontAlgn="auto">
              <a:spcBef>
                <a:spcPts val="0"/>
              </a:spcBef>
              <a:spcAft>
                <a:spcPts val="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0"/>
              </a:spcAft>
              <a:buClr>
                <a:schemeClr val="accent3">
                  <a:lumMod val="50000"/>
                </a:schemeClr>
              </a:buClr>
              <a:defRPr/>
            </a:pPr>
            <a:r>
              <a:rPr lang="en-US" i="1" dirty="0">
                <a:solidFill>
                  <a:schemeClr val="accent3">
                    <a:lumMod val="50000"/>
                  </a:schemeClr>
                </a:solidFill>
                <a:latin typeface="+mn-lt"/>
                <a:cs typeface="Arial" charset="0"/>
              </a:rPr>
              <a:t>From: www.baddesigns.com</a:t>
            </a:r>
          </a:p>
          <a:p>
            <a:pPr fontAlgn="auto">
              <a:spcBef>
                <a:spcPts val="0"/>
              </a:spcBef>
              <a:spcAft>
                <a:spcPts val="0"/>
              </a:spcAft>
              <a:buClr>
                <a:schemeClr val="accent3">
                  <a:lumMod val="50000"/>
                </a:schemeClr>
              </a:buClr>
              <a:defRPr/>
            </a:pPr>
            <a:endParaRPr lang="en-US" sz="2000" dirty="0">
              <a:latin typeface="+mn-lt"/>
              <a:cs typeface="Arial" charset="0"/>
            </a:endParaRPr>
          </a:p>
          <a:p>
            <a:pPr fontAlgn="auto">
              <a:spcBef>
                <a:spcPts val="0"/>
              </a:spcBef>
              <a:spcAft>
                <a:spcPts val="0"/>
              </a:spcAft>
              <a:buClr>
                <a:schemeClr val="accent3">
                  <a:lumMod val="50000"/>
                </a:schemeClr>
              </a:buClr>
              <a:buFont typeface="Wingdings 2" pitchFamily="18" charset="2"/>
              <a:buChar char=""/>
              <a:defRPr/>
            </a:pPr>
            <a:endParaRPr lang="en-US" sz="2000" dirty="0">
              <a:latin typeface="+mn-lt"/>
              <a:cs typeface="Arial" charset="0"/>
            </a:endParaRPr>
          </a:p>
        </p:txBody>
      </p:sp>
      <p:pic>
        <p:nvPicPr>
          <p:cNvPr id="10245" name="Picture 4"/>
          <p:cNvPicPr>
            <a:picLocks noChangeAspect="1" noChangeArrowheads="1"/>
          </p:cNvPicPr>
          <p:nvPr/>
        </p:nvPicPr>
        <p:blipFill>
          <a:blip r:embed="rId3" cstate="print"/>
          <a:srcRect/>
          <a:stretch>
            <a:fillRect/>
          </a:stretch>
        </p:blipFill>
        <p:spPr bwMode="auto">
          <a:xfrm>
            <a:off x="2743200" y="2667000"/>
            <a:ext cx="37719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F0DC4E04-6CD5-4FEF-8C2E-C3C804C5396B}" type="slidenum">
              <a:rPr lang="en-GB" sz="1400">
                <a:solidFill>
                  <a:schemeClr val="bg2">
                    <a:lumMod val="75000"/>
                  </a:schemeClr>
                </a:solidFill>
              </a:rPr>
              <a:pPr>
                <a:defRPr/>
              </a:pPr>
              <a:t>60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Constraints</a:t>
            </a:r>
          </a:p>
        </p:txBody>
      </p:sp>
      <p:sp>
        <p:nvSpPr>
          <p:cNvPr id="13" name="Content Placeholder 9"/>
          <p:cNvSpPr txBox="1">
            <a:spLocks/>
          </p:cNvSpPr>
          <p:nvPr/>
        </p:nvSpPr>
        <p:spPr>
          <a:xfrm>
            <a:off x="228600" y="1981200"/>
            <a:ext cx="40195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Restricting the possible actions that can be performed</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Helps prevent user from selecting incorrect options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Physical objects can be designed to constrain things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e.g. only one way you can insert a key into a lock</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58722" name="Picture 2"/>
          <p:cNvPicPr>
            <a:picLocks noChangeAspect="1" noChangeArrowheads="1"/>
          </p:cNvPicPr>
          <p:nvPr/>
        </p:nvPicPr>
        <p:blipFill>
          <a:blip r:embed="rId3" cstate="print"/>
          <a:srcRect/>
          <a:stretch>
            <a:fillRect/>
          </a:stretch>
        </p:blipFill>
        <p:spPr bwMode="auto">
          <a:xfrm>
            <a:off x="4392613" y="2133600"/>
            <a:ext cx="4543425" cy="4000500"/>
          </a:xfrm>
          <a:prstGeom prst="rect">
            <a:avLst/>
          </a:prstGeom>
          <a:ln>
            <a:noFill/>
          </a:ln>
          <a:effectLst>
            <a:outerShdw blurRad="292100" dist="139700" dir="2700000" algn="tl" rotWithShape="0">
              <a:srgbClr val="333333">
                <a:alpha val="65000"/>
              </a:srgbClr>
            </a:outerShdw>
          </a:effectLst>
        </p:spPr>
      </p:pic>
      <p:sp>
        <p:nvSpPr>
          <p:cNvPr id="11" name="Line Callout 1 10"/>
          <p:cNvSpPr/>
          <p:nvPr/>
        </p:nvSpPr>
        <p:spPr>
          <a:xfrm>
            <a:off x="5616575" y="2276475"/>
            <a:ext cx="1403350" cy="252413"/>
          </a:xfrm>
          <a:prstGeom prst="borderCallout1">
            <a:avLst>
              <a:gd name="adj1" fmla="val 18750"/>
              <a:gd name="adj2" fmla="val -8333"/>
              <a:gd name="adj3" fmla="val 819238"/>
              <a:gd name="adj4" fmla="val -36245"/>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600" dirty="0"/>
              <a:t>Disabled field</a:t>
            </a:r>
            <a:endParaRPr lang="en-GB" sz="16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8AD6396B-BAB3-4DC4-8707-57DA469412F0}" type="slidenum">
              <a:rPr lang="en-GB" sz="1400">
                <a:solidFill>
                  <a:schemeClr val="bg2">
                    <a:lumMod val="75000"/>
                  </a:schemeClr>
                </a:solidFill>
              </a:rPr>
              <a:pPr>
                <a:defRPr/>
              </a:pPr>
              <a:t>61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Constraints</a:t>
            </a:r>
          </a:p>
        </p:txBody>
      </p:sp>
      <p:sp>
        <p:nvSpPr>
          <p:cNvPr id="13" name="Content Placeholder 9"/>
          <p:cNvSpPr txBox="1">
            <a:spLocks/>
          </p:cNvSpPr>
          <p:nvPr/>
        </p:nvSpPr>
        <p:spPr>
          <a:xfrm>
            <a:off x="228600" y="1981200"/>
            <a:ext cx="86995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Restricting the possible actions that can be performed</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76131" name="Picture 3"/>
          <p:cNvPicPr>
            <a:picLocks noChangeAspect="1" noChangeArrowheads="1"/>
          </p:cNvPicPr>
          <p:nvPr/>
        </p:nvPicPr>
        <p:blipFill>
          <a:blip r:embed="rId3" cstate="print"/>
          <a:srcRect/>
          <a:stretch>
            <a:fillRect/>
          </a:stretch>
        </p:blipFill>
        <p:spPr bwMode="auto">
          <a:xfrm>
            <a:off x="1042988" y="2636838"/>
            <a:ext cx="7419975" cy="3152775"/>
          </a:xfrm>
          <a:prstGeom prst="rect">
            <a:avLst/>
          </a:prstGeom>
          <a:ln>
            <a:noFill/>
          </a:ln>
          <a:effectLst>
            <a:outerShdw blurRad="292100" dist="139700" dir="2700000" algn="tl" rotWithShape="0">
              <a:srgbClr val="333333">
                <a:alpha val="65000"/>
              </a:srgbClr>
            </a:outerShdw>
          </a:effectLst>
        </p:spPr>
      </p:pic>
      <p:sp>
        <p:nvSpPr>
          <p:cNvPr id="11" name="Line Callout 1 10"/>
          <p:cNvSpPr/>
          <p:nvPr/>
        </p:nvSpPr>
        <p:spPr>
          <a:xfrm>
            <a:off x="2808288" y="6200775"/>
            <a:ext cx="2159000" cy="468313"/>
          </a:xfrm>
          <a:prstGeom prst="borderCallout1">
            <a:avLst>
              <a:gd name="adj1" fmla="val -52475"/>
              <a:gd name="adj2" fmla="val 90874"/>
              <a:gd name="adj3" fmla="val -49428"/>
              <a:gd name="adj4" fmla="val 9238"/>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1600" dirty="0"/>
              <a:t>Disabled options</a:t>
            </a:r>
            <a:endParaRPr lang="en-GB" sz="1600" dirty="0"/>
          </a:p>
        </p:txBody>
      </p:sp>
      <p:cxnSp>
        <p:nvCxnSpPr>
          <p:cNvPr id="15" name="Straight Connector 14"/>
          <p:cNvCxnSpPr/>
          <p:nvPr/>
        </p:nvCxnSpPr>
        <p:spPr>
          <a:xfrm rot="5400000" flipH="1" flipV="1">
            <a:off x="2861469" y="5787232"/>
            <a:ext cx="325437"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1" idx="3"/>
          </p:cNvCxnSpPr>
          <p:nvPr/>
        </p:nvCxnSpPr>
        <p:spPr>
          <a:xfrm rot="5400000" flipH="1" flipV="1">
            <a:off x="3636169" y="5949157"/>
            <a:ext cx="503237"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4588669" y="5787232"/>
            <a:ext cx="325437"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5255A1C0-1044-4002-B6C8-A0336E4809FD}" type="slidenum">
              <a:rPr lang="en-GB" sz="1400">
                <a:solidFill>
                  <a:schemeClr val="bg2">
                    <a:lumMod val="75000"/>
                  </a:schemeClr>
                </a:solidFill>
              </a:rPr>
              <a:pPr>
                <a:defRPr/>
              </a:pPr>
              <a:t>62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Natural Mapping: Logical design elements</a:t>
            </a:r>
          </a:p>
        </p:txBody>
      </p:sp>
      <p:sp>
        <p:nvSpPr>
          <p:cNvPr id="13" name="Content Placeholder 9"/>
          <p:cNvSpPr txBox="1">
            <a:spLocks/>
          </p:cNvSpPr>
          <p:nvPr/>
        </p:nvSpPr>
        <p:spPr>
          <a:xfrm>
            <a:off x="228600" y="1981200"/>
            <a:ext cx="6107113"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Where do you plug the mouse and keyboard? Top or bottom connector?</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Do the </a:t>
            </a:r>
            <a:r>
              <a:rPr lang="en-GB" sz="2400" dirty="0" err="1">
                <a:latin typeface="+mn-lt"/>
                <a:cs typeface="Arial" charset="0"/>
              </a:rPr>
              <a:t>color</a:t>
            </a:r>
            <a:r>
              <a:rPr lang="en-GB" sz="2400" dirty="0">
                <a:latin typeface="+mn-lt"/>
                <a:cs typeface="Arial" charset="0"/>
              </a:rPr>
              <a:t>-coded icons help?</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7" name="Picture 4"/>
          <p:cNvPicPr>
            <a:picLocks noChangeAspect="1" noChangeArrowheads="1"/>
          </p:cNvPicPr>
          <p:nvPr/>
        </p:nvPicPr>
        <p:blipFill>
          <a:blip r:embed="rId3" cstate="print"/>
          <a:srcRect/>
          <a:stretch>
            <a:fillRect/>
          </a:stretch>
        </p:blipFill>
        <p:spPr>
          <a:xfrm>
            <a:off x="6938963" y="2097088"/>
            <a:ext cx="1954212" cy="1871662"/>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7200900" y="1844675"/>
            <a:ext cx="1458913" cy="307975"/>
          </a:xfrm>
          <a:prstGeom prst="rect">
            <a:avLst/>
          </a:prstGeom>
          <a:noFill/>
        </p:spPr>
        <p:txBody>
          <a:bodyPr wrap="none">
            <a:spAutoFit/>
          </a:bodyPr>
          <a:lstStyle/>
          <a:p>
            <a:pPr>
              <a:defRPr/>
            </a:pPr>
            <a:r>
              <a:rPr lang="en-US" sz="1400" dirty="0">
                <a:solidFill>
                  <a:schemeClr val="accent3">
                    <a:lumMod val="50000"/>
                  </a:schemeClr>
                </a:solidFill>
                <a:latin typeface="Arial" charset="0"/>
                <a:cs typeface="Arial" charset="0"/>
              </a:rPr>
              <a:t>Design Problem</a:t>
            </a:r>
            <a:endParaRPr lang="en-GB" sz="1400" dirty="0">
              <a:solidFill>
                <a:schemeClr val="accent3">
                  <a:lumMod val="50000"/>
                </a:schemeClr>
              </a:solidFill>
              <a:latin typeface="Arial" charset="0"/>
              <a:cs typeface="Arial" charset="0"/>
            </a:endParaRPr>
          </a:p>
        </p:txBody>
      </p:sp>
      <p:grpSp>
        <p:nvGrpSpPr>
          <p:cNvPr id="48135" name="Group 14"/>
          <p:cNvGrpSpPr>
            <a:grpSpLocks/>
          </p:cNvGrpSpPr>
          <p:nvPr/>
        </p:nvGrpSpPr>
        <p:grpSpPr bwMode="auto">
          <a:xfrm>
            <a:off x="323850" y="4760913"/>
            <a:ext cx="3203575" cy="1800225"/>
            <a:chOff x="539552" y="4833156"/>
            <a:chExt cx="3204356" cy="1800200"/>
          </a:xfrm>
        </p:grpSpPr>
        <p:pic>
          <p:nvPicPr>
            <p:cNvPr id="8" name="Picture 5"/>
            <p:cNvPicPr>
              <a:picLocks noChangeAspect="1" noChangeArrowheads="1"/>
            </p:cNvPicPr>
            <p:nvPr/>
          </p:nvPicPr>
          <p:blipFill>
            <a:blip r:embed="rId4" cstate="print"/>
            <a:srcRect/>
            <a:stretch>
              <a:fillRect/>
            </a:stretch>
          </p:blipFill>
          <p:spPr>
            <a:xfrm>
              <a:off x="539552" y="4833156"/>
              <a:ext cx="1306832" cy="1800200"/>
            </a:xfrm>
            <a:prstGeom prst="rect">
              <a:avLst/>
            </a:prstGeom>
            <a:ln w="28575">
              <a:solidFill>
                <a:schemeClr val="accent3">
                  <a:lumMod val="75000"/>
                </a:schemeClr>
              </a:solidFill>
            </a:ln>
          </p:spPr>
        </p:pic>
        <p:sp>
          <p:nvSpPr>
            <p:cNvPr id="12" name="Line Callout 2 11"/>
            <p:cNvSpPr/>
            <p:nvPr/>
          </p:nvSpPr>
          <p:spPr>
            <a:xfrm>
              <a:off x="2087742" y="5193513"/>
              <a:ext cx="1656166" cy="1439843"/>
            </a:xfrm>
            <a:prstGeom prst="borderCallout2">
              <a:avLst>
                <a:gd name="adj1" fmla="val -2414"/>
                <a:gd name="adj2" fmla="val 33663"/>
                <a:gd name="adj3" fmla="val -17626"/>
                <a:gd name="adj4" fmla="val 33944"/>
                <a:gd name="adj5" fmla="val -16690"/>
                <a:gd name="adj6" fmla="val -13596"/>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GB" sz="1400" dirty="0"/>
                <a:t>provides direct adjacent mapping between icon and connector</a:t>
              </a:r>
            </a:p>
          </p:txBody>
        </p:sp>
      </p:grpSp>
      <p:grpSp>
        <p:nvGrpSpPr>
          <p:cNvPr id="48136" name="Group 15"/>
          <p:cNvGrpSpPr>
            <a:grpSpLocks/>
          </p:cNvGrpSpPr>
          <p:nvPr/>
        </p:nvGrpSpPr>
        <p:grpSpPr bwMode="auto">
          <a:xfrm>
            <a:off x="3708400" y="4760913"/>
            <a:ext cx="3167063" cy="1836737"/>
            <a:chOff x="4283968" y="4869160"/>
            <a:chExt cx="3168352" cy="1836204"/>
          </a:xfrm>
        </p:grpSpPr>
        <p:pic>
          <p:nvPicPr>
            <p:cNvPr id="9" name="Picture 6"/>
            <p:cNvPicPr>
              <a:picLocks noChangeAspect="1" noChangeArrowheads="1"/>
            </p:cNvPicPr>
            <p:nvPr/>
          </p:nvPicPr>
          <p:blipFill>
            <a:blip r:embed="rId5" cstate="print"/>
            <a:srcRect/>
            <a:stretch>
              <a:fillRect/>
            </a:stretch>
          </p:blipFill>
          <p:spPr bwMode="auto">
            <a:xfrm>
              <a:off x="4283968" y="4869160"/>
              <a:ext cx="1043412" cy="1799703"/>
            </a:xfrm>
            <a:prstGeom prst="rect">
              <a:avLst/>
            </a:prstGeom>
            <a:noFill/>
            <a:ln w="28575">
              <a:solidFill>
                <a:schemeClr val="accent3">
                  <a:lumMod val="75000"/>
                </a:schemeClr>
              </a:solidFill>
              <a:miter lim="800000"/>
              <a:headEnd/>
              <a:tailEnd/>
            </a:ln>
          </p:spPr>
        </p:pic>
        <p:sp>
          <p:nvSpPr>
            <p:cNvPr id="14" name="Line Callout 2 13"/>
            <p:cNvSpPr/>
            <p:nvPr/>
          </p:nvSpPr>
          <p:spPr>
            <a:xfrm>
              <a:off x="5543368" y="5265920"/>
              <a:ext cx="1908952" cy="1439444"/>
            </a:xfrm>
            <a:prstGeom prst="borderCallout2">
              <a:avLst>
                <a:gd name="adj1" fmla="val -2414"/>
                <a:gd name="adj2" fmla="val 34021"/>
                <a:gd name="adj3" fmla="val -22917"/>
                <a:gd name="adj4" fmla="val 34247"/>
                <a:gd name="adj5" fmla="val -22422"/>
                <a:gd name="adj6" fmla="val -9817"/>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GB" sz="1400" dirty="0"/>
                <a:t>provides </a:t>
              </a:r>
              <a:r>
                <a:rPr lang="en-GB" sz="1400" dirty="0" err="1"/>
                <a:t>color</a:t>
              </a:r>
              <a:r>
                <a:rPr lang="en-GB" sz="1400" dirty="0"/>
                <a:t> coding to associate the connectors with the label</a:t>
              </a:r>
            </a:p>
          </p:txBody>
        </p:sp>
      </p:grpSp>
      <p:sp>
        <p:nvSpPr>
          <p:cNvPr id="17" name="TextBox 16"/>
          <p:cNvSpPr txBox="1"/>
          <p:nvPr/>
        </p:nvSpPr>
        <p:spPr>
          <a:xfrm>
            <a:off x="1655763" y="4005263"/>
            <a:ext cx="2900362" cy="307975"/>
          </a:xfrm>
          <a:prstGeom prst="rect">
            <a:avLst/>
          </a:prstGeom>
          <a:noFill/>
        </p:spPr>
        <p:txBody>
          <a:bodyPr wrap="none">
            <a:spAutoFit/>
          </a:bodyPr>
          <a:lstStyle/>
          <a:p>
            <a:pPr>
              <a:defRPr/>
            </a:pPr>
            <a:r>
              <a:rPr lang="en-US" sz="1400" dirty="0">
                <a:solidFill>
                  <a:schemeClr val="accent3">
                    <a:lumMod val="50000"/>
                  </a:schemeClr>
                </a:solidFill>
                <a:latin typeface="Arial" charset="0"/>
                <a:cs typeface="Arial" charset="0"/>
              </a:rPr>
              <a:t>Proposed solutions to the problem</a:t>
            </a:r>
            <a:endParaRPr lang="en-GB" sz="1400" dirty="0">
              <a:solidFill>
                <a:schemeClr val="accent3">
                  <a:lumMod val="50000"/>
                </a:schemeClr>
              </a:solidFill>
              <a:latin typeface="Arial" charset="0"/>
              <a:cs typeface="Arial" charset="0"/>
            </a:endParaRPr>
          </a:p>
        </p:txBody>
      </p:sp>
      <p:sp>
        <p:nvSpPr>
          <p:cNvPr id="18" name="Snip Single Corner Rectangle 17"/>
          <p:cNvSpPr/>
          <p:nvPr/>
        </p:nvSpPr>
        <p:spPr>
          <a:xfrm>
            <a:off x="179388" y="3968750"/>
            <a:ext cx="6805612" cy="2773363"/>
          </a:xfrm>
          <a:prstGeom prst="snip1Rect">
            <a:avLst/>
          </a:prstGeom>
          <a:noFill/>
          <a:ln w="19050">
            <a:solidFill>
              <a:schemeClr val="accent3">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9" name="TextBox 18"/>
          <p:cNvSpPr txBox="1"/>
          <p:nvPr/>
        </p:nvSpPr>
        <p:spPr>
          <a:xfrm>
            <a:off x="7127875" y="4041775"/>
            <a:ext cx="1617663" cy="260350"/>
          </a:xfrm>
          <a:prstGeom prst="rect">
            <a:avLst/>
          </a:prstGeom>
          <a:noFill/>
        </p:spPr>
        <p:txBody>
          <a:bodyPr wrap="none">
            <a:spAutoFit/>
          </a:bodyPr>
          <a:lstStyle/>
          <a:p>
            <a:pPr>
              <a:defRPr/>
            </a:pPr>
            <a:r>
              <a:rPr lang="en-US" sz="1050" dirty="0">
                <a:solidFill>
                  <a:schemeClr val="tx1">
                    <a:lumMod val="50000"/>
                    <a:lumOff val="50000"/>
                  </a:schemeClr>
                </a:solidFill>
                <a:latin typeface="Arial" charset="0"/>
                <a:cs typeface="Arial" charset="0"/>
              </a:rPr>
              <a:t>From: baddesigns.com</a:t>
            </a:r>
            <a:endParaRPr lang="en-GB" sz="1050" dirty="0">
              <a:solidFill>
                <a:schemeClr val="tx1">
                  <a:lumMod val="50000"/>
                  <a:lumOff val="50000"/>
                </a:schemeClr>
              </a:solidFill>
              <a:latin typeface="Arial" charset="0"/>
              <a:cs typeface="Arial"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139C663E-D650-4081-963B-24D7F0D5CD2E}" type="slidenum">
              <a:rPr lang="en-GB" sz="1400">
                <a:solidFill>
                  <a:schemeClr val="bg2">
                    <a:lumMod val="75000"/>
                  </a:schemeClr>
                </a:solidFill>
              </a:rPr>
              <a:pPr>
                <a:defRPr/>
              </a:pPr>
              <a:t>63</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Natural Mapping: Logical design elements</a:t>
            </a:r>
          </a:p>
        </p:txBody>
      </p:sp>
      <p:sp>
        <p:nvSpPr>
          <p:cNvPr id="13" name="Content Placeholder 9"/>
          <p:cNvSpPr txBox="1">
            <a:spLocks/>
          </p:cNvSpPr>
          <p:nvPr/>
        </p:nvSpPr>
        <p:spPr>
          <a:xfrm>
            <a:off x="228600" y="1981200"/>
            <a:ext cx="6035675"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Which control operates which burner?</a:t>
            </a:r>
          </a:p>
          <a:p>
            <a:pPr fontAlgn="auto">
              <a:spcBef>
                <a:spcPts val="0"/>
              </a:spcBef>
              <a:spcAft>
                <a:spcPts val="1200"/>
              </a:spcAft>
              <a:buClr>
                <a:schemeClr val="accent3">
                  <a:lumMod val="50000"/>
                </a:schemeClr>
              </a:buClr>
              <a:buFont typeface="Wingdings 2" pitchFamily="18" charset="2"/>
              <a:buChar char=""/>
              <a:defRPr/>
            </a:pPr>
            <a:r>
              <a:rPr lang="en-US" sz="2400" dirty="0">
                <a:latin typeface="+mn-lt"/>
                <a:cs typeface="Arial" charset="0"/>
              </a:rPr>
              <a:t>Directional navigation on websites and cars.</a:t>
            </a: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
        <p:nvSpPr>
          <p:cNvPr id="10" name="TextBox 9"/>
          <p:cNvSpPr txBox="1"/>
          <p:nvPr/>
        </p:nvSpPr>
        <p:spPr>
          <a:xfrm>
            <a:off x="2051050" y="4113213"/>
            <a:ext cx="1460500" cy="307975"/>
          </a:xfrm>
          <a:prstGeom prst="rect">
            <a:avLst/>
          </a:prstGeom>
          <a:noFill/>
        </p:spPr>
        <p:txBody>
          <a:bodyPr wrap="none">
            <a:spAutoFit/>
          </a:bodyPr>
          <a:lstStyle/>
          <a:p>
            <a:pPr>
              <a:defRPr/>
            </a:pPr>
            <a:r>
              <a:rPr lang="en-US" sz="1400" dirty="0">
                <a:solidFill>
                  <a:schemeClr val="accent3">
                    <a:lumMod val="50000"/>
                  </a:schemeClr>
                </a:solidFill>
                <a:latin typeface="Arial" charset="0"/>
                <a:cs typeface="Arial" charset="0"/>
              </a:rPr>
              <a:t>Design Problem</a:t>
            </a:r>
            <a:endParaRPr lang="en-GB" sz="1400" dirty="0">
              <a:solidFill>
                <a:schemeClr val="accent3">
                  <a:lumMod val="50000"/>
                </a:schemeClr>
              </a:solidFill>
              <a:latin typeface="Arial" charset="0"/>
              <a:cs typeface="Arial" charset="0"/>
            </a:endParaRPr>
          </a:p>
        </p:txBody>
      </p:sp>
      <p:pic>
        <p:nvPicPr>
          <p:cNvPr id="191490" name="Picture 2" descr="Photo of a stove top with control layout that matches the burner layout"/>
          <p:cNvPicPr>
            <a:picLocks noChangeAspect="1" noChangeArrowheads="1"/>
          </p:cNvPicPr>
          <p:nvPr/>
        </p:nvPicPr>
        <p:blipFill>
          <a:blip r:embed="rId3" cstate="print"/>
          <a:srcRect l="6776" t="6776" r="7852" b="15983"/>
          <a:stretch>
            <a:fillRect/>
          </a:stretch>
        </p:blipFill>
        <p:spPr bwMode="auto">
          <a:xfrm>
            <a:off x="6300788" y="2133600"/>
            <a:ext cx="2447925" cy="2214563"/>
          </a:xfrm>
          <a:prstGeom prst="rect">
            <a:avLst/>
          </a:prstGeom>
          <a:ln>
            <a:noFill/>
          </a:ln>
          <a:effectLst>
            <a:outerShdw blurRad="292100" dist="139700" dir="2700000" algn="tl" rotWithShape="0">
              <a:srgbClr val="333333">
                <a:alpha val="65000"/>
              </a:srgbClr>
            </a:outerShdw>
          </a:effectLst>
        </p:spPr>
      </p:pic>
      <p:pic>
        <p:nvPicPr>
          <p:cNvPr id="209922" name="Picture 2" descr="http://t3.gstatic.com/images?q=tbn:os8zpwGSuWQonM:http://www.interactiondesignblog.com/wp-content/uploads/2008/07/version1.jpg">
            <a:hlinkClick r:id="rId4"/>
          </p:cNvPr>
          <p:cNvPicPr>
            <a:picLocks noChangeAspect="1" noChangeArrowheads="1"/>
          </p:cNvPicPr>
          <p:nvPr/>
        </p:nvPicPr>
        <p:blipFill>
          <a:blip r:embed="rId5" cstate="print"/>
          <a:srcRect/>
          <a:stretch>
            <a:fillRect/>
          </a:stretch>
        </p:blipFill>
        <p:spPr bwMode="auto">
          <a:xfrm>
            <a:off x="1847122" y="4473116"/>
            <a:ext cx="2009644" cy="15481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9924" name="Picture 4" descr="http://www.its.monash.edu.au/staff/web/slideshows/usability-humanfactors/stovetop1.jpg"/>
          <p:cNvPicPr>
            <a:picLocks noChangeAspect="1" noChangeArrowheads="1"/>
          </p:cNvPicPr>
          <p:nvPr/>
        </p:nvPicPr>
        <p:blipFill>
          <a:blip r:embed="rId6" cstate="print"/>
          <a:srcRect/>
          <a:stretch>
            <a:fillRect/>
          </a:stretch>
        </p:blipFill>
        <p:spPr bwMode="auto">
          <a:xfrm>
            <a:off x="6335713" y="4473575"/>
            <a:ext cx="2455862" cy="197961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42AF0664-E2AD-4B4D-B05E-A7A9C24A1E70}" type="slidenum">
              <a:rPr lang="en-GB" sz="1400">
                <a:solidFill>
                  <a:schemeClr val="bg2">
                    <a:lumMod val="75000"/>
                  </a:schemeClr>
                </a:solidFill>
              </a:rPr>
              <a:pPr>
                <a:defRPr/>
              </a:pPr>
              <a:t>64</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Consistency</a:t>
            </a:r>
          </a:p>
        </p:txBody>
      </p:sp>
      <p:sp>
        <p:nvSpPr>
          <p:cNvPr id="13" name="Content Placeholder 9"/>
          <p:cNvSpPr txBox="1">
            <a:spLocks/>
          </p:cNvSpPr>
          <p:nvPr/>
        </p:nvSpPr>
        <p:spPr>
          <a:xfrm>
            <a:off x="228600" y="1981200"/>
            <a:ext cx="88074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Design interfaces to have similar </a:t>
            </a:r>
            <a:r>
              <a:rPr lang="en-GB" sz="2400" b="1" dirty="0">
                <a:latin typeface="+mn-lt"/>
                <a:cs typeface="Arial" charset="0"/>
              </a:rPr>
              <a:t>operations</a:t>
            </a:r>
            <a:r>
              <a:rPr lang="en-GB" sz="2400" dirty="0">
                <a:latin typeface="+mn-lt"/>
                <a:cs typeface="Arial" charset="0"/>
              </a:rPr>
              <a:t> and use similar </a:t>
            </a:r>
            <a:r>
              <a:rPr lang="en-GB" sz="2400" b="1" dirty="0">
                <a:latin typeface="+mn-lt"/>
                <a:cs typeface="Arial" charset="0"/>
              </a:rPr>
              <a:t>elements</a:t>
            </a:r>
            <a:r>
              <a:rPr lang="en-GB" sz="2400" dirty="0">
                <a:latin typeface="+mn-lt"/>
                <a:cs typeface="Arial" charset="0"/>
              </a:rPr>
              <a:t> for similar </a:t>
            </a:r>
            <a:r>
              <a:rPr lang="en-GB" sz="2400" b="1" dirty="0">
                <a:latin typeface="+mn-lt"/>
                <a:cs typeface="Arial" charset="0"/>
              </a:rPr>
              <a:t>tasks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For example:</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always use ctrl key plus first initial of the command for an operation – </a:t>
            </a:r>
            <a:r>
              <a:rPr lang="en-GB" sz="2400" dirty="0" err="1">
                <a:latin typeface="+mn-lt"/>
                <a:cs typeface="Arial" charset="0"/>
              </a:rPr>
              <a:t>ctrl+C</a:t>
            </a:r>
            <a:r>
              <a:rPr lang="en-GB" sz="2400" dirty="0">
                <a:latin typeface="+mn-lt"/>
                <a:cs typeface="Arial" charset="0"/>
              </a:rPr>
              <a:t>, </a:t>
            </a:r>
            <a:r>
              <a:rPr lang="en-GB" sz="2400" dirty="0" err="1">
                <a:latin typeface="+mn-lt"/>
                <a:cs typeface="Arial" charset="0"/>
              </a:rPr>
              <a:t>ctrl+S</a:t>
            </a:r>
            <a:r>
              <a:rPr lang="en-GB" sz="2400" dirty="0">
                <a:latin typeface="+mn-lt"/>
                <a:cs typeface="Arial" charset="0"/>
              </a:rPr>
              <a:t>, </a:t>
            </a:r>
            <a:r>
              <a:rPr lang="en-GB" sz="2400" dirty="0" err="1">
                <a:latin typeface="+mn-lt"/>
                <a:cs typeface="Arial" charset="0"/>
              </a:rPr>
              <a:t>ctrl+O</a:t>
            </a: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Main benefit is consistent interfaces are </a:t>
            </a:r>
            <a:r>
              <a:rPr lang="en-GB" sz="2400" b="1" dirty="0">
                <a:latin typeface="+mn-lt"/>
                <a:cs typeface="Arial" charset="0"/>
              </a:rPr>
              <a:t>easier to learn and use</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6E452596-0B55-42AE-A2AA-031FF367EF49}" type="slidenum">
              <a:rPr lang="en-GB" sz="1400">
                <a:solidFill>
                  <a:schemeClr val="bg2">
                    <a:lumMod val="75000"/>
                  </a:schemeClr>
                </a:solidFill>
              </a:rPr>
              <a:pPr>
                <a:defRPr/>
              </a:pPr>
              <a:t>65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Consistency (When consistency breaks down)</a:t>
            </a:r>
          </a:p>
        </p:txBody>
      </p:sp>
      <p:sp>
        <p:nvSpPr>
          <p:cNvPr id="13" name="Content Placeholder 9"/>
          <p:cNvSpPr txBox="1">
            <a:spLocks/>
          </p:cNvSpPr>
          <p:nvPr/>
        </p:nvSpPr>
        <p:spPr>
          <a:xfrm>
            <a:off x="228600" y="1981200"/>
            <a:ext cx="88074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What happens if there is more than one command starting with the same letter?</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e.g. save, spelling, select, style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Have to find other initials or combinations of keys, thereby </a:t>
            </a:r>
            <a:r>
              <a:rPr lang="en-GB" sz="2400" b="1" dirty="0">
                <a:latin typeface="+mn-lt"/>
                <a:cs typeface="Arial" charset="0"/>
              </a:rPr>
              <a:t>breaking the consistency rule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e.g. </a:t>
            </a:r>
            <a:r>
              <a:rPr lang="en-GB" sz="2400" dirty="0" err="1">
                <a:latin typeface="+mn-lt"/>
                <a:cs typeface="Arial" charset="0"/>
              </a:rPr>
              <a:t>ctrl+S</a:t>
            </a:r>
            <a:r>
              <a:rPr lang="en-GB" sz="2400" dirty="0">
                <a:latin typeface="+mn-lt"/>
                <a:cs typeface="Arial" charset="0"/>
              </a:rPr>
              <a:t>, </a:t>
            </a:r>
            <a:r>
              <a:rPr lang="en-GB" sz="2400" dirty="0" err="1">
                <a:latin typeface="+mn-lt"/>
                <a:cs typeface="Arial" charset="0"/>
              </a:rPr>
              <a:t>ctrl+Sp</a:t>
            </a:r>
            <a:r>
              <a:rPr lang="en-GB" sz="2400" dirty="0">
                <a:latin typeface="+mn-lt"/>
                <a:cs typeface="Arial" charset="0"/>
              </a:rPr>
              <a:t>, </a:t>
            </a:r>
            <a:r>
              <a:rPr lang="en-GB" sz="2400" dirty="0" err="1">
                <a:latin typeface="+mn-lt"/>
                <a:cs typeface="Arial" charset="0"/>
              </a:rPr>
              <a:t>ctrl+shift+L</a:t>
            </a: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Increases </a:t>
            </a:r>
            <a:r>
              <a:rPr lang="en-GB" sz="2400" b="1" dirty="0">
                <a:latin typeface="+mn-lt"/>
                <a:cs typeface="Arial" charset="0"/>
              </a:rPr>
              <a:t>learning burden </a:t>
            </a:r>
            <a:r>
              <a:rPr lang="en-GB" sz="2400" dirty="0">
                <a:latin typeface="+mn-lt"/>
                <a:cs typeface="Arial" charset="0"/>
              </a:rPr>
              <a:t>on user, making them more prone to </a:t>
            </a:r>
            <a:r>
              <a:rPr lang="en-GB" sz="2400" b="1" dirty="0">
                <a:latin typeface="+mn-lt"/>
                <a:cs typeface="Arial" charset="0"/>
              </a:rPr>
              <a:t>errors</a:t>
            </a:r>
            <a:r>
              <a:rPr lang="en-GB" sz="2400" dirty="0">
                <a:latin typeface="+mn-lt"/>
                <a:cs typeface="Arial" charset="0"/>
              </a:rPr>
              <a:t> </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D9CC5486-F64C-4BA2-B22A-55A7CCDE79F3}" type="slidenum">
              <a:rPr lang="en-GB" sz="1400">
                <a:solidFill>
                  <a:schemeClr val="bg2">
                    <a:lumMod val="75000"/>
                  </a:schemeClr>
                </a:solidFill>
              </a:rPr>
              <a:pPr>
                <a:defRPr/>
              </a:pPr>
              <a:t>66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Consistency (Internal Vs External)</a:t>
            </a:r>
          </a:p>
        </p:txBody>
      </p:sp>
      <p:sp>
        <p:nvSpPr>
          <p:cNvPr id="13" name="Content Placeholder 9"/>
          <p:cNvSpPr txBox="1">
            <a:spLocks/>
          </p:cNvSpPr>
          <p:nvPr/>
        </p:nvSpPr>
        <p:spPr>
          <a:xfrm>
            <a:off x="228600" y="1981200"/>
            <a:ext cx="880745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000" b="1" dirty="0">
                <a:latin typeface="+mn-lt"/>
                <a:cs typeface="Arial" charset="0"/>
              </a:rPr>
              <a:t>Internal consistency </a:t>
            </a:r>
            <a:r>
              <a:rPr lang="en-GB" sz="2000" dirty="0">
                <a:latin typeface="+mn-lt"/>
                <a:cs typeface="Arial" charset="0"/>
              </a:rPr>
              <a:t>refers to designing operations to behave the same within an application</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Difficult to achieve with complex interfaces</a:t>
            </a:r>
          </a:p>
          <a:p>
            <a:pPr fontAlgn="auto">
              <a:spcBef>
                <a:spcPts val="0"/>
              </a:spcBef>
              <a:spcAft>
                <a:spcPts val="1200"/>
              </a:spcAft>
              <a:buClr>
                <a:schemeClr val="accent3">
                  <a:lumMod val="50000"/>
                </a:schemeClr>
              </a:buClr>
              <a:buFont typeface="Wingdings 2" pitchFamily="18" charset="2"/>
              <a:buChar char=""/>
              <a:defRPr/>
            </a:pPr>
            <a:r>
              <a:rPr lang="en-GB" sz="2000" b="1" dirty="0">
                <a:latin typeface="+mn-lt"/>
                <a:cs typeface="Arial" charset="0"/>
              </a:rPr>
              <a:t>External consistency </a:t>
            </a:r>
            <a:r>
              <a:rPr lang="en-GB" sz="2000" dirty="0">
                <a:latin typeface="+mn-lt"/>
                <a:cs typeface="Arial" charset="0"/>
              </a:rPr>
              <a:t>refers to designing operations, interfaces, etc., to be the same across applications and devices</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Very rarely the case, based on different designer’s preference</a:t>
            </a:r>
          </a:p>
          <a:p>
            <a:pPr fontAlgn="auto">
              <a:spcBef>
                <a:spcPts val="0"/>
              </a:spcBef>
              <a:spcAft>
                <a:spcPts val="1200"/>
              </a:spcAft>
              <a:buClr>
                <a:schemeClr val="accent3">
                  <a:lumMod val="50000"/>
                </a:schemeClr>
              </a:buCl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defRPr/>
            </a:pPr>
            <a:endParaRPr lang="en-US"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0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000" dirty="0">
              <a:latin typeface="+mn-lt"/>
              <a:cs typeface="Arial" charset="0"/>
            </a:endParaRPr>
          </a:p>
        </p:txBody>
      </p:sp>
      <p:pic>
        <p:nvPicPr>
          <p:cNvPr id="52229" name="Picture 2"/>
          <p:cNvPicPr>
            <a:picLocks noChangeAspect="1" noChangeArrowheads="1"/>
          </p:cNvPicPr>
          <p:nvPr/>
        </p:nvPicPr>
        <p:blipFill>
          <a:blip r:embed="rId3" cstate="print"/>
          <a:srcRect/>
          <a:stretch>
            <a:fillRect/>
          </a:stretch>
        </p:blipFill>
        <p:spPr bwMode="auto">
          <a:xfrm>
            <a:off x="358775" y="4618038"/>
            <a:ext cx="1797050" cy="2051050"/>
          </a:xfrm>
          <a:prstGeom prst="rect">
            <a:avLst/>
          </a:prstGeom>
          <a:noFill/>
          <a:ln w="9525">
            <a:noFill/>
            <a:miter lim="800000"/>
            <a:headEnd/>
            <a:tailEnd/>
          </a:ln>
        </p:spPr>
      </p:pic>
      <p:pic>
        <p:nvPicPr>
          <p:cNvPr id="52230" name="Picture 4" descr="http://img.alibaba.com/img/imagerepos/we/ny/wenyifei/1262069648244_hz_myalibaba_web18_4759.jpg"/>
          <p:cNvPicPr>
            <a:picLocks noChangeAspect="1" noChangeArrowheads="1"/>
          </p:cNvPicPr>
          <p:nvPr/>
        </p:nvPicPr>
        <p:blipFill>
          <a:blip r:embed="rId4" cstate="print"/>
          <a:srcRect l="13580" t="17300" r="9877" b="10271"/>
          <a:stretch>
            <a:fillRect/>
          </a:stretch>
        </p:blipFill>
        <p:spPr bwMode="auto">
          <a:xfrm>
            <a:off x="4464050" y="4652963"/>
            <a:ext cx="2808288" cy="1993900"/>
          </a:xfrm>
          <a:prstGeom prst="rect">
            <a:avLst/>
          </a:prstGeom>
          <a:noFill/>
          <a:ln w="9525">
            <a:noFill/>
            <a:miter lim="800000"/>
            <a:headEnd/>
            <a:tailEnd/>
          </a:ln>
        </p:spPr>
      </p:pic>
      <p:pic>
        <p:nvPicPr>
          <p:cNvPr id="52231" name="Picture 6" descr="http://store.aramedia.com/shopimages/products/normal/kbarabic.jpg"/>
          <p:cNvPicPr>
            <a:picLocks noChangeAspect="1" noChangeArrowheads="1"/>
          </p:cNvPicPr>
          <p:nvPr/>
        </p:nvPicPr>
        <p:blipFill>
          <a:blip r:embed="rId5" cstate="print"/>
          <a:srcRect l="81000" t="7745"/>
          <a:stretch>
            <a:fillRect/>
          </a:stretch>
        </p:blipFill>
        <p:spPr bwMode="auto">
          <a:xfrm>
            <a:off x="2339975" y="4581525"/>
            <a:ext cx="1260475" cy="2132013"/>
          </a:xfrm>
          <a:prstGeom prst="rect">
            <a:avLst/>
          </a:prstGeom>
          <a:noFill/>
          <a:ln w="9525">
            <a:noFill/>
            <a:miter lim="800000"/>
            <a:headEnd/>
            <a:tailEnd/>
          </a:ln>
        </p:spPr>
      </p:pic>
      <p:pic>
        <p:nvPicPr>
          <p:cNvPr id="52232" name="Picture 8" descr="http://cdn.overstock.com/images/products/etilize/images/250/1012993062.jpg"/>
          <p:cNvPicPr>
            <a:picLocks noChangeAspect="1" noChangeArrowheads="1"/>
          </p:cNvPicPr>
          <p:nvPr/>
        </p:nvPicPr>
        <p:blipFill>
          <a:blip r:embed="rId6" cstate="print"/>
          <a:srcRect l="14815" r="11111"/>
          <a:stretch>
            <a:fillRect/>
          </a:stretch>
        </p:blipFill>
        <p:spPr bwMode="auto">
          <a:xfrm>
            <a:off x="7200900" y="4508500"/>
            <a:ext cx="1600200" cy="2160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20D73F4-E5AD-42FB-9516-87B3F41753A8}" type="slidenum">
              <a:rPr lang="en-GB" smtClean="0"/>
              <a:pPr>
                <a:defRPr/>
              </a:pPr>
              <a:t>67</a:t>
            </a:fld>
            <a:endParaRPr lang="en-GB"/>
          </a:p>
        </p:txBody>
      </p:sp>
      <p:pic>
        <p:nvPicPr>
          <p:cNvPr id="125954" name="Picture 2"/>
          <p:cNvPicPr>
            <a:picLocks noChangeAspect="1" noChangeArrowheads="1"/>
          </p:cNvPicPr>
          <p:nvPr/>
        </p:nvPicPr>
        <p:blipFill>
          <a:blip r:embed="rId2" cstate="print"/>
          <a:srcRect/>
          <a:stretch>
            <a:fillRect/>
          </a:stretch>
        </p:blipFill>
        <p:spPr bwMode="auto">
          <a:xfrm>
            <a:off x="100013" y="76200"/>
            <a:ext cx="8943975" cy="6705600"/>
          </a:xfrm>
          <a:prstGeom prst="rect">
            <a:avLst/>
          </a:prstGeom>
          <a:noFill/>
          <a:ln w="9525">
            <a:noFill/>
            <a:miter lim="800000"/>
            <a:headEnd/>
            <a:tailEnd/>
          </a:ln>
        </p:spPr>
      </p:pic>
      <p:pic>
        <p:nvPicPr>
          <p:cNvPr id="125955" name="Picture 3"/>
          <p:cNvPicPr>
            <a:picLocks noChangeAspect="1" noChangeArrowheads="1"/>
          </p:cNvPicPr>
          <p:nvPr/>
        </p:nvPicPr>
        <p:blipFill>
          <a:blip r:embed="rId3" cstate="print"/>
          <a:srcRect/>
          <a:stretch>
            <a:fillRect/>
          </a:stretch>
        </p:blipFill>
        <p:spPr bwMode="auto">
          <a:xfrm>
            <a:off x="296916" y="3717032"/>
            <a:ext cx="1881850" cy="2473288"/>
          </a:xfrm>
          <a:prstGeom prst="rect">
            <a:avLst/>
          </a:prstGeom>
          <a:noFill/>
          <a:ln w="9525">
            <a:noFill/>
            <a:miter lim="800000"/>
            <a:headEnd/>
            <a:tailEnd/>
          </a:ln>
        </p:spPr>
      </p:pic>
      <p:pic>
        <p:nvPicPr>
          <p:cNvPr id="37890" name="Picture 2" descr="صورة مق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5367137"/>
            <a:ext cx="2802339" cy="1408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62F77A4B-5815-472B-98DC-8C3A591EBC76}" type="slidenum">
              <a:rPr lang="en-GB" sz="1400">
                <a:solidFill>
                  <a:schemeClr val="bg2">
                    <a:lumMod val="75000"/>
                  </a:schemeClr>
                </a:solidFill>
              </a:rPr>
              <a:pPr>
                <a:defRPr/>
              </a:pPr>
              <a:t>68</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Affordances: To give a clue</a:t>
            </a:r>
          </a:p>
        </p:txBody>
      </p:sp>
      <p:sp>
        <p:nvSpPr>
          <p:cNvPr id="13" name="Content Placeholder 9"/>
          <p:cNvSpPr txBox="1">
            <a:spLocks/>
          </p:cNvSpPr>
          <p:nvPr/>
        </p:nvSpPr>
        <p:spPr>
          <a:xfrm>
            <a:off x="228600" y="1981200"/>
            <a:ext cx="6430963"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Refers to </a:t>
            </a:r>
            <a:r>
              <a:rPr lang="en-GB" sz="2400" b="1" dirty="0">
                <a:latin typeface="+mn-lt"/>
                <a:cs typeface="Arial" charset="0"/>
              </a:rPr>
              <a:t>an attribute </a:t>
            </a:r>
            <a:r>
              <a:rPr lang="en-GB" sz="2400" dirty="0">
                <a:latin typeface="+mn-lt"/>
                <a:cs typeface="Arial" charset="0"/>
              </a:rPr>
              <a:t>of an object that allows people to know how to use it</a:t>
            </a:r>
          </a:p>
          <a:p>
            <a:pPr lvl="1" fontAlgn="auto">
              <a:spcBef>
                <a:spcPts val="0"/>
              </a:spcBef>
              <a:spcAft>
                <a:spcPts val="1200"/>
              </a:spcAft>
              <a:buClr>
                <a:schemeClr val="accent3">
                  <a:lumMod val="50000"/>
                </a:schemeClr>
              </a:buClr>
              <a:buFont typeface="Wingdings 2" pitchFamily="18" charset="2"/>
              <a:buChar char=""/>
              <a:defRPr/>
            </a:pPr>
            <a:r>
              <a:rPr lang="en-GB" dirty="0">
                <a:latin typeface="+mn-lt"/>
                <a:cs typeface="Arial" charset="0"/>
              </a:rPr>
              <a:t>e.g</a:t>
            </a:r>
            <a:r>
              <a:rPr lang="en-GB" sz="2000" dirty="0">
                <a:latin typeface="+mn-lt"/>
                <a:cs typeface="Arial" charset="0"/>
              </a:rPr>
              <a:t>. a mouse button invites pushing, a door handle affords pulling</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hlinkClick r:id="rId3"/>
              </a:rPr>
              <a:t>Norman </a:t>
            </a:r>
            <a:r>
              <a:rPr lang="en-GB" sz="2400" dirty="0">
                <a:latin typeface="+mn-lt"/>
                <a:cs typeface="Arial" charset="0"/>
              </a:rPr>
              <a:t>(1988) used the term to discuss the design of everyday objects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Since has been much popularised in interaction design to discuss how to design interface objects</a:t>
            </a:r>
          </a:p>
          <a:p>
            <a:pPr lvl="1" fontAlgn="auto">
              <a:spcBef>
                <a:spcPts val="0"/>
              </a:spcBef>
              <a:spcAft>
                <a:spcPts val="1200"/>
              </a:spcAft>
              <a:buClr>
                <a:schemeClr val="accent3">
                  <a:lumMod val="50000"/>
                </a:schemeClr>
              </a:buClr>
              <a:buFont typeface="Wingdings 2" pitchFamily="18" charset="2"/>
              <a:buChar char=""/>
              <a:defRPr/>
            </a:pPr>
            <a:r>
              <a:rPr lang="en-GB" dirty="0">
                <a:latin typeface="+mn-lt"/>
                <a:cs typeface="Arial" charset="0"/>
              </a:rPr>
              <a:t>e.g. scrollbars to afford moving up and down, icons to afford clicking on </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53253" name="Picture 2" descr="http://www.vanseodesign.com/blog/wp-content/uploads/2010/08/door-pull-or-push.jpg"/>
          <p:cNvPicPr>
            <a:picLocks noChangeAspect="1" noChangeArrowheads="1"/>
          </p:cNvPicPr>
          <p:nvPr/>
        </p:nvPicPr>
        <p:blipFill>
          <a:blip r:embed="rId4" cstate="print"/>
          <a:srcRect/>
          <a:stretch>
            <a:fillRect/>
          </a:stretch>
        </p:blipFill>
        <p:spPr bwMode="auto">
          <a:xfrm>
            <a:off x="6940550" y="2060575"/>
            <a:ext cx="1889125" cy="2520950"/>
          </a:xfrm>
          <a:prstGeom prst="rect">
            <a:avLst/>
          </a:prstGeom>
          <a:noFill/>
          <a:ln w="9525">
            <a:noFill/>
            <a:miter lim="800000"/>
            <a:headEnd/>
            <a:tailEnd/>
          </a:ln>
        </p:spPr>
      </p:pic>
      <p:pic>
        <p:nvPicPr>
          <p:cNvPr id="53254" name="Picture 10" descr="http://www.vanseodesign.com/blog/wp-content/uploads/2010/08/door-push-bar.jpg"/>
          <p:cNvPicPr>
            <a:picLocks noChangeAspect="1" noChangeArrowheads="1"/>
          </p:cNvPicPr>
          <p:nvPr/>
        </p:nvPicPr>
        <p:blipFill>
          <a:blip r:embed="rId5" cstate="print"/>
          <a:srcRect r="15614"/>
          <a:stretch>
            <a:fillRect/>
          </a:stretch>
        </p:blipFill>
        <p:spPr bwMode="auto">
          <a:xfrm>
            <a:off x="6911975" y="4689475"/>
            <a:ext cx="1943100" cy="1727200"/>
          </a:xfrm>
          <a:prstGeom prst="rect">
            <a:avLst/>
          </a:prstGeom>
          <a:noFill/>
          <a:ln w="9525">
            <a:noFill/>
            <a:miter lim="800000"/>
            <a:headEnd/>
            <a:tailEnd/>
          </a:ln>
        </p:spPr>
      </p:pic>
      <p:pic>
        <p:nvPicPr>
          <p:cNvPr id="201736" name="Picture 8" descr="http://www.amayabecvarweddle.com/_/rsrc/1274854768254/home/why-software-should-be-like-a-door-handle/doorhandle.jpg?height=200&amp;width=145"/>
          <p:cNvPicPr>
            <a:picLocks noChangeAspect="1" noChangeArrowheads="1"/>
          </p:cNvPicPr>
          <p:nvPr/>
        </p:nvPicPr>
        <p:blipFill>
          <a:blip r:embed="rId6" cstate="print"/>
          <a:srcRect/>
          <a:stretch>
            <a:fillRect/>
          </a:stretch>
        </p:blipFill>
        <p:spPr bwMode="auto">
          <a:xfrm>
            <a:off x="7416800" y="3681413"/>
            <a:ext cx="944563" cy="1295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62F77A4B-5815-472B-98DC-8C3A591EBC76}" type="slidenum">
              <a:rPr lang="en-GB" sz="1400">
                <a:solidFill>
                  <a:schemeClr val="bg2">
                    <a:lumMod val="75000"/>
                  </a:schemeClr>
                </a:solidFill>
              </a:rPr>
              <a:pPr>
                <a:defRPr/>
              </a:pPr>
              <a:t>69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sz="3600" dirty="0" smtClean="0">
                <a:solidFill>
                  <a:schemeClr val="bg1"/>
                </a:solidFill>
              </a:rPr>
              <a:t>Affordances: To give a clue</a:t>
            </a:r>
          </a:p>
        </p:txBody>
      </p:sp>
      <p:pic>
        <p:nvPicPr>
          <p:cNvPr id="39939" name="Picture 3" descr="https://sites.google.com/site/designstudies2011/_/rsrc/1300046332102/design-principles-examples/affordances/Affordance-water%20fountain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700" y="2888304"/>
            <a:ext cx="2794421" cy="2794421"/>
          </a:xfrm>
          <a:prstGeom prst="rect">
            <a:avLst/>
          </a:prstGeom>
          <a:noFill/>
          <a:extLst>
            <a:ext uri="{909E8E84-426E-40DD-AFC4-6F175D3DCCD1}">
              <a14:hiddenFill xmlns:a14="http://schemas.microsoft.com/office/drawing/2010/main">
                <a:solidFill>
                  <a:srgbClr val="FFFFFF"/>
                </a:solidFill>
              </a14:hiddenFill>
            </a:ext>
          </a:extLst>
        </p:spPr>
      </p:pic>
      <p:pic>
        <p:nvPicPr>
          <p:cNvPr id="39941" name="Picture 5" descr="https://sites.google.com/site/designstudies2011/_/rsrc/1300046328276/design-principles-examples/affordances/Affordance-water%20fountain.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126" y="2888939"/>
            <a:ext cx="2794421" cy="2794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51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randombar(horizontal)">
                                      <p:cBhvr>
                                        <p:cTn id="7"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5C182AF3-C669-4946-914A-611246F7C4A7}" type="slidenum">
              <a:rPr lang="en-GB" sz="1400">
                <a:solidFill>
                  <a:schemeClr val="bg2">
                    <a:lumMod val="75000"/>
                  </a:schemeClr>
                </a:solidFill>
              </a:rPr>
              <a:pPr>
                <a:defRPr/>
              </a:pPr>
              <a:t>7</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Bad Design (2)</a:t>
            </a:r>
          </a:p>
          <a:p>
            <a:pPr eaLnBrk="1" fontAlgn="auto" hangingPunct="1">
              <a:spcAft>
                <a:spcPts val="0"/>
              </a:spcAft>
              <a:buNone/>
              <a:defRPr/>
            </a:pPr>
            <a:r>
              <a:rPr lang="en-US" sz="3600" dirty="0" smtClean="0">
                <a:solidFill>
                  <a:schemeClr val="bg1"/>
                </a:solidFill>
              </a:rPr>
              <a:t>What is wrong with this </a:t>
            </a:r>
            <a:r>
              <a:rPr lang="en-US" sz="3600" dirty="0">
                <a:solidFill>
                  <a:schemeClr val="bg1"/>
                </a:solidFill>
              </a:rPr>
              <a:t>oven</a:t>
            </a:r>
            <a:r>
              <a:rPr lang="en-US" sz="3600" b="1" dirty="0"/>
              <a:t> </a:t>
            </a:r>
            <a:r>
              <a:rPr lang="en-US" sz="3600" dirty="0" smtClean="0">
                <a:solidFill>
                  <a:schemeClr val="bg1"/>
                </a:solidFill>
              </a:rPr>
              <a:t>?</a:t>
            </a:r>
          </a:p>
        </p:txBody>
      </p:sp>
      <p:pic>
        <p:nvPicPr>
          <p:cNvPr id="9" name="Picture 8"/>
          <p:cNvPicPr/>
          <p:nvPr/>
        </p:nvPicPr>
        <p:blipFill>
          <a:blip r:embed="rId3" cstate="print">
            <a:extLst>
              <a:ext uri="{28A0092B-C50C-407E-A947-70E740481C1C}">
                <a14:useLocalDpi xmlns:a14="http://schemas.microsoft.com/office/drawing/2010/main" val="0"/>
              </a:ext>
            </a:extLst>
          </a:blip>
          <a:stretch>
            <a:fillRect/>
          </a:stretch>
        </p:blipFill>
        <p:spPr>
          <a:xfrm>
            <a:off x="1540069" y="2312876"/>
            <a:ext cx="5660223" cy="3744416"/>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3381CC20-1C58-4E9B-8A22-E7C5825C41DB}" type="slidenum">
              <a:rPr lang="en-GB" sz="1400">
                <a:solidFill>
                  <a:schemeClr val="bg2">
                    <a:lumMod val="75000"/>
                  </a:schemeClr>
                </a:solidFill>
              </a:rPr>
              <a:pPr>
                <a:defRPr/>
              </a:pPr>
              <a:t>70</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dirty="0" smtClean="0">
                <a:solidFill>
                  <a:schemeClr val="bg1"/>
                </a:solidFill>
              </a:rPr>
              <a:t>Affordances: What does affordance have to offer ID?</a:t>
            </a:r>
          </a:p>
        </p:txBody>
      </p:sp>
      <p:sp>
        <p:nvSpPr>
          <p:cNvPr id="13" name="Content Placeholder 9"/>
          <p:cNvSpPr txBox="1">
            <a:spLocks/>
          </p:cNvSpPr>
          <p:nvPr/>
        </p:nvSpPr>
        <p:spPr>
          <a:xfrm>
            <a:off x="228600" y="1981200"/>
            <a:ext cx="8772525"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Interfaces are </a:t>
            </a:r>
            <a:r>
              <a:rPr lang="en-GB" sz="2400" b="1" dirty="0">
                <a:latin typeface="+mn-lt"/>
                <a:cs typeface="Arial" charset="0"/>
              </a:rPr>
              <a:t>virtual</a:t>
            </a:r>
            <a:r>
              <a:rPr lang="en-GB" sz="2400" dirty="0">
                <a:latin typeface="+mn-lt"/>
                <a:cs typeface="Arial" charset="0"/>
              </a:rPr>
              <a:t> and do not have affordances like physical objects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Norman argues it does not make sense to talk about interfaces in terms of ‘real’ affordances </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Instead interfaces are better conceptualized as ‘</a:t>
            </a:r>
            <a:r>
              <a:rPr lang="en-GB" sz="2400" b="1" dirty="0">
                <a:latin typeface="+mn-lt"/>
                <a:cs typeface="Arial" charset="0"/>
              </a:rPr>
              <a:t>perceived</a:t>
            </a:r>
            <a:r>
              <a:rPr lang="en-GB" sz="2400" dirty="0">
                <a:latin typeface="+mn-lt"/>
                <a:cs typeface="Arial" charset="0"/>
              </a:rPr>
              <a:t>’ affordances</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Learned conventions of arbitrary mappings between action and effect at the interface</a:t>
            </a:r>
          </a:p>
          <a:p>
            <a:pPr lvl="1"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Some mappings are better than others</a:t>
            </a: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B00758A-B9B8-48EF-9ECB-1844C31F98E0}" type="slidenum">
              <a:rPr lang="en-GB" sz="1400">
                <a:solidFill>
                  <a:schemeClr val="bg2">
                    <a:lumMod val="75000"/>
                  </a:schemeClr>
                </a:solidFill>
              </a:rPr>
              <a:pPr>
                <a:defRPr/>
              </a:pPr>
              <a:t>71</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dirty="0" smtClean="0">
                <a:solidFill>
                  <a:schemeClr val="bg1"/>
                </a:solidFill>
              </a:rPr>
              <a:t>Affordances: What does affordance have to offer ID?</a:t>
            </a:r>
          </a:p>
        </p:txBody>
      </p:sp>
      <p:pic>
        <p:nvPicPr>
          <p:cNvPr id="175106" name="Picture 2"/>
          <p:cNvPicPr>
            <a:picLocks noChangeAspect="1" noChangeArrowheads="1"/>
          </p:cNvPicPr>
          <p:nvPr/>
        </p:nvPicPr>
        <p:blipFill>
          <a:blip r:embed="rId3" cstate="print"/>
          <a:srcRect/>
          <a:stretch>
            <a:fillRect/>
          </a:stretch>
        </p:blipFill>
        <p:spPr bwMode="auto">
          <a:xfrm>
            <a:off x="215900" y="2097088"/>
            <a:ext cx="4221163" cy="2627312"/>
          </a:xfrm>
          <a:prstGeom prst="rect">
            <a:avLst/>
          </a:prstGeom>
          <a:ln>
            <a:noFill/>
          </a:ln>
          <a:effectLst>
            <a:outerShdw blurRad="292100" dist="139700" dir="2700000" algn="tl" rotWithShape="0">
              <a:srgbClr val="333333">
                <a:alpha val="65000"/>
              </a:srgbClr>
            </a:outerShdw>
          </a:effectLst>
        </p:spPr>
      </p:pic>
      <p:pic>
        <p:nvPicPr>
          <p:cNvPr id="55301" name="Picture 3"/>
          <p:cNvPicPr>
            <a:picLocks noChangeAspect="1" noChangeArrowheads="1"/>
          </p:cNvPicPr>
          <p:nvPr/>
        </p:nvPicPr>
        <p:blipFill>
          <a:blip r:embed="rId4" cstate="print"/>
          <a:srcRect t="17390"/>
          <a:stretch>
            <a:fillRect/>
          </a:stretch>
        </p:blipFill>
        <p:spPr bwMode="auto">
          <a:xfrm>
            <a:off x="1568450" y="5373688"/>
            <a:ext cx="2355850" cy="684212"/>
          </a:xfrm>
          <a:prstGeom prst="rect">
            <a:avLst/>
          </a:prstGeom>
          <a:noFill/>
          <a:ln w="9525">
            <a:solidFill>
              <a:srgbClr val="C00000"/>
            </a:solidFill>
            <a:miter lim="800000"/>
            <a:headEnd/>
            <a:tailEnd/>
          </a:ln>
        </p:spPr>
      </p:pic>
      <p:pic>
        <p:nvPicPr>
          <p:cNvPr id="175108" name="Picture 4"/>
          <p:cNvPicPr>
            <a:picLocks noChangeAspect="1" noChangeArrowheads="1"/>
          </p:cNvPicPr>
          <p:nvPr/>
        </p:nvPicPr>
        <p:blipFill>
          <a:blip r:embed="rId5" cstate="print"/>
          <a:srcRect/>
          <a:stretch>
            <a:fillRect/>
          </a:stretch>
        </p:blipFill>
        <p:spPr bwMode="auto">
          <a:xfrm>
            <a:off x="6156325" y="1989138"/>
            <a:ext cx="2139950" cy="3281362"/>
          </a:xfrm>
          <a:prstGeom prst="rect">
            <a:avLst/>
          </a:prstGeom>
          <a:ln>
            <a:noFill/>
          </a:ln>
          <a:effectLst>
            <a:outerShdw blurRad="292100" dist="139700" dir="2700000" algn="tl" rotWithShape="0">
              <a:srgbClr val="333333">
                <a:alpha val="65000"/>
              </a:srgbClr>
            </a:outerShdw>
          </a:effectLst>
        </p:spPr>
      </p:pic>
      <p:pic>
        <p:nvPicPr>
          <p:cNvPr id="55303" name="Picture 5"/>
          <p:cNvPicPr>
            <a:picLocks noChangeAspect="1" noChangeArrowheads="1"/>
          </p:cNvPicPr>
          <p:nvPr/>
        </p:nvPicPr>
        <p:blipFill>
          <a:blip r:embed="rId6" cstate="print"/>
          <a:srcRect t="19894"/>
          <a:stretch>
            <a:fillRect/>
          </a:stretch>
        </p:blipFill>
        <p:spPr bwMode="auto">
          <a:xfrm>
            <a:off x="6437313" y="5765800"/>
            <a:ext cx="1303337" cy="579438"/>
          </a:xfrm>
          <a:prstGeom prst="rect">
            <a:avLst/>
          </a:prstGeom>
          <a:noFill/>
          <a:ln w="9525">
            <a:solidFill>
              <a:srgbClr val="C00000"/>
            </a:solidFill>
            <a:miter lim="800000"/>
            <a:headEnd/>
            <a:tailEnd/>
          </a:ln>
        </p:spPr>
      </p:pic>
      <p:pic>
        <p:nvPicPr>
          <p:cNvPr id="55304" name="Picture 7" descr="http://t0.gstatic.com/images?q=tbn:K0-8oOss7xyS3M:http://www.radpix.com/help/ToolPointerCursor.gif">
            <a:hlinkClick r:id="rId7"/>
          </p:cNvPr>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2663825" y="4581525"/>
            <a:ext cx="576263" cy="576263"/>
          </a:xfrm>
          <a:prstGeom prst="rect">
            <a:avLst/>
          </a:prstGeom>
          <a:noFill/>
          <a:ln w="9525">
            <a:noFill/>
            <a:miter lim="800000"/>
            <a:headEnd/>
            <a:tailEnd/>
          </a:ln>
        </p:spPr>
      </p:pic>
      <p:sp>
        <p:nvSpPr>
          <p:cNvPr id="11" name="Rectangle 10"/>
          <p:cNvSpPr/>
          <p:nvPr/>
        </p:nvSpPr>
        <p:spPr>
          <a:xfrm>
            <a:off x="2484438" y="4545013"/>
            <a:ext cx="539750" cy="2159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15" name="Straight Arrow Connector 14"/>
          <p:cNvCxnSpPr>
            <a:stCxn id="11" idx="2"/>
          </p:cNvCxnSpPr>
          <p:nvPr/>
        </p:nvCxnSpPr>
        <p:spPr>
          <a:xfrm rot="5400000">
            <a:off x="2443956" y="5063332"/>
            <a:ext cx="612775" cy="79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783388" y="4976813"/>
            <a:ext cx="596900" cy="252412"/>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19" name="Straight Arrow Connector 18"/>
          <p:cNvCxnSpPr>
            <a:stCxn id="18" idx="2"/>
          </p:cNvCxnSpPr>
          <p:nvPr/>
        </p:nvCxnSpPr>
        <p:spPr>
          <a:xfrm rot="16200000" flipH="1">
            <a:off x="6816725" y="5494338"/>
            <a:ext cx="536575" cy="6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5309" name="Picture 7" descr="http://t0.gstatic.com/images?q=tbn:K0-8oOss7xyS3M:http://www.radpix.com/help/ToolPointerCursor.gif">
            <a:hlinkClick r:id="rId7"/>
          </p:cNvPr>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056438" y="5049838"/>
            <a:ext cx="576262" cy="57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B00758A-B9B8-48EF-9ECB-1844C31F98E0}" type="slidenum">
              <a:rPr lang="en-GB" sz="1400">
                <a:solidFill>
                  <a:schemeClr val="bg2">
                    <a:lumMod val="75000"/>
                  </a:schemeClr>
                </a:solidFill>
              </a:rPr>
              <a:pPr>
                <a:defRPr/>
              </a:pPr>
              <a:t>72</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Design Principles</a:t>
            </a:r>
          </a:p>
          <a:p>
            <a:pPr eaLnBrk="1" fontAlgn="auto" hangingPunct="1">
              <a:spcAft>
                <a:spcPts val="0"/>
              </a:spcAft>
              <a:buFont typeface="Arial" pitchFamily="34" charset="0"/>
              <a:buNone/>
              <a:defRPr/>
            </a:pPr>
            <a:r>
              <a:rPr lang="en-US" dirty="0" smtClean="0">
                <a:solidFill>
                  <a:schemeClr val="bg1"/>
                </a:solidFill>
              </a:rPr>
              <a:t>Affordances: What does affordance have to offer ID?</a:t>
            </a:r>
          </a:p>
        </p:txBody>
      </p:sp>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068680"/>
            <a:ext cx="4199383" cy="1257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3709988"/>
            <a:ext cx="4680520" cy="97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7" y="5049179"/>
            <a:ext cx="4176464" cy="97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5781117"/>
            <a:ext cx="5904656" cy="841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80028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5"/>
          <p:cNvSpPr txBox="1">
            <a:spLocks/>
          </p:cNvSpPr>
          <p:nvPr/>
        </p:nvSpPr>
        <p:spPr>
          <a:xfrm>
            <a:off x="5334000" y="457200"/>
            <a:ext cx="3657600" cy="6096000"/>
          </a:xfrm>
          <a:prstGeom prst="rect">
            <a:avLst/>
          </a:prstGeom>
          <a:solidFill>
            <a:schemeClr val="accent3">
              <a:lumMod val="75000"/>
            </a:schemeClr>
          </a:solidFill>
        </p:spPr>
        <p:txBody>
          <a:bodyPr>
            <a:normAutofit/>
          </a:bodyPr>
          <a:lstStyle/>
          <a:p>
            <a:pPr marL="342900" indent="-342900" algn="r" rtl="1" fontAlgn="auto">
              <a:spcBef>
                <a:spcPct val="20000"/>
              </a:spcBef>
              <a:spcAft>
                <a:spcPts val="0"/>
              </a:spcAft>
              <a:buFont typeface="Arial" pitchFamily="34" charset="0"/>
              <a:buNone/>
              <a:defRPr/>
            </a:pPr>
            <a:endParaRPr lang="en-US" sz="44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0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4800" dirty="0">
                <a:solidFill>
                  <a:schemeClr val="bg1"/>
                </a:solidFill>
                <a:latin typeface="+mn-lt"/>
                <a:cs typeface="+mn-cs"/>
              </a:rPr>
              <a:t> </a:t>
            </a:r>
          </a:p>
        </p:txBody>
      </p:sp>
      <p:sp>
        <p:nvSpPr>
          <p:cNvPr id="4" name="Slide Number Placeholder 3"/>
          <p:cNvSpPr>
            <a:spLocks noGrp="1"/>
          </p:cNvSpPr>
          <p:nvPr>
            <p:ph type="sldNum" sz="quarter" idx="12"/>
          </p:nvPr>
        </p:nvSpPr>
        <p:spPr>
          <a:xfrm>
            <a:off x="7010400" y="0"/>
            <a:ext cx="2133600" cy="365125"/>
          </a:xfrm>
        </p:spPr>
        <p:txBody>
          <a:bodyPr/>
          <a:lstStyle/>
          <a:p>
            <a:pPr>
              <a:defRPr/>
            </a:pPr>
            <a:fld id="{8A3AE424-F09F-4E07-B0BD-31A4F887251B}" type="slidenum">
              <a:rPr lang="en-GB" sz="1400">
                <a:solidFill>
                  <a:schemeClr val="bg2">
                    <a:lumMod val="75000"/>
                  </a:schemeClr>
                </a:solidFill>
              </a:rPr>
              <a:pPr>
                <a:defRPr/>
              </a:pPr>
              <a:t>73</a:t>
            </a:fld>
            <a:endParaRPr lang="en-GB" sz="1400" dirty="0">
              <a:solidFill>
                <a:schemeClr val="bg2">
                  <a:lumMod val="75000"/>
                </a:schemeClr>
              </a:solidFill>
            </a:endParaRPr>
          </a:p>
        </p:txBody>
      </p:sp>
      <p:pic>
        <p:nvPicPr>
          <p:cNvPr id="3074" name="Picture 2" descr="C:\Users\Areej\Pictures\1B4067.hires.jpg"/>
          <p:cNvPicPr>
            <a:picLocks noChangeAspect="1" noChangeArrowheads="1"/>
          </p:cNvPicPr>
          <p:nvPr/>
        </p:nvPicPr>
        <p:blipFill>
          <a:blip r:embed="rId2" cstate="print">
            <a:duotone>
              <a:schemeClr val="accent5">
                <a:shade val="45000"/>
                <a:satMod val="135000"/>
              </a:schemeClr>
              <a:prstClr val="white"/>
            </a:duotone>
          </a:blip>
          <a:srcRect l="54603" r="1974"/>
          <a:stretch>
            <a:fillRect/>
          </a:stretch>
        </p:blipFill>
        <p:spPr bwMode="auto">
          <a:xfrm>
            <a:off x="5472100" y="620688"/>
            <a:ext cx="3352800" cy="5791486"/>
          </a:xfrm>
          <a:prstGeom prst="rect">
            <a:avLst/>
          </a:prstGeom>
          <a:noFill/>
          <a:ln w="38100">
            <a:solidFill>
              <a:schemeClr val="accent3">
                <a:lumMod val="40000"/>
                <a:lumOff val="60000"/>
              </a:schemeClr>
            </a:solidFill>
          </a:ln>
        </p:spPr>
      </p:pic>
      <p:sp>
        <p:nvSpPr>
          <p:cNvPr id="8" name="Content Placeholder 5"/>
          <p:cNvSpPr txBox="1">
            <a:spLocks/>
          </p:cNvSpPr>
          <p:nvPr/>
        </p:nvSpPr>
        <p:spPr>
          <a:xfrm>
            <a:off x="304800" y="457200"/>
            <a:ext cx="4876800" cy="6096000"/>
          </a:xfrm>
          <a:prstGeom prst="rect">
            <a:avLst/>
          </a:prstGeom>
          <a:solidFill>
            <a:schemeClr val="accent3">
              <a:lumMod val="75000"/>
            </a:schemeClr>
          </a:solidFill>
        </p:spPr>
        <p:txBody>
          <a:bodyPr/>
          <a:lstStyle/>
          <a:p>
            <a:pPr marL="342900" indent="-342900" algn="r" rtl="1" fontAlgn="auto">
              <a:spcBef>
                <a:spcPct val="20000"/>
              </a:spcBef>
              <a:spcAft>
                <a:spcPts val="0"/>
              </a:spcAft>
              <a:buFont typeface="Arial" pitchFamily="34" charset="0"/>
              <a:buNone/>
              <a:defRPr/>
            </a:pPr>
            <a:endParaRPr lang="en-US" sz="4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r>
              <a:rPr lang="en-US" sz="3200" dirty="0">
                <a:solidFill>
                  <a:schemeClr val="bg1"/>
                </a:solidFill>
                <a:latin typeface="+mn-lt"/>
                <a:cs typeface="+mn-cs"/>
              </a:rPr>
              <a:t>Activity</a:t>
            </a:r>
          </a:p>
          <a:p>
            <a:pPr algn="r" rtl="1" fontAlgn="auto">
              <a:spcBef>
                <a:spcPct val="20000"/>
              </a:spcBef>
              <a:spcAft>
                <a:spcPts val="0"/>
              </a:spcAft>
              <a:buFont typeface="Arial" pitchFamily="34" charset="0"/>
              <a:buNone/>
              <a:defRPr/>
            </a:pPr>
            <a:r>
              <a:rPr lang="en-US" sz="3200" dirty="0">
                <a:solidFill>
                  <a:schemeClr val="bg1"/>
                </a:solidFill>
                <a:latin typeface="+mn-lt"/>
                <a:cs typeface="+mn-cs"/>
              </a:rPr>
              <a:t>Physical affordance</a:t>
            </a:r>
          </a:p>
          <a:p>
            <a:pPr algn="r" rtl="1" fontAlgn="auto">
              <a:spcBef>
                <a:spcPct val="20000"/>
              </a:spcBef>
              <a:spcAft>
                <a:spcPts val="0"/>
              </a:spcAft>
              <a:buFont typeface="Arial" pitchFamily="34" charset="0"/>
              <a:buNone/>
              <a:defRPr/>
            </a:pPr>
            <a:endParaRPr lang="en-US" sz="1200" dirty="0">
              <a:solidFill>
                <a:schemeClr val="bg1"/>
              </a:solidFill>
              <a:latin typeface="+mn-lt"/>
              <a:cs typeface="+mn-cs"/>
            </a:endParaRPr>
          </a:p>
          <a:p>
            <a:pPr algn="r" rtl="1" fontAlgn="auto">
              <a:spcBef>
                <a:spcPct val="20000"/>
              </a:spcBef>
              <a:spcAft>
                <a:spcPts val="0"/>
              </a:spcAft>
              <a:defRPr/>
            </a:pPr>
            <a:endParaRPr lang="en-US" sz="1100" dirty="0">
              <a:latin typeface="Arial" charset="0"/>
              <a:cs typeface="Arial" charset="0"/>
            </a:endParaRPr>
          </a:p>
          <a:p>
            <a:pPr algn="just" rtl="1" fontAlgn="auto">
              <a:spcBef>
                <a:spcPct val="20000"/>
              </a:spcBef>
              <a:spcAft>
                <a:spcPts val="0"/>
              </a:spcAft>
              <a:defRPr/>
            </a:pPr>
            <a:endParaRPr lang="en-US" sz="1100" dirty="0">
              <a:solidFill>
                <a:schemeClr val="bg1"/>
              </a:solidFill>
              <a:latin typeface="Arial" charset="0"/>
              <a:cs typeface="Arial" charset="0"/>
            </a:endParaRPr>
          </a:p>
          <a:p>
            <a:pPr algn="just" rtl="1" fontAlgn="auto">
              <a:spcBef>
                <a:spcPct val="20000"/>
              </a:spcBef>
              <a:spcAft>
                <a:spcPts val="0"/>
              </a:spcAft>
              <a:defRPr/>
            </a:pPr>
            <a:endParaRPr lang="en-US" sz="1100" dirty="0">
              <a:solidFill>
                <a:schemeClr val="bg1"/>
              </a:solidFill>
              <a:latin typeface="Arial" charset="0"/>
              <a:cs typeface="Arial" charset="0"/>
            </a:endParaRPr>
          </a:p>
          <a:p>
            <a:pPr algn="ctr" rtl="1" fontAlgn="auto">
              <a:spcBef>
                <a:spcPct val="20000"/>
              </a:spcBef>
              <a:spcAft>
                <a:spcPts val="0"/>
              </a:spcAft>
              <a:defRPr/>
            </a:pPr>
            <a:endParaRPr lang="en-US" sz="1100" dirty="0">
              <a:solidFill>
                <a:schemeClr val="bg1"/>
              </a:solidFill>
              <a:latin typeface="Arial" charset="0"/>
              <a:cs typeface="Arial" charset="0"/>
            </a:endParaRPr>
          </a:p>
          <a:p>
            <a:pPr algn="r" rtl="1" fontAlgn="auto">
              <a:spcBef>
                <a:spcPct val="20000"/>
              </a:spcBef>
              <a:spcAft>
                <a:spcPts val="0"/>
              </a:spcAft>
              <a:defRPr/>
            </a:pPr>
            <a:endParaRPr lang="en-US" sz="1100" dirty="0">
              <a:latin typeface="Arial" charset="0"/>
              <a:cs typeface="Arial" charset="0"/>
            </a:endParaRPr>
          </a:p>
          <a:p>
            <a:pPr algn="r" rtl="1" fontAlgn="auto">
              <a:spcBef>
                <a:spcPct val="20000"/>
              </a:spcBef>
              <a:spcAft>
                <a:spcPts val="0"/>
              </a:spcAft>
              <a:buFont typeface="Arial" pitchFamily="34" charset="0"/>
              <a:buNone/>
              <a:defRPr/>
            </a:pPr>
            <a:endParaRPr lang="en-US" sz="12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500" dirty="0">
                <a:solidFill>
                  <a:schemeClr val="bg1"/>
                </a:solidFill>
                <a:latin typeface="+mn-lt"/>
                <a:cs typeface="+mn-cs"/>
              </a:rPr>
              <a:t> </a:t>
            </a:r>
          </a:p>
        </p:txBody>
      </p:sp>
      <p:sp>
        <p:nvSpPr>
          <p:cNvPr id="10" name="Rectangle 9"/>
          <p:cNvSpPr/>
          <p:nvPr/>
        </p:nvSpPr>
        <p:spPr>
          <a:xfrm>
            <a:off x="5943600" y="2133600"/>
            <a:ext cx="1905000" cy="954088"/>
          </a:xfrm>
          <a:prstGeom prst="rect">
            <a:avLst/>
          </a:prstGeom>
        </p:spPr>
        <p:txBody>
          <a:bodyPr>
            <a:spAutoFit/>
          </a:bodyPr>
          <a:lstStyle/>
          <a:p>
            <a:pPr rtl="1" fontAlgn="auto">
              <a:spcBef>
                <a:spcPct val="20000"/>
              </a:spcBef>
              <a:spcAft>
                <a:spcPts val="0"/>
              </a:spcAft>
              <a:defRPr/>
            </a:pPr>
            <a:r>
              <a:rPr lang="en-GB" sz="1400" dirty="0">
                <a:solidFill>
                  <a:schemeClr val="accent3">
                    <a:lumMod val="50000"/>
                  </a:schemeClr>
                </a:solidFill>
                <a:latin typeface="Arial" charset="0"/>
                <a:cs typeface="Arial" charset="0"/>
              </a:rPr>
              <a:t>How do the following physical objects afford? Are they obvious?</a:t>
            </a:r>
          </a:p>
        </p:txBody>
      </p:sp>
      <p:pic>
        <p:nvPicPr>
          <p:cNvPr id="56327" name="Picture 4"/>
          <p:cNvPicPr>
            <a:picLocks noChangeAspect="1" noChangeArrowheads="1"/>
          </p:cNvPicPr>
          <p:nvPr/>
        </p:nvPicPr>
        <p:blipFill>
          <a:blip r:embed="rId3" cstate="print"/>
          <a:srcRect/>
          <a:stretch>
            <a:fillRect/>
          </a:stretch>
        </p:blipFill>
        <p:spPr bwMode="auto">
          <a:xfrm>
            <a:off x="3294063" y="2151063"/>
            <a:ext cx="1349375" cy="1854200"/>
          </a:xfrm>
          <a:prstGeom prst="rect">
            <a:avLst/>
          </a:prstGeom>
          <a:noFill/>
          <a:ln w="9525">
            <a:noFill/>
            <a:miter lim="800000"/>
            <a:headEnd/>
            <a:tailEnd/>
          </a:ln>
        </p:spPr>
      </p:pic>
      <p:pic>
        <p:nvPicPr>
          <p:cNvPr id="56328" name="Picture 5"/>
          <p:cNvPicPr>
            <a:picLocks noChangeAspect="1" noChangeArrowheads="1"/>
          </p:cNvPicPr>
          <p:nvPr/>
        </p:nvPicPr>
        <p:blipFill>
          <a:blip r:embed="rId4" cstate="print"/>
          <a:srcRect/>
          <a:stretch>
            <a:fillRect/>
          </a:stretch>
        </p:blipFill>
        <p:spPr bwMode="auto">
          <a:xfrm>
            <a:off x="482600" y="4451350"/>
            <a:ext cx="863600" cy="1397000"/>
          </a:xfrm>
          <a:prstGeom prst="rect">
            <a:avLst/>
          </a:prstGeom>
          <a:noFill/>
          <a:ln w="9525">
            <a:noFill/>
            <a:miter lim="800000"/>
            <a:headEnd/>
            <a:tailEnd/>
          </a:ln>
        </p:spPr>
      </p:pic>
      <p:grpSp>
        <p:nvGrpSpPr>
          <p:cNvPr id="56329" name="Group 17"/>
          <p:cNvGrpSpPr>
            <a:grpSpLocks/>
          </p:cNvGrpSpPr>
          <p:nvPr/>
        </p:nvGrpSpPr>
        <p:grpSpPr bwMode="auto">
          <a:xfrm>
            <a:off x="395288" y="2017713"/>
            <a:ext cx="2197100" cy="1620837"/>
            <a:chOff x="395536" y="2018227"/>
            <a:chExt cx="2197239" cy="1621092"/>
          </a:xfrm>
        </p:grpSpPr>
        <p:pic>
          <p:nvPicPr>
            <p:cNvPr id="56335" name="Picture 2" descr="http://www3.0zz0.com/2009/09/02/19/875074394.jpg"/>
            <p:cNvPicPr>
              <a:picLocks noChangeAspect="1" noChangeArrowheads="1"/>
            </p:cNvPicPr>
            <p:nvPr/>
          </p:nvPicPr>
          <p:blipFill>
            <a:blip r:embed="rId5" cstate="print"/>
            <a:srcRect/>
            <a:stretch>
              <a:fillRect/>
            </a:stretch>
          </p:blipFill>
          <p:spPr bwMode="auto">
            <a:xfrm>
              <a:off x="395537" y="2168860"/>
              <a:ext cx="2197238" cy="1470459"/>
            </a:xfrm>
            <a:prstGeom prst="rect">
              <a:avLst/>
            </a:prstGeom>
            <a:noFill/>
            <a:ln w="9525">
              <a:noFill/>
              <a:miter lim="800000"/>
              <a:headEnd/>
              <a:tailEnd/>
            </a:ln>
          </p:spPr>
        </p:pic>
        <p:sp>
          <p:nvSpPr>
            <p:cNvPr id="14" name="Rounded Rectangle 13"/>
            <p:cNvSpPr/>
            <p:nvPr/>
          </p:nvSpPr>
          <p:spPr>
            <a:xfrm>
              <a:off x="395536" y="2018227"/>
              <a:ext cx="292118" cy="474737"/>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1</a:t>
              </a:r>
            </a:p>
          </p:txBody>
        </p:sp>
      </p:grpSp>
      <p:sp>
        <p:nvSpPr>
          <p:cNvPr id="15" name="Rounded Rectangle 14"/>
          <p:cNvSpPr/>
          <p:nvPr/>
        </p:nvSpPr>
        <p:spPr>
          <a:xfrm>
            <a:off x="409575" y="4232275"/>
            <a:ext cx="292100" cy="474663"/>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2</a:t>
            </a:r>
          </a:p>
        </p:txBody>
      </p:sp>
      <p:sp>
        <p:nvSpPr>
          <p:cNvPr id="16" name="Rounded Rectangle 15"/>
          <p:cNvSpPr/>
          <p:nvPr/>
        </p:nvSpPr>
        <p:spPr>
          <a:xfrm>
            <a:off x="3148013" y="2054225"/>
            <a:ext cx="292100" cy="474663"/>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3</a:t>
            </a:r>
          </a:p>
        </p:txBody>
      </p:sp>
      <p:pic>
        <p:nvPicPr>
          <p:cNvPr id="56332" name="Picture 2" descr="http://www.bongomania.co.uk/uploaded/0001/5894/Bongo_door_handle_cov.jpg"/>
          <p:cNvPicPr>
            <a:picLocks noChangeAspect="1" noChangeArrowheads="1"/>
          </p:cNvPicPr>
          <p:nvPr/>
        </p:nvPicPr>
        <p:blipFill>
          <a:blip r:embed="rId6" cstate="print"/>
          <a:srcRect/>
          <a:stretch>
            <a:fillRect/>
          </a:stretch>
        </p:blipFill>
        <p:spPr bwMode="auto">
          <a:xfrm>
            <a:off x="2663825" y="4581525"/>
            <a:ext cx="2343150" cy="1619250"/>
          </a:xfrm>
          <a:prstGeom prst="rect">
            <a:avLst/>
          </a:prstGeom>
          <a:noFill/>
          <a:ln w="9525">
            <a:noFill/>
            <a:miter lim="800000"/>
            <a:headEnd/>
            <a:tailEnd/>
          </a:ln>
        </p:spPr>
      </p:pic>
      <p:sp>
        <p:nvSpPr>
          <p:cNvPr id="17" name="Rounded Rectangle 16"/>
          <p:cNvSpPr/>
          <p:nvPr/>
        </p:nvSpPr>
        <p:spPr>
          <a:xfrm>
            <a:off x="2527300" y="4414838"/>
            <a:ext cx="292100" cy="474662"/>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4</a:t>
            </a:r>
          </a:p>
        </p:txBody>
      </p:sp>
      <p:sp>
        <p:nvSpPr>
          <p:cNvPr id="56334" name="TextBox 18"/>
          <p:cNvSpPr txBox="1">
            <a:spLocks noChangeArrowheads="1"/>
          </p:cNvSpPr>
          <p:nvPr/>
        </p:nvSpPr>
        <p:spPr bwMode="auto">
          <a:xfrm>
            <a:off x="4067175" y="5842000"/>
            <a:ext cx="1017588" cy="338138"/>
          </a:xfrm>
          <a:prstGeom prst="rect">
            <a:avLst/>
          </a:prstGeom>
          <a:noFill/>
          <a:ln w="9525">
            <a:noFill/>
            <a:miter lim="800000"/>
            <a:headEnd/>
            <a:tailEnd/>
          </a:ln>
        </p:spPr>
        <p:txBody>
          <a:bodyPr wrap="none">
            <a:spAutoFit/>
          </a:bodyPr>
          <a:lstStyle/>
          <a:p>
            <a:r>
              <a:rPr lang="en-US" sz="1600">
                <a:solidFill>
                  <a:schemeClr val="bg1"/>
                </a:solidFill>
              </a:rPr>
              <a:t>Car Door</a:t>
            </a:r>
            <a:endParaRPr lang="en-GB" sz="1600">
              <a:solidFill>
                <a:schemeClr val="bg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5"/>
          <p:cNvSpPr txBox="1">
            <a:spLocks/>
          </p:cNvSpPr>
          <p:nvPr/>
        </p:nvSpPr>
        <p:spPr>
          <a:xfrm>
            <a:off x="5334000" y="457200"/>
            <a:ext cx="3657600" cy="6096000"/>
          </a:xfrm>
          <a:prstGeom prst="rect">
            <a:avLst/>
          </a:prstGeom>
          <a:solidFill>
            <a:schemeClr val="accent3">
              <a:lumMod val="75000"/>
            </a:schemeClr>
          </a:solidFill>
        </p:spPr>
        <p:txBody>
          <a:bodyPr>
            <a:normAutofit/>
          </a:bodyPr>
          <a:lstStyle/>
          <a:p>
            <a:pPr marL="342900" indent="-342900" algn="r" rtl="1" fontAlgn="auto">
              <a:spcBef>
                <a:spcPct val="20000"/>
              </a:spcBef>
              <a:spcAft>
                <a:spcPts val="0"/>
              </a:spcAft>
              <a:buFont typeface="Arial" pitchFamily="34" charset="0"/>
              <a:buNone/>
              <a:defRPr/>
            </a:pPr>
            <a:endParaRPr lang="en-US" sz="44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0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48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4800" dirty="0">
                <a:solidFill>
                  <a:schemeClr val="bg1"/>
                </a:solidFill>
                <a:latin typeface="+mn-lt"/>
                <a:cs typeface="+mn-cs"/>
              </a:rPr>
              <a:t> </a:t>
            </a:r>
          </a:p>
        </p:txBody>
      </p:sp>
      <p:sp>
        <p:nvSpPr>
          <p:cNvPr id="4" name="Slide Number Placeholder 3"/>
          <p:cNvSpPr>
            <a:spLocks noGrp="1"/>
          </p:cNvSpPr>
          <p:nvPr>
            <p:ph type="sldNum" sz="quarter" idx="12"/>
          </p:nvPr>
        </p:nvSpPr>
        <p:spPr>
          <a:xfrm>
            <a:off x="7010400" y="0"/>
            <a:ext cx="2133600" cy="365125"/>
          </a:xfrm>
        </p:spPr>
        <p:txBody>
          <a:bodyPr/>
          <a:lstStyle/>
          <a:p>
            <a:pPr>
              <a:defRPr/>
            </a:pPr>
            <a:fld id="{ECB5A101-9FDA-4CCE-B8D2-8BAEE55402C2}" type="slidenum">
              <a:rPr lang="en-GB" sz="1400">
                <a:solidFill>
                  <a:schemeClr val="bg2">
                    <a:lumMod val="75000"/>
                  </a:schemeClr>
                </a:solidFill>
              </a:rPr>
              <a:pPr>
                <a:defRPr/>
              </a:pPr>
              <a:t>74</a:t>
            </a:fld>
            <a:endParaRPr lang="en-GB" sz="1400" dirty="0">
              <a:solidFill>
                <a:schemeClr val="bg2">
                  <a:lumMod val="75000"/>
                </a:schemeClr>
              </a:solidFill>
            </a:endParaRPr>
          </a:p>
        </p:txBody>
      </p:sp>
      <p:pic>
        <p:nvPicPr>
          <p:cNvPr id="3074" name="Picture 2" descr="C:\Users\Areej\Pictures\1B4067.hires.jpg"/>
          <p:cNvPicPr>
            <a:picLocks noChangeAspect="1" noChangeArrowheads="1"/>
          </p:cNvPicPr>
          <p:nvPr/>
        </p:nvPicPr>
        <p:blipFill>
          <a:blip r:embed="rId3" cstate="print">
            <a:duotone>
              <a:schemeClr val="accent5">
                <a:shade val="45000"/>
                <a:satMod val="135000"/>
              </a:schemeClr>
              <a:prstClr val="white"/>
            </a:duotone>
          </a:blip>
          <a:srcRect l="54603" r="1974"/>
          <a:stretch>
            <a:fillRect/>
          </a:stretch>
        </p:blipFill>
        <p:spPr bwMode="auto">
          <a:xfrm>
            <a:off x="5472100" y="620688"/>
            <a:ext cx="3352800" cy="5791486"/>
          </a:xfrm>
          <a:prstGeom prst="rect">
            <a:avLst/>
          </a:prstGeom>
          <a:noFill/>
          <a:ln w="38100">
            <a:solidFill>
              <a:schemeClr val="accent3">
                <a:lumMod val="40000"/>
                <a:lumOff val="60000"/>
              </a:schemeClr>
            </a:solidFill>
          </a:ln>
        </p:spPr>
      </p:pic>
      <p:sp>
        <p:nvSpPr>
          <p:cNvPr id="8" name="Content Placeholder 5"/>
          <p:cNvSpPr txBox="1">
            <a:spLocks/>
          </p:cNvSpPr>
          <p:nvPr/>
        </p:nvSpPr>
        <p:spPr>
          <a:xfrm>
            <a:off x="304800" y="457200"/>
            <a:ext cx="4876800" cy="6096000"/>
          </a:xfrm>
          <a:prstGeom prst="rect">
            <a:avLst/>
          </a:prstGeom>
          <a:solidFill>
            <a:schemeClr val="accent3">
              <a:lumMod val="75000"/>
            </a:schemeClr>
          </a:solidFill>
        </p:spPr>
        <p:txBody>
          <a:bodyPr/>
          <a:lstStyle/>
          <a:p>
            <a:pPr marL="342900" indent="-342900" algn="r" rtl="1" fontAlgn="auto">
              <a:spcBef>
                <a:spcPct val="20000"/>
              </a:spcBef>
              <a:spcAft>
                <a:spcPts val="0"/>
              </a:spcAft>
              <a:buFont typeface="Arial" pitchFamily="34" charset="0"/>
              <a:buNone/>
              <a:defRPr/>
            </a:pPr>
            <a:endParaRPr lang="en-US" sz="4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r>
              <a:rPr lang="en-US" sz="3200" dirty="0">
                <a:solidFill>
                  <a:schemeClr val="bg1"/>
                </a:solidFill>
                <a:latin typeface="+mn-lt"/>
                <a:cs typeface="+mn-cs"/>
              </a:rPr>
              <a:t>Activity</a:t>
            </a:r>
          </a:p>
          <a:p>
            <a:pPr algn="r" rtl="1" fontAlgn="auto">
              <a:spcBef>
                <a:spcPct val="20000"/>
              </a:spcBef>
              <a:spcAft>
                <a:spcPts val="0"/>
              </a:spcAft>
              <a:buFont typeface="Arial" pitchFamily="34" charset="0"/>
              <a:buNone/>
              <a:defRPr/>
            </a:pPr>
            <a:r>
              <a:rPr lang="en-US" sz="3200" dirty="0">
                <a:solidFill>
                  <a:schemeClr val="bg1"/>
                </a:solidFill>
                <a:latin typeface="+mn-lt"/>
                <a:cs typeface="+mn-cs"/>
              </a:rPr>
              <a:t>Virtual affordance</a:t>
            </a:r>
          </a:p>
          <a:p>
            <a:pPr algn="r" rtl="1" fontAlgn="auto">
              <a:spcBef>
                <a:spcPct val="20000"/>
              </a:spcBef>
              <a:spcAft>
                <a:spcPts val="0"/>
              </a:spcAft>
              <a:buFont typeface="Arial" pitchFamily="34" charset="0"/>
              <a:buNone/>
              <a:defRPr/>
            </a:pPr>
            <a:endParaRPr lang="en-US" sz="1200" dirty="0">
              <a:solidFill>
                <a:schemeClr val="bg1"/>
              </a:solidFill>
              <a:latin typeface="+mn-lt"/>
              <a:cs typeface="+mn-cs"/>
            </a:endParaRPr>
          </a:p>
          <a:p>
            <a:pPr algn="r" rtl="1" fontAlgn="auto">
              <a:spcBef>
                <a:spcPct val="20000"/>
              </a:spcBef>
              <a:spcAft>
                <a:spcPts val="0"/>
              </a:spcAft>
              <a:defRPr/>
            </a:pPr>
            <a:endParaRPr lang="en-US" sz="1100" dirty="0">
              <a:latin typeface="Arial" charset="0"/>
              <a:cs typeface="Arial" charset="0"/>
            </a:endParaRPr>
          </a:p>
          <a:p>
            <a:pPr algn="just" rtl="1" fontAlgn="auto">
              <a:spcBef>
                <a:spcPct val="20000"/>
              </a:spcBef>
              <a:spcAft>
                <a:spcPts val="0"/>
              </a:spcAft>
              <a:defRPr/>
            </a:pPr>
            <a:endParaRPr lang="en-US" sz="1100" dirty="0">
              <a:solidFill>
                <a:schemeClr val="bg1"/>
              </a:solidFill>
              <a:latin typeface="Arial" charset="0"/>
              <a:cs typeface="Arial" charset="0"/>
            </a:endParaRPr>
          </a:p>
          <a:p>
            <a:pPr algn="just" rtl="1" fontAlgn="auto">
              <a:spcBef>
                <a:spcPct val="20000"/>
              </a:spcBef>
              <a:spcAft>
                <a:spcPts val="0"/>
              </a:spcAft>
              <a:defRPr/>
            </a:pPr>
            <a:endParaRPr lang="en-US" sz="1100" dirty="0">
              <a:solidFill>
                <a:schemeClr val="bg1"/>
              </a:solidFill>
              <a:latin typeface="Arial" charset="0"/>
              <a:cs typeface="Arial" charset="0"/>
            </a:endParaRPr>
          </a:p>
          <a:p>
            <a:pPr algn="ctr" rtl="1" fontAlgn="auto">
              <a:spcBef>
                <a:spcPct val="20000"/>
              </a:spcBef>
              <a:spcAft>
                <a:spcPts val="0"/>
              </a:spcAft>
              <a:defRPr/>
            </a:pPr>
            <a:endParaRPr lang="en-US" sz="1100" dirty="0">
              <a:solidFill>
                <a:schemeClr val="bg1"/>
              </a:solidFill>
              <a:latin typeface="Arial" charset="0"/>
              <a:cs typeface="Arial" charset="0"/>
            </a:endParaRPr>
          </a:p>
          <a:p>
            <a:pPr algn="r" rtl="1" fontAlgn="auto">
              <a:spcBef>
                <a:spcPct val="20000"/>
              </a:spcBef>
              <a:spcAft>
                <a:spcPts val="0"/>
              </a:spcAft>
              <a:defRPr/>
            </a:pPr>
            <a:endParaRPr lang="en-US" sz="1100" dirty="0">
              <a:latin typeface="Arial" charset="0"/>
              <a:cs typeface="Arial" charset="0"/>
            </a:endParaRPr>
          </a:p>
          <a:p>
            <a:pPr algn="r" rtl="1" fontAlgn="auto">
              <a:spcBef>
                <a:spcPct val="20000"/>
              </a:spcBef>
              <a:spcAft>
                <a:spcPts val="0"/>
              </a:spcAft>
              <a:buFont typeface="Arial" pitchFamily="34" charset="0"/>
              <a:buNone/>
              <a:defRPr/>
            </a:pPr>
            <a:endParaRPr lang="en-US" sz="12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300" dirty="0">
              <a:solidFill>
                <a:schemeClr val="bg1"/>
              </a:solidFill>
              <a:latin typeface="+mn-lt"/>
              <a:cs typeface="+mn-cs"/>
            </a:endParaRPr>
          </a:p>
          <a:p>
            <a:pPr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endParaRPr lang="en-US" sz="500" dirty="0">
              <a:solidFill>
                <a:schemeClr val="bg1"/>
              </a:solidFill>
              <a:latin typeface="+mn-lt"/>
              <a:cs typeface="+mn-cs"/>
            </a:endParaRPr>
          </a:p>
          <a:p>
            <a:pPr marL="342900" indent="-342900" algn="r" rtl="1" fontAlgn="auto">
              <a:spcBef>
                <a:spcPct val="20000"/>
              </a:spcBef>
              <a:spcAft>
                <a:spcPts val="0"/>
              </a:spcAft>
              <a:buFont typeface="Arial" pitchFamily="34" charset="0"/>
              <a:buNone/>
              <a:defRPr/>
            </a:pPr>
            <a:r>
              <a:rPr lang="en-US" sz="500" dirty="0">
                <a:solidFill>
                  <a:schemeClr val="bg1"/>
                </a:solidFill>
                <a:latin typeface="+mn-lt"/>
                <a:cs typeface="+mn-cs"/>
              </a:rPr>
              <a:t> </a:t>
            </a:r>
          </a:p>
        </p:txBody>
      </p:sp>
      <p:sp>
        <p:nvSpPr>
          <p:cNvPr id="10" name="Rectangle 9"/>
          <p:cNvSpPr/>
          <p:nvPr/>
        </p:nvSpPr>
        <p:spPr>
          <a:xfrm>
            <a:off x="5867400" y="2024063"/>
            <a:ext cx="1905000" cy="1379537"/>
          </a:xfrm>
          <a:prstGeom prst="rect">
            <a:avLst/>
          </a:prstGeom>
        </p:spPr>
        <p:txBody>
          <a:bodyPr>
            <a:spAutoFit/>
          </a:bodyPr>
          <a:lstStyle/>
          <a:p>
            <a:pPr rtl="1" fontAlgn="auto">
              <a:spcBef>
                <a:spcPct val="20000"/>
              </a:spcBef>
              <a:spcAft>
                <a:spcPts val="0"/>
              </a:spcAft>
              <a:defRPr/>
            </a:pPr>
            <a:r>
              <a:rPr lang="en-GB" sz="1100" dirty="0">
                <a:solidFill>
                  <a:schemeClr val="accent3">
                    <a:lumMod val="50000"/>
                  </a:schemeClr>
                </a:solidFill>
                <a:latin typeface="Arial" charset="0"/>
                <a:cs typeface="Arial" charset="0"/>
              </a:rPr>
              <a:t>How do the following screen objects afford?</a:t>
            </a:r>
          </a:p>
          <a:p>
            <a:pPr rtl="1" fontAlgn="auto">
              <a:spcBef>
                <a:spcPct val="20000"/>
              </a:spcBef>
              <a:spcAft>
                <a:spcPts val="0"/>
              </a:spcAft>
              <a:defRPr/>
            </a:pPr>
            <a:r>
              <a:rPr lang="en-GB" sz="1100" dirty="0">
                <a:solidFill>
                  <a:schemeClr val="accent3">
                    <a:lumMod val="50000"/>
                  </a:schemeClr>
                </a:solidFill>
                <a:latin typeface="Arial" charset="0"/>
                <a:cs typeface="Arial" charset="0"/>
              </a:rPr>
              <a:t>What if you were a novice user?</a:t>
            </a:r>
          </a:p>
          <a:p>
            <a:pPr rtl="1" fontAlgn="auto">
              <a:spcBef>
                <a:spcPct val="20000"/>
              </a:spcBef>
              <a:spcAft>
                <a:spcPts val="0"/>
              </a:spcAft>
              <a:defRPr/>
            </a:pPr>
            <a:r>
              <a:rPr lang="en-GB" sz="1100" dirty="0">
                <a:solidFill>
                  <a:schemeClr val="accent3">
                    <a:lumMod val="50000"/>
                  </a:schemeClr>
                </a:solidFill>
                <a:latin typeface="Arial" charset="0"/>
                <a:cs typeface="Arial" charset="0"/>
              </a:rPr>
              <a:t>Would you know what to do with them? </a:t>
            </a:r>
          </a:p>
          <a:p>
            <a:pPr rtl="1" fontAlgn="auto">
              <a:spcBef>
                <a:spcPct val="20000"/>
              </a:spcBef>
              <a:spcAft>
                <a:spcPts val="0"/>
              </a:spcAft>
              <a:defRPr/>
            </a:pPr>
            <a:endParaRPr lang="en-GB" sz="1100" dirty="0">
              <a:solidFill>
                <a:schemeClr val="accent3">
                  <a:lumMod val="50000"/>
                </a:schemeClr>
              </a:solidFill>
              <a:latin typeface="Arial" charset="0"/>
              <a:cs typeface="Arial" charset="0"/>
            </a:endParaRPr>
          </a:p>
        </p:txBody>
      </p:sp>
      <p:pic>
        <p:nvPicPr>
          <p:cNvPr id="57351" name="Picture 6"/>
          <p:cNvPicPr>
            <a:picLocks noChangeAspect="1" noChangeArrowheads="1"/>
          </p:cNvPicPr>
          <p:nvPr/>
        </p:nvPicPr>
        <p:blipFill>
          <a:blip r:embed="rId4" cstate="print"/>
          <a:srcRect/>
          <a:stretch>
            <a:fillRect/>
          </a:stretch>
        </p:blipFill>
        <p:spPr bwMode="auto">
          <a:xfrm>
            <a:off x="811213" y="4341813"/>
            <a:ext cx="1700212" cy="2132012"/>
          </a:xfrm>
          <a:prstGeom prst="rect">
            <a:avLst/>
          </a:prstGeom>
          <a:noFill/>
          <a:ln w="9525">
            <a:noFill/>
            <a:miter lim="800000"/>
            <a:headEnd/>
            <a:tailEnd/>
          </a:ln>
        </p:spPr>
      </p:pic>
      <p:sp>
        <p:nvSpPr>
          <p:cNvPr id="24" name="Rectangle 23"/>
          <p:cNvSpPr/>
          <p:nvPr/>
        </p:nvSpPr>
        <p:spPr>
          <a:xfrm>
            <a:off x="3239852" y="4414851"/>
            <a:ext cx="1806817" cy="2008215"/>
          </a:xfrm>
          <a:prstGeom prst="rect">
            <a:avLst/>
          </a:prstGeom>
          <a:solidFill>
            <a:schemeClr val="bg1"/>
          </a:solidFill>
          <a:ln>
            <a:solidFill>
              <a:schemeClr val="bg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355" name="Picture 4"/>
          <p:cNvPicPr>
            <a:picLocks noChangeAspect="1" noChangeArrowheads="1"/>
          </p:cNvPicPr>
          <p:nvPr/>
        </p:nvPicPr>
        <p:blipFill>
          <a:blip r:embed="rId5" cstate="print"/>
          <a:srcRect/>
          <a:stretch>
            <a:fillRect/>
          </a:stretch>
        </p:blipFill>
        <p:spPr bwMode="auto">
          <a:xfrm>
            <a:off x="482600" y="2078038"/>
            <a:ext cx="2552700" cy="2154237"/>
          </a:xfrm>
          <a:prstGeom prst="rect">
            <a:avLst/>
          </a:prstGeom>
          <a:noFill/>
          <a:ln w="9525">
            <a:noFill/>
            <a:miter lim="800000"/>
            <a:headEnd/>
            <a:tailEnd/>
          </a:ln>
        </p:spPr>
      </p:pic>
      <p:sp>
        <p:nvSpPr>
          <p:cNvPr id="20" name="Rounded Rectangle 19"/>
          <p:cNvSpPr/>
          <p:nvPr/>
        </p:nvSpPr>
        <p:spPr>
          <a:xfrm>
            <a:off x="409575" y="1968500"/>
            <a:ext cx="292100" cy="474663"/>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1</a:t>
            </a:r>
          </a:p>
        </p:txBody>
      </p:sp>
      <p:sp>
        <p:nvSpPr>
          <p:cNvPr id="21" name="Rounded Rectangle 20"/>
          <p:cNvSpPr/>
          <p:nvPr/>
        </p:nvSpPr>
        <p:spPr>
          <a:xfrm>
            <a:off x="738188" y="4305300"/>
            <a:ext cx="292100" cy="474663"/>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2</a:t>
            </a:r>
          </a:p>
        </p:txBody>
      </p:sp>
      <p:sp>
        <p:nvSpPr>
          <p:cNvPr id="23" name="Rounded Rectangle 22"/>
          <p:cNvSpPr/>
          <p:nvPr/>
        </p:nvSpPr>
        <p:spPr>
          <a:xfrm>
            <a:off x="3276600" y="4214813"/>
            <a:ext cx="292100" cy="474662"/>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4</a:t>
            </a:r>
          </a:p>
        </p:txBody>
      </p:sp>
      <p:pic>
        <p:nvPicPr>
          <p:cNvPr id="57359" name="Picture 1"/>
          <p:cNvPicPr>
            <a:picLocks noChangeAspect="1" noChangeArrowheads="1"/>
          </p:cNvPicPr>
          <p:nvPr/>
        </p:nvPicPr>
        <p:blipFill>
          <a:blip r:embed="rId6" cstate="print"/>
          <a:srcRect b="25714"/>
          <a:stretch>
            <a:fillRect/>
          </a:stretch>
        </p:blipFill>
        <p:spPr bwMode="auto">
          <a:xfrm>
            <a:off x="3743325" y="5408613"/>
            <a:ext cx="1008063" cy="931862"/>
          </a:xfrm>
          <a:prstGeom prst="rect">
            <a:avLst/>
          </a:prstGeom>
          <a:noFill/>
          <a:ln w="9525">
            <a:noFill/>
            <a:miter lim="800000"/>
            <a:headEnd/>
            <a:tailEnd/>
          </a:ln>
        </p:spPr>
      </p:pic>
      <p:pic>
        <p:nvPicPr>
          <p:cNvPr id="57360" name="Picture 2"/>
          <p:cNvPicPr>
            <a:picLocks noChangeAspect="1" noChangeArrowheads="1"/>
          </p:cNvPicPr>
          <p:nvPr/>
        </p:nvPicPr>
        <p:blipFill>
          <a:blip r:embed="rId7" cstate="print"/>
          <a:srcRect/>
          <a:stretch>
            <a:fillRect/>
          </a:stretch>
        </p:blipFill>
        <p:spPr bwMode="auto">
          <a:xfrm>
            <a:off x="3276600" y="2205038"/>
            <a:ext cx="1763713" cy="1887537"/>
          </a:xfrm>
          <a:prstGeom prst="rect">
            <a:avLst/>
          </a:prstGeom>
          <a:noFill/>
          <a:ln w="9525">
            <a:noFill/>
            <a:miter lim="800000"/>
            <a:headEnd/>
            <a:tailEnd/>
          </a:ln>
        </p:spPr>
      </p:pic>
      <p:pic>
        <p:nvPicPr>
          <p:cNvPr id="57361" name="Picture 4"/>
          <p:cNvPicPr>
            <a:picLocks noChangeAspect="1" noChangeArrowheads="1"/>
          </p:cNvPicPr>
          <p:nvPr/>
        </p:nvPicPr>
        <p:blipFill>
          <a:blip r:embed="rId8" cstate="print"/>
          <a:srcRect/>
          <a:stretch>
            <a:fillRect/>
          </a:stretch>
        </p:blipFill>
        <p:spPr bwMode="auto">
          <a:xfrm>
            <a:off x="4356100" y="4689475"/>
            <a:ext cx="558800" cy="762000"/>
          </a:xfrm>
          <a:prstGeom prst="rect">
            <a:avLst/>
          </a:prstGeom>
          <a:noFill/>
          <a:ln w="9525">
            <a:noFill/>
            <a:miter lim="800000"/>
            <a:headEnd/>
            <a:tailEnd/>
          </a:ln>
        </p:spPr>
      </p:pic>
      <p:pic>
        <p:nvPicPr>
          <p:cNvPr id="57362" name="Picture 1"/>
          <p:cNvPicPr>
            <a:picLocks noChangeAspect="1" noChangeArrowheads="1"/>
          </p:cNvPicPr>
          <p:nvPr/>
        </p:nvPicPr>
        <p:blipFill>
          <a:blip r:embed="rId9" cstate="print"/>
          <a:srcRect/>
          <a:stretch>
            <a:fillRect/>
          </a:stretch>
        </p:blipFill>
        <p:spPr bwMode="auto">
          <a:xfrm>
            <a:off x="3311525" y="4760913"/>
            <a:ext cx="804863" cy="676275"/>
          </a:xfrm>
          <a:prstGeom prst="rect">
            <a:avLst/>
          </a:prstGeom>
          <a:noFill/>
          <a:ln w="9525">
            <a:noFill/>
            <a:miter lim="800000"/>
            <a:headEnd/>
            <a:tailEnd/>
          </a:ln>
        </p:spPr>
      </p:pic>
      <p:sp>
        <p:nvSpPr>
          <p:cNvPr id="22" name="Rounded Rectangle 21"/>
          <p:cNvSpPr/>
          <p:nvPr/>
        </p:nvSpPr>
        <p:spPr>
          <a:xfrm>
            <a:off x="3240088" y="1989138"/>
            <a:ext cx="292100" cy="474662"/>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a:defRPr/>
            </a:pPr>
            <a:r>
              <a:rPr lang="en-US" dirty="0"/>
              <a:t>3</a:t>
            </a:r>
          </a:p>
        </p:txBody>
      </p:sp>
      <p:sp>
        <p:nvSpPr>
          <p:cNvPr id="19" name="TextBox 18"/>
          <p:cNvSpPr txBox="1"/>
          <p:nvPr/>
        </p:nvSpPr>
        <p:spPr>
          <a:xfrm>
            <a:off x="3228975" y="3800475"/>
            <a:ext cx="1811338" cy="276225"/>
          </a:xfrm>
          <a:prstGeom prst="rect">
            <a:avLst/>
          </a:prstGeom>
          <a:noFill/>
        </p:spPr>
        <p:txBody>
          <a:bodyPr>
            <a:spAutoFit/>
          </a:bodyPr>
          <a:lstStyle/>
          <a:p>
            <a:pPr>
              <a:defRPr/>
            </a:pPr>
            <a:r>
              <a:rPr lang="en-US" sz="1200" b="1" dirty="0">
                <a:latin typeface="+mn-lt"/>
                <a:cs typeface="Arial" charset="0"/>
              </a:rPr>
              <a:t>Keypad on touch-screen</a:t>
            </a:r>
            <a:endParaRPr lang="en-GB" sz="1200" b="1" dirty="0">
              <a:latin typeface="+mn-lt"/>
              <a:cs typeface="Arial"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7ED5BF47-0750-4AA0-9552-E621DB28026D}" type="slidenum">
              <a:rPr lang="en-GB" sz="1400">
                <a:solidFill>
                  <a:schemeClr val="bg2">
                    <a:lumMod val="75000"/>
                  </a:schemeClr>
                </a:solidFill>
              </a:rPr>
              <a:pPr>
                <a:defRPr/>
              </a:pPr>
              <a:t>75</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Usability Principles</a:t>
            </a:r>
          </a:p>
        </p:txBody>
      </p:sp>
      <p:sp>
        <p:nvSpPr>
          <p:cNvPr id="8" name="Content Placeholder 9"/>
          <p:cNvSpPr txBox="1">
            <a:spLocks/>
          </p:cNvSpPr>
          <p:nvPr/>
        </p:nvSpPr>
        <p:spPr>
          <a:xfrm>
            <a:off x="228600" y="1981200"/>
            <a:ext cx="4522788"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800" dirty="0">
                <a:latin typeface="+mn-lt"/>
                <a:cs typeface="Arial" charset="0"/>
              </a:rPr>
              <a:t>Similar to design principles, except </a:t>
            </a:r>
            <a:r>
              <a:rPr lang="en-GB" sz="2800" b="1" dirty="0">
                <a:latin typeface="+mn-lt"/>
                <a:cs typeface="Arial" charset="0"/>
              </a:rPr>
              <a:t>more prescriptive</a:t>
            </a:r>
          </a:p>
          <a:p>
            <a:pPr fontAlgn="auto">
              <a:spcBef>
                <a:spcPts val="0"/>
              </a:spcBef>
              <a:spcAft>
                <a:spcPts val="1200"/>
              </a:spcAft>
              <a:buClr>
                <a:schemeClr val="accent3">
                  <a:lumMod val="50000"/>
                </a:schemeClr>
              </a:buClr>
              <a:buFont typeface="Wingdings 2" pitchFamily="18" charset="2"/>
              <a:buChar char=""/>
              <a:defRPr/>
            </a:pPr>
            <a:r>
              <a:rPr lang="en-GB" sz="2800" dirty="0">
                <a:latin typeface="+mn-lt"/>
                <a:cs typeface="Arial" charset="0"/>
              </a:rPr>
              <a:t>Used mainly as the basis </a:t>
            </a:r>
            <a:r>
              <a:rPr lang="en-GB" sz="2800" b="1" dirty="0">
                <a:latin typeface="+mn-lt"/>
                <a:cs typeface="Arial" charset="0"/>
              </a:rPr>
              <a:t>for evaluating systems</a:t>
            </a:r>
          </a:p>
          <a:p>
            <a:pPr fontAlgn="auto">
              <a:spcBef>
                <a:spcPts val="0"/>
              </a:spcBef>
              <a:spcAft>
                <a:spcPts val="1200"/>
              </a:spcAft>
              <a:buClr>
                <a:schemeClr val="accent3">
                  <a:lumMod val="50000"/>
                </a:schemeClr>
              </a:buClr>
              <a:buFont typeface="Wingdings 2" pitchFamily="18" charset="2"/>
              <a:buChar char=""/>
              <a:defRPr/>
            </a:pPr>
            <a:r>
              <a:rPr lang="en-GB" sz="2800" dirty="0">
                <a:latin typeface="+mn-lt"/>
                <a:cs typeface="Arial" charset="0"/>
              </a:rPr>
              <a:t>Provide a framework for </a:t>
            </a:r>
            <a:r>
              <a:rPr lang="en-GB" sz="2800" b="1" dirty="0">
                <a:latin typeface="+mn-lt"/>
                <a:cs typeface="Arial" charset="0"/>
              </a:rPr>
              <a:t>heuristic evaluation</a:t>
            </a: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800" dirty="0">
              <a:latin typeface="+mn-lt"/>
              <a:cs typeface="Arial" charset="0"/>
            </a:endParaRPr>
          </a:p>
          <a:p>
            <a:pPr fontAlgn="auto">
              <a:spcBef>
                <a:spcPts val="0"/>
              </a:spcBef>
              <a:spcAft>
                <a:spcPts val="1200"/>
              </a:spcAft>
              <a:buClr>
                <a:schemeClr val="accent3">
                  <a:lumMod val="50000"/>
                </a:schemeClr>
              </a:buClr>
              <a:defRPr/>
            </a:pPr>
            <a:endParaRPr lang="en-US" sz="2800" dirty="0">
              <a:latin typeface="+mn-lt"/>
              <a:cs typeface="Arial" charset="0"/>
            </a:endParaRPr>
          </a:p>
          <a:p>
            <a:pPr fontAlgn="auto">
              <a:spcBef>
                <a:spcPts val="0"/>
              </a:spcBef>
              <a:spcAft>
                <a:spcPts val="1200"/>
              </a:spcAft>
              <a:buClr>
                <a:schemeClr val="accent3">
                  <a:lumMod val="50000"/>
                </a:schemeClr>
              </a:buClr>
              <a:defRPr/>
            </a:pPr>
            <a:endParaRPr lang="en-US" sz="2800" dirty="0">
              <a:latin typeface="+mn-lt"/>
              <a:cs typeface="Arial" charset="0"/>
            </a:endParaRPr>
          </a:p>
          <a:p>
            <a:pPr fontAlgn="auto">
              <a:spcBef>
                <a:spcPts val="0"/>
              </a:spcBef>
              <a:spcAft>
                <a:spcPts val="1200"/>
              </a:spcAft>
              <a:buClr>
                <a:schemeClr val="accent3">
                  <a:lumMod val="50000"/>
                </a:schemeClr>
              </a:buClr>
              <a:defRPr/>
            </a:pPr>
            <a:endParaRPr lang="en-US" sz="2800" dirty="0">
              <a:latin typeface="+mn-lt"/>
              <a:cs typeface="Arial" charset="0"/>
            </a:endParaRPr>
          </a:p>
          <a:p>
            <a:pPr fontAlgn="auto">
              <a:spcBef>
                <a:spcPts val="0"/>
              </a:spcBef>
              <a:spcAft>
                <a:spcPts val="1200"/>
              </a:spcAft>
              <a:buClr>
                <a:schemeClr val="accent3">
                  <a:lumMod val="50000"/>
                </a:schemeClr>
              </a:buClr>
              <a:defRPr/>
            </a:pPr>
            <a:endParaRPr lang="en-US" sz="2800" dirty="0">
              <a:latin typeface="+mn-lt"/>
              <a:cs typeface="Arial" charset="0"/>
            </a:endParaRPr>
          </a:p>
          <a:p>
            <a:pPr fontAlgn="auto">
              <a:spcBef>
                <a:spcPts val="0"/>
              </a:spcBef>
              <a:spcAft>
                <a:spcPts val="1200"/>
              </a:spcAft>
              <a:buClr>
                <a:schemeClr val="accent3">
                  <a:lumMod val="50000"/>
                </a:schemeClr>
              </a:buClr>
              <a:defRPr/>
            </a:pPr>
            <a:endParaRPr lang="en-US" sz="24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8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800" dirty="0">
              <a:latin typeface="+mn-lt"/>
              <a:cs typeface="Arial" charset="0"/>
            </a:endParaRPr>
          </a:p>
        </p:txBody>
      </p:sp>
      <p:sp>
        <p:nvSpPr>
          <p:cNvPr id="7" name="Round Diagonal Corner Rectangle 6"/>
          <p:cNvSpPr/>
          <p:nvPr/>
        </p:nvSpPr>
        <p:spPr>
          <a:xfrm>
            <a:off x="5040313" y="2168525"/>
            <a:ext cx="3887787" cy="4321175"/>
          </a:xfrm>
          <a:prstGeom prst="round2Diag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buFont typeface="Arial" pitchFamily="34" charset="0"/>
              <a:buChar char="•"/>
              <a:defRPr/>
            </a:pPr>
            <a:endParaRPr lang="en-GB" dirty="0"/>
          </a:p>
          <a:p>
            <a:pPr algn="ctr">
              <a:defRPr/>
            </a:pPr>
            <a:r>
              <a:rPr lang="en-GB" sz="3200" dirty="0"/>
              <a:t>Nielsen 2001</a:t>
            </a:r>
          </a:p>
          <a:p>
            <a:pPr>
              <a:buFont typeface="Arial" pitchFamily="34" charset="0"/>
              <a:buChar char="•"/>
              <a:defRPr/>
            </a:pPr>
            <a:r>
              <a:rPr lang="en-GB" dirty="0"/>
              <a:t>Visibility of system status</a:t>
            </a:r>
          </a:p>
          <a:p>
            <a:pPr>
              <a:buFont typeface="Arial" pitchFamily="34" charset="0"/>
              <a:buChar char="•"/>
              <a:defRPr/>
            </a:pPr>
            <a:r>
              <a:rPr lang="en-GB" dirty="0"/>
              <a:t>Match between system and the real world</a:t>
            </a:r>
          </a:p>
          <a:p>
            <a:pPr>
              <a:buFont typeface="Arial" pitchFamily="34" charset="0"/>
              <a:buChar char="•"/>
              <a:defRPr/>
            </a:pPr>
            <a:r>
              <a:rPr lang="en-GB" dirty="0"/>
              <a:t>User control and freedom</a:t>
            </a:r>
          </a:p>
          <a:p>
            <a:pPr>
              <a:buFont typeface="Arial" pitchFamily="34" charset="0"/>
              <a:buChar char="•"/>
              <a:defRPr/>
            </a:pPr>
            <a:r>
              <a:rPr lang="en-GB" dirty="0"/>
              <a:t>Consistency and standards</a:t>
            </a:r>
          </a:p>
          <a:p>
            <a:pPr>
              <a:buFont typeface="Arial" pitchFamily="34" charset="0"/>
              <a:buChar char="•"/>
              <a:defRPr/>
            </a:pPr>
            <a:r>
              <a:rPr lang="en-GB" dirty="0"/>
              <a:t>Help users recognize, diagnose and recover from errors</a:t>
            </a:r>
          </a:p>
          <a:p>
            <a:pPr>
              <a:buFont typeface="Arial" pitchFamily="34" charset="0"/>
              <a:buChar char="•"/>
              <a:defRPr/>
            </a:pPr>
            <a:r>
              <a:rPr lang="en-GB" dirty="0"/>
              <a:t>Error prevention</a:t>
            </a:r>
          </a:p>
          <a:p>
            <a:pPr>
              <a:buFont typeface="Arial" pitchFamily="34" charset="0"/>
              <a:buChar char="•"/>
              <a:defRPr/>
            </a:pPr>
            <a:r>
              <a:rPr lang="en-GB" dirty="0"/>
              <a:t>Recognition rather than recall</a:t>
            </a:r>
          </a:p>
          <a:p>
            <a:pPr>
              <a:buFont typeface="Arial" pitchFamily="34" charset="0"/>
              <a:buChar char="•"/>
              <a:defRPr/>
            </a:pPr>
            <a:r>
              <a:rPr lang="en-GB" dirty="0"/>
              <a:t>Flexibility and efficiency of use</a:t>
            </a:r>
          </a:p>
          <a:p>
            <a:pPr>
              <a:buFont typeface="Arial" pitchFamily="34" charset="0"/>
              <a:buChar char="•"/>
              <a:defRPr/>
            </a:pPr>
            <a:r>
              <a:rPr lang="en-GB" dirty="0"/>
              <a:t>Aesthetic and minimalist design</a:t>
            </a:r>
          </a:p>
          <a:p>
            <a:pPr>
              <a:buFont typeface="Arial" pitchFamily="34" charset="0"/>
              <a:buChar char="•"/>
              <a:defRPr/>
            </a:pPr>
            <a:r>
              <a:rPr lang="en-GB" dirty="0"/>
              <a:t>Help and documentation</a:t>
            </a:r>
          </a:p>
          <a:p>
            <a:pPr>
              <a:buFont typeface="Arial" pitchFamily="34" charset="0"/>
              <a:buChar char="•"/>
              <a:defRPr/>
            </a:pPr>
            <a:endParaRPr lang="en-GB"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F7D1838B-6B2E-44E3-B134-11E48BA1CE50}" type="slidenum">
              <a:rPr lang="en-GB" sz="1400">
                <a:solidFill>
                  <a:schemeClr val="bg2">
                    <a:lumMod val="75000"/>
                  </a:schemeClr>
                </a:solidFill>
              </a:rPr>
              <a:pPr>
                <a:defRPr/>
              </a:pPr>
              <a:t>76</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3600" dirty="0" smtClean="0">
                <a:solidFill>
                  <a:schemeClr val="bg1"/>
                </a:solidFill>
              </a:rPr>
              <a:t>Key Points</a:t>
            </a:r>
          </a:p>
        </p:txBody>
      </p:sp>
      <p:sp>
        <p:nvSpPr>
          <p:cNvPr id="8" name="Content Placeholder 9"/>
          <p:cNvSpPr txBox="1">
            <a:spLocks/>
          </p:cNvSpPr>
          <p:nvPr/>
        </p:nvSpPr>
        <p:spPr>
          <a:xfrm>
            <a:off x="228600" y="1981200"/>
            <a:ext cx="8736013"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Interaction design is concerned with designing interactive products to support the way people communicate and interact in their everyday and working lives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It is concerned with how to create quality user experiences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It requires taking into account a number of interdependent factors, including context of use, type of activities, cultural differences, and user groups</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It is multidisciplinary, involving many inputs from wide-reaching disciplines and fields</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lvl="1"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CA4062A6-3549-42F8-A032-957348B9451E}" type="slidenum">
              <a:rPr lang="en-GB" sz="1400">
                <a:solidFill>
                  <a:schemeClr val="bg2">
                    <a:lumMod val="75000"/>
                  </a:schemeClr>
                </a:solidFill>
              </a:rPr>
              <a:pPr>
                <a:defRPr/>
              </a:pPr>
              <a:t>8</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dirty="0" smtClean="0">
                <a:solidFill>
                  <a:schemeClr val="accent3">
                    <a:lumMod val="40000"/>
                    <a:lumOff val="60000"/>
                  </a:schemeClr>
                </a:solidFill>
              </a:rPr>
              <a:t>Bad Design </a:t>
            </a:r>
            <a:r>
              <a:rPr lang="en-US" dirty="0" smtClean="0">
                <a:solidFill>
                  <a:schemeClr val="accent3">
                    <a:lumMod val="40000"/>
                    <a:lumOff val="60000"/>
                  </a:schemeClr>
                </a:solidFill>
              </a:rPr>
              <a:t>(3)</a:t>
            </a:r>
            <a:endParaRPr lang="en-US" dirty="0" smtClean="0">
              <a:solidFill>
                <a:schemeClr val="accent3">
                  <a:lumMod val="40000"/>
                  <a:lumOff val="60000"/>
                </a:schemeClr>
              </a:solidFill>
            </a:endParaRPr>
          </a:p>
          <a:p>
            <a:pPr eaLnBrk="1" fontAlgn="auto" hangingPunct="1">
              <a:spcAft>
                <a:spcPts val="0"/>
              </a:spcAft>
              <a:buFont typeface="Arial" pitchFamily="34" charset="0"/>
              <a:buNone/>
              <a:defRPr/>
            </a:pPr>
            <a:r>
              <a:rPr lang="en-US" sz="3600" dirty="0" smtClean="0">
                <a:solidFill>
                  <a:schemeClr val="bg1"/>
                </a:solidFill>
              </a:rPr>
              <a:t>What is wrong with this vending machine?</a:t>
            </a:r>
          </a:p>
        </p:txBody>
      </p:sp>
      <p:sp>
        <p:nvSpPr>
          <p:cNvPr id="8" name="Content Placeholder 9"/>
          <p:cNvSpPr txBox="1">
            <a:spLocks/>
          </p:cNvSpPr>
          <p:nvPr/>
        </p:nvSpPr>
        <p:spPr>
          <a:xfrm>
            <a:off x="228600" y="1981200"/>
            <a:ext cx="38862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rPr>
              <a:t>Need to </a:t>
            </a:r>
            <a:r>
              <a:rPr lang="en-GB" sz="2400" b="1" dirty="0">
                <a:solidFill>
                  <a:schemeClr val="accent3">
                    <a:lumMod val="50000"/>
                  </a:schemeClr>
                </a:solidFill>
                <a:latin typeface="+mn-lt"/>
              </a:rPr>
              <a:t>push button first </a:t>
            </a:r>
            <a:r>
              <a:rPr lang="en-GB" sz="2400" dirty="0">
                <a:latin typeface="+mn-lt"/>
              </a:rPr>
              <a:t>to activate reader </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rPr>
              <a:t>Normally </a:t>
            </a:r>
            <a:r>
              <a:rPr lang="en-GB" sz="2400" b="1" dirty="0">
                <a:solidFill>
                  <a:schemeClr val="accent3">
                    <a:lumMod val="50000"/>
                  </a:schemeClr>
                </a:solidFill>
                <a:latin typeface="+mn-lt"/>
              </a:rPr>
              <a:t>insert bill </a:t>
            </a:r>
            <a:r>
              <a:rPr lang="en-GB" sz="2400" dirty="0">
                <a:latin typeface="+mn-lt"/>
              </a:rPr>
              <a:t>first before making selection</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rPr>
              <a:t>Contravenes well known convention</a:t>
            </a:r>
          </a:p>
          <a:p>
            <a:pPr fontAlgn="auto">
              <a:spcBef>
                <a:spcPts val="0"/>
              </a:spcBef>
              <a:spcAft>
                <a:spcPts val="0"/>
              </a:spcAft>
              <a:buClr>
                <a:schemeClr val="accent3">
                  <a:lumMod val="50000"/>
                </a:schemeClr>
              </a:buClr>
              <a:defRPr/>
            </a:pPr>
            <a:endParaRPr lang="en-US" sz="2400" dirty="0">
              <a:latin typeface="+mn-lt"/>
            </a:endParaRPr>
          </a:p>
          <a:p>
            <a:pPr fontAlgn="auto">
              <a:spcBef>
                <a:spcPts val="0"/>
              </a:spcBef>
              <a:spcAft>
                <a:spcPts val="0"/>
              </a:spcAft>
              <a:buClr>
                <a:schemeClr val="accent3">
                  <a:lumMod val="50000"/>
                </a:schemeClr>
              </a:buClr>
              <a:buFont typeface="Wingdings 2" pitchFamily="18" charset="2"/>
              <a:buChar char=""/>
              <a:defRPr/>
            </a:pPr>
            <a:endParaRPr lang="en-US" sz="2400" dirty="0">
              <a:latin typeface="+mn-lt"/>
            </a:endParaRPr>
          </a:p>
        </p:txBody>
      </p:sp>
      <p:pic>
        <p:nvPicPr>
          <p:cNvPr id="7" name="Picture 4"/>
          <p:cNvPicPr>
            <a:picLocks noChangeAspect="1" noChangeArrowheads="1"/>
          </p:cNvPicPr>
          <p:nvPr/>
        </p:nvPicPr>
        <p:blipFill>
          <a:blip r:embed="rId2"/>
          <a:srcRect/>
          <a:stretch>
            <a:fillRect/>
          </a:stretch>
        </p:blipFill>
        <p:spPr>
          <a:xfrm>
            <a:off x="4953000" y="2133600"/>
            <a:ext cx="3810000" cy="3117850"/>
          </a:xfrm>
          <a:prstGeom prst="rect">
            <a:avLst/>
          </a:prstGeom>
          <a:ln>
            <a:noFill/>
          </a:ln>
          <a:effectLst>
            <a:outerShdw blurRad="190500" algn="tl" rotWithShape="0">
              <a:srgbClr val="000000">
                <a:alpha val="70000"/>
              </a:srgbClr>
            </a:outerShdw>
          </a:effectLst>
        </p:spPr>
      </p:pic>
      <p:sp>
        <p:nvSpPr>
          <p:cNvPr id="10" name="Content Placeholder 9"/>
          <p:cNvSpPr txBox="1">
            <a:spLocks/>
          </p:cNvSpPr>
          <p:nvPr/>
        </p:nvSpPr>
        <p:spPr>
          <a:xfrm>
            <a:off x="228600" y="6019800"/>
            <a:ext cx="3886200" cy="381000"/>
          </a:xfrm>
          <a:prstGeom prst="rect">
            <a:avLst/>
          </a:prstGeom>
        </p:spPr>
        <p:txBody>
          <a:bodyPr/>
          <a:lstStyle/>
          <a:p>
            <a:pPr fontAlgn="auto">
              <a:spcBef>
                <a:spcPts val="0"/>
              </a:spcBef>
              <a:spcAft>
                <a:spcPts val="0"/>
              </a:spcAft>
              <a:buClr>
                <a:schemeClr val="accent3">
                  <a:lumMod val="50000"/>
                </a:schemeClr>
              </a:buClr>
              <a:defRPr/>
            </a:pPr>
            <a:r>
              <a:rPr lang="en-US" i="1" dirty="0">
                <a:solidFill>
                  <a:schemeClr val="accent3">
                    <a:lumMod val="50000"/>
                  </a:schemeClr>
                </a:solidFill>
                <a:latin typeface="+mn-lt"/>
              </a:rPr>
              <a:t>From: www.baddesigns.com</a:t>
            </a:r>
          </a:p>
          <a:p>
            <a:pPr fontAlgn="auto">
              <a:spcBef>
                <a:spcPts val="0"/>
              </a:spcBef>
              <a:spcAft>
                <a:spcPts val="0"/>
              </a:spcAft>
              <a:buClr>
                <a:schemeClr val="accent3">
                  <a:lumMod val="50000"/>
                </a:schemeClr>
              </a:buClr>
              <a:defRPr/>
            </a:pPr>
            <a:endParaRPr lang="en-US" sz="2400" dirty="0">
              <a:latin typeface="+mn-lt"/>
            </a:endParaRPr>
          </a:p>
          <a:p>
            <a:pPr fontAlgn="auto">
              <a:spcBef>
                <a:spcPts val="0"/>
              </a:spcBef>
              <a:spcAft>
                <a:spcPts val="0"/>
              </a:spcAft>
              <a:buClr>
                <a:schemeClr val="accent3">
                  <a:lumMod val="50000"/>
                </a:schemeClr>
              </a:buClr>
              <a:buFont typeface="Wingdings 2" pitchFamily="18" charset="2"/>
              <a:buChar char=""/>
              <a:defRPr/>
            </a:pPr>
            <a:endParaRPr lang="en-US" sz="2400" dirty="0">
              <a:latin typeface="+mn-lt"/>
            </a:endParaRPr>
          </a:p>
        </p:txBody>
      </p:sp>
    </p:spTree>
    <p:extLst>
      <p:ext uri="{BB962C8B-B14F-4D97-AF65-F5344CB8AC3E}">
        <p14:creationId xmlns:p14="http://schemas.microsoft.com/office/powerpoint/2010/main" val="26648900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2000"/>
                                        <p:tgtEl>
                                          <p:spTgt spid="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010400" y="0"/>
            <a:ext cx="2133600" cy="365125"/>
          </a:xfrm>
        </p:spPr>
        <p:txBody>
          <a:bodyPr/>
          <a:lstStyle/>
          <a:p>
            <a:pPr>
              <a:defRPr/>
            </a:pPr>
            <a:fld id="{E7404E48-9A1D-4201-9B62-F162451C941A}" type="slidenum">
              <a:rPr lang="en-GB" sz="1400">
                <a:solidFill>
                  <a:schemeClr val="bg2">
                    <a:lumMod val="75000"/>
                  </a:schemeClr>
                </a:solidFill>
              </a:rPr>
              <a:pPr>
                <a:defRPr/>
              </a:pPr>
              <a:t>9</a:t>
            </a:fld>
            <a:endParaRPr lang="en-GB" sz="1400" dirty="0">
              <a:solidFill>
                <a:schemeClr val="bg2">
                  <a:lumMod val="75000"/>
                </a:schemeClr>
              </a:solidFill>
            </a:endParaRPr>
          </a:p>
        </p:txBody>
      </p:sp>
      <p:sp>
        <p:nvSpPr>
          <p:cNvPr id="6" name="Content Placeholder 5"/>
          <p:cNvSpPr>
            <a:spLocks noGrp="1"/>
          </p:cNvSpPr>
          <p:nvPr>
            <p:ph sz="half" idx="4294967295"/>
          </p:nvPr>
        </p:nvSpPr>
        <p:spPr>
          <a:xfrm>
            <a:off x="152400" y="457200"/>
            <a:ext cx="8915400" cy="1371600"/>
          </a:xfrm>
          <a:solidFill>
            <a:schemeClr val="accent3">
              <a:lumMod val="75000"/>
            </a:schemeClr>
          </a:solidFill>
        </p:spPr>
        <p:txBody>
          <a:bodyPr rtlCol="0" anchor="ctr">
            <a:noAutofit/>
          </a:bodyPr>
          <a:lstStyle/>
          <a:p>
            <a:pPr eaLnBrk="1" fontAlgn="auto" hangingPunct="1">
              <a:spcAft>
                <a:spcPts val="0"/>
              </a:spcAft>
              <a:buFont typeface="Arial" pitchFamily="34" charset="0"/>
              <a:buNone/>
              <a:defRPr/>
            </a:pPr>
            <a:r>
              <a:rPr lang="en-US" sz="4000" dirty="0" smtClean="0">
                <a:solidFill>
                  <a:schemeClr val="bg1"/>
                </a:solidFill>
              </a:rPr>
              <a:t>Good and Bad Design</a:t>
            </a:r>
          </a:p>
        </p:txBody>
      </p:sp>
      <p:sp>
        <p:nvSpPr>
          <p:cNvPr id="8" name="Content Placeholder 9"/>
          <p:cNvSpPr txBox="1">
            <a:spLocks/>
          </p:cNvSpPr>
          <p:nvPr/>
        </p:nvSpPr>
        <p:spPr>
          <a:xfrm>
            <a:off x="228600" y="1981200"/>
            <a:ext cx="4648200" cy="4419600"/>
          </a:xfrm>
          <a:prstGeom prst="rect">
            <a:avLst/>
          </a:prstGeom>
        </p:spPr>
        <p:txBody>
          <a:bodyPr/>
          <a:lstStyle/>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What is wrong with the Apex remote?</a:t>
            </a:r>
          </a:p>
          <a:p>
            <a:pPr fontAlgn="auto">
              <a:spcBef>
                <a:spcPts val="0"/>
              </a:spcBef>
              <a:spcAft>
                <a:spcPts val="1200"/>
              </a:spcAft>
              <a:buClr>
                <a:schemeClr val="accent3">
                  <a:lumMod val="50000"/>
                </a:schemeClr>
              </a:buClr>
              <a:buFont typeface="Wingdings 2" pitchFamily="18" charset="2"/>
              <a:buChar char=""/>
              <a:defRPr/>
            </a:pPr>
            <a:r>
              <a:rPr lang="en-GB" sz="2400" dirty="0">
                <a:latin typeface="+mn-lt"/>
                <a:cs typeface="Arial" charset="0"/>
              </a:rPr>
              <a:t>Why is the TiVo remote so much better designed?</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Peanut shaped to fit in hand</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Logical layout and </a:t>
            </a:r>
            <a:r>
              <a:rPr lang="en-GB" sz="2000" dirty="0" err="1">
                <a:latin typeface="+mn-lt"/>
                <a:cs typeface="Arial" charset="0"/>
              </a:rPr>
              <a:t>color</a:t>
            </a:r>
            <a:r>
              <a:rPr lang="en-GB" sz="2000" dirty="0">
                <a:latin typeface="+mn-lt"/>
                <a:cs typeface="Arial" charset="0"/>
              </a:rPr>
              <a:t>-coded, distinctive buttons</a:t>
            </a:r>
          </a:p>
          <a:p>
            <a:pPr lvl="1" fontAlgn="auto">
              <a:spcBef>
                <a:spcPts val="0"/>
              </a:spcBef>
              <a:spcAft>
                <a:spcPts val="1200"/>
              </a:spcAft>
              <a:buClr>
                <a:schemeClr val="accent3">
                  <a:lumMod val="50000"/>
                </a:schemeClr>
              </a:buClr>
              <a:buFont typeface="Wingdings 2" pitchFamily="18" charset="2"/>
              <a:buChar char=""/>
              <a:defRPr/>
            </a:pPr>
            <a:r>
              <a:rPr lang="en-GB" sz="2000" dirty="0">
                <a:latin typeface="+mn-lt"/>
                <a:cs typeface="Arial" charset="0"/>
              </a:rPr>
              <a:t>Easy to locate buttons</a:t>
            </a: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GB"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defRPr/>
            </a:pPr>
            <a:endParaRPr lang="en-US" sz="2000" i="1" dirty="0">
              <a:solidFill>
                <a:schemeClr val="accent3">
                  <a:lumMod val="50000"/>
                </a:schemeClr>
              </a:solidFill>
              <a:latin typeface="+mn-lt"/>
              <a:cs typeface="Arial" charset="0"/>
            </a:endParaRPr>
          </a:p>
          <a:p>
            <a:pPr fontAlgn="auto">
              <a:spcBef>
                <a:spcPts val="0"/>
              </a:spcBef>
              <a:spcAft>
                <a:spcPts val="1200"/>
              </a:spcAft>
              <a:buClr>
                <a:schemeClr val="accent3">
                  <a:lumMod val="50000"/>
                </a:schemeClr>
              </a:buClr>
              <a:defRPr/>
            </a:pPr>
            <a:endParaRPr lang="en-US" sz="2400" dirty="0">
              <a:latin typeface="+mn-lt"/>
              <a:cs typeface="Arial" charset="0"/>
            </a:endParaRPr>
          </a:p>
          <a:p>
            <a:pPr fontAlgn="auto">
              <a:spcBef>
                <a:spcPts val="0"/>
              </a:spcBef>
              <a:spcAft>
                <a:spcPts val="1200"/>
              </a:spcAft>
              <a:buClr>
                <a:schemeClr val="accent3">
                  <a:lumMod val="50000"/>
                </a:schemeClr>
              </a:buClr>
              <a:buFont typeface="Wingdings 2" pitchFamily="18" charset="2"/>
              <a:buChar char=""/>
              <a:defRPr/>
            </a:pPr>
            <a:endParaRPr lang="en-US" sz="2400" dirty="0">
              <a:latin typeface="+mn-lt"/>
              <a:cs typeface="Arial" charset="0"/>
            </a:endParaRPr>
          </a:p>
        </p:txBody>
      </p:sp>
      <p:pic>
        <p:nvPicPr>
          <p:cNvPr id="14341" name="Picture 5" descr="1"/>
          <p:cNvPicPr>
            <a:picLocks noChangeAspect="1" noChangeArrowheads="1"/>
          </p:cNvPicPr>
          <p:nvPr/>
        </p:nvPicPr>
        <p:blipFill>
          <a:blip r:embed="rId2" cstate="print"/>
          <a:srcRect l="32996" t="5016" r="33502" b="6372"/>
          <a:stretch>
            <a:fillRect/>
          </a:stretch>
        </p:blipFill>
        <p:spPr bwMode="auto">
          <a:xfrm>
            <a:off x="8001000" y="2133600"/>
            <a:ext cx="1143000" cy="4038600"/>
          </a:xfrm>
          <a:prstGeom prst="rect">
            <a:avLst/>
          </a:prstGeom>
          <a:noFill/>
          <a:ln w="9525">
            <a:noFill/>
            <a:miter lim="800000"/>
            <a:headEnd/>
            <a:tailEnd/>
          </a:ln>
        </p:spPr>
      </p:pic>
      <p:pic>
        <p:nvPicPr>
          <p:cNvPr id="14342" name="Picture 6" descr="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05400" y="2362200"/>
            <a:ext cx="2654300" cy="3632200"/>
          </a:xfrm>
          <a:prstGeom prst="rect">
            <a:avLst/>
          </a:prstGeom>
          <a:noFill/>
          <a:ln w="9525">
            <a:noFill/>
            <a:miter lim="800000"/>
            <a:headEnd/>
            <a:tailEnd/>
          </a:ln>
        </p:spPr>
      </p:pic>
      <p:sp>
        <p:nvSpPr>
          <p:cNvPr id="10" name="TextBox 9"/>
          <p:cNvSpPr txBox="1"/>
          <p:nvPr/>
        </p:nvSpPr>
        <p:spPr>
          <a:xfrm>
            <a:off x="6550025" y="6172200"/>
            <a:ext cx="1049338" cy="276225"/>
          </a:xfrm>
          <a:prstGeom prst="rect">
            <a:avLst/>
          </a:prstGeom>
          <a:noFill/>
        </p:spPr>
        <p:txBody>
          <a:bodyPr wrap="none">
            <a:spAutoFit/>
          </a:bodyPr>
          <a:lstStyle/>
          <a:p>
            <a:pPr>
              <a:defRPr/>
            </a:pPr>
            <a:r>
              <a:rPr lang="en-US" sz="1200" dirty="0" err="1">
                <a:solidFill>
                  <a:schemeClr val="accent3">
                    <a:lumMod val="75000"/>
                  </a:schemeClr>
                </a:solidFill>
                <a:latin typeface="Arial" charset="0"/>
                <a:cs typeface="Arial" charset="0"/>
              </a:rPr>
              <a:t>Tivo</a:t>
            </a:r>
            <a:r>
              <a:rPr lang="en-US" sz="1200" dirty="0">
                <a:solidFill>
                  <a:schemeClr val="accent3">
                    <a:lumMod val="75000"/>
                  </a:schemeClr>
                </a:solidFill>
                <a:latin typeface="Arial" charset="0"/>
                <a:cs typeface="Arial" charset="0"/>
              </a:rPr>
              <a:t> Remote</a:t>
            </a:r>
            <a:endParaRPr lang="en-GB" sz="1200" dirty="0">
              <a:solidFill>
                <a:schemeClr val="accent3">
                  <a:lumMod val="75000"/>
                </a:schemeClr>
              </a:solidFill>
              <a:latin typeface="Arial" charset="0"/>
              <a:cs typeface="Arial" charset="0"/>
            </a:endParaRPr>
          </a:p>
        </p:txBody>
      </p:sp>
      <p:sp>
        <p:nvSpPr>
          <p:cNvPr id="11" name="TextBox 10"/>
          <p:cNvSpPr txBox="1"/>
          <p:nvPr/>
        </p:nvSpPr>
        <p:spPr>
          <a:xfrm>
            <a:off x="8029575" y="6172200"/>
            <a:ext cx="1114425" cy="276225"/>
          </a:xfrm>
          <a:prstGeom prst="rect">
            <a:avLst/>
          </a:prstGeom>
          <a:noFill/>
        </p:spPr>
        <p:txBody>
          <a:bodyPr wrap="none">
            <a:spAutoFit/>
          </a:bodyPr>
          <a:lstStyle/>
          <a:p>
            <a:pPr>
              <a:defRPr/>
            </a:pPr>
            <a:r>
              <a:rPr lang="en-US" sz="1200" dirty="0">
                <a:solidFill>
                  <a:schemeClr val="accent3">
                    <a:lumMod val="75000"/>
                  </a:schemeClr>
                </a:solidFill>
                <a:latin typeface="Arial" charset="0"/>
                <a:cs typeface="Arial" charset="0"/>
              </a:rPr>
              <a:t>Apex Remote</a:t>
            </a:r>
            <a:endParaRPr lang="en-GB" sz="1200" dirty="0">
              <a:solidFill>
                <a:schemeClr val="accent3">
                  <a:lumMod val="75000"/>
                </a:schemeClr>
              </a:solidFill>
              <a:latin typeface="Arial" charset="0"/>
              <a:cs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12481</TotalTime>
  <Words>5995</Words>
  <Application>Microsoft Office PowerPoint</Application>
  <PresentationFormat>On-screen Show (4:3)</PresentationFormat>
  <Paragraphs>1291</Paragraphs>
  <Slides>76</Slides>
  <Notes>46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76</vt:i4>
      </vt:variant>
    </vt:vector>
  </HeadingPairs>
  <TitlesOfParts>
    <vt:vector size="78"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Steve Jobs legacy : HCI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Areej</dc:creator>
  <cp:lastModifiedBy>Rabia Jafri Ali</cp:lastModifiedBy>
  <cp:revision>206</cp:revision>
  <dcterms:created xsi:type="dcterms:W3CDTF">2009-10-04T14:10:49Z</dcterms:created>
  <dcterms:modified xsi:type="dcterms:W3CDTF">2015-02-04T09:54:14Z</dcterms:modified>
</cp:coreProperties>
</file>