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3" r:id="rId17"/>
    <p:sldId id="272" r:id="rId18"/>
    <p:sldId id="274" r:id="rId19"/>
    <p:sldId id="275" r:id="rId20"/>
    <p:sldId id="277" r:id="rId21"/>
    <p:sldId id="276" r:id="rId22"/>
    <p:sldId id="278" r:id="rId23"/>
    <p:sldId id="280" r:id="rId24"/>
    <p:sldId id="279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20/11/36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wlnowurgentcare.com/img/iv-fluid-replacement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92905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928926" y="2000240"/>
            <a:ext cx="5957902" cy="1285884"/>
          </a:xfrm>
          <a:gradFill>
            <a:gsLst>
              <a:gs pos="0">
                <a:schemeClr val="accent1">
                  <a:tint val="66000"/>
                  <a:satMod val="160000"/>
                  <a:alpha val="1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Care for patients with </a:t>
            </a:r>
            <a:b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fluid and electrolytes imbalance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86116" y="4071942"/>
            <a:ext cx="5414978" cy="17526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</a:rPr>
              <a:t>Prepared by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Ms: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Alwah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M.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Alkathiri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BSN, RN, MS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214290"/>
            <a:ext cx="857256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4572000"/>
                <a:gridCol w="4572000"/>
              </a:tblGrid>
              <a:tr h="712841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Calibri"/>
                        </a:rPr>
                        <a:t>Potassium ( K)                                                                                                                                                                                                    Normal Level 3.5 - 5  </a:t>
                      </a:r>
                      <a:r>
                        <a:rPr lang="en-US" sz="2000" b="1" dirty="0" err="1">
                          <a:latin typeface="Calibri"/>
                          <a:ea typeface="Calibri"/>
                          <a:cs typeface="Calibri"/>
                        </a:rPr>
                        <a:t>mEq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Calibri"/>
                        </a:rPr>
                        <a:t>/L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8848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Causes of elevation (</a:t>
                      </a:r>
                      <a:r>
                        <a:rPr lang="en-US" sz="1400" b="1" dirty="0" err="1">
                          <a:latin typeface="Calibri"/>
                          <a:ea typeface="Calibri"/>
                          <a:cs typeface="Calibri"/>
                        </a:rPr>
                        <a:t>Hyperkalemia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Causes of decline (</a:t>
                      </a:r>
                      <a:r>
                        <a:rPr lang="en-US" sz="1400" b="1" dirty="0" err="1">
                          <a:latin typeface="Calibri"/>
                          <a:ea typeface="Calibri"/>
                          <a:cs typeface="Calibri"/>
                        </a:rPr>
                        <a:t>Hypokalemia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111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alibri"/>
                        </a:rPr>
                        <a:t>High potassium intake related to the improper use of oral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alibri"/>
                        </a:rPr>
                        <a:t>supplements, excessive use of salt substitutes, or rapid infusion of potassium solutions.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GI losses from diarrhea, laxative abuse, prolonged gastric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suctioning, prolonged vomiting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848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Signs/Symptoms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Calibri"/>
                        </a:rPr>
                        <a:t>Signs/Symptoms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542227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arrhythmias,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decreased strength of contraction,and cardiac arrest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Nausea, vomiting, diarrhea,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intestinal colic, uremic enteritis,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decreased bowel sounds, abdominal distention.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fatigue, muscle weakness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orthostatic hypotension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 cardiac arrest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Suppressed insulin release and aldosterone secretion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Respiratory muscle weakness slightly elevated glucose level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848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66368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Identify patients at risk for hyperkalemia.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for signs and symptoms of hyperkalemia.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Have emergency equipment available.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calcium gluconate to decrease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myocardial irritability.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insulin and I.V. glucose to move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potassium back into cells. 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Carefully monitor serum glucose levels.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sodium polystyrene sulfonate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(Kayexalate) with 70% sorbitol to exchange sodium ions for potassium ions in the intestine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Identify patients at risk for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hypokalemia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Assess the patient’s diet for a lack of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5019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potassium.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Assess the patient for signs and symptoms of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hypokalemia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Administer a potassium replacement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as prescribed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Encourage intake of high-potassium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foods ,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such as bananas, dried fruit, and orange juice.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Monitor the patient for complications.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Have emergency equipment available for cardiopulmonary resuscitation and cardiac defibrillation.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9060" y="0"/>
          <a:ext cx="9114940" cy="6828776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4572000"/>
                <a:gridCol w="4542940"/>
              </a:tblGrid>
              <a:tr h="857232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Calcium</a:t>
                      </a: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Normal Level 4.5 – 5.5 </a:t>
                      </a:r>
                      <a:r>
                        <a:rPr lang="en-US" sz="2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55096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Arial"/>
                        </a:rPr>
                        <a:t>Causes of elevation (hypercalcemia)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Causes of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Arial"/>
                        </a:rPr>
                        <a:t>decline 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1800" b="1" dirty="0" err="1">
                          <a:latin typeface="Calibri"/>
                          <a:ea typeface="Calibri"/>
                          <a:cs typeface="Arial"/>
                        </a:rPr>
                        <a:t>hypocalcemia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096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Metastatic bone cancer, hyperparathyroidism,High calcium intake, Hyperthyroidism or hypothyroidism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acute pancreatitis, inadequate dietary intake of vitamin D,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longterm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use of laxatives, thyroid carcinoma, loop diuretics.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096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442886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weakness and lack of coordination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Anorexia, constipation, abdominal pain, nausea, vomiting, peptic ulcers, and abdominal distention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Confusion, impaired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memory,slurred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speech, and coma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Cardiac arrest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Tingling around the mouth and in the fingertips and feet, numbness,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painful muscle spasms.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Positive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Chvostek’s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signs or Positive trousseau's sings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Seizures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confusion, and hallucinations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Skeletal fractures resulting from osteoporosis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096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69706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hypercalcemia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Encourage ambulation.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Move the patient carefully to prevent  fractures.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phosphate to inhibit GI absorption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of calcium.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a loop diuretic to promote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calcium excretion.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Reduce dietary calcium.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hypocalcemia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especially changes in cardiovascular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and neurologic status and in vital signs.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I.V. calcium as prescribed.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a phosphate-binding antacid.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Take seizure or emergency precautions as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needed.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Encourage the patient to increase his intake of foods that are rich in calcium and vitamin 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785786" y="1214422"/>
          <a:ext cx="7786742" cy="4143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" name="Bitmap Image" r:id="rId3" imgW="5695238" imgH="3514286" progId="PBrush">
                  <p:embed/>
                </p:oleObj>
              </mc:Choice>
              <mc:Fallback>
                <p:oleObj name="Bitmap Image" r:id="rId3" imgW="5695238" imgH="3514286" progId="PBrush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1214422"/>
                        <a:ext cx="7786742" cy="41434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04450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4572000"/>
                <a:gridCol w="4572000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Magnesium ( Mg)                                                                                                                                        Normal level  1.5 - 2.5 </a:t>
                      </a:r>
                      <a:r>
                        <a:rPr lang="en-US" sz="2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0" dirty="0">
                          <a:latin typeface="Calibri"/>
                          <a:ea typeface="Calibri"/>
                          <a:cs typeface="Calibri"/>
                        </a:rPr>
                        <a:t>Causes of elevation (</a:t>
                      </a:r>
                      <a:r>
                        <a:rPr lang="en-US" sz="1400" b="1" i="0" dirty="0" err="1">
                          <a:latin typeface="Univers-CondensedBoldOblique"/>
                          <a:ea typeface="Calibri"/>
                          <a:cs typeface="Univers-CondensedBoldOblique"/>
                        </a:rPr>
                        <a:t>Hypermagnesemia</a:t>
                      </a:r>
                      <a:r>
                        <a:rPr lang="en-US" sz="1800" b="1" i="0" dirty="0"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400" i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0" dirty="0">
                          <a:latin typeface="Calibri"/>
                          <a:ea typeface="Calibri"/>
                          <a:cs typeface="Calibri"/>
                        </a:rPr>
                        <a:t>Causes of decline (</a:t>
                      </a:r>
                      <a:r>
                        <a:rPr lang="en-US" sz="1400" b="1" i="0" dirty="0" err="1">
                          <a:latin typeface="Univers-CondensedBoldOblique"/>
                          <a:ea typeface="Calibri"/>
                          <a:cs typeface="Univers-CondensedBoldOblique"/>
                        </a:rPr>
                        <a:t>Hypomagnesemia</a:t>
                      </a:r>
                      <a:r>
                        <a:rPr lang="en-US" sz="1800" b="1" i="0" dirty="0"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400" i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Renal failure, adrenal insufficiency, or diuretic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abuse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Excessive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magnesium replacement or excessive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use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of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milk of magnesia 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malnutrition,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malabsorption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anorexia, intestinal bypass for obesity, diarrhea, diuretics or antibiotics, such as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gentamicin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Overdose of vitamin D or calcium, burns, pancreatitis, or diabetic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ketoacidosis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</a:rPr>
                        <a:t>Signs/Symptoms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Calibri"/>
                        </a:rPr>
                        <a:t>Signs/Symptoms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Peripheral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vasodilation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with decreased blood pressure,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Facial flushing and sensations of warmth and thirst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Lethargy or drowsiness, apnea, and coma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Loss of deep tendon reflexes, paresis.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Cardiac arrest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weakness, tremors, Seizure 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Decreased blood pressure, ventricular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fibrillation,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tachyarrhythmias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depression, agitation, confusion,  and hallucinations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Nausea, vomiting, and anorexia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Decreased calcium level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Review all medications for a patient with renal failure.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hypermagnesemia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reflexes; if absent, notify the practitioner.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calcium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gluconate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Prepare the patient for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hemodialysis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if prescribed.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If the patient is taking an antacid, a laxative, or another drug that contains magnesium, instruct him to stop.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Teach the patient and his family how to prevent,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recognize, and treat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hypermagnesemia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hypomagnesemia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I.V. magnesium as prescribed.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Encourage the patient to consume magnesium-rich foods.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If the patient is confused or agitated, take safety precautions.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Take seizure precautions as needed.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Teach the patient and his family how to prevent, recognize, and treat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hypomagnesemia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-2"/>
          <a:ext cx="9144000" cy="6871265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4572000"/>
                <a:gridCol w="4572000"/>
              </a:tblGrid>
              <a:tr h="778924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Calibri"/>
                          <a:cs typeface="Univers-CondensedOblique"/>
                        </a:rPr>
                        <a:t>Phosphorus</a:t>
                      </a:r>
                      <a:r>
                        <a:rPr lang="en-US" sz="1600" b="1" i="1" dirty="0">
                          <a:latin typeface="+mn-lt"/>
                          <a:ea typeface="Calibri"/>
                          <a:cs typeface="Univers-CondensedOblique"/>
                        </a:rPr>
                        <a:t> </a:t>
                      </a:r>
                      <a:r>
                        <a:rPr lang="en-US" sz="2400" b="1" dirty="0">
                          <a:latin typeface="+mn-lt"/>
                          <a:ea typeface="Calibri"/>
                          <a:cs typeface="Calibri"/>
                        </a:rPr>
                        <a:t>(p)</a:t>
                      </a:r>
                      <a:endParaRPr lang="en-US" sz="2400" b="1" dirty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228600"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Calibri"/>
                          <a:cs typeface="Calibri"/>
                        </a:rPr>
                        <a:t>Normal level 2.5 - 4.5 mg/dl</a:t>
                      </a:r>
                      <a:endParaRPr lang="en-US" sz="20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868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Calibri"/>
                          <a:ea typeface="Calibri"/>
                          <a:cs typeface="Arial"/>
                        </a:rPr>
                        <a:t>Causes of elevation (</a:t>
                      </a:r>
                      <a:r>
                        <a:rPr lang="en-US" sz="1400" b="1" i="1">
                          <a:latin typeface="Univers-CondensedBoldOblique"/>
                          <a:ea typeface="Calibri"/>
                          <a:cs typeface="Univers-CondensedBoldOblique"/>
                        </a:rPr>
                        <a:t>Hyperphosphatemia</a:t>
                      </a:r>
                      <a:r>
                        <a:rPr lang="en-US" sz="1800" b="1" i="1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2400" i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latin typeface="Calibri"/>
                          <a:ea typeface="Calibri"/>
                          <a:cs typeface="Arial"/>
                        </a:rPr>
                        <a:t>Causes of decline (</a:t>
                      </a:r>
                      <a:r>
                        <a:rPr lang="en-US" sz="1400" b="1" i="1" dirty="0" err="1">
                          <a:latin typeface="Univers-CondensedBoldOblique"/>
                          <a:ea typeface="Calibri"/>
                          <a:cs typeface="Univers-CondensedBoldOblique"/>
                        </a:rPr>
                        <a:t>Hypophosphatemia</a:t>
                      </a:r>
                      <a:r>
                        <a:rPr lang="en-US" sz="1800" b="1" i="1" dirty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2400" i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202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Renal disease, Hypoparathyroidism or hyperthyroidism, Excessive vitamin D intake, </a:t>
                      </a:r>
                      <a:r>
                        <a:rPr lang="en-US" sz="1600">
                          <a:solidFill>
                            <a:srgbClr val="FF36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necrosis, excessive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phosphate intake, or chemotherapy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Glucose administration or insulin release, respiratory alkalosis,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Malabsorption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syndromes, diarrhea, vomiting,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aldosteronism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diuretic therapy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Univers-Condensed"/>
                          <a:ea typeface="Calibri"/>
                          <a:cs typeface="Univers-Condensed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68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119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Soft-tissue calcification (chronic hyperphosphatemia)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Hypocalcemia, possible with tetany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Increased red blood cell count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Irritability, confusion, decreased level of consciousness,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seizures, and coma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Weakness, numbness, and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paresthesia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Respiratory muscle weakness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elevated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creatine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kinase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level,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hyperglycemia, and metabolic acidosis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68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119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hyperphosphatemia and hypocalcemia, including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tetany and muscle twitching.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Advise the patient to avoid foods and medications that contain phosphorus.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phosphorus-binding antacids.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Prepare the patient for possible dialysis.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hypo-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phosphatemia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especially neurologic.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phosphate supplements as prescribed.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Note calcium and phosphorus levels because calcium and phosphorus have an inverse relationship.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u="sng" dirty="0" smtClean="0">
                <a:solidFill>
                  <a:srgbClr val="FF0000"/>
                </a:solidFill>
              </a:rPr>
              <a:t>Fluid and electrolyte imbalances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6115064" cy="4525963"/>
          </a:xfrm>
        </p:spPr>
        <p:txBody>
          <a:bodyPr/>
          <a:lstStyle/>
          <a:p>
            <a:pPr rtl="0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algn="l" rtl="0"/>
            <a:r>
              <a:rPr lang="en-US" sz="2800" dirty="0" smtClean="0"/>
              <a:t>Fluid and electrolyte balance is essential for health. Many factors, such as illness, injury, surgery, and treatments, can disrupt a patient’s fluid and electrolyte balance. Even a patient with a minor illness is at risk for fluid and electrolyte imbalance. 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428736"/>
            <a:ext cx="1729774" cy="516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16915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Calibri"/>
                        </a:rPr>
                        <a:t>Fluid Volume Excess  </a:t>
                      </a:r>
                      <a:r>
                        <a:rPr lang="en-US" sz="24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400" b="1" dirty="0" err="1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Hypervolemia</a:t>
                      </a:r>
                      <a:r>
                        <a:rPr lang="en-US" sz="2400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4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Calibri"/>
                        </a:rPr>
                        <a:t>Fluid Volume Deficit   </a:t>
                      </a:r>
                      <a:r>
                        <a:rPr lang="en-US" sz="24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400" b="1" dirty="0" err="1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Hypovolemia</a:t>
                      </a:r>
                      <a:r>
                        <a:rPr lang="en-US" sz="24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4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Calibri"/>
                          <a:ea typeface="Calibri"/>
                          <a:cs typeface="Calibri"/>
                        </a:rPr>
                        <a:t>Hypervolemia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 refers to an excess of  fluid (water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and</a:t>
                      </a:r>
                      <a:r>
                        <a:rPr lang="en-US" sz="2400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sodium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) in ECF. The body has compensatory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mechanisms</a:t>
                      </a:r>
                      <a:r>
                        <a:rPr lang="en-US" sz="2400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to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deal with </a:t>
                      </a:r>
                      <a:r>
                        <a:rPr lang="en-US" sz="1800" dirty="0" err="1">
                          <a:latin typeface="Calibri"/>
                          <a:ea typeface="Calibri"/>
                          <a:cs typeface="Calibri"/>
                        </a:rPr>
                        <a:t>hypervolemia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. However, if these fail, signs and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symptoms develop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The body loses water all the time. A person responds to the thirst reflex by drinking fluids and eating foods that contain water. However, if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Calibri"/>
                        </a:rPr>
                        <a:t>water isn’t adequately replaced, the body’s cells can lose water. This causes dehydration, or fluid volume deficit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. Dehydration refers to a fluid loss of 1% or more of body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weight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latin typeface="Calibri"/>
                          <a:ea typeface="Calibri"/>
                          <a:cs typeface="Arial"/>
                        </a:rPr>
                        <a:t>Etiology/Cause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Congestive Heart Failure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Early renal failure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IV therapy	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Excessive sodium ingestion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Corticosteroid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latin typeface="Calibri"/>
                          <a:ea typeface="Calibri"/>
                          <a:cs typeface="Arial"/>
                        </a:rPr>
                        <a:t>Etiology/Cause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Hemorrhage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Vomiting 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Diarrhea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Burns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Diuretic therapy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Fever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/>
        </p:nvGraphicFramePr>
        <p:xfrm>
          <a:off x="0" y="22733"/>
          <a:ext cx="9144000" cy="655929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Fluid Volume Excess  </a:t>
                      </a:r>
                      <a:r>
                        <a:rPr lang="en-US" sz="28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800" b="1" dirty="0" err="1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Hypervolemia</a:t>
                      </a:r>
                      <a:r>
                        <a:rPr lang="en-US" sz="2800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8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Fluid Volume Deficit   </a:t>
                      </a:r>
                      <a:r>
                        <a:rPr lang="en-US" sz="28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800" b="1" dirty="0" err="1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Hypovolemia</a:t>
                      </a:r>
                      <a:r>
                        <a:rPr lang="en-US" sz="28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8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Signs/Symptoms;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/>
                      <a:r>
                        <a:rPr lang="en-US" sz="20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Tachypnea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,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Dyspnea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crackles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Rapid or bounding pulse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Hypertension (unless in heart failure)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Distended neck and hand veins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Acute weight gain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Edema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Pulmonary edema                                                                     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- 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Dyspnea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-crackles                                                                     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-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Orthopnea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(diff. breathing when supine)</a:t>
                      </a:r>
                    </a:p>
                    <a:p>
                      <a:pPr algn="l" rtl="0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Signs/Symptoms;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/>
                      <a:r>
                        <a:rPr lang="en-US" sz="20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Mild Fluid Loss: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Orthostatic hypotension, Increased heart rate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Restlessness, anxiety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Weight loss </a:t>
                      </a:r>
                    </a:p>
                    <a:p>
                      <a:pPr algn="l" rtl="0"/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Moderate Fluid Loss: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Confusion, dizziness, irritability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Extreme thirst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Nausea -Cool, clammy skin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Rapid Pulse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Decreased urine output (10-30 ml/hr) </a:t>
                      </a:r>
                    </a:p>
                    <a:p>
                      <a:pPr algn="l" rtl="0"/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Severe Fluid Loss: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Decreased cardiac output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Unconsciousness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Hypotension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Weak or absent peripheral pulses</a:t>
                      </a:r>
                    </a:p>
                    <a:p>
                      <a:pPr algn="l" rtl="0"/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u="sng" dirty="0" smtClean="0">
                <a:solidFill>
                  <a:srgbClr val="FF0000"/>
                </a:solidFill>
              </a:rPr>
              <a:t>Assessing fluid balance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There are three elements to assessing fluid balance and hydration status:</a:t>
            </a:r>
          </a:p>
          <a:p>
            <a:pPr lvl="0" algn="l" rtl="0"/>
            <a:r>
              <a:rPr lang="en-US" dirty="0" smtClean="0"/>
              <a:t>Review of fluid balance charts;</a:t>
            </a:r>
          </a:p>
          <a:p>
            <a:pPr lvl="0" algn="l" rtl="0"/>
            <a:r>
              <a:rPr lang="en-US" dirty="0" smtClean="0"/>
              <a:t>Clinical assessment;</a:t>
            </a:r>
          </a:p>
          <a:p>
            <a:pPr lvl="0" algn="l" rtl="0"/>
            <a:r>
              <a:rPr lang="en-US" dirty="0" smtClean="0"/>
              <a:t>Review of blood chemistry.</a:t>
            </a:r>
          </a:p>
          <a:p>
            <a:pPr algn="r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796908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Review of fluid balance charts;</a:t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US" dirty="0" smtClean="0"/>
              <a:t>Fluid balance means the amount of fluid intake equal the amount of fluid excreted .</a:t>
            </a:r>
          </a:p>
          <a:p>
            <a:pPr algn="l" rtl="0">
              <a:buNone/>
            </a:pPr>
            <a:endParaRPr lang="en-US" dirty="0" smtClean="0"/>
          </a:p>
          <a:p>
            <a:pPr lvl="0" algn="l" rtl="0"/>
            <a:r>
              <a:rPr lang="en-US" b="1" u="sng" dirty="0" smtClean="0"/>
              <a:t>Intake include;</a:t>
            </a:r>
            <a:r>
              <a:rPr lang="en-US" dirty="0" smtClean="0"/>
              <a:t>  water, juice, tea and </a:t>
            </a:r>
            <a:r>
              <a:rPr lang="en-US" dirty="0" err="1" smtClean="0"/>
              <a:t>coffe</a:t>
            </a:r>
            <a:r>
              <a:rPr lang="en-US" dirty="0" smtClean="0"/>
              <a:t>, IV fluid , NG feeding </a:t>
            </a:r>
          </a:p>
          <a:p>
            <a:pPr lvl="0" algn="l" rtl="0"/>
            <a:r>
              <a:rPr lang="en-US" b="1" u="sng" dirty="0" smtClean="0"/>
              <a:t>Output include;</a:t>
            </a:r>
            <a:r>
              <a:rPr lang="en-US" dirty="0" smtClean="0"/>
              <a:t>  urine, emesis, NG drainage, and blood drainage.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dirty="0" smtClean="0"/>
              <a:t>Record all fluid intake in the sheet and calculate the  total at the end of each shift</a:t>
            </a:r>
          </a:p>
          <a:p>
            <a:pPr lvl="0" algn="l" rtl="0"/>
            <a:r>
              <a:rPr lang="en-US" dirty="0" smtClean="0"/>
              <a:t>Record all fluid output remember if patients on urine catheter each shift </a:t>
            </a:r>
          </a:p>
          <a:p>
            <a:pPr algn="l" rtl="0"/>
            <a:r>
              <a:rPr lang="en-US" dirty="0" smtClean="0"/>
              <a:t> empty urine from catheter.</a:t>
            </a:r>
          </a:p>
          <a:p>
            <a:pPr algn="l" rtl="0">
              <a:buNone/>
            </a:pPr>
            <a:endParaRPr lang="en-US" dirty="0" smtClean="0"/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IF Intake ( I ) more than Output (O)</a:t>
            </a:r>
            <a:r>
              <a:rPr lang="en-US" dirty="0" smtClean="0"/>
              <a:t> look for signs </a:t>
            </a:r>
            <a:r>
              <a:rPr lang="en-US" b="1" dirty="0" smtClean="0">
                <a:solidFill>
                  <a:srgbClr val="FF0000"/>
                </a:solidFill>
              </a:rPr>
              <a:t>of edema </a:t>
            </a:r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IF Intake ( I )  less than Output (O) </a:t>
            </a:r>
            <a:r>
              <a:rPr lang="en-US" dirty="0" smtClean="0"/>
              <a:t>look for signs </a:t>
            </a:r>
            <a:r>
              <a:rPr lang="en-US" b="1" dirty="0" smtClean="0">
                <a:solidFill>
                  <a:srgbClr val="FF0000"/>
                </a:solidFill>
              </a:rPr>
              <a:t>of dehydration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4" algn="l" rtl="1">
              <a:spcBef>
                <a:spcPct val="0"/>
              </a:spcBef>
            </a:pPr>
            <a:r>
              <a:rPr lang="en-US" sz="3200" b="1" u="sng" dirty="0" smtClean="0">
                <a:solidFill>
                  <a:srgbClr val="FF0000"/>
                </a:solidFill>
              </a:rPr>
              <a:t>Outline of lecture; 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Introduction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Fluid and electrolytes balance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Fluid and electrolytes imbalance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Assessment of Edema, Dehydration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Measuring intake and output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IVF ( intravenous fluids)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صورة 3" descr="http://th01.deviantart.net/fs70/PRE/i/2010/308/9/8/intravenous_therapy_by_jerrykongart-d325hh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500174"/>
            <a:ext cx="192106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9295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001155" cy="585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I.V. fluid replacement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The doctor may order I.V. fluid to maintain or restore fluid balance. I.V. fluid replacement fall into the broad categories of crystalloids and colloids;</a:t>
            </a:r>
          </a:p>
          <a:p>
            <a:pPr algn="l" rtl="0">
              <a:buNone/>
            </a:pPr>
            <a:endParaRPr lang="en-US" sz="2400" dirty="0" smtClean="0"/>
          </a:p>
          <a:p>
            <a:pPr lvl="0" algn="l" rtl="0"/>
            <a:r>
              <a:rPr lang="en-US" sz="2400" b="1" dirty="0" smtClean="0"/>
              <a:t> </a:t>
            </a:r>
            <a:r>
              <a:rPr lang="en-US" sz="2400" b="1" u="sng" dirty="0" smtClean="0"/>
              <a:t>Colloids  </a:t>
            </a:r>
            <a:r>
              <a:rPr lang="en-US" sz="2400" dirty="0" smtClean="0"/>
              <a:t>- contain larger insoluble molecules (blood, albumin, plasma)   </a:t>
            </a:r>
            <a:r>
              <a:rPr lang="en-GB" sz="2400" dirty="0" smtClean="0"/>
              <a:t>used to increase the blood volume following severe loss of blood  (haemorrhage) or loss  of plasma ( severe burns).</a:t>
            </a: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 </a:t>
            </a:r>
          </a:p>
          <a:p>
            <a:pPr algn="l" rtl="0"/>
            <a:r>
              <a:rPr lang="en-US" sz="2400" b="1" u="sng" dirty="0" smtClean="0"/>
              <a:t>Crystalloids</a:t>
            </a:r>
            <a:r>
              <a:rPr lang="en-US" sz="2400" b="1" dirty="0" smtClean="0"/>
              <a:t> – </a:t>
            </a:r>
            <a:r>
              <a:rPr lang="en-US" sz="2400" dirty="0" smtClean="0"/>
              <a:t>contains aqueous solutions of mineral   salts or other water-soluble molecules ( salts and sugar.) to correct body fluids and electrolyte deficit.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840435"/>
          </a:xfrm>
        </p:spPr>
        <p:txBody>
          <a:bodyPr>
            <a:normAutofit fontScale="40000" lnSpcReduction="20000"/>
          </a:bodyPr>
          <a:lstStyle/>
          <a:p>
            <a:pPr lvl="1" algn="l" rtl="0">
              <a:buNone/>
            </a:pPr>
            <a:r>
              <a:rPr lang="en-US" sz="7600" b="1" u="sng" dirty="0" smtClean="0">
                <a:solidFill>
                  <a:srgbClr val="FF0000"/>
                </a:solidFill>
              </a:rPr>
              <a:t>Isotonic</a:t>
            </a:r>
            <a:endParaRPr lang="en-US" sz="76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5100" dirty="0" smtClean="0"/>
          </a:p>
          <a:p>
            <a:pPr algn="l" rtl="0">
              <a:buNone/>
            </a:pPr>
            <a:r>
              <a:rPr lang="en-US" sz="5100" dirty="0" smtClean="0"/>
              <a:t>A solution that has the same salt concentration as the normal cells of the body and the blood.      </a:t>
            </a:r>
            <a:endParaRPr lang="en-US" sz="5900" dirty="0" smtClean="0"/>
          </a:p>
          <a:p>
            <a:pPr algn="l" rtl="0">
              <a:buNone/>
            </a:pPr>
            <a:r>
              <a:rPr lang="en-US" sz="5100" b="1" u="sng" dirty="0" smtClean="0"/>
              <a:t>Examples: 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Ringer Lactate .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0.9% </a:t>
            </a:r>
            <a:r>
              <a:rPr lang="en-US" sz="5100" dirty="0" err="1" smtClean="0"/>
              <a:t>NaCl</a:t>
            </a:r>
            <a:r>
              <a:rPr lang="en-US" sz="5100" dirty="0" smtClean="0"/>
              <a:t> (0.9% NSS )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D5W.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Normal saline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same tonicity as body</a:t>
            </a:r>
          </a:p>
          <a:p>
            <a:pPr lvl="0" algn="l" rtl="0">
              <a:buNone/>
            </a:pPr>
            <a:endParaRPr lang="en-US" sz="5900" dirty="0" smtClean="0"/>
          </a:p>
          <a:p>
            <a:pPr algn="l" rtl="0"/>
            <a:r>
              <a:rPr lang="en-US" sz="5100" b="1" u="sng" dirty="0" smtClean="0"/>
              <a:t>Indication: </a:t>
            </a:r>
            <a:endParaRPr lang="en-US" sz="5900" dirty="0" smtClean="0"/>
          </a:p>
          <a:p>
            <a:pPr lvl="1" algn="l" rtl="0"/>
            <a:r>
              <a:rPr lang="en-US" sz="5000" dirty="0" smtClean="0"/>
              <a:t>Hypotension (increases BP), </a:t>
            </a:r>
            <a:endParaRPr lang="en-US" sz="8000" dirty="0" smtClean="0"/>
          </a:p>
          <a:p>
            <a:pPr lvl="1" algn="l" rtl="0"/>
            <a:r>
              <a:rPr lang="en-US" sz="5000" dirty="0" err="1" smtClean="0"/>
              <a:t>Hypovolemia</a:t>
            </a:r>
            <a:r>
              <a:rPr lang="en-US" sz="5000" dirty="0" smtClean="0"/>
              <a:t> </a:t>
            </a:r>
          </a:p>
          <a:p>
            <a:pPr lvl="1" algn="l" rtl="0">
              <a:buNone/>
            </a:pPr>
            <a:endParaRPr lang="en-US" sz="8000" dirty="0" smtClean="0"/>
          </a:p>
          <a:p>
            <a:pPr algn="l" rtl="0"/>
            <a:r>
              <a:rPr lang="en-US" sz="5100" b="1" u="sng" dirty="0" smtClean="0"/>
              <a:t>Complications of Isotonic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IV fluid overload  </a:t>
            </a:r>
            <a:endParaRPr lang="en-US" sz="5900" dirty="0" smtClean="0"/>
          </a:p>
          <a:p>
            <a:pPr rtl="0"/>
            <a:r>
              <a:rPr lang="en-US" dirty="0" smtClean="0"/>
              <a:t> </a:t>
            </a:r>
            <a:endParaRPr lang="en-US" sz="40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isotonicbloodce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071678"/>
            <a:ext cx="313638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6000792"/>
          </a:xfrm>
        </p:spPr>
        <p:txBody>
          <a:bodyPr>
            <a:normAutofit fontScale="70000" lnSpcReduction="20000"/>
          </a:bodyPr>
          <a:lstStyle/>
          <a:p>
            <a:pPr lvl="1" algn="l" rtl="0">
              <a:buNone/>
            </a:pPr>
            <a:r>
              <a:rPr lang="en-US" sz="4000" b="1" u="sng" dirty="0" smtClean="0">
                <a:solidFill>
                  <a:srgbClr val="FF0000"/>
                </a:solidFill>
              </a:rPr>
              <a:t>Hypertonic</a:t>
            </a:r>
          </a:p>
          <a:p>
            <a:pPr lvl="1" algn="l" rtl="0">
              <a:buNone/>
            </a:pPr>
            <a:endParaRPr lang="en-US" sz="4000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A solution with a higher salts  concentration than in normal cells of the body and the blood.</a:t>
            </a:r>
          </a:p>
          <a:p>
            <a:pPr algn="l" rtl="0">
              <a:buNone/>
            </a:pPr>
            <a:endParaRPr lang="en-US" sz="4000" dirty="0" smtClean="0"/>
          </a:p>
          <a:p>
            <a:pPr algn="l" rtl="0"/>
            <a:r>
              <a:rPr lang="en-US" b="1" u="sng" dirty="0" smtClean="0"/>
              <a:t>Examples :</a:t>
            </a:r>
            <a:endParaRPr lang="en-US" sz="4000" dirty="0" smtClean="0"/>
          </a:p>
          <a:p>
            <a:pPr lvl="1" algn="l" rtl="0"/>
            <a:r>
              <a:rPr lang="en-US" dirty="0" smtClean="0"/>
              <a:t>D5W in normal Saline solution ,  </a:t>
            </a:r>
            <a:endParaRPr lang="en-US" sz="3600" dirty="0" smtClean="0"/>
          </a:p>
          <a:p>
            <a:pPr lvl="1" algn="l" rtl="0"/>
            <a:r>
              <a:rPr lang="en-US" dirty="0" smtClean="0"/>
              <a:t>D5W  in half normal Saline </a:t>
            </a:r>
            <a:endParaRPr lang="en-US" sz="3600" dirty="0" smtClean="0"/>
          </a:p>
          <a:p>
            <a:pPr lvl="1" algn="l" rtl="0"/>
            <a:r>
              <a:rPr lang="en-US" dirty="0" smtClean="0"/>
              <a:t>D10W. </a:t>
            </a:r>
            <a:endParaRPr lang="en-US" sz="3600" dirty="0" smtClean="0"/>
          </a:p>
          <a:p>
            <a:pPr lvl="1" algn="l" rtl="0"/>
            <a:r>
              <a:rPr lang="en-US" dirty="0" smtClean="0"/>
              <a:t>5% normal saline</a:t>
            </a:r>
            <a:endParaRPr lang="en-US" sz="3600" dirty="0" smtClean="0"/>
          </a:p>
          <a:p>
            <a:pPr lvl="1" algn="l" rtl="0"/>
            <a:r>
              <a:rPr lang="en-US" dirty="0" smtClean="0"/>
              <a:t>D5 Ringers Lactate</a:t>
            </a:r>
          </a:p>
          <a:p>
            <a:pPr lvl="1" algn="l" rtl="0">
              <a:buNone/>
            </a:pPr>
            <a:endParaRPr lang="en-US" sz="3600" dirty="0" smtClean="0"/>
          </a:p>
          <a:p>
            <a:pPr algn="l" rtl="0"/>
            <a:r>
              <a:rPr lang="en-US" b="1" u="sng" dirty="0" smtClean="0"/>
              <a:t>Indication: </a:t>
            </a:r>
            <a:endParaRPr lang="en-US" sz="4000" dirty="0" smtClean="0"/>
          </a:p>
          <a:p>
            <a:pPr lvl="1" algn="l" rtl="0"/>
            <a:r>
              <a:rPr lang="en-US" dirty="0" smtClean="0"/>
              <a:t>low BP slight edema but not w/CHF</a:t>
            </a:r>
          </a:p>
          <a:p>
            <a:pPr lvl="1" algn="l" rtl="0">
              <a:buNone/>
            </a:pPr>
            <a:endParaRPr lang="en-US" sz="3600" dirty="0" smtClean="0"/>
          </a:p>
          <a:p>
            <a:pPr algn="l" rtl="0"/>
            <a:r>
              <a:rPr lang="en-US" b="1" dirty="0" smtClean="0"/>
              <a:t>      </a:t>
            </a:r>
            <a:r>
              <a:rPr lang="en-US" b="1" u="sng" dirty="0" smtClean="0"/>
              <a:t>Complications ;</a:t>
            </a:r>
            <a:endParaRPr lang="en-US" sz="4000" dirty="0" smtClean="0"/>
          </a:p>
          <a:p>
            <a:pPr lvl="1" algn="l" rtl="0"/>
            <a:r>
              <a:rPr lang="en-US" dirty="0" smtClean="0"/>
              <a:t>circulatory overload. </a:t>
            </a:r>
            <a:endParaRPr lang="en-US" sz="3600" dirty="0" smtClean="0"/>
          </a:p>
          <a:p>
            <a:pPr rtl="0"/>
            <a:endParaRPr lang="en-US" dirty="0" smtClean="0"/>
          </a:p>
        </p:txBody>
      </p:sp>
      <p:pic>
        <p:nvPicPr>
          <p:cNvPr id="4" name="صورة 3" descr="hypertonicbloodce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428868"/>
            <a:ext cx="391499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5929354"/>
          </a:xfrm>
        </p:spPr>
        <p:txBody>
          <a:bodyPr>
            <a:normAutofit fontScale="70000" lnSpcReduction="20000"/>
          </a:bodyPr>
          <a:lstStyle/>
          <a:p>
            <a:pPr lvl="1" algn="l" rtl="0">
              <a:buNone/>
            </a:pPr>
            <a:r>
              <a:rPr lang="en-US" sz="4500" b="1" u="sng" dirty="0" smtClean="0">
                <a:solidFill>
                  <a:srgbClr val="FF0000"/>
                </a:solidFill>
              </a:rPr>
              <a:t>Hypotonic</a:t>
            </a:r>
          </a:p>
          <a:p>
            <a:pPr lvl="1" algn="l" rtl="0">
              <a:buNone/>
            </a:pPr>
            <a:r>
              <a:rPr lang="ar-SA" dirty="0" smtClean="0"/>
              <a:t> </a:t>
            </a:r>
            <a:endParaRPr lang="en-US" sz="4000" dirty="0" smtClean="0"/>
          </a:p>
          <a:p>
            <a:pPr algn="l" rtl="0"/>
            <a:r>
              <a:rPr lang="en-US" dirty="0" smtClean="0"/>
              <a:t>A solution with a lower salts concentration than in normal cells of the body and the blood.</a:t>
            </a:r>
          </a:p>
          <a:p>
            <a:pPr algn="l" rtl="0">
              <a:buNone/>
            </a:pPr>
            <a:endParaRPr lang="en-US" sz="4000" dirty="0" smtClean="0"/>
          </a:p>
          <a:p>
            <a:pPr algn="l" rtl="0"/>
            <a:r>
              <a:rPr lang="en-US" b="1" u="sng" dirty="0" smtClean="0"/>
              <a:t>Examples :</a:t>
            </a:r>
            <a:endParaRPr lang="en-US" sz="4000" b="1" u="sng" dirty="0" smtClean="0"/>
          </a:p>
          <a:p>
            <a:pPr lvl="1" algn="l" rtl="0"/>
            <a:r>
              <a:rPr lang="en-US" dirty="0" smtClean="0"/>
              <a:t>0.45%  </a:t>
            </a:r>
            <a:r>
              <a:rPr lang="en-US" dirty="0" err="1" smtClean="0"/>
              <a:t>NaCl</a:t>
            </a:r>
            <a:r>
              <a:rPr lang="en-US" dirty="0" smtClean="0"/>
              <a:t> .</a:t>
            </a:r>
            <a:endParaRPr lang="en-US" sz="3600" dirty="0" smtClean="0"/>
          </a:p>
          <a:p>
            <a:pPr lvl="1" algn="l" rtl="0"/>
            <a:r>
              <a:rPr lang="en-US" dirty="0" smtClean="0"/>
              <a:t>0.33% </a:t>
            </a:r>
            <a:r>
              <a:rPr lang="en-US" dirty="0" err="1" smtClean="0"/>
              <a:t>NaCl</a:t>
            </a:r>
            <a:r>
              <a:rPr lang="en-US" dirty="0" smtClean="0"/>
              <a:t> . </a:t>
            </a:r>
            <a:endParaRPr lang="en-US" sz="3600" dirty="0" smtClean="0"/>
          </a:p>
          <a:p>
            <a:pPr lvl="1" algn="l" rtl="0"/>
            <a:r>
              <a:rPr lang="en-US" dirty="0" smtClean="0"/>
              <a:t>45% sodium chloride</a:t>
            </a:r>
            <a:endParaRPr lang="en-US" sz="3600" dirty="0" smtClean="0"/>
          </a:p>
          <a:p>
            <a:pPr lvl="1" algn="l" rtl="0"/>
            <a:r>
              <a:rPr lang="en-US" dirty="0" smtClean="0"/>
              <a:t>5%dextrose water </a:t>
            </a:r>
          </a:p>
          <a:p>
            <a:pPr lvl="1" algn="l" rtl="0">
              <a:buNone/>
            </a:pPr>
            <a:r>
              <a:rPr lang="en-US" dirty="0" smtClean="0"/>
              <a:t>(becomes hypotonic in body)</a:t>
            </a:r>
            <a:endParaRPr lang="en-US" sz="3600" dirty="0" smtClean="0"/>
          </a:p>
          <a:p>
            <a:pPr algn="l" rtl="0">
              <a:buNone/>
            </a:pPr>
            <a:endParaRPr lang="en-US" sz="4000" dirty="0" smtClean="0"/>
          </a:p>
          <a:p>
            <a:pPr algn="l" rtl="0"/>
            <a:r>
              <a:rPr lang="en-US" b="1" u="sng" dirty="0" smtClean="0"/>
              <a:t>Indication: </a:t>
            </a:r>
            <a:endParaRPr lang="en-US" sz="4000" dirty="0" smtClean="0"/>
          </a:p>
          <a:p>
            <a:pPr lvl="1" algn="l" rtl="0"/>
            <a:r>
              <a:rPr lang="en-US" dirty="0" smtClean="0"/>
              <a:t>Dehydration </a:t>
            </a:r>
          </a:p>
          <a:p>
            <a:pPr lvl="1" algn="l" rtl="0">
              <a:buNone/>
            </a:pPr>
            <a:endParaRPr lang="en-US" sz="3600" dirty="0" smtClean="0"/>
          </a:p>
          <a:p>
            <a:pPr algn="l" rtl="0"/>
            <a:r>
              <a:rPr lang="en-US" b="1" dirty="0" smtClean="0"/>
              <a:t>      </a:t>
            </a:r>
            <a:r>
              <a:rPr lang="en-US" b="1" u="sng" dirty="0" smtClean="0"/>
              <a:t>Complications ;</a:t>
            </a:r>
            <a:endParaRPr lang="en-US" sz="4000" dirty="0" smtClean="0"/>
          </a:p>
          <a:p>
            <a:pPr lvl="1" algn="l" rtl="0"/>
            <a:r>
              <a:rPr lang="en-US" dirty="0" smtClean="0"/>
              <a:t>May cause edema </a:t>
            </a:r>
            <a:endParaRPr lang="en-US" sz="3600" dirty="0" smtClean="0"/>
          </a:p>
          <a:p>
            <a:pPr algn="l" rtl="0">
              <a:buNone/>
            </a:pPr>
            <a:endParaRPr lang="en-US" sz="40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33794" name="Picture 2" descr="http://www.one-school.net/Malaysia/UniversityandCollege/SPM/revisioncard/biology/movementacrossmembrane/images/hypotonicbloodce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85992"/>
            <a:ext cx="414340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Types of IV lines</a:t>
            </a:r>
            <a:r>
              <a:rPr lang="en-US" sz="3600" u="sng" dirty="0" smtClean="0">
                <a:solidFill>
                  <a:srgbClr val="FF0000"/>
                </a:solidFill>
              </a:rPr>
              <a:t>;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 </a:t>
            </a:r>
          </a:p>
          <a:p>
            <a:pPr lvl="0" algn="l" rtl="0"/>
            <a:r>
              <a:rPr lang="en-US" sz="2400" b="1" dirty="0" smtClean="0"/>
              <a:t>Peripheral (hands)</a:t>
            </a:r>
            <a:endParaRPr lang="en-US" sz="2400" dirty="0" smtClean="0"/>
          </a:p>
          <a:p>
            <a:pPr lvl="0" algn="l" rtl="0"/>
            <a:r>
              <a:rPr lang="en-US" sz="2400" b="1" dirty="0" smtClean="0"/>
              <a:t>Central Venous Catheter (big veins)</a:t>
            </a:r>
            <a:r>
              <a:rPr lang="en-US" sz="2400" dirty="0" smtClean="0"/>
              <a:t> </a:t>
            </a:r>
          </a:p>
          <a:p>
            <a:pPr lvl="0" algn="l" rtl="0">
              <a:buNone/>
            </a:pPr>
            <a:r>
              <a:rPr lang="en-US" sz="2400" dirty="0" smtClean="0"/>
              <a:t>     - PICC (Peripherally inserted  Central Catheter)</a:t>
            </a:r>
          </a:p>
          <a:p>
            <a:pPr lvl="0" algn="l" rtl="0">
              <a:buNone/>
            </a:pPr>
            <a:r>
              <a:rPr lang="en-US" sz="2400" dirty="0" smtClean="0"/>
              <a:t>     - CVC ( Central venous catheter ) </a:t>
            </a: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00438"/>
            <a:ext cx="60722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u="sng" dirty="0" smtClean="0">
                <a:solidFill>
                  <a:srgbClr val="FF0000"/>
                </a:solidFill>
              </a:rPr>
              <a:t>Advantages of IVI</a:t>
            </a:r>
            <a:r>
              <a:rPr lang="en-US" sz="3600" u="sng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0">
              <a:buNone/>
            </a:pPr>
            <a:r>
              <a:rPr lang="en-US" dirty="0" smtClean="0"/>
              <a:t> </a:t>
            </a:r>
          </a:p>
          <a:p>
            <a:pPr lvl="0" algn="l" rtl="0"/>
            <a:r>
              <a:rPr lang="en-US" sz="2800" dirty="0" smtClean="0"/>
              <a:t>Immediate effect </a:t>
            </a:r>
          </a:p>
          <a:p>
            <a:pPr lvl="0" algn="l" rtl="0"/>
            <a:r>
              <a:rPr lang="en-US" sz="2800" dirty="0" smtClean="0"/>
              <a:t>Patient cannot tolerate drugs / fluids orally</a:t>
            </a:r>
          </a:p>
          <a:p>
            <a:pPr lvl="0" algn="l" rtl="0"/>
            <a:r>
              <a:rPr lang="en-US" sz="2800" dirty="0" smtClean="0"/>
              <a:t>Some drugs cannot be absorbed by any other route </a:t>
            </a:r>
          </a:p>
          <a:p>
            <a:pPr lvl="0" algn="l" rtl="0"/>
            <a:r>
              <a:rPr lang="en-US" sz="2800" dirty="0" smtClean="0"/>
              <a:t>Pain and irritation is avoided compared to some substances when given SC/IM </a:t>
            </a:r>
          </a:p>
          <a:p>
            <a:pPr rtl="0">
              <a:buNone/>
            </a:pPr>
            <a:r>
              <a:rPr lang="en-US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b="1" u="sng" dirty="0" smtClean="0">
                <a:solidFill>
                  <a:srgbClr val="FF0000"/>
                </a:solidFill>
              </a:rPr>
              <a:t>Disadvantages/Complications of IVI</a:t>
            </a:r>
            <a:r>
              <a:rPr lang="en-US" sz="3100" u="sng" dirty="0" smtClean="0">
                <a:solidFill>
                  <a:srgbClr val="FF0000"/>
                </a:solidFill>
              </a:rPr>
              <a:t> 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525963"/>
          </a:xfrm>
        </p:spPr>
        <p:txBody>
          <a:bodyPr>
            <a:noAutofit/>
          </a:bodyPr>
          <a:lstStyle/>
          <a:p>
            <a:pPr lvl="0" algn="l" rtl="0"/>
            <a:r>
              <a:rPr lang="en-US" sz="2400" b="1" u="sng" dirty="0" smtClean="0"/>
              <a:t>Phlebitis;</a:t>
            </a:r>
            <a:r>
              <a:rPr lang="en-US" sz="2400" b="1" dirty="0" smtClean="0"/>
              <a:t>  </a:t>
            </a:r>
            <a:r>
              <a:rPr lang="en-US" sz="2400" dirty="0" smtClean="0"/>
              <a:t>is inflammation of a vein </a:t>
            </a:r>
          </a:p>
          <a:p>
            <a:pPr algn="l" rtl="0">
              <a:buNone/>
            </a:pPr>
            <a:endParaRPr lang="en-US" sz="2400" dirty="0" smtClean="0"/>
          </a:p>
          <a:p>
            <a:pPr lvl="0" algn="l" rtl="0"/>
            <a:r>
              <a:rPr lang="en-US" sz="2400" b="1" u="sng" dirty="0" err="1" smtClean="0"/>
              <a:t>Thrombophlebitis</a:t>
            </a:r>
            <a:r>
              <a:rPr lang="en-US" sz="2400" b="1" u="sng" dirty="0" smtClean="0"/>
              <a:t>; </a:t>
            </a:r>
            <a:endParaRPr lang="en-US" sz="2400" b="1" dirty="0" smtClean="0"/>
          </a:p>
          <a:p>
            <a:pPr algn="l" rtl="0">
              <a:buNone/>
            </a:pPr>
            <a:r>
              <a:rPr lang="en-US" sz="2400" dirty="0" smtClean="0"/>
              <a:t>is an irritation of the vein along with the formation of a clot; it’s usually more painful than phlebitis.  Look for pain, redness, swelling, or  a red line streaking along the vein</a:t>
            </a:r>
          </a:p>
          <a:p>
            <a:pPr algn="l" rtl="0">
              <a:buNone/>
            </a:pPr>
            <a:endParaRPr lang="en-US" sz="2400" dirty="0" smtClean="0"/>
          </a:p>
          <a:p>
            <a:pPr lvl="0" algn="l" rtl="0"/>
            <a:r>
              <a:rPr lang="en-US" sz="2400" b="1" u="sng" dirty="0" smtClean="0"/>
              <a:t>Infiltration;</a:t>
            </a:r>
            <a:r>
              <a:rPr lang="en-US" sz="2400" b="1" dirty="0" smtClean="0"/>
              <a:t> </a:t>
            </a:r>
            <a:r>
              <a:rPr lang="en-US" sz="2400" dirty="0" smtClean="0"/>
              <a:t>fluid may leak from the vein into surrounding Tissue, If you see infiltration, stop the infusion, elevate the extremity, and apply warm soaks.</a:t>
            </a:r>
          </a:p>
          <a:p>
            <a:pPr algn="l">
              <a:buNone/>
            </a:pP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Water comprises </a:t>
            </a:r>
            <a:r>
              <a:rPr lang="en-US" sz="2400" u="sng" dirty="0" smtClean="0"/>
              <a:t>60%</a:t>
            </a:r>
            <a:r>
              <a:rPr lang="en-US" sz="2400" dirty="0" smtClean="0"/>
              <a:t> of the body weight of an average adult, the total body water is divided functionally into the </a:t>
            </a:r>
            <a:r>
              <a:rPr lang="en-US" sz="2400" u="sng" dirty="0" smtClean="0"/>
              <a:t>extracellular</a:t>
            </a:r>
            <a:r>
              <a:rPr lang="en-US" sz="2400" dirty="0" smtClean="0"/>
              <a:t> (ECF = 20% of body weight) and </a:t>
            </a:r>
          </a:p>
          <a:p>
            <a:pPr algn="l" rtl="0">
              <a:buNone/>
            </a:pPr>
            <a:r>
              <a:rPr lang="en-US" sz="2400" dirty="0" smtClean="0"/>
              <a:t>    </a:t>
            </a:r>
            <a:r>
              <a:rPr lang="en-US" sz="2400" u="sng" dirty="0" smtClean="0"/>
              <a:t>the intracellular fluid spaces </a:t>
            </a:r>
            <a:r>
              <a:rPr lang="en-US" sz="2400" dirty="0" smtClean="0"/>
              <a:t>(ICF = 40% of body weight) separated by the cell membrane.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The ECF is further divided into </a:t>
            </a:r>
          </a:p>
          <a:p>
            <a:pPr algn="l" rtl="0">
              <a:buNone/>
            </a:pPr>
            <a:r>
              <a:rPr lang="en-US" sz="2400" dirty="0" smtClean="0"/>
              <a:t>     </a:t>
            </a:r>
            <a:r>
              <a:rPr lang="en-US" sz="2400" u="sng" dirty="0" smtClean="0"/>
              <a:t>the intravascular </a:t>
            </a:r>
            <a:r>
              <a:rPr lang="en-US" sz="2400" dirty="0" smtClean="0"/>
              <a:t>(within the circulation) and</a:t>
            </a:r>
          </a:p>
          <a:p>
            <a:pPr algn="l" rtl="0">
              <a:buNone/>
            </a:pPr>
            <a:r>
              <a:rPr lang="en-US" sz="2400" dirty="0" smtClean="0"/>
              <a:t>     </a:t>
            </a:r>
            <a:r>
              <a:rPr lang="en-US" sz="2400" u="sng" dirty="0" smtClean="0"/>
              <a:t>the interstitial </a:t>
            </a:r>
            <a:r>
              <a:rPr lang="en-US" sz="2400" dirty="0" smtClean="0"/>
              <a:t>(</a:t>
            </a:r>
            <a:r>
              <a:rPr lang="en-US" sz="2400" dirty="0" err="1" smtClean="0"/>
              <a:t>extravascular</a:t>
            </a:r>
            <a:r>
              <a:rPr lang="en-US" sz="2400" dirty="0" smtClean="0"/>
              <a:t> fluid surrounding the cells) fluid space.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b="1" u="sng" dirty="0" smtClean="0">
                <a:solidFill>
                  <a:srgbClr val="FF0000"/>
                </a:solidFill>
              </a:rPr>
              <a:t>Disadvantages/Complications of IVI</a:t>
            </a:r>
            <a:r>
              <a:rPr lang="en-US" sz="3100" u="sng" dirty="0" smtClean="0">
                <a:solidFill>
                  <a:srgbClr val="FF0000"/>
                </a:solidFill>
              </a:rPr>
              <a:t> 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525963"/>
          </a:xfrm>
        </p:spPr>
        <p:txBody>
          <a:bodyPr>
            <a:noAutofit/>
          </a:bodyPr>
          <a:lstStyle/>
          <a:p>
            <a:pPr algn="l" rtl="0">
              <a:buNone/>
            </a:pPr>
            <a:endParaRPr lang="en-US" sz="2400" dirty="0" smtClean="0"/>
          </a:p>
          <a:p>
            <a:pPr lvl="0" algn="l" rtl="0"/>
            <a:r>
              <a:rPr lang="en-US" sz="2400" b="1" u="sng" dirty="0" smtClean="0"/>
              <a:t>Infection ;</a:t>
            </a:r>
            <a:r>
              <a:rPr lang="en-US" sz="2400" b="1" dirty="0" smtClean="0"/>
              <a:t> </a:t>
            </a:r>
            <a:r>
              <a:rPr lang="en-US" sz="2400" dirty="0" smtClean="0"/>
              <a:t>Adhering to aseptic technique is vital in the prevention of intravenous related infections. Swab the site for culture and remove the catheter as ordered. </a:t>
            </a:r>
          </a:p>
          <a:p>
            <a:pPr algn="l" rtl="0"/>
            <a:endParaRPr lang="en-US" sz="2400" dirty="0" smtClean="0"/>
          </a:p>
          <a:p>
            <a:pPr lvl="0" algn="l" rtl="0"/>
            <a:r>
              <a:rPr lang="en-US" sz="2400" b="1" u="sng" dirty="0" smtClean="0"/>
              <a:t>Anaphylaxis</a:t>
            </a:r>
            <a:r>
              <a:rPr lang="en-US" sz="2400" dirty="0" smtClean="0"/>
              <a:t>/ Allergic reactions (Itching, rash, shortness of breath)</a:t>
            </a:r>
          </a:p>
          <a:p>
            <a:pPr algn="l" rtl="0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What the Nurse should do? 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2357454"/>
          </a:xfrm>
        </p:spPr>
        <p:txBody>
          <a:bodyPr>
            <a:normAutofit fontScale="92500" lnSpcReduction="10000"/>
          </a:bodyPr>
          <a:lstStyle/>
          <a:p>
            <a:pPr lvl="0" algn="l" rtl="0"/>
            <a:r>
              <a:rPr lang="en-US" dirty="0" smtClean="0"/>
              <a:t>STOP INFUSION  and treat as indicated by Pharmacy, Medication package insert or drug reference book.</a:t>
            </a:r>
          </a:p>
          <a:p>
            <a:pPr lvl="0" algn="l" rtl="0">
              <a:buNone/>
            </a:pPr>
            <a:endParaRPr lang="en-US" dirty="0" smtClean="0"/>
          </a:p>
          <a:p>
            <a:pPr lvl="0" algn="l" rtl="0"/>
            <a:r>
              <a:rPr lang="en-US" dirty="0" smtClean="0"/>
              <a:t>Notify MD and document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6" name="Picture 2" descr="http://www.mynamesnotmommy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214422"/>
            <a:ext cx="3429024" cy="5144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http://what-when-how.com/wp-content/uploads/2012/08/tmpe0265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85728"/>
            <a:ext cx="7286676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pPr lvl="1"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Fluid Functions: </a:t>
            </a:r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Font typeface="Wingdings" pitchFamily="2" charset="2"/>
              <a:buChar char="Ø"/>
            </a:pPr>
            <a:r>
              <a:rPr lang="en-US" dirty="0" smtClean="0"/>
              <a:t>Help regulate body temperature </a:t>
            </a:r>
          </a:p>
          <a:p>
            <a:pPr lvl="1" algn="l" rtl="0">
              <a:buFont typeface="Wingdings" pitchFamily="2" charset="2"/>
              <a:buChar char="Ø"/>
            </a:pPr>
            <a:r>
              <a:rPr lang="en-US" dirty="0" smtClean="0"/>
              <a:t>Transport nutrients and gases throughout the body </a:t>
            </a:r>
          </a:p>
          <a:p>
            <a:pPr lvl="1" algn="l" rtl="0">
              <a:buFont typeface="Wingdings" pitchFamily="2" charset="2"/>
              <a:buChar char="Ø"/>
            </a:pPr>
            <a:r>
              <a:rPr lang="en-US" dirty="0" smtClean="0"/>
              <a:t>Carry cellular waste products to excretion sites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268931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Electrolytes are a major component of body fluids that play important roles i</a:t>
            </a:r>
            <a:r>
              <a:rPr lang="en-US" sz="4100" u="sng" dirty="0" smtClean="0">
                <a:latin typeface="Arabic Typesetting" pitchFamily="66" charset="-78"/>
                <a:cs typeface="Arabic Typesetting" pitchFamily="66" charset="-78"/>
              </a:rPr>
              <a:t>n maintaining chemical balance</a:t>
            </a: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, there are six major electrolytes;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sodium,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potassium,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calcium,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chloride,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phosphorus, and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magnesium.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142976" y="642918"/>
            <a:ext cx="3114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</a:pPr>
            <a:r>
              <a:rPr lang="en-US" sz="3200" b="1" u="sng" dirty="0" smtClean="0">
                <a:solidFill>
                  <a:srgbClr val="FF0000"/>
                </a:solidFill>
              </a:rPr>
              <a:t>Electrolytes 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14282" y="162276"/>
          <a:ext cx="8715436" cy="66605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526454"/>
                <a:gridCol w="2188982"/>
              </a:tblGrid>
              <a:tr h="9821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Calibri"/>
                          <a:ea typeface="Calibri"/>
                          <a:cs typeface="Calibri"/>
                        </a:rPr>
                        <a:t>Functions</a:t>
                      </a:r>
                      <a:endParaRPr lang="en-US" sz="4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Major Intracellular Electrolytes</a:t>
                      </a:r>
                      <a:r>
                        <a:rPr lang="en-US" sz="2000" b="1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61086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latin typeface="Calibri"/>
                          <a:ea typeface="Calibri"/>
                          <a:cs typeface="Arial"/>
                        </a:rPr>
                        <a:t> 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Regulates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cell excitability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&amp; nerve impulse conduction </a:t>
                      </a:r>
                      <a:endParaRPr lang="en-US" sz="24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latin typeface="Calibri"/>
                          <a:ea typeface="Calibri"/>
                          <a:cs typeface="Arial"/>
                        </a:rPr>
                        <a:t> 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Permeates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cell membranes, thereby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affecting the cell’s electrical status </a:t>
                      </a:r>
                      <a:r>
                        <a:rPr lang="en-US" sz="2400" u="none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resting membrane potential)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u="sng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Regulates muscle contraction and myocardial membrane </a:t>
                      </a:r>
                      <a:r>
                        <a:rPr lang="en-US" sz="1800" u="sng" dirty="0" smtClean="0">
                          <a:latin typeface="Calibri"/>
                          <a:ea typeface="Calibri"/>
                          <a:cs typeface="Arial"/>
                        </a:rPr>
                        <a:t>responsiveness</a:t>
                      </a: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2400" u="sng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Potassium 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K+)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714512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 Modifies</a:t>
                      </a:r>
                      <a:r>
                        <a:rPr lang="en-US" sz="1800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u="sng" dirty="0" smtClean="0">
                          <a:latin typeface="Calibri"/>
                          <a:ea typeface="Calibri"/>
                          <a:cs typeface="Arial"/>
                        </a:rPr>
                        <a:t>nerve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impulse transmission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and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skeletal muscle </a:t>
                      </a:r>
                      <a:r>
                        <a:rPr lang="en-US" sz="1800" u="sng" dirty="0" smtClean="0">
                          <a:latin typeface="Calibri"/>
                          <a:ea typeface="Calibri"/>
                          <a:cs typeface="Arial"/>
                        </a:rPr>
                        <a:t>response</a:t>
                      </a:r>
                      <a:endParaRPr lang="en-US" sz="2400" u="sng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 Important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in the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functioning of the heart, nerves, and muscles </a:t>
                      </a:r>
                      <a:endParaRPr lang="en-US" sz="24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Influences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normal function of the cardiovascular system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and Na+ and K+ ion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transportation</a:t>
                      </a: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Magnesium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(Mg+)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2567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• Promotes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energy storage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and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carbohydrate, protein and fat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metabolism 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Phosphorus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Arial"/>
                        </a:rPr>
                        <a:t>/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Arial"/>
                        </a:rPr>
                        <a:t>Phosphate 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P-)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858835"/>
              </p:ext>
            </p:extLst>
          </p:nvPr>
        </p:nvGraphicFramePr>
        <p:xfrm>
          <a:off x="285720" y="357166"/>
          <a:ext cx="8572560" cy="5307330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5700854"/>
                <a:gridCol w="2871706"/>
              </a:tblGrid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Functions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Major Extracellular Electrolytes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Helps maintain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acid base balance </a:t>
                      </a:r>
                      <a:endParaRPr lang="en-US" sz="28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Activates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nerve and muscle cells </a:t>
                      </a:r>
                      <a:endParaRPr lang="en-US" sz="28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Influences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water distribution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(with chloride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Arial"/>
                        </a:rPr>
                        <a:t>Sodium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(Na+)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Found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in cell membranes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it helps cells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adhere to one another and maintain their shape </a:t>
                      </a:r>
                      <a:endParaRPr lang="en-US" sz="2000" u="sng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Acts as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an enzyme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activator within cells (muscles must have Ca+ to contract) </a:t>
                      </a:r>
                      <a:endParaRPr lang="en-US" sz="2000" u="none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u="none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Calibri"/>
                        </a:rPr>
                        <a:t>  promotes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Calibri"/>
                        </a:rPr>
                        <a:t>nerve impulse and muscle contraction/relaxation</a:t>
                      </a:r>
                      <a:endParaRPr lang="en-US" sz="2800" u="sng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Calcium </a:t>
                      </a:r>
                      <a:endParaRPr lang="en-US" sz="24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Ca+)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323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668016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Sodium (Na)</a:t>
                      </a: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Normal rang: 135-145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870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Causes of elevation (Hypernatremia)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Causes of decline (</a:t>
                      </a:r>
                      <a:r>
                        <a:rPr lang="en-US" sz="1600" b="1" dirty="0" err="1">
                          <a:latin typeface="Calibri"/>
                          <a:ea typeface="Calibri"/>
                          <a:cs typeface="Arial"/>
                        </a:rPr>
                        <a:t>Hyponatremia</a:t>
                      </a: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4632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Arial"/>
                        </a:rPr>
                        <a:t>Water loss, inadequate water intake, excessive sodium intake, Diabetes Insipidus (DI), certain diuretics, corticosteroid use, </a:t>
                      </a:r>
                      <a:r>
                        <a:rPr lang="en-US" sz="1600">
                          <a:latin typeface="Calibri"/>
                          <a:ea typeface="Calibri"/>
                          <a:cs typeface="Calibri"/>
                        </a:rPr>
                        <a:t>antihypertensive drug.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Calibri"/>
                        </a:rPr>
                        <a:t>Inadequate sodium intake, Excessive water gain caused by inappropriate administration of I.V. solutions, heart  and renal failure, cirrhosis, laxatives,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Calibri"/>
                        </a:rPr>
                        <a:t>nasogastric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Calibri"/>
                        </a:rPr>
                        <a:t> suctioning, Medications such as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Calibri"/>
                        </a:rPr>
                        <a:t>antidiabetics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Calibri"/>
                        </a:rPr>
                        <a:t>, diuretics.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70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89238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Thirst, dry sticky mucous membranes;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Restlessness, disorientation,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weakness and irritability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Confusion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Orthostatic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hypotension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Nausea, vomiting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Weight gain, Edema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spasms, convulsions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70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50785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Identify patients at risk for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hypernatremia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fluid losses.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of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hypernatremia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Consult with a nutritionist to determine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Encourage the patient to increase his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fluid intake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but decrease his sodium intake.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Teach the patient and his family how to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prevent,recognize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and treat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hypernatremia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Identify patients at risk for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hyponatremia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fluid intake and output.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of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hyponatremia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Restrict fluid intake.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isotonic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I.V. fluids.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that ensure appropriate fluid and sodium intake.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2171</Words>
  <Application>Microsoft Office PowerPoint</Application>
  <PresentationFormat>On-screen Show (4:3)</PresentationFormat>
  <Paragraphs>383</Paragraphs>
  <Slides>32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Arabic Typesetting</vt:lpstr>
      <vt:lpstr>Arial</vt:lpstr>
      <vt:lpstr>Calibri</vt:lpstr>
      <vt:lpstr>Symbol</vt:lpstr>
      <vt:lpstr>Times New Roman</vt:lpstr>
      <vt:lpstr>Univers-Condensed</vt:lpstr>
      <vt:lpstr>Univers-CondensedBoldOblique</vt:lpstr>
      <vt:lpstr>Univers-CondensedOblique</vt:lpstr>
      <vt:lpstr>Wingdings</vt:lpstr>
      <vt:lpstr>سمة Office</vt:lpstr>
      <vt:lpstr>Bitmap Image</vt:lpstr>
      <vt:lpstr> Care for patients with  fluid and electrolytes imbalance </vt:lpstr>
      <vt:lpstr>Outline of lecture;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Fluid and electrolyte imbalances </vt:lpstr>
      <vt:lpstr>PowerPoint Presentation</vt:lpstr>
      <vt:lpstr>PowerPoint Presentation</vt:lpstr>
      <vt:lpstr>Assessing fluid balance </vt:lpstr>
      <vt:lpstr>Review of fluid balance charts; </vt:lpstr>
      <vt:lpstr>PowerPoint Presentation</vt:lpstr>
      <vt:lpstr>PowerPoint Presentation</vt:lpstr>
      <vt:lpstr>PowerPoint Presentation</vt:lpstr>
      <vt:lpstr>I.V. fluid replacement </vt:lpstr>
      <vt:lpstr>PowerPoint Presentation</vt:lpstr>
      <vt:lpstr>PowerPoint Presentation</vt:lpstr>
      <vt:lpstr>PowerPoint Presentation</vt:lpstr>
      <vt:lpstr>Types of IV lines; </vt:lpstr>
      <vt:lpstr>Advantages of IVI  </vt:lpstr>
      <vt:lpstr>Disadvantages/Complications of IVI  </vt:lpstr>
      <vt:lpstr>Disadvantages/Complications of IVI  </vt:lpstr>
      <vt:lpstr>What the Nurse should do?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A4COM16</dc:creator>
  <cp:lastModifiedBy>dalyal</cp:lastModifiedBy>
  <cp:revision>37</cp:revision>
  <dcterms:created xsi:type="dcterms:W3CDTF">2015-02-09T14:34:04Z</dcterms:created>
  <dcterms:modified xsi:type="dcterms:W3CDTF">2015-09-03T09:30:51Z</dcterms:modified>
</cp:coreProperties>
</file>