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4"/>
  </p:notesMasterIdLst>
  <p:sldIdLst>
    <p:sldId id="257" r:id="rId5"/>
    <p:sldId id="268" r:id="rId6"/>
    <p:sldId id="269" r:id="rId7"/>
    <p:sldId id="270" r:id="rId8"/>
    <p:sldId id="271" r:id="rId9"/>
    <p:sldId id="259" r:id="rId10"/>
    <p:sldId id="272" r:id="rId11"/>
    <p:sldId id="275" r:id="rId12"/>
    <p:sldId id="273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22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0ED9B8-D501-4D2B-9033-8A351F6329BE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9D4D6E-5E4B-457F-BDEC-F887B5D4B8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69528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372E8F-4570-41A3-B8F7-879C9FDA767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372E8F-4570-41A3-B8F7-879C9FDA767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>
          <a:xfrm flipV="1">
            <a:off x="228600" y="4724400"/>
            <a:ext cx="8686800" cy="1828800"/>
          </a:xfrm>
          <a:prstGeom prst="round2SameRect">
            <a:avLst>
              <a:gd name="adj1" fmla="val 10784"/>
              <a:gd name="adj2" fmla="val 0"/>
            </a:avLst>
          </a:prstGeom>
          <a:solidFill>
            <a:schemeClr val="tx2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ound Same Side Corner Rectangle 4"/>
          <p:cNvSpPr/>
          <p:nvPr/>
        </p:nvSpPr>
        <p:spPr>
          <a:xfrm>
            <a:off x="228600" y="228600"/>
            <a:ext cx="8686800" cy="4419600"/>
          </a:xfrm>
          <a:prstGeom prst="round2SameRect">
            <a:avLst>
              <a:gd name="adj1" fmla="val 2821"/>
              <a:gd name="adj2" fmla="val 0"/>
            </a:avLst>
          </a:prstGeom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7924800" cy="3886201"/>
          </a:xfrm>
        </p:spPr>
        <p:txBody>
          <a:bodyPr>
            <a:norm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304800" y="4800600"/>
            <a:ext cx="8534400" cy="16002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>
          <a:xfrm>
            <a:off x="228600" y="6553200"/>
            <a:ext cx="2133600" cy="287338"/>
          </a:xfrm>
        </p:spPr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>
          <a:xfrm>
            <a:off x="2895600" y="6553200"/>
            <a:ext cx="3429000" cy="287338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057400" cy="287338"/>
          </a:xfrm>
        </p:spPr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>
          <a:xfrm rot="5400000">
            <a:off x="4862513" y="2300287"/>
            <a:ext cx="6096000" cy="1952625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228600" y="6529388"/>
            <a:ext cx="8686800" cy="1587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400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Rectangle 1"/>
          <p:cNvSpPr>
            <a:spLocks noGrp="1"/>
          </p:cNvSpPr>
          <p:nvPr>
            <p:ph type="title" orient="vert"/>
          </p:nvPr>
        </p:nvSpPr>
        <p:spPr>
          <a:xfrm>
            <a:off x="7029450" y="274638"/>
            <a:ext cx="1752600" cy="5973762"/>
          </a:xfrm>
        </p:spPr>
        <p:txBody>
          <a:bodyPr vert="eaVert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>
          <a:xfrm>
            <a:off x="228600" y="228600"/>
            <a:ext cx="8686800" cy="4953000"/>
          </a:xfrm>
          <a:prstGeom prst="round2SameRect">
            <a:avLst>
              <a:gd name="adj1" fmla="val 2821"/>
              <a:gd name="adj2" fmla="val 0"/>
            </a:avLst>
          </a:prstGeom>
          <a:solidFill>
            <a:schemeClr val="tx2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ound Same Side Corner Rectangle 4"/>
          <p:cNvSpPr/>
          <p:nvPr/>
        </p:nvSpPr>
        <p:spPr>
          <a:xfrm flipV="1">
            <a:off x="228600" y="5257800"/>
            <a:ext cx="8686800" cy="1295400"/>
          </a:xfrm>
          <a:prstGeom prst="round2SameRect">
            <a:avLst>
              <a:gd name="adj1" fmla="val 10784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4191000"/>
          </a:xfrm>
        </p:spPr>
        <p:txBody>
          <a:bodyPr/>
          <a:lstStyle>
            <a:lvl1pPr algn="ctr">
              <a:defRPr sz="4800" b="0" cap="none" baseline="0">
                <a:solidFill>
                  <a:schemeClr val="bg2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722313" y="5410200"/>
            <a:ext cx="7772400" cy="104298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301752" y="1600200"/>
            <a:ext cx="4160520" cy="47548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60520" cy="47548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301752" y="1535112"/>
            <a:ext cx="4160520" cy="827087"/>
          </a:xfrm>
        </p:spPr>
        <p:txBody>
          <a:bodyPr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>
              <a:contourClr>
                <a:schemeClr val="accent2">
                  <a:shade val="75000"/>
                </a:schemeClr>
              </a:contourClr>
            </a:sp3d>
          </a:bodyPr>
          <a:lstStyle>
            <a:lvl1pPr marL="0" indent="0" algn="ctr">
              <a:buNone/>
              <a:defRPr lang="en-US" sz="2400" b="0" dirty="0" smtClean="0">
                <a:ln w="11430"/>
                <a:solidFill>
                  <a:schemeClr val="tx2"/>
                </a:solidFill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301752" y="2373312"/>
            <a:ext cx="41605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4" y="1535112"/>
            <a:ext cx="4160520" cy="827087"/>
          </a:xfrm>
        </p:spPr>
        <p:txBody>
          <a:bodyPr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>
              <a:contourClr>
                <a:schemeClr val="accent2">
                  <a:shade val="75000"/>
                </a:schemeClr>
              </a:contourClr>
            </a:sp3d>
          </a:bodyPr>
          <a:lstStyle>
            <a:lvl1pPr marL="0" indent="0" algn="ctr">
              <a:buNone/>
              <a:defRPr lang="en-US" sz="2400" b="0" dirty="0" smtClean="0">
                <a:ln w="11430"/>
                <a:solidFill>
                  <a:schemeClr val="tx2"/>
                </a:solidFill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4" y="2373312"/>
            <a:ext cx="41605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228600" y="6529388"/>
            <a:ext cx="8686800" cy="1587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7" name="Rectangle 6"/>
          <p:cNvSpPr/>
          <p:nvPr/>
        </p:nvSpPr>
        <p:spPr>
          <a:xfrm>
            <a:off x="4876800" y="152400"/>
            <a:ext cx="3581400" cy="1295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967288" y="152400"/>
            <a:ext cx="3400425" cy="1295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495800" cy="1143000"/>
          </a:xfrm>
        </p:spPr>
        <p:txBody>
          <a:bodyPr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7244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5105400" y="228600"/>
            <a:ext cx="3200400" cy="1143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6" name="Rectangle 5"/>
          <p:cNvSpPr/>
          <p:nvPr/>
        </p:nvSpPr>
        <p:spPr>
          <a:xfrm>
            <a:off x="4876800" y="152400"/>
            <a:ext cx="3581400" cy="1295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967288" y="152400"/>
            <a:ext cx="3400425" cy="1295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529388"/>
            <a:ext cx="8686800" cy="1587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228600" y="1524000"/>
            <a:ext cx="8686800" cy="4910328"/>
          </a:xfrm>
          <a:solidFill>
            <a:schemeClr val="bg2"/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495800" cy="1143000"/>
          </a:xfrm>
        </p:spPr>
        <p:txBody>
          <a:bodyPr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5105400" y="228600"/>
            <a:ext cx="3200400" cy="114300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304800" y="274638"/>
            <a:ext cx="8534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4800" y="1600200"/>
            <a:ext cx="8534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521450"/>
            <a:ext cx="2133600" cy="319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fld id="{17408CEA-4DF8-4764-BBC5-2533BFF7635B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5600" y="6521450"/>
            <a:ext cx="3429000" cy="319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1800" y="6521450"/>
            <a:ext cx="2133600" cy="319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524625"/>
            <a:ext cx="8686800" cy="1588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279525" indent="-1825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630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73736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2194560" indent="-182880" algn="l" defTabSz="914400" rtl="0" eaLnBrk="1" latinLnBrk="0" hangingPunct="1">
        <a:spcBef>
          <a:spcPts val="310"/>
        </a:spcBef>
        <a:buClr>
          <a:schemeClr val="accent2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Java Applets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chemeClr val="bg1"/>
                </a:solidFill>
                <a:latin typeface="+mn-lt"/>
              </a:rPr>
              <a:t>paint( Graphics g) </a:t>
            </a:r>
            <a:endParaRPr lang="en-GB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556792"/>
            <a:ext cx="8964488" cy="5301208"/>
          </a:xfrm>
        </p:spPr>
        <p:txBody>
          <a:bodyPr/>
          <a:lstStyle/>
          <a:p>
            <a:r>
              <a:rPr lang="en-US" sz="2400" dirty="0" smtClean="0"/>
              <a:t>To change the </a:t>
            </a:r>
            <a:r>
              <a:rPr lang="en-US" sz="2400" b="1" dirty="0" smtClean="0">
                <a:solidFill>
                  <a:schemeClr val="accent6"/>
                </a:solidFill>
              </a:rPr>
              <a:t>text  font  </a:t>
            </a:r>
          </a:p>
          <a:p>
            <a:pPr lvl="1"/>
            <a:r>
              <a:rPr lang="en-US" b="1" dirty="0" err="1" smtClean="0"/>
              <a:t>setFont</a:t>
            </a:r>
            <a:r>
              <a:rPr lang="en-US" dirty="0" smtClean="0"/>
              <a:t>(new Font(“font name”, ”font style”, </a:t>
            </a:r>
            <a:r>
              <a:rPr lang="en-US" dirty="0" err="1" smtClean="0"/>
              <a:t>font_size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To </a:t>
            </a:r>
            <a:r>
              <a:rPr lang="en-US" dirty="0" err="1" smtClean="0"/>
              <a:t>chang</a:t>
            </a:r>
            <a:r>
              <a:rPr lang="en-US" dirty="0" smtClean="0"/>
              <a:t> the </a:t>
            </a:r>
            <a:r>
              <a:rPr lang="en-US" sz="2400" b="1" dirty="0" smtClean="0">
                <a:solidFill>
                  <a:schemeClr val="accent6"/>
                </a:solidFill>
              </a:rPr>
              <a:t>text color  </a:t>
            </a:r>
            <a:r>
              <a:rPr lang="en-US" b="1" dirty="0" err="1" smtClean="0"/>
              <a:t>setColor</a:t>
            </a:r>
            <a:r>
              <a:rPr lang="en-US" b="1" dirty="0" smtClean="0"/>
              <a:t>(</a:t>
            </a:r>
            <a:r>
              <a:rPr lang="en-US" b="1" dirty="0" err="1" smtClean="0"/>
              <a:t>Color.red</a:t>
            </a:r>
            <a:r>
              <a:rPr lang="en-US" b="1" dirty="0" smtClean="0"/>
              <a:t>)</a:t>
            </a:r>
          </a:p>
          <a:p>
            <a:pPr lvl="1"/>
            <a:r>
              <a:rPr lang="en-US" b="1" dirty="0" smtClean="0"/>
              <a:t>The available constant colors</a:t>
            </a:r>
          </a:p>
          <a:p>
            <a:pPr lvl="2"/>
            <a:r>
              <a:rPr lang="en-US" b="1" dirty="0" smtClean="0"/>
              <a:t>White, Black , blue, cyan, </a:t>
            </a:r>
            <a:r>
              <a:rPr lang="en-US" b="1" dirty="0" err="1" smtClean="0"/>
              <a:t>darkGray</a:t>
            </a:r>
            <a:r>
              <a:rPr lang="en-US" b="1" dirty="0" smtClean="0"/>
              <a:t> ,gray ,</a:t>
            </a:r>
            <a:r>
              <a:rPr lang="en-US" b="1" dirty="0" err="1" smtClean="0"/>
              <a:t>lightGray</a:t>
            </a:r>
            <a:r>
              <a:rPr lang="en-US" b="1" dirty="0" smtClean="0"/>
              <a:t> ,red, </a:t>
            </a:r>
            <a:r>
              <a:rPr lang="en-US" b="1" dirty="0" err="1" smtClean="0"/>
              <a:t>yellow,pink</a:t>
            </a:r>
            <a:r>
              <a:rPr lang="en-US" b="1" dirty="0" smtClean="0"/>
              <a:t>, orange, magenta ,green</a:t>
            </a:r>
          </a:p>
          <a:p>
            <a:pPr lvl="1"/>
            <a:endParaRPr lang="en-US" dirty="0" smtClean="0"/>
          </a:p>
          <a:p>
            <a:pPr lvl="2"/>
            <a:endParaRPr lang="en-US" b="1" dirty="0" smtClean="0"/>
          </a:p>
          <a:p>
            <a:pPr lvl="2"/>
            <a:endParaRPr lang="en-US" b="1" dirty="0" smtClean="0"/>
          </a:p>
          <a:p>
            <a:pPr lvl="2"/>
            <a:endParaRPr lang="en-US" b="1" dirty="0" smtClean="0"/>
          </a:p>
          <a:p>
            <a:pPr lvl="2"/>
            <a:endParaRPr lang="en-US" b="1" dirty="0" smtClean="0"/>
          </a:p>
          <a:p>
            <a:pPr lvl="2"/>
            <a:endParaRPr lang="en-US" b="1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95536" y="2492896"/>
          <a:ext cx="8208912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0"/>
                <a:gridCol w="2448272"/>
              </a:tblGrid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Using JDK  guarantees the following fonts: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Font style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Serif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Font.PLAIN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Sanserif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Font.BOLD</a:t>
                      </a:r>
                      <a:endParaRPr lang="en-GB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Monospaced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Font.ITALIC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Dialog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DialogInput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GB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1556792"/>
            <a:ext cx="5749083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 r="7918" b="16992"/>
          <a:stretch>
            <a:fillRect/>
          </a:stretch>
        </p:blipFill>
        <p:spPr bwMode="auto">
          <a:xfrm>
            <a:off x="5076056" y="1556792"/>
            <a:ext cx="3762697" cy="2680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JAVA application VS. applets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Java applications and Applets share some common programming features although they differ in some aspects</a:t>
            </a:r>
          </a:p>
          <a:p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3568" y="2492896"/>
          <a:ext cx="7848872" cy="2986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4436"/>
                <a:gridCol w="3924436"/>
              </a:tblGrid>
              <a:tr h="396044">
                <a:tc>
                  <a:txBody>
                    <a:bodyPr/>
                    <a:lstStyle/>
                    <a:p>
                      <a:r>
                        <a:rPr lang="en-US" dirty="0" smtClean="0"/>
                        <a:t>GUI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Applets</a:t>
                      </a:r>
                      <a:endParaRPr lang="en-GB" dirty="0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r>
                        <a:rPr lang="en-US" dirty="0" smtClean="0"/>
                        <a:t>Is derived from </a:t>
                      </a:r>
                      <a:r>
                        <a:rPr lang="en-US" dirty="0" smtClean="0">
                          <a:solidFill>
                            <a:srgbClr val="00B0F0"/>
                          </a:solidFill>
                        </a:rPr>
                        <a:t>class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Jframe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Is derived from </a:t>
                      </a:r>
                      <a:r>
                        <a:rPr lang="en-US" dirty="0" smtClean="0">
                          <a:solidFill>
                            <a:srgbClr val="00B0F0"/>
                          </a:solidFill>
                        </a:rPr>
                        <a:t>class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JApplet</a:t>
                      </a:r>
                      <a:endParaRPr lang="en-GB" dirty="0" smtClean="0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r>
                        <a:rPr lang="en-US" dirty="0" smtClean="0"/>
                        <a:t>Have “</a:t>
                      </a:r>
                      <a:r>
                        <a:rPr lang="en-US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MAIN</a:t>
                      </a:r>
                      <a:r>
                        <a:rPr lang="en-US" dirty="0" smtClean="0"/>
                        <a:t>” method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Do not have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main</a:t>
                      </a:r>
                      <a:r>
                        <a:rPr lang="en-US" baseline="0" dirty="0" smtClean="0"/>
                        <a:t> method instead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It have </a:t>
                      </a:r>
                      <a:r>
                        <a:rPr lang="en-US" b="1" baseline="0" dirty="0" smtClean="0"/>
                        <a:t>init(), start(), stop(), paint(..)</a:t>
                      </a:r>
                      <a:endParaRPr lang="en-GB" b="1" dirty="0" smtClean="0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r>
                        <a:rPr lang="en-US" dirty="0" smtClean="0"/>
                        <a:t>Uses the class </a:t>
                      </a:r>
                      <a:r>
                        <a:rPr lang="en-US" b="1" dirty="0" smtClean="0"/>
                        <a:t>constructor</a:t>
                      </a:r>
                      <a:r>
                        <a:rPr lang="en-US" baseline="0" dirty="0" smtClean="0"/>
                        <a:t> to initialize the GUI component and data members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Uses the </a:t>
                      </a:r>
                      <a:r>
                        <a:rPr lang="en-US" b="1" dirty="0" smtClean="0"/>
                        <a:t>init() </a:t>
                      </a:r>
                      <a:r>
                        <a:rPr lang="en-US" dirty="0" smtClean="0"/>
                        <a:t>method </a:t>
                      </a:r>
                      <a:r>
                        <a:rPr lang="en-US" baseline="0" dirty="0" smtClean="0"/>
                        <a:t>to initialize the GUI component and data members</a:t>
                      </a:r>
                      <a:endParaRPr lang="en-GB" dirty="0" smtClean="0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r>
                        <a:rPr lang="en-US" dirty="0" smtClean="0"/>
                        <a:t>Uses </a:t>
                      </a:r>
                      <a:r>
                        <a:rPr lang="en-US" b="1" dirty="0" err="1" smtClean="0"/>
                        <a:t>setSize</a:t>
                      </a:r>
                      <a:r>
                        <a:rPr lang="en-US" b="1" dirty="0" smtClean="0"/>
                        <a:t>(),</a:t>
                      </a:r>
                      <a:r>
                        <a:rPr lang="en-US" b="1" dirty="0" err="1" smtClean="0"/>
                        <a:t>setTitle</a:t>
                      </a:r>
                      <a:r>
                        <a:rPr lang="en-US" b="1" dirty="0" smtClean="0"/>
                        <a:t>(), </a:t>
                      </a:r>
                      <a:r>
                        <a:rPr lang="en-US" b="1" dirty="0" err="1" smtClean="0"/>
                        <a:t>setVisible</a:t>
                      </a:r>
                      <a:r>
                        <a:rPr lang="en-US" b="1" dirty="0" smtClean="0"/>
                        <a:t>() </a:t>
                      </a:r>
                      <a:r>
                        <a:rPr lang="en-US" b="1" dirty="0" err="1" smtClean="0"/>
                        <a:t>methode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don not use the because the HTML document do the job.</a:t>
                      </a:r>
                      <a:endParaRPr lang="en-GB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+mn-lt"/>
              </a:rPr>
              <a:t>converting</a:t>
            </a:r>
            <a:r>
              <a:rPr lang="en-US" dirty="0" smtClean="0">
                <a:latin typeface="+mn-lt"/>
              </a:rPr>
              <a:t> JAVA application to applets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Change the </a:t>
            </a:r>
            <a:r>
              <a:rPr lang="en-US" sz="2800" dirty="0" smtClean="0">
                <a:solidFill>
                  <a:srgbClr val="00B0F0"/>
                </a:solidFill>
              </a:rPr>
              <a:t>extends</a:t>
            </a:r>
            <a:r>
              <a:rPr lang="en-US" sz="2800" dirty="0" smtClean="0"/>
              <a:t> from </a:t>
            </a:r>
            <a:r>
              <a:rPr lang="en-US" sz="2800" dirty="0" err="1" smtClean="0"/>
              <a:t>JFrame</a:t>
            </a:r>
            <a:r>
              <a:rPr lang="en-US" sz="2800" dirty="0" smtClean="0"/>
              <a:t> to </a:t>
            </a:r>
            <a:r>
              <a:rPr lang="en-US" sz="2800" dirty="0" err="1" smtClean="0"/>
              <a:t>JApplets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Change the constructor to method init().</a:t>
            </a:r>
          </a:p>
          <a:p>
            <a:r>
              <a:rPr lang="en-US" sz="2800" dirty="0" smtClean="0"/>
              <a:t>Remove method calls like </a:t>
            </a:r>
            <a:r>
              <a:rPr lang="en-US" sz="2800" b="1" dirty="0" err="1" smtClean="0"/>
              <a:t>setSize</a:t>
            </a:r>
            <a:r>
              <a:rPr lang="en-US" sz="2800" b="1" dirty="0" smtClean="0"/>
              <a:t>(),</a:t>
            </a:r>
            <a:r>
              <a:rPr lang="en-US" sz="2800" b="1" dirty="0" err="1" smtClean="0"/>
              <a:t>setTitle</a:t>
            </a:r>
            <a:r>
              <a:rPr lang="en-US" sz="2800" b="1" dirty="0" smtClean="0"/>
              <a:t>(), </a:t>
            </a:r>
            <a:r>
              <a:rPr lang="en-US" sz="2800" b="1" dirty="0" err="1" smtClean="0"/>
              <a:t>setVisible</a:t>
            </a:r>
            <a:r>
              <a:rPr lang="en-US" sz="2800" b="1" dirty="0" smtClean="0"/>
              <a:t>() .</a:t>
            </a:r>
          </a:p>
          <a:p>
            <a:r>
              <a:rPr lang="en-US" sz="2800" b="1" dirty="0" smtClean="0"/>
              <a:t>Remove the method main</a:t>
            </a:r>
            <a:endParaRPr lang="en-US" sz="2800" dirty="0" smtClean="0"/>
          </a:p>
          <a:p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application Example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3"/>
            <a:ext cx="7776864" cy="5114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5508104" cy="26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76872"/>
            <a:ext cx="5148064" cy="1870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 l="12149"/>
          <a:stretch>
            <a:fillRect/>
          </a:stretch>
        </p:blipFill>
        <p:spPr bwMode="auto">
          <a:xfrm>
            <a:off x="1" y="4005064"/>
            <a:ext cx="6300192" cy="1381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 b="12225"/>
          <a:stretch>
            <a:fillRect/>
          </a:stretch>
        </p:blipFill>
        <p:spPr bwMode="auto">
          <a:xfrm>
            <a:off x="0" y="5229199"/>
            <a:ext cx="5508104" cy="1628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6832"/>
            <a:ext cx="4347660" cy="2946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916832"/>
            <a:ext cx="4427984" cy="2995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Convert to applet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3"/>
            <a:ext cx="7776864" cy="5114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1628800"/>
            <a:ext cx="4939749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2348880"/>
            <a:ext cx="1800200" cy="46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043608" y="2924944"/>
            <a:ext cx="6768752" cy="180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5508104" cy="26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76872"/>
            <a:ext cx="5148064" cy="1870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 l="12149"/>
          <a:stretch>
            <a:fillRect/>
          </a:stretch>
        </p:blipFill>
        <p:spPr bwMode="auto">
          <a:xfrm>
            <a:off x="1" y="4005064"/>
            <a:ext cx="6300192" cy="1381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 b="12225"/>
          <a:stretch>
            <a:fillRect/>
          </a:stretch>
        </p:blipFill>
        <p:spPr bwMode="auto">
          <a:xfrm>
            <a:off x="0" y="5229199"/>
            <a:ext cx="5508104" cy="1628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525662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0" y="548680"/>
            <a:ext cx="5364088" cy="1296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0" y="5301208"/>
            <a:ext cx="5364088" cy="1296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915546" cy="3818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2708920"/>
            <a:ext cx="7031412" cy="3327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 term Applet refers to a little application .</a:t>
            </a:r>
          </a:p>
          <a:p>
            <a:endParaRPr lang="en-US" sz="2400" dirty="0" smtClean="0"/>
          </a:p>
          <a:p>
            <a:r>
              <a:rPr lang="en-US" sz="2400" dirty="0" smtClean="0"/>
              <a:t>In JAVA  the applet is a java program that is embedded within a HTML document and Executed by web browser.</a:t>
            </a:r>
          </a:p>
          <a:p>
            <a:endParaRPr lang="en-US" sz="2400" dirty="0" smtClean="0"/>
          </a:p>
          <a:p>
            <a:r>
              <a:rPr lang="en-US" sz="2400" dirty="0" smtClean="0"/>
              <a:t>Every applet is a </a:t>
            </a:r>
            <a:r>
              <a:rPr lang="en-US" sz="2400" dirty="0" smtClean="0">
                <a:solidFill>
                  <a:srgbClr val="00B0F0"/>
                </a:solidFill>
              </a:rPr>
              <a:t>subclass</a:t>
            </a:r>
            <a:r>
              <a:rPr lang="en-US" sz="2400" dirty="0" smtClean="0"/>
              <a:t> of </a:t>
            </a:r>
            <a:r>
              <a:rPr lang="en-US" sz="2400" dirty="0" err="1" smtClean="0"/>
              <a:t>java.applet.Applet</a:t>
            </a:r>
            <a:r>
              <a:rPr lang="en-US" sz="2400" dirty="0" smtClean="0"/>
              <a:t> ,So we should </a:t>
            </a:r>
            <a:r>
              <a:rPr lang="en-US" sz="2400" dirty="0" smtClean="0">
                <a:solidFill>
                  <a:srgbClr val="00B0F0"/>
                </a:solidFill>
              </a:rPr>
              <a:t>EXTEND</a:t>
            </a:r>
            <a:r>
              <a:rPr lang="en-US" sz="2400" dirty="0" smtClean="0"/>
              <a:t> the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JApplet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solidFill>
                  <a:srgbClr val="00B0F0"/>
                </a:solidFill>
              </a:rPr>
              <a:t>Class </a:t>
            </a:r>
            <a:r>
              <a:rPr lang="en-US" sz="2400" dirty="0" smtClean="0">
                <a:solidFill>
                  <a:schemeClr val="tx1"/>
                </a:solidFill>
              </a:rPr>
              <a:t>which is contained in </a:t>
            </a:r>
            <a:r>
              <a:rPr lang="en-US" sz="2400" dirty="0" err="1" smtClean="0">
                <a:solidFill>
                  <a:srgbClr val="00B0F0"/>
                </a:solidFill>
              </a:rPr>
              <a:t>javax.swing</a:t>
            </a:r>
            <a:r>
              <a:rPr lang="en-US" sz="2400" dirty="0" smtClean="0">
                <a:solidFill>
                  <a:srgbClr val="00B0F0"/>
                </a:solidFill>
              </a:rPr>
              <a:t>.</a:t>
            </a:r>
          </a:p>
          <a:p>
            <a:endParaRPr lang="en-US" sz="2400" dirty="0" smtClean="0">
              <a:solidFill>
                <a:srgbClr val="00B0F0"/>
              </a:solidFill>
            </a:endParaRPr>
          </a:p>
          <a:p>
            <a:r>
              <a:rPr lang="en-US" sz="2400" dirty="0" smtClean="0"/>
              <a:t>To use swing components, use </a:t>
            </a:r>
            <a:r>
              <a:rPr lang="en-US" sz="2400" dirty="0" err="1" smtClean="0">
                <a:solidFill>
                  <a:srgbClr val="00B0F0"/>
                </a:solidFill>
              </a:rPr>
              <a:t>javax.swing.JApplet</a:t>
            </a:r>
            <a:endParaRPr lang="en-US" sz="2400" dirty="0" smtClean="0">
              <a:solidFill>
                <a:srgbClr val="00B0F0"/>
              </a:solidFill>
            </a:endParaRPr>
          </a:p>
          <a:p>
            <a:pPr>
              <a:buNone/>
            </a:pPr>
            <a:endParaRPr lang="en-US" sz="2400" dirty="0" smtClean="0"/>
          </a:p>
          <a:p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new java class file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After that build the file  … the you will get tow files</a:t>
            </a:r>
          </a:p>
          <a:p>
            <a:endParaRPr lang="en-GB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 l="9168" t="7691" r="12902" b="19248"/>
          <a:stretch>
            <a:fillRect/>
          </a:stretch>
        </p:blipFill>
        <p:spPr bwMode="auto">
          <a:xfrm>
            <a:off x="6300192" y="5301208"/>
            <a:ext cx="244827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988840"/>
            <a:ext cx="5184576" cy="2915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 use the previous code in to a regular  HTML document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3568" y="2060848"/>
          <a:ext cx="7632848" cy="3024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32848"/>
              </a:tblGrid>
              <a:tr h="302433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dirty="0" smtClean="0"/>
                        <a:t>&lt;HTML&gt;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    &lt;HEAD&gt;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      &lt;TITLE&gt; Welcome Applets &lt;/TITLE&gt;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   &lt;/HEAD&gt;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   &lt;BODY&gt;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     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&lt;OBJECT code="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test.class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"  width="400" height="400" 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     &lt;/OBJECT&gt;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  &lt;/BODY&gt;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&lt;/HTML&gt;</a:t>
                      </a:r>
                    </a:p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60648"/>
            <a:ext cx="5904656" cy="6079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>
            <a:normAutofit/>
          </a:bodyPr>
          <a:lstStyle/>
          <a:p>
            <a:r>
              <a:rPr lang="en-US" dirty="0" smtClean="0"/>
              <a:t>Developing Applets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28800"/>
            <a:ext cx="8058472" cy="4845152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Java applets do not need a ‘main’ method. they can run in a web browser environment</a:t>
            </a:r>
          </a:p>
          <a:p>
            <a:pPr lvl="1"/>
            <a:endParaRPr lang="en-US" dirty="0" smtClean="0"/>
          </a:p>
          <a:p>
            <a:pPr lvl="1"/>
            <a:r>
              <a:rPr lang="en-US" b="1" dirty="0" smtClean="0"/>
              <a:t>The applet have</a:t>
            </a:r>
          </a:p>
          <a:p>
            <a:pPr lvl="2"/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Init()</a:t>
            </a:r>
            <a:endParaRPr lang="en-US" dirty="0" smtClean="0"/>
          </a:p>
          <a:p>
            <a:pPr lvl="2"/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Start()</a:t>
            </a:r>
            <a:endParaRPr lang="en-US" dirty="0" smtClean="0"/>
          </a:p>
          <a:p>
            <a:pPr lvl="2"/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Stop()</a:t>
            </a:r>
            <a:endParaRPr lang="en-US" dirty="0" smtClean="0"/>
          </a:p>
          <a:p>
            <a:pPr lvl="2"/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Paint( Graphics g)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>
                <a:solidFill>
                  <a:schemeClr val="bg1"/>
                </a:solidFill>
                <a:latin typeface="+mn-lt"/>
              </a:rPr>
              <a:t>init()</a:t>
            </a:r>
            <a:endParaRPr lang="en-GB" sz="3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3050" lvl="2" indent="-273050">
              <a:buSzPct val="85000"/>
              <a:buFont typeface="Wingdings 2" pitchFamily="18" charset="2"/>
              <a:buChar char=""/>
            </a:pPr>
            <a:r>
              <a:rPr lang="en-US" sz="2400" dirty="0" smtClean="0"/>
              <a:t>called by the browser  or applet viewer to inform this applet that it has been </a:t>
            </a:r>
            <a:r>
              <a:rPr lang="en-US" sz="2400" b="1" dirty="0" smtClean="0"/>
              <a:t>reloaded</a:t>
            </a:r>
            <a:r>
              <a:rPr lang="en-US" sz="2400" dirty="0" smtClean="0"/>
              <a:t> to the system</a:t>
            </a:r>
          </a:p>
          <a:p>
            <a:pPr marL="273050" lvl="2" indent="-273050">
              <a:buSzPct val="85000"/>
              <a:buFont typeface="Wingdings 2" pitchFamily="18" charset="2"/>
              <a:buChar char=""/>
            </a:pPr>
            <a:r>
              <a:rPr lang="en-US" sz="2400" b="1" dirty="0" smtClean="0"/>
              <a:t>We use init() to:</a:t>
            </a:r>
          </a:p>
          <a:p>
            <a:pPr marL="822325" lvl="4" indent="-273050">
              <a:buSzPct val="85000"/>
              <a:buFont typeface="Wingdings" pitchFamily="2" charset="2"/>
              <a:buChar char="Ø"/>
            </a:pPr>
            <a:r>
              <a:rPr lang="en-US" sz="2400" dirty="0" smtClean="0"/>
              <a:t>Initialize variables</a:t>
            </a:r>
          </a:p>
          <a:p>
            <a:pPr marL="822325" lvl="4" indent="-273050">
              <a:buSzPct val="85000"/>
              <a:buFont typeface="Wingdings" pitchFamily="2" charset="2"/>
              <a:buChar char="Ø"/>
            </a:pPr>
            <a:r>
              <a:rPr lang="en-US" sz="2400" dirty="0" smtClean="0"/>
              <a:t>Get data from user</a:t>
            </a:r>
          </a:p>
          <a:p>
            <a:pPr marL="822325" lvl="4" indent="-273050">
              <a:buSzPct val="85000"/>
              <a:buFont typeface="Wingdings" pitchFamily="2" charset="2"/>
              <a:buChar char="Ø"/>
            </a:pPr>
            <a:r>
              <a:rPr lang="en-US" sz="2400" dirty="0" smtClean="0"/>
              <a:t>Place various GUI component.</a:t>
            </a:r>
          </a:p>
          <a:p>
            <a:pPr marL="273050" lvl="2" indent="-273050">
              <a:buSzPct val="85000"/>
              <a:buFont typeface="Wingdings 2" pitchFamily="18" charset="2"/>
              <a:buChar char=""/>
            </a:pPr>
            <a:endParaRPr lang="en-US" sz="2400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>
                <a:solidFill>
                  <a:schemeClr val="bg1"/>
                </a:solidFill>
                <a:latin typeface="+mn-lt"/>
              </a:rPr>
              <a:t>start() &amp; stop()</a:t>
            </a:r>
            <a:endParaRPr lang="en-GB" sz="3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en-US" sz="3200" b="1" dirty="0" smtClean="0">
                <a:solidFill>
                  <a:schemeClr val="accent3">
                    <a:lumMod val="75000"/>
                  </a:schemeClr>
                </a:solidFill>
              </a:rPr>
              <a:t>Start()  </a:t>
            </a:r>
            <a:r>
              <a:rPr lang="en-US" sz="2800" dirty="0" smtClean="0"/>
              <a:t>//called by the browser  or applet viewer  to inform this applet that it should  </a:t>
            </a:r>
            <a:r>
              <a:rPr lang="en-US" sz="2800" b="1" dirty="0" smtClean="0"/>
              <a:t>start</a:t>
            </a:r>
            <a:r>
              <a:rPr lang="en-US" sz="2800" dirty="0" smtClean="0"/>
              <a:t> its execution</a:t>
            </a:r>
          </a:p>
          <a:p>
            <a:pPr lvl="2"/>
            <a:endParaRPr lang="en-US" sz="2800" dirty="0" smtClean="0"/>
          </a:p>
          <a:p>
            <a:pPr lvl="2"/>
            <a:r>
              <a:rPr lang="en-US" sz="3200" b="1" dirty="0" smtClean="0">
                <a:solidFill>
                  <a:schemeClr val="accent3">
                    <a:lumMod val="75000"/>
                  </a:schemeClr>
                </a:solidFill>
              </a:rPr>
              <a:t>Stop() </a:t>
            </a:r>
            <a:r>
              <a:rPr lang="en-US" sz="2800" dirty="0" smtClean="0"/>
              <a:t>//called by the browser  or applet viewer  to inform this applet that it should  </a:t>
            </a:r>
            <a:r>
              <a:rPr lang="en-US" sz="2800" b="1" dirty="0" smtClean="0"/>
              <a:t>stop</a:t>
            </a:r>
            <a:r>
              <a:rPr lang="en-US" sz="2800" dirty="0" smtClean="0"/>
              <a:t> its execution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chemeClr val="bg1"/>
                </a:solidFill>
                <a:latin typeface="+mn-lt"/>
              </a:rPr>
              <a:t>paint( Graphics g) </a:t>
            </a:r>
            <a:endParaRPr lang="en-GB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556792"/>
            <a:ext cx="8964488" cy="5301208"/>
          </a:xfrm>
        </p:spPr>
        <p:txBody>
          <a:bodyPr/>
          <a:lstStyle/>
          <a:p>
            <a:pPr marL="273050" lvl="2" indent="-273050">
              <a:buSzPct val="85000"/>
              <a:buFont typeface="Wingdings 2" pitchFamily="18" charset="2"/>
              <a:buChar char=""/>
            </a:pPr>
            <a:r>
              <a:rPr lang="en-US" sz="2400" dirty="0" smtClean="0"/>
              <a:t> is used to create the output .</a:t>
            </a:r>
          </a:p>
          <a:p>
            <a:pPr marL="273050" lvl="2" indent="-273050">
              <a:buSzPct val="85000"/>
              <a:buFont typeface="Wingdings 2" pitchFamily="18" charset="2"/>
              <a:buChar char=""/>
            </a:pPr>
            <a:r>
              <a:rPr lang="en-US" sz="2400" dirty="0" smtClean="0"/>
              <a:t>whenever you override this method the first java statement is</a:t>
            </a:r>
          </a:p>
          <a:p>
            <a:pPr marL="822325" lvl="4" indent="-273050">
              <a:buSzPct val="85000"/>
              <a:buFont typeface="Wingdings 2" pitchFamily="18" charset="2"/>
              <a:buChar char=""/>
            </a:pP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rgbClr val="00B0F0"/>
                </a:solidFill>
              </a:rPr>
              <a:t>super</a:t>
            </a:r>
            <a:r>
              <a:rPr lang="en-US" sz="2400" dirty="0" err="1" smtClean="0"/>
              <a:t>.paint</a:t>
            </a:r>
            <a:r>
              <a:rPr lang="en-US" sz="2400" dirty="0" smtClean="0"/>
              <a:t>(g);</a:t>
            </a:r>
          </a:p>
          <a:p>
            <a:pPr marL="822325" lvl="4" indent="-273050">
              <a:buSzPct val="85000"/>
              <a:buFont typeface="Wingdings 2" pitchFamily="18" charset="2"/>
              <a:buChar char=""/>
            </a:pPr>
            <a:endParaRPr lang="en-US" sz="2400" dirty="0" smtClean="0"/>
          </a:p>
          <a:p>
            <a:pPr marL="822325" lvl="4" indent="-273050">
              <a:buSzPct val="85000"/>
              <a:buNone/>
            </a:pPr>
            <a:endParaRPr lang="en-US" sz="2400" dirty="0" smtClean="0"/>
          </a:p>
          <a:p>
            <a:r>
              <a:rPr lang="en-US" sz="2400" dirty="0" smtClean="0"/>
              <a:t>To draw a string we use </a:t>
            </a:r>
            <a:r>
              <a:rPr lang="en-US" sz="2400" b="1" dirty="0" err="1" smtClean="0"/>
              <a:t>drawString</a:t>
            </a:r>
            <a:r>
              <a:rPr lang="en-US" sz="2400" dirty="0" smtClean="0"/>
              <a:t> method</a:t>
            </a:r>
          </a:p>
          <a:p>
            <a:pPr lvl="1"/>
            <a:r>
              <a:rPr lang="en-US" sz="2400" dirty="0" smtClean="0">
                <a:solidFill>
                  <a:srgbClr val="00B0F0"/>
                </a:solidFill>
              </a:rPr>
              <a:t>Public abstract void </a:t>
            </a:r>
            <a:r>
              <a:rPr lang="en-US" sz="2400" dirty="0" smtClean="0"/>
              <a:t>drawstring(String </a:t>
            </a:r>
            <a:r>
              <a:rPr lang="en-US" sz="2400" dirty="0" err="1" smtClean="0"/>
              <a:t>str</a:t>
            </a:r>
            <a:r>
              <a:rPr lang="en-US" sz="2400" dirty="0" smtClean="0"/>
              <a:t>, </a:t>
            </a:r>
            <a:r>
              <a:rPr lang="en-US" sz="2400" dirty="0" err="1" smtClean="0">
                <a:solidFill>
                  <a:srgbClr val="00B0F0"/>
                </a:solidFill>
              </a:rPr>
              <a:t>int</a:t>
            </a:r>
            <a:r>
              <a:rPr lang="en-US" sz="2400" dirty="0" smtClean="0"/>
              <a:t> x, </a:t>
            </a:r>
            <a:r>
              <a:rPr lang="en-US" sz="2400" dirty="0" err="1" smtClean="0">
                <a:solidFill>
                  <a:srgbClr val="00B0F0"/>
                </a:solidFill>
              </a:rPr>
              <a:t>int</a:t>
            </a:r>
            <a:r>
              <a:rPr lang="en-US" sz="2400" dirty="0" smtClean="0"/>
              <a:t> y)</a:t>
            </a:r>
            <a:endParaRPr lang="en-GB" sz="2400" dirty="0" smtClean="0"/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_yellow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Prefab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refab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00000"/>
              </a:schemeClr>
            </a:gs>
            <a:gs pos="30000">
              <a:schemeClr val="phClr">
                <a:tint val="60000"/>
                <a:satMod val="250000"/>
              </a:schemeClr>
            </a:gs>
            <a:gs pos="50000">
              <a:schemeClr val="phClr">
                <a:tint val="57000"/>
                <a:satMod val="250000"/>
              </a:schemeClr>
            </a:gs>
            <a:gs pos="100000">
              <a:schemeClr val="phClr">
                <a:tint val="17000"/>
                <a:satMod val="350000"/>
              </a:schemeClr>
            </a:gs>
          </a:gsLst>
          <a:lin ang="4000000" scaled="1"/>
        </a:gradFill>
        <a:gradFill rotWithShape="1">
          <a:gsLst>
            <a:gs pos="0">
              <a:schemeClr val="phClr">
                <a:tint val="75000"/>
                <a:satMod val="110000"/>
              </a:schemeClr>
            </a:gs>
            <a:gs pos="30000">
              <a:schemeClr val="phClr">
                <a:shade val="75000"/>
                <a:satMod val="130000"/>
              </a:schemeClr>
            </a:gs>
            <a:gs pos="50000">
              <a:schemeClr val="phClr">
                <a:shade val="70000"/>
                <a:satMod val="135000"/>
              </a:schemeClr>
            </a:gs>
            <a:gs pos="100000">
              <a:schemeClr val="phClr">
                <a:tint val="75000"/>
                <a:satMod val="110000"/>
              </a:schemeClr>
            </a:gs>
          </a:gsLst>
          <a:lin ang="40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0000" algn="ct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110000" algn="ctr" rotWithShape="0">
              <a:srgbClr val="000000">
                <a:alpha val="65000"/>
              </a:srgbClr>
            </a:outerShdw>
          </a:effectLst>
        </a:effectStyle>
        <a:effectStyle>
          <a:effectLst>
            <a:outerShdw blurRad="120000" algn="ctr" rotWithShape="0">
              <a:srgbClr val="000000">
                <a:alpha val="70000"/>
              </a:srgbClr>
            </a:outerShdw>
          </a:effectLst>
          <a:scene3d>
            <a:camera prst="orthographicFront"/>
            <a:lightRig rig="glow" dir="t">
              <a:rot lat="0" lon="0" rev="1800000"/>
            </a:lightRig>
          </a:scene3d>
          <a:sp3d contourW="12700" prstMaterial="dkEdge">
            <a:bevelT w="50800" h="44450" prst="angle"/>
            <a:contourClr>
              <a:schemeClr val="phClr">
                <a:shade val="4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110000"/>
              </a:schemeClr>
            </a:gs>
            <a:gs pos="30000">
              <a:schemeClr val="phClr">
                <a:shade val="75000"/>
                <a:satMod val="130000"/>
              </a:schemeClr>
            </a:gs>
            <a:gs pos="50000">
              <a:schemeClr val="phClr">
                <a:shade val="70000"/>
                <a:satMod val="135000"/>
              </a:schemeClr>
            </a:gs>
            <a:gs pos="100000">
              <a:schemeClr val="phClr">
                <a:tint val="75000"/>
                <a:satMod val="110000"/>
              </a:schemeClr>
            </a:gs>
          </a:gsLst>
          <a:lin ang="4000000" scaled="1"/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20000"/>
              </a:schemeClr>
              <a:schemeClr val="phClr">
                <a:tint val="94000"/>
                <a:satMod val="2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F437039927A543A00F97AA22B90B52" ma:contentTypeVersion="0" ma:contentTypeDescription="Create a new document." ma:contentTypeScope="" ma:versionID="1f7d00f109cc7e0775e1d385045004d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0F8F512-721A-4FD0-A594-E82F157975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74FC814-97AD-4D27-81D0-9AA9A1FA723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E47A889-B950-41B6-BA8B-94C7156B925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Theme_yellow</Template>
  <TotalTime>283</TotalTime>
  <Words>528</Words>
  <Application>Microsoft Office PowerPoint</Application>
  <PresentationFormat>On-screen Show (4:3)</PresentationFormat>
  <Paragraphs>106</Paragraphs>
  <Slides>19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Theme_yellow</vt:lpstr>
      <vt:lpstr>Java Applets</vt:lpstr>
      <vt:lpstr>Applets</vt:lpstr>
      <vt:lpstr>Getting started…</vt:lpstr>
      <vt:lpstr>Getting started…</vt:lpstr>
      <vt:lpstr>Slide 5</vt:lpstr>
      <vt:lpstr>Developing Applets</vt:lpstr>
      <vt:lpstr>init()</vt:lpstr>
      <vt:lpstr>start() &amp; stop()</vt:lpstr>
      <vt:lpstr>paint( Graphics g) </vt:lpstr>
      <vt:lpstr>paint( Graphics g) </vt:lpstr>
      <vt:lpstr>Example</vt:lpstr>
      <vt:lpstr>JAVA application VS. applets</vt:lpstr>
      <vt:lpstr> converting JAVA application to applets</vt:lpstr>
      <vt:lpstr>Simple application Example</vt:lpstr>
      <vt:lpstr>Slide 15</vt:lpstr>
      <vt:lpstr>Slide 16</vt:lpstr>
      <vt:lpstr>Convert to applet</vt:lpstr>
      <vt:lpstr>Slide 18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Java Applets</dc:title>
  <dc:creator>user</dc:creator>
  <cp:lastModifiedBy>Nouf</cp:lastModifiedBy>
  <cp:revision>28</cp:revision>
  <dcterms:created xsi:type="dcterms:W3CDTF">2012-12-10T02:51:36Z</dcterms:created>
  <dcterms:modified xsi:type="dcterms:W3CDTF">2014-05-12T13:00:36Z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0x010100D4F437039927A543A00F97AA22B90B52</vt:lpwstr>
  </property>
</Properties>
</file>