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9"/>
  </p:notesMasterIdLst>
  <p:sldIdLst>
    <p:sldId id="257" r:id="rId5"/>
    <p:sldId id="268" r:id="rId6"/>
    <p:sldId id="269" r:id="rId7"/>
    <p:sldId id="270" r:id="rId8"/>
    <p:sldId id="271" r:id="rId9"/>
    <p:sldId id="259" r:id="rId10"/>
    <p:sldId id="272" r:id="rId11"/>
    <p:sldId id="275" r:id="rId12"/>
    <p:sldId id="273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ED9B8-D501-4D2B-9033-8A351F6329BE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D4D6E-5E4B-457F-BDEC-F887B5D4B8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528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72E8F-4570-41A3-B8F7-879C9FDA767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72E8F-4570-41A3-B8F7-879C9FDA767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flipV="1">
            <a:off x="228600" y="4724400"/>
            <a:ext cx="8686800" cy="18288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>
            <a:off x="228600" y="228600"/>
            <a:ext cx="8686800" cy="4419600"/>
          </a:xfrm>
          <a:prstGeom prst="round2SameRect">
            <a:avLst>
              <a:gd name="adj1" fmla="val 2821"/>
              <a:gd name="adj2" fmla="val 0"/>
            </a:avLst>
          </a:prstGeom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924800" cy="3886201"/>
          </a:xfrm>
        </p:spPr>
        <p:txBody>
          <a:bodyPr>
            <a:norm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04800" y="4800600"/>
            <a:ext cx="8534400" cy="1600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>
          <a:xfrm>
            <a:off x="228600" y="6553200"/>
            <a:ext cx="2133600" cy="287338"/>
          </a:xfrm>
        </p:spPr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>
          <a:xfrm>
            <a:off x="2895600" y="6553200"/>
            <a:ext cx="3429000" cy="28733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057400" cy="287338"/>
          </a:xfrm>
        </p:spPr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rot="5400000">
            <a:off x="4862513" y="2300287"/>
            <a:ext cx="6096000" cy="1952625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400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 orient="vert"/>
          </p:nvPr>
        </p:nvSpPr>
        <p:spPr>
          <a:xfrm>
            <a:off x="7029450" y="274638"/>
            <a:ext cx="1752600" cy="5973762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>
            <a:off x="228600" y="228600"/>
            <a:ext cx="8686800" cy="4953000"/>
          </a:xfrm>
          <a:prstGeom prst="round2SameRect">
            <a:avLst>
              <a:gd name="adj1" fmla="val 2821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 flipV="1">
            <a:off x="228600" y="5257800"/>
            <a:ext cx="8686800" cy="12954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4191000"/>
          </a:xfrm>
        </p:spPr>
        <p:txBody>
          <a:bodyPr/>
          <a:lstStyle>
            <a:lvl1pPr algn="ctr">
              <a:defRPr sz="4800" b="0" cap="none" baseline="0">
                <a:solidFill>
                  <a:schemeClr val="bg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5410200"/>
            <a:ext cx="7772400" cy="10429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301752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301752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301752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4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4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" name="Rectangle 6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24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ectangle 5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524000"/>
            <a:ext cx="8686800" cy="4910328"/>
          </a:xfrm>
          <a:solidFill>
            <a:schemeClr val="bg2"/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274638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fld id="{17408CEA-4DF8-4764-BBC5-2533BFF7635B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521450"/>
            <a:ext cx="34290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4625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279525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630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73736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94560" indent="-182880" algn="l" defTabSz="914400" rtl="0" eaLnBrk="1" latinLnBrk="0" hangingPunct="1">
        <a:spcBef>
          <a:spcPts val="31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Java Applets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  <a:latin typeface="+mn-lt"/>
              </a:rPr>
              <a:t>paint( Graphics g) 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8964488" cy="5301208"/>
          </a:xfrm>
        </p:spPr>
        <p:txBody>
          <a:bodyPr/>
          <a:lstStyle/>
          <a:p>
            <a:r>
              <a:rPr lang="en-US" sz="2400" dirty="0" smtClean="0"/>
              <a:t>To change the </a:t>
            </a:r>
            <a:r>
              <a:rPr lang="en-US" sz="2400" b="1" dirty="0" smtClean="0">
                <a:solidFill>
                  <a:schemeClr val="accent6"/>
                </a:solidFill>
              </a:rPr>
              <a:t>text  font  </a:t>
            </a:r>
          </a:p>
          <a:p>
            <a:pPr lvl="1"/>
            <a:r>
              <a:rPr lang="en-US" b="1" dirty="0" err="1" smtClean="0"/>
              <a:t>setFont</a:t>
            </a:r>
            <a:r>
              <a:rPr lang="en-US" dirty="0" smtClean="0"/>
              <a:t>(new Font(“font name”, ”font style”, </a:t>
            </a:r>
            <a:r>
              <a:rPr lang="en-US" dirty="0" err="1" smtClean="0"/>
              <a:t>font_size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To </a:t>
            </a:r>
            <a:r>
              <a:rPr lang="en-US" dirty="0" err="1" smtClean="0"/>
              <a:t>chang</a:t>
            </a:r>
            <a:r>
              <a:rPr lang="en-US" dirty="0" smtClean="0"/>
              <a:t> the </a:t>
            </a:r>
            <a:r>
              <a:rPr lang="en-US" sz="2400" b="1" dirty="0" smtClean="0">
                <a:solidFill>
                  <a:schemeClr val="accent6"/>
                </a:solidFill>
              </a:rPr>
              <a:t>text color  </a:t>
            </a:r>
            <a:r>
              <a:rPr lang="en-US" b="1" dirty="0" err="1" smtClean="0"/>
              <a:t>setColor</a:t>
            </a:r>
            <a:r>
              <a:rPr lang="en-US" b="1" dirty="0" smtClean="0"/>
              <a:t>(</a:t>
            </a:r>
            <a:r>
              <a:rPr lang="en-US" b="1" dirty="0" err="1" smtClean="0"/>
              <a:t>Color.red</a:t>
            </a:r>
            <a:r>
              <a:rPr lang="en-US" b="1" dirty="0" smtClean="0"/>
              <a:t>)</a:t>
            </a:r>
          </a:p>
          <a:p>
            <a:pPr lvl="1"/>
            <a:r>
              <a:rPr lang="en-US" b="1" dirty="0" smtClean="0"/>
              <a:t>The available constant colors</a:t>
            </a:r>
          </a:p>
          <a:p>
            <a:pPr lvl="2"/>
            <a:r>
              <a:rPr lang="en-US" b="1" dirty="0" smtClean="0"/>
              <a:t>White, Black , blue, cyan, </a:t>
            </a:r>
            <a:r>
              <a:rPr lang="en-US" b="1" dirty="0" err="1" smtClean="0"/>
              <a:t>darkGray</a:t>
            </a:r>
            <a:r>
              <a:rPr lang="en-US" b="1" dirty="0" smtClean="0"/>
              <a:t> ,gray ,</a:t>
            </a:r>
            <a:r>
              <a:rPr lang="en-US" b="1" dirty="0" err="1" smtClean="0"/>
              <a:t>lightGray</a:t>
            </a:r>
            <a:r>
              <a:rPr lang="en-US" b="1" dirty="0" smtClean="0"/>
              <a:t> ,red, </a:t>
            </a:r>
            <a:r>
              <a:rPr lang="en-US" b="1" dirty="0" err="1" smtClean="0"/>
              <a:t>yellow,pink</a:t>
            </a:r>
            <a:r>
              <a:rPr lang="en-US" b="1" dirty="0" smtClean="0"/>
              <a:t>, orange, magenta ,green</a:t>
            </a:r>
          </a:p>
          <a:p>
            <a:pPr lvl="1"/>
            <a:endParaRPr lang="en-US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95536" y="2492896"/>
          <a:ext cx="820891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2448272"/>
              </a:tblGrid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Using JDK  guarantees the following fonts: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Font style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Serif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Font.PLAIN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Sanserif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Font.BOLD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Monospaced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Font.ITALIC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Dialog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DialogInput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556792"/>
            <a:ext cx="5749083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r="7918" b="16992"/>
          <a:stretch>
            <a:fillRect/>
          </a:stretch>
        </p:blipFill>
        <p:spPr bwMode="auto">
          <a:xfrm>
            <a:off x="5076056" y="1556792"/>
            <a:ext cx="3762697" cy="268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JAVA application VS. applets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Java applications and Applets share some common programming features although they differ in some aspects</a:t>
            </a:r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3568" y="2492896"/>
          <a:ext cx="7848872" cy="2986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GUI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Applets</a:t>
                      </a:r>
                      <a:endParaRPr lang="en-GB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Is derived from </a:t>
                      </a:r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class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Jframe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Is derived from </a:t>
                      </a:r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class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JApplet</a:t>
                      </a:r>
                      <a:endParaRPr lang="en-GB" dirty="0" smtClean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Have “</a:t>
                      </a:r>
                      <a:r>
                        <a:rPr lang="en-US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MAIN</a:t>
                      </a:r>
                      <a:r>
                        <a:rPr lang="en-US" dirty="0" smtClean="0"/>
                        <a:t>” method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Do not have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main</a:t>
                      </a:r>
                      <a:r>
                        <a:rPr lang="en-US" baseline="0" dirty="0" smtClean="0"/>
                        <a:t> method instead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It have </a:t>
                      </a:r>
                      <a:r>
                        <a:rPr lang="en-US" b="1" baseline="0" dirty="0" smtClean="0"/>
                        <a:t>init(), start(), stop(), paint(..)</a:t>
                      </a:r>
                      <a:endParaRPr lang="en-GB" b="1" dirty="0" smtClean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Uses the class </a:t>
                      </a:r>
                      <a:r>
                        <a:rPr lang="en-US" b="1" dirty="0" smtClean="0"/>
                        <a:t>constructor</a:t>
                      </a:r>
                      <a:r>
                        <a:rPr lang="en-US" baseline="0" dirty="0" smtClean="0"/>
                        <a:t> to initialize the GUI component and data members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Uses the </a:t>
                      </a:r>
                      <a:r>
                        <a:rPr lang="en-US" b="1" dirty="0" smtClean="0"/>
                        <a:t>init() </a:t>
                      </a:r>
                      <a:r>
                        <a:rPr lang="en-US" dirty="0" smtClean="0"/>
                        <a:t>method </a:t>
                      </a:r>
                      <a:r>
                        <a:rPr lang="en-US" baseline="0" dirty="0" smtClean="0"/>
                        <a:t>to initialize the GUI component and data members</a:t>
                      </a:r>
                      <a:endParaRPr lang="en-GB" dirty="0" smtClean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Uses </a:t>
                      </a:r>
                      <a:r>
                        <a:rPr lang="en-US" b="1" dirty="0" err="1" smtClean="0"/>
                        <a:t>setSize</a:t>
                      </a:r>
                      <a:r>
                        <a:rPr lang="en-US" b="1" dirty="0" smtClean="0"/>
                        <a:t>(),</a:t>
                      </a:r>
                      <a:r>
                        <a:rPr lang="en-US" b="1" dirty="0" err="1" smtClean="0"/>
                        <a:t>setTitle</a:t>
                      </a:r>
                      <a:r>
                        <a:rPr lang="en-US" b="1" dirty="0" smtClean="0"/>
                        <a:t>(), </a:t>
                      </a:r>
                      <a:r>
                        <a:rPr lang="en-US" b="1" dirty="0" err="1" smtClean="0"/>
                        <a:t>setVisible</a:t>
                      </a:r>
                      <a:r>
                        <a:rPr lang="en-US" b="1" dirty="0" smtClean="0"/>
                        <a:t>() </a:t>
                      </a:r>
                      <a:r>
                        <a:rPr lang="en-US" b="1" dirty="0" err="1" smtClean="0"/>
                        <a:t>methode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don not use the because the HTML document do the job.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converting</a:t>
            </a:r>
            <a:r>
              <a:rPr lang="en-US" dirty="0" smtClean="0">
                <a:latin typeface="+mn-lt"/>
              </a:rPr>
              <a:t> JAVA application to applets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Change the </a:t>
            </a:r>
            <a:r>
              <a:rPr lang="en-US" sz="2800" dirty="0" smtClean="0">
                <a:solidFill>
                  <a:srgbClr val="00B0F0"/>
                </a:solidFill>
              </a:rPr>
              <a:t>extends</a:t>
            </a:r>
            <a:r>
              <a:rPr lang="en-US" sz="2800" dirty="0" smtClean="0"/>
              <a:t> from </a:t>
            </a:r>
            <a:r>
              <a:rPr lang="en-US" sz="2800" dirty="0" err="1" smtClean="0"/>
              <a:t>JFrame</a:t>
            </a:r>
            <a:r>
              <a:rPr lang="en-US" sz="2800" dirty="0" smtClean="0"/>
              <a:t> to </a:t>
            </a:r>
            <a:r>
              <a:rPr lang="en-US" sz="2800" dirty="0" err="1" smtClean="0"/>
              <a:t>JApplets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Change the constructor to method init().</a:t>
            </a:r>
          </a:p>
          <a:p>
            <a:r>
              <a:rPr lang="en-US" sz="2800" dirty="0" smtClean="0"/>
              <a:t>Remove method calls like </a:t>
            </a:r>
            <a:r>
              <a:rPr lang="en-US" sz="2800" b="1" dirty="0" err="1" smtClean="0"/>
              <a:t>setSize</a:t>
            </a:r>
            <a:r>
              <a:rPr lang="en-US" sz="2800" b="1" dirty="0" smtClean="0"/>
              <a:t>(),</a:t>
            </a:r>
            <a:r>
              <a:rPr lang="en-US" sz="2800" b="1" dirty="0" err="1" smtClean="0"/>
              <a:t>setTitle</a:t>
            </a:r>
            <a:r>
              <a:rPr lang="en-US" sz="2800" b="1" dirty="0" smtClean="0"/>
              <a:t>(), </a:t>
            </a:r>
            <a:r>
              <a:rPr lang="en-US" sz="2800" b="1" dirty="0" err="1" smtClean="0"/>
              <a:t>setVisible</a:t>
            </a:r>
            <a:r>
              <a:rPr lang="en-US" sz="2800" b="1" dirty="0" smtClean="0"/>
              <a:t>() .</a:t>
            </a:r>
          </a:p>
          <a:p>
            <a:r>
              <a:rPr lang="en-US" sz="2800" b="1" dirty="0" smtClean="0"/>
              <a:t>Remove the method main</a:t>
            </a:r>
            <a:endParaRPr lang="en-US" sz="2800" dirty="0" smtClean="0"/>
          </a:p>
          <a:p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application Example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3"/>
            <a:ext cx="7776864" cy="5114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508104" cy="26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872"/>
            <a:ext cx="5148064" cy="187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 l="12149"/>
          <a:stretch>
            <a:fillRect/>
          </a:stretch>
        </p:blipFill>
        <p:spPr bwMode="auto">
          <a:xfrm>
            <a:off x="1" y="4005064"/>
            <a:ext cx="6300192" cy="138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 b="12225"/>
          <a:stretch>
            <a:fillRect/>
          </a:stretch>
        </p:blipFill>
        <p:spPr bwMode="auto">
          <a:xfrm>
            <a:off x="0" y="5229199"/>
            <a:ext cx="5508104" cy="16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4347660" cy="2946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916832"/>
            <a:ext cx="4427984" cy="2995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 to applet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3"/>
            <a:ext cx="7776864" cy="5114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628800"/>
            <a:ext cx="493974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348880"/>
            <a:ext cx="1800200" cy="46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043608" y="2924944"/>
            <a:ext cx="6768752" cy="18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508104" cy="26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872"/>
            <a:ext cx="5148064" cy="187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 l="12149"/>
          <a:stretch>
            <a:fillRect/>
          </a:stretch>
        </p:blipFill>
        <p:spPr bwMode="auto">
          <a:xfrm>
            <a:off x="1" y="4005064"/>
            <a:ext cx="6300192" cy="138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 b="12225"/>
          <a:stretch>
            <a:fillRect/>
          </a:stretch>
        </p:blipFill>
        <p:spPr bwMode="auto">
          <a:xfrm>
            <a:off x="0" y="5229199"/>
            <a:ext cx="5508104" cy="16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525662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548680"/>
            <a:ext cx="5364088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5301208"/>
            <a:ext cx="5364088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915546" cy="381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708920"/>
            <a:ext cx="7031412" cy="3327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term Applet refers to a little application .</a:t>
            </a:r>
          </a:p>
          <a:p>
            <a:endParaRPr lang="en-US" sz="2400" dirty="0" smtClean="0"/>
          </a:p>
          <a:p>
            <a:r>
              <a:rPr lang="en-US" sz="2400" dirty="0" smtClean="0"/>
              <a:t>In JAVA  the applet is a java program that is embedded within a HTML document and Executed by web browser.</a:t>
            </a:r>
          </a:p>
          <a:p>
            <a:endParaRPr lang="en-US" sz="2400" dirty="0" smtClean="0"/>
          </a:p>
          <a:p>
            <a:r>
              <a:rPr lang="en-US" sz="2400" dirty="0" smtClean="0"/>
              <a:t>Every applet is a </a:t>
            </a:r>
            <a:r>
              <a:rPr lang="en-US" sz="2400" dirty="0" smtClean="0">
                <a:solidFill>
                  <a:srgbClr val="00B0F0"/>
                </a:solidFill>
              </a:rPr>
              <a:t>subclass</a:t>
            </a:r>
            <a:r>
              <a:rPr lang="en-US" sz="2400" dirty="0" smtClean="0"/>
              <a:t> of </a:t>
            </a:r>
            <a:r>
              <a:rPr lang="en-US" sz="2400" dirty="0" err="1" smtClean="0"/>
              <a:t>java.applet.Applet</a:t>
            </a:r>
            <a:r>
              <a:rPr lang="en-US" sz="2400" dirty="0" smtClean="0"/>
              <a:t> ,So we should </a:t>
            </a:r>
            <a:r>
              <a:rPr lang="en-US" sz="2400" dirty="0" smtClean="0">
                <a:solidFill>
                  <a:srgbClr val="00B0F0"/>
                </a:solidFill>
              </a:rPr>
              <a:t>EXTEND</a:t>
            </a:r>
            <a:r>
              <a:rPr lang="en-US" sz="2400" dirty="0" smtClean="0"/>
              <a:t> the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JApplet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00B0F0"/>
                </a:solidFill>
              </a:rPr>
              <a:t>Class </a:t>
            </a:r>
            <a:r>
              <a:rPr lang="en-US" sz="2400" dirty="0" smtClean="0">
                <a:solidFill>
                  <a:schemeClr val="tx1"/>
                </a:solidFill>
              </a:rPr>
              <a:t>which is contained in </a:t>
            </a:r>
            <a:r>
              <a:rPr lang="en-US" sz="2400" dirty="0" err="1" smtClean="0">
                <a:solidFill>
                  <a:srgbClr val="00B0F0"/>
                </a:solidFill>
              </a:rPr>
              <a:t>javax.swing</a:t>
            </a:r>
            <a:r>
              <a:rPr lang="en-US" sz="2400" dirty="0" smtClean="0">
                <a:solidFill>
                  <a:srgbClr val="00B0F0"/>
                </a:solidFill>
              </a:rPr>
              <a:t>.</a:t>
            </a:r>
          </a:p>
          <a:p>
            <a:endParaRPr lang="en-US" sz="2400" dirty="0" smtClean="0">
              <a:solidFill>
                <a:srgbClr val="00B0F0"/>
              </a:solidFill>
            </a:endParaRPr>
          </a:p>
          <a:p>
            <a:r>
              <a:rPr lang="en-US" sz="2400" dirty="0" smtClean="0"/>
              <a:t>To use swing components, use </a:t>
            </a:r>
            <a:r>
              <a:rPr lang="en-US" sz="2400" dirty="0" err="1" smtClean="0">
                <a:solidFill>
                  <a:srgbClr val="00B0F0"/>
                </a:solidFill>
              </a:rPr>
              <a:t>javax.swing.JApplet</a:t>
            </a:r>
            <a:endParaRPr lang="en-US" sz="2400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en-US" sz="2400" dirty="0" smtClean="0"/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Mouse events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import </a:t>
            </a:r>
            <a:r>
              <a:rPr lang="en-GB" dirty="0" err="1" smtClean="0"/>
              <a:t>javax.swing</a:t>
            </a:r>
            <a:r>
              <a:rPr lang="en-GB" dirty="0" smtClean="0"/>
              <a:t>.*;</a:t>
            </a:r>
          </a:p>
          <a:p>
            <a:pPr>
              <a:buNone/>
            </a:pPr>
            <a:r>
              <a:rPr lang="en-GB" dirty="0" smtClean="0"/>
              <a:t>import java.awt.*;</a:t>
            </a:r>
          </a:p>
          <a:p>
            <a:pPr>
              <a:buNone/>
            </a:pPr>
            <a:r>
              <a:rPr lang="en-GB" dirty="0" smtClean="0"/>
              <a:t>import </a:t>
            </a:r>
            <a:r>
              <a:rPr lang="en-GB" dirty="0" err="1" smtClean="0"/>
              <a:t>java.awt.event</a:t>
            </a:r>
            <a:r>
              <a:rPr lang="en-GB" dirty="0" smtClean="0"/>
              <a:t>.*;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>
                <a:solidFill>
                  <a:srgbClr val="00B0F0"/>
                </a:solidFill>
              </a:rPr>
              <a:t>class</a:t>
            </a:r>
            <a:r>
              <a:rPr lang="en-GB" dirty="0" smtClean="0"/>
              <a:t> Test </a:t>
            </a:r>
            <a:r>
              <a:rPr lang="en-GB" dirty="0" smtClean="0">
                <a:solidFill>
                  <a:srgbClr val="00B0F0"/>
                </a:solidFill>
              </a:rPr>
              <a:t>extends</a:t>
            </a:r>
            <a:r>
              <a:rPr lang="en-GB" dirty="0" smtClean="0"/>
              <a:t> </a:t>
            </a:r>
            <a:r>
              <a:rPr lang="en-GB" dirty="0" err="1" smtClean="0"/>
              <a:t>JFrame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B0F0"/>
                </a:solidFill>
              </a:rPr>
              <a:t>implements</a:t>
            </a:r>
            <a:r>
              <a:rPr lang="en-GB" dirty="0" smtClean="0"/>
              <a:t> </a:t>
            </a:r>
            <a:r>
              <a:rPr lang="en-GB" dirty="0" err="1" smtClean="0">
                <a:solidFill>
                  <a:srgbClr val="FF0000"/>
                </a:solidFill>
              </a:rPr>
              <a:t>MouseListener</a:t>
            </a:r>
            <a:r>
              <a:rPr lang="en-GB" dirty="0" smtClean="0"/>
              <a:t> {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>
                <a:solidFill>
                  <a:srgbClr val="00B0F0"/>
                </a:solidFill>
              </a:rPr>
              <a:t>private</a:t>
            </a:r>
            <a:r>
              <a:rPr lang="en-GB" dirty="0" smtClean="0"/>
              <a:t> 	Container </a:t>
            </a:r>
            <a:r>
              <a:rPr lang="en-GB" dirty="0" err="1" smtClean="0"/>
              <a:t>contentPane</a:t>
            </a:r>
            <a:r>
              <a:rPr lang="en-GB" dirty="0" smtClean="0"/>
              <a:t>;</a:t>
            </a:r>
          </a:p>
          <a:p>
            <a:pPr>
              <a:buNone/>
            </a:pPr>
            <a:r>
              <a:rPr lang="en-GB" dirty="0" smtClean="0">
                <a:solidFill>
                  <a:srgbClr val="00B0F0"/>
                </a:solidFill>
              </a:rPr>
              <a:t>private</a:t>
            </a:r>
            <a:r>
              <a:rPr lang="en-GB" dirty="0" smtClean="0"/>
              <a:t> </a:t>
            </a:r>
            <a:r>
              <a:rPr lang="en-GB" dirty="0" err="1" smtClean="0"/>
              <a:t>JTextField</a:t>
            </a:r>
            <a:r>
              <a:rPr lang="en-GB" dirty="0" smtClean="0"/>
              <a:t> t1;</a:t>
            </a:r>
          </a:p>
          <a:p>
            <a:pPr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546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12776"/>
            <a:ext cx="8534400" cy="4988024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 public Test() {</a:t>
            </a:r>
          </a:p>
          <a:p>
            <a:pPr>
              <a:buNone/>
            </a:pPr>
            <a:r>
              <a:rPr lang="en-GB" dirty="0" smtClean="0"/>
              <a:t>        </a:t>
            </a:r>
            <a:r>
              <a:rPr lang="en-GB" dirty="0" err="1" smtClean="0"/>
              <a:t>setTitle</a:t>
            </a:r>
            <a:r>
              <a:rPr lang="en-GB" dirty="0" smtClean="0"/>
              <a:t>("Playing With The Mouse!");</a:t>
            </a:r>
          </a:p>
          <a:p>
            <a:pPr>
              <a:buNone/>
            </a:pPr>
            <a:r>
              <a:rPr lang="en-GB" dirty="0" smtClean="0"/>
              <a:t>        </a:t>
            </a:r>
            <a:r>
              <a:rPr lang="en-GB" dirty="0" err="1" smtClean="0"/>
              <a:t>setSize</a:t>
            </a:r>
            <a:r>
              <a:rPr lang="en-GB" dirty="0" smtClean="0"/>
              <a:t>(400, 200);</a:t>
            </a:r>
          </a:p>
          <a:p>
            <a:pPr>
              <a:buNone/>
            </a:pPr>
            <a:r>
              <a:rPr lang="en-GB" dirty="0" smtClean="0"/>
              <a:t>        </a:t>
            </a:r>
            <a:r>
              <a:rPr lang="en-GB" dirty="0" err="1" smtClean="0"/>
              <a:t>setResizable</a:t>
            </a:r>
            <a:r>
              <a:rPr lang="en-GB" dirty="0" smtClean="0"/>
              <a:t>(false);</a:t>
            </a:r>
          </a:p>
          <a:p>
            <a:pPr>
              <a:buNone/>
            </a:pPr>
            <a:r>
              <a:rPr lang="en-GB" dirty="0" smtClean="0"/>
              <a:t>        </a:t>
            </a:r>
            <a:r>
              <a:rPr lang="en-GB" dirty="0" err="1" smtClean="0"/>
              <a:t>setVisible</a:t>
            </a:r>
            <a:r>
              <a:rPr lang="en-GB" dirty="0" smtClean="0"/>
              <a:t>(true);</a:t>
            </a:r>
          </a:p>
          <a:p>
            <a:pPr>
              <a:buNone/>
            </a:pPr>
            <a:r>
              <a:rPr lang="en-GB" dirty="0" smtClean="0"/>
              <a:t>        </a:t>
            </a:r>
            <a:r>
              <a:rPr lang="en-GB" dirty="0" err="1" smtClean="0">
                <a:solidFill>
                  <a:srgbClr val="FF0000"/>
                </a:solidFill>
              </a:rPr>
              <a:t>addMouseListener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 smtClean="0">
                <a:solidFill>
                  <a:srgbClr val="00B0F0"/>
                </a:solidFill>
              </a:rPr>
              <a:t>this</a:t>
            </a:r>
            <a:r>
              <a:rPr lang="en-GB" dirty="0" smtClean="0">
                <a:solidFill>
                  <a:srgbClr val="FF0000"/>
                </a:solidFill>
              </a:rPr>
              <a:t>);</a:t>
            </a:r>
          </a:p>
          <a:p>
            <a:pPr>
              <a:buNone/>
            </a:pPr>
            <a:r>
              <a:rPr lang="en-GB" dirty="0" smtClean="0"/>
              <a:t>        </a:t>
            </a:r>
            <a:r>
              <a:rPr lang="en-GB" dirty="0" err="1" smtClean="0"/>
              <a:t>setDefaultCloseOperation</a:t>
            </a:r>
            <a:r>
              <a:rPr lang="en-GB" dirty="0" smtClean="0"/>
              <a:t>(EXIT_ON_CLOSE);</a:t>
            </a:r>
          </a:p>
          <a:p>
            <a:pPr>
              <a:buNone/>
            </a:pPr>
            <a:r>
              <a:rPr lang="en-GB" dirty="0" smtClean="0"/>
              <a:t>       	 </a:t>
            </a:r>
            <a:r>
              <a:rPr lang="en-GB" dirty="0" err="1" smtClean="0"/>
              <a:t>contentPane</a:t>
            </a:r>
            <a:r>
              <a:rPr lang="en-GB" dirty="0" smtClean="0"/>
              <a:t> = </a:t>
            </a:r>
            <a:r>
              <a:rPr lang="en-GB" dirty="0" err="1" smtClean="0"/>
              <a:t>getContentPane</a:t>
            </a:r>
            <a:r>
              <a:rPr lang="en-GB" dirty="0" smtClean="0"/>
              <a:t>();</a:t>
            </a:r>
          </a:p>
          <a:p>
            <a:pPr>
              <a:buNone/>
            </a:pPr>
            <a:r>
              <a:rPr lang="en-GB" dirty="0" smtClean="0"/>
              <a:t>       	 </a:t>
            </a:r>
            <a:r>
              <a:rPr lang="en-GB" dirty="0" err="1" smtClean="0"/>
              <a:t>contentPane.setLayout</a:t>
            </a:r>
            <a:r>
              <a:rPr lang="en-GB" dirty="0" smtClean="0"/>
              <a:t>(new </a:t>
            </a:r>
            <a:r>
              <a:rPr lang="en-GB" dirty="0" err="1" smtClean="0"/>
              <a:t>FlowLayout</a:t>
            </a:r>
            <a:r>
              <a:rPr lang="en-GB" dirty="0" smtClean="0"/>
              <a:t>());</a:t>
            </a:r>
          </a:p>
          <a:p>
            <a:pPr>
              <a:buNone/>
            </a:pPr>
            <a:r>
              <a:rPr lang="en-GB" dirty="0" smtClean="0"/>
              <a:t>       	    t1=new </a:t>
            </a:r>
            <a:r>
              <a:rPr lang="en-GB" dirty="0" err="1" smtClean="0"/>
              <a:t>JTextField</a:t>
            </a:r>
            <a:r>
              <a:rPr lang="en-GB" dirty="0" smtClean="0"/>
              <a:t> (20);</a:t>
            </a:r>
          </a:p>
          <a:p>
            <a:pPr>
              <a:buNone/>
            </a:pPr>
            <a:r>
              <a:rPr lang="en-GB" dirty="0" smtClean="0"/>
              <a:t>       	      </a:t>
            </a:r>
            <a:r>
              <a:rPr lang="en-GB" dirty="0" err="1" smtClean="0"/>
              <a:t>contentPane.add</a:t>
            </a:r>
            <a:r>
              <a:rPr lang="en-GB" dirty="0" smtClean="0"/>
              <a:t>(t1);</a:t>
            </a:r>
          </a:p>
          <a:p>
            <a:pPr>
              <a:buNone/>
            </a:pPr>
            <a:r>
              <a:rPr lang="en-GB" dirty="0" smtClean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230075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    public void </a:t>
            </a:r>
            <a:r>
              <a:rPr lang="en-GB" dirty="0" err="1" smtClean="0">
                <a:solidFill>
                  <a:srgbClr val="FF0000"/>
                </a:solidFill>
              </a:rPr>
              <a:t>mouseEntered</a:t>
            </a:r>
            <a:r>
              <a:rPr lang="en-GB" dirty="0" smtClean="0"/>
              <a:t>(</a:t>
            </a:r>
            <a:r>
              <a:rPr lang="en-GB" dirty="0" err="1" smtClean="0"/>
              <a:t>MouseEvent</a:t>
            </a:r>
            <a:r>
              <a:rPr lang="en-GB" dirty="0" smtClean="0"/>
              <a:t> me) {</a:t>
            </a:r>
          </a:p>
          <a:p>
            <a:pPr>
              <a:buNone/>
            </a:pPr>
            <a:r>
              <a:rPr lang="en-GB" dirty="0" smtClean="0"/>
              <a:t>        t1.setText("Mouse entered at: ("+ </a:t>
            </a:r>
            <a:r>
              <a:rPr lang="en-GB" dirty="0" err="1" smtClean="0"/>
              <a:t>me.getX</a:t>
            </a:r>
            <a:r>
              <a:rPr lang="en-GB" dirty="0" smtClean="0"/>
              <a:t>() + ", " + </a:t>
            </a:r>
            <a:r>
              <a:rPr lang="en-GB" dirty="0" err="1" smtClean="0"/>
              <a:t>me.getY</a:t>
            </a:r>
            <a:r>
              <a:rPr lang="en-GB" dirty="0" smtClean="0"/>
              <a:t>() + ")");</a:t>
            </a:r>
          </a:p>
          <a:p>
            <a:pPr>
              <a:buNone/>
            </a:pPr>
            <a:r>
              <a:rPr lang="en-GB" dirty="0" smtClean="0"/>
              <a:t>    }</a:t>
            </a:r>
          </a:p>
          <a:p>
            <a:pPr>
              <a:buNone/>
            </a:pPr>
            <a:r>
              <a:rPr lang="en-GB" dirty="0" smtClean="0"/>
              <a:t>    public void </a:t>
            </a:r>
            <a:r>
              <a:rPr lang="en-GB" dirty="0" err="1" smtClean="0">
                <a:solidFill>
                  <a:srgbClr val="FF0000"/>
                </a:solidFill>
              </a:rPr>
              <a:t>mouseExited</a:t>
            </a:r>
            <a:r>
              <a:rPr lang="en-GB" dirty="0" smtClean="0"/>
              <a:t>(</a:t>
            </a:r>
            <a:r>
              <a:rPr lang="en-GB" dirty="0" err="1" smtClean="0"/>
              <a:t>MouseEvent</a:t>
            </a:r>
            <a:r>
              <a:rPr lang="en-GB" dirty="0" smtClean="0"/>
              <a:t> me) {</a:t>
            </a:r>
          </a:p>
          <a:p>
            <a:pPr>
              <a:buNone/>
            </a:pPr>
            <a:r>
              <a:rPr lang="en-GB" dirty="0" smtClean="0"/>
              <a:t>        t1.setText("Mouse exited at: ("</a:t>
            </a:r>
          </a:p>
          <a:p>
            <a:pPr>
              <a:buNone/>
            </a:pPr>
            <a:r>
              <a:rPr lang="en-GB" dirty="0" smtClean="0"/>
              <a:t>            + </a:t>
            </a:r>
            <a:r>
              <a:rPr lang="en-GB" dirty="0" err="1" smtClean="0"/>
              <a:t>me.getX</a:t>
            </a:r>
            <a:r>
              <a:rPr lang="en-GB" dirty="0" smtClean="0"/>
              <a:t>() + ", " + </a:t>
            </a:r>
            <a:r>
              <a:rPr lang="en-GB" dirty="0" err="1" smtClean="0"/>
              <a:t>me.getY</a:t>
            </a:r>
            <a:r>
              <a:rPr lang="en-GB" dirty="0" smtClean="0"/>
              <a:t>() + ")");</a:t>
            </a:r>
          </a:p>
          <a:p>
            <a:pPr>
              <a:buNone/>
            </a:pPr>
            <a:r>
              <a:rPr lang="en-GB" dirty="0" smtClean="0"/>
              <a:t>    }</a:t>
            </a:r>
          </a:p>
          <a:p>
            <a:pPr>
              <a:buNone/>
            </a:pPr>
            <a:r>
              <a:rPr lang="en-GB" dirty="0" smtClean="0"/>
              <a:t>    public void </a:t>
            </a:r>
            <a:r>
              <a:rPr lang="en-GB" dirty="0" err="1" smtClean="0">
                <a:solidFill>
                  <a:srgbClr val="FF0000"/>
                </a:solidFill>
              </a:rPr>
              <a:t>mouseClicked</a:t>
            </a:r>
            <a:r>
              <a:rPr lang="en-GB" dirty="0" smtClean="0"/>
              <a:t>(</a:t>
            </a:r>
            <a:r>
              <a:rPr lang="en-GB" dirty="0" err="1" smtClean="0"/>
              <a:t>MouseEvent</a:t>
            </a:r>
            <a:r>
              <a:rPr lang="en-GB" dirty="0" smtClean="0"/>
              <a:t> me) {</a:t>
            </a:r>
          </a:p>
          <a:p>
            <a:pPr>
              <a:buNone/>
            </a:pPr>
            <a:r>
              <a:rPr lang="en-GB" dirty="0" smtClean="0"/>
              <a:t>        t1.setText("Mouse clicked at: ("</a:t>
            </a:r>
          </a:p>
          <a:p>
            <a:pPr>
              <a:buNone/>
            </a:pPr>
            <a:r>
              <a:rPr lang="en-GB" dirty="0" smtClean="0"/>
              <a:t>            + </a:t>
            </a:r>
            <a:r>
              <a:rPr lang="en-GB" dirty="0" err="1" smtClean="0"/>
              <a:t>me.getX</a:t>
            </a:r>
            <a:r>
              <a:rPr lang="en-GB" dirty="0" smtClean="0"/>
              <a:t>() + ", " + </a:t>
            </a:r>
            <a:r>
              <a:rPr lang="en-GB" dirty="0" err="1" smtClean="0"/>
              <a:t>me.getY</a:t>
            </a:r>
            <a:r>
              <a:rPr lang="en-GB" dirty="0" smtClean="0"/>
              <a:t>() + ")");</a:t>
            </a:r>
          </a:p>
          <a:p>
            <a:pPr>
              <a:buNone/>
            </a:pPr>
            <a:r>
              <a:rPr lang="en-GB" dirty="0" smtClean="0"/>
              <a:t>    }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27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 public void </a:t>
            </a:r>
            <a:r>
              <a:rPr lang="en-GB" dirty="0" err="1" smtClean="0">
                <a:solidFill>
                  <a:srgbClr val="FF0000"/>
                </a:solidFill>
              </a:rPr>
              <a:t>mousePressed</a:t>
            </a:r>
            <a:r>
              <a:rPr lang="en-GB" dirty="0" smtClean="0"/>
              <a:t>(</a:t>
            </a:r>
            <a:r>
              <a:rPr lang="en-GB" dirty="0" err="1" smtClean="0"/>
              <a:t>MouseEvent</a:t>
            </a:r>
            <a:r>
              <a:rPr lang="en-GB" dirty="0" smtClean="0"/>
              <a:t> me) {</a:t>
            </a:r>
          </a:p>
          <a:p>
            <a:pPr>
              <a:buNone/>
            </a:pPr>
            <a:r>
              <a:rPr lang="en-GB" dirty="0" smtClean="0"/>
              <a:t>        t1.setText("Mouse pressed at: ("</a:t>
            </a:r>
          </a:p>
          <a:p>
            <a:pPr>
              <a:buNone/>
            </a:pPr>
            <a:r>
              <a:rPr lang="en-GB" dirty="0" smtClean="0"/>
              <a:t>            + </a:t>
            </a:r>
            <a:r>
              <a:rPr lang="en-GB" dirty="0" err="1" smtClean="0"/>
              <a:t>me.getX</a:t>
            </a:r>
            <a:r>
              <a:rPr lang="en-GB" dirty="0" smtClean="0"/>
              <a:t>() + ", " + </a:t>
            </a:r>
            <a:r>
              <a:rPr lang="en-GB" dirty="0" err="1" smtClean="0"/>
              <a:t>me.getY</a:t>
            </a:r>
            <a:r>
              <a:rPr lang="en-GB" dirty="0" smtClean="0"/>
              <a:t>() + ")");</a:t>
            </a:r>
          </a:p>
          <a:p>
            <a:pPr>
              <a:buNone/>
            </a:pPr>
            <a:r>
              <a:rPr lang="en-GB" dirty="0" smtClean="0"/>
              <a:t>    }</a:t>
            </a:r>
          </a:p>
          <a:p>
            <a:pPr>
              <a:buNone/>
            </a:pPr>
            <a:r>
              <a:rPr lang="en-GB" dirty="0" smtClean="0"/>
              <a:t>    public void </a:t>
            </a:r>
            <a:r>
              <a:rPr lang="en-GB" dirty="0" err="1" smtClean="0">
                <a:solidFill>
                  <a:srgbClr val="FF0000"/>
                </a:solidFill>
              </a:rPr>
              <a:t>mouseReleased</a:t>
            </a:r>
            <a:r>
              <a:rPr lang="en-GB" dirty="0" smtClean="0"/>
              <a:t>(</a:t>
            </a:r>
            <a:r>
              <a:rPr lang="en-GB" dirty="0" err="1" smtClean="0"/>
              <a:t>MouseEvent</a:t>
            </a:r>
            <a:r>
              <a:rPr lang="en-GB" dirty="0" smtClean="0"/>
              <a:t> me) {</a:t>
            </a:r>
          </a:p>
          <a:p>
            <a:pPr>
              <a:buNone/>
            </a:pPr>
            <a:r>
              <a:rPr lang="en-GB" dirty="0" smtClean="0"/>
              <a:t>         t1.setText("Mouse released at: ("</a:t>
            </a:r>
          </a:p>
          <a:p>
            <a:pPr>
              <a:buNone/>
            </a:pPr>
            <a:r>
              <a:rPr lang="en-GB" dirty="0" smtClean="0"/>
              <a:t>            + </a:t>
            </a:r>
            <a:r>
              <a:rPr lang="en-GB" dirty="0" err="1" smtClean="0"/>
              <a:t>me.getX</a:t>
            </a:r>
            <a:r>
              <a:rPr lang="en-GB" dirty="0" smtClean="0"/>
              <a:t>() + ", " + </a:t>
            </a:r>
            <a:r>
              <a:rPr lang="en-GB" dirty="0" err="1" smtClean="0"/>
              <a:t>me.getY</a:t>
            </a:r>
            <a:r>
              <a:rPr lang="en-GB" dirty="0" smtClean="0"/>
              <a:t>() + ")");</a:t>
            </a:r>
          </a:p>
          <a:p>
            <a:pPr>
              <a:buNone/>
            </a:pPr>
            <a:r>
              <a:rPr lang="en-GB" dirty="0" smtClean="0"/>
              <a:t>    }</a:t>
            </a:r>
          </a:p>
          <a:p>
            <a:pPr>
              <a:buNone/>
            </a:pPr>
            <a:r>
              <a:rPr lang="en-GB" dirty="0" smtClean="0"/>
              <a:t>    public static void main(String[] </a:t>
            </a:r>
            <a:r>
              <a:rPr lang="en-GB" dirty="0" err="1" smtClean="0"/>
              <a:t>args</a:t>
            </a:r>
            <a:r>
              <a:rPr lang="en-GB" dirty="0" smtClean="0"/>
              <a:t>) {</a:t>
            </a:r>
          </a:p>
          <a:p>
            <a:pPr>
              <a:buNone/>
            </a:pPr>
            <a:r>
              <a:rPr lang="en-GB" dirty="0" smtClean="0"/>
              <a:t>        new Test();</a:t>
            </a:r>
          </a:p>
          <a:p>
            <a:pPr>
              <a:buNone/>
            </a:pPr>
            <a:r>
              <a:rPr lang="en-GB" dirty="0" smtClean="0"/>
              <a:t>    }</a:t>
            </a:r>
          </a:p>
          <a:p>
            <a:pPr>
              <a:buNone/>
            </a:pPr>
            <a:r>
              <a:rPr lang="en-GB" dirty="0" smtClean="0"/>
              <a:t>} // End of Test class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03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39052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08920"/>
            <a:ext cx="39243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76672"/>
            <a:ext cx="394335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284984"/>
            <a:ext cx="389572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5787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new java class file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After that build the file  … the you will get tow files</a:t>
            </a:r>
          </a:p>
          <a:p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 l="9168" t="7691" r="12902" b="19248"/>
          <a:stretch>
            <a:fillRect/>
          </a:stretch>
        </p:blipFill>
        <p:spPr bwMode="auto">
          <a:xfrm>
            <a:off x="6300192" y="5301208"/>
            <a:ext cx="244827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88840"/>
            <a:ext cx="5184576" cy="2915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use the previous code in to a regular  HTML document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3568" y="2060848"/>
          <a:ext cx="7632848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32848"/>
              </a:tblGrid>
              <a:tr h="302433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dirty="0" smtClean="0"/>
                        <a:t>&lt;HTML&gt;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&lt;HEAD&gt;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  &lt;TITLE&gt; Welcome Applets &lt;/TITLE&gt;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&lt;/HEAD&gt;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&lt;BODY&gt;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&lt;OBJECT code="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test.class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"  width="400" height="400" 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 &lt;/OBJECT&gt;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&lt;/BODY&gt;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&lt;/HTML&gt;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0648"/>
            <a:ext cx="5904656" cy="6079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Developing Applets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058472" cy="4845152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Java applets do not need a ‘main’ method. they can run in a web browser environment</a:t>
            </a:r>
          </a:p>
          <a:p>
            <a:pPr lvl="1"/>
            <a:endParaRPr lang="en-US" dirty="0" smtClean="0"/>
          </a:p>
          <a:p>
            <a:pPr lvl="1"/>
            <a:r>
              <a:rPr lang="en-US" b="1" dirty="0" smtClean="0"/>
              <a:t>The applet have</a:t>
            </a:r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Init()</a:t>
            </a:r>
            <a:endParaRPr lang="en-US" dirty="0" smtClean="0"/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Start()</a:t>
            </a:r>
            <a:endParaRPr lang="en-US" dirty="0" smtClean="0"/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Stop()</a:t>
            </a:r>
            <a:endParaRPr lang="en-US" dirty="0" smtClean="0"/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Paint( Graphics g)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chemeClr val="bg1"/>
                </a:solidFill>
                <a:latin typeface="+mn-lt"/>
              </a:rPr>
              <a:t>init()</a:t>
            </a:r>
            <a:endParaRPr lang="en-GB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called by the browser  or applet viewer to inform this applet that it has been </a:t>
            </a:r>
            <a:r>
              <a:rPr lang="en-US" sz="2400" b="1" dirty="0" smtClean="0"/>
              <a:t>reloaded</a:t>
            </a:r>
            <a:r>
              <a:rPr lang="en-US" sz="2400" dirty="0" smtClean="0"/>
              <a:t> to the system</a:t>
            </a:r>
          </a:p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b="1" dirty="0" smtClean="0"/>
              <a:t>We use init() to:</a:t>
            </a:r>
          </a:p>
          <a:p>
            <a:pPr marL="822325" lvl="4" indent="-273050">
              <a:buSzPct val="85000"/>
              <a:buFont typeface="Wingdings" pitchFamily="2" charset="2"/>
              <a:buChar char="Ø"/>
            </a:pPr>
            <a:r>
              <a:rPr lang="en-US" sz="2400" dirty="0" smtClean="0"/>
              <a:t>Initialize variables</a:t>
            </a:r>
          </a:p>
          <a:p>
            <a:pPr marL="822325" lvl="4" indent="-273050">
              <a:buSzPct val="85000"/>
              <a:buFont typeface="Wingdings" pitchFamily="2" charset="2"/>
              <a:buChar char="Ø"/>
            </a:pPr>
            <a:r>
              <a:rPr lang="en-US" sz="2400" dirty="0" smtClean="0"/>
              <a:t>Get data from user</a:t>
            </a:r>
          </a:p>
          <a:p>
            <a:pPr marL="822325" lvl="4" indent="-273050">
              <a:buSzPct val="85000"/>
              <a:buFont typeface="Wingdings" pitchFamily="2" charset="2"/>
              <a:buChar char="Ø"/>
            </a:pPr>
            <a:r>
              <a:rPr lang="en-US" sz="2400" dirty="0" smtClean="0"/>
              <a:t>Place various GUI component.</a:t>
            </a:r>
          </a:p>
          <a:p>
            <a:pPr marL="273050" lvl="2" indent="-273050">
              <a:buSzPct val="85000"/>
              <a:buFont typeface="Wingdings 2" pitchFamily="18" charset="2"/>
              <a:buChar char=""/>
            </a:pPr>
            <a:endParaRPr lang="en-US" sz="2400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chemeClr val="bg1"/>
                </a:solidFill>
                <a:latin typeface="+mn-lt"/>
              </a:rPr>
              <a:t>start() &amp; stop()</a:t>
            </a:r>
            <a:endParaRPr lang="en-GB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Start()  </a:t>
            </a:r>
            <a:r>
              <a:rPr lang="en-US" sz="2800" dirty="0" smtClean="0"/>
              <a:t>//called by the browser  or applet viewer  to inform this applet that it should  </a:t>
            </a:r>
            <a:r>
              <a:rPr lang="en-US" sz="2800" b="1" dirty="0" smtClean="0"/>
              <a:t>start</a:t>
            </a:r>
            <a:r>
              <a:rPr lang="en-US" sz="2800" dirty="0" smtClean="0"/>
              <a:t> its execution</a:t>
            </a:r>
          </a:p>
          <a:p>
            <a:pPr lvl="2"/>
            <a:endParaRPr lang="en-US" sz="2800" dirty="0" smtClean="0"/>
          </a:p>
          <a:p>
            <a:pPr lvl="2"/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Stop() </a:t>
            </a:r>
            <a:r>
              <a:rPr lang="en-US" sz="2800" dirty="0" smtClean="0"/>
              <a:t>//called by the browser  or applet viewer  to inform this applet that it should  </a:t>
            </a:r>
            <a:r>
              <a:rPr lang="en-US" sz="2800" b="1" dirty="0" smtClean="0"/>
              <a:t>stop</a:t>
            </a:r>
            <a:r>
              <a:rPr lang="en-US" sz="2800" dirty="0" smtClean="0"/>
              <a:t> its execution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  <a:latin typeface="+mn-lt"/>
              </a:rPr>
              <a:t>paint( Graphics g) 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8964488" cy="5301208"/>
          </a:xfrm>
        </p:spPr>
        <p:txBody>
          <a:bodyPr/>
          <a:lstStyle/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 is used to create the output .</a:t>
            </a:r>
          </a:p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whenever you override this method the first java statement is</a:t>
            </a:r>
          </a:p>
          <a:p>
            <a:pPr marL="822325" lvl="4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00B0F0"/>
                </a:solidFill>
              </a:rPr>
              <a:t>super</a:t>
            </a:r>
            <a:r>
              <a:rPr lang="en-US" sz="2400" dirty="0" err="1" smtClean="0"/>
              <a:t>.paint</a:t>
            </a:r>
            <a:r>
              <a:rPr lang="en-US" sz="2400" dirty="0" smtClean="0"/>
              <a:t>(g);</a:t>
            </a:r>
          </a:p>
          <a:p>
            <a:pPr marL="822325" lvl="4" indent="-273050">
              <a:buSzPct val="85000"/>
              <a:buFont typeface="Wingdings 2" pitchFamily="18" charset="2"/>
              <a:buChar char=""/>
            </a:pPr>
            <a:endParaRPr lang="en-US" sz="2400" dirty="0" smtClean="0"/>
          </a:p>
          <a:p>
            <a:pPr marL="822325" lvl="4" indent="-273050">
              <a:buSzPct val="85000"/>
              <a:buNone/>
            </a:pPr>
            <a:endParaRPr lang="en-US" sz="2400" dirty="0" smtClean="0"/>
          </a:p>
          <a:p>
            <a:r>
              <a:rPr lang="en-US" sz="2400" dirty="0" smtClean="0"/>
              <a:t>To draw a string we use </a:t>
            </a:r>
            <a:r>
              <a:rPr lang="en-US" sz="2400" b="1" dirty="0" err="1" smtClean="0"/>
              <a:t>drawString</a:t>
            </a:r>
            <a:r>
              <a:rPr lang="en-US" sz="2400" dirty="0" smtClean="0"/>
              <a:t> method</a:t>
            </a:r>
          </a:p>
          <a:p>
            <a:pPr lvl="1"/>
            <a:r>
              <a:rPr lang="en-US" sz="2400" dirty="0" smtClean="0">
                <a:solidFill>
                  <a:srgbClr val="00B0F0"/>
                </a:solidFill>
              </a:rPr>
              <a:t>Public abstract void </a:t>
            </a:r>
            <a:r>
              <a:rPr lang="en-US" sz="2400" dirty="0" smtClean="0"/>
              <a:t>drawstring(String </a:t>
            </a:r>
            <a:r>
              <a:rPr lang="en-US" sz="2400" dirty="0" err="1" smtClean="0"/>
              <a:t>str</a:t>
            </a:r>
            <a:r>
              <a:rPr lang="en-US" sz="2400" dirty="0" smtClean="0"/>
              <a:t>, </a:t>
            </a:r>
            <a:r>
              <a:rPr lang="en-US" sz="2400" dirty="0" err="1" smtClean="0">
                <a:solidFill>
                  <a:srgbClr val="00B0F0"/>
                </a:solidFill>
              </a:rPr>
              <a:t>int</a:t>
            </a:r>
            <a:r>
              <a:rPr lang="en-US" sz="2400" dirty="0" smtClean="0"/>
              <a:t> x, </a:t>
            </a:r>
            <a:r>
              <a:rPr lang="en-US" sz="2400" dirty="0" err="1" smtClean="0">
                <a:solidFill>
                  <a:srgbClr val="00B0F0"/>
                </a:solidFill>
              </a:rPr>
              <a:t>int</a:t>
            </a:r>
            <a:r>
              <a:rPr lang="en-US" sz="2400" dirty="0" smtClean="0"/>
              <a:t> y)</a:t>
            </a:r>
            <a:endParaRPr lang="en-GB" sz="2400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_yellow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Prefab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refab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0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17000"/>
                <a:satMod val="350000"/>
              </a:schemeClr>
            </a:gs>
          </a:gsLst>
          <a:lin ang="4000000" scaled="1"/>
        </a:gra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0000" algn="ct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110000" algn="ctr" rotWithShape="0">
              <a:srgbClr val="000000">
                <a:alpha val="65000"/>
              </a:srgbClr>
            </a:outerShdw>
          </a:effectLst>
        </a:effectStyle>
        <a:effectStyle>
          <a:effectLst>
            <a:outerShdw blurRad="120000" algn="ctr" rotWithShape="0">
              <a:srgbClr val="000000">
                <a:alpha val="70000"/>
              </a:srgbClr>
            </a:outerShdw>
          </a:effectLst>
          <a:scene3d>
            <a:camera prst="orthographicFront"/>
            <a:lightRig rig="glow" dir="t">
              <a:rot lat="0" lon="0" rev="1800000"/>
            </a:lightRig>
          </a:scene3d>
          <a:sp3d contourW="12700" prstMaterial="dkEdge">
            <a:bevelT w="50800" h="44450" prst="angle"/>
            <a:contourClr>
              <a:schemeClr val="phClr">
                <a:shade val="4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20000"/>
              </a:schemeClr>
              <a:schemeClr val="phClr">
                <a:tint val="94000"/>
                <a:satMod val="2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0F8F512-721A-4FD0-A594-E82F157975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74FC814-97AD-4D27-81D0-9AA9A1FA723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E47A889-B950-41B6-BA8B-94C7156B925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Theme_yellow</Template>
  <TotalTime>332</TotalTime>
  <Words>742</Words>
  <Application>Microsoft Office PowerPoint</Application>
  <PresentationFormat>On-screen Show (4:3)</PresentationFormat>
  <Paragraphs>150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Theme_yellow</vt:lpstr>
      <vt:lpstr>Java Applets</vt:lpstr>
      <vt:lpstr>Applets</vt:lpstr>
      <vt:lpstr>Getting started…</vt:lpstr>
      <vt:lpstr>Getting started…</vt:lpstr>
      <vt:lpstr>PowerPoint Presentation</vt:lpstr>
      <vt:lpstr>Developing Applets</vt:lpstr>
      <vt:lpstr>init()</vt:lpstr>
      <vt:lpstr>start() &amp; stop()</vt:lpstr>
      <vt:lpstr>paint( Graphics g) </vt:lpstr>
      <vt:lpstr>paint( Graphics g) </vt:lpstr>
      <vt:lpstr>Example</vt:lpstr>
      <vt:lpstr>JAVA application VS. applets</vt:lpstr>
      <vt:lpstr> converting JAVA application to applets</vt:lpstr>
      <vt:lpstr>Simple application Example</vt:lpstr>
      <vt:lpstr>PowerPoint Presentation</vt:lpstr>
      <vt:lpstr>PowerPoint Presentation</vt:lpstr>
      <vt:lpstr>Convert to applet</vt:lpstr>
      <vt:lpstr>PowerPoint Presentation</vt:lpstr>
      <vt:lpstr>PowerPoint Presentation</vt:lpstr>
      <vt:lpstr>Mouse events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 Applets</dc:title>
  <dc:creator>user</dc:creator>
  <cp:lastModifiedBy>Nouf</cp:lastModifiedBy>
  <cp:revision>29</cp:revision>
  <dcterms:created xsi:type="dcterms:W3CDTF">2012-12-10T02:51:36Z</dcterms:created>
  <dcterms:modified xsi:type="dcterms:W3CDTF">2017-05-03T08:54:46Z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0x010100D4F437039927A543A00F97AA22B90B52</vt:lpwstr>
  </property>
</Properties>
</file>