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4"/>
  </p:sldMasterIdLst>
  <p:notesMasterIdLst>
    <p:notesMasterId r:id="rId50"/>
  </p:notesMasterIdLst>
  <p:sldIdLst>
    <p:sldId id="256" r:id="rId5"/>
    <p:sldId id="332" r:id="rId6"/>
    <p:sldId id="275" r:id="rId7"/>
    <p:sldId id="257" r:id="rId8"/>
    <p:sldId id="258" r:id="rId9"/>
    <p:sldId id="259" r:id="rId10"/>
    <p:sldId id="260" r:id="rId11"/>
    <p:sldId id="262" r:id="rId12"/>
    <p:sldId id="263" r:id="rId13"/>
    <p:sldId id="264" r:id="rId14"/>
    <p:sldId id="265" r:id="rId15"/>
    <p:sldId id="266" r:id="rId16"/>
    <p:sldId id="268" r:id="rId17"/>
    <p:sldId id="269" r:id="rId18"/>
    <p:sldId id="285" r:id="rId19"/>
    <p:sldId id="286" r:id="rId20"/>
    <p:sldId id="289" r:id="rId21"/>
    <p:sldId id="290" r:id="rId22"/>
    <p:sldId id="333" r:id="rId23"/>
    <p:sldId id="276" r:id="rId24"/>
    <p:sldId id="277" r:id="rId25"/>
    <p:sldId id="278" r:id="rId26"/>
    <p:sldId id="280" r:id="rId27"/>
    <p:sldId id="281" r:id="rId28"/>
    <p:sldId id="282" r:id="rId29"/>
    <p:sldId id="283" r:id="rId30"/>
    <p:sldId id="284" r:id="rId31"/>
    <p:sldId id="291" r:id="rId32"/>
    <p:sldId id="293" r:id="rId33"/>
    <p:sldId id="294" r:id="rId34"/>
    <p:sldId id="295" r:id="rId35"/>
    <p:sldId id="297" r:id="rId36"/>
    <p:sldId id="298" r:id="rId37"/>
    <p:sldId id="301" r:id="rId38"/>
    <p:sldId id="304" r:id="rId39"/>
    <p:sldId id="310" r:id="rId40"/>
    <p:sldId id="311" r:id="rId41"/>
    <p:sldId id="312" r:id="rId42"/>
    <p:sldId id="317" r:id="rId43"/>
    <p:sldId id="318" r:id="rId44"/>
    <p:sldId id="321" r:id="rId45"/>
    <p:sldId id="322" r:id="rId46"/>
    <p:sldId id="323" r:id="rId47"/>
    <p:sldId id="324" r:id="rId48"/>
    <p:sldId id="325"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13" autoAdjust="0"/>
    <p:restoredTop sz="94660"/>
  </p:normalViewPr>
  <p:slideViewPr>
    <p:cSldViewPr>
      <p:cViewPr varScale="1">
        <p:scale>
          <a:sx n="98" d="100"/>
          <a:sy n="98" d="100"/>
        </p:scale>
        <p:origin x="-42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4004A4-95D5-434B-9BC9-1E4BCD1522B5}" type="datetimeFigureOut">
              <a:rPr lang="en-US" smtClean="0"/>
              <a:pPr/>
              <a:t>1/20/2016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9742AA-C2B5-4CA3-A012-816BCE2950E3}" type="slidenum">
              <a:rPr lang="en-US" smtClean="0"/>
              <a:pPr/>
              <a:t>‹#›</a:t>
            </a:fld>
            <a:endParaRPr lang="en-US"/>
          </a:p>
        </p:txBody>
      </p:sp>
    </p:spTree>
    <p:extLst>
      <p:ext uri="{BB962C8B-B14F-4D97-AF65-F5344CB8AC3E}">
        <p14:creationId xmlns:p14="http://schemas.microsoft.com/office/powerpoint/2010/main" val="1580894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704CD5D-C827-4209-B654-8D41946C4738}" type="slidenum">
              <a:rPr lang="en-US"/>
              <a:pPr/>
              <a:t>7</a:t>
            </a:fld>
            <a:endParaRPr lang="en-US"/>
          </a:p>
        </p:txBody>
      </p:sp>
      <p:sp>
        <p:nvSpPr>
          <p:cNvPr id="26627" name="Rectangle 2"/>
          <p:cNvSpPr>
            <a:spLocks noGrp="1" noRot="1" noChangeAspect="1" noChangeArrowheads="1" noTextEdit="1"/>
          </p:cNvSpPr>
          <p:nvPr>
            <p:ph type="sldImg"/>
          </p:nvPr>
        </p:nvSpPr>
        <p:spPr>
          <a:xfrm>
            <a:off x="1144588" y="685800"/>
            <a:ext cx="4572000" cy="3429000"/>
          </a:xfrm>
          <a:ln/>
        </p:spPr>
      </p:sp>
      <p:sp>
        <p:nvSpPr>
          <p:cNvPr id="26628"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DE44457-0A4A-4A9C-BF87-E39BAFCD6820}" type="slidenum">
              <a:rPr lang="en-US"/>
              <a:pPr/>
              <a:t>9</a:t>
            </a:fld>
            <a:endParaRPr lang="en-US"/>
          </a:p>
        </p:txBody>
      </p:sp>
      <p:sp>
        <p:nvSpPr>
          <p:cNvPr id="28675" name="Rectangle 2"/>
          <p:cNvSpPr>
            <a:spLocks noGrp="1" noRot="1" noChangeAspect="1" noChangeArrowheads="1" noTextEdit="1"/>
          </p:cNvSpPr>
          <p:nvPr>
            <p:ph type="sldImg"/>
          </p:nvPr>
        </p:nvSpPr>
        <p:spPr>
          <a:xfrm>
            <a:off x="1144588" y="685800"/>
            <a:ext cx="4572000" cy="3429000"/>
          </a:xfrm>
          <a:ln/>
        </p:spPr>
      </p:sp>
      <p:sp>
        <p:nvSpPr>
          <p:cNvPr id="28676"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5B477ACC-9F40-4930-9911-E5D03BE4A8DF}" type="slidenum">
              <a:rPr lang="en-US"/>
              <a:pPr/>
              <a:t>10</a:t>
            </a:fld>
            <a:endParaRPr lang="en-US"/>
          </a:p>
        </p:txBody>
      </p:sp>
      <p:sp>
        <p:nvSpPr>
          <p:cNvPr id="29699" name="Rectangle 2"/>
          <p:cNvSpPr>
            <a:spLocks noGrp="1" noRot="1" noChangeAspect="1" noChangeArrowheads="1" noTextEdit="1"/>
          </p:cNvSpPr>
          <p:nvPr>
            <p:ph type="sldImg"/>
          </p:nvPr>
        </p:nvSpPr>
        <p:spPr>
          <a:xfrm>
            <a:off x="1144588" y="685800"/>
            <a:ext cx="4572000" cy="3429000"/>
          </a:xfrm>
          <a:ln/>
        </p:spPr>
      </p:sp>
      <p:sp>
        <p:nvSpPr>
          <p:cNvPr id="29700"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This sample code shows the effect of two reference variables pointing to the same object, which is perfectly legal. This slide highlights the critical fact that the name (variable) and object are two distinct and separate entities. It is no problem to have multiple variables referring to a single object, much as a single person can be referred by many different names.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1DD0E2-2BDB-4D02-BC10-D32242783CFA}" type="slidenum">
              <a:rPr lang="en-US"/>
              <a:pPr/>
              <a:t>27</a:t>
            </a:fld>
            <a:endParaRPr lang="en-US"/>
          </a:p>
        </p:txBody>
      </p:sp>
      <p:sp>
        <p:nvSpPr>
          <p:cNvPr id="22530" name="Rectangle 2"/>
          <p:cNvSpPr>
            <a:spLocks noGrp="1" noRot="1" noChangeAspect="1" noChangeArrowheads="1" noTextEdit="1"/>
          </p:cNvSpPr>
          <p:nvPr>
            <p:ph type="sldImg"/>
          </p:nvPr>
        </p:nvSpPr>
        <p:spPr>
          <a:xfrm>
            <a:off x="1144588" y="685800"/>
            <a:ext cx="4572000" cy="3429000"/>
          </a:xfrm>
          <a:ln/>
        </p:spPr>
      </p:sp>
      <p:sp>
        <p:nvSpPr>
          <p:cNvPr id="22531" name="Rectangle 3"/>
          <p:cNvSpPr>
            <a:spLocks noGrp="1" noChangeArrowheads="1"/>
          </p:cNvSpPr>
          <p:nvPr>
            <p:ph type="body" idx="1"/>
          </p:nvPr>
        </p:nvSpPr>
        <p:spPr>
          <a:xfrm>
            <a:off x="914400" y="4343400"/>
            <a:ext cx="5029200" cy="4114800"/>
          </a:xfrm>
        </p:spPr>
        <p:txBody>
          <a:bodyPr lIns="86493" tIns="43247" rIns="86493" bIns="43247"/>
          <a:lstStyle/>
          <a:p>
            <a:r>
              <a:rPr lang="en-US"/>
              <a:t>This is a simple example of public and private modifiers. See how the client can access the public data member and method.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D1CF99-1B1C-45D4-B944-C7079F272D47}" type="slidenum">
              <a:rPr lang="en-US"/>
              <a:pPr/>
              <a:t>30</a:t>
            </a:fld>
            <a:endParaRPr lang="en-US"/>
          </a:p>
        </p:txBody>
      </p:sp>
      <p:sp>
        <p:nvSpPr>
          <p:cNvPr id="10242" name="Rectangle 2"/>
          <p:cNvSpPr>
            <a:spLocks noGrp="1" noRot="1" noChangeAspect="1" noChangeArrowheads="1" noTextEdit="1"/>
          </p:cNvSpPr>
          <p:nvPr>
            <p:ph type="sldImg"/>
          </p:nvPr>
        </p:nvSpPr>
        <p:spPr>
          <a:xfrm>
            <a:off x="1144588" y="685800"/>
            <a:ext cx="4572000" cy="3429000"/>
          </a:xfrm>
          <a:ln/>
        </p:spPr>
      </p:sp>
      <p:sp>
        <p:nvSpPr>
          <p:cNvPr id="10243" name="Rectangle 3"/>
          <p:cNvSpPr>
            <a:spLocks noGrp="1" noChangeArrowheads="1"/>
          </p:cNvSpPr>
          <p:nvPr>
            <p:ph type="body" idx="1"/>
          </p:nvPr>
        </p:nvSpPr>
        <p:spPr>
          <a:xfrm>
            <a:off x="914400" y="4343400"/>
            <a:ext cx="5029200" cy="4114800"/>
          </a:xfrm>
        </p:spPr>
        <p:txBody>
          <a:bodyPr lIns="86493" tIns="43247" rIns="86493" bIns="43247"/>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DFC2B9-F1A2-44EB-AAC4-CBAA6139FBCD}" type="slidenum">
              <a:rPr lang="en-US"/>
              <a:pPr/>
              <a:t>35</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853406-EB7B-4D03-BFA2-953A3B9A1E63}" type="slidenum">
              <a:rPr lang="en-US"/>
              <a:pPr/>
              <a:t>36</a:t>
            </a:fld>
            <a:endParaRPr lang="en-US"/>
          </a:p>
        </p:txBody>
      </p:sp>
      <p:sp>
        <p:nvSpPr>
          <p:cNvPr id="26626" name="Rectangle 2"/>
          <p:cNvSpPr>
            <a:spLocks noGrp="1" noRot="1" noChangeAspect="1" noChangeArrowheads="1" noTextEdit="1"/>
          </p:cNvSpPr>
          <p:nvPr>
            <p:ph type="sldImg"/>
          </p:nvPr>
        </p:nvSpPr>
        <p:spPr>
          <a:xfrm>
            <a:off x="1144588" y="685800"/>
            <a:ext cx="4572000" cy="3429000"/>
          </a:xfrm>
          <a:ln/>
        </p:spPr>
      </p:sp>
      <p:sp>
        <p:nvSpPr>
          <p:cNvPr id="26627" name="Rectangle 3"/>
          <p:cNvSpPr>
            <a:spLocks noGrp="1" noChangeArrowheads="1"/>
          </p:cNvSpPr>
          <p:nvPr>
            <p:ph type="body" idx="1"/>
          </p:nvPr>
        </p:nvSpPr>
        <p:spPr>
          <a:xfrm>
            <a:off x="914400" y="4343400"/>
            <a:ext cx="5029200" cy="4114800"/>
          </a:xfrm>
        </p:spPr>
        <p:txBody>
          <a:bodyPr/>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E1D839-CA4A-4889-9335-6BFCF4EED04D}" type="slidenum">
              <a:rPr lang="en-US"/>
              <a:pPr/>
              <a:t>44</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8BB6C7-81C6-41A9-8FF8-08A8349C98A5}" type="slidenum">
              <a:rPr lang="en-US"/>
              <a:pPr/>
              <a:t>45</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 Same Side Corner Rectangle 3"/>
          <p:cNvSpPr/>
          <p:nvPr/>
        </p:nvSpPr>
        <p:spPr>
          <a:xfrm flipV="1">
            <a:off x="228600" y="4724400"/>
            <a:ext cx="8686800" cy="1828800"/>
          </a:xfrm>
          <a:prstGeom prst="round2SameRect">
            <a:avLst>
              <a:gd name="adj1" fmla="val 10784"/>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 Same Side Corner Rectangle 4"/>
          <p:cNvSpPr/>
          <p:nvPr/>
        </p:nvSpPr>
        <p:spPr>
          <a:xfrm>
            <a:off x="228600" y="228600"/>
            <a:ext cx="8686800" cy="4419600"/>
          </a:xfrm>
          <a:prstGeom prst="round2SameRect">
            <a:avLst>
              <a:gd name="adj1" fmla="val 2821"/>
              <a:gd name="adj2" fmla="val 0"/>
            </a:avLst>
          </a:prstGeom>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ctrTitle"/>
          </p:nvPr>
        </p:nvSpPr>
        <p:spPr>
          <a:xfrm>
            <a:off x="609600" y="533400"/>
            <a:ext cx="7924800" cy="3886201"/>
          </a:xfrm>
        </p:spPr>
        <p:txBody>
          <a:bodyPr>
            <a:normAutofit/>
          </a:bodyPr>
          <a:lstStyle>
            <a:lvl1pPr algn="ctr">
              <a:defRPr sz="4800">
                <a:effectLst/>
              </a:defRPr>
            </a:lvl1pPr>
          </a:lstStyle>
          <a:p>
            <a:r>
              <a:rPr lang="en-US" smtClean="0"/>
              <a:t>Click to edit Master title style</a:t>
            </a:r>
            <a:endParaRPr lang="en-US" dirty="0"/>
          </a:p>
        </p:txBody>
      </p:sp>
      <p:sp>
        <p:nvSpPr>
          <p:cNvPr id="3" name="Rectangle 2"/>
          <p:cNvSpPr>
            <a:spLocks noGrp="1"/>
          </p:cNvSpPr>
          <p:nvPr>
            <p:ph type="subTitle" idx="1"/>
          </p:nvPr>
        </p:nvSpPr>
        <p:spPr>
          <a:xfrm>
            <a:off x="304800" y="4800600"/>
            <a:ext cx="8534400" cy="1600200"/>
          </a:xfrm>
        </p:spPr>
        <p:txBody>
          <a:bodyPr anchor="ctr">
            <a:normAutofit/>
          </a:bodyPr>
          <a:lstStyle>
            <a:lvl1pPr marL="0" indent="0" algn="ctr">
              <a:buNone/>
              <a:defRPr sz="28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Rectangle 5"/>
          <p:cNvSpPr>
            <a:spLocks noGrp="1"/>
          </p:cNvSpPr>
          <p:nvPr>
            <p:ph type="dt" sz="half" idx="10"/>
          </p:nvPr>
        </p:nvSpPr>
        <p:spPr>
          <a:xfrm>
            <a:off x="228600" y="6553200"/>
            <a:ext cx="2133600" cy="287338"/>
          </a:xfrm>
        </p:spPr>
        <p:txBody>
          <a:bodyPr/>
          <a:lstStyle>
            <a:lvl1pPr>
              <a:defRPr/>
            </a:lvl1pPr>
          </a:lstStyle>
          <a:p>
            <a:fld id="{1F2FD9D6-143E-41BD-B4AA-E429F49A5CD6}" type="datetimeFigureOut">
              <a:rPr lang="en-US" smtClean="0"/>
              <a:pPr/>
              <a:t>1/20/2016</a:t>
            </a:fld>
            <a:endParaRPr lang="en-US"/>
          </a:p>
        </p:txBody>
      </p:sp>
      <p:sp>
        <p:nvSpPr>
          <p:cNvPr id="7" name="Rectangle 6"/>
          <p:cNvSpPr>
            <a:spLocks noGrp="1"/>
          </p:cNvSpPr>
          <p:nvPr>
            <p:ph type="ftr" sz="quarter" idx="11"/>
          </p:nvPr>
        </p:nvSpPr>
        <p:spPr>
          <a:xfrm>
            <a:off x="2895600" y="6553200"/>
            <a:ext cx="3429000" cy="287338"/>
          </a:xfrm>
        </p:spPr>
        <p:txBody>
          <a:bodyPr/>
          <a:lstStyle>
            <a:lvl1pPr>
              <a:defRPr/>
            </a:lvl1pPr>
          </a:lstStyle>
          <a:p>
            <a:endParaRPr lang="en-US"/>
          </a:p>
        </p:txBody>
      </p:sp>
      <p:sp>
        <p:nvSpPr>
          <p:cNvPr id="8" name="Rectangle 7"/>
          <p:cNvSpPr>
            <a:spLocks noGrp="1"/>
          </p:cNvSpPr>
          <p:nvPr>
            <p:ph type="sldNum" sz="quarter" idx="12"/>
          </p:nvPr>
        </p:nvSpPr>
        <p:spPr>
          <a:xfrm>
            <a:off x="6858000" y="6553200"/>
            <a:ext cx="2057400" cy="287338"/>
          </a:xfrm>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F2FD9D6-143E-41BD-B4AA-E429F49A5CD6}" type="datetimeFigureOut">
              <a:rPr lang="en-US" smtClean="0"/>
              <a:pPr/>
              <a:t>1/20/2016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ound Same Side Corner Rectangle 3"/>
          <p:cNvSpPr/>
          <p:nvPr/>
        </p:nvSpPr>
        <p:spPr>
          <a:xfrm rot="5400000">
            <a:off x="4862513" y="2300287"/>
            <a:ext cx="6096000" cy="1952625"/>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 name="Straight Connector 4"/>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p:nvSpPr>
          <p:cNvPr id="3" name="Rectangle 2"/>
          <p:cNvSpPr>
            <a:spLocks noGrp="1"/>
          </p:cNvSpPr>
          <p:nvPr>
            <p:ph type="body" orient="vert" idx="1"/>
          </p:nvPr>
        </p:nvSpPr>
        <p:spPr>
          <a:xfrm>
            <a:off x="457200" y="274638"/>
            <a:ext cx="6400800" cy="6049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Rectangle 1"/>
          <p:cNvSpPr>
            <a:spLocks noGrp="1"/>
          </p:cNvSpPr>
          <p:nvPr>
            <p:ph type="title" orient="vert"/>
          </p:nvPr>
        </p:nvSpPr>
        <p:spPr>
          <a:xfrm>
            <a:off x="7029450" y="274638"/>
            <a:ext cx="1752600" cy="5973762"/>
          </a:xfrm>
        </p:spPr>
        <p:txBody>
          <a:bodyPr vert="eaVert"/>
          <a:lstStyle>
            <a:lvl1pPr>
              <a:defRPr>
                <a:solidFill>
                  <a:srgbClr val="FFFFFF"/>
                </a:solidFill>
              </a:defRPr>
            </a:lvl1pPr>
          </a:lstStyle>
          <a:p>
            <a:r>
              <a:rPr lang="en-US" smtClean="0"/>
              <a:t>Click to edit Master title style</a:t>
            </a:r>
            <a:endParaRPr lang="en-US" dirty="0"/>
          </a:p>
        </p:txBody>
      </p:sp>
      <p:sp>
        <p:nvSpPr>
          <p:cNvPr id="6" name="Rectangle 5"/>
          <p:cNvSpPr>
            <a:spLocks noGrp="1"/>
          </p:cNvSpPr>
          <p:nvPr>
            <p:ph type="dt" sz="half" idx="10"/>
          </p:nvPr>
        </p:nvSpPr>
        <p:spPr/>
        <p:txBody>
          <a:bodyPr/>
          <a:lstStyle>
            <a:lvl1pPr>
              <a:defRPr/>
            </a:lvl1pPr>
          </a:lstStyle>
          <a:p>
            <a:fld id="{1F2FD9D6-143E-41BD-B4AA-E429F49A5CD6}" type="datetimeFigureOut">
              <a:rPr lang="en-US" smtClean="0"/>
              <a:pPr/>
              <a:t>1/20/2016</a:t>
            </a:fld>
            <a:endParaRPr lang="en-US"/>
          </a:p>
        </p:txBody>
      </p:sp>
      <p:sp>
        <p:nvSpPr>
          <p:cNvPr id="7" name="Rectangle 6"/>
          <p:cNvSpPr>
            <a:spLocks noGrp="1"/>
          </p:cNvSpPr>
          <p:nvPr>
            <p:ph type="ftr" sz="quarter" idx="11"/>
          </p:nvPr>
        </p:nvSpPr>
        <p:spPr/>
        <p:txBody>
          <a:bodyPr/>
          <a:lstStyle>
            <a:lvl1pPr>
              <a:defRPr/>
            </a:lvl1pPr>
          </a:lstStyle>
          <a:p>
            <a:endParaRPr lang="en-US"/>
          </a:p>
        </p:txBody>
      </p:sp>
      <p:sp>
        <p:nvSpPr>
          <p:cNvPr id="8" name="Rectangle 7"/>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r>
              <a:rPr lang="en-US" smtClean="0"/>
              <a:t>Introduction to OOP</a:t>
            </a:r>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r>
              <a:rPr lang="en-US" smtClean="0"/>
              <a:t>Dr. S. GANNOUNI &amp; Dr.  A. TOUIR</a:t>
            </a:r>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pPr>
              <a:defRPr/>
            </a:pPr>
            <a:r>
              <a:rPr lang="en-US" smtClean="0"/>
              <a:t>Page </a:t>
            </a:r>
            <a:fld id="{E667A061-DA4E-4BD0-8A66-62FC551F0E97}"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006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77"/>
          <p:cNvSpPr>
            <a:spLocks noGrp="1" noChangeArrowheads="1"/>
          </p:cNvSpPr>
          <p:nvPr>
            <p:ph type="dt" sz="half" idx="10"/>
          </p:nvPr>
        </p:nvSpPr>
        <p:spPr>
          <a:ln/>
        </p:spPr>
        <p:txBody>
          <a:bodyPr/>
          <a:lstStyle>
            <a:lvl1pPr>
              <a:defRPr/>
            </a:lvl1pPr>
          </a:lstStyle>
          <a:p>
            <a:pPr>
              <a:defRPr/>
            </a:pPr>
            <a:r>
              <a:rPr lang="en-US"/>
              <a:t>Introduction to OOP</a:t>
            </a:r>
          </a:p>
        </p:txBody>
      </p:sp>
      <p:sp>
        <p:nvSpPr>
          <p:cNvPr id="7"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8" name="Rectangle 79"/>
          <p:cNvSpPr>
            <a:spLocks noGrp="1" noChangeArrowheads="1"/>
          </p:cNvSpPr>
          <p:nvPr>
            <p:ph type="sldNum" sz="quarter" idx="12"/>
          </p:nvPr>
        </p:nvSpPr>
        <p:spPr>
          <a:ln/>
        </p:spPr>
        <p:txBody>
          <a:bodyPr/>
          <a:lstStyle>
            <a:lvl1pPr>
              <a:defRPr/>
            </a:lvl1pPr>
          </a:lstStyle>
          <a:p>
            <a:pPr>
              <a:defRPr/>
            </a:pPr>
            <a:r>
              <a:rPr lang="en-US"/>
              <a:t>Page </a:t>
            </a:r>
            <a:fld id="{DD67FEA8-BA28-4917-953B-DD61EF62790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7"/>
          <p:cNvSpPr>
            <a:spLocks noGrp="1" noChangeArrowheads="1"/>
          </p:cNvSpPr>
          <p:nvPr>
            <p:ph type="dt" sz="half" idx="10"/>
          </p:nvPr>
        </p:nvSpPr>
        <p:spPr>
          <a:ln/>
        </p:spPr>
        <p:txBody>
          <a:bodyPr/>
          <a:lstStyle>
            <a:lvl1pPr>
              <a:defRPr/>
            </a:lvl1pPr>
          </a:lstStyle>
          <a:p>
            <a:pPr>
              <a:defRPr/>
            </a:pPr>
            <a:r>
              <a:rPr lang="en-US"/>
              <a:t>Introduction to OOP</a:t>
            </a:r>
          </a:p>
        </p:txBody>
      </p:sp>
      <p:sp>
        <p:nvSpPr>
          <p:cNvPr id="6"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7" name="Rectangle 79"/>
          <p:cNvSpPr>
            <a:spLocks noGrp="1" noChangeArrowheads="1"/>
          </p:cNvSpPr>
          <p:nvPr>
            <p:ph type="sldNum" sz="quarter" idx="12"/>
          </p:nvPr>
        </p:nvSpPr>
        <p:spPr>
          <a:ln/>
        </p:spPr>
        <p:txBody>
          <a:bodyPr/>
          <a:lstStyle>
            <a:lvl1pPr>
              <a:defRPr/>
            </a:lvl1pPr>
          </a:lstStyle>
          <a:p>
            <a:pPr>
              <a:defRPr/>
            </a:pPr>
            <a:r>
              <a:rPr lang="en-US"/>
              <a:t>Page </a:t>
            </a:r>
            <a:fld id="{E709B2BF-B01C-465A-A454-5E4EC1D43A8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defRPr sz="3400"/>
            </a:lvl1pPr>
          </a:lstStyle>
          <a:p>
            <a:r>
              <a:rPr lang="en-US" smtClean="0"/>
              <a:t>Click to edit Master title style</a:t>
            </a:r>
            <a:endParaRPr lang="en-US" dirty="0"/>
          </a:p>
        </p:txBody>
      </p:sp>
      <p:sp>
        <p:nvSpPr>
          <p:cNvPr id="3" name="Rectangle 2"/>
          <p:cNvSpPr>
            <a:spLocks noGrp="1"/>
          </p:cNvSpPr>
          <p:nvPr>
            <p:ph idx="1"/>
          </p:nvPr>
        </p:nvSpPr>
        <p:spPr/>
        <p:txBody>
          <a:bodyPr/>
          <a:lstStyle>
            <a:lvl1pPr>
              <a:defRPr sz="2200">
                <a:solidFill>
                  <a:schemeClr val="tx1">
                    <a:lumMod val="75000"/>
                    <a:lumOff val="25000"/>
                  </a:schemeClr>
                </a:solidFill>
              </a:defRPr>
            </a:lvl1pPr>
            <a:lvl2pPr>
              <a:defRPr sz="2000">
                <a:solidFill>
                  <a:schemeClr val="tx1">
                    <a:lumMod val="75000"/>
                    <a:lumOff val="25000"/>
                  </a:schemeClr>
                </a:solidFill>
              </a:defRPr>
            </a:lvl2pPr>
            <a:lvl3pPr>
              <a:defRPr sz="18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1F2FD9D6-143E-41BD-B4AA-E429F49A5CD6}" type="datetimeFigureOut">
              <a:rPr lang="en-US" smtClean="0"/>
              <a:pPr/>
              <a:t>1/20/2016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 Same Side Corner Rectangle 3"/>
          <p:cNvSpPr/>
          <p:nvPr/>
        </p:nvSpPr>
        <p:spPr>
          <a:xfrm>
            <a:off x="228600" y="228600"/>
            <a:ext cx="8686800" cy="4953000"/>
          </a:xfrm>
          <a:prstGeom prst="round2SameRect">
            <a:avLst>
              <a:gd name="adj1" fmla="val 2821"/>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 Same Side Corner Rectangle 4"/>
          <p:cNvSpPr/>
          <p:nvPr/>
        </p:nvSpPr>
        <p:spPr>
          <a:xfrm flipV="1">
            <a:off x="228600" y="5257800"/>
            <a:ext cx="8686800" cy="1295400"/>
          </a:xfrm>
          <a:prstGeom prst="round2SameRect">
            <a:avLst>
              <a:gd name="adj1" fmla="val 10784"/>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title"/>
          </p:nvPr>
        </p:nvSpPr>
        <p:spPr>
          <a:xfrm>
            <a:off x="685800" y="838200"/>
            <a:ext cx="7772400" cy="4191000"/>
          </a:xfrm>
        </p:spPr>
        <p:txBody>
          <a:bodyPr/>
          <a:lstStyle>
            <a:lvl1pPr algn="ctr">
              <a:defRPr sz="4800" b="0" cap="none" baseline="0">
                <a:solidFill>
                  <a:schemeClr val="bg2"/>
                </a:solidFill>
                <a:effectLst/>
              </a:defRPr>
            </a:lvl1pPr>
          </a:lstStyle>
          <a:p>
            <a:r>
              <a:rPr lang="en-US" smtClean="0"/>
              <a:t>Click to edit Master title style</a:t>
            </a:r>
            <a:endParaRPr lang="en-US" dirty="0"/>
          </a:p>
        </p:txBody>
      </p:sp>
      <p:sp>
        <p:nvSpPr>
          <p:cNvPr id="3" name="Rectangle 2"/>
          <p:cNvSpPr>
            <a:spLocks noGrp="1"/>
          </p:cNvSpPr>
          <p:nvPr>
            <p:ph type="body" idx="1"/>
          </p:nvPr>
        </p:nvSpPr>
        <p:spPr>
          <a:xfrm>
            <a:off x="722313" y="5410200"/>
            <a:ext cx="7772400" cy="1042987"/>
          </a:xfrm>
        </p:spPr>
        <p:txBody>
          <a:bodyPr anchor="ctr">
            <a:normAutofit/>
          </a:bodyPr>
          <a:lstStyle>
            <a:lvl1pPr marL="0" indent="0" algn="ctr">
              <a:buNone/>
              <a:defRPr sz="28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Rectangle 5"/>
          <p:cNvSpPr>
            <a:spLocks noGrp="1"/>
          </p:cNvSpPr>
          <p:nvPr>
            <p:ph type="dt" sz="half" idx="10"/>
          </p:nvPr>
        </p:nvSpPr>
        <p:spPr/>
        <p:txBody>
          <a:bodyPr/>
          <a:lstStyle>
            <a:lvl1pPr>
              <a:defRPr/>
            </a:lvl1pPr>
          </a:lstStyle>
          <a:p>
            <a:fld id="{1F2FD9D6-143E-41BD-B4AA-E429F49A5CD6}" type="datetimeFigureOut">
              <a:rPr lang="en-US" smtClean="0"/>
              <a:pPr/>
              <a:t>1/20/2016</a:t>
            </a:fld>
            <a:endParaRPr lang="en-US"/>
          </a:p>
        </p:txBody>
      </p:sp>
      <p:sp>
        <p:nvSpPr>
          <p:cNvPr id="7" name="Rectangle 6"/>
          <p:cNvSpPr>
            <a:spLocks noGrp="1"/>
          </p:cNvSpPr>
          <p:nvPr>
            <p:ph type="ftr" sz="quarter" idx="11"/>
          </p:nvPr>
        </p:nvSpPr>
        <p:spPr/>
        <p:txBody>
          <a:bodyPr/>
          <a:lstStyle>
            <a:lvl1pPr>
              <a:defRPr/>
            </a:lvl1pPr>
          </a:lstStyle>
          <a:p>
            <a:endParaRPr lang="en-US"/>
          </a:p>
        </p:txBody>
      </p:sp>
      <p:sp>
        <p:nvSpPr>
          <p:cNvPr id="8" name="Rectangle 7"/>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sz="half" idx="1"/>
          </p:nvPr>
        </p:nvSpPr>
        <p:spPr>
          <a:xfrm>
            <a:off x="301752"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sz="half" idx="2"/>
          </p:nvPr>
        </p:nvSpPr>
        <p:spPr>
          <a:xfrm>
            <a:off x="4648200"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fld id="{1F2FD9D6-143E-41BD-B4AA-E429F49A5CD6}" type="datetimeFigureOut">
              <a:rPr lang="en-US" smtClean="0"/>
              <a:pPr/>
              <a:t>1/20/2016</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defRPr/>
            </a:lvl1pPr>
          </a:lstStyle>
          <a:p>
            <a:r>
              <a:rPr lang="en-US" smtClean="0"/>
              <a:t>Click to edit Master title style</a:t>
            </a:r>
            <a:endParaRPr lang="en-US"/>
          </a:p>
        </p:txBody>
      </p:sp>
      <p:sp>
        <p:nvSpPr>
          <p:cNvPr id="3" name="Rectangle 2"/>
          <p:cNvSpPr>
            <a:spLocks noGrp="1"/>
          </p:cNvSpPr>
          <p:nvPr>
            <p:ph type="body" idx="1"/>
          </p:nvPr>
        </p:nvSpPr>
        <p:spPr>
          <a:xfrm>
            <a:off x="301752"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Rectangle 3"/>
          <p:cNvSpPr>
            <a:spLocks noGrp="1"/>
          </p:cNvSpPr>
          <p:nvPr>
            <p:ph sz="half" idx="2"/>
          </p:nvPr>
        </p:nvSpPr>
        <p:spPr>
          <a:xfrm>
            <a:off x="301752"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p:cNvSpPr>
          <p:nvPr>
            <p:ph type="body" sz="quarter" idx="3"/>
          </p:nvPr>
        </p:nvSpPr>
        <p:spPr>
          <a:xfrm>
            <a:off x="4645024"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5"/>
          <p:cNvSpPr>
            <a:spLocks noGrp="1"/>
          </p:cNvSpPr>
          <p:nvPr>
            <p:ph sz="quarter" idx="4"/>
          </p:nvPr>
        </p:nvSpPr>
        <p:spPr>
          <a:xfrm>
            <a:off x="4645024"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fld id="{1F2FD9D6-143E-41BD-B4AA-E429F49A5CD6}" type="datetimeFigureOut">
              <a:rPr lang="en-US" smtClean="0"/>
              <a:pPr/>
              <a:t>1/20/2016</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1F2FD9D6-143E-41BD-B4AA-E429F49A5CD6}" type="datetimeFigureOut">
              <a:rPr lang="en-US" smtClean="0"/>
              <a:pPr/>
              <a:t>1/20/2016</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Grp="1"/>
          </p:cNvSpPr>
          <p:nvPr>
            <p:ph type="dt" sz="half" idx="10"/>
          </p:nvPr>
        </p:nvSpPr>
        <p:spPr/>
        <p:txBody>
          <a:bodyPr/>
          <a:lstStyle>
            <a:lvl1pPr>
              <a:defRPr/>
            </a:lvl1pPr>
          </a:lstStyle>
          <a:p>
            <a:fld id="{1F2FD9D6-143E-41BD-B4AA-E429F49A5CD6}" type="datetimeFigureOut">
              <a:rPr lang="en-US" smtClean="0"/>
              <a:pPr/>
              <a:t>1/20/2016</a:t>
            </a:fld>
            <a:endParaRPr lang="en-US"/>
          </a:p>
        </p:txBody>
      </p:sp>
      <p:sp>
        <p:nvSpPr>
          <p:cNvPr id="3" name="Rectangle 2"/>
          <p:cNvSpPr>
            <a:spLocks noGrp="1"/>
          </p:cNvSpPr>
          <p:nvPr>
            <p:ph type="ftr" sz="quarter" idx="11"/>
          </p:nvPr>
        </p:nvSpPr>
        <p:spPr/>
        <p:txBody>
          <a:bodyPr/>
          <a:lstStyle>
            <a:lvl1pPr>
              <a:defRPr/>
            </a:lvl1pPr>
          </a:lstStyle>
          <a:p>
            <a:endParaRPr lang="en-US"/>
          </a:p>
        </p:txBody>
      </p:sp>
      <p:sp>
        <p:nvSpPr>
          <p:cNvPr id="4" name="Rectangle 3"/>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ound Same Side Corner Rectangle 4"/>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 name="Straight Connector 5"/>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useBgFill="1">
        <p:nvSpPr>
          <p:cNvPr id="7" name="Rectangle 6"/>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title"/>
          </p:nvPr>
        </p:nvSpPr>
        <p:spPr>
          <a:xfrm>
            <a:off x="304800" y="228600"/>
            <a:ext cx="4495800" cy="1143000"/>
          </a:xfrm>
        </p:spPr>
        <p:txBody>
          <a:bodyPr/>
          <a:lstStyle>
            <a:lvl1pPr algn="l">
              <a:defRPr sz="2800" b="0"/>
            </a:lvl1pPr>
          </a:lstStyle>
          <a:p>
            <a:r>
              <a:rPr lang="en-US" smtClean="0"/>
              <a:t>Click to edit Master title style</a:t>
            </a:r>
            <a:endParaRPr lang="en-US" dirty="0"/>
          </a:p>
        </p:txBody>
      </p:sp>
      <p:sp>
        <p:nvSpPr>
          <p:cNvPr id="3" name="Rectangle 2"/>
          <p:cNvSpPr>
            <a:spLocks noGrp="1"/>
          </p:cNvSpPr>
          <p:nvPr>
            <p:ph idx="1"/>
          </p:nvPr>
        </p:nvSpPr>
        <p:spPr>
          <a:xfrm>
            <a:off x="228600" y="1600200"/>
            <a:ext cx="8686800" cy="4724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lgn="l">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a:spLocks noGrp="1"/>
          </p:cNvSpPr>
          <p:nvPr>
            <p:ph type="dt" sz="half" idx="10"/>
          </p:nvPr>
        </p:nvSpPr>
        <p:spPr/>
        <p:txBody>
          <a:bodyPr/>
          <a:lstStyle>
            <a:lvl1pPr>
              <a:defRPr/>
            </a:lvl1pPr>
          </a:lstStyle>
          <a:p>
            <a:fld id="{1F2FD9D6-143E-41BD-B4AA-E429F49A5CD6}" type="datetimeFigureOut">
              <a:rPr lang="en-US" smtClean="0"/>
              <a:pPr/>
              <a:t>1/20/2016</a:t>
            </a:fld>
            <a:endParaRPr lang="en-US"/>
          </a:p>
        </p:txBody>
      </p:sp>
      <p:sp>
        <p:nvSpPr>
          <p:cNvPr id="10" name="Rectangle 9"/>
          <p:cNvSpPr>
            <a:spLocks noGrp="1"/>
          </p:cNvSpPr>
          <p:nvPr>
            <p:ph type="ftr" sz="quarter" idx="11"/>
          </p:nvPr>
        </p:nvSpPr>
        <p:spPr/>
        <p:txBody>
          <a:bodyPr/>
          <a:lstStyle>
            <a:lvl1pPr>
              <a:defRPr/>
            </a:lvl1pPr>
          </a:lstStyle>
          <a:p>
            <a:endParaRPr lang="en-US"/>
          </a:p>
        </p:txBody>
      </p:sp>
      <p:sp>
        <p:nvSpPr>
          <p:cNvPr id="11" name="Rectangle 10"/>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 Same Side Corner Rectangle 4"/>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6" name="Rectangle 5"/>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 name="Straight Connector 7"/>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p:nvSpPr>
          <p:cNvPr id="3" name="Rectangle 2"/>
          <p:cNvSpPr>
            <a:spLocks noGrp="1"/>
          </p:cNvSpPr>
          <p:nvPr>
            <p:ph type="pic" idx="1"/>
          </p:nvPr>
        </p:nvSpPr>
        <p:spPr>
          <a:xfrm>
            <a:off x="228600" y="1524000"/>
            <a:ext cx="8686800" cy="4910328"/>
          </a:xfrm>
          <a:solidFill>
            <a:schemeClr val="bg2"/>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2" name="Rectangle 1"/>
          <p:cNvSpPr>
            <a:spLocks noGrp="1"/>
          </p:cNvSpPr>
          <p:nvPr>
            <p:ph type="title"/>
          </p:nvPr>
        </p:nvSpPr>
        <p:spPr>
          <a:xfrm>
            <a:off x="304800" y="228600"/>
            <a:ext cx="4495800" cy="1143000"/>
          </a:xfrm>
        </p:spPr>
        <p:txBody>
          <a:bodyPr/>
          <a:lstStyle>
            <a:lvl1pPr algn="l">
              <a:defRPr sz="2800" b="0"/>
            </a:lvl1pPr>
          </a:lstStyle>
          <a:p>
            <a:r>
              <a:rPr lang="en-US" smtClean="0"/>
              <a:t>Click to edit Master title style</a:t>
            </a:r>
            <a:endParaRPr lang="en-US" dirty="0"/>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a:spLocks noGrp="1"/>
          </p:cNvSpPr>
          <p:nvPr>
            <p:ph type="dt" sz="half" idx="10"/>
          </p:nvPr>
        </p:nvSpPr>
        <p:spPr/>
        <p:txBody>
          <a:bodyPr/>
          <a:lstStyle>
            <a:lvl1pPr>
              <a:defRPr/>
            </a:lvl1pPr>
          </a:lstStyle>
          <a:p>
            <a:fld id="{1F2FD9D6-143E-41BD-B4AA-E429F49A5CD6}" type="datetimeFigureOut">
              <a:rPr lang="en-US" smtClean="0"/>
              <a:pPr/>
              <a:t>1/20/2016</a:t>
            </a:fld>
            <a:endParaRPr lang="en-US"/>
          </a:p>
        </p:txBody>
      </p:sp>
      <p:sp>
        <p:nvSpPr>
          <p:cNvPr id="10" name="Rectangle 9"/>
          <p:cNvSpPr>
            <a:spLocks noGrp="1"/>
          </p:cNvSpPr>
          <p:nvPr>
            <p:ph type="ftr" sz="quarter" idx="11"/>
          </p:nvPr>
        </p:nvSpPr>
        <p:spPr/>
        <p:txBody>
          <a:bodyPr/>
          <a:lstStyle>
            <a:lvl1pPr>
              <a:defRPr/>
            </a:lvl1pPr>
          </a:lstStyle>
          <a:p>
            <a:endParaRPr lang="en-US"/>
          </a:p>
        </p:txBody>
      </p:sp>
      <p:sp>
        <p:nvSpPr>
          <p:cNvPr id="11" name="Rectangle 10"/>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ound Same Side Corner Rectangle 6"/>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1027" name="Title Placeholder 1"/>
          <p:cNvSpPr>
            <a:spLocks noGrp="1"/>
          </p:cNvSpPr>
          <p:nvPr>
            <p:ph type="title"/>
          </p:nvPr>
        </p:nvSpPr>
        <p:spPr bwMode="auto">
          <a:xfrm>
            <a:off x="304800" y="274638"/>
            <a:ext cx="8534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304800" y="1600200"/>
            <a:ext cx="8534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28600" y="6521450"/>
            <a:ext cx="2133600" cy="319088"/>
          </a:xfrm>
          <a:prstGeom prst="rect">
            <a:avLst/>
          </a:prstGeom>
        </p:spPr>
        <p:txBody>
          <a:bodyPr vert="horz" lIns="91440" tIns="45720" rIns="91440" bIns="45720" rtlCol="0" anchor="ctr"/>
          <a:lstStyle>
            <a:lvl1pPr algn="l">
              <a:defRPr sz="1200">
                <a:solidFill>
                  <a:schemeClr val="tx2"/>
                </a:solidFill>
                <a:latin typeface="Arial" charset="0"/>
                <a:cs typeface="Arial" charset="0"/>
              </a:defRPr>
            </a:lvl1pPr>
          </a:lstStyle>
          <a:p>
            <a:fld id="{1F2FD9D6-143E-41BD-B4AA-E429F49A5CD6}" type="datetimeFigureOut">
              <a:rPr lang="en-US" smtClean="0"/>
              <a:pPr/>
              <a:t>1/20/2016</a:t>
            </a:fld>
            <a:endParaRPr lang="en-US"/>
          </a:p>
        </p:txBody>
      </p:sp>
      <p:sp>
        <p:nvSpPr>
          <p:cNvPr id="5" name="Footer Placeholder 4"/>
          <p:cNvSpPr>
            <a:spLocks noGrp="1"/>
          </p:cNvSpPr>
          <p:nvPr>
            <p:ph type="ftr" sz="quarter" idx="3"/>
          </p:nvPr>
        </p:nvSpPr>
        <p:spPr>
          <a:xfrm>
            <a:off x="2895600" y="6521450"/>
            <a:ext cx="3429000" cy="319088"/>
          </a:xfrm>
          <a:prstGeom prst="rect">
            <a:avLst/>
          </a:prstGeom>
        </p:spPr>
        <p:txBody>
          <a:bodyPr vert="horz" lIns="91440" tIns="45720" rIns="91440" bIns="45720" rtlCol="0" anchor="ctr"/>
          <a:lstStyle>
            <a:lvl1pPr algn="ctr">
              <a:defRPr sz="1200">
                <a:solidFill>
                  <a:schemeClr val="tx2"/>
                </a:solidFill>
                <a:latin typeface="Arial" charset="0"/>
                <a:cs typeface="Arial" charset="0"/>
              </a:defRPr>
            </a:lvl1pPr>
          </a:lstStyle>
          <a:p>
            <a:endParaRPr lang="en-US"/>
          </a:p>
        </p:txBody>
      </p:sp>
      <p:sp>
        <p:nvSpPr>
          <p:cNvPr id="6" name="Slide Number Placeholder 5"/>
          <p:cNvSpPr>
            <a:spLocks noGrp="1"/>
          </p:cNvSpPr>
          <p:nvPr>
            <p:ph type="sldNum" sz="quarter" idx="4"/>
          </p:nvPr>
        </p:nvSpPr>
        <p:spPr>
          <a:xfrm>
            <a:off x="6781800" y="6521450"/>
            <a:ext cx="2133600" cy="319088"/>
          </a:xfrm>
          <a:prstGeom prst="rect">
            <a:avLst/>
          </a:prstGeom>
        </p:spPr>
        <p:txBody>
          <a:bodyPr vert="horz" lIns="91440" tIns="45720" rIns="91440" bIns="45720" rtlCol="0" anchor="ctr"/>
          <a:lstStyle>
            <a:lvl1pPr algn="r">
              <a:defRPr sz="1200">
                <a:solidFill>
                  <a:schemeClr val="tx2"/>
                </a:solidFill>
                <a:latin typeface="Arial" charset="0"/>
                <a:cs typeface="Arial" charset="0"/>
              </a:defRPr>
            </a:lvl1pPr>
          </a:lstStyle>
          <a:p>
            <a:fld id="{7835C73C-8C07-4130-9778-3B7536CA39E0}" type="slidenum">
              <a:rPr lang="en-US" smtClean="0"/>
              <a:pPr/>
              <a:t>‹#›</a:t>
            </a:fld>
            <a:endParaRPr lang="en-US"/>
          </a:p>
        </p:txBody>
      </p:sp>
      <p:cxnSp>
        <p:nvCxnSpPr>
          <p:cNvPr id="8" name="Straight Connector 7"/>
          <p:cNvCxnSpPr/>
          <p:nvPr/>
        </p:nvCxnSpPr>
        <p:spPr>
          <a:xfrm>
            <a:off x="228600" y="6524625"/>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Lst>
  <p:txStyles>
    <p:titleStyle>
      <a:lvl1pPr algn="ctr" rtl="0" eaLnBrk="1" fontAlgn="base" hangingPunct="1">
        <a:spcBef>
          <a:spcPct val="0"/>
        </a:spcBef>
        <a:spcAft>
          <a:spcPct val="0"/>
        </a:spcAft>
        <a:defRPr sz="3600" kern="1200">
          <a:solidFill>
            <a:srgbClr val="FFFFFF"/>
          </a:solidFill>
          <a:latin typeface="+mj-lt"/>
          <a:ea typeface="+mj-ea"/>
          <a:cs typeface="+mj-cs"/>
        </a:defRPr>
      </a:lvl1pPr>
      <a:lvl2pPr algn="ctr" rtl="0" eaLnBrk="1" fontAlgn="base" hangingPunct="1">
        <a:spcBef>
          <a:spcPct val="0"/>
        </a:spcBef>
        <a:spcAft>
          <a:spcPct val="0"/>
        </a:spcAft>
        <a:defRPr sz="3600">
          <a:solidFill>
            <a:srgbClr val="FFFFFF"/>
          </a:solidFill>
          <a:latin typeface="Arial Black" pitchFamily="34" charset="0"/>
        </a:defRPr>
      </a:lvl2pPr>
      <a:lvl3pPr algn="ctr" rtl="0" eaLnBrk="1" fontAlgn="base" hangingPunct="1">
        <a:spcBef>
          <a:spcPct val="0"/>
        </a:spcBef>
        <a:spcAft>
          <a:spcPct val="0"/>
        </a:spcAft>
        <a:defRPr sz="3600">
          <a:solidFill>
            <a:srgbClr val="FFFFFF"/>
          </a:solidFill>
          <a:latin typeface="Arial Black" pitchFamily="34" charset="0"/>
        </a:defRPr>
      </a:lvl3pPr>
      <a:lvl4pPr algn="ctr" rtl="0" eaLnBrk="1" fontAlgn="base" hangingPunct="1">
        <a:spcBef>
          <a:spcPct val="0"/>
        </a:spcBef>
        <a:spcAft>
          <a:spcPct val="0"/>
        </a:spcAft>
        <a:defRPr sz="3600">
          <a:solidFill>
            <a:srgbClr val="FFFFFF"/>
          </a:solidFill>
          <a:latin typeface="Arial Black" pitchFamily="34" charset="0"/>
        </a:defRPr>
      </a:lvl4pPr>
      <a:lvl5pPr algn="ctr" rtl="0" eaLnBrk="1" fontAlgn="base" hangingPunct="1">
        <a:spcBef>
          <a:spcPct val="0"/>
        </a:spcBef>
        <a:spcAft>
          <a:spcPct val="0"/>
        </a:spcAft>
        <a:defRPr sz="3600">
          <a:solidFill>
            <a:srgbClr val="FFFFFF"/>
          </a:solidFill>
          <a:latin typeface="Arial Black" pitchFamily="34" charset="0"/>
        </a:defRPr>
      </a:lvl5pPr>
      <a:lvl6pPr marL="457200" algn="ctr" rtl="0" eaLnBrk="1" fontAlgn="base" hangingPunct="1">
        <a:spcBef>
          <a:spcPct val="0"/>
        </a:spcBef>
        <a:spcAft>
          <a:spcPct val="0"/>
        </a:spcAft>
        <a:defRPr sz="3600">
          <a:solidFill>
            <a:srgbClr val="FFFFFF"/>
          </a:solidFill>
          <a:latin typeface="Arial Black" pitchFamily="34" charset="0"/>
        </a:defRPr>
      </a:lvl6pPr>
      <a:lvl7pPr marL="914400" algn="ctr" rtl="0" eaLnBrk="1" fontAlgn="base" hangingPunct="1">
        <a:spcBef>
          <a:spcPct val="0"/>
        </a:spcBef>
        <a:spcAft>
          <a:spcPct val="0"/>
        </a:spcAft>
        <a:defRPr sz="3600">
          <a:solidFill>
            <a:srgbClr val="FFFFFF"/>
          </a:solidFill>
          <a:latin typeface="Arial Black" pitchFamily="34" charset="0"/>
        </a:defRPr>
      </a:lvl7pPr>
      <a:lvl8pPr marL="1371600" algn="ctr" rtl="0" eaLnBrk="1" fontAlgn="base" hangingPunct="1">
        <a:spcBef>
          <a:spcPct val="0"/>
        </a:spcBef>
        <a:spcAft>
          <a:spcPct val="0"/>
        </a:spcAft>
        <a:defRPr sz="3600">
          <a:solidFill>
            <a:srgbClr val="FFFFFF"/>
          </a:solidFill>
          <a:latin typeface="Arial Black" pitchFamily="34" charset="0"/>
        </a:defRPr>
      </a:lvl8pPr>
      <a:lvl9pPr marL="1828800" algn="ctr" rtl="0" eaLnBrk="1" fontAlgn="base" hangingPunct="1">
        <a:spcBef>
          <a:spcPct val="0"/>
        </a:spcBef>
        <a:spcAft>
          <a:spcPct val="0"/>
        </a:spcAft>
        <a:defRPr sz="3600">
          <a:solidFill>
            <a:srgbClr val="FFFFFF"/>
          </a:solidFill>
          <a:latin typeface="Arial Black" pitchFamily="34" charset="0"/>
        </a:defRPr>
      </a:lvl9pPr>
    </p:titleStyle>
    <p:bodyStyle>
      <a:lvl1pPr marL="273050" indent="-273050" algn="l" rtl="0" eaLnBrk="1" fontAlgn="base" hangingPunct="1">
        <a:spcBef>
          <a:spcPct val="20000"/>
        </a:spcBef>
        <a:spcAft>
          <a:spcPct val="0"/>
        </a:spcAft>
        <a:buClr>
          <a:schemeClr val="accent2"/>
        </a:buClr>
        <a:buSzPct val="85000"/>
        <a:buFont typeface="Wingdings 2" pitchFamily="18" charset="2"/>
        <a:buChar char=""/>
        <a:defRPr sz="2800" kern="1200">
          <a:solidFill>
            <a:schemeClr val="tx1"/>
          </a:solidFill>
          <a:latin typeface="+mn-lt"/>
          <a:ea typeface="+mn-ea"/>
          <a:cs typeface="+mn-cs"/>
        </a:defRPr>
      </a:lvl1pPr>
      <a:lvl2pPr marL="547688" indent="-228600" algn="l" rtl="0" eaLnBrk="1" fontAlgn="base" hangingPunct="1">
        <a:spcBef>
          <a:spcPct val="20000"/>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730250" indent="-182563" algn="l" rtl="0" eaLnBrk="1" fontAlgn="base" hangingPunct="1">
        <a:spcBef>
          <a:spcPct val="20000"/>
        </a:spcBef>
        <a:spcAft>
          <a:spcPct val="0"/>
        </a:spcAft>
        <a:buClr>
          <a:schemeClr val="accent2"/>
        </a:buClr>
        <a:buFont typeface="Arial" charset="0"/>
        <a:buChar char="•"/>
        <a:defRPr sz="2000" kern="1200">
          <a:solidFill>
            <a:schemeClr val="tx1"/>
          </a:solidFill>
          <a:latin typeface="+mn-lt"/>
          <a:ea typeface="+mn-ea"/>
          <a:cs typeface="+mn-cs"/>
        </a:defRPr>
      </a:lvl3pPr>
      <a:lvl4pPr marL="1004888" indent="-182563" algn="l" rtl="0" eaLnBrk="1" fontAlgn="base" hangingPunct="1">
        <a:spcBef>
          <a:spcPct val="20000"/>
        </a:spcBef>
        <a:spcAft>
          <a:spcPct val="0"/>
        </a:spcAft>
        <a:buClr>
          <a:schemeClr val="accent2"/>
        </a:buClr>
        <a:buSzPct val="100000"/>
        <a:buFont typeface="Arial" charset="0"/>
        <a:buChar char="•"/>
        <a:defRPr kern="1200">
          <a:solidFill>
            <a:schemeClr val="tx2"/>
          </a:solidFill>
          <a:latin typeface="+mn-lt"/>
          <a:ea typeface="+mn-ea"/>
          <a:cs typeface="+mn-cs"/>
        </a:defRPr>
      </a:lvl4pPr>
      <a:lvl5pPr marL="1279525" indent="-182563" algn="l" rtl="0" eaLnBrk="1" fontAlgn="base" hangingPunct="1">
        <a:spcBef>
          <a:spcPct val="20000"/>
        </a:spcBef>
        <a:spcAft>
          <a:spcPct val="0"/>
        </a:spcAft>
        <a:buClr>
          <a:schemeClr val="accent2"/>
        </a:buClr>
        <a:buFont typeface="Arial" charset="0"/>
        <a:buChar char="•"/>
        <a:defRPr kern="1200">
          <a:solidFill>
            <a:schemeClr val="tx1"/>
          </a:solidFill>
          <a:latin typeface="+mn-lt"/>
          <a:ea typeface="+mn-ea"/>
          <a:cs typeface="+mn-cs"/>
        </a:defRPr>
      </a:lvl5pPr>
      <a:lvl6pPr marL="1463040" indent="-182880" algn="l" defTabSz="914400" rtl="0" eaLnBrk="1" latinLnBrk="0" hangingPunct="1">
        <a:spcBef>
          <a:spcPct val="20000"/>
        </a:spcBef>
        <a:buClr>
          <a:schemeClr val="accent2"/>
        </a:buClr>
        <a:buFont typeface="Arial" pitchFamily="34" charset="0"/>
        <a:buChar char="•"/>
        <a:defRPr sz="1600" kern="1200">
          <a:solidFill>
            <a:schemeClr val="tx2"/>
          </a:solidFill>
          <a:latin typeface="+mn-lt"/>
          <a:ea typeface="+mn-ea"/>
          <a:cs typeface="+mn-cs"/>
        </a:defRPr>
      </a:lvl6pPr>
      <a:lvl7pPr marL="1737360" indent="-182880" algn="l" defTabSz="914400" rtl="0" eaLnBrk="1" latinLnBrk="0" hangingPunct="1">
        <a:spcBef>
          <a:spcPct val="20000"/>
        </a:spcBef>
        <a:buClr>
          <a:schemeClr val="accent2"/>
        </a:buClr>
        <a:buFont typeface="Arial" pitchFamily="34" charset="0"/>
        <a:buChar char="•"/>
        <a:defRPr sz="1600" kern="1200">
          <a:solidFill>
            <a:schemeClr val="tx1"/>
          </a:solidFill>
          <a:latin typeface="+mn-lt"/>
          <a:ea typeface="+mn-ea"/>
          <a:cs typeface="+mn-cs"/>
        </a:defRPr>
      </a:lvl7pPr>
      <a:lvl8pPr marL="1920240" indent="-182880" algn="l" defTabSz="914400" rtl="0" eaLnBrk="1" latinLnBrk="0" hangingPunct="1">
        <a:spcBef>
          <a:spcPct val="20000"/>
        </a:spcBef>
        <a:buClr>
          <a:schemeClr val="accent2"/>
        </a:buClr>
        <a:buFont typeface="Arial" pitchFamily="34" charset="0"/>
        <a:buChar char="•"/>
        <a:defRPr sz="1600" kern="1200" baseline="0">
          <a:solidFill>
            <a:schemeClr val="tx2"/>
          </a:solidFill>
          <a:latin typeface="+mn-lt"/>
          <a:ea typeface="+mn-ea"/>
          <a:cs typeface="+mn-cs"/>
        </a:defRPr>
      </a:lvl8pPr>
      <a:lvl9pPr marL="2194560" indent="-182880" algn="l" defTabSz="914400" rtl="0" eaLnBrk="1" latinLnBrk="0" hangingPunct="1">
        <a:spcBef>
          <a:spcPts val="310"/>
        </a:spcBef>
        <a:buClr>
          <a:schemeClr val="accent2"/>
        </a:buClr>
        <a:buFont typeface="Arial"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4.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3.emf"/></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Classes and Objects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a:xfrm>
            <a:off x="152400" y="685800"/>
            <a:ext cx="8839200" cy="762000"/>
          </a:xfrm>
        </p:spPr>
        <p:txBody>
          <a:bodyPr/>
          <a:lstStyle/>
          <a:p>
            <a:pPr eaLnBrk="1" hangingPunct="1"/>
            <a:r>
              <a:rPr lang="en-US" sz="2800" dirty="0" smtClean="0"/>
              <a:t>Assigning an Object Reference From One Variable to Another</a:t>
            </a:r>
          </a:p>
        </p:txBody>
      </p:sp>
      <p:sp>
        <p:nvSpPr>
          <p:cNvPr id="15362" name="Date Placeholder 2"/>
          <p:cNvSpPr>
            <a:spLocks noGrp="1"/>
          </p:cNvSpPr>
          <p:nvPr>
            <p:ph type="dt" sz="half" idx="10"/>
          </p:nvPr>
        </p:nvSpPr>
        <p:spPr>
          <a:noFill/>
        </p:spPr>
        <p:txBody>
          <a:bodyPr/>
          <a:lstStyle/>
          <a:p>
            <a:r>
              <a:rPr lang="en-US"/>
              <a:t>Introduction to OOP</a:t>
            </a:r>
          </a:p>
        </p:txBody>
      </p:sp>
      <p:sp>
        <p:nvSpPr>
          <p:cNvPr id="15363" name="Footer Placeholder 3"/>
          <p:cNvSpPr>
            <a:spLocks noGrp="1"/>
          </p:cNvSpPr>
          <p:nvPr>
            <p:ph type="ftr" sz="quarter" idx="11"/>
          </p:nvPr>
        </p:nvSpPr>
        <p:spPr>
          <a:noFill/>
        </p:spPr>
        <p:txBody>
          <a:bodyPr/>
          <a:lstStyle/>
          <a:p>
            <a:r>
              <a:rPr lang="en-US"/>
              <a:t>Dr. S. GANNOUNI &amp; Dr.  A. TOUIR</a:t>
            </a:r>
          </a:p>
        </p:txBody>
      </p:sp>
      <p:sp>
        <p:nvSpPr>
          <p:cNvPr id="15364" name="Slide Number Placeholder 4"/>
          <p:cNvSpPr>
            <a:spLocks noGrp="1"/>
          </p:cNvSpPr>
          <p:nvPr>
            <p:ph type="sldNum" sz="quarter" idx="12"/>
          </p:nvPr>
        </p:nvSpPr>
        <p:spPr>
          <a:noFill/>
        </p:spPr>
        <p:txBody>
          <a:bodyPr/>
          <a:lstStyle/>
          <a:p>
            <a:r>
              <a:rPr lang="en-US"/>
              <a:t>Page </a:t>
            </a:r>
            <a:fld id="{7E445415-8F4A-4729-8380-CBA807E36D4B}" type="slidenum">
              <a:rPr lang="en-US"/>
              <a:pPr/>
              <a:t>10</a:t>
            </a:fld>
            <a:endParaRPr lang="en-US"/>
          </a:p>
        </p:txBody>
      </p:sp>
      <p:sp>
        <p:nvSpPr>
          <p:cNvPr id="148483" name="Rectangle 3"/>
          <p:cNvSpPr>
            <a:spLocks noChangeArrowheads="1"/>
          </p:cNvSpPr>
          <p:nvPr/>
        </p:nvSpPr>
        <p:spPr bwMode="auto">
          <a:xfrm>
            <a:off x="419100" y="1481138"/>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5367" name="Text Box 4"/>
          <p:cNvSpPr txBox="1">
            <a:spLocks noChangeArrowheads="1"/>
          </p:cNvSpPr>
          <p:nvPr/>
        </p:nvSpPr>
        <p:spPr bwMode="auto">
          <a:xfrm>
            <a:off x="1889125" y="5943600"/>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5368" name="Text Box 5"/>
          <p:cNvSpPr txBox="1">
            <a:spLocks noChangeArrowheads="1"/>
          </p:cNvSpPr>
          <p:nvPr/>
        </p:nvSpPr>
        <p:spPr bwMode="auto">
          <a:xfrm>
            <a:off x="5676900" y="5929313"/>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8486" name="Text Box 6"/>
          <p:cNvSpPr txBox="1">
            <a:spLocks noChangeArrowheads="1"/>
          </p:cNvSpPr>
          <p:nvPr/>
        </p:nvSpPr>
        <p:spPr bwMode="auto">
          <a:xfrm>
            <a:off x="552450" y="3571875"/>
            <a:ext cx="2751138" cy="1192213"/>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new Course(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crs2   = crs1;</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52450" y="2951163"/>
            <a:ext cx="3000375" cy="1047750"/>
            <a:chOff x="348" y="1677"/>
            <a:chExt cx="1890" cy="660"/>
          </a:xfrm>
        </p:grpSpPr>
        <p:sp>
          <p:nvSpPr>
            <p:cNvPr id="148488"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5393"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0"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50863" y="3540125"/>
            <a:ext cx="3892550" cy="822325"/>
            <a:chOff x="347" y="2048"/>
            <a:chExt cx="2452" cy="518"/>
          </a:xfrm>
        </p:grpSpPr>
        <p:sp>
          <p:nvSpPr>
            <p:cNvPr id="15389"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3"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8494"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a:off x="552450" y="4394200"/>
            <a:ext cx="3805238" cy="950913"/>
            <a:chOff x="348" y="2586"/>
            <a:chExt cx="2397" cy="599"/>
          </a:xfrm>
        </p:grpSpPr>
        <p:sp>
          <p:nvSpPr>
            <p:cNvPr id="15386"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7"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8498" name="Text Box 18"/>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4762500" y="1504950"/>
            <a:ext cx="4194175" cy="4322763"/>
            <a:chOff x="3000" y="766"/>
            <a:chExt cx="2642" cy="2723"/>
          </a:xfrm>
        </p:grpSpPr>
        <p:sp>
          <p:nvSpPr>
            <p:cNvPr id="148500" name="Rectangle 20"/>
            <p:cNvSpPr>
              <a:spLocks noChangeArrowheads="1"/>
            </p:cNvSpPr>
            <p:nvPr/>
          </p:nvSpPr>
          <p:spPr bwMode="auto">
            <a:xfrm>
              <a:off x="3000" y="766"/>
              <a:ext cx="2642" cy="272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6" name="Group 21"/>
            <p:cNvGrpSpPr>
              <a:grpSpLocks/>
            </p:cNvGrpSpPr>
            <p:nvPr/>
          </p:nvGrpSpPr>
          <p:grpSpPr bwMode="auto">
            <a:xfrm>
              <a:off x="3093" y="953"/>
              <a:ext cx="1512" cy="1444"/>
              <a:chOff x="3093" y="953"/>
              <a:chExt cx="1512" cy="1444"/>
            </a:xfrm>
          </p:grpSpPr>
          <p:sp>
            <p:nvSpPr>
              <p:cNvPr id="148502" name="AutoShape 22"/>
              <p:cNvSpPr>
                <a:spLocks noChangeArrowheads="1"/>
              </p:cNvSpPr>
              <p:nvPr/>
            </p:nvSpPr>
            <p:spPr bwMode="auto">
              <a:xfrm>
                <a:off x="3138" y="2054"/>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48503" name="Rectangle 23"/>
              <p:cNvSpPr>
                <a:spLocks noChangeArrowheads="1"/>
              </p:cNvSpPr>
              <p:nvPr/>
            </p:nvSpPr>
            <p:spPr bwMode="auto">
              <a:xfrm>
                <a:off x="3093" y="953"/>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48504" name="Rectangle 24"/>
              <p:cNvSpPr>
                <a:spLocks noChangeArrowheads="1"/>
              </p:cNvSpPr>
              <p:nvPr/>
            </p:nvSpPr>
            <p:spPr bwMode="auto">
              <a:xfrm>
                <a:off x="4006" y="97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8505" name="Rectangle 25"/>
              <p:cNvSpPr>
                <a:spLocks noChangeArrowheads="1"/>
              </p:cNvSpPr>
              <p:nvPr/>
            </p:nvSpPr>
            <p:spPr bwMode="auto">
              <a:xfrm>
                <a:off x="3101" y="1281"/>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48506" name="Rectangle 26"/>
              <p:cNvSpPr>
                <a:spLocks noChangeArrowheads="1"/>
              </p:cNvSpPr>
              <p:nvPr/>
            </p:nvSpPr>
            <p:spPr bwMode="auto">
              <a:xfrm>
                <a:off x="4014" y="1303"/>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48507" name="AutoShape 27"/>
            <p:cNvSpPr>
              <a:spLocks noChangeArrowheads="1"/>
            </p:cNvSpPr>
            <p:nvPr/>
          </p:nvSpPr>
          <p:spPr bwMode="auto">
            <a:xfrm>
              <a:off x="3696" y="2494"/>
              <a:ext cx="1584"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a:t>
              </a:r>
            </a:p>
          </p:txBody>
        </p:sp>
        <p:sp>
          <p:nvSpPr>
            <p:cNvPr id="148508" name="AutoShape 28"/>
            <p:cNvSpPr>
              <a:spLocks noChangeArrowheads="1"/>
            </p:cNvSpPr>
            <p:nvPr/>
          </p:nvSpPr>
          <p:spPr bwMode="auto">
            <a:xfrm>
              <a:off x="5086" y="1548"/>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5378" name="Freeform 29"/>
            <p:cNvSpPr>
              <a:spLocks/>
            </p:cNvSpPr>
            <p:nvPr/>
          </p:nvSpPr>
          <p:spPr bwMode="auto">
            <a:xfrm>
              <a:off x="4280" y="1063"/>
              <a:ext cx="989" cy="47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48510" name="AutoShape 30"/>
            <p:cNvSpPr>
              <a:spLocks noChangeArrowheads="1"/>
            </p:cNvSpPr>
            <p:nvPr/>
          </p:nvSpPr>
          <p:spPr bwMode="auto">
            <a:xfrm>
              <a:off x="4064" y="2998"/>
              <a:ext cx="1456" cy="415"/>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crs2.</a:t>
              </a:r>
            </a:p>
          </p:txBody>
        </p:sp>
        <p:sp>
          <p:nvSpPr>
            <p:cNvPr id="15380" name="Freeform 31"/>
            <p:cNvSpPr>
              <a:spLocks/>
            </p:cNvSpPr>
            <p:nvPr/>
          </p:nvSpPr>
          <p:spPr bwMode="auto">
            <a:xfrm>
              <a:off x="4288" y="1375"/>
              <a:ext cx="805" cy="206"/>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p:txBody>
          <a:bodyPr/>
          <a:lstStyle/>
          <a:p>
            <a:pPr eaLnBrk="1" hangingPunct="1"/>
            <a:r>
              <a:rPr lang="en-US" smtClean="0"/>
              <a:t>Assigning an Object Reference From One Variable to Another</a:t>
            </a:r>
          </a:p>
        </p:txBody>
      </p:sp>
      <p:sp>
        <p:nvSpPr>
          <p:cNvPr id="16386" name="Date Placeholder 3"/>
          <p:cNvSpPr>
            <a:spLocks noGrp="1"/>
          </p:cNvSpPr>
          <p:nvPr>
            <p:ph type="dt" sz="half" idx="10"/>
          </p:nvPr>
        </p:nvSpPr>
        <p:spPr>
          <a:noFill/>
        </p:spPr>
        <p:txBody>
          <a:bodyPr/>
          <a:lstStyle/>
          <a:p>
            <a:r>
              <a:rPr lang="en-US"/>
              <a:t>Introduction to OOP</a:t>
            </a:r>
          </a:p>
        </p:txBody>
      </p:sp>
      <p:sp>
        <p:nvSpPr>
          <p:cNvPr id="16387" name="Footer Placeholder 4"/>
          <p:cNvSpPr>
            <a:spLocks noGrp="1"/>
          </p:cNvSpPr>
          <p:nvPr>
            <p:ph type="ftr" sz="quarter" idx="11"/>
          </p:nvPr>
        </p:nvSpPr>
        <p:spPr>
          <a:noFill/>
        </p:spPr>
        <p:txBody>
          <a:bodyPr/>
          <a:lstStyle/>
          <a:p>
            <a:r>
              <a:rPr lang="en-US"/>
              <a:t>Dr. S. GANNOUNI &amp; Dr.  A. TOUIR</a:t>
            </a:r>
          </a:p>
        </p:txBody>
      </p:sp>
      <p:sp>
        <p:nvSpPr>
          <p:cNvPr id="16388" name="Slide Number Placeholder 5"/>
          <p:cNvSpPr>
            <a:spLocks noGrp="1"/>
          </p:cNvSpPr>
          <p:nvPr>
            <p:ph type="sldNum" sz="quarter" idx="12"/>
          </p:nvPr>
        </p:nvSpPr>
        <p:spPr>
          <a:noFill/>
        </p:spPr>
        <p:txBody>
          <a:bodyPr/>
          <a:lstStyle/>
          <a:p>
            <a:r>
              <a:rPr lang="en-US"/>
              <a:t>Page </a:t>
            </a:r>
            <a:fld id="{C191310C-C563-42E1-BC87-AC7995739FC3}" type="slidenum">
              <a:rPr lang="en-US"/>
              <a:pPr/>
              <a:t>11</a:t>
            </a:fld>
            <a:endParaRPr lang="en-US"/>
          </a:p>
        </p:txBody>
      </p:sp>
      <p:sp>
        <p:nvSpPr>
          <p:cNvPr id="196613" name="Rectangle 5"/>
          <p:cNvSpPr>
            <a:spLocks noChangeArrowheads="1"/>
          </p:cNvSpPr>
          <p:nvPr/>
        </p:nvSpPr>
        <p:spPr bwMode="auto">
          <a:xfrm>
            <a:off x="419100" y="1481138"/>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96614" name="Text Box 6"/>
          <p:cNvSpPr txBox="1">
            <a:spLocks noChangeArrowheads="1"/>
          </p:cNvSpPr>
          <p:nvPr/>
        </p:nvSpPr>
        <p:spPr bwMode="auto">
          <a:xfrm>
            <a:off x="552450" y="3571875"/>
            <a:ext cx="2384425" cy="192563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crs2;</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52450" y="2951163"/>
            <a:ext cx="3000375" cy="1047750"/>
            <a:chOff x="348" y="1677"/>
            <a:chExt cx="1890" cy="660"/>
          </a:xfrm>
        </p:grpSpPr>
        <p:sp>
          <p:nvSpPr>
            <p:cNvPr id="196616"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6434"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18"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5"/>
          <p:cNvGrpSpPr>
            <a:grpSpLocks/>
          </p:cNvGrpSpPr>
          <p:nvPr/>
        </p:nvGrpSpPr>
        <p:grpSpPr bwMode="auto">
          <a:xfrm>
            <a:off x="0" y="5029200"/>
            <a:ext cx="4114800" cy="762000"/>
            <a:chOff x="348" y="2586"/>
            <a:chExt cx="2397" cy="599"/>
          </a:xfrm>
        </p:grpSpPr>
        <p:sp>
          <p:nvSpPr>
            <p:cNvPr id="1643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5" name="Oval 17"/>
            <p:cNvSpPr>
              <a:spLocks noChangeArrowheads="1"/>
            </p:cNvSpPr>
            <p:nvPr/>
          </p:nvSpPr>
          <p:spPr bwMode="auto">
            <a:xfrm>
              <a:off x="2470" y="2967"/>
              <a:ext cx="275" cy="218"/>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96626" name="Text Box 18"/>
            <p:cNvSpPr txBox="1">
              <a:spLocks noChangeArrowheads="1"/>
            </p:cNvSpPr>
            <p:nvPr/>
          </p:nvSpPr>
          <p:spPr bwMode="auto">
            <a:xfrm>
              <a:off x="348" y="2586"/>
              <a:ext cx="107" cy="265"/>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28" name="Rectangle 20"/>
          <p:cNvSpPr>
            <a:spLocks noChangeArrowheads="1"/>
          </p:cNvSpPr>
          <p:nvPr/>
        </p:nvSpPr>
        <p:spPr bwMode="auto">
          <a:xfrm>
            <a:off x="4648200" y="1504950"/>
            <a:ext cx="4308475" cy="4591050"/>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3"/>
          <p:cNvGrpSpPr>
            <a:grpSpLocks/>
          </p:cNvGrpSpPr>
          <p:nvPr/>
        </p:nvGrpSpPr>
        <p:grpSpPr bwMode="auto">
          <a:xfrm>
            <a:off x="4860032" y="1484784"/>
            <a:ext cx="3933825" cy="796925"/>
            <a:chOff x="3138" y="1073"/>
            <a:chExt cx="2478" cy="502"/>
          </a:xfrm>
        </p:grpSpPr>
        <p:sp>
          <p:nvSpPr>
            <p:cNvPr id="196630" name="AutoShape 22"/>
            <p:cNvSpPr>
              <a:spLocks noChangeArrowheads="1"/>
            </p:cNvSpPr>
            <p:nvPr/>
          </p:nvSpPr>
          <p:spPr bwMode="auto">
            <a:xfrm>
              <a:off x="3138" y="1138"/>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96631" name="Rectangle 23"/>
            <p:cNvSpPr>
              <a:spLocks noChangeArrowheads="1"/>
            </p:cNvSpPr>
            <p:nvPr/>
          </p:nvSpPr>
          <p:spPr bwMode="auto">
            <a:xfrm>
              <a:off x="4567" y="1073"/>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32" name="Rectangle 24"/>
            <p:cNvSpPr>
              <a:spLocks noChangeArrowheads="1"/>
            </p:cNvSpPr>
            <p:nvPr/>
          </p:nvSpPr>
          <p:spPr bwMode="auto">
            <a:xfrm>
              <a:off x="5017" y="109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33" name="Rectangle 25"/>
            <p:cNvSpPr>
              <a:spLocks noChangeArrowheads="1"/>
            </p:cNvSpPr>
            <p:nvPr/>
          </p:nvSpPr>
          <p:spPr bwMode="auto">
            <a:xfrm>
              <a:off x="4575" y="1344"/>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34" name="Rectangle 26"/>
            <p:cNvSpPr>
              <a:spLocks noChangeArrowheads="1"/>
            </p:cNvSpPr>
            <p:nvPr/>
          </p:nvSpPr>
          <p:spPr bwMode="auto">
            <a:xfrm>
              <a:off x="5025" y="1366"/>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96640" name="Text Box 32"/>
          <p:cNvSpPr txBox="1">
            <a:spLocks noChangeArrowheads="1"/>
          </p:cNvSpPr>
          <p:nvPr/>
        </p:nvSpPr>
        <p:spPr bwMode="auto">
          <a:xfrm>
            <a:off x="533400" y="3975100"/>
            <a:ext cx="2819400" cy="1069975"/>
          </a:xfrm>
          <a:prstGeom prst="rect">
            <a:avLst/>
          </a:prstGeom>
          <a:solidFill>
            <a:schemeClr val="accent1"/>
          </a:solidFill>
          <a:ln w="9525">
            <a:noFill/>
            <a:miter lim="800000"/>
            <a:headEnd/>
            <a:tailEnd/>
          </a:ln>
          <a:effectLst/>
        </p:spPr>
        <p:txBody>
          <a:bodyPr>
            <a:spAutoFit/>
          </a:bodyPr>
          <a:lstStyle/>
          <a:p>
            <a:pPr>
              <a:defRPr/>
            </a:pPr>
            <a:endParaRPr lang="en-US" altLang="ja-JP" sz="1600">
              <a:effectLst>
                <a:outerShdw blurRad="38100" dist="38100" dir="2700000" algn="tl">
                  <a:srgbClr val="000000"/>
                </a:outerShdw>
              </a:effectLst>
              <a:latin typeface="Courier New" pitchFamily="49" charset="0"/>
              <a:ea typeface="ＭＳ Ｐゴシック" pitchFamily="34" charset="-128"/>
            </a:endParaRPr>
          </a:p>
          <a:p>
            <a:pPr>
              <a:defRPr/>
            </a:pPr>
            <a:r>
              <a:rPr lang="en-US" altLang="ja-JP" sz="1600">
                <a:effectLst>
                  <a:outerShdw blurRad="38100" dist="38100" dir="2700000" algn="tl">
                    <a:srgbClr val="000000"/>
                  </a:outerShdw>
                </a:effectLst>
                <a:latin typeface="Courier New" pitchFamily="49" charset="0"/>
                <a:ea typeface="ＭＳ Ｐゴシック" pitchFamily="34" charset="-128"/>
              </a:rPr>
              <a:t>crs1 = new Course( );</a:t>
            </a:r>
          </a:p>
          <a:p>
            <a:pPr>
              <a:defRPr/>
            </a:pPr>
            <a:r>
              <a:rPr lang="en-US" altLang="ja-JP" sz="1600">
                <a:effectLst>
                  <a:outerShdw blurRad="38100" dist="38100" dir="2700000" algn="tl">
                    <a:srgbClr val="000000"/>
                  </a:outerShdw>
                </a:effectLst>
                <a:latin typeface="Courier New" pitchFamily="49" charset="0"/>
                <a:ea typeface="ＭＳ Ｐゴシック" pitchFamily="34" charset="-128"/>
              </a:rPr>
              <a:t>crs2 = new Course( );</a:t>
            </a:r>
          </a:p>
          <a:p>
            <a:pPr>
              <a:defRPr/>
            </a:pPr>
            <a:endParaRPr lang="en-US" sz="1600">
              <a:effectLst>
                <a:outerShdw blurRad="38100" dist="38100" dir="2700000" algn="tl">
                  <a:srgbClr val="000000"/>
                </a:outerShdw>
              </a:effectLst>
              <a:latin typeface="Courier New" pitchFamily="49" charset="0"/>
              <a:ea typeface="ＭＳ Ｐゴシック" pitchFamily="34" charset="-128"/>
            </a:endParaRPr>
          </a:p>
        </p:txBody>
      </p:sp>
      <p:grpSp>
        <p:nvGrpSpPr>
          <p:cNvPr id="5" name="Group 11"/>
          <p:cNvGrpSpPr>
            <a:grpSpLocks/>
          </p:cNvGrpSpPr>
          <p:nvPr/>
        </p:nvGrpSpPr>
        <p:grpSpPr bwMode="auto">
          <a:xfrm>
            <a:off x="381000" y="3657600"/>
            <a:ext cx="3892550" cy="822325"/>
            <a:chOff x="347" y="2048"/>
            <a:chExt cx="2452" cy="518"/>
          </a:xfrm>
        </p:grpSpPr>
        <p:sp>
          <p:nvSpPr>
            <p:cNvPr id="16422"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1"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96622"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43" name="AutoShape 35"/>
          <p:cNvSpPr>
            <a:spLocks noChangeArrowheads="1"/>
          </p:cNvSpPr>
          <p:nvPr/>
        </p:nvSpPr>
        <p:spPr bwMode="auto">
          <a:xfrm>
            <a:off x="4860032" y="2348880"/>
            <a:ext cx="2133600" cy="693737"/>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dirty="0" smtClean="0">
                <a:solidFill>
                  <a:srgbClr val="C1051B"/>
                </a:solidFill>
                <a:effectLst>
                  <a:outerShdw blurRad="38100" dist="38100" dir="2700000" algn="tl">
                    <a:srgbClr val="000000"/>
                  </a:outerShdw>
                </a:effectLst>
                <a:latin typeface="Arial" charset="0"/>
                <a:ea typeface="ＭＳ Ｐゴシック" pitchFamily="34" charset="-128"/>
              </a:rPr>
              <a:t>B</a:t>
            </a:r>
            <a:r>
              <a:rPr lang="en-US" altLang="ja-JP" sz="1600" b="1" dirty="0" smtClean="0">
                <a:solidFill>
                  <a:srgbClr val="C1051B"/>
                </a:solidFill>
                <a:effectLst>
                  <a:outerShdw blurRad="38100" dist="38100" dir="2700000" algn="tl">
                    <a:srgbClr val="000000"/>
                  </a:outerShdw>
                </a:effectLst>
                <a:latin typeface="Arial" charset="0"/>
                <a:ea typeface="ＭＳ Ｐゴシック" pitchFamily="34" charset="-128"/>
              </a:rPr>
              <a:t>. </a:t>
            </a:r>
            <a:r>
              <a:rPr lang="en-US" altLang="ja-JP" sz="1400" dirty="0">
                <a:solidFill>
                  <a:srgbClr val="000000"/>
                </a:solidFill>
                <a:latin typeface="Arial" charset="0"/>
                <a:ea typeface="ＭＳ Ｐゴシック" pitchFamily="34" charset="-128"/>
              </a:rPr>
              <a:t>Variables are 	assigned references of objects.</a:t>
            </a:r>
          </a:p>
        </p:txBody>
      </p:sp>
      <p:grpSp>
        <p:nvGrpSpPr>
          <p:cNvPr id="6" name="Group 43"/>
          <p:cNvGrpSpPr>
            <a:grpSpLocks/>
          </p:cNvGrpSpPr>
          <p:nvPr/>
        </p:nvGrpSpPr>
        <p:grpSpPr bwMode="auto">
          <a:xfrm>
            <a:off x="7061448" y="1628279"/>
            <a:ext cx="1651000" cy="2547937"/>
            <a:chOff x="4560" y="1020"/>
            <a:chExt cx="1040" cy="1605"/>
          </a:xfrm>
        </p:grpSpPr>
        <p:sp>
          <p:nvSpPr>
            <p:cNvPr id="196636" name="AutoShape 28"/>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96648" name="AutoShape 4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20" name="Freeform 41"/>
            <p:cNvSpPr>
              <a:spLocks/>
            </p:cNvSpPr>
            <p:nvPr/>
          </p:nvSpPr>
          <p:spPr bwMode="auto">
            <a:xfrm flipH="1">
              <a:off x="5376" y="1020"/>
              <a:ext cx="65" cy="1092"/>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21" name="Freeform 42"/>
            <p:cNvSpPr>
              <a:spLocks/>
            </p:cNvSpPr>
            <p:nvPr/>
          </p:nvSpPr>
          <p:spPr bwMode="auto">
            <a:xfrm flipH="1">
              <a:off x="4806" y="1247"/>
              <a:ext cx="454" cy="862"/>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
        <p:nvSpPr>
          <p:cNvPr id="196638" name="AutoShape 30"/>
          <p:cNvSpPr>
            <a:spLocks noChangeArrowheads="1"/>
          </p:cNvSpPr>
          <p:nvPr/>
        </p:nvSpPr>
        <p:spPr bwMode="auto">
          <a:xfrm>
            <a:off x="4572000" y="3212976"/>
            <a:ext cx="23114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dirty="0">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dirty="0">
                <a:solidFill>
                  <a:srgbClr val="000000"/>
                </a:solidFill>
                <a:latin typeface="Arial" charset="0"/>
                <a:ea typeface="ＭＳ Ｐゴシック" pitchFamily="34" charset="-128"/>
              </a:rPr>
              <a:t>The reference in </a:t>
            </a:r>
            <a:r>
              <a:rPr lang="en-US" altLang="ja-JP" sz="1400" dirty="0">
                <a:solidFill>
                  <a:srgbClr val="C1051B"/>
                </a:solidFill>
                <a:effectLst>
                  <a:outerShdw blurRad="38100" dist="38100" dir="2700000" algn="tl">
                    <a:srgbClr val="000000"/>
                  </a:outerShdw>
                </a:effectLst>
                <a:latin typeface="Arial" charset="0"/>
                <a:ea typeface="ＭＳ Ｐゴシック" pitchFamily="34" charset="-128"/>
              </a:rPr>
              <a:t>crs2</a:t>
            </a:r>
            <a:r>
              <a:rPr lang="en-US" altLang="ja-JP" dirty="0">
                <a:latin typeface="Comic Sans MS" pitchFamily="66" charset="0"/>
                <a:ea typeface="ＭＳ Ｐゴシック" pitchFamily="34" charset="-128"/>
              </a:rPr>
              <a:t> </a:t>
            </a:r>
            <a:r>
              <a:rPr lang="en-US" altLang="ja-JP" sz="1400" dirty="0">
                <a:solidFill>
                  <a:srgbClr val="000000"/>
                </a:solidFill>
                <a:latin typeface="Arial" charset="0"/>
                <a:ea typeface="ＭＳ Ｐゴシック" pitchFamily="34" charset="-128"/>
              </a:rPr>
              <a:t>is assigned to </a:t>
            </a:r>
            <a:r>
              <a:rPr lang="en-US" altLang="ja-JP" sz="1400" dirty="0">
                <a:solidFill>
                  <a:srgbClr val="C1051B"/>
                </a:solidFill>
                <a:effectLst>
                  <a:outerShdw blurRad="38100" dist="38100" dir="2700000" algn="tl">
                    <a:srgbClr val="000000"/>
                  </a:outerShdw>
                </a:effectLst>
                <a:latin typeface="Arial" charset="0"/>
                <a:ea typeface="ＭＳ Ｐゴシック" pitchFamily="34" charset="-128"/>
              </a:rPr>
              <a:t>crs1.</a:t>
            </a:r>
          </a:p>
        </p:txBody>
      </p:sp>
      <p:grpSp>
        <p:nvGrpSpPr>
          <p:cNvPr id="7" name="Group 44"/>
          <p:cNvGrpSpPr>
            <a:grpSpLocks/>
          </p:cNvGrpSpPr>
          <p:nvPr/>
        </p:nvGrpSpPr>
        <p:grpSpPr bwMode="auto">
          <a:xfrm>
            <a:off x="5146675" y="4408488"/>
            <a:ext cx="3768725" cy="1611312"/>
            <a:chOff x="3264" y="1610"/>
            <a:chExt cx="2374" cy="1015"/>
          </a:xfrm>
        </p:grpSpPr>
        <p:sp>
          <p:nvSpPr>
            <p:cNvPr id="196653" name="AutoShape 45"/>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dirty="0">
                  <a:latin typeface="Times New Roman" pitchFamily="18" charset="0"/>
                  <a:ea typeface="ＭＳ Ｐゴシック" pitchFamily="34" charset="-128"/>
                </a:rPr>
                <a:t>Course</a:t>
              </a:r>
            </a:p>
          </p:txBody>
        </p:sp>
        <p:sp>
          <p:nvSpPr>
            <p:cNvPr id="196654" name="Rectangle 46"/>
            <p:cNvSpPr>
              <a:spLocks noChangeArrowheads="1"/>
            </p:cNvSpPr>
            <p:nvPr/>
          </p:nvSpPr>
          <p:spPr bwMode="auto">
            <a:xfrm>
              <a:off x="4597" y="1610"/>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55" name="Rectangle 47"/>
            <p:cNvSpPr>
              <a:spLocks noChangeArrowheads="1"/>
            </p:cNvSpPr>
            <p:nvPr/>
          </p:nvSpPr>
          <p:spPr bwMode="auto">
            <a:xfrm>
              <a:off x="5047" y="1632"/>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lgn="ctr">
                <a:defRPr/>
              </a:pPr>
              <a:endParaRPr lang="en-GB"/>
            </a:p>
          </p:txBody>
        </p:sp>
        <p:sp>
          <p:nvSpPr>
            <p:cNvPr id="196656" name="Rectangle 48"/>
            <p:cNvSpPr>
              <a:spLocks noChangeArrowheads="1"/>
            </p:cNvSpPr>
            <p:nvPr/>
          </p:nvSpPr>
          <p:spPr bwMode="auto">
            <a:xfrm>
              <a:off x="3264" y="2217"/>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57" name="Rectangle 49"/>
            <p:cNvSpPr>
              <a:spLocks noChangeArrowheads="1"/>
            </p:cNvSpPr>
            <p:nvPr/>
          </p:nvSpPr>
          <p:spPr bwMode="auto">
            <a:xfrm>
              <a:off x="3714" y="2239"/>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58" name="AutoShape 5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12" name="Freeform 51"/>
            <p:cNvSpPr>
              <a:spLocks/>
            </p:cNvSpPr>
            <p:nvPr/>
          </p:nvSpPr>
          <p:spPr bwMode="auto">
            <a:xfrm>
              <a:off x="5265" y="1728"/>
              <a:ext cx="111" cy="384"/>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13" name="Freeform 52"/>
            <p:cNvSpPr>
              <a:spLocks/>
            </p:cNvSpPr>
            <p:nvPr/>
          </p:nvSpPr>
          <p:spPr bwMode="auto">
            <a:xfrm flipV="1">
              <a:off x="4032" y="2256"/>
              <a:ext cx="576" cy="48"/>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grpSp>
        <p:nvGrpSpPr>
          <p:cNvPr id="8" name="Group 53"/>
          <p:cNvGrpSpPr>
            <a:grpSpLocks/>
          </p:cNvGrpSpPr>
          <p:nvPr/>
        </p:nvGrpSpPr>
        <p:grpSpPr bwMode="auto">
          <a:xfrm rot="233066">
            <a:off x="8382000" y="4737100"/>
            <a:ext cx="195263" cy="204788"/>
            <a:chOff x="4614" y="1683"/>
            <a:chExt cx="123" cy="129"/>
          </a:xfrm>
        </p:grpSpPr>
        <p:sp>
          <p:nvSpPr>
            <p:cNvPr id="16404" name="Line 54"/>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6405" name="Line 55"/>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sp>
        <p:nvSpPr>
          <p:cNvPr id="16403" name="Freeform 56"/>
          <p:cNvSpPr>
            <a:spLocks/>
          </p:cNvSpPr>
          <p:nvPr/>
        </p:nvSpPr>
        <p:spPr bwMode="auto">
          <a:xfrm flipH="1">
            <a:off x="7620000" y="4560888"/>
            <a:ext cx="738188" cy="60960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96643"/>
                                        </p:tgtEl>
                                        <p:attrNameLst>
                                          <p:attrName>style.visibility</p:attrName>
                                        </p:attrNameLst>
                                      </p:cBhvr>
                                      <p:to>
                                        <p:strVal val="visible"/>
                                      </p:to>
                                    </p:set>
                                    <p:animEffect transition="in" filter="box(in)">
                                      <p:cBhvr>
                                        <p:cTn id="15" dur="500"/>
                                        <p:tgtEl>
                                          <p:spTgt spid="196643"/>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par>
                                <p:cTn id="26" presetID="3" presetClass="entr" presetSubtype="1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6403"/>
                                        </p:tgtEl>
                                        <p:attrNameLst>
                                          <p:attrName>style.visibility</p:attrName>
                                        </p:attrNameLst>
                                      </p:cBhvr>
                                      <p:to>
                                        <p:strVal val="visible"/>
                                      </p:to>
                                    </p:set>
                                    <p:animEffect transition="in" filter="blinds(horizontal)">
                                      <p:cBhvr>
                                        <p:cTn id="31" dur="500"/>
                                        <p:tgtEl>
                                          <p:spTgt spid="1640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96638"/>
                                        </p:tgtEl>
                                        <p:attrNameLst>
                                          <p:attrName>style.visibility</p:attrName>
                                        </p:attrNameLst>
                                      </p:cBhvr>
                                      <p:to>
                                        <p:strVal val="visible"/>
                                      </p:to>
                                    </p:set>
                                    <p:animEffect transition="in" filter="blinds(horizontal)">
                                      <p:cBhvr>
                                        <p:cTn id="34" dur="500"/>
                                        <p:tgtEl>
                                          <p:spTgt spid="1966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43" grpId="0" animBg="1"/>
      <p:bldP spid="196638" grpId="0" animBg="1"/>
      <p:bldP spid="1640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a:xfrm>
            <a:off x="609600" y="358775"/>
            <a:ext cx="7772400" cy="598488"/>
          </a:xfrm>
        </p:spPr>
        <p:txBody>
          <a:bodyPr/>
          <a:lstStyle/>
          <a:p>
            <a:pPr eaLnBrk="1" hangingPunct="1"/>
            <a:r>
              <a:rPr lang="en-US" smtClean="0"/>
              <a:t>Accessing Instance Attributes</a:t>
            </a:r>
          </a:p>
        </p:txBody>
      </p:sp>
      <p:sp>
        <p:nvSpPr>
          <p:cNvPr id="145411" name="Rectangle 3" descr="Rectangle: Click to edit Master text styles&#10;Second level&#10;Third level&#10;Fourth level&#10;Fifth level"/>
          <p:cNvSpPr>
            <a:spLocks noGrp="1" noChangeArrowheads="1"/>
          </p:cNvSpPr>
          <p:nvPr>
            <p:ph type="body" sz="half" idx="1"/>
          </p:nvPr>
        </p:nvSpPr>
        <p:spPr>
          <a:xfrm>
            <a:off x="762000" y="1600200"/>
            <a:ext cx="6477000" cy="1828800"/>
          </a:xfrm>
        </p:spPr>
        <p:txBody>
          <a:bodyPr/>
          <a:lstStyle/>
          <a:p>
            <a:pPr eaLnBrk="1" hangingPunct="1">
              <a:lnSpc>
                <a:spcPct val="80000"/>
              </a:lnSpc>
              <a:defRPr/>
            </a:pPr>
            <a:r>
              <a:rPr lang="en-US" sz="2000" dirty="0" smtClean="0"/>
              <a:t>In </a:t>
            </a:r>
            <a:r>
              <a:rPr lang="en-US" sz="2400" dirty="0" smtClean="0"/>
              <a:t>order</a:t>
            </a:r>
            <a:r>
              <a:rPr lang="en-US" sz="2000" dirty="0" smtClean="0"/>
              <a:t> to access attributes of a given object:</a:t>
            </a:r>
          </a:p>
          <a:p>
            <a:pPr lvl="2" eaLnBrk="1" hangingPunct="1">
              <a:lnSpc>
                <a:spcPct val="80000"/>
              </a:lnSpc>
              <a:defRPr/>
            </a:pPr>
            <a:r>
              <a:rPr lang="en-US" sz="1400" dirty="0" smtClean="0"/>
              <a:t>use the dot (.) operator with the object reference (instance variable) to have access to attributes’ values of a specific object. </a:t>
            </a:r>
          </a:p>
          <a:p>
            <a:pPr lvl="4" eaLnBrk="1" hangingPunct="1">
              <a:lnSpc>
                <a:spcPct val="80000"/>
              </a:lnSpc>
              <a:buClr>
                <a:schemeClr val="accent1"/>
              </a:buClr>
              <a:buFontTx/>
              <a:buNone/>
              <a:defRPr/>
            </a:pPr>
            <a:r>
              <a:rPr lang="en-US" sz="1600" dirty="0" err="1" smtClean="0">
                <a:solidFill>
                  <a:schemeClr val="tx2"/>
                </a:solidFill>
              </a:rPr>
              <a:t>instanceVariableName</a:t>
            </a:r>
            <a:r>
              <a:rPr lang="en-US" sz="2400" b="1" dirty="0" err="1" smtClean="0">
                <a:solidFill>
                  <a:srgbClr val="FF0000"/>
                </a:solidFill>
              </a:rPr>
              <a:t>.</a:t>
            </a:r>
            <a:r>
              <a:rPr lang="en-US" sz="1600" dirty="0" err="1" smtClean="0">
                <a:solidFill>
                  <a:schemeClr val="tx2"/>
                </a:solidFill>
              </a:rPr>
              <a:t>attributeName</a:t>
            </a:r>
            <a:endParaRPr lang="en-US" sz="1600" dirty="0" smtClean="0">
              <a:solidFill>
                <a:schemeClr val="tx2"/>
              </a:solidFill>
            </a:endParaRPr>
          </a:p>
          <a:p>
            <a:pPr lvl="4" eaLnBrk="1" hangingPunct="1">
              <a:lnSpc>
                <a:spcPct val="80000"/>
              </a:lnSpc>
              <a:buClr>
                <a:schemeClr val="accent1"/>
              </a:buClr>
              <a:buFontTx/>
              <a:buChar char="•"/>
              <a:defRPr/>
            </a:pPr>
            <a:endParaRPr lang="en-US" sz="1600" dirty="0" smtClean="0"/>
          </a:p>
          <a:p>
            <a:pPr eaLnBrk="1" hangingPunct="1">
              <a:lnSpc>
                <a:spcPct val="80000"/>
              </a:lnSpc>
              <a:buFontTx/>
              <a:buNone/>
              <a:defRPr/>
            </a:pPr>
            <a:r>
              <a:rPr lang="en-US" sz="1600" dirty="0" smtClean="0">
                <a:effectLst>
                  <a:outerShdw blurRad="38100" dist="38100" dir="2700000" algn="tl">
                    <a:srgbClr val="C0C0C0"/>
                  </a:outerShdw>
                </a:effectLst>
                <a:latin typeface="Courier New" pitchFamily="49" charset="0"/>
                <a:ea typeface="ＭＳ Ｐゴシック" pitchFamily="34" charset="-128"/>
              </a:rPr>
              <a:t>course1.StudentName= “Sara </a:t>
            </a:r>
            <a:r>
              <a:rPr lang="en-US" sz="1600" dirty="0" err="1" smtClean="0">
                <a:effectLst>
                  <a:outerShdw blurRad="38100" dist="38100" dir="2700000" algn="tl">
                    <a:srgbClr val="C0C0C0"/>
                  </a:outerShdw>
                </a:effectLst>
                <a:latin typeface="Courier New" pitchFamily="49" charset="0"/>
                <a:ea typeface="ＭＳ Ｐゴシック" pitchFamily="34" charset="-128"/>
              </a:rPr>
              <a:t>AlKebir</a:t>
            </a:r>
            <a:r>
              <a:rPr lang="en-US" sz="1600" dirty="0" smtClean="0">
                <a:effectLst>
                  <a:outerShdw blurRad="38100" dist="38100" dir="2700000" algn="tl">
                    <a:srgbClr val="C0C0C0"/>
                  </a:outerShdw>
                </a:effectLst>
                <a:latin typeface="Courier New" pitchFamily="49" charset="0"/>
                <a:ea typeface="ＭＳ Ｐゴシック" pitchFamily="34" charset="-128"/>
              </a:rPr>
              <a:t>“;</a:t>
            </a:r>
          </a:p>
          <a:p>
            <a:pPr eaLnBrk="1" hangingPunct="1">
              <a:lnSpc>
                <a:spcPct val="80000"/>
              </a:lnSpc>
              <a:buFontTx/>
              <a:buNone/>
              <a:defRPr/>
            </a:pPr>
            <a:r>
              <a:rPr lang="en-US" sz="1600" dirty="0" smtClean="0">
                <a:effectLst>
                  <a:outerShdw blurRad="38100" dist="38100" dir="2700000" algn="tl">
                    <a:srgbClr val="C0C0C0"/>
                  </a:outerShdw>
                </a:effectLst>
                <a:latin typeface="Courier New" pitchFamily="49" charset="0"/>
                <a:ea typeface="ＭＳ Ｐゴシック" pitchFamily="34" charset="-128"/>
              </a:rPr>
              <a:t>course2.StudentName= “</a:t>
            </a:r>
            <a:r>
              <a:rPr lang="en-US" sz="1600" dirty="0" err="1" smtClean="0">
                <a:effectLst>
                  <a:outerShdw blurRad="38100" dist="38100" dir="2700000" algn="tl">
                    <a:srgbClr val="C0C0C0"/>
                  </a:outerShdw>
                </a:effectLst>
                <a:latin typeface="Courier New" pitchFamily="49" charset="0"/>
                <a:ea typeface="ＭＳ Ｐゴシック" pitchFamily="34" charset="-128"/>
              </a:rPr>
              <a:t>Maha</a:t>
            </a:r>
            <a:r>
              <a:rPr lang="en-US" sz="1600" dirty="0" smtClean="0">
                <a:effectLst>
                  <a:outerShdw blurRad="38100" dist="38100" dir="2700000" algn="tl">
                    <a:srgbClr val="C0C0C0"/>
                  </a:outerShdw>
                </a:effectLst>
                <a:latin typeface="Courier New" pitchFamily="49" charset="0"/>
                <a:ea typeface="ＭＳ Ｐゴシック" pitchFamily="34" charset="-128"/>
              </a:rPr>
              <a:t> </a:t>
            </a:r>
            <a:r>
              <a:rPr lang="en-US" sz="1600" dirty="0" err="1" smtClean="0">
                <a:effectLst>
                  <a:outerShdw blurRad="38100" dist="38100" dir="2700000" algn="tl">
                    <a:srgbClr val="C0C0C0"/>
                  </a:outerShdw>
                </a:effectLst>
                <a:latin typeface="Courier New" pitchFamily="49" charset="0"/>
                <a:ea typeface="ＭＳ Ｐゴシック" pitchFamily="34" charset="-128"/>
              </a:rPr>
              <a:t>AlSaad</a:t>
            </a:r>
            <a:r>
              <a:rPr lang="en-US" sz="1600" dirty="0" smtClean="0">
                <a:effectLst>
                  <a:outerShdw blurRad="38100" dist="38100" dir="2700000" algn="tl">
                    <a:srgbClr val="C0C0C0"/>
                  </a:outerShdw>
                </a:effectLst>
                <a:latin typeface="Courier New" pitchFamily="49" charset="0"/>
                <a:ea typeface="ＭＳ Ｐゴシック" pitchFamily="34" charset="-128"/>
              </a:rPr>
              <a:t>“;</a:t>
            </a:r>
          </a:p>
        </p:txBody>
      </p:sp>
      <p:sp>
        <p:nvSpPr>
          <p:cNvPr id="17410" name="Date Placeholder 5"/>
          <p:cNvSpPr>
            <a:spLocks noGrp="1"/>
          </p:cNvSpPr>
          <p:nvPr>
            <p:ph type="dt" sz="half" idx="10"/>
          </p:nvPr>
        </p:nvSpPr>
        <p:spPr>
          <a:noFill/>
        </p:spPr>
        <p:txBody>
          <a:bodyPr/>
          <a:lstStyle/>
          <a:p>
            <a:r>
              <a:rPr lang="en-US"/>
              <a:t>Introduction to OOP</a:t>
            </a:r>
          </a:p>
        </p:txBody>
      </p:sp>
      <p:sp>
        <p:nvSpPr>
          <p:cNvPr id="17411" name="Footer Placeholder 6"/>
          <p:cNvSpPr>
            <a:spLocks noGrp="1"/>
          </p:cNvSpPr>
          <p:nvPr>
            <p:ph type="ftr" sz="quarter" idx="11"/>
          </p:nvPr>
        </p:nvSpPr>
        <p:spPr>
          <a:noFill/>
        </p:spPr>
        <p:txBody>
          <a:bodyPr/>
          <a:lstStyle/>
          <a:p>
            <a:r>
              <a:rPr lang="en-US"/>
              <a:t>Dr. S. GANNOUNI &amp; Dr.  A. TOUIR</a:t>
            </a:r>
          </a:p>
        </p:txBody>
      </p:sp>
      <p:sp>
        <p:nvSpPr>
          <p:cNvPr id="17412" name="Slide Number Placeholder 7"/>
          <p:cNvSpPr>
            <a:spLocks noGrp="1"/>
          </p:cNvSpPr>
          <p:nvPr>
            <p:ph type="sldNum" sz="quarter" idx="12"/>
          </p:nvPr>
        </p:nvSpPr>
        <p:spPr>
          <a:noFill/>
        </p:spPr>
        <p:txBody>
          <a:bodyPr/>
          <a:lstStyle/>
          <a:p>
            <a:r>
              <a:rPr lang="en-US"/>
              <a:t>Page </a:t>
            </a:r>
            <a:fld id="{AF25403A-3FD2-44FF-8B91-EABA6B1866EA}" type="slidenum">
              <a:rPr lang="en-US"/>
              <a:pPr/>
              <a:t>12</a:t>
            </a:fld>
            <a:endParaRPr lang="en-US"/>
          </a:p>
        </p:txBody>
      </p:sp>
      <p:sp>
        <p:nvSpPr>
          <p:cNvPr id="17415" name="AutoShape 5"/>
          <p:cNvSpPr>
            <a:spLocks noChangeAspect="1" noChangeArrowheads="1" noTextEdit="1"/>
          </p:cNvSpPr>
          <p:nvPr/>
        </p:nvSpPr>
        <p:spPr bwMode="auto">
          <a:xfrm>
            <a:off x="1981200" y="2895600"/>
            <a:ext cx="4222750" cy="3429000"/>
          </a:xfrm>
          <a:prstGeom prst="rect">
            <a:avLst/>
          </a:prstGeom>
          <a:noFill/>
          <a:ln w="9525">
            <a:noFill/>
            <a:miter lim="800000"/>
            <a:headEnd/>
            <a:tailEnd/>
          </a:ln>
        </p:spPr>
        <p:txBody>
          <a:bodyPr/>
          <a:lstStyle/>
          <a:p>
            <a:endParaRPr lang="en-US"/>
          </a:p>
        </p:txBody>
      </p:sp>
      <p:sp>
        <p:nvSpPr>
          <p:cNvPr id="145417" name="Rectangle 9"/>
          <p:cNvSpPr>
            <a:spLocks noChangeArrowheads="1"/>
          </p:cNvSpPr>
          <p:nvPr/>
        </p:nvSpPr>
        <p:spPr bwMode="auto">
          <a:xfrm>
            <a:off x="4572000" y="3711575"/>
            <a:ext cx="806450" cy="274638"/>
          </a:xfrm>
          <a:prstGeom prst="rect">
            <a:avLst/>
          </a:prstGeom>
          <a:noFill/>
          <a:ln w="9525">
            <a:noFill/>
            <a:miter lim="800000"/>
            <a:headEnd/>
            <a:tailEnd/>
          </a:ln>
        </p:spPr>
        <p:txBody>
          <a:bodyPr wrap="none" lIns="0" tIns="0" rIns="0" bIns="0">
            <a:spAutoFit/>
          </a:bodyPr>
          <a:lstStyle/>
          <a:p>
            <a:pPr>
              <a:defRPr/>
            </a:pPr>
            <a:r>
              <a:rPr lang="en-US">
                <a:effectLst>
                  <a:outerShdw blurRad="38100" dist="38100" dir="2700000" algn="tl">
                    <a:srgbClr val="C0C0C0"/>
                  </a:outerShdw>
                </a:effectLst>
                <a:latin typeface="Comic Sans MS" pitchFamily="66" charset="0"/>
                <a:ea typeface="ＭＳ Ｐゴシック" pitchFamily="34" charset="-128"/>
              </a:rPr>
              <a:t>course1</a:t>
            </a:r>
          </a:p>
        </p:txBody>
      </p:sp>
      <p:grpSp>
        <p:nvGrpSpPr>
          <p:cNvPr id="2" name="Group 47"/>
          <p:cNvGrpSpPr>
            <a:grpSpLocks/>
          </p:cNvGrpSpPr>
          <p:nvPr/>
        </p:nvGrpSpPr>
        <p:grpSpPr bwMode="auto">
          <a:xfrm>
            <a:off x="5981700" y="4973638"/>
            <a:ext cx="2705100" cy="1350962"/>
            <a:chOff x="2191" y="2035"/>
            <a:chExt cx="1704" cy="851"/>
          </a:xfrm>
        </p:grpSpPr>
        <p:sp>
          <p:nvSpPr>
            <p:cNvPr id="17442" name="Rectangle 15"/>
            <p:cNvSpPr>
              <a:spLocks noChangeArrowheads="1"/>
            </p:cNvSpPr>
            <p:nvPr/>
          </p:nvSpPr>
          <p:spPr bwMode="auto">
            <a:xfrm>
              <a:off x="2191" y="2096"/>
              <a:ext cx="1704" cy="171"/>
            </a:xfrm>
            <a:prstGeom prst="rect">
              <a:avLst/>
            </a:prstGeom>
            <a:solidFill>
              <a:srgbClr val="E8EEF7"/>
            </a:solidFill>
            <a:ln w="9525">
              <a:noFill/>
              <a:miter lim="800000"/>
              <a:headEnd/>
              <a:tailEnd/>
            </a:ln>
          </p:spPr>
          <p:txBody>
            <a:bodyPr/>
            <a:lstStyle/>
            <a:p>
              <a:endParaRPr lang="en-US"/>
            </a:p>
          </p:txBody>
        </p:sp>
        <p:sp>
          <p:nvSpPr>
            <p:cNvPr id="17443" name="Rectangle 16"/>
            <p:cNvSpPr>
              <a:spLocks noChangeArrowheads="1"/>
            </p:cNvSpPr>
            <p:nvPr/>
          </p:nvSpPr>
          <p:spPr bwMode="auto">
            <a:xfrm>
              <a:off x="2191" y="2096"/>
              <a:ext cx="1704" cy="171"/>
            </a:xfrm>
            <a:prstGeom prst="rect">
              <a:avLst/>
            </a:prstGeom>
            <a:noFill/>
            <a:ln w="4763" cap="rnd">
              <a:solidFill>
                <a:srgbClr val="000000"/>
              </a:solidFill>
              <a:round/>
              <a:headEnd/>
              <a:tailEnd/>
            </a:ln>
          </p:spPr>
          <p:txBody>
            <a:bodyPr/>
            <a:lstStyle/>
            <a:p>
              <a:endParaRPr lang="en-US"/>
            </a:p>
          </p:txBody>
        </p:sp>
        <p:sp>
          <p:nvSpPr>
            <p:cNvPr id="17444" name="Rectangle 17"/>
            <p:cNvSpPr>
              <a:spLocks noChangeArrowheads="1"/>
            </p:cNvSpPr>
            <p:nvPr/>
          </p:nvSpPr>
          <p:spPr bwMode="auto">
            <a:xfrm>
              <a:off x="2903" y="2127"/>
              <a:ext cx="586" cy="106"/>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45" name="Rectangle 18"/>
            <p:cNvSpPr>
              <a:spLocks noChangeArrowheads="1"/>
            </p:cNvSpPr>
            <p:nvPr/>
          </p:nvSpPr>
          <p:spPr bwMode="auto">
            <a:xfrm>
              <a:off x="2191" y="2267"/>
              <a:ext cx="1704" cy="619"/>
            </a:xfrm>
            <a:prstGeom prst="rect">
              <a:avLst/>
            </a:prstGeom>
            <a:solidFill>
              <a:srgbClr val="E8EEF7"/>
            </a:solidFill>
            <a:ln w="9525">
              <a:noFill/>
              <a:miter lim="800000"/>
              <a:headEnd/>
              <a:tailEnd/>
            </a:ln>
          </p:spPr>
          <p:txBody>
            <a:bodyPr/>
            <a:lstStyle/>
            <a:p>
              <a:endParaRPr lang="en-US"/>
            </a:p>
          </p:txBody>
        </p:sp>
        <p:sp>
          <p:nvSpPr>
            <p:cNvPr id="17446" name="Rectangle 19"/>
            <p:cNvSpPr>
              <a:spLocks noChangeArrowheads="1"/>
            </p:cNvSpPr>
            <p:nvPr/>
          </p:nvSpPr>
          <p:spPr bwMode="auto">
            <a:xfrm>
              <a:off x="2191" y="2267"/>
              <a:ext cx="1704" cy="619"/>
            </a:xfrm>
            <a:prstGeom prst="rect">
              <a:avLst/>
            </a:prstGeom>
            <a:noFill/>
            <a:ln w="4763" cap="rnd">
              <a:solidFill>
                <a:srgbClr val="000000"/>
              </a:solidFill>
              <a:round/>
              <a:headEnd/>
              <a:tailEnd/>
            </a:ln>
          </p:spPr>
          <p:txBody>
            <a:bodyPr/>
            <a:lstStyle/>
            <a:p>
              <a:endParaRPr lang="en-US"/>
            </a:p>
          </p:txBody>
        </p:sp>
        <p:sp>
          <p:nvSpPr>
            <p:cNvPr id="17447" name="Rectangle 20"/>
            <p:cNvSpPr>
              <a:spLocks noChangeArrowheads="1"/>
            </p:cNvSpPr>
            <p:nvPr/>
          </p:nvSpPr>
          <p:spPr bwMode="auto">
            <a:xfrm>
              <a:off x="2253" y="2313"/>
              <a:ext cx="620" cy="155"/>
            </a:xfrm>
            <a:prstGeom prst="rect">
              <a:avLst/>
            </a:prstGeom>
            <a:solidFill>
              <a:srgbClr val="E8EEF7"/>
            </a:solidFill>
            <a:ln w="9525">
              <a:noFill/>
              <a:miter lim="800000"/>
              <a:headEnd/>
              <a:tailEnd/>
            </a:ln>
          </p:spPr>
          <p:txBody>
            <a:bodyPr/>
            <a:lstStyle/>
            <a:p>
              <a:endParaRPr lang="en-US"/>
            </a:p>
          </p:txBody>
        </p:sp>
        <p:sp>
          <p:nvSpPr>
            <p:cNvPr id="17448" name="Rectangle 21"/>
            <p:cNvSpPr>
              <a:spLocks noChangeArrowheads="1"/>
            </p:cNvSpPr>
            <p:nvPr/>
          </p:nvSpPr>
          <p:spPr bwMode="auto">
            <a:xfrm>
              <a:off x="2305" y="2332"/>
              <a:ext cx="523"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49" name="Rectangle 22"/>
            <p:cNvSpPr>
              <a:spLocks noChangeArrowheads="1"/>
            </p:cNvSpPr>
            <p:nvPr/>
          </p:nvSpPr>
          <p:spPr bwMode="auto">
            <a:xfrm>
              <a:off x="3012" y="2577"/>
              <a:ext cx="666" cy="154"/>
            </a:xfrm>
            <a:prstGeom prst="rect">
              <a:avLst/>
            </a:prstGeom>
            <a:solidFill>
              <a:srgbClr val="E8EEF7"/>
            </a:solidFill>
            <a:ln w="9525">
              <a:noFill/>
              <a:miter lim="800000"/>
              <a:headEnd/>
              <a:tailEnd/>
            </a:ln>
          </p:spPr>
          <p:txBody>
            <a:bodyPr/>
            <a:lstStyle/>
            <a:p>
              <a:endParaRPr lang="en-US"/>
            </a:p>
          </p:txBody>
        </p:sp>
        <p:sp>
          <p:nvSpPr>
            <p:cNvPr id="17450" name="Rectangle 23"/>
            <p:cNvSpPr>
              <a:spLocks noChangeArrowheads="1"/>
            </p:cNvSpPr>
            <p:nvPr/>
          </p:nvSpPr>
          <p:spPr bwMode="auto">
            <a:xfrm>
              <a:off x="3012" y="2577"/>
              <a:ext cx="666" cy="154"/>
            </a:xfrm>
            <a:prstGeom prst="rect">
              <a:avLst/>
            </a:prstGeom>
            <a:noFill/>
            <a:ln w="4763" cap="rnd">
              <a:solidFill>
                <a:srgbClr val="000000"/>
              </a:solidFill>
              <a:round/>
              <a:headEnd/>
              <a:tailEnd/>
            </a:ln>
          </p:spPr>
          <p:txBody>
            <a:bodyPr/>
            <a:lstStyle/>
            <a:p>
              <a:endParaRPr lang="en-US"/>
            </a:p>
          </p:txBody>
        </p:sp>
        <p:sp>
          <p:nvSpPr>
            <p:cNvPr id="17451" name="Rectangle 24"/>
            <p:cNvSpPr>
              <a:spLocks noChangeArrowheads="1"/>
            </p:cNvSpPr>
            <p:nvPr/>
          </p:nvSpPr>
          <p:spPr bwMode="auto">
            <a:xfrm>
              <a:off x="3012" y="2313"/>
              <a:ext cx="666" cy="155"/>
            </a:xfrm>
            <a:prstGeom prst="rect">
              <a:avLst/>
            </a:prstGeom>
            <a:solidFill>
              <a:srgbClr val="E8EEF7"/>
            </a:solidFill>
            <a:ln w="9525">
              <a:noFill/>
              <a:miter lim="800000"/>
              <a:headEnd/>
              <a:tailEnd/>
            </a:ln>
          </p:spPr>
          <p:txBody>
            <a:bodyPr/>
            <a:lstStyle/>
            <a:p>
              <a:endParaRPr lang="en-US"/>
            </a:p>
          </p:txBody>
        </p:sp>
        <p:sp>
          <p:nvSpPr>
            <p:cNvPr id="17452" name="Rectangle 25"/>
            <p:cNvSpPr>
              <a:spLocks noChangeArrowheads="1"/>
            </p:cNvSpPr>
            <p:nvPr/>
          </p:nvSpPr>
          <p:spPr bwMode="auto">
            <a:xfrm>
              <a:off x="3012" y="2313"/>
              <a:ext cx="666" cy="155"/>
            </a:xfrm>
            <a:prstGeom prst="rect">
              <a:avLst/>
            </a:prstGeom>
            <a:noFill/>
            <a:ln w="4763" cap="rnd">
              <a:solidFill>
                <a:srgbClr val="000000"/>
              </a:solidFill>
              <a:round/>
              <a:headEnd/>
              <a:tailEnd/>
            </a:ln>
          </p:spPr>
          <p:txBody>
            <a:bodyPr/>
            <a:lstStyle/>
            <a:p>
              <a:endParaRPr lang="en-US"/>
            </a:p>
          </p:txBody>
        </p:sp>
        <p:sp>
          <p:nvSpPr>
            <p:cNvPr id="17453" name="Rectangle 26"/>
            <p:cNvSpPr>
              <a:spLocks noChangeArrowheads="1"/>
            </p:cNvSpPr>
            <p:nvPr/>
          </p:nvSpPr>
          <p:spPr bwMode="auto">
            <a:xfrm>
              <a:off x="3076" y="2332"/>
              <a:ext cx="5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Majed AlKebir</a:t>
              </a:r>
              <a:endParaRPr lang="en-US"/>
            </a:p>
          </p:txBody>
        </p:sp>
        <p:sp>
          <p:nvSpPr>
            <p:cNvPr id="17454" name="Rectangle 27"/>
            <p:cNvSpPr>
              <a:spLocks noChangeArrowheads="1"/>
            </p:cNvSpPr>
            <p:nvPr/>
          </p:nvSpPr>
          <p:spPr bwMode="auto">
            <a:xfrm>
              <a:off x="2222" y="2577"/>
              <a:ext cx="604" cy="154"/>
            </a:xfrm>
            <a:prstGeom prst="rect">
              <a:avLst/>
            </a:prstGeom>
            <a:solidFill>
              <a:srgbClr val="E8EEF7"/>
            </a:solidFill>
            <a:ln w="9525">
              <a:noFill/>
              <a:miter lim="800000"/>
              <a:headEnd/>
              <a:tailEnd/>
            </a:ln>
          </p:spPr>
          <p:txBody>
            <a:bodyPr/>
            <a:lstStyle/>
            <a:p>
              <a:endParaRPr lang="en-US"/>
            </a:p>
          </p:txBody>
        </p:sp>
        <p:sp>
          <p:nvSpPr>
            <p:cNvPr id="17455" name="Rectangle 28"/>
            <p:cNvSpPr>
              <a:spLocks noChangeArrowheads="1"/>
            </p:cNvSpPr>
            <p:nvPr/>
          </p:nvSpPr>
          <p:spPr bwMode="auto">
            <a:xfrm>
              <a:off x="2289" y="2595"/>
              <a:ext cx="475"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56" name="Freeform 44"/>
            <p:cNvSpPr>
              <a:spLocks/>
            </p:cNvSpPr>
            <p:nvPr/>
          </p:nvSpPr>
          <p:spPr bwMode="auto">
            <a:xfrm>
              <a:off x="2977" y="2035"/>
              <a:ext cx="66" cy="61"/>
            </a:xfrm>
            <a:custGeom>
              <a:avLst/>
              <a:gdLst>
                <a:gd name="T0" fmla="*/ 38 w 66"/>
                <a:gd name="T1" fmla="*/ 0 h 61"/>
                <a:gd name="T2" fmla="*/ 66 w 66"/>
                <a:gd name="T3" fmla="*/ 61 h 61"/>
                <a:gd name="T4" fmla="*/ 0 w 66"/>
                <a:gd name="T5" fmla="*/ 47 h 61"/>
                <a:gd name="T6" fmla="*/ 38 w 66"/>
                <a:gd name="T7" fmla="*/ 0 h 61"/>
                <a:gd name="T8" fmla="*/ 0 60000 65536"/>
                <a:gd name="T9" fmla="*/ 0 60000 65536"/>
                <a:gd name="T10" fmla="*/ 0 60000 65536"/>
                <a:gd name="T11" fmla="*/ 0 60000 65536"/>
                <a:gd name="T12" fmla="*/ 0 w 66"/>
                <a:gd name="T13" fmla="*/ 0 h 61"/>
                <a:gd name="T14" fmla="*/ 66 w 66"/>
                <a:gd name="T15" fmla="*/ 61 h 61"/>
              </a:gdLst>
              <a:ahLst/>
              <a:cxnLst>
                <a:cxn ang="T8">
                  <a:pos x="T0" y="T1"/>
                </a:cxn>
                <a:cxn ang="T9">
                  <a:pos x="T2" y="T3"/>
                </a:cxn>
                <a:cxn ang="T10">
                  <a:pos x="T4" y="T5"/>
                </a:cxn>
                <a:cxn ang="T11">
                  <a:pos x="T6" y="T7"/>
                </a:cxn>
              </a:cxnLst>
              <a:rect l="T12" t="T13" r="T14" b="T15"/>
              <a:pathLst>
                <a:path w="66" h="61">
                  <a:moveTo>
                    <a:pt x="38" y="0"/>
                  </a:moveTo>
                  <a:lnTo>
                    <a:pt x="66" y="61"/>
                  </a:lnTo>
                  <a:lnTo>
                    <a:pt x="0" y="47"/>
                  </a:lnTo>
                  <a:lnTo>
                    <a:pt x="38" y="0"/>
                  </a:lnTo>
                  <a:close/>
                </a:path>
              </a:pathLst>
            </a:custGeom>
            <a:solidFill>
              <a:srgbClr val="4677BF"/>
            </a:solidFill>
            <a:ln w="9525">
              <a:noFill/>
              <a:round/>
              <a:headEnd/>
              <a:tailEnd/>
            </a:ln>
          </p:spPr>
          <p:txBody>
            <a:bodyPr/>
            <a:lstStyle/>
            <a:p>
              <a:endParaRPr lang="en-US"/>
            </a:p>
          </p:txBody>
        </p:sp>
      </p:grpSp>
      <p:grpSp>
        <p:nvGrpSpPr>
          <p:cNvPr id="3" name="Group 50"/>
          <p:cNvGrpSpPr>
            <a:grpSpLocks/>
          </p:cNvGrpSpPr>
          <p:nvPr/>
        </p:nvGrpSpPr>
        <p:grpSpPr bwMode="auto">
          <a:xfrm>
            <a:off x="2209800" y="3724275"/>
            <a:ext cx="762000" cy="246063"/>
            <a:chOff x="384" y="2731"/>
            <a:chExt cx="480" cy="155"/>
          </a:xfrm>
        </p:grpSpPr>
        <p:sp>
          <p:nvSpPr>
            <p:cNvPr id="17440" name="Rectangle 11"/>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41" name="Rectangle 12"/>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45421" name="Rectangle 13"/>
          <p:cNvSpPr>
            <a:spLocks noChangeArrowheads="1"/>
          </p:cNvSpPr>
          <p:nvPr/>
        </p:nvSpPr>
        <p:spPr bwMode="auto">
          <a:xfrm>
            <a:off x="1295400" y="3709988"/>
            <a:ext cx="842963" cy="274637"/>
          </a:xfrm>
          <a:prstGeom prst="rect">
            <a:avLst/>
          </a:prstGeom>
          <a:noFill/>
          <a:ln w="9525">
            <a:noFill/>
            <a:miter lim="800000"/>
            <a:headEnd/>
            <a:tailEnd/>
          </a:ln>
        </p:spPr>
        <p:txBody>
          <a:bodyPr wrap="none" lIns="0" tIns="0" rIns="0" bIns="0">
            <a:spAutoFit/>
          </a:bodyPr>
          <a:lstStyle/>
          <a:p>
            <a:pPr>
              <a:defRPr/>
            </a:pPr>
            <a:r>
              <a:rPr lang="en-US">
                <a:effectLst>
                  <a:outerShdw blurRad="38100" dist="38100" dir="2700000" algn="tl">
                    <a:srgbClr val="C0C0C0"/>
                  </a:outerShdw>
                </a:effectLst>
                <a:latin typeface="Comic Sans MS" pitchFamily="66" charset="0"/>
                <a:ea typeface="ＭＳ Ｐゴシック" pitchFamily="34" charset="-128"/>
              </a:rPr>
              <a:t>course2</a:t>
            </a:r>
          </a:p>
        </p:txBody>
      </p:sp>
      <p:sp>
        <p:nvSpPr>
          <p:cNvPr id="17420" name="Rectangle 29"/>
          <p:cNvSpPr>
            <a:spLocks noChangeArrowheads="1"/>
          </p:cNvSpPr>
          <p:nvPr/>
        </p:nvSpPr>
        <p:spPr bwMode="auto">
          <a:xfrm>
            <a:off x="2084388" y="5049838"/>
            <a:ext cx="2705100" cy="269875"/>
          </a:xfrm>
          <a:prstGeom prst="rect">
            <a:avLst/>
          </a:prstGeom>
          <a:solidFill>
            <a:srgbClr val="E8EEF7"/>
          </a:solidFill>
          <a:ln w="9525">
            <a:noFill/>
            <a:miter lim="800000"/>
            <a:headEnd/>
            <a:tailEnd/>
          </a:ln>
        </p:spPr>
        <p:txBody>
          <a:bodyPr/>
          <a:lstStyle/>
          <a:p>
            <a:endParaRPr lang="en-US"/>
          </a:p>
        </p:txBody>
      </p:sp>
      <p:sp>
        <p:nvSpPr>
          <p:cNvPr id="17421" name="Rectangle 30"/>
          <p:cNvSpPr>
            <a:spLocks noChangeArrowheads="1"/>
          </p:cNvSpPr>
          <p:nvPr/>
        </p:nvSpPr>
        <p:spPr bwMode="auto">
          <a:xfrm>
            <a:off x="2084388" y="5049838"/>
            <a:ext cx="2705100" cy="269875"/>
          </a:xfrm>
          <a:prstGeom prst="rect">
            <a:avLst/>
          </a:prstGeom>
          <a:noFill/>
          <a:ln w="4763" cap="rnd">
            <a:solidFill>
              <a:srgbClr val="000000"/>
            </a:solidFill>
            <a:round/>
            <a:headEnd/>
            <a:tailEnd/>
          </a:ln>
        </p:spPr>
        <p:txBody>
          <a:bodyPr/>
          <a:lstStyle/>
          <a:p>
            <a:endParaRPr lang="en-US"/>
          </a:p>
        </p:txBody>
      </p:sp>
      <p:sp>
        <p:nvSpPr>
          <p:cNvPr id="17422" name="Rectangle 31"/>
          <p:cNvSpPr>
            <a:spLocks noChangeArrowheads="1"/>
          </p:cNvSpPr>
          <p:nvPr/>
        </p:nvSpPr>
        <p:spPr bwMode="auto">
          <a:xfrm>
            <a:off x="3214688" y="5094288"/>
            <a:ext cx="930275" cy="168275"/>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23" name="Rectangle 32"/>
          <p:cNvSpPr>
            <a:spLocks noChangeArrowheads="1"/>
          </p:cNvSpPr>
          <p:nvPr/>
        </p:nvSpPr>
        <p:spPr bwMode="auto">
          <a:xfrm>
            <a:off x="2084388" y="5319713"/>
            <a:ext cx="2705100" cy="984250"/>
          </a:xfrm>
          <a:prstGeom prst="rect">
            <a:avLst/>
          </a:prstGeom>
          <a:solidFill>
            <a:srgbClr val="E8EEF7"/>
          </a:solidFill>
          <a:ln w="9525">
            <a:noFill/>
            <a:miter lim="800000"/>
            <a:headEnd/>
            <a:tailEnd/>
          </a:ln>
        </p:spPr>
        <p:txBody>
          <a:bodyPr/>
          <a:lstStyle/>
          <a:p>
            <a:endParaRPr lang="en-US"/>
          </a:p>
        </p:txBody>
      </p:sp>
      <p:sp>
        <p:nvSpPr>
          <p:cNvPr id="17424" name="Rectangle 33"/>
          <p:cNvSpPr>
            <a:spLocks noChangeArrowheads="1"/>
          </p:cNvSpPr>
          <p:nvPr/>
        </p:nvSpPr>
        <p:spPr bwMode="auto">
          <a:xfrm>
            <a:off x="2084388" y="5319713"/>
            <a:ext cx="2705100" cy="984250"/>
          </a:xfrm>
          <a:prstGeom prst="rect">
            <a:avLst/>
          </a:prstGeom>
          <a:noFill/>
          <a:ln w="4763" cap="rnd">
            <a:solidFill>
              <a:srgbClr val="000000"/>
            </a:solidFill>
            <a:round/>
            <a:headEnd/>
            <a:tailEnd/>
          </a:ln>
        </p:spPr>
        <p:txBody>
          <a:bodyPr/>
          <a:lstStyle/>
          <a:p>
            <a:endParaRPr lang="en-US"/>
          </a:p>
        </p:txBody>
      </p:sp>
      <p:sp>
        <p:nvSpPr>
          <p:cNvPr id="17425" name="Rectangle 34"/>
          <p:cNvSpPr>
            <a:spLocks noChangeArrowheads="1"/>
          </p:cNvSpPr>
          <p:nvPr/>
        </p:nvSpPr>
        <p:spPr bwMode="auto">
          <a:xfrm>
            <a:off x="2182813" y="5392738"/>
            <a:ext cx="984250" cy="247650"/>
          </a:xfrm>
          <a:prstGeom prst="rect">
            <a:avLst/>
          </a:prstGeom>
          <a:solidFill>
            <a:srgbClr val="E8EEF7"/>
          </a:solidFill>
          <a:ln w="9525">
            <a:noFill/>
            <a:miter lim="800000"/>
            <a:headEnd/>
            <a:tailEnd/>
          </a:ln>
        </p:spPr>
        <p:txBody>
          <a:bodyPr/>
          <a:lstStyle/>
          <a:p>
            <a:endParaRPr lang="en-US"/>
          </a:p>
        </p:txBody>
      </p:sp>
      <p:sp>
        <p:nvSpPr>
          <p:cNvPr id="17426" name="Rectangle 35"/>
          <p:cNvSpPr>
            <a:spLocks noChangeArrowheads="1"/>
          </p:cNvSpPr>
          <p:nvPr/>
        </p:nvSpPr>
        <p:spPr bwMode="auto">
          <a:xfrm>
            <a:off x="2265363" y="5434013"/>
            <a:ext cx="830262"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27" name="Rectangle 36"/>
          <p:cNvSpPr>
            <a:spLocks noChangeArrowheads="1"/>
          </p:cNvSpPr>
          <p:nvPr/>
        </p:nvSpPr>
        <p:spPr bwMode="auto">
          <a:xfrm>
            <a:off x="3387725" y="5811838"/>
            <a:ext cx="1057275" cy="246062"/>
          </a:xfrm>
          <a:prstGeom prst="rect">
            <a:avLst/>
          </a:prstGeom>
          <a:solidFill>
            <a:srgbClr val="E8EEF7"/>
          </a:solidFill>
          <a:ln w="9525">
            <a:noFill/>
            <a:miter lim="800000"/>
            <a:headEnd/>
            <a:tailEnd/>
          </a:ln>
        </p:spPr>
        <p:txBody>
          <a:bodyPr/>
          <a:lstStyle/>
          <a:p>
            <a:endParaRPr lang="en-US"/>
          </a:p>
        </p:txBody>
      </p:sp>
      <p:sp>
        <p:nvSpPr>
          <p:cNvPr id="17428" name="Rectangle 37"/>
          <p:cNvSpPr>
            <a:spLocks noChangeArrowheads="1"/>
          </p:cNvSpPr>
          <p:nvPr/>
        </p:nvSpPr>
        <p:spPr bwMode="auto">
          <a:xfrm>
            <a:off x="3387725" y="5811838"/>
            <a:ext cx="1057275" cy="246062"/>
          </a:xfrm>
          <a:prstGeom prst="rect">
            <a:avLst/>
          </a:prstGeom>
          <a:noFill/>
          <a:ln w="4763" cap="rnd">
            <a:solidFill>
              <a:srgbClr val="000000"/>
            </a:solidFill>
            <a:round/>
            <a:headEnd/>
            <a:tailEnd/>
          </a:ln>
        </p:spPr>
        <p:txBody>
          <a:bodyPr/>
          <a:lstStyle/>
          <a:p>
            <a:endParaRPr lang="en-US"/>
          </a:p>
        </p:txBody>
      </p:sp>
      <p:sp>
        <p:nvSpPr>
          <p:cNvPr id="17429" name="Rectangle 38"/>
          <p:cNvSpPr>
            <a:spLocks noChangeArrowheads="1"/>
          </p:cNvSpPr>
          <p:nvPr/>
        </p:nvSpPr>
        <p:spPr bwMode="auto">
          <a:xfrm>
            <a:off x="3387725" y="5392738"/>
            <a:ext cx="1057275" cy="247650"/>
          </a:xfrm>
          <a:prstGeom prst="rect">
            <a:avLst/>
          </a:prstGeom>
          <a:solidFill>
            <a:srgbClr val="E8EEF7"/>
          </a:solidFill>
          <a:ln w="9525">
            <a:noFill/>
            <a:miter lim="800000"/>
            <a:headEnd/>
            <a:tailEnd/>
          </a:ln>
        </p:spPr>
        <p:txBody>
          <a:bodyPr/>
          <a:lstStyle/>
          <a:p>
            <a:endParaRPr lang="en-US"/>
          </a:p>
        </p:txBody>
      </p:sp>
      <p:sp>
        <p:nvSpPr>
          <p:cNvPr id="17430" name="Rectangle 39"/>
          <p:cNvSpPr>
            <a:spLocks noChangeArrowheads="1"/>
          </p:cNvSpPr>
          <p:nvPr/>
        </p:nvSpPr>
        <p:spPr bwMode="auto">
          <a:xfrm>
            <a:off x="3387725" y="5392738"/>
            <a:ext cx="1057275" cy="247650"/>
          </a:xfrm>
          <a:prstGeom prst="rect">
            <a:avLst/>
          </a:prstGeom>
          <a:noFill/>
          <a:ln w="4763" cap="rnd">
            <a:solidFill>
              <a:srgbClr val="000000"/>
            </a:solidFill>
            <a:round/>
            <a:headEnd/>
            <a:tailEnd/>
          </a:ln>
        </p:spPr>
        <p:txBody>
          <a:bodyPr/>
          <a:lstStyle/>
          <a:p>
            <a:endParaRPr lang="en-US"/>
          </a:p>
        </p:txBody>
      </p:sp>
      <p:sp>
        <p:nvSpPr>
          <p:cNvPr id="17431" name="Rectangle 40"/>
          <p:cNvSpPr>
            <a:spLocks noChangeArrowheads="1"/>
          </p:cNvSpPr>
          <p:nvPr/>
        </p:nvSpPr>
        <p:spPr bwMode="auto">
          <a:xfrm>
            <a:off x="3527425" y="5434013"/>
            <a:ext cx="769938"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Fahd AlAmri</a:t>
            </a:r>
            <a:endParaRPr lang="en-US"/>
          </a:p>
        </p:txBody>
      </p:sp>
      <p:sp>
        <p:nvSpPr>
          <p:cNvPr id="17432" name="Rectangle 41"/>
          <p:cNvSpPr>
            <a:spLocks noChangeArrowheads="1"/>
          </p:cNvSpPr>
          <p:nvPr/>
        </p:nvSpPr>
        <p:spPr bwMode="auto">
          <a:xfrm>
            <a:off x="2133600" y="5811838"/>
            <a:ext cx="958850" cy="246062"/>
          </a:xfrm>
          <a:prstGeom prst="rect">
            <a:avLst/>
          </a:prstGeom>
          <a:solidFill>
            <a:srgbClr val="E8EEF7"/>
          </a:solidFill>
          <a:ln w="9525">
            <a:noFill/>
            <a:miter lim="800000"/>
            <a:headEnd/>
            <a:tailEnd/>
          </a:ln>
        </p:spPr>
        <p:txBody>
          <a:bodyPr/>
          <a:lstStyle/>
          <a:p>
            <a:endParaRPr lang="en-US"/>
          </a:p>
        </p:txBody>
      </p:sp>
      <p:sp>
        <p:nvSpPr>
          <p:cNvPr id="17433" name="Rectangle 42"/>
          <p:cNvSpPr>
            <a:spLocks noChangeArrowheads="1"/>
          </p:cNvSpPr>
          <p:nvPr/>
        </p:nvSpPr>
        <p:spPr bwMode="auto">
          <a:xfrm>
            <a:off x="2239963" y="5849938"/>
            <a:ext cx="754062"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34" name="Freeform 45"/>
          <p:cNvSpPr>
            <a:spLocks/>
          </p:cNvSpPr>
          <p:nvPr/>
        </p:nvSpPr>
        <p:spPr bwMode="auto">
          <a:xfrm>
            <a:off x="2590800" y="3810000"/>
            <a:ext cx="763588" cy="1231900"/>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
        <p:nvSpPr>
          <p:cNvPr id="17435" name="Freeform 46"/>
          <p:cNvSpPr>
            <a:spLocks/>
          </p:cNvSpPr>
          <p:nvPr/>
        </p:nvSpPr>
        <p:spPr bwMode="auto">
          <a:xfrm>
            <a:off x="3336925" y="4992688"/>
            <a:ext cx="100013" cy="95250"/>
          </a:xfrm>
          <a:custGeom>
            <a:avLst/>
            <a:gdLst>
              <a:gd name="T0" fmla="*/ 5 w 63"/>
              <a:gd name="T1" fmla="*/ 0 h 60"/>
              <a:gd name="T2" fmla="*/ 63 w 63"/>
              <a:gd name="T3" fmla="*/ 36 h 60"/>
              <a:gd name="T4" fmla="*/ 0 w 63"/>
              <a:gd name="T5" fmla="*/ 60 h 60"/>
              <a:gd name="T6" fmla="*/ 5 w 63"/>
              <a:gd name="T7" fmla="*/ 0 h 60"/>
              <a:gd name="T8" fmla="*/ 0 60000 65536"/>
              <a:gd name="T9" fmla="*/ 0 60000 65536"/>
              <a:gd name="T10" fmla="*/ 0 60000 65536"/>
              <a:gd name="T11" fmla="*/ 0 60000 65536"/>
              <a:gd name="T12" fmla="*/ 0 w 63"/>
              <a:gd name="T13" fmla="*/ 0 h 60"/>
              <a:gd name="T14" fmla="*/ 63 w 63"/>
              <a:gd name="T15" fmla="*/ 60 h 60"/>
            </a:gdLst>
            <a:ahLst/>
            <a:cxnLst>
              <a:cxn ang="T8">
                <a:pos x="T0" y="T1"/>
              </a:cxn>
              <a:cxn ang="T9">
                <a:pos x="T2" y="T3"/>
              </a:cxn>
              <a:cxn ang="T10">
                <a:pos x="T4" y="T5"/>
              </a:cxn>
              <a:cxn ang="T11">
                <a:pos x="T6" y="T7"/>
              </a:cxn>
            </a:cxnLst>
            <a:rect l="T12" t="T13" r="T14" b="T15"/>
            <a:pathLst>
              <a:path w="63" h="60">
                <a:moveTo>
                  <a:pt x="5" y="0"/>
                </a:moveTo>
                <a:lnTo>
                  <a:pt x="63" y="36"/>
                </a:lnTo>
                <a:lnTo>
                  <a:pt x="0" y="60"/>
                </a:lnTo>
                <a:lnTo>
                  <a:pt x="5" y="0"/>
                </a:lnTo>
                <a:close/>
              </a:path>
            </a:pathLst>
          </a:custGeom>
          <a:solidFill>
            <a:srgbClr val="4677BF"/>
          </a:solidFill>
          <a:ln w="9525">
            <a:noFill/>
            <a:round/>
            <a:headEnd/>
            <a:tailEnd/>
          </a:ln>
        </p:spPr>
        <p:txBody>
          <a:bodyPr/>
          <a:lstStyle/>
          <a:p>
            <a:endParaRPr lang="en-US"/>
          </a:p>
        </p:txBody>
      </p:sp>
      <p:grpSp>
        <p:nvGrpSpPr>
          <p:cNvPr id="4" name="Group 51"/>
          <p:cNvGrpSpPr>
            <a:grpSpLocks/>
          </p:cNvGrpSpPr>
          <p:nvPr/>
        </p:nvGrpSpPr>
        <p:grpSpPr bwMode="auto">
          <a:xfrm>
            <a:off x="5486400" y="3724275"/>
            <a:ext cx="762000" cy="246063"/>
            <a:chOff x="384" y="2731"/>
            <a:chExt cx="480" cy="155"/>
          </a:xfrm>
        </p:grpSpPr>
        <p:sp>
          <p:nvSpPr>
            <p:cNvPr id="17438" name="Rectangle 52"/>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39" name="Rectangle 53"/>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7437" name="Freeform 54"/>
          <p:cNvSpPr>
            <a:spLocks/>
          </p:cNvSpPr>
          <p:nvPr/>
        </p:nvSpPr>
        <p:spPr bwMode="auto">
          <a:xfrm>
            <a:off x="5867400" y="3886200"/>
            <a:ext cx="1371600" cy="1143000"/>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6"/>
          <p:cNvGraphicFramePr>
            <a:graphicFrameLocks noGrp="1" noChangeAspect="1"/>
          </p:cNvGraphicFramePr>
          <p:nvPr>
            <p:ph sz="half" idx="1"/>
          </p:nvPr>
        </p:nvGraphicFramePr>
        <p:xfrm>
          <a:off x="6935787" y="332656"/>
          <a:ext cx="2208213" cy="1085850"/>
        </p:xfrm>
        <a:graphic>
          <a:graphicData uri="http://schemas.openxmlformats.org/presentationml/2006/ole">
            <mc:AlternateContent xmlns:mc="http://schemas.openxmlformats.org/markup-compatibility/2006">
              <mc:Choice xmlns:v="urn:schemas-microsoft-com:vml" Requires="v">
                <p:oleObj spid="_x0000_s2056" name="Visio" r:id="rId3" imgW="1323442" imgH="650748" progId="">
                  <p:embed/>
                </p:oleObj>
              </mc:Choice>
              <mc:Fallback>
                <p:oleObj name="Visio" r:id="rId3" imgW="1323442" imgH="650748" progId="">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5787" y="332656"/>
                        <a:ext cx="2208213"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7"/>
          <p:cNvGraphicFramePr>
            <a:graphicFrameLocks noGrp="1" noChangeAspect="1"/>
          </p:cNvGraphicFramePr>
          <p:nvPr>
            <p:ph sz="half" idx="2"/>
          </p:nvPr>
        </p:nvGraphicFramePr>
        <p:xfrm>
          <a:off x="6302375" y="2647950"/>
          <a:ext cx="1924050" cy="998538"/>
        </p:xfrm>
        <a:graphic>
          <a:graphicData uri="http://schemas.openxmlformats.org/presentationml/2006/ole">
            <mc:AlternateContent xmlns:mc="http://schemas.openxmlformats.org/markup-compatibility/2006">
              <mc:Choice xmlns:v="urn:schemas-microsoft-com:vml" Requires="v">
                <p:oleObj spid="_x0000_s2057" name="Visio" r:id="rId5" imgW="1043635" imgH="541630" progId="">
                  <p:embed/>
                </p:oleObj>
              </mc:Choice>
              <mc:Fallback>
                <p:oleObj name="Visio" r:id="rId5" imgW="1043635" imgH="541630" progId="">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2375" y="2647950"/>
                        <a:ext cx="1924050" cy="99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Date Placeholder 4"/>
          <p:cNvSpPr>
            <a:spLocks noGrp="1"/>
          </p:cNvSpPr>
          <p:nvPr>
            <p:ph type="dt" sz="half" idx="10"/>
          </p:nvPr>
        </p:nvSpPr>
        <p:spPr>
          <a:noFill/>
        </p:spPr>
        <p:txBody>
          <a:bodyPr/>
          <a:lstStyle/>
          <a:p>
            <a:r>
              <a:rPr lang="en-US"/>
              <a:t>Introduction to OOP</a:t>
            </a:r>
          </a:p>
        </p:txBody>
      </p:sp>
      <p:sp>
        <p:nvSpPr>
          <p:cNvPr id="1029" name="Footer Placeholder 5"/>
          <p:cNvSpPr>
            <a:spLocks noGrp="1"/>
          </p:cNvSpPr>
          <p:nvPr>
            <p:ph type="ftr" sz="quarter" idx="11"/>
          </p:nvPr>
        </p:nvSpPr>
        <p:spPr>
          <a:noFill/>
        </p:spPr>
        <p:txBody>
          <a:bodyPr/>
          <a:lstStyle/>
          <a:p>
            <a:r>
              <a:rPr lang="en-US"/>
              <a:t>Dr. S. GANNOUNI &amp; Dr.  A. TOUIR</a:t>
            </a:r>
          </a:p>
        </p:txBody>
      </p:sp>
      <p:sp>
        <p:nvSpPr>
          <p:cNvPr id="1030" name="Slide Number Placeholder 6"/>
          <p:cNvSpPr>
            <a:spLocks noGrp="1"/>
          </p:cNvSpPr>
          <p:nvPr>
            <p:ph type="sldNum" sz="quarter" idx="12"/>
          </p:nvPr>
        </p:nvSpPr>
        <p:spPr>
          <a:noFill/>
        </p:spPr>
        <p:txBody>
          <a:bodyPr/>
          <a:lstStyle/>
          <a:p>
            <a:r>
              <a:rPr lang="en-US"/>
              <a:t>Page </a:t>
            </a:r>
            <a:fld id="{FCB4F0A8-B4F6-400F-ABA8-8438FD3A8533}" type="slidenum">
              <a:rPr lang="en-US"/>
              <a:pPr/>
              <a:t>13</a:t>
            </a:fld>
            <a:endParaRPr lang="en-US"/>
          </a:p>
        </p:txBody>
      </p:sp>
      <p:sp>
        <p:nvSpPr>
          <p:cNvPr id="162818" name="Rectangle 2"/>
          <p:cNvSpPr>
            <a:spLocks noChangeArrowheads="1"/>
          </p:cNvSpPr>
          <p:nvPr/>
        </p:nvSpPr>
        <p:spPr bwMode="auto">
          <a:xfrm>
            <a:off x="304800" y="2209800"/>
            <a:ext cx="7924800" cy="403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62819" name="Rectangle 3"/>
          <p:cNvSpPr>
            <a:spLocks noChangeArrowheads="1"/>
          </p:cNvSpPr>
          <p:nvPr/>
        </p:nvSpPr>
        <p:spPr bwMode="auto">
          <a:xfrm>
            <a:off x="251520" y="18864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033" name="Rectangle 4"/>
          <p:cNvSpPr>
            <a:spLocks noChangeArrowheads="1"/>
          </p:cNvSpPr>
          <p:nvPr/>
        </p:nvSpPr>
        <p:spPr bwMode="auto">
          <a:xfrm>
            <a:off x="609600" y="292100"/>
            <a:ext cx="5257800" cy="1620838"/>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Instance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1034" name="Rectangle 5"/>
          <p:cNvSpPr>
            <a:spLocks noChangeArrowheads="1"/>
          </p:cNvSpPr>
          <p:nvPr/>
        </p:nvSpPr>
        <p:spPr bwMode="auto">
          <a:xfrm>
            <a:off x="457200" y="2292350"/>
            <a:ext cx="8458200" cy="4031873"/>
          </a:xfrm>
          <a:prstGeom prst="rect">
            <a:avLst/>
          </a:prstGeom>
          <a:noFill/>
          <a:ln w="9525">
            <a:noFill/>
            <a:miter lim="800000"/>
            <a:headEnd/>
            <a:tailEnd/>
          </a:ln>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String(“CSC112“);</a:t>
            </a: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new</a:t>
            </a:r>
            <a:r>
              <a:rPr lang="en-US" sz="1400" dirty="0">
                <a:solidFill>
                  <a:srgbClr val="000000"/>
                </a:solidFill>
                <a:latin typeface="Courier New" pitchFamily="49" charset="0"/>
                <a:cs typeface="Courier New" pitchFamily="49" charset="0"/>
              </a:rPr>
              <a:t> String(“CSC107“);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p:nvPr>
        </p:nvSpPr>
        <p:spPr>
          <a:xfrm>
            <a:off x="609600" y="304800"/>
            <a:ext cx="7772400" cy="598488"/>
          </a:xfrm>
        </p:spPr>
        <p:txBody>
          <a:bodyPr/>
          <a:lstStyle/>
          <a:p>
            <a:pPr eaLnBrk="1" hangingPunct="1"/>
            <a:r>
              <a:rPr lang="en-US" smtClean="0"/>
              <a:t>Practical hint</a:t>
            </a:r>
          </a:p>
        </p:txBody>
      </p:sp>
      <p:sp>
        <p:nvSpPr>
          <p:cNvPr id="2055" name="Rectangle 5" descr="Rectangle: Click to edit Master text styles&#10;Second level&#10;Third level&#10;Fourth level&#10;Fifth level"/>
          <p:cNvSpPr>
            <a:spLocks noGrp="1" noChangeArrowheads="1"/>
          </p:cNvSpPr>
          <p:nvPr>
            <p:ph type="body" sz="half" idx="1"/>
          </p:nvPr>
        </p:nvSpPr>
        <p:spPr>
          <a:xfrm>
            <a:off x="762000" y="1447800"/>
            <a:ext cx="8077200" cy="4114800"/>
          </a:xfrm>
          <a:noFill/>
        </p:spPr>
        <p:txBody>
          <a:bodyPr/>
          <a:lstStyle/>
          <a:p>
            <a:pPr eaLnBrk="1" hangingPunct="1"/>
            <a:r>
              <a:rPr lang="en-US" dirty="0" smtClean="0"/>
              <a:t>Class </a:t>
            </a:r>
            <a:r>
              <a:rPr lang="en-US" i="1" dirty="0" smtClean="0"/>
              <a:t>Course</a:t>
            </a:r>
            <a:r>
              <a:rPr lang="en-US" dirty="0" smtClean="0"/>
              <a:t> will not execute by itself</a:t>
            </a:r>
          </a:p>
          <a:p>
            <a:pPr lvl="1" eaLnBrk="1" hangingPunct="1"/>
            <a:r>
              <a:rPr lang="en-US" dirty="0" smtClean="0">
                <a:solidFill>
                  <a:srgbClr val="FF0000"/>
                </a:solidFill>
              </a:rPr>
              <a:t>It does not have method main</a:t>
            </a:r>
          </a:p>
          <a:p>
            <a:pPr eaLnBrk="1" hangingPunct="1"/>
            <a:r>
              <a:rPr lang="en-US" i="1" dirty="0" err="1" smtClean="0"/>
              <a:t>CourseRegistration</a:t>
            </a:r>
            <a:r>
              <a:rPr lang="en-US" dirty="0" smtClean="0"/>
              <a:t> uses the class</a:t>
            </a:r>
            <a:r>
              <a:rPr lang="en-US" b="1" dirty="0" smtClean="0"/>
              <a:t> </a:t>
            </a:r>
            <a:r>
              <a:rPr lang="en-US" i="1" dirty="0" smtClean="0"/>
              <a:t>Course</a:t>
            </a:r>
            <a:r>
              <a:rPr lang="en-US" dirty="0" smtClean="0"/>
              <a:t>.</a:t>
            </a:r>
          </a:p>
          <a:p>
            <a:pPr lvl="1" eaLnBrk="1" hangingPunct="1"/>
            <a:r>
              <a:rPr lang="en-US" i="1" dirty="0" err="1" smtClean="0"/>
              <a:t>CourseRegistration</a:t>
            </a:r>
            <a:r>
              <a:rPr lang="en-US" dirty="0" smtClean="0"/>
              <a:t>, which has method main, creates instances of the class </a:t>
            </a:r>
            <a:r>
              <a:rPr lang="en-US" i="1" dirty="0" smtClean="0"/>
              <a:t>Course </a:t>
            </a:r>
            <a:r>
              <a:rPr lang="en-US" dirty="0" smtClean="0"/>
              <a:t>and uses them.</a:t>
            </a:r>
            <a:endParaRPr lang="en-GB" dirty="0" smtClean="0"/>
          </a:p>
        </p:txBody>
      </p:sp>
      <p:graphicFrame>
        <p:nvGraphicFramePr>
          <p:cNvPr id="2050" name="Object 4"/>
          <p:cNvGraphicFramePr>
            <a:graphicFrameLocks noGrp="1" noChangeAspect="1"/>
          </p:cNvGraphicFramePr>
          <p:nvPr>
            <p:ph sz="half" idx="2"/>
          </p:nvPr>
        </p:nvGraphicFramePr>
        <p:xfrm>
          <a:off x="1449388" y="4648200"/>
          <a:ext cx="6702425" cy="1581150"/>
        </p:xfrm>
        <a:graphic>
          <a:graphicData uri="http://schemas.openxmlformats.org/presentationml/2006/ole">
            <mc:AlternateContent xmlns:mc="http://schemas.openxmlformats.org/markup-compatibility/2006">
              <mc:Choice xmlns:v="urn:schemas-microsoft-com:vml" Requires="v">
                <p:oleObj spid="_x0000_s3077" name="Visio" r:id="rId3" imgW="3290621" imgH="776326" progId="">
                  <p:embed/>
                </p:oleObj>
              </mc:Choice>
              <mc:Fallback>
                <p:oleObj name="Visio" r:id="rId3" imgW="3290621" imgH="776326"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9388" y="4648200"/>
                        <a:ext cx="6702425" cy="1581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1" name="Date Placeholder 4"/>
          <p:cNvSpPr>
            <a:spLocks noGrp="1"/>
          </p:cNvSpPr>
          <p:nvPr>
            <p:ph type="dt" sz="half" idx="10"/>
          </p:nvPr>
        </p:nvSpPr>
        <p:spPr>
          <a:noFill/>
        </p:spPr>
        <p:txBody>
          <a:bodyPr/>
          <a:lstStyle/>
          <a:p>
            <a:r>
              <a:rPr lang="en-US"/>
              <a:t>Introduction to OOP</a:t>
            </a:r>
          </a:p>
        </p:txBody>
      </p:sp>
      <p:sp>
        <p:nvSpPr>
          <p:cNvPr id="2052" name="Footer Placeholder 5"/>
          <p:cNvSpPr>
            <a:spLocks noGrp="1"/>
          </p:cNvSpPr>
          <p:nvPr>
            <p:ph type="ftr" sz="quarter" idx="11"/>
          </p:nvPr>
        </p:nvSpPr>
        <p:spPr>
          <a:noFill/>
        </p:spPr>
        <p:txBody>
          <a:bodyPr/>
          <a:lstStyle/>
          <a:p>
            <a:r>
              <a:rPr lang="en-US"/>
              <a:t>Dr. S. GANNOUNI &amp; Dr.  A. TOUIR</a:t>
            </a:r>
          </a:p>
        </p:txBody>
      </p:sp>
      <p:sp>
        <p:nvSpPr>
          <p:cNvPr id="2053" name="Slide Number Placeholder 6"/>
          <p:cNvSpPr>
            <a:spLocks noGrp="1"/>
          </p:cNvSpPr>
          <p:nvPr>
            <p:ph type="sldNum" sz="quarter" idx="12"/>
          </p:nvPr>
        </p:nvSpPr>
        <p:spPr>
          <a:noFill/>
        </p:spPr>
        <p:txBody>
          <a:bodyPr/>
          <a:lstStyle/>
          <a:p>
            <a:r>
              <a:rPr lang="en-US"/>
              <a:t>Page </a:t>
            </a:r>
            <a:fld id="{BDD33F8F-CC93-4ED1-9288-CD938FA4BB59}" type="slidenum">
              <a:rPr lang="en-US"/>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Modifiers</a:t>
            </a:r>
            <a:endParaRPr lang="en-US" dirty="0"/>
          </a:p>
        </p:txBody>
      </p:sp>
      <p:sp>
        <p:nvSpPr>
          <p:cNvPr id="3" name="Subtitle 2"/>
          <p:cNvSpPr>
            <a:spLocks noGrp="1"/>
          </p:cNvSpPr>
          <p:nvPr>
            <p:ph type="subTitle" idx="1"/>
          </p:nvPr>
        </p:nvSpPr>
        <p:spPr/>
        <p:txBody>
          <a:bodyPr>
            <a:normAutofit fontScale="92500" lnSpcReduction="20000"/>
          </a:bodyPr>
          <a:lstStyle/>
          <a:p>
            <a:pPr>
              <a:buFont typeface="Arial" pitchFamily="34" charset="0"/>
              <a:buChar char="•"/>
            </a:pPr>
            <a:r>
              <a:rPr lang="en-US" dirty="0" smtClean="0"/>
              <a:t>static</a:t>
            </a:r>
          </a:p>
          <a:p>
            <a:pPr>
              <a:buFont typeface="Arial" pitchFamily="34" charset="0"/>
              <a:buChar char="•"/>
            </a:pPr>
            <a:r>
              <a:rPr lang="en-US" dirty="0" smtClean="0"/>
              <a:t>Public+</a:t>
            </a:r>
          </a:p>
          <a:p>
            <a:pPr>
              <a:buFont typeface="Arial" pitchFamily="34" charset="0"/>
              <a:buChar char="•"/>
            </a:pPr>
            <a:r>
              <a:rPr lang="en-US" dirty="0" smtClean="0"/>
              <a:t>Private -</a:t>
            </a:r>
          </a:p>
          <a:p>
            <a:pPr>
              <a:buFont typeface="Arial" pitchFamily="34" charset="0"/>
              <a:buChar char="•"/>
            </a:pPr>
            <a:r>
              <a:rPr lang="en-US" dirty="0" smtClean="0"/>
              <a:t>Protected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609600" y="152400"/>
            <a:ext cx="7772400" cy="838200"/>
          </a:xfrm>
        </p:spPr>
        <p:txBody>
          <a:bodyPr/>
          <a:lstStyle/>
          <a:p>
            <a:pPr eaLnBrk="1" hangingPunct="1"/>
            <a:r>
              <a:rPr lang="en-GB" dirty="0" smtClean="0"/>
              <a:t>Static </a:t>
            </a:r>
          </a:p>
        </p:txBody>
      </p:sp>
      <p:sp>
        <p:nvSpPr>
          <p:cNvPr id="19462" name="Rectangle 4" descr="Rectangle: Click to edit Master text styles&#10;Second level&#10;Third level&#10;Fourth level&#10;Fifth level"/>
          <p:cNvSpPr>
            <a:spLocks noGrp="1" noChangeArrowheads="1"/>
          </p:cNvSpPr>
          <p:nvPr>
            <p:ph idx="1"/>
          </p:nvPr>
        </p:nvSpPr>
        <p:spPr>
          <a:xfrm>
            <a:off x="755576" y="1412776"/>
            <a:ext cx="8077200" cy="4267200"/>
          </a:xfrm>
        </p:spPr>
        <p:txBody>
          <a:bodyPr/>
          <a:lstStyle/>
          <a:p>
            <a:pPr eaLnBrk="1" hangingPunct="1">
              <a:lnSpc>
                <a:spcPct val="90000"/>
              </a:lnSpc>
            </a:pPr>
            <a:r>
              <a:rPr lang="en-US" sz="2800" dirty="0" smtClean="0"/>
              <a:t>It used to define </a:t>
            </a:r>
            <a:r>
              <a:rPr lang="en-US" sz="2800" i="1" dirty="0" smtClean="0">
                <a:solidFill>
                  <a:schemeClr val="tx2">
                    <a:lumMod val="75000"/>
                  </a:schemeClr>
                </a:solidFill>
              </a:rPr>
              <a:t>class</a:t>
            </a:r>
            <a:r>
              <a:rPr lang="en-US" sz="2800" dirty="0" smtClean="0"/>
              <a:t> attributes and methods.</a:t>
            </a:r>
          </a:p>
          <a:p>
            <a:pPr eaLnBrk="1" hangingPunct="1">
              <a:lnSpc>
                <a:spcPct val="90000"/>
              </a:lnSpc>
            </a:pPr>
            <a:r>
              <a:rPr lang="en-US" sz="2800" dirty="0" smtClean="0"/>
              <a:t>Class attributes (and methods):</a:t>
            </a:r>
          </a:p>
          <a:p>
            <a:pPr lvl="2" eaLnBrk="1" hangingPunct="1">
              <a:lnSpc>
                <a:spcPct val="90000"/>
              </a:lnSpc>
            </a:pPr>
            <a:r>
              <a:rPr lang="en-US" sz="2000" dirty="0" smtClean="0"/>
              <a:t>live in the class</a:t>
            </a:r>
          </a:p>
          <a:p>
            <a:pPr lvl="2" eaLnBrk="1" hangingPunct="1">
              <a:lnSpc>
                <a:spcPct val="90000"/>
              </a:lnSpc>
            </a:pPr>
            <a:r>
              <a:rPr lang="en-GB" sz="2000" dirty="0" smtClean="0"/>
              <a:t>can also be manipulated without creating an instance of the class.</a:t>
            </a:r>
            <a:endParaRPr lang="en-US" sz="2000" dirty="0" smtClean="0"/>
          </a:p>
          <a:p>
            <a:pPr lvl="2" eaLnBrk="1" hangingPunct="1">
              <a:lnSpc>
                <a:spcPct val="90000"/>
              </a:lnSpc>
            </a:pPr>
            <a:r>
              <a:rPr lang="en-US" sz="2000" dirty="0" smtClean="0"/>
              <a:t>are shared by all objects of the class.</a:t>
            </a:r>
          </a:p>
          <a:p>
            <a:pPr lvl="2" eaLnBrk="1" hangingPunct="1">
              <a:lnSpc>
                <a:spcPct val="90000"/>
              </a:lnSpc>
            </a:pPr>
            <a:r>
              <a:rPr lang="en-US" sz="2000" dirty="0" smtClean="0"/>
              <a:t>do not belong to objects’ states.</a:t>
            </a:r>
          </a:p>
          <a:p>
            <a:pPr lvl="2" eaLnBrk="1" hangingPunct="1">
              <a:lnSpc>
                <a:spcPct val="90000"/>
              </a:lnSpc>
            </a:pPr>
            <a:endParaRPr lang="en-GB" sz="2000" dirty="0" smtClean="0"/>
          </a:p>
        </p:txBody>
      </p:sp>
      <p:sp>
        <p:nvSpPr>
          <p:cNvPr id="19458" name="Date Placeholder 3"/>
          <p:cNvSpPr>
            <a:spLocks noGrp="1"/>
          </p:cNvSpPr>
          <p:nvPr>
            <p:ph type="dt" sz="half" idx="10"/>
          </p:nvPr>
        </p:nvSpPr>
        <p:spPr>
          <a:noFill/>
        </p:spPr>
        <p:txBody>
          <a:bodyPr/>
          <a:lstStyle/>
          <a:p>
            <a:r>
              <a:rPr lang="en-US"/>
              <a:t>Introduction to OOP</a:t>
            </a:r>
          </a:p>
        </p:txBody>
      </p:sp>
      <p:sp>
        <p:nvSpPr>
          <p:cNvPr id="19459" name="Footer Placeholder 4"/>
          <p:cNvSpPr>
            <a:spLocks noGrp="1"/>
          </p:cNvSpPr>
          <p:nvPr>
            <p:ph type="ftr" sz="quarter" idx="11"/>
          </p:nvPr>
        </p:nvSpPr>
        <p:spPr>
          <a:noFill/>
        </p:spPr>
        <p:txBody>
          <a:bodyPr/>
          <a:lstStyle/>
          <a:p>
            <a:r>
              <a:rPr lang="en-US"/>
              <a:t>Dr. S. GANNOUNI &amp; Dr.  A. TOUIR</a:t>
            </a:r>
          </a:p>
        </p:txBody>
      </p:sp>
      <p:sp>
        <p:nvSpPr>
          <p:cNvPr id="19460" name="Slide Number Placeholder 5"/>
          <p:cNvSpPr>
            <a:spLocks noGrp="1"/>
          </p:cNvSpPr>
          <p:nvPr>
            <p:ph type="sldNum" sz="quarter" idx="12"/>
          </p:nvPr>
        </p:nvSpPr>
        <p:spPr>
          <a:noFill/>
        </p:spPr>
        <p:txBody>
          <a:bodyPr/>
          <a:lstStyle/>
          <a:p>
            <a:r>
              <a:rPr lang="en-US"/>
              <a:t>Page </a:t>
            </a:r>
            <a:fld id="{CF596E4B-FCBA-4538-9895-16681237351C}" type="slidenum">
              <a:rPr lang="en-US"/>
              <a:pPr/>
              <a:t>16</a:t>
            </a:fld>
            <a:endParaRPr lang="en-US"/>
          </a:p>
        </p:txBody>
      </p:sp>
      <p:grpSp>
        <p:nvGrpSpPr>
          <p:cNvPr id="7" name="Group 4"/>
          <p:cNvGrpSpPr>
            <a:grpSpLocks/>
          </p:cNvGrpSpPr>
          <p:nvPr/>
        </p:nvGrpSpPr>
        <p:grpSpPr bwMode="auto">
          <a:xfrm>
            <a:off x="1475656" y="4077072"/>
            <a:ext cx="6619875" cy="936625"/>
            <a:chOff x="246" y="802"/>
            <a:chExt cx="5514" cy="912"/>
          </a:xfrm>
        </p:grpSpPr>
        <p:sp>
          <p:nvSpPr>
            <p:cNvPr id="8"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9" name="Rectangle 6"/>
            <p:cNvSpPr>
              <a:spLocks noChangeArrowheads="1"/>
            </p:cNvSpPr>
            <p:nvPr/>
          </p:nvSpPr>
          <p:spPr bwMode="auto">
            <a:xfrm>
              <a:off x="303" y="91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0" name="Rectangle 7"/>
          <p:cNvSpPr>
            <a:spLocks noChangeArrowheads="1"/>
          </p:cNvSpPr>
          <p:nvPr/>
        </p:nvSpPr>
        <p:spPr bwMode="auto">
          <a:xfrm>
            <a:off x="1115616" y="5949280"/>
            <a:ext cx="6562725"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dirty="0">
                <a:solidFill>
                  <a:schemeClr val="tx2">
                    <a:lumMod val="75000"/>
                  </a:schemeClr>
                </a:solidFill>
                <a:latin typeface="Courier New" pitchFamily="49" charset="0"/>
                <a:ea typeface="ＭＳ Ｐゴシック" pitchFamily="34" charset="-128"/>
              </a:rPr>
              <a:t>public static     </a:t>
            </a:r>
            <a:r>
              <a:rPr lang="en-US" dirty="0" err="1">
                <a:latin typeface="Courier New" pitchFamily="49" charset="0"/>
                <a:ea typeface="ＭＳ Ｐゴシック" pitchFamily="34" charset="-128"/>
              </a:rPr>
              <a:t>int</a:t>
            </a:r>
            <a:r>
              <a:rPr lang="en-US" dirty="0">
                <a:latin typeface="Courier New" pitchFamily="49" charset="0"/>
                <a:ea typeface="ＭＳ Ｐゴシック" pitchFamily="34" charset="-128"/>
              </a:rPr>
              <a:t>	    </a:t>
            </a:r>
            <a:r>
              <a:rPr lang="en-US" dirty="0" err="1">
                <a:latin typeface="Courier New" pitchFamily="49" charset="0"/>
                <a:ea typeface="ＭＳ Ｐゴシック" pitchFamily="34" charset="-128"/>
              </a:rPr>
              <a:t>studentNumber</a:t>
            </a:r>
            <a:r>
              <a:rPr lang="en-US" dirty="0">
                <a:latin typeface="Courier New" pitchFamily="49" charset="0"/>
                <a:ea typeface="ＭＳ Ｐゴシック" pitchFamily="34" charset="-128"/>
              </a:rPr>
              <a:t> ;</a:t>
            </a:r>
            <a:endParaRPr lang="en-US" dirty="0">
              <a:solidFill>
                <a:srgbClr val="A50021"/>
              </a:solidFill>
              <a:latin typeface="Courier New" pitchFamily="49" charset="0"/>
              <a:ea typeface="ＭＳ Ｐゴシック" pitchFamily="34" charset="-128"/>
            </a:endParaRPr>
          </a:p>
        </p:txBody>
      </p:sp>
      <p:sp>
        <p:nvSpPr>
          <p:cNvPr id="11" name="Line 8"/>
          <p:cNvSpPr>
            <a:spLocks noChangeShapeType="1"/>
          </p:cNvSpPr>
          <p:nvPr/>
        </p:nvSpPr>
        <p:spPr bwMode="auto">
          <a:xfrm flipV="1">
            <a:off x="2674020"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2" name="Line 9"/>
          <p:cNvSpPr>
            <a:spLocks noChangeShapeType="1"/>
          </p:cNvSpPr>
          <p:nvPr/>
        </p:nvSpPr>
        <p:spPr bwMode="auto">
          <a:xfrm flipV="1">
            <a:off x="4263108"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 name="Line 10"/>
          <p:cNvSpPr>
            <a:spLocks noChangeShapeType="1"/>
          </p:cNvSpPr>
          <p:nvPr/>
        </p:nvSpPr>
        <p:spPr bwMode="auto">
          <a:xfrm flipV="1">
            <a:off x="5998245"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4" name="AutoShape 11"/>
          <p:cNvSpPr>
            <a:spLocks noChangeArrowheads="1"/>
          </p:cNvSpPr>
          <p:nvPr/>
        </p:nvSpPr>
        <p:spPr bwMode="auto">
          <a:xfrm>
            <a:off x="2051720" y="5157192"/>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Modifiers</a:t>
            </a:r>
          </a:p>
        </p:txBody>
      </p:sp>
      <p:sp>
        <p:nvSpPr>
          <p:cNvPr id="15" name="AutoShape 12"/>
          <p:cNvSpPr>
            <a:spLocks noChangeArrowheads="1"/>
          </p:cNvSpPr>
          <p:nvPr/>
        </p:nvSpPr>
        <p:spPr bwMode="auto">
          <a:xfrm>
            <a:off x="3597945" y="5157192"/>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Data Type</a:t>
            </a:r>
          </a:p>
        </p:txBody>
      </p:sp>
      <p:sp>
        <p:nvSpPr>
          <p:cNvPr id="16" name="AutoShape 13"/>
          <p:cNvSpPr>
            <a:spLocks noChangeArrowheads="1"/>
          </p:cNvSpPr>
          <p:nvPr/>
        </p:nvSpPr>
        <p:spPr bwMode="auto">
          <a:xfrm>
            <a:off x="5274345" y="5157192"/>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Name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p:cNvSpPr>
            <a:spLocks noGrp="1" noChangeArrowheads="1"/>
          </p:cNvSpPr>
          <p:nvPr>
            <p:ph type="title"/>
          </p:nvPr>
        </p:nvSpPr>
        <p:spPr/>
        <p:txBody>
          <a:bodyPr/>
          <a:lstStyle/>
          <a:p>
            <a:pPr eaLnBrk="1" hangingPunct="1"/>
            <a:r>
              <a:rPr lang="en-US" smtClean="0"/>
              <a:t>Class Attributes Access</a:t>
            </a:r>
            <a:endParaRPr lang="en-GB" smtClean="0"/>
          </a:p>
        </p:txBody>
      </p:sp>
      <p:sp>
        <p:nvSpPr>
          <p:cNvPr id="22534" name="Rectangle 3" descr="Rectangle: Click to edit Master text styles&#10;Second level&#10;Third level&#10;Fourth level&#10;Fifth level"/>
          <p:cNvSpPr>
            <a:spLocks noGrp="1" noChangeArrowheads="1"/>
          </p:cNvSpPr>
          <p:nvPr>
            <p:ph idx="1"/>
          </p:nvPr>
        </p:nvSpPr>
        <p:spPr/>
        <p:txBody>
          <a:bodyPr/>
          <a:lstStyle/>
          <a:p>
            <a:pPr eaLnBrk="1" hangingPunct="1"/>
            <a:r>
              <a:rPr lang="en-GB" smtClean="0"/>
              <a:t>Class attributes (and methods) can also be manipulated without creating an instance of the class.</a:t>
            </a:r>
          </a:p>
        </p:txBody>
      </p:sp>
      <p:sp>
        <p:nvSpPr>
          <p:cNvPr id="22530" name="Date Placeholder 3"/>
          <p:cNvSpPr>
            <a:spLocks noGrp="1"/>
          </p:cNvSpPr>
          <p:nvPr>
            <p:ph type="dt" sz="half" idx="10"/>
          </p:nvPr>
        </p:nvSpPr>
        <p:spPr>
          <a:noFill/>
        </p:spPr>
        <p:txBody>
          <a:bodyPr/>
          <a:lstStyle/>
          <a:p>
            <a:r>
              <a:rPr lang="en-US"/>
              <a:t>Introduction to OOP</a:t>
            </a:r>
          </a:p>
        </p:txBody>
      </p:sp>
      <p:sp>
        <p:nvSpPr>
          <p:cNvPr id="22531" name="Footer Placeholder 4"/>
          <p:cNvSpPr>
            <a:spLocks noGrp="1"/>
          </p:cNvSpPr>
          <p:nvPr>
            <p:ph type="ftr" sz="quarter" idx="11"/>
          </p:nvPr>
        </p:nvSpPr>
        <p:spPr>
          <a:noFill/>
        </p:spPr>
        <p:txBody>
          <a:bodyPr/>
          <a:lstStyle/>
          <a:p>
            <a:r>
              <a:rPr lang="en-US"/>
              <a:t>Dr. S. GANNOUNI &amp; Dr.  A. TOUIR</a:t>
            </a:r>
          </a:p>
        </p:txBody>
      </p:sp>
      <p:sp>
        <p:nvSpPr>
          <p:cNvPr id="22532" name="Slide Number Placeholder 5"/>
          <p:cNvSpPr>
            <a:spLocks noGrp="1"/>
          </p:cNvSpPr>
          <p:nvPr>
            <p:ph type="sldNum" sz="quarter" idx="12"/>
          </p:nvPr>
        </p:nvSpPr>
        <p:spPr>
          <a:noFill/>
        </p:spPr>
        <p:txBody>
          <a:bodyPr/>
          <a:lstStyle/>
          <a:p>
            <a:r>
              <a:rPr lang="en-US"/>
              <a:t>Page </a:t>
            </a:r>
            <a:fld id="{2EA00B6F-D484-4DDA-B6FD-084E7F6CB486}" type="slidenum">
              <a:rPr lang="en-US"/>
              <a:pPr/>
              <a:t>17</a:t>
            </a:fld>
            <a:endParaRPr lang="en-US"/>
          </a:p>
        </p:txBody>
      </p:sp>
      <p:grpSp>
        <p:nvGrpSpPr>
          <p:cNvPr id="2" name="Group 4"/>
          <p:cNvGrpSpPr>
            <a:grpSpLocks/>
          </p:cNvGrpSpPr>
          <p:nvPr/>
        </p:nvGrpSpPr>
        <p:grpSpPr bwMode="auto">
          <a:xfrm>
            <a:off x="1533525" y="3657600"/>
            <a:ext cx="6619875" cy="936625"/>
            <a:chOff x="246" y="802"/>
            <a:chExt cx="5514" cy="912"/>
          </a:xfrm>
        </p:grpSpPr>
        <p:sp>
          <p:nvSpPr>
            <p:cNvPr id="201733"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22542" name="Rectangle 6"/>
            <p:cNvSpPr>
              <a:spLocks noChangeArrowheads="1"/>
            </p:cNvSpPr>
            <p:nvPr/>
          </p:nvSpPr>
          <p:spPr bwMode="auto">
            <a:xfrm>
              <a:off x="303" y="918"/>
              <a:ext cx="5457" cy="445"/>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&lt;class name&gt;</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&lt;attribute name&gt; </a:t>
              </a:r>
              <a:endParaRPr lang="en-US">
                <a:solidFill>
                  <a:srgbClr val="990033"/>
                </a:solidFill>
                <a:latin typeface="Courier New" pitchFamily="49" charset="0"/>
                <a:ea typeface="ＭＳ Ｐゴシック" pitchFamily="34" charset="-128"/>
              </a:endParaRPr>
            </a:p>
          </p:txBody>
        </p:sp>
      </p:grpSp>
      <p:sp>
        <p:nvSpPr>
          <p:cNvPr id="22536" name="Rectangle 7"/>
          <p:cNvSpPr>
            <a:spLocks noChangeArrowheads="1"/>
          </p:cNvSpPr>
          <p:nvPr/>
        </p:nvSpPr>
        <p:spPr bwMode="auto">
          <a:xfrm>
            <a:off x="2047875" y="5943600"/>
            <a:ext cx="6562725" cy="457200"/>
          </a:xfrm>
          <a:prstGeom prst="rect">
            <a:avLst/>
          </a:prstGeom>
          <a:noFill/>
          <a:ln w="9525">
            <a:noFill/>
            <a:miter lim="800000"/>
            <a:headEnd/>
            <a:tailEnd/>
          </a:ln>
        </p:spPr>
        <p:txBody>
          <a:bodyPr>
            <a:spAutoFit/>
          </a:bodyPr>
          <a:lstStyle/>
          <a:p>
            <a:pPr lvl="1">
              <a:spcBef>
                <a:spcPct val="50000"/>
              </a:spcBef>
              <a:buClr>
                <a:schemeClr val="tx2"/>
              </a:buClr>
              <a:buSzPct val="80000"/>
            </a:pPr>
            <a:r>
              <a:rPr lang="en-US">
                <a:latin typeface="Courier New" pitchFamily="49" charset="0"/>
                <a:ea typeface="ＭＳ Ｐゴシック" pitchFamily="34" charset="-128"/>
              </a:rPr>
              <a:t>Course</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studentNumber = 0 ;</a:t>
            </a:r>
            <a:endParaRPr lang="en-US">
              <a:solidFill>
                <a:srgbClr val="A50021"/>
              </a:solidFill>
              <a:latin typeface="Courier New" pitchFamily="49" charset="0"/>
              <a:ea typeface="ＭＳ Ｐゴシック" pitchFamily="34" charset="-128"/>
            </a:endParaRPr>
          </a:p>
        </p:txBody>
      </p:sp>
      <p:sp>
        <p:nvSpPr>
          <p:cNvPr id="22537" name="Line 8"/>
          <p:cNvSpPr>
            <a:spLocks noChangeShapeType="1"/>
          </p:cNvSpPr>
          <p:nvPr/>
        </p:nvSpPr>
        <p:spPr bwMode="auto">
          <a:xfrm flipV="1">
            <a:off x="3048000"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2538" name="Line 9"/>
          <p:cNvSpPr>
            <a:spLocks noChangeShapeType="1"/>
          </p:cNvSpPr>
          <p:nvPr/>
        </p:nvSpPr>
        <p:spPr bwMode="auto">
          <a:xfrm flipV="1">
            <a:off x="4637088"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01739" name="AutoShape 11"/>
          <p:cNvSpPr>
            <a:spLocks noChangeArrowheads="1"/>
          </p:cNvSpPr>
          <p:nvPr/>
        </p:nvSpPr>
        <p:spPr bwMode="auto">
          <a:xfrm>
            <a:off x="2209800" y="4800600"/>
            <a:ext cx="15240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Class Name</a:t>
            </a:r>
          </a:p>
        </p:txBody>
      </p:sp>
      <p:sp>
        <p:nvSpPr>
          <p:cNvPr id="201740" name="AutoShape 12"/>
          <p:cNvSpPr>
            <a:spLocks noChangeArrowheads="1"/>
          </p:cNvSpPr>
          <p:nvPr/>
        </p:nvSpPr>
        <p:spPr bwMode="auto">
          <a:xfrm>
            <a:off x="3971925" y="4800600"/>
            <a:ext cx="2200275"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Attribute Name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7"/>
          <p:cNvGraphicFramePr>
            <a:graphicFrameLocks noGrp="1" noChangeAspect="1"/>
          </p:cNvGraphicFramePr>
          <p:nvPr>
            <p:ph sz="half" idx="1"/>
          </p:nvPr>
        </p:nvGraphicFramePr>
        <p:xfrm>
          <a:off x="7086600" y="2449513"/>
          <a:ext cx="1924050" cy="998537"/>
        </p:xfrm>
        <a:graphic>
          <a:graphicData uri="http://schemas.openxmlformats.org/presentationml/2006/ole">
            <mc:AlternateContent xmlns:mc="http://schemas.openxmlformats.org/markup-compatibility/2006">
              <mc:Choice xmlns:v="urn:schemas-microsoft-com:vml" Requires="v">
                <p:oleObj spid="_x0000_s5125" name="Visio" r:id="rId3" imgW="1043635" imgH="541630" progId="">
                  <p:embed/>
                </p:oleObj>
              </mc:Choice>
              <mc:Fallback>
                <p:oleObj name="Visio" r:id="rId3" imgW="1043635" imgH="541630" progId="">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6600" y="2449513"/>
                        <a:ext cx="1924050" cy="99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5" name="Date Placeholder 4"/>
          <p:cNvSpPr>
            <a:spLocks noGrp="1"/>
          </p:cNvSpPr>
          <p:nvPr>
            <p:ph type="dt" sz="half" idx="10"/>
          </p:nvPr>
        </p:nvSpPr>
        <p:spPr>
          <a:noFill/>
        </p:spPr>
        <p:txBody>
          <a:bodyPr/>
          <a:lstStyle/>
          <a:p>
            <a:r>
              <a:rPr lang="en-US"/>
              <a:t>Introduction to OOP</a:t>
            </a:r>
          </a:p>
        </p:txBody>
      </p:sp>
      <p:sp>
        <p:nvSpPr>
          <p:cNvPr id="3076" name="Footer Placeholder 5"/>
          <p:cNvSpPr>
            <a:spLocks noGrp="1"/>
          </p:cNvSpPr>
          <p:nvPr>
            <p:ph type="ftr" sz="quarter" idx="11"/>
          </p:nvPr>
        </p:nvSpPr>
        <p:spPr>
          <a:noFill/>
        </p:spPr>
        <p:txBody>
          <a:bodyPr/>
          <a:lstStyle/>
          <a:p>
            <a:r>
              <a:rPr lang="en-US"/>
              <a:t>Dr. S. GANNOUNI &amp; Dr.  A. TOUIR</a:t>
            </a:r>
          </a:p>
        </p:txBody>
      </p:sp>
      <p:sp>
        <p:nvSpPr>
          <p:cNvPr id="3077" name="Slide Number Placeholder 6"/>
          <p:cNvSpPr>
            <a:spLocks noGrp="1"/>
          </p:cNvSpPr>
          <p:nvPr>
            <p:ph type="sldNum" sz="quarter" idx="12"/>
          </p:nvPr>
        </p:nvSpPr>
        <p:spPr>
          <a:noFill/>
        </p:spPr>
        <p:txBody>
          <a:bodyPr/>
          <a:lstStyle/>
          <a:p>
            <a:r>
              <a:rPr lang="en-US"/>
              <a:t>Page </a:t>
            </a:r>
            <a:fld id="{4D30870A-4E9B-424A-90C3-99F092EC422C}" type="slidenum">
              <a:rPr lang="en-US"/>
              <a:pPr/>
              <a:t>18</a:t>
            </a:fld>
            <a:endParaRPr lang="en-US"/>
          </a:p>
        </p:txBody>
      </p:sp>
      <p:sp>
        <p:nvSpPr>
          <p:cNvPr id="202754" name="Rectangle 2"/>
          <p:cNvSpPr>
            <a:spLocks noChangeArrowheads="1"/>
          </p:cNvSpPr>
          <p:nvPr/>
        </p:nvSpPr>
        <p:spPr bwMode="auto">
          <a:xfrm>
            <a:off x="304800" y="2209800"/>
            <a:ext cx="8534400" cy="403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202755" name="Rectangle 3"/>
          <p:cNvSpPr>
            <a:spLocks noChangeArrowheads="1"/>
          </p:cNvSpPr>
          <p:nvPr/>
        </p:nvSpPr>
        <p:spPr bwMode="auto">
          <a:xfrm>
            <a:off x="323528" y="18864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3080" name="Rectangle 4"/>
          <p:cNvSpPr>
            <a:spLocks noChangeArrowheads="1"/>
          </p:cNvSpPr>
          <p:nvPr/>
        </p:nvSpPr>
        <p:spPr bwMode="auto">
          <a:xfrm>
            <a:off x="609600" y="29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static</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int</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studentNumber</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
        <p:nvSpPr>
          <p:cNvPr id="3081" name="Rectangle 5"/>
          <p:cNvSpPr>
            <a:spLocks noChangeArrowheads="1"/>
          </p:cNvSpPr>
          <p:nvPr/>
        </p:nvSpPr>
        <p:spPr bwMode="auto">
          <a:xfrm>
            <a:off x="457200" y="2292350"/>
            <a:ext cx="8458200" cy="403187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err="1">
                <a:solidFill>
                  <a:schemeClr val="tx2"/>
                </a:solidFill>
                <a:latin typeface="Courier New" pitchFamily="49" charset="0"/>
                <a:cs typeface="Courier New" pitchFamily="49" charset="0"/>
              </a:rPr>
              <a:t>Course.studentNumber</a:t>
            </a:r>
            <a:r>
              <a:rPr lang="en-US" sz="1400" dirty="0">
                <a:solidFill>
                  <a:schemeClr val="tx2"/>
                </a:solidFill>
                <a:latin typeface="Courier New" pitchFamily="49" charset="0"/>
                <a:cs typeface="Courier New" pitchFamily="49" charset="0"/>
              </a:rPr>
              <a:t> = 1;</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String</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err="1">
                <a:solidFill>
                  <a:schemeClr val="tx2"/>
                </a:solidFill>
                <a:latin typeface="Courier New" pitchFamily="49" charset="0"/>
                <a:cs typeface="Courier New" pitchFamily="49" charset="0"/>
              </a:rPr>
              <a:t>Course.studentNumber</a:t>
            </a:r>
            <a:r>
              <a:rPr lang="en-US" sz="1400" dirty="0">
                <a:solidFill>
                  <a:schemeClr val="tx2"/>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new</a:t>
            </a:r>
            <a:r>
              <a:rPr lang="en-US" sz="1400" dirty="0">
                <a:solidFill>
                  <a:srgbClr val="000000"/>
                </a:solidFill>
                <a:latin typeface="Courier New" pitchFamily="49" charset="0"/>
                <a:cs typeface="Courier New" pitchFamily="49" charset="0"/>
              </a:rPr>
              <a:t> String(“CSC107“);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 “)</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 + “ ” + </a:t>
            </a:r>
            <a:r>
              <a:rPr lang="en-US" sz="1400" dirty="0">
                <a:solidFill>
                  <a:srgbClr val="FF0000"/>
                </a:solidFill>
                <a:latin typeface="Courier New" pitchFamily="49" charset="0"/>
                <a:cs typeface="Courier New" pitchFamily="49" charset="0"/>
              </a:rPr>
              <a:t>course1.studentNumber)</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 + “ ” + </a:t>
            </a:r>
            <a:r>
              <a:rPr lang="en-US" sz="1400" dirty="0">
                <a:solidFill>
                  <a:srgbClr val="FF0000"/>
                </a:solidFill>
                <a:latin typeface="Courier New" pitchFamily="49" charset="0"/>
                <a:cs typeface="Courier New" pitchFamily="49" charset="0"/>
              </a:rPr>
              <a:t>course2.studentNumber)</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half" idx="1"/>
          </p:nvPr>
        </p:nvSpPr>
        <p:spPr/>
        <p:txBody>
          <a:bodyPr/>
          <a:lstStyle/>
          <a:p>
            <a:endParaRPr lang="en-GB"/>
          </a:p>
        </p:txBody>
      </p:sp>
      <p:sp>
        <p:nvSpPr>
          <p:cNvPr id="4" name="Content Placeholder 3"/>
          <p:cNvSpPr>
            <a:spLocks noGrp="1"/>
          </p:cNvSpPr>
          <p:nvPr>
            <p:ph sz="half" idx="2"/>
          </p:nvPr>
        </p:nvSpPr>
        <p:spPr/>
        <p:txBody>
          <a:bodyPr/>
          <a:lstStyle/>
          <a:p>
            <a:endParaRPr lang="en-GB"/>
          </a:p>
        </p:txBody>
      </p:sp>
      <p:pic>
        <p:nvPicPr>
          <p:cNvPr id="39938" name="Picture 2"/>
          <p:cNvPicPr>
            <a:picLocks noChangeAspect="1" noChangeArrowheads="1"/>
          </p:cNvPicPr>
          <p:nvPr/>
        </p:nvPicPr>
        <p:blipFill>
          <a:blip r:embed="rId2" cstate="print"/>
          <a:srcRect/>
          <a:stretch>
            <a:fillRect/>
          </a:stretch>
        </p:blipFill>
        <p:spPr bwMode="auto">
          <a:xfrm>
            <a:off x="251520" y="260648"/>
            <a:ext cx="8545971" cy="63005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solidFill>
                  <a:schemeClr val="tx1"/>
                </a:solidFill>
              </a:rPr>
              <a:t>Object</a:t>
            </a:r>
            <a:endParaRPr lang="en-GB" dirty="0"/>
          </a:p>
        </p:txBody>
      </p:sp>
      <p:sp>
        <p:nvSpPr>
          <p:cNvPr id="3" name="Content Placeholder 2"/>
          <p:cNvSpPr>
            <a:spLocks noGrp="1"/>
          </p:cNvSpPr>
          <p:nvPr>
            <p:ph idx="1"/>
          </p:nvPr>
        </p:nvSpPr>
        <p:spPr/>
        <p:txBody>
          <a:bodyPr/>
          <a:lstStyle/>
          <a:p>
            <a:r>
              <a:rPr lang="en-US" dirty="0" smtClean="0"/>
              <a:t>Software objects are modeled after real-world objects in that they, too, have state and behavior.</a:t>
            </a:r>
          </a:p>
          <a:p>
            <a:endParaRPr lang="en-US" dirty="0" smtClean="0"/>
          </a:p>
          <a:p>
            <a:r>
              <a:rPr lang="en-US" dirty="0" smtClean="0"/>
              <a:t> A software object maintains its state in </a:t>
            </a:r>
            <a:r>
              <a:rPr lang="en-US" i="1" dirty="0" smtClean="0"/>
              <a:t>variables</a:t>
            </a:r>
            <a:r>
              <a:rPr lang="en-US" dirty="0" smtClean="0"/>
              <a:t> and implements its behavior with </a:t>
            </a:r>
            <a:r>
              <a:rPr lang="en-US" i="1" dirty="0" smtClean="0"/>
              <a:t>methods</a:t>
            </a:r>
            <a:r>
              <a:rPr lang="en-US" dirty="0" smtClean="0"/>
              <a:t>. </a:t>
            </a:r>
          </a:p>
          <a:p>
            <a:endParaRPr lang="en-US" dirty="0" smtClean="0"/>
          </a:p>
          <a:p>
            <a:r>
              <a:rPr lang="en-GB" dirty="0" smtClean="0">
                <a:solidFill>
                  <a:srgbClr val="000000"/>
                </a:solidFill>
              </a:rPr>
              <a:t> An </a:t>
            </a:r>
            <a:r>
              <a:rPr lang="en-GB" b="1" dirty="0" smtClean="0">
                <a:solidFill>
                  <a:srgbClr val="002060"/>
                </a:solidFill>
              </a:rPr>
              <a:t>object</a:t>
            </a:r>
            <a:r>
              <a:rPr lang="en-GB" dirty="0" smtClean="0">
                <a:solidFill>
                  <a:schemeClr val="tx2">
                    <a:lumMod val="60000"/>
                    <a:lumOff val="40000"/>
                  </a:schemeClr>
                </a:solidFill>
              </a:rPr>
              <a:t> </a:t>
            </a:r>
            <a:r>
              <a:rPr lang="en-GB" dirty="0" smtClean="0">
                <a:solidFill>
                  <a:srgbClr val="000000"/>
                </a:solidFill>
              </a:rPr>
              <a:t>combines data and operations on the data into a single unit.</a:t>
            </a:r>
            <a:endParaRPr lang="ar-SA" dirty="0" smtClean="0">
              <a:solidFill>
                <a:srgbClr val="000000"/>
              </a:solidFill>
            </a:endParaRPr>
          </a:p>
          <a:p>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09600" y="152400"/>
            <a:ext cx="7772400" cy="838200"/>
          </a:xfrm>
        </p:spPr>
        <p:txBody>
          <a:bodyPr/>
          <a:lstStyle/>
          <a:p>
            <a:r>
              <a:rPr lang="en-US" i="1"/>
              <a:t>public</a:t>
            </a:r>
            <a:r>
              <a:rPr lang="en-US"/>
              <a:t> and </a:t>
            </a:r>
            <a:r>
              <a:rPr lang="en-US" i="1"/>
              <a:t>private</a:t>
            </a:r>
            <a:r>
              <a:rPr lang="en-US"/>
              <a:t> modifiers</a:t>
            </a:r>
          </a:p>
        </p:txBody>
      </p:sp>
      <p:sp>
        <p:nvSpPr>
          <p:cNvPr id="13315" name="Rectangle 3"/>
          <p:cNvSpPr>
            <a:spLocks noGrp="1" noChangeArrowheads="1"/>
          </p:cNvSpPr>
          <p:nvPr>
            <p:ph idx="1"/>
          </p:nvPr>
        </p:nvSpPr>
        <p:spPr>
          <a:xfrm>
            <a:off x="762000" y="1524000"/>
            <a:ext cx="8305800" cy="4572000"/>
          </a:xfrm>
        </p:spPr>
        <p:txBody>
          <a:bodyPr/>
          <a:lstStyle/>
          <a:p>
            <a:pPr>
              <a:lnSpc>
                <a:spcPct val="80000"/>
              </a:lnSpc>
            </a:pPr>
            <a:r>
              <a:rPr lang="en-US" sz="2800" dirty="0"/>
              <a:t>Let’s consider a class </a:t>
            </a:r>
            <a:r>
              <a:rPr lang="en-US" sz="2800" dirty="0">
                <a:solidFill>
                  <a:srgbClr val="00CC99"/>
                </a:solidFill>
              </a:rPr>
              <a:t>X</a:t>
            </a:r>
            <a:r>
              <a:rPr lang="en-US" sz="2800" dirty="0"/>
              <a:t>.</a:t>
            </a:r>
          </a:p>
          <a:p>
            <a:pPr>
              <a:lnSpc>
                <a:spcPct val="80000"/>
              </a:lnSpc>
            </a:pPr>
            <a:r>
              <a:rPr lang="en-US" sz="2800" dirty="0"/>
              <a:t>Let’s consider </a:t>
            </a:r>
            <a:r>
              <a:rPr lang="en-US" sz="2800" dirty="0">
                <a:solidFill>
                  <a:srgbClr val="00CC99"/>
                </a:solidFill>
              </a:rPr>
              <a:t>Y</a:t>
            </a:r>
            <a:r>
              <a:rPr lang="en-US" sz="2800" dirty="0"/>
              <a:t> a </a:t>
            </a:r>
            <a:r>
              <a:rPr lang="en-US" sz="2800" dirty="0">
                <a:solidFill>
                  <a:srgbClr val="33CCCC"/>
                </a:solidFill>
              </a:rPr>
              <a:t>client class</a:t>
            </a:r>
            <a:r>
              <a:rPr lang="en-US" sz="2800" dirty="0"/>
              <a:t> of X. </a:t>
            </a:r>
          </a:p>
          <a:p>
            <a:pPr lvl="2">
              <a:lnSpc>
                <a:spcPct val="80000"/>
              </a:lnSpc>
            </a:pPr>
            <a:r>
              <a:rPr lang="en-US" sz="2000" dirty="0"/>
              <a:t>Y is a class that uses X.</a:t>
            </a:r>
          </a:p>
          <a:p>
            <a:pPr>
              <a:lnSpc>
                <a:spcPct val="80000"/>
              </a:lnSpc>
            </a:pPr>
            <a:r>
              <a:rPr lang="en-US" sz="2800" dirty="0">
                <a:solidFill>
                  <a:srgbClr val="00CC99"/>
                </a:solidFill>
              </a:rPr>
              <a:t>Attributes</a:t>
            </a:r>
            <a:r>
              <a:rPr lang="en-US" sz="2800" dirty="0"/>
              <a:t> (and methods) </a:t>
            </a:r>
            <a:r>
              <a:rPr lang="en-US" sz="2800" dirty="0">
                <a:solidFill>
                  <a:srgbClr val="00CC99"/>
                </a:solidFill>
              </a:rPr>
              <a:t>of X</a:t>
            </a:r>
            <a:r>
              <a:rPr lang="en-US" sz="2800" dirty="0"/>
              <a:t> declared with the </a:t>
            </a:r>
            <a:r>
              <a:rPr lang="en-US" sz="2800" i="1" dirty="0">
                <a:solidFill>
                  <a:srgbClr val="FF0000"/>
                </a:solidFill>
              </a:rPr>
              <a:t>public</a:t>
            </a:r>
            <a:r>
              <a:rPr lang="en-US" sz="2800" dirty="0"/>
              <a:t> modifier </a:t>
            </a:r>
            <a:r>
              <a:rPr lang="en-US" sz="2800" dirty="0">
                <a:solidFill>
                  <a:schemeClr val="tx2"/>
                </a:solidFill>
              </a:rPr>
              <a:t>are accessible from instances of Y</a:t>
            </a:r>
            <a:r>
              <a:rPr lang="en-US" sz="2800" dirty="0"/>
              <a:t>.</a:t>
            </a:r>
          </a:p>
          <a:p>
            <a:pPr lvl="2">
              <a:lnSpc>
                <a:spcPct val="80000"/>
              </a:lnSpc>
            </a:pPr>
            <a:r>
              <a:rPr lang="en-US" sz="2000" dirty="0"/>
              <a:t>The public modifier does not guarantee the information hiding.</a:t>
            </a:r>
          </a:p>
          <a:p>
            <a:pPr>
              <a:lnSpc>
                <a:spcPct val="80000"/>
              </a:lnSpc>
            </a:pPr>
            <a:r>
              <a:rPr lang="en-US" sz="2800" dirty="0">
                <a:solidFill>
                  <a:srgbClr val="00CC99"/>
                </a:solidFill>
              </a:rPr>
              <a:t>Attributes </a:t>
            </a:r>
            <a:r>
              <a:rPr lang="en-US" sz="2800" dirty="0"/>
              <a:t>(and methods) </a:t>
            </a:r>
            <a:r>
              <a:rPr lang="en-US" sz="2800" dirty="0">
                <a:solidFill>
                  <a:srgbClr val="00CC99"/>
                </a:solidFill>
              </a:rPr>
              <a:t>of X</a:t>
            </a:r>
            <a:r>
              <a:rPr lang="en-US" sz="2800" dirty="0"/>
              <a:t> declared with the </a:t>
            </a:r>
            <a:r>
              <a:rPr lang="en-US" sz="2800" dirty="0">
                <a:solidFill>
                  <a:srgbClr val="FF0000"/>
                </a:solidFill>
              </a:rPr>
              <a:t>private</a:t>
            </a:r>
            <a:r>
              <a:rPr lang="en-US" sz="2800" dirty="0"/>
              <a:t> modifier </a:t>
            </a:r>
            <a:r>
              <a:rPr lang="en-US" sz="2800" dirty="0">
                <a:solidFill>
                  <a:schemeClr val="tx2"/>
                </a:solidFill>
              </a:rPr>
              <a:t>are not accessible from instances of Y</a:t>
            </a:r>
            <a:r>
              <a:rPr lang="en-US" sz="2800" dirty="0"/>
              <a:t>.</a:t>
            </a:r>
          </a:p>
          <a:p>
            <a:pPr lvl="2">
              <a:lnSpc>
                <a:spcPct val="80000"/>
              </a:lnSpc>
            </a:pPr>
            <a:r>
              <a:rPr lang="en-US" sz="2000" dirty="0"/>
              <a:t>The private modifier guarantee the information hiding.</a:t>
            </a:r>
          </a:p>
        </p:txBody>
      </p:sp>
      <p:sp>
        <p:nvSpPr>
          <p:cNvPr id="5" name="Slide Number Placeholder 5"/>
          <p:cNvSpPr>
            <a:spLocks noGrp="1"/>
          </p:cNvSpPr>
          <p:nvPr>
            <p:ph type="sldNum" sz="quarter" idx="12"/>
          </p:nvPr>
        </p:nvSpPr>
        <p:spPr/>
        <p:txBody>
          <a:bodyPr/>
          <a:lstStyle/>
          <a:p>
            <a:fld id="{06F486C7-74E1-496A-B8CD-9115F17A41F7}" type="slidenum">
              <a:rPr lang="en-US"/>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5"/>
          <p:cNvSpPr>
            <a:spLocks noGrp="1"/>
          </p:cNvSpPr>
          <p:nvPr>
            <p:ph type="sldNum" sz="quarter" idx="12"/>
          </p:nvPr>
        </p:nvSpPr>
        <p:spPr/>
        <p:txBody>
          <a:bodyPr/>
          <a:lstStyle/>
          <a:p>
            <a:fld id="{8B10919F-4F4C-42E1-A21D-127EA110E493}" type="slidenum">
              <a:rPr lang="en-US"/>
              <a:pPr/>
              <a:t>21</a:t>
            </a:fld>
            <a:endParaRPr lang="en-US"/>
          </a:p>
        </p:txBody>
      </p:sp>
      <p:sp>
        <p:nvSpPr>
          <p:cNvPr id="14338" name="Rectangle 2"/>
          <p:cNvSpPr>
            <a:spLocks noChangeArrowheads="1"/>
          </p:cNvSpPr>
          <p:nvPr/>
        </p:nvSpPr>
        <p:spPr bwMode="auto">
          <a:xfrm>
            <a:off x="457200" y="762000"/>
            <a:ext cx="8382000" cy="762000"/>
          </a:xfrm>
          <a:prstGeom prst="rect">
            <a:avLst/>
          </a:prstGeom>
          <a:noFill/>
          <a:ln w="9525">
            <a:noFill/>
            <a:miter lim="800000"/>
            <a:headEnd/>
            <a:tailEnd/>
          </a:ln>
        </p:spPr>
        <p:txBody>
          <a:bodyPr anchor="b"/>
          <a:lstStyle/>
          <a:p>
            <a:pPr algn="ctr"/>
            <a:r>
              <a:rPr lang="en-US" sz="4400">
                <a:solidFill>
                  <a:schemeClr val="tx2"/>
                </a:solidFill>
              </a:rPr>
              <a:t>Accessibility from Inside</a:t>
            </a:r>
            <a:br>
              <a:rPr lang="en-US" sz="4400">
                <a:solidFill>
                  <a:schemeClr val="tx2"/>
                </a:solidFill>
              </a:rPr>
            </a:br>
            <a:r>
              <a:rPr lang="en-US" sz="4400">
                <a:solidFill>
                  <a:schemeClr val="tx2"/>
                </a:solidFill>
              </a:rPr>
              <a:t>(the Instance itself)</a:t>
            </a:r>
          </a:p>
        </p:txBody>
      </p:sp>
      <p:sp>
        <p:nvSpPr>
          <p:cNvPr id="14339" name="AutoShape 3"/>
          <p:cNvSpPr>
            <a:spLocks noChangeArrowheads="1"/>
          </p:cNvSpPr>
          <p:nvPr/>
        </p:nvSpPr>
        <p:spPr bwMode="auto">
          <a:xfrm>
            <a:off x="2514600" y="4495800"/>
            <a:ext cx="28194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All members of an instance</a:t>
            </a:r>
          </a:p>
          <a:p>
            <a:pPr algn="ctr"/>
            <a:r>
              <a:rPr lang="en-US">
                <a:latin typeface="Tahoma" pitchFamily="34" charset="0"/>
              </a:rPr>
              <a:t> are accessible from the</a:t>
            </a:r>
          </a:p>
          <a:p>
            <a:pPr algn="ctr"/>
            <a:r>
              <a:rPr lang="en-US">
                <a:latin typeface="Tahoma" pitchFamily="34" charset="0"/>
              </a:rPr>
              <a:t>instance itself. </a:t>
            </a:r>
          </a:p>
        </p:txBody>
      </p:sp>
      <p:sp>
        <p:nvSpPr>
          <p:cNvPr id="14340" name="Rectangle 4"/>
          <p:cNvSpPr>
            <a:spLocks noChangeArrowheads="1"/>
          </p:cNvSpPr>
          <p:nvPr/>
        </p:nvSpPr>
        <p:spPr bwMode="auto">
          <a:xfrm>
            <a:off x="2895600" y="2286000"/>
            <a:ext cx="1828800" cy="1752600"/>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nvGrpSpPr>
          <p:cNvPr id="2" name="Group 5"/>
          <p:cNvGrpSpPr>
            <a:grpSpLocks/>
          </p:cNvGrpSpPr>
          <p:nvPr/>
        </p:nvGrpSpPr>
        <p:grpSpPr bwMode="auto">
          <a:xfrm>
            <a:off x="2895600" y="1935163"/>
            <a:ext cx="1828800" cy="427037"/>
            <a:chOff x="2736" y="1219"/>
            <a:chExt cx="1104" cy="269"/>
          </a:xfrm>
        </p:grpSpPr>
        <p:sp>
          <p:nvSpPr>
            <p:cNvPr id="14342" name="Rectangle 6"/>
            <p:cNvSpPr>
              <a:spLocks noChangeArrowheads="1"/>
            </p:cNvSpPr>
            <p:nvPr/>
          </p:nvSpPr>
          <p:spPr bwMode="auto">
            <a:xfrm>
              <a:off x="2736" y="1219"/>
              <a:ext cx="1104" cy="269"/>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4343" name="Text Box 7"/>
            <p:cNvSpPr txBox="1">
              <a:spLocks noChangeArrowheads="1"/>
            </p:cNvSpPr>
            <p:nvPr/>
          </p:nvSpPr>
          <p:spPr bwMode="auto">
            <a:xfrm>
              <a:off x="2968" y="1224"/>
              <a:ext cx="613"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grpSp>
        <p:nvGrpSpPr>
          <p:cNvPr id="3" name="Group 8"/>
          <p:cNvGrpSpPr>
            <a:grpSpLocks/>
          </p:cNvGrpSpPr>
          <p:nvPr/>
        </p:nvGrpSpPr>
        <p:grpSpPr bwMode="auto">
          <a:xfrm>
            <a:off x="2989263" y="2468563"/>
            <a:ext cx="973137" cy="304800"/>
            <a:chOff x="3158" y="1555"/>
            <a:chExt cx="613" cy="192"/>
          </a:xfrm>
        </p:grpSpPr>
        <p:sp>
          <p:nvSpPr>
            <p:cNvPr id="14345" name="Rectangle 9"/>
            <p:cNvSpPr>
              <a:spLocks noChangeArrowheads="1"/>
            </p:cNvSpPr>
            <p:nvPr/>
          </p:nvSpPr>
          <p:spPr bwMode="auto">
            <a:xfrm>
              <a:off x="3158" y="1579"/>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4346" name="Freeform 10"/>
            <p:cNvSpPr>
              <a:spLocks/>
            </p:cNvSpPr>
            <p:nvPr/>
          </p:nvSpPr>
          <p:spPr bwMode="auto">
            <a:xfrm rot="534672">
              <a:off x="3675" y="1588"/>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47" name="Text Box 11"/>
            <p:cNvSpPr txBox="1">
              <a:spLocks noChangeArrowheads="1"/>
            </p:cNvSpPr>
            <p:nvPr/>
          </p:nvSpPr>
          <p:spPr bwMode="auto">
            <a:xfrm>
              <a:off x="3168" y="1555"/>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grpSp>
      <p:grpSp>
        <p:nvGrpSpPr>
          <p:cNvPr id="4" name="Group 12"/>
          <p:cNvGrpSpPr>
            <a:grpSpLocks/>
          </p:cNvGrpSpPr>
          <p:nvPr/>
        </p:nvGrpSpPr>
        <p:grpSpPr bwMode="auto">
          <a:xfrm>
            <a:off x="4876800" y="2263775"/>
            <a:ext cx="1905000" cy="762000"/>
            <a:chOff x="1536" y="768"/>
            <a:chExt cx="1200" cy="480"/>
          </a:xfrm>
        </p:grpSpPr>
        <p:sp>
          <p:nvSpPr>
            <p:cNvPr id="14349" name="Rectangle 1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4350" name="Text Box 1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4351" name="Freeform 1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52" name="Freeform 1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cxnSp>
        <p:nvCxnSpPr>
          <p:cNvPr id="14353" name="AutoShape 17"/>
          <p:cNvCxnSpPr>
            <a:cxnSpLocks noChangeShapeType="1"/>
            <a:stCxn id="14359" idx="0"/>
            <a:endCxn id="14347" idx="2"/>
          </p:cNvCxnSpPr>
          <p:nvPr/>
        </p:nvCxnSpPr>
        <p:spPr bwMode="auto">
          <a:xfrm flipH="1" flipV="1">
            <a:off x="3367088" y="2773363"/>
            <a:ext cx="404812" cy="960437"/>
          </a:xfrm>
          <a:prstGeom prst="straightConnector1">
            <a:avLst/>
          </a:prstGeom>
          <a:noFill/>
          <a:ln w="9525">
            <a:solidFill>
              <a:schemeClr val="tx1"/>
            </a:solidFill>
            <a:round/>
            <a:headEnd/>
            <a:tailEnd type="triangle" w="med" len="med"/>
          </a:ln>
          <a:effectLst/>
        </p:spPr>
      </p:cxnSp>
      <p:grpSp>
        <p:nvGrpSpPr>
          <p:cNvPr id="5" name="Group 18"/>
          <p:cNvGrpSpPr>
            <a:grpSpLocks/>
          </p:cNvGrpSpPr>
          <p:nvPr/>
        </p:nvGrpSpPr>
        <p:grpSpPr bwMode="auto">
          <a:xfrm>
            <a:off x="3602038" y="2849563"/>
            <a:ext cx="1046162" cy="304800"/>
            <a:chOff x="3133" y="1795"/>
            <a:chExt cx="659" cy="192"/>
          </a:xfrm>
        </p:grpSpPr>
        <p:sp>
          <p:nvSpPr>
            <p:cNvPr id="14355" name="Rectangle 19"/>
            <p:cNvSpPr>
              <a:spLocks noChangeArrowheads="1"/>
            </p:cNvSpPr>
            <p:nvPr/>
          </p:nvSpPr>
          <p:spPr bwMode="auto">
            <a:xfrm>
              <a:off x="3158" y="1824"/>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4356" name="Text Box 20"/>
            <p:cNvSpPr txBox="1">
              <a:spLocks noChangeArrowheads="1"/>
            </p:cNvSpPr>
            <p:nvPr/>
          </p:nvSpPr>
          <p:spPr bwMode="auto">
            <a:xfrm>
              <a:off x="3133" y="1795"/>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sp>
          <p:nvSpPr>
            <p:cNvPr id="14357" name="Freeform 21"/>
            <p:cNvSpPr>
              <a:spLocks/>
            </p:cNvSpPr>
            <p:nvPr/>
          </p:nvSpPr>
          <p:spPr bwMode="auto">
            <a:xfrm rot="534672">
              <a:off x="3696" y="1833"/>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grpSp>
      <p:cxnSp>
        <p:nvCxnSpPr>
          <p:cNvPr id="14358" name="AutoShape 22"/>
          <p:cNvCxnSpPr>
            <a:cxnSpLocks noChangeShapeType="1"/>
            <a:stCxn id="14359" idx="0"/>
            <a:endCxn id="14356" idx="2"/>
          </p:cNvCxnSpPr>
          <p:nvPr/>
        </p:nvCxnSpPr>
        <p:spPr bwMode="auto">
          <a:xfrm flipV="1">
            <a:off x="3771900" y="3154363"/>
            <a:ext cx="239713" cy="579437"/>
          </a:xfrm>
          <a:prstGeom prst="straightConnector1">
            <a:avLst/>
          </a:prstGeom>
          <a:noFill/>
          <a:ln w="9525">
            <a:solidFill>
              <a:schemeClr val="tx1"/>
            </a:solidFill>
            <a:round/>
            <a:headEnd/>
            <a:tailEnd type="triangle" w="med" len="med"/>
          </a:ln>
          <a:effectLst/>
        </p:spPr>
      </p:cxnSp>
      <p:sp>
        <p:nvSpPr>
          <p:cNvPr id="14359" name="AutoShape 23"/>
          <p:cNvSpPr>
            <a:spLocks noChangeArrowheads="1"/>
          </p:cNvSpPr>
          <p:nvPr/>
        </p:nvSpPr>
        <p:spPr bwMode="auto">
          <a:xfrm>
            <a:off x="3048000" y="3733800"/>
            <a:ext cx="1447800" cy="228600"/>
          </a:xfrm>
          <a:prstGeom prst="flowChartTerminator">
            <a:avLst/>
          </a:prstGeom>
          <a:solidFill>
            <a:schemeClr val="folHlink"/>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lide Number Placeholder 5"/>
          <p:cNvSpPr>
            <a:spLocks noGrp="1"/>
          </p:cNvSpPr>
          <p:nvPr>
            <p:ph type="sldNum" sz="quarter" idx="12"/>
          </p:nvPr>
        </p:nvSpPr>
        <p:spPr/>
        <p:txBody>
          <a:bodyPr/>
          <a:lstStyle/>
          <a:p>
            <a:fld id="{010FA54D-28B5-4C47-9990-3E26832D326B}" type="slidenum">
              <a:rPr lang="en-US"/>
              <a:pPr/>
              <a:t>22</a:t>
            </a:fld>
            <a:endParaRPr lang="en-US"/>
          </a:p>
        </p:txBody>
      </p:sp>
      <p:sp>
        <p:nvSpPr>
          <p:cNvPr id="15362" name="Rectangle 2"/>
          <p:cNvSpPr>
            <a:spLocks noChangeArrowheads="1"/>
          </p:cNvSpPr>
          <p:nvPr/>
        </p:nvSpPr>
        <p:spPr bwMode="auto">
          <a:xfrm>
            <a:off x="457200" y="685800"/>
            <a:ext cx="8382000" cy="762000"/>
          </a:xfrm>
          <a:prstGeom prst="rect">
            <a:avLst/>
          </a:prstGeom>
          <a:noFill/>
          <a:ln w="9525">
            <a:noFill/>
            <a:miter lim="800000"/>
            <a:headEnd/>
            <a:tailEnd/>
          </a:ln>
        </p:spPr>
        <p:txBody>
          <a:bodyPr anchor="b"/>
          <a:lstStyle/>
          <a:p>
            <a:pPr algn="ctr"/>
            <a:r>
              <a:rPr lang="en-US" sz="4400">
                <a:solidFill>
                  <a:schemeClr val="tx2"/>
                </a:solidFill>
              </a:rPr>
              <a:t>Accessibility from</a:t>
            </a:r>
            <a:br>
              <a:rPr lang="en-US" sz="4400">
                <a:solidFill>
                  <a:schemeClr val="tx2"/>
                </a:solidFill>
              </a:rPr>
            </a:br>
            <a:r>
              <a:rPr lang="en-US" sz="4400">
                <a:solidFill>
                  <a:schemeClr val="tx2"/>
                </a:solidFill>
              </a:rPr>
              <a:t>an Instance of another Class</a:t>
            </a:r>
          </a:p>
        </p:txBody>
      </p:sp>
      <p:sp>
        <p:nvSpPr>
          <p:cNvPr id="15363" name="AutoShape 3"/>
          <p:cNvSpPr>
            <a:spLocks noChangeArrowheads="1"/>
          </p:cNvSpPr>
          <p:nvPr/>
        </p:nvSpPr>
        <p:spPr bwMode="auto">
          <a:xfrm>
            <a:off x="1828800" y="4648200"/>
            <a:ext cx="26670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Only public members</a:t>
            </a:r>
          </a:p>
          <a:p>
            <a:pPr algn="ctr"/>
            <a:r>
              <a:rPr lang="en-US">
                <a:latin typeface="Tahoma" pitchFamily="34" charset="0"/>
              </a:rPr>
              <a:t>Are visible from outside.</a:t>
            </a:r>
          </a:p>
          <a:p>
            <a:pPr algn="ctr"/>
            <a:r>
              <a:rPr lang="en-US">
                <a:latin typeface="Tahoma" pitchFamily="34" charset="0"/>
              </a:rPr>
              <a:t>All else is hidden from </a:t>
            </a:r>
          </a:p>
          <a:p>
            <a:pPr algn="ctr"/>
            <a:r>
              <a:rPr lang="en-US">
                <a:latin typeface="Tahoma" pitchFamily="34" charset="0"/>
              </a:rPr>
              <a:t>Outside.</a:t>
            </a:r>
          </a:p>
        </p:txBody>
      </p:sp>
      <p:grpSp>
        <p:nvGrpSpPr>
          <p:cNvPr id="2" name="Group 4"/>
          <p:cNvGrpSpPr>
            <a:grpSpLocks/>
          </p:cNvGrpSpPr>
          <p:nvPr/>
        </p:nvGrpSpPr>
        <p:grpSpPr bwMode="auto">
          <a:xfrm>
            <a:off x="2278063" y="2438400"/>
            <a:ext cx="1766887" cy="1951038"/>
            <a:chOff x="1435" y="1536"/>
            <a:chExt cx="1113" cy="1229"/>
          </a:xfrm>
        </p:grpSpPr>
        <p:grpSp>
          <p:nvGrpSpPr>
            <p:cNvPr id="3" name="Group 5"/>
            <p:cNvGrpSpPr>
              <a:grpSpLocks/>
            </p:cNvGrpSpPr>
            <p:nvPr/>
          </p:nvGrpSpPr>
          <p:grpSpPr bwMode="auto">
            <a:xfrm>
              <a:off x="1584" y="1872"/>
              <a:ext cx="816" cy="893"/>
              <a:chOff x="1392" y="1171"/>
              <a:chExt cx="816" cy="893"/>
            </a:xfrm>
          </p:grpSpPr>
          <p:sp>
            <p:nvSpPr>
              <p:cNvPr id="15366" name="Rectangle 6"/>
              <p:cNvSpPr>
                <a:spLocks noChangeArrowheads="1"/>
              </p:cNvSpPr>
              <p:nvPr/>
            </p:nvSpPr>
            <p:spPr bwMode="auto">
              <a:xfrm>
                <a:off x="1392" y="1392"/>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1392" y="1171"/>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8" name="Text Box 8"/>
              <p:cNvSpPr txBox="1">
                <a:spLocks noChangeArrowheads="1"/>
              </p:cNvSpPr>
              <p:nvPr/>
            </p:nvSpPr>
            <p:spPr bwMode="auto">
              <a:xfrm>
                <a:off x="1452" y="1176"/>
                <a:ext cx="696" cy="231"/>
              </a:xfrm>
              <a:prstGeom prst="rect">
                <a:avLst/>
              </a:prstGeom>
              <a:noFill/>
              <a:ln w="9525">
                <a:noFill/>
                <a:miter lim="800000"/>
                <a:headEnd/>
                <a:tailEnd/>
              </a:ln>
              <a:effectLst/>
            </p:spPr>
            <p:txBody>
              <a:bodyPr wrap="none">
                <a:spAutoFit/>
              </a:bodyPr>
              <a:lstStyle/>
              <a:p>
                <a:r>
                  <a:rPr lang="en-US" u="sng">
                    <a:solidFill>
                      <a:schemeClr val="bg2"/>
                    </a:solidFill>
                    <a:latin typeface="Tahoma" pitchFamily="34" charset="0"/>
                  </a:rPr>
                  <a:t>:Y(client)</a:t>
                </a:r>
              </a:p>
            </p:txBody>
          </p:sp>
        </p:grpSp>
        <p:sp>
          <p:nvSpPr>
            <p:cNvPr id="15369" name="Text Box 9"/>
            <p:cNvSpPr txBox="1">
              <a:spLocks noChangeArrowheads="1"/>
            </p:cNvSpPr>
            <p:nvPr/>
          </p:nvSpPr>
          <p:spPr bwMode="auto">
            <a:xfrm>
              <a:off x="1435" y="1536"/>
              <a:ext cx="1113" cy="326"/>
            </a:xfrm>
            <a:prstGeom prst="rect">
              <a:avLst/>
            </a:prstGeom>
            <a:noFill/>
            <a:ln w="9525">
              <a:noFill/>
              <a:miter lim="800000"/>
              <a:headEnd/>
              <a:tailEnd/>
            </a:ln>
            <a:effectLst/>
          </p:spPr>
          <p:txBody>
            <a:bodyPr wrap="none">
              <a:spAutoFit/>
            </a:bodyPr>
            <a:lstStyle/>
            <a:p>
              <a:r>
                <a:rPr lang="en-US" sz="1400" b="1">
                  <a:solidFill>
                    <a:schemeClr val="tx2"/>
                  </a:solidFill>
                  <a:latin typeface="Tahoma" pitchFamily="34" charset="0"/>
                </a:rPr>
                <a:t>Accessibility from</a:t>
              </a:r>
            </a:p>
            <a:p>
              <a:r>
                <a:rPr lang="en-US" sz="1400" b="1">
                  <a:solidFill>
                    <a:schemeClr val="tx2"/>
                  </a:solidFill>
                  <a:latin typeface="Tahoma" pitchFamily="34" charset="0"/>
                </a:rPr>
                <a:t>The Client class. </a:t>
              </a:r>
            </a:p>
          </p:txBody>
        </p:sp>
      </p:grpSp>
      <p:grpSp>
        <p:nvGrpSpPr>
          <p:cNvPr id="4" name="Group 10"/>
          <p:cNvGrpSpPr>
            <a:grpSpLocks/>
          </p:cNvGrpSpPr>
          <p:nvPr/>
        </p:nvGrpSpPr>
        <p:grpSpPr bwMode="auto">
          <a:xfrm>
            <a:off x="4800600" y="1935163"/>
            <a:ext cx="3352800" cy="1417637"/>
            <a:chOff x="3168" y="1200"/>
            <a:chExt cx="2112" cy="893"/>
          </a:xfrm>
        </p:grpSpPr>
        <p:grpSp>
          <p:nvGrpSpPr>
            <p:cNvPr id="5" name="Group 11"/>
            <p:cNvGrpSpPr>
              <a:grpSpLocks/>
            </p:cNvGrpSpPr>
            <p:nvPr/>
          </p:nvGrpSpPr>
          <p:grpSpPr bwMode="auto">
            <a:xfrm>
              <a:off x="3168" y="1200"/>
              <a:ext cx="816" cy="893"/>
              <a:chOff x="3264" y="1200"/>
              <a:chExt cx="816" cy="893"/>
            </a:xfrm>
          </p:grpSpPr>
          <p:grpSp>
            <p:nvGrpSpPr>
              <p:cNvPr id="6" name="Group 12"/>
              <p:cNvGrpSpPr>
                <a:grpSpLocks/>
              </p:cNvGrpSpPr>
              <p:nvPr/>
            </p:nvGrpSpPr>
            <p:grpSpPr bwMode="auto">
              <a:xfrm>
                <a:off x="3264" y="1200"/>
                <a:ext cx="816" cy="893"/>
                <a:chOff x="3264" y="1200"/>
                <a:chExt cx="816" cy="893"/>
              </a:xfrm>
            </p:grpSpPr>
            <p:sp>
              <p:nvSpPr>
                <p:cNvPr id="15373" name="Rectangle 13"/>
                <p:cNvSpPr>
                  <a:spLocks noChangeArrowheads="1"/>
                </p:cNvSpPr>
                <p:nvPr/>
              </p:nvSpPr>
              <p:spPr bwMode="auto">
                <a:xfrm>
                  <a:off x="3264" y="1421"/>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4" name="Rectangle 14"/>
                <p:cNvSpPr>
                  <a:spLocks noChangeArrowheads="1"/>
                </p:cNvSpPr>
                <p:nvPr/>
              </p:nvSpPr>
              <p:spPr bwMode="auto">
                <a:xfrm>
                  <a:off x="3264" y="1200"/>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5" name="Text Box 15"/>
                <p:cNvSpPr txBox="1">
                  <a:spLocks noChangeArrowheads="1"/>
                </p:cNvSpPr>
                <p:nvPr/>
              </p:nvSpPr>
              <p:spPr bwMode="auto">
                <a:xfrm>
                  <a:off x="3352" y="1205"/>
                  <a:ext cx="640"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sp>
            <p:nvSpPr>
              <p:cNvPr id="15376" name="Rectangle 16"/>
              <p:cNvSpPr>
                <a:spLocks noChangeArrowheads="1"/>
              </p:cNvSpPr>
              <p:nvPr/>
            </p:nvSpPr>
            <p:spPr bwMode="auto">
              <a:xfrm>
                <a:off x="3398" y="1560"/>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5377" name="Freeform 17"/>
              <p:cNvSpPr>
                <a:spLocks/>
              </p:cNvSpPr>
              <p:nvPr/>
            </p:nvSpPr>
            <p:spPr bwMode="auto">
              <a:xfrm rot="534672">
                <a:off x="3915" y="1569"/>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78" name="Rectangle 18"/>
              <p:cNvSpPr>
                <a:spLocks noChangeArrowheads="1"/>
              </p:cNvSpPr>
              <p:nvPr/>
            </p:nvSpPr>
            <p:spPr bwMode="auto">
              <a:xfrm>
                <a:off x="3398" y="1800"/>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5379" name="Freeform 19"/>
              <p:cNvSpPr>
                <a:spLocks/>
              </p:cNvSpPr>
              <p:nvPr/>
            </p:nvSpPr>
            <p:spPr bwMode="auto">
              <a:xfrm rot="-50793">
                <a:off x="3890" y="1835"/>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sp>
            <p:nvSpPr>
              <p:cNvPr id="15380" name="Text Box 20"/>
              <p:cNvSpPr txBox="1">
                <a:spLocks noChangeArrowheads="1"/>
              </p:cNvSpPr>
              <p:nvPr/>
            </p:nvSpPr>
            <p:spPr bwMode="auto">
              <a:xfrm>
                <a:off x="3408" y="1536"/>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sp>
            <p:nvSpPr>
              <p:cNvPr id="15381" name="Text Box 21"/>
              <p:cNvSpPr txBox="1">
                <a:spLocks noChangeArrowheads="1"/>
              </p:cNvSpPr>
              <p:nvPr/>
            </p:nvSpPr>
            <p:spPr bwMode="auto">
              <a:xfrm>
                <a:off x="3373" y="1776"/>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grpSp>
        <p:grpSp>
          <p:nvGrpSpPr>
            <p:cNvPr id="7" name="Group 22"/>
            <p:cNvGrpSpPr>
              <a:grpSpLocks/>
            </p:cNvGrpSpPr>
            <p:nvPr/>
          </p:nvGrpSpPr>
          <p:grpSpPr bwMode="auto">
            <a:xfrm>
              <a:off x="4080" y="1407"/>
              <a:ext cx="1200" cy="480"/>
              <a:chOff x="1536" y="768"/>
              <a:chExt cx="1200" cy="480"/>
            </a:xfrm>
          </p:grpSpPr>
          <p:sp>
            <p:nvSpPr>
              <p:cNvPr id="15383" name="Rectangle 2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5384" name="Text Box 2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5385" name="Freeform 2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86" name="Freeform 2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grpSp>
      <p:cxnSp>
        <p:nvCxnSpPr>
          <p:cNvPr id="15387" name="AutoShape 27"/>
          <p:cNvCxnSpPr>
            <a:cxnSpLocks noChangeShapeType="1"/>
            <a:stCxn id="15366" idx="3"/>
            <a:endCxn id="15380" idx="1"/>
          </p:cNvCxnSpPr>
          <p:nvPr/>
        </p:nvCxnSpPr>
        <p:spPr bwMode="auto">
          <a:xfrm flipV="1">
            <a:off x="3810000" y="2620963"/>
            <a:ext cx="1219200" cy="1235075"/>
          </a:xfrm>
          <a:prstGeom prst="straightConnector1">
            <a:avLst/>
          </a:prstGeom>
          <a:noFill/>
          <a:ln w="9525">
            <a:solidFill>
              <a:schemeClr val="tx1"/>
            </a:solidFill>
            <a:round/>
            <a:headEnd/>
            <a:tailEnd type="triangle" w="med" len="med"/>
          </a:ln>
          <a:effectLst/>
        </p:spPr>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492125"/>
            <a:ext cx="8229600" cy="773113"/>
          </a:xfrm>
        </p:spPr>
        <p:txBody>
          <a:bodyPr/>
          <a:lstStyle/>
          <a:p>
            <a:r>
              <a:rPr lang="en-US" dirty="0"/>
              <a:t>UML Representation of a Class</a:t>
            </a:r>
            <a:br>
              <a:rPr lang="en-US" dirty="0"/>
            </a:br>
            <a:r>
              <a:rPr lang="en-US" dirty="0"/>
              <a:t>(UML Class Diagram)</a:t>
            </a:r>
          </a:p>
        </p:txBody>
      </p:sp>
      <p:sp>
        <p:nvSpPr>
          <p:cNvPr id="17411" name="Rectangle 3"/>
          <p:cNvSpPr>
            <a:spLocks noGrp="1" noChangeArrowheads="1"/>
          </p:cNvSpPr>
          <p:nvPr>
            <p:ph type="body" sz="half" idx="1"/>
          </p:nvPr>
        </p:nvSpPr>
        <p:spPr>
          <a:xfrm>
            <a:off x="685800" y="1524000"/>
            <a:ext cx="8458200" cy="2590800"/>
          </a:xfrm>
        </p:spPr>
        <p:txBody>
          <a:bodyPr/>
          <a:lstStyle/>
          <a:p>
            <a:r>
              <a:rPr lang="en-US" sz="2800" dirty="0"/>
              <a:t>UML uses three symbols to represent the visibility of the class’ members.</a:t>
            </a:r>
          </a:p>
          <a:p>
            <a:pPr lvl="2"/>
            <a:r>
              <a:rPr lang="en-US" sz="2000" b="1" dirty="0">
                <a:solidFill>
                  <a:schemeClr val="tx2"/>
                </a:solidFill>
              </a:rPr>
              <a:t>+</a:t>
            </a:r>
            <a:r>
              <a:rPr lang="en-US" sz="2000" dirty="0"/>
              <a:t> : mentions that the member is </a:t>
            </a:r>
            <a:r>
              <a:rPr lang="en-US" sz="2000" i="1" dirty="0">
                <a:solidFill>
                  <a:schemeClr val="tx2"/>
                </a:solidFill>
              </a:rPr>
              <a:t>public</a:t>
            </a:r>
            <a:r>
              <a:rPr lang="en-US" sz="2000" dirty="0"/>
              <a:t>.</a:t>
            </a:r>
          </a:p>
          <a:p>
            <a:pPr lvl="2"/>
            <a:r>
              <a:rPr lang="en-US" sz="2000" b="1" dirty="0">
                <a:solidFill>
                  <a:srgbClr val="00CC99"/>
                </a:solidFill>
              </a:rPr>
              <a:t>-</a:t>
            </a:r>
            <a:r>
              <a:rPr lang="en-US" sz="2000" dirty="0"/>
              <a:t> : mentions that the member is </a:t>
            </a:r>
            <a:r>
              <a:rPr lang="en-US" sz="2000" dirty="0">
                <a:solidFill>
                  <a:srgbClr val="00CC99"/>
                </a:solidFill>
              </a:rPr>
              <a:t>private</a:t>
            </a:r>
            <a:r>
              <a:rPr lang="en-US" sz="2000" dirty="0"/>
              <a:t>.</a:t>
            </a:r>
          </a:p>
          <a:p>
            <a:pPr lvl="2"/>
            <a:r>
              <a:rPr lang="en-US" sz="2000" dirty="0"/>
              <a:t># : introduced </a:t>
            </a:r>
            <a:r>
              <a:rPr lang="en-US" sz="2000" dirty="0" smtClean="0"/>
              <a:t>later.</a:t>
            </a:r>
            <a:endParaRPr lang="en-US" sz="2000" dirty="0"/>
          </a:p>
          <a:p>
            <a:pPr lvl="1"/>
            <a:endParaRPr lang="en-US" sz="2400" dirty="0"/>
          </a:p>
        </p:txBody>
      </p:sp>
      <p:sp>
        <p:nvSpPr>
          <p:cNvPr id="15" name="Slide Number Placeholder 7"/>
          <p:cNvSpPr>
            <a:spLocks noGrp="1"/>
          </p:cNvSpPr>
          <p:nvPr>
            <p:ph type="sldNum" sz="quarter" idx="12"/>
          </p:nvPr>
        </p:nvSpPr>
        <p:spPr/>
        <p:txBody>
          <a:bodyPr/>
          <a:lstStyle/>
          <a:p>
            <a:fld id="{0DCC5E4F-80F2-42A5-9B9B-0F591E2C7A1E}" type="slidenum">
              <a:rPr lang="en-US"/>
              <a:pPr/>
              <a:t>23</a:t>
            </a:fld>
            <a:endParaRPr lang="en-US"/>
          </a:p>
        </p:txBody>
      </p:sp>
      <p:grpSp>
        <p:nvGrpSpPr>
          <p:cNvPr id="2" name="Group 4"/>
          <p:cNvGrpSpPr>
            <a:grpSpLocks/>
          </p:cNvGrpSpPr>
          <p:nvPr/>
        </p:nvGrpSpPr>
        <p:grpSpPr bwMode="auto">
          <a:xfrm>
            <a:off x="2743200" y="3657600"/>
            <a:ext cx="5194300" cy="2514600"/>
            <a:chOff x="2008" y="2352"/>
            <a:chExt cx="3272" cy="1584"/>
          </a:xfrm>
        </p:grpSpPr>
        <p:sp>
          <p:nvSpPr>
            <p:cNvPr id="17413" name="AutoShape 5"/>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a:effectLst/>
          </p:spPr>
          <p:txBody>
            <a:bodyPr/>
            <a:lstStyle/>
            <a:p>
              <a:pPr algn="ctr"/>
              <a:r>
                <a:rPr lang="en-US">
                  <a:latin typeface="Comic Sans MS" pitchFamily="66" charset="0"/>
                </a:rPr>
                <a:t>Methods (Services)</a:t>
              </a:r>
            </a:p>
          </p:txBody>
        </p:sp>
        <p:sp>
          <p:nvSpPr>
            <p:cNvPr id="17414" name="AutoShape 6"/>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a:effectLst/>
          </p:spPr>
          <p:txBody>
            <a:bodyPr/>
            <a:lstStyle/>
            <a:p>
              <a:pPr algn="ctr"/>
              <a:r>
                <a:rPr lang="en-US">
                  <a:latin typeface="Comic Sans MS" pitchFamily="66" charset="0"/>
                </a:rPr>
                <a:t>Attributes</a:t>
              </a:r>
            </a:p>
          </p:txBody>
        </p:sp>
        <p:grpSp>
          <p:nvGrpSpPr>
            <p:cNvPr id="3" name="Group 7"/>
            <p:cNvGrpSpPr>
              <a:grpSpLocks/>
            </p:cNvGrpSpPr>
            <p:nvPr/>
          </p:nvGrpSpPr>
          <p:grpSpPr bwMode="auto">
            <a:xfrm>
              <a:off x="2008" y="2352"/>
              <a:ext cx="1467" cy="1584"/>
              <a:chOff x="1480" y="2448"/>
              <a:chExt cx="1285" cy="1584"/>
            </a:xfrm>
          </p:grpSpPr>
          <p:sp>
            <p:nvSpPr>
              <p:cNvPr id="17416" name="Rectangle 8"/>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7" name="Rectangle 9"/>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8" name="Rectangle 10"/>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9" name="Text Box 11"/>
              <p:cNvSpPr txBox="1">
                <a:spLocks noChangeArrowheads="1"/>
              </p:cNvSpPr>
              <p:nvPr/>
            </p:nvSpPr>
            <p:spPr bwMode="auto">
              <a:xfrm>
                <a:off x="1672" y="2496"/>
                <a:ext cx="707" cy="231"/>
              </a:xfrm>
              <a:prstGeom prst="rect">
                <a:avLst/>
              </a:prstGeom>
              <a:noFill/>
              <a:ln w="9525">
                <a:noFill/>
                <a:miter lim="800000"/>
                <a:headEnd/>
                <a:tailEnd/>
              </a:ln>
              <a:effectLst/>
            </p:spPr>
            <p:txBody>
              <a:bodyPr wrap="none">
                <a:spAutoFit/>
              </a:bodyPr>
              <a:lstStyle/>
              <a:p>
                <a:r>
                  <a:rPr lang="en-US">
                    <a:latin typeface="Tahoma" pitchFamily="34" charset="0"/>
                  </a:rPr>
                  <a:t>ClassName</a:t>
                </a:r>
              </a:p>
            </p:txBody>
          </p:sp>
          <p:sp>
            <p:nvSpPr>
              <p:cNvPr id="17420" name="Text Box 12"/>
              <p:cNvSpPr txBox="1">
                <a:spLocks noChangeArrowheads="1"/>
              </p:cNvSpPr>
              <p:nvPr/>
            </p:nvSpPr>
            <p:spPr bwMode="auto">
              <a:xfrm>
                <a:off x="1480" y="2688"/>
                <a:ext cx="1083" cy="63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att</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endParaRPr lang="en-US">
                  <a:latin typeface="Tahoma" pitchFamily="34" charset="0"/>
                </a:endParaRPr>
              </a:p>
              <a:p>
                <a:pPr>
                  <a:buFontTx/>
                  <a:buChar char="-"/>
                </a:pPr>
                <a:r>
                  <a:rPr lang="en-US">
                    <a:latin typeface="Tahoma" pitchFamily="34" charset="0"/>
                  </a:rPr>
                  <a:t>…</a:t>
                </a:r>
              </a:p>
              <a:p>
                <a:pPr>
                  <a:buFontTx/>
                  <a:buChar char="-"/>
                </a:pPr>
                <a:r>
                  <a:rPr lang="en-US">
                    <a:latin typeface="Tahoma" pitchFamily="34" charset="0"/>
                  </a:rPr>
                  <a:t> att</a:t>
                </a:r>
                <a:r>
                  <a:rPr lang="en-US" sz="2400" b="1" baseline="-25000">
                    <a:latin typeface="Tahoma" pitchFamily="34" charset="0"/>
                  </a:rPr>
                  <a:t>i</a:t>
                </a:r>
                <a:r>
                  <a:rPr lang="en-US">
                    <a:latin typeface="Tahoma" pitchFamily="34" charset="0"/>
                  </a:rPr>
                  <a:t>: dataType</a:t>
                </a:r>
                <a:r>
                  <a:rPr lang="en-US" sz="2400" b="1" baseline="-25000">
                    <a:latin typeface="Tahoma" pitchFamily="34" charset="0"/>
                  </a:rPr>
                  <a:t>i</a:t>
                </a:r>
              </a:p>
            </p:txBody>
          </p:sp>
          <p:sp>
            <p:nvSpPr>
              <p:cNvPr id="17421" name="Text Box 13"/>
              <p:cNvSpPr txBox="1">
                <a:spLocks noChangeArrowheads="1"/>
              </p:cNvSpPr>
              <p:nvPr/>
            </p:nvSpPr>
            <p:spPr bwMode="auto">
              <a:xfrm>
                <a:off x="1480" y="3403"/>
                <a:ext cx="1285" cy="577"/>
              </a:xfrm>
              <a:prstGeom prst="rect">
                <a:avLst/>
              </a:prstGeom>
              <a:noFill/>
              <a:ln w="9525">
                <a:noFill/>
                <a:miter lim="800000"/>
                <a:headEnd/>
                <a:tailEnd/>
              </a:ln>
              <a:effectLst/>
            </p:spPr>
            <p:txBody>
              <a:bodyPr wrap="none">
                <a:spAutoFit/>
              </a:bodyPr>
              <a:lstStyle/>
              <a:p>
                <a:r>
                  <a:rPr lang="en-US">
                    <a:latin typeface="Tahoma" pitchFamily="34" charset="0"/>
                  </a:rPr>
                  <a:t>+ m</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p>
              <a:p>
                <a:r>
                  <a:rPr lang="en-US">
                    <a:latin typeface="Tahoma" pitchFamily="34" charset="0"/>
                  </a:rPr>
                  <a:t>+ ...</a:t>
                </a:r>
              </a:p>
              <a:p>
                <a:r>
                  <a:rPr lang="en-US">
                    <a:latin typeface="Tahoma" pitchFamily="34" charset="0"/>
                  </a:rPr>
                  <a:t>+ m</a:t>
                </a:r>
                <a:r>
                  <a:rPr lang="en-US" sz="2400" b="1" baseline="-25000">
                    <a:latin typeface="Tahoma" pitchFamily="34" charset="0"/>
                  </a:rPr>
                  <a:t>j</a:t>
                </a:r>
                <a:r>
                  <a:rPr lang="en-US">
                    <a:latin typeface="Tahoma" pitchFamily="34" charset="0"/>
                  </a:rPr>
                  <a:t>(…): dataType</a:t>
                </a:r>
                <a:r>
                  <a:rPr lang="en-US" sz="2400" b="1" baseline="-25000">
                    <a:latin typeface="Tahoma" pitchFamily="34" charset="0"/>
                  </a:rPr>
                  <a:t>j</a:t>
                </a:r>
              </a:p>
            </p:txBody>
          </p:sp>
        </p:gr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358775"/>
            <a:ext cx="9144000" cy="598488"/>
          </a:xfrm>
        </p:spPr>
        <p:txBody>
          <a:bodyPr/>
          <a:lstStyle/>
          <a:p>
            <a:r>
              <a:rPr lang="en-US"/>
              <a:t>Declaring Private Attributes</a:t>
            </a:r>
          </a:p>
        </p:txBody>
      </p:sp>
      <p:sp>
        <p:nvSpPr>
          <p:cNvPr id="14" name="Slide Number Placeholder 5"/>
          <p:cNvSpPr>
            <a:spLocks noGrp="1"/>
          </p:cNvSpPr>
          <p:nvPr>
            <p:ph type="sldNum" sz="quarter" idx="12"/>
          </p:nvPr>
        </p:nvSpPr>
        <p:spPr/>
        <p:txBody>
          <a:bodyPr/>
          <a:lstStyle/>
          <a:p>
            <a:fld id="{DB258C64-BA8A-4201-97D7-54826AD061EE}" type="slidenum">
              <a:rPr lang="en-US"/>
              <a:pPr/>
              <a:t>24</a:t>
            </a:fld>
            <a:endParaRPr lang="en-US"/>
          </a:p>
        </p:txBody>
      </p:sp>
      <p:grpSp>
        <p:nvGrpSpPr>
          <p:cNvPr id="2" name="Group 3"/>
          <p:cNvGrpSpPr>
            <a:grpSpLocks/>
          </p:cNvGrpSpPr>
          <p:nvPr/>
        </p:nvGrpSpPr>
        <p:grpSpPr bwMode="auto">
          <a:xfrm>
            <a:off x="1228725" y="2452688"/>
            <a:ext cx="6619875" cy="936625"/>
            <a:chOff x="246" y="802"/>
            <a:chExt cx="5514" cy="912"/>
          </a:xfrm>
        </p:grpSpPr>
        <p:sp>
          <p:nvSpPr>
            <p:cNvPr id="18436" name="Rectangle 4"/>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8437" name="Rectangle 5"/>
            <p:cNvSpPr>
              <a:spLocks noChangeArrowheads="1"/>
            </p:cNvSpPr>
            <p:nvPr/>
          </p:nvSpPr>
          <p:spPr bwMode="auto">
            <a:xfrm>
              <a:off x="303" y="918"/>
              <a:ext cx="5457" cy="357"/>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8438" name="Rectangle 6"/>
          <p:cNvSpPr>
            <a:spLocks noChangeArrowheads="1"/>
          </p:cNvSpPr>
          <p:nvPr/>
        </p:nvSpPr>
        <p:spPr bwMode="auto">
          <a:xfrm>
            <a:off x="1762125" y="4738688"/>
            <a:ext cx="5638800" cy="366712"/>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private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8439"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0"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1"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2"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Modifiers</a:t>
            </a:r>
          </a:p>
        </p:txBody>
      </p:sp>
      <p:sp>
        <p:nvSpPr>
          <p:cNvPr id="18443"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Data Type</a:t>
            </a:r>
          </a:p>
        </p:txBody>
      </p:sp>
      <p:sp>
        <p:nvSpPr>
          <p:cNvPr id="18444"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Name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a:xfrm>
            <a:off x="304800" y="762000"/>
            <a:ext cx="8686800" cy="784225"/>
          </a:xfrm>
          <a:noFill/>
          <a:ln/>
        </p:spPr>
        <p:txBody>
          <a:bodyPr anchor="b"/>
          <a:lstStyle/>
          <a:p>
            <a:r>
              <a:rPr lang="en-US"/>
              <a:t>Example of a Class with</a:t>
            </a:r>
            <a:br>
              <a:rPr lang="en-US"/>
            </a:br>
            <a:r>
              <a:rPr lang="en-US"/>
              <a:t>Private attributes</a:t>
            </a:r>
          </a:p>
        </p:txBody>
      </p:sp>
      <p:sp>
        <p:nvSpPr>
          <p:cNvPr id="13" name="Slide Number Placeholder 6"/>
          <p:cNvSpPr>
            <a:spLocks noGrp="1"/>
          </p:cNvSpPr>
          <p:nvPr>
            <p:ph type="sldNum" sz="quarter" idx="12"/>
          </p:nvPr>
        </p:nvSpPr>
        <p:spPr/>
        <p:txBody>
          <a:bodyPr/>
          <a:lstStyle/>
          <a:p>
            <a:fld id="{C3262982-1287-4858-BC88-FDD63C0F76AB}" type="slidenum">
              <a:rPr lang="en-US"/>
              <a:pPr/>
              <a:t>25</a:t>
            </a:fld>
            <a:endParaRPr lang="en-US"/>
          </a:p>
        </p:txBody>
      </p:sp>
      <p:sp>
        <p:nvSpPr>
          <p:cNvPr id="19458" name="Rectangle 2"/>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59" name="Rectangle 3"/>
          <p:cNvSpPr>
            <a:spLocks noChangeArrowheads="1"/>
          </p:cNvSpPr>
          <p:nvPr/>
        </p:nvSpPr>
        <p:spPr bwMode="auto">
          <a:xfrm>
            <a:off x="1524000" y="4102100"/>
            <a:ext cx="5257800" cy="1790700"/>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5"/>
          <p:cNvGrpSpPr>
            <a:grpSpLocks/>
          </p:cNvGrpSpPr>
          <p:nvPr/>
        </p:nvGrpSpPr>
        <p:grpSpPr bwMode="auto">
          <a:xfrm>
            <a:off x="3352800" y="1776413"/>
            <a:ext cx="2362200" cy="1828800"/>
            <a:chOff x="2112" y="768"/>
            <a:chExt cx="1425" cy="1152"/>
          </a:xfrm>
        </p:grpSpPr>
        <p:sp>
          <p:nvSpPr>
            <p:cNvPr id="19462" name="Rectangle 6"/>
            <p:cNvSpPr>
              <a:spLocks noChangeArrowheads="1"/>
            </p:cNvSpPr>
            <p:nvPr/>
          </p:nvSpPr>
          <p:spPr bwMode="auto">
            <a:xfrm>
              <a:off x="2112" y="1680"/>
              <a:ext cx="1425" cy="240"/>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3" name="Rectangle 7"/>
            <p:cNvSpPr>
              <a:spLocks noChangeArrowheads="1"/>
            </p:cNvSpPr>
            <p:nvPr/>
          </p:nvSpPr>
          <p:spPr bwMode="auto">
            <a:xfrm>
              <a:off x="2112" y="1056"/>
              <a:ext cx="1425"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2112" y="768"/>
              <a:ext cx="1425"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sp>
        <p:nvSpPr>
          <p:cNvPr id="19465" name="Text Box 9"/>
          <p:cNvSpPr txBox="1">
            <a:spLocks noChangeArrowheads="1"/>
          </p:cNvSpPr>
          <p:nvPr/>
        </p:nvSpPr>
        <p:spPr bwMode="auto">
          <a:xfrm>
            <a:off x="3700463" y="1852613"/>
            <a:ext cx="1282700" cy="366712"/>
          </a:xfrm>
          <a:prstGeom prst="rect">
            <a:avLst/>
          </a:prstGeom>
          <a:noFill/>
          <a:ln w="9525">
            <a:noFill/>
            <a:miter lim="800000"/>
            <a:headEnd/>
            <a:tailEnd/>
          </a:ln>
          <a:effectLst/>
        </p:spPr>
        <p:txBody>
          <a:bodyPr wrap="none">
            <a:spAutoFit/>
          </a:bodyPr>
          <a:lstStyle/>
          <a:p>
            <a:r>
              <a:rPr lang="en-US">
                <a:latin typeface="Tahoma" pitchFamily="34" charset="0"/>
              </a:rPr>
              <a:t>ClassName</a:t>
            </a:r>
          </a:p>
        </p:txBody>
      </p:sp>
      <p:sp>
        <p:nvSpPr>
          <p:cNvPr id="19466" name="Text Box 10"/>
          <p:cNvSpPr txBox="1">
            <a:spLocks noChangeArrowheads="1"/>
          </p:cNvSpPr>
          <p:nvPr/>
        </p:nvSpPr>
        <p:spPr bwMode="auto">
          <a:xfrm>
            <a:off x="3352800" y="2227263"/>
            <a:ext cx="2424113" cy="641350"/>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studentName: String</a:t>
            </a:r>
          </a:p>
          <a:p>
            <a:pPr>
              <a:buFontTx/>
              <a:buChar char="-"/>
            </a:pPr>
            <a:r>
              <a:rPr lang="en-US">
                <a:latin typeface="Tahoma" pitchFamily="34" charset="0"/>
              </a:rPr>
              <a:t> courseCode: String</a:t>
            </a:r>
            <a:endParaRPr lang="en-US" sz="2400" b="1" baseline="-25000">
              <a:latin typeface="Tahoma" pitchFamily="34" charset="0"/>
            </a:endParaRPr>
          </a:p>
        </p:txBody>
      </p:sp>
      <p:sp>
        <p:nvSpPr>
          <p:cNvPr id="19467" name="Text Box 11"/>
          <p:cNvSpPr txBox="1">
            <a:spLocks noChangeArrowheads="1"/>
          </p:cNvSpPr>
          <p:nvPr/>
        </p:nvSpPr>
        <p:spPr bwMode="auto">
          <a:xfrm>
            <a:off x="3352800" y="3321050"/>
            <a:ext cx="184150" cy="336550"/>
          </a:xfrm>
          <a:prstGeom prst="rect">
            <a:avLst/>
          </a:prstGeom>
          <a:noFill/>
          <a:ln w="9525">
            <a:noFill/>
            <a:miter lim="800000"/>
            <a:headEnd/>
            <a:tailEnd/>
          </a:ln>
          <a:effectLst/>
        </p:spPr>
        <p:txBody>
          <a:bodyPr wrap="none">
            <a:spAutoFit/>
          </a:bodyPr>
          <a:lstStyle/>
          <a:p>
            <a:endParaRPr lang="en-GB" sz="2400" b="1" baseline="-25000">
              <a:latin typeface="Tahoma"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6"/>
          <p:cNvSpPr>
            <a:spLocks noGrp="1"/>
          </p:cNvSpPr>
          <p:nvPr>
            <p:ph type="sldNum" sz="quarter" idx="12"/>
          </p:nvPr>
        </p:nvSpPr>
        <p:spPr/>
        <p:txBody>
          <a:bodyPr/>
          <a:lstStyle/>
          <a:p>
            <a:fld id="{628E0919-C78B-4BA0-93EA-FC6B5A8BEA7E}" type="slidenum">
              <a:rPr lang="en-US"/>
              <a:pPr/>
              <a:t>26</a:t>
            </a:fld>
            <a:endParaRPr lang="en-US"/>
          </a:p>
        </p:txBody>
      </p:sp>
      <p:sp>
        <p:nvSpPr>
          <p:cNvPr id="20482" name="Rectangle 2"/>
          <p:cNvSpPr>
            <a:spLocks noChangeArrowheads="1"/>
          </p:cNvSpPr>
          <p:nvPr/>
        </p:nvSpPr>
        <p:spPr bwMode="auto">
          <a:xfrm>
            <a:off x="304800" y="1752600"/>
            <a:ext cx="7924800" cy="4495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3" name="Rectangle 3"/>
          <p:cNvSpPr>
            <a:spLocks noChangeArrowheads="1"/>
          </p:cNvSpPr>
          <p:nvPr/>
        </p:nvSpPr>
        <p:spPr bwMode="auto">
          <a:xfrm>
            <a:off x="533400" y="4648200"/>
            <a:ext cx="7543800" cy="990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4" name="Rectangle 4"/>
          <p:cNvSpPr>
            <a:spLocks noChangeArrowheads="1"/>
          </p:cNvSpPr>
          <p:nvPr/>
        </p:nvSpPr>
        <p:spPr bwMode="auto">
          <a:xfrm>
            <a:off x="533400" y="39624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5" name="Rectangle 5"/>
          <p:cNvSpPr>
            <a:spLocks noChangeArrowheads="1"/>
          </p:cNvSpPr>
          <p:nvPr/>
        </p:nvSpPr>
        <p:spPr bwMode="auto">
          <a:xfrm>
            <a:off x="533400" y="28956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7" name="Rectangle 7"/>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20488" name="Rectangle 8"/>
          <p:cNvSpPr>
            <a:spLocks noChangeArrowheads="1"/>
          </p:cNvSpPr>
          <p:nvPr/>
        </p:nvSpPr>
        <p:spPr bwMode="auto">
          <a:xfrm>
            <a:off x="457200" y="1828800"/>
            <a:ext cx="8458200" cy="4678204"/>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20489" name="Freeform 9"/>
          <p:cNvSpPr>
            <a:spLocks/>
          </p:cNvSpPr>
          <p:nvPr/>
        </p:nvSpPr>
        <p:spPr bwMode="auto">
          <a:xfrm rot="-50793">
            <a:off x="685800" y="29718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0" name="Freeform 10"/>
          <p:cNvSpPr>
            <a:spLocks/>
          </p:cNvSpPr>
          <p:nvPr/>
        </p:nvSpPr>
        <p:spPr bwMode="auto">
          <a:xfrm rot="-50793">
            <a:off x="685800" y="40386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1" name="Freeform 11"/>
          <p:cNvSpPr>
            <a:spLocks/>
          </p:cNvSpPr>
          <p:nvPr/>
        </p:nvSpPr>
        <p:spPr bwMode="auto">
          <a:xfrm rot="-50793">
            <a:off x="685800" y="49530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152400"/>
            <a:ext cx="7772400" cy="838200"/>
          </a:xfrm>
        </p:spPr>
        <p:txBody>
          <a:bodyPr/>
          <a:lstStyle/>
          <a:p>
            <a:r>
              <a:rPr lang="en-US"/>
              <a:t>Accessibility Example</a:t>
            </a:r>
          </a:p>
        </p:txBody>
      </p:sp>
      <p:sp>
        <p:nvSpPr>
          <p:cNvPr id="17" name="Slide Number Placeholder 4"/>
          <p:cNvSpPr>
            <a:spLocks noGrp="1"/>
          </p:cNvSpPr>
          <p:nvPr>
            <p:ph type="sldNum" sz="quarter" idx="12"/>
          </p:nvPr>
        </p:nvSpPr>
        <p:spPr/>
        <p:txBody>
          <a:bodyPr/>
          <a:lstStyle/>
          <a:p>
            <a:fld id="{A4005845-69EB-46CE-B10C-F0CDDDA43E21}" type="slidenum">
              <a:rPr lang="en-US"/>
              <a:pPr/>
              <a:t>27</a:t>
            </a:fld>
            <a:endParaRPr lang="en-US"/>
          </a:p>
        </p:txBody>
      </p:sp>
      <p:grpSp>
        <p:nvGrpSpPr>
          <p:cNvPr id="2" name="Group 3"/>
          <p:cNvGrpSpPr>
            <a:grpSpLocks/>
          </p:cNvGrpSpPr>
          <p:nvPr/>
        </p:nvGrpSpPr>
        <p:grpSpPr bwMode="auto">
          <a:xfrm>
            <a:off x="5057775" y="1682750"/>
            <a:ext cx="3863975" cy="3529013"/>
            <a:chOff x="138" y="646"/>
            <a:chExt cx="5527" cy="1119"/>
          </a:xfrm>
        </p:grpSpPr>
        <p:sp>
          <p:nvSpPr>
            <p:cNvPr id="21508" name="Rectangle 4"/>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09" name="Rectangle 5"/>
            <p:cNvSpPr>
              <a:spLocks noChangeArrowheads="1"/>
            </p:cNvSpPr>
            <p:nvPr/>
          </p:nvSpPr>
          <p:spPr bwMode="auto">
            <a:xfrm>
              <a:off x="138" y="693"/>
              <a:ext cx="5518" cy="1037"/>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class Service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public  int memberOne;</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int memberTwo;</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public void doOne()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void doTwo()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a:t>
              </a:r>
            </a:p>
          </p:txBody>
        </p:sp>
      </p:grpSp>
      <p:grpSp>
        <p:nvGrpSpPr>
          <p:cNvPr id="3" name="Group 6"/>
          <p:cNvGrpSpPr>
            <a:grpSpLocks/>
          </p:cNvGrpSpPr>
          <p:nvPr/>
        </p:nvGrpSpPr>
        <p:grpSpPr bwMode="auto">
          <a:xfrm>
            <a:off x="171450" y="1701800"/>
            <a:ext cx="4071938" cy="4027488"/>
            <a:chOff x="138" y="646"/>
            <a:chExt cx="5527" cy="1286"/>
          </a:xfrm>
        </p:grpSpPr>
        <p:sp>
          <p:nvSpPr>
            <p:cNvPr id="21511" name="Rectangle 7"/>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12" name="Rectangle 8"/>
            <p:cNvSpPr>
              <a:spLocks noChangeArrowheads="1"/>
            </p:cNvSpPr>
            <p:nvPr/>
          </p:nvSpPr>
          <p:spPr bwMode="auto">
            <a:xfrm>
              <a:off x="138" y="693"/>
              <a:ext cx="5518" cy="1239"/>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dirty="0">
                  <a:latin typeface="Tahoma"/>
                  <a:ea typeface="ＭＳ Ｐゴシック" pitchFamily="34" charset="-128"/>
                </a:rPr>
                <a:t>…</a:t>
              </a:r>
              <a:endParaRPr lang="en-US" sz="1600" dirty="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dirty="0">
                  <a:latin typeface="Courier New" pitchFamily="49" charset="0"/>
                  <a:ea typeface="ＭＳ Ｐゴシック" pitchFamily="34" charset="-128"/>
                </a:rPr>
                <a:t>Service </a:t>
              </a:r>
              <a:r>
                <a:rPr lang="en-US" sz="1600" dirty="0" err="1">
                  <a:latin typeface="Courier New" pitchFamily="49" charset="0"/>
                  <a:ea typeface="ＭＳ Ｐゴシック" pitchFamily="34" charset="-128"/>
                </a:rPr>
                <a:t>obj</a:t>
              </a:r>
              <a:r>
                <a:rPr lang="en-US" sz="1600" dirty="0">
                  <a:latin typeface="Courier New" pitchFamily="49" charset="0"/>
                  <a:ea typeface="ＭＳ Ｐゴシック" pitchFamily="34" charset="-128"/>
                </a:rPr>
                <a:t> = new Service();</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obj.memberOne</a:t>
              </a:r>
              <a:r>
                <a:rPr lang="en-US" sz="1600" dirty="0">
                  <a:latin typeface="Courier New" pitchFamily="49" charset="0"/>
                  <a:ea typeface="ＭＳ Ｐゴシック" pitchFamily="34" charset="-128"/>
                </a:rPr>
                <a:t> = 10;</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obj.memberTwo</a:t>
              </a:r>
              <a:r>
                <a:rPr lang="en-US" sz="1600" dirty="0">
                  <a:latin typeface="Courier New" pitchFamily="49" charset="0"/>
                  <a:ea typeface="ＭＳ Ｐゴシック" pitchFamily="34" charset="-128"/>
                </a:rPr>
                <a:t> = 20;</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obj.doOne</a:t>
              </a:r>
              <a:r>
                <a:rPr lang="en-US" sz="1600" dirty="0">
                  <a:latin typeface="Courier New" pitchFamily="49" charset="0"/>
                  <a:ea typeface="ＭＳ Ｐゴシック" pitchFamily="34" charset="-128"/>
                </a:rPr>
                <a:t>();</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obj.doTwo</a:t>
              </a:r>
              <a:r>
                <a:rPr lang="en-US" sz="1600" dirty="0">
                  <a:latin typeface="Courier New" pitchFamily="49" charset="0"/>
                  <a:ea typeface="ＭＳ Ｐゴシック" pitchFamily="34" charset="-128"/>
                </a:rPr>
                <a:t>();</a:t>
              </a:r>
            </a:p>
            <a:p>
              <a:pPr lvl="1">
                <a:spcBef>
                  <a:spcPct val="50000"/>
                </a:spcBef>
                <a:buClr>
                  <a:schemeClr val="tx2"/>
                </a:buClr>
                <a:buSzPct val="80000"/>
                <a:tabLst>
                  <a:tab pos="2289175" algn="l"/>
                </a:tabLst>
              </a:pPr>
              <a:r>
                <a:rPr lang="en-US" sz="1600" dirty="0">
                  <a:latin typeface="Tahoma"/>
                  <a:ea typeface="ＭＳ Ｐゴシック" pitchFamily="34" charset="-128"/>
                </a:rPr>
                <a:t>…</a:t>
              </a:r>
              <a:endParaRPr lang="en-US" sz="1600" dirty="0">
                <a:latin typeface="Courier New" pitchFamily="49" charset="0"/>
                <a:ea typeface="ＭＳ Ｐゴシック" pitchFamily="34" charset="-128"/>
              </a:endParaRPr>
            </a:p>
            <a:p>
              <a:pPr lvl="1">
                <a:spcBef>
                  <a:spcPct val="50000"/>
                </a:spcBef>
                <a:buClr>
                  <a:schemeClr val="tx2"/>
                </a:buClr>
                <a:buSzPct val="80000"/>
                <a:tabLst>
                  <a:tab pos="2289175" algn="l"/>
                </a:tabLst>
              </a:pPr>
              <a:endParaRPr lang="en-US" sz="1600" dirty="0">
                <a:latin typeface="Courier New" pitchFamily="49" charset="0"/>
                <a:ea typeface="ＭＳ Ｐゴシック" pitchFamily="34" charset="-128"/>
              </a:endParaRPr>
            </a:p>
          </p:txBody>
        </p:sp>
      </p:grpSp>
      <p:sp>
        <p:nvSpPr>
          <p:cNvPr id="21513" name="Freeform 9"/>
          <p:cNvSpPr>
            <a:spLocks/>
          </p:cNvSpPr>
          <p:nvPr/>
        </p:nvSpPr>
        <p:spPr bwMode="auto">
          <a:xfrm rot="534672">
            <a:off x="3402013" y="2527300"/>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4" name="Freeform 10"/>
          <p:cNvSpPr>
            <a:spLocks/>
          </p:cNvSpPr>
          <p:nvPr/>
        </p:nvSpPr>
        <p:spPr bwMode="auto">
          <a:xfrm rot="-50793">
            <a:off x="3348038" y="3228975"/>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5" name="Freeform 11"/>
          <p:cNvSpPr>
            <a:spLocks/>
          </p:cNvSpPr>
          <p:nvPr/>
        </p:nvSpPr>
        <p:spPr bwMode="auto">
          <a:xfrm rot="534672">
            <a:off x="3408363" y="3814763"/>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6" name="Freeform 12"/>
          <p:cNvSpPr>
            <a:spLocks/>
          </p:cNvSpPr>
          <p:nvPr/>
        </p:nvSpPr>
        <p:spPr bwMode="auto">
          <a:xfrm rot="-50793">
            <a:off x="3354388" y="4516438"/>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7" name="Text Box 13"/>
          <p:cNvSpPr txBox="1">
            <a:spLocks noChangeArrowheads="1"/>
          </p:cNvSpPr>
          <p:nvPr/>
        </p:nvSpPr>
        <p:spPr bwMode="auto">
          <a:xfrm>
            <a:off x="1455738" y="5573713"/>
            <a:ext cx="927100" cy="457200"/>
          </a:xfrm>
          <a:prstGeom prst="rect">
            <a:avLst/>
          </a:prstGeom>
          <a:noFill/>
          <a:ln w="9525">
            <a:noFill/>
            <a:miter lim="800000"/>
            <a:headEnd/>
            <a:tailEnd/>
          </a:ln>
          <a:effectLst/>
        </p:spPr>
        <p:txBody>
          <a:bodyPr wrap="none">
            <a:spAutoFit/>
          </a:bodyPr>
          <a:lstStyle/>
          <a:p>
            <a:r>
              <a:rPr lang="en-US" sz="2400">
                <a:latin typeface="Times New Roman" pitchFamily="18" charset="0"/>
              </a:rPr>
              <a:t>Client</a:t>
            </a:r>
          </a:p>
        </p:txBody>
      </p:sp>
      <p:sp>
        <p:nvSpPr>
          <p:cNvPr id="21518" name="Text Box 14"/>
          <p:cNvSpPr txBox="1">
            <a:spLocks noChangeArrowheads="1"/>
          </p:cNvSpPr>
          <p:nvPr/>
        </p:nvSpPr>
        <p:spPr bwMode="auto">
          <a:xfrm>
            <a:off x="6186488" y="5573713"/>
            <a:ext cx="1096962" cy="457200"/>
          </a:xfrm>
          <a:prstGeom prst="rect">
            <a:avLst/>
          </a:prstGeom>
          <a:noFill/>
          <a:ln w="9525">
            <a:noFill/>
            <a:miter lim="800000"/>
            <a:headEnd/>
            <a:tailEnd/>
          </a:ln>
          <a:effectLst/>
        </p:spPr>
        <p:txBody>
          <a:bodyPr wrap="none">
            <a:spAutoFit/>
          </a:bodyPr>
          <a:lstStyle/>
          <a:p>
            <a:r>
              <a:rPr lang="en-US" sz="2400">
                <a:latin typeface="Times New Roman" pitchFamily="18" charset="0"/>
              </a:rPr>
              <a:t>Service</a:t>
            </a:r>
          </a:p>
        </p:txBody>
      </p:sp>
      <p:sp>
        <p:nvSpPr>
          <p:cNvPr id="21519" name="Line 15"/>
          <p:cNvSpPr>
            <a:spLocks noChangeShapeType="1"/>
          </p:cNvSpPr>
          <p:nvPr/>
        </p:nvSpPr>
        <p:spPr bwMode="auto">
          <a:xfrm>
            <a:off x="4243388" y="3548063"/>
            <a:ext cx="889000" cy="0"/>
          </a:xfrm>
          <a:prstGeom prst="line">
            <a:avLst/>
          </a:prstGeom>
          <a:noFill/>
          <a:ln w="38100">
            <a:solidFill>
              <a:schemeClr val="tx1"/>
            </a:solidFill>
            <a:prstDash val="sysDot"/>
            <a:miter lim="800000"/>
            <a:headEnd/>
            <a:tailEnd type="triangle" w="med" len="med"/>
          </a:ln>
          <a:effectLst/>
        </p:spPr>
        <p:txBody>
          <a:bodyPr wrap="none"/>
          <a:lstStyle/>
          <a:p>
            <a:endParaRPr lang="en-US"/>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13"/>
                                        </p:tgtEl>
                                        <p:attrNameLst>
                                          <p:attrName>style.visibility</p:attrName>
                                        </p:attrNameLst>
                                      </p:cBhvr>
                                      <p:to>
                                        <p:strVal val="visible"/>
                                      </p:to>
                                    </p:set>
                                    <p:animEffect transition="in" filter="blinds(horizontal)">
                                      <p:cBhvr>
                                        <p:cTn id="7" dur="500"/>
                                        <p:tgtEl>
                                          <p:spTgt spid="215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514"/>
                                        </p:tgtEl>
                                        <p:attrNameLst>
                                          <p:attrName>style.visibility</p:attrName>
                                        </p:attrNameLst>
                                      </p:cBhvr>
                                      <p:to>
                                        <p:strVal val="visible"/>
                                      </p:to>
                                    </p:set>
                                    <p:animEffect transition="in" filter="blinds(horizontal)">
                                      <p:cBhvr>
                                        <p:cTn id="12" dur="500"/>
                                        <p:tgtEl>
                                          <p:spTgt spid="215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1515"/>
                                        </p:tgtEl>
                                        <p:attrNameLst>
                                          <p:attrName>style.visibility</p:attrName>
                                        </p:attrNameLst>
                                      </p:cBhvr>
                                      <p:to>
                                        <p:strVal val="visible"/>
                                      </p:to>
                                    </p:set>
                                    <p:animEffect transition="in" filter="blinds(horizontal)">
                                      <p:cBhvr>
                                        <p:cTn id="17" dur="500"/>
                                        <p:tgtEl>
                                          <p:spTgt spid="2151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516"/>
                                        </p:tgtEl>
                                        <p:attrNameLst>
                                          <p:attrName>style.visibility</p:attrName>
                                        </p:attrNameLst>
                                      </p:cBhvr>
                                      <p:to>
                                        <p:strVal val="visible"/>
                                      </p:to>
                                    </p:set>
                                    <p:animEffect transition="in" filter="blinds(horizontal)">
                                      <p:cBhvr>
                                        <p:cTn id="22" dur="500"/>
                                        <p:tgtEl>
                                          <p:spTgt spid="21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3" grpId="0" animBg="1"/>
      <p:bldP spid="21514" grpId="0" animBg="1"/>
      <p:bldP spid="21515" grpId="0" animBg="1"/>
      <p:bldP spid="215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Methods</a:t>
            </a:r>
            <a:endParaRPr lang="en-US" dirty="0"/>
          </a:p>
        </p:txBody>
      </p:sp>
      <p:sp>
        <p:nvSpPr>
          <p:cNvPr id="4" name="Subtitle 3"/>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228600"/>
            <a:ext cx="7772400" cy="838200"/>
          </a:xfrm>
        </p:spPr>
        <p:txBody>
          <a:bodyPr/>
          <a:lstStyle/>
          <a:p>
            <a:r>
              <a:rPr lang="en-US"/>
              <a:t>Method Declaration</a:t>
            </a:r>
            <a:endParaRPr lang="en-GB"/>
          </a:p>
        </p:txBody>
      </p:sp>
      <p:sp>
        <p:nvSpPr>
          <p:cNvPr id="8195" name="Rectangle 3"/>
          <p:cNvSpPr>
            <a:spLocks noGrp="1" noChangeArrowheads="1"/>
          </p:cNvSpPr>
          <p:nvPr>
            <p:ph idx="1"/>
          </p:nvPr>
        </p:nvSpPr>
        <p:spPr>
          <a:xfrm>
            <a:off x="838200" y="1752600"/>
            <a:ext cx="8077200" cy="4114800"/>
          </a:xfrm>
        </p:spPr>
        <p:txBody>
          <a:bodyPr/>
          <a:lstStyle/>
          <a:p>
            <a:r>
              <a:rPr lang="en-US"/>
              <a:t>Method declaration is composed of:</a:t>
            </a:r>
          </a:p>
          <a:p>
            <a:pPr lvl="2"/>
            <a:r>
              <a:rPr lang="en-US"/>
              <a:t>Method header.</a:t>
            </a:r>
          </a:p>
          <a:p>
            <a:pPr lvl="2"/>
            <a:r>
              <a:rPr lang="en-US"/>
              <a:t>Method body</a:t>
            </a:r>
            <a:endParaRPr lang="en-GB"/>
          </a:p>
        </p:txBody>
      </p:sp>
      <p:sp>
        <p:nvSpPr>
          <p:cNvPr id="8" name="Slide Number Placeholder 5"/>
          <p:cNvSpPr>
            <a:spLocks noGrp="1"/>
          </p:cNvSpPr>
          <p:nvPr>
            <p:ph type="sldNum" sz="quarter" idx="12"/>
          </p:nvPr>
        </p:nvSpPr>
        <p:spPr/>
        <p:txBody>
          <a:bodyPr/>
          <a:lstStyle/>
          <a:p>
            <a:fld id="{E32570F9-E988-4D24-A46B-2BDC67EC3DE8}" type="slidenum">
              <a:rPr lang="en-US"/>
              <a:pPr/>
              <a:t>29</a:t>
            </a:fld>
            <a:endParaRPr lang="en-US"/>
          </a:p>
        </p:txBody>
      </p:sp>
      <p:grpSp>
        <p:nvGrpSpPr>
          <p:cNvPr id="2" name="Group 4"/>
          <p:cNvGrpSpPr>
            <a:grpSpLocks/>
          </p:cNvGrpSpPr>
          <p:nvPr/>
        </p:nvGrpSpPr>
        <p:grpSpPr bwMode="auto">
          <a:xfrm>
            <a:off x="390525" y="3657600"/>
            <a:ext cx="8753475" cy="1447800"/>
            <a:chOff x="246" y="802"/>
            <a:chExt cx="5514" cy="912"/>
          </a:xfrm>
        </p:grpSpPr>
        <p:sp>
          <p:nvSpPr>
            <p:cNvPr id="8197"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8198" name="Rectangle 6"/>
            <p:cNvSpPr>
              <a:spLocks noChangeArrowheads="1"/>
            </p:cNvSpPr>
            <p:nvPr/>
          </p:nvSpPr>
          <p:spPr bwMode="auto">
            <a:xfrm>
              <a:off x="303" y="918"/>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a:solidFill>
                    <a:srgbClr val="339966"/>
                  </a:solidFill>
                  <a:latin typeface="Courier New" pitchFamily="49" charset="0"/>
                  <a:ea typeface="ＭＳ Ｐゴシック" pitchFamily="34" charset="-128"/>
                </a:rPr>
                <a:t>&lt;method header&gt;</a:t>
              </a:r>
              <a:r>
                <a:rPr lang="en-US">
                  <a:latin typeface="Courier New" pitchFamily="49" charset="0"/>
                  <a:ea typeface="ＭＳ Ｐゴシック" pitchFamily="34" charset="-128"/>
                </a:rPr>
                <a:t> </a:t>
              </a:r>
              <a:r>
                <a:rPr lang="en-US">
                  <a:solidFill>
                    <a:srgbClr val="FF0000"/>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a:t>
              </a:r>
              <a:r>
                <a:rPr lang="en-US" b="1">
                  <a:solidFill>
                    <a:srgbClr val="3399FF"/>
                  </a:solidFill>
                  <a:latin typeface="Courier New" pitchFamily="49" charset="0"/>
                  <a:ea typeface="ＭＳ Ｐゴシック" pitchFamily="34" charset="-128"/>
                </a:rPr>
                <a:t>&lt;method body&gt;</a:t>
              </a:r>
            </a:p>
            <a:p>
              <a:pPr marL="114300" lvl="1">
                <a:spcBef>
                  <a:spcPct val="50000"/>
                </a:spcBef>
                <a:buClr>
                  <a:schemeClr val="tx2"/>
                </a:buClr>
                <a:buSzPct val="80000"/>
                <a:tabLst>
                  <a:tab pos="2289175" algn="l"/>
                </a:tabLst>
              </a:pPr>
              <a:r>
                <a:rPr lang="en-US">
                  <a:solidFill>
                    <a:srgbClr val="FF0000"/>
                  </a:solidFill>
                  <a:latin typeface="Courier New" pitchFamily="49" charset="0"/>
                  <a:ea typeface="ＭＳ Ｐゴシック" pitchFamily="34" charset="-128"/>
                </a:rPr>
                <a: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0" y="152400"/>
            <a:ext cx="8991600" cy="838200"/>
          </a:xfrm>
        </p:spPr>
        <p:txBody>
          <a:bodyPr/>
          <a:lstStyle/>
          <a:p>
            <a:pPr eaLnBrk="1" hangingPunct="1"/>
            <a:r>
              <a:rPr lang="en-US" smtClean="0"/>
              <a:t>Object vs. Class</a:t>
            </a:r>
            <a:endParaRPr lang="en-GB" smtClean="0"/>
          </a:p>
        </p:txBody>
      </p:sp>
      <p:sp>
        <p:nvSpPr>
          <p:cNvPr id="18438" name="Rectangle 3" descr="Rectangle: Click to edit Master text styles&#10;Second level&#10;Third level&#10;Fourth level&#10;Fifth level"/>
          <p:cNvSpPr>
            <a:spLocks noGrp="1" noChangeArrowheads="1"/>
          </p:cNvSpPr>
          <p:nvPr>
            <p:ph idx="1"/>
          </p:nvPr>
        </p:nvSpPr>
        <p:spPr/>
        <p:txBody>
          <a:bodyPr/>
          <a:lstStyle/>
          <a:p>
            <a:pPr eaLnBrk="1" hangingPunct="1"/>
            <a:endParaRPr lang="en-US" smtClean="0"/>
          </a:p>
          <a:p>
            <a:pPr eaLnBrk="1" hangingPunct="1"/>
            <a:r>
              <a:rPr lang="en-US" smtClean="0"/>
              <a:t>A </a:t>
            </a:r>
            <a:r>
              <a:rPr lang="en-US" smtClean="0">
                <a:solidFill>
                  <a:srgbClr val="FF0000"/>
                </a:solidFill>
              </a:rPr>
              <a:t>class</a:t>
            </a:r>
            <a:r>
              <a:rPr lang="en-US" smtClean="0"/>
              <a:t> could be considered as a </a:t>
            </a:r>
            <a:r>
              <a:rPr lang="en-US" smtClean="0">
                <a:solidFill>
                  <a:srgbClr val="FF0000"/>
                </a:solidFill>
              </a:rPr>
              <a:t>set of</a:t>
            </a:r>
            <a:r>
              <a:rPr lang="en-US" smtClean="0"/>
              <a:t> </a:t>
            </a:r>
            <a:r>
              <a:rPr lang="en-US" smtClean="0">
                <a:solidFill>
                  <a:srgbClr val="FF0000"/>
                </a:solidFill>
              </a:rPr>
              <a:t>objects</a:t>
            </a:r>
            <a:r>
              <a:rPr lang="en-US" smtClean="0"/>
              <a:t> having the </a:t>
            </a:r>
            <a:r>
              <a:rPr lang="en-US" smtClean="0">
                <a:solidFill>
                  <a:schemeClr val="tx2"/>
                </a:solidFill>
              </a:rPr>
              <a:t>same</a:t>
            </a:r>
            <a:r>
              <a:rPr lang="en-US" smtClean="0"/>
              <a:t> </a:t>
            </a:r>
            <a:r>
              <a:rPr lang="en-US" smtClean="0">
                <a:solidFill>
                  <a:schemeClr val="tx2"/>
                </a:solidFill>
              </a:rPr>
              <a:t>characteristics</a:t>
            </a:r>
            <a:r>
              <a:rPr lang="en-US" smtClean="0"/>
              <a:t> and </a:t>
            </a:r>
            <a:r>
              <a:rPr lang="en-US" smtClean="0">
                <a:solidFill>
                  <a:schemeClr val="tx2"/>
                </a:solidFill>
              </a:rPr>
              <a:t>behavior</a:t>
            </a:r>
            <a:r>
              <a:rPr lang="en-US" smtClean="0"/>
              <a:t>.</a:t>
            </a:r>
          </a:p>
          <a:p>
            <a:pPr eaLnBrk="1" hangingPunct="1"/>
            <a:r>
              <a:rPr lang="en-US" smtClean="0"/>
              <a:t>An </a:t>
            </a:r>
            <a:r>
              <a:rPr lang="en-US" smtClean="0">
                <a:solidFill>
                  <a:srgbClr val="FF0000"/>
                </a:solidFill>
              </a:rPr>
              <a:t>object</a:t>
            </a:r>
            <a:r>
              <a:rPr lang="en-US" smtClean="0"/>
              <a:t> is an </a:t>
            </a:r>
            <a:r>
              <a:rPr lang="en-US" smtClean="0">
                <a:solidFill>
                  <a:srgbClr val="FF0000"/>
                </a:solidFill>
              </a:rPr>
              <a:t>instance of</a:t>
            </a:r>
            <a:r>
              <a:rPr lang="en-US" smtClean="0"/>
              <a:t> a </a:t>
            </a:r>
            <a:r>
              <a:rPr lang="en-US" smtClean="0">
                <a:solidFill>
                  <a:srgbClr val="FF0000"/>
                </a:solidFill>
              </a:rPr>
              <a:t>class</a:t>
            </a:r>
            <a:r>
              <a:rPr lang="en-US" smtClean="0"/>
              <a:t>.</a:t>
            </a:r>
            <a:endParaRPr lang="en-US" smtClean="0">
              <a:solidFill>
                <a:srgbClr val="FF0000"/>
              </a:solidFill>
            </a:endParaRPr>
          </a:p>
          <a:p>
            <a:pPr eaLnBrk="1" hangingPunct="1"/>
            <a:endParaRPr lang="en-GB" smtClean="0">
              <a:solidFill>
                <a:srgbClr val="FF0000"/>
              </a:solidFill>
            </a:endParaRPr>
          </a:p>
        </p:txBody>
      </p:sp>
      <p:sp>
        <p:nvSpPr>
          <p:cNvPr id="18434" name="Date Placeholder 3"/>
          <p:cNvSpPr>
            <a:spLocks noGrp="1"/>
          </p:cNvSpPr>
          <p:nvPr>
            <p:ph type="dt" sz="half" idx="10"/>
          </p:nvPr>
        </p:nvSpPr>
        <p:spPr>
          <a:noFill/>
        </p:spPr>
        <p:txBody>
          <a:bodyPr/>
          <a:lstStyle/>
          <a:p>
            <a:r>
              <a:rPr lang="en-US"/>
              <a:t>Introduction to OOP</a:t>
            </a:r>
          </a:p>
        </p:txBody>
      </p:sp>
      <p:sp>
        <p:nvSpPr>
          <p:cNvPr id="18435" name="Footer Placeholder 4"/>
          <p:cNvSpPr>
            <a:spLocks noGrp="1"/>
          </p:cNvSpPr>
          <p:nvPr>
            <p:ph type="ftr" sz="quarter" idx="11"/>
          </p:nvPr>
        </p:nvSpPr>
        <p:spPr>
          <a:noFill/>
        </p:spPr>
        <p:txBody>
          <a:bodyPr/>
          <a:lstStyle/>
          <a:p>
            <a:r>
              <a:rPr lang="en-US"/>
              <a:t>Dr. S. GANNOUNI &amp; Dr.  A. TOUIR</a:t>
            </a:r>
          </a:p>
        </p:txBody>
      </p:sp>
      <p:sp>
        <p:nvSpPr>
          <p:cNvPr id="18436" name="Slide Number Placeholder 5"/>
          <p:cNvSpPr>
            <a:spLocks noGrp="1"/>
          </p:cNvSpPr>
          <p:nvPr>
            <p:ph type="sldNum" sz="quarter" idx="12"/>
          </p:nvPr>
        </p:nvSpPr>
        <p:spPr>
          <a:noFill/>
        </p:spPr>
        <p:txBody>
          <a:bodyPr/>
          <a:lstStyle/>
          <a:p>
            <a:r>
              <a:rPr lang="en-US"/>
              <a:t>Page </a:t>
            </a:r>
            <a:fld id="{DFB26626-4DA8-4C55-8E34-4BB5528815E3}" type="slidenum">
              <a:rPr lang="en-US"/>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152400"/>
            <a:ext cx="7772400" cy="914400"/>
          </a:xfrm>
        </p:spPr>
        <p:txBody>
          <a:bodyPr/>
          <a:lstStyle/>
          <a:p>
            <a:r>
              <a:rPr lang="en-US"/>
              <a:t>Method Declaration (cont.)</a:t>
            </a:r>
          </a:p>
        </p:txBody>
      </p:sp>
      <p:sp>
        <p:nvSpPr>
          <p:cNvPr id="24" name="Slide Number Placeholder 4"/>
          <p:cNvSpPr>
            <a:spLocks noGrp="1"/>
          </p:cNvSpPr>
          <p:nvPr>
            <p:ph type="sldNum" sz="quarter" idx="12"/>
          </p:nvPr>
        </p:nvSpPr>
        <p:spPr/>
        <p:txBody>
          <a:bodyPr/>
          <a:lstStyle/>
          <a:p>
            <a:fld id="{8F891C3A-B4ED-48CA-932C-0E759C19BE42}" type="slidenum">
              <a:rPr lang="en-US"/>
              <a:pPr/>
              <a:t>30</a:t>
            </a:fld>
            <a:endParaRPr lang="en-US"/>
          </a:p>
        </p:txBody>
      </p:sp>
      <p:sp>
        <p:nvSpPr>
          <p:cNvPr id="9219" name="Rectangle 3"/>
          <p:cNvSpPr>
            <a:spLocks noChangeArrowheads="1"/>
          </p:cNvSpPr>
          <p:nvPr/>
        </p:nvSpPr>
        <p:spPr bwMode="auto">
          <a:xfrm>
            <a:off x="12700" y="4622800"/>
            <a:ext cx="9144000" cy="1192213"/>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void</a:t>
            </a:r>
            <a:r>
              <a:rPr lang="en-US">
                <a:latin typeface="Courier New" pitchFamily="49" charset="0"/>
                <a:ea typeface="ＭＳ Ｐゴシック" pitchFamily="34" charset="-128"/>
              </a:rPr>
              <a:t>     setOwnerName  </a:t>
            </a:r>
            <a:r>
              <a:rPr lang="en-US" b="1">
                <a:solidFill>
                  <a:srgbClr val="990033"/>
                </a:solidFill>
                <a:latin typeface="Courier New" pitchFamily="49" charset="0"/>
                <a:ea typeface="ＭＳ Ｐゴシック" pitchFamily="34" charset="-128"/>
              </a:rPr>
              <a:t>(</a:t>
            </a:r>
            <a:r>
              <a:rPr lang="en-US">
                <a:solidFill>
                  <a:srgbClr val="A50021"/>
                </a:solidFill>
                <a:latin typeface="Courier New" pitchFamily="49" charset="0"/>
                <a:ea typeface="ＭＳ Ｐゴシック" pitchFamily="34" charset="-128"/>
              </a:rPr>
              <a:t> </a:t>
            </a:r>
            <a:r>
              <a:rPr lang="en-US">
                <a:latin typeface="Courier New" pitchFamily="49" charset="0"/>
                <a:ea typeface="ＭＳ Ｐゴシック" pitchFamily="34" charset="-128"/>
              </a:rPr>
              <a:t>  String  name   </a:t>
            </a:r>
            <a:r>
              <a:rPr lang="en-US" b="1">
                <a:solidFill>
                  <a:srgbClr val="990033"/>
                </a:solidFill>
                <a:latin typeface="Courier New" pitchFamily="49" charset="0"/>
                <a:ea typeface="ＭＳ Ｐゴシック" pitchFamily="34" charset="-128"/>
              </a:rPr>
              <a:t>) {</a:t>
            </a:r>
          </a:p>
          <a:p>
            <a:pPr lvl="1">
              <a:spcBef>
                <a:spcPct val="50000"/>
              </a:spcBef>
              <a:buClr>
                <a:schemeClr val="tx2"/>
              </a:buClr>
              <a:buSzPct val="80000"/>
            </a:pPr>
            <a:r>
              <a:rPr lang="en-US">
                <a:latin typeface="Courier New" pitchFamily="49" charset="0"/>
                <a:ea typeface="ＭＳ Ｐゴシック" pitchFamily="34" charset="-128"/>
              </a:rPr>
              <a:t>       ownerName = name;</a:t>
            </a:r>
          </a:p>
          <a:p>
            <a:pPr lvl="1">
              <a:spcBef>
                <a:spcPct val="50000"/>
              </a:spcBef>
              <a:buClr>
                <a:schemeClr val="tx2"/>
              </a:buClr>
              <a:buSzPct val="80000"/>
            </a:pPr>
            <a:r>
              <a:rPr lang="en-US" b="1">
                <a:solidFill>
                  <a:srgbClr val="990033"/>
                </a:solidFill>
                <a:latin typeface="Courier New" pitchFamily="49" charset="0"/>
                <a:ea typeface="ＭＳ Ｐゴシック" pitchFamily="34" charset="-128"/>
              </a:rPr>
              <a:t>}</a:t>
            </a:r>
          </a:p>
        </p:txBody>
      </p:sp>
      <p:sp>
        <p:nvSpPr>
          <p:cNvPr id="9220" name="AutoShape 4"/>
          <p:cNvSpPr>
            <a:spLocks noChangeArrowheads="1"/>
          </p:cNvSpPr>
          <p:nvPr/>
        </p:nvSpPr>
        <p:spPr bwMode="auto">
          <a:xfrm>
            <a:off x="6477000" y="5105400"/>
            <a:ext cx="16256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body</a:t>
            </a:r>
          </a:p>
        </p:txBody>
      </p:sp>
      <p:sp>
        <p:nvSpPr>
          <p:cNvPr id="9221" name="AutoShape 5"/>
          <p:cNvSpPr>
            <a:spLocks noChangeArrowheads="1"/>
          </p:cNvSpPr>
          <p:nvPr/>
        </p:nvSpPr>
        <p:spPr bwMode="auto">
          <a:xfrm>
            <a:off x="1295400" y="5029200"/>
            <a:ext cx="4029075" cy="571500"/>
          </a:xfrm>
          <a:prstGeom prst="roundRect">
            <a:avLst>
              <a:gd name="adj" fmla="val 16667"/>
            </a:avLst>
          </a:prstGeom>
          <a:noFill/>
          <a:ln w="38100" cap="rnd">
            <a:solidFill>
              <a:srgbClr val="A50021"/>
            </a:solidFill>
            <a:prstDash val="sysDot"/>
            <a:miter lim="800000"/>
            <a:headEnd/>
            <a:tailEnd/>
          </a:ln>
          <a:effectLst/>
        </p:spPr>
        <p:txBody>
          <a:bodyPr wrap="none" anchor="ctr"/>
          <a:lstStyle/>
          <a:p>
            <a:endParaRPr lang="en-US"/>
          </a:p>
        </p:txBody>
      </p:sp>
      <p:sp>
        <p:nvSpPr>
          <p:cNvPr id="9222" name="Line 6"/>
          <p:cNvSpPr>
            <a:spLocks noChangeShapeType="1"/>
          </p:cNvSpPr>
          <p:nvPr/>
        </p:nvSpPr>
        <p:spPr bwMode="auto">
          <a:xfrm flipV="1">
            <a:off x="5562600" y="4572000"/>
            <a:ext cx="1736725" cy="0"/>
          </a:xfrm>
          <a:prstGeom prst="line">
            <a:avLst/>
          </a:prstGeom>
          <a:noFill/>
          <a:ln w="57150" cap="rnd">
            <a:solidFill>
              <a:srgbClr val="A50021"/>
            </a:solidFill>
            <a:prstDash val="sysDot"/>
            <a:miter lim="800000"/>
            <a:headEnd/>
            <a:tailEnd/>
          </a:ln>
          <a:effectLst/>
        </p:spPr>
        <p:txBody>
          <a:bodyPr wrap="none"/>
          <a:lstStyle/>
          <a:p>
            <a:endParaRPr lang="en-US"/>
          </a:p>
        </p:txBody>
      </p:sp>
      <p:sp>
        <p:nvSpPr>
          <p:cNvPr id="9223" name="Line 7"/>
          <p:cNvSpPr>
            <a:spLocks noChangeShapeType="1"/>
          </p:cNvSpPr>
          <p:nvPr/>
        </p:nvSpPr>
        <p:spPr bwMode="auto">
          <a:xfrm flipV="1">
            <a:off x="5410200" y="5257800"/>
            <a:ext cx="1066800" cy="12700"/>
          </a:xfrm>
          <a:prstGeom prst="line">
            <a:avLst/>
          </a:prstGeom>
          <a:noFill/>
          <a:ln w="28575">
            <a:solidFill>
              <a:schemeClr val="tx1"/>
            </a:solidFill>
            <a:miter lim="800000"/>
            <a:headEnd type="triangle" w="med" len="lg"/>
            <a:tailEnd/>
          </a:ln>
          <a:effectLst/>
        </p:spPr>
        <p:txBody>
          <a:bodyPr wrap="none" anchor="ctr"/>
          <a:lstStyle/>
          <a:p>
            <a:endParaRPr lang="en-US"/>
          </a:p>
        </p:txBody>
      </p:sp>
      <p:grpSp>
        <p:nvGrpSpPr>
          <p:cNvPr id="2" name="Group 8"/>
          <p:cNvGrpSpPr>
            <a:grpSpLocks/>
          </p:cNvGrpSpPr>
          <p:nvPr/>
        </p:nvGrpSpPr>
        <p:grpSpPr bwMode="auto">
          <a:xfrm>
            <a:off x="228600" y="3502025"/>
            <a:ext cx="1155700" cy="1025525"/>
            <a:chOff x="144" y="1997"/>
            <a:chExt cx="728" cy="646"/>
          </a:xfrm>
        </p:grpSpPr>
        <p:sp>
          <p:nvSpPr>
            <p:cNvPr id="9225" name="Line 9"/>
            <p:cNvSpPr>
              <a:spLocks noChangeShapeType="1"/>
            </p:cNvSpPr>
            <p:nvPr/>
          </p:nvSpPr>
          <p:spPr bwMode="auto">
            <a:xfrm flipV="1">
              <a:off x="639"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6" name="AutoShape 10"/>
            <p:cNvSpPr>
              <a:spLocks noChangeArrowheads="1"/>
            </p:cNvSpPr>
            <p:nvPr/>
          </p:nvSpPr>
          <p:spPr bwMode="auto">
            <a:xfrm>
              <a:off x="144" y="1997"/>
              <a:ext cx="728"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a:t>
              </a:r>
            </a:p>
          </p:txBody>
        </p:sp>
      </p:grpSp>
      <p:grpSp>
        <p:nvGrpSpPr>
          <p:cNvPr id="3" name="Group 11"/>
          <p:cNvGrpSpPr>
            <a:grpSpLocks/>
          </p:cNvGrpSpPr>
          <p:nvPr/>
        </p:nvGrpSpPr>
        <p:grpSpPr bwMode="auto">
          <a:xfrm>
            <a:off x="1676400" y="3502025"/>
            <a:ext cx="1524000" cy="1025525"/>
            <a:chOff x="1056" y="1997"/>
            <a:chExt cx="960" cy="646"/>
          </a:xfrm>
        </p:grpSpPr>
        <p:sp>
          <p:nvSpPr>
            <p:cNvPr id="9228" name="Line 12"/>
            <p:cNvSpPr>
              <a:spLocks noChangeShapeType="1"/>
            </p:cNvSpPr>
            <p:nvPr/>
          </p:nvSpPr>
          <p:spPr bwMode="auto">
            <a:xfrm flipV="1">
              <a:off x="1475"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9" name="AutoShape 13"/>
            <p:cNvSpPr>
              <a:spLocks noChangeArrowheads="1"/>
            </p:cNvSpPr>
            <p:nvPr/>
          </p:nvSpPr>
          <p:spPr bwMode="auto">
            <a:xfrm>
              <a:off x="1056"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Return Type</a:t>
              </a:r>
            </a:p>
          </p:txBody>
        </p:sp>
      </p:grpSp>
      <p:grpSp>
        <p:nvGrpSpPr>
          <p:cNvPr id="4" name="Group 14"/>
          <p:cNvGrpSpPr>
            <a:grpSpLocks/>
          </p:cNvGrpSpPr>
          <p:nvPr/>
        </p:nvGrpSpPr>
        <p:grpSpPr bwMode="auto">
          <a:xfrm>
            <a:off x="3581400" y="3502025"/>
            <a:ext cx="1625600" cy="1025525"/>
            <a:chOff x="2256" y="1997"/>
            <a:chExt cx="1024" cy="646"/>
          </a:xfrm>
        </p:grpSpPr>
        <p:sp>
          <p:nvSpPr>
            <p:cNvPr id="9231" name="Line 15"/>
            <p:cNvSpPr>
              <a:spLocks noChangeShapeType="1"/>
            </p:cNvSpPr>
            <p:nvPr/>
          </p:nvSpPr>
          <p:spPr bwMode="auto">
            <a:xfrm flipV="1">
              <a:off x="2712"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2" name="AutoShape 16"/>
            <p:cNvSpPr>
              <a:spLocks noChangeArrowheads="1"/>
            </p:cNvSpPr>
            <p:nvPr/>
          </p:nvSpPr>
          <p:spPr bwMode="auto">
            <a:xfrm>
              <a:off x="2256" y="1997"/>
              <a:ext cx="1024"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Name</a:t>
              </a:r>
            </a:p>
          </p:txBody>
        </p:sp>
      </p:grpSp>
      <p:grpSp>
        <p:nvGrpSpPr>
          <p:cNvPr id="5" name="Group 17"/>
          <p:cNvGrpSpPr>
            <a:grpSpLocks/>
          </p:cNvGrpSpPr>
          <p:nvPr/>
        </p:nvGrpSpPr>
        <p:grpSpPr bwMode="auto">
          <a:xfrm>
            <a:off x="5638800" y="3502025"/>
            <a:ext cx="1524000" cy="1025525"/>
            <a:chOff x="3805" y="1997"/>
            <a:chExt cx="960" cy="646"/>
          </a:xfrm>
        </p:grpSpPr>
        <p:sp>
          <p:nvSpPr>
            <p:cNvPr id="9234" name="Line 18"/>
            <p:cNvSpPr>
              <a:spLocks noChangeShapeType="1"/>
            </p:cNvSpPr>
            <p:nvPr/>
          </p:nvSpPr>
          <p:spPr bwMode="auto">
            <a:xfrm flipH="1" flipV="1">
              <a:off x="4305" y="2254"/>
              <a:ext cx="0" cy="389"/>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5" name="AutoShape 19"/>
            <p:cNvSpPr>
              <a:spLocks noChangeArrowheads="1"/>
            </p:cNvSpPr>
            <p:nvPr/>
          </p:nvSpPr>
          <p:spPr bwMode="auto">
            <a:xfrm>
              <a:off x="3805"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Parameters</a:t>
              </a:r>
            </a:p>
          </p:txBody>
        </p:sp>
      </p:grpSp>
      <p:grpSp>
        <p:nvGrpSpPr>
          <p:cNvPr id="6" name="Group 20"/>
          <p:cNvGrpSpPr>
            <a:grpSpLocks/>
          </p:cNvGrpSpPr>
          <p:nvPr/>
        </p:nvGrpSpPr>
        <p:grpSpPr bwMode="auto">
          <a:xfrm>
            <a:off x="304800" y="1295400"/>
            <a:ext cx="8662988" cy="1447800"/>
            <a:chOff x="192" y="576"/>
            <a:chExt cx="5457" cy="912"/>
          </a:xfrm>
        </p:grpSpPr>
        <p:sp>
          <p:nvSpPr>
            <p:cNvPr id="9237" name="Rectangle 21"/>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9238" name="Rectangle 22"/>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&lt;return type&gt;  &lt;method name&gt;  </a:t>
              </a:r>
              <a:r>
                <a:rPr lang="en-US" b="1">
                  <a:solidFill>
                    <a:srgbClr val="990033"/>
                  </a:solidFill>
                  <a:latin typeface="Courier New" pitchFamily="49" charset="0"/>
                  <a:ea typeface="ＭＳ Ｐゴシック" pitchFamily="34" charset="-128"/>
                </a:rPr>
                <a:t>(</a:t>
              </a:r>
              <a:r>
                <a:rPr lang="en-US">
                  <a:latin typeface="Courier New" pitchFamily="49" charset="0"/>
                  <a:ea typeface="ＭＳ Ｐゴシック" pitchFamily="34" charset="-128"/>
                </a:rPr>
                <a:t> &lt;parameters&gt;  </a:t>
              </a:r>
              <a:r>
                <a:rPr lang="en-US" b="1">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&lt;method body&gt;</a:t>
              </a:r>
            </a:p>
            <a:p>
              <a:pPr marL="114300" lvl="1">
                <a:spcBef>
                  <a:spcPct val="50000"/>
                </a:spcBef>
                <a:buClr>
                  <a:schemeClr val="tx2"/>
                </a:buClr>
                <a:buSzPct val="80000"/>
                <a:tabLst>
                  <a:tab pos="2289175" algn="l"/>
                </a:tabLst>
              </a:pPr>
              <a:r>
                <a:rPr lang="en-US" b="1">
                  <a:solidFill>
                    <a:srgbClr val="990033"/>
                  </a:solidFill>
                  <a:latin typeface="Courier New" pitchFamily="49" charset="0"/>
                  <a:ea typeface="ＭＳ Ｐゴシック" pitchFamily="34" charset="-128"/>
                </a:rPr>
                <a:t>}</a:t>
              </a:r>
            </a:p>
          </p:txBody>
        </p:sp>
      </p:grpSp>
    </p:spTree>
    <p:custDataLst>
      <p:tags r:id="rId1"/>
    </p:custData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4800" y="304800"/>
            <a:ext cx="8839200" cy="1143000"/>
          </a:xfrm>
        </p:spPr>
        <p:txBody>
          <a:bodyPr/>
          <a:lstStyle/>
          <a:p>
            <a:r>
              <a:rPr lang="en-US" sz="4000"/>
              <a:t>Example of Methods with </a:t>
            </a:r>
            <a:br>
              <a:rPr lang="en-US" sz="4000"/>
            </a:br>
            <a:r>
              <a:rPr lang="en-US" sz="4000"/>
              <a:t>No-Parameters and No-Return value</a:t>
            </a:r>
            <a:endParaRPr lang="en-GB" sz="4000"/>
          </a:p>
        </p:txBody>
      </p:sp>
      <p:sp>
        <p:nvSpPr>
          <p:cNvPr id="6" name="Slide Number Placeholder 5"/>
          <p:cNvSpPr>
            <a:spLocks noGrp="1"/>
          </p:cNvSpPr>
          <p:nvPr>
            <p:ph type="sldNum" sz="quarter" idx="12"/>
          </p:nvPr>
        </p:nvSpPr>
        <p:spPr/>
        <p:txBody>
          <a:bodyPr/>
          <a:lstStyle/>
          <a:p>
            <a:fld id="{114ADBD7-C76E-4C18-86A2-EB77E7E93C58}" type="slidenum">
              <a:rPr lang="en-US"/>
              <a:pPr/>
              <a:t>31</a:t>
            </a:fld>
            <a:endParaRPr lang="en-US"/>
          </a:p>
        </p:txBody>
      </p:sp>
      <p:sp>
        <p:nvSpPr>
          <p:cNvPr id="13315" name="Rectangle 3"/>
          <p:cNvSpPr>
            <a:spLocks noChangeArrowheads="1"/>
          </p:cNvSpPr>
          <p:nvPr/>
        </p:nvSpPr>
        <p:spPr bwMode="auto">
          <a:xfrm>
            <a:off x="685800" y="1676400"/>
            <a:ext cx="8077200" cy="4419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914400" y="1816100"/>
            <a:ext cx="7772400" cy="4383088"/>
          </a:xfrm>
          <a:prstGeom prst="rect">
            <a:avLst/>
          </a:prstGeom>
          <a:noFill/>
          <a:ln w="9525">
            <a:noFill/>
            <a:miter lim="800000"/>
            <a:headEnd/>
            <a:tailEnd/>
          </a:ln>
          <a:effectLst/>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import </a:t>
            </a:r>
            <a:r>
              <a:rPr lang="en-US" sz="1400" dirty="0" err="1">
                <a:solidFill>
                  <a:srgbClr val="0000FF"/>
                </a:solidFill>
                <a:latin typeface="Courier New" pitchFamily="49" charset="0"/>
                <a:ea typeface="ＭＳ Ｐゴシック" pitchFamily="34" charset="-128"/>
              </a:rPr>
              <a:t>java.util.Scanner</a:t>
            </a:r>
            <a:r>
              <a:rPr lang="en-US" sz="1400" dirty="0">
                <a:solidFill>
                  <a:srgbClr val="0000FF"/>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FF"/>
              </a:solidFill>
              <a:latin typeface="Courier New" pitchFamily="49" charset="0"/>
              <a:ea typeface="ＭＳ Ｐゴシック" pitchFamily="34" charset="-128"/>
            </a:endParaRPr>
          </a:p>
          <a:p>
            <a:pPr>
              <a:lnSpc>
                <a:spcPct val="80000"/>
              </a:lnSpc>
              <a:tabLst>
                <a:tab pos="457200" algn="l"/>
              </a:tabLst>
            </a:pPr>
            <a:r>
              <a:rPr lang="en-US" sz="1400" dirty="0">
                <a:solidFill>
                  <a:srgbClr val="0000FF"/>
                </a:solidFill>
                <a:latin typeface="Courier New" pitchFamily="49" charset="0"/>
                <a:ea typeface="ＭＳ Ｐゴシック" pitchFamily="34" charset="-128"/>
              </a:rPr>
              <a:t>public 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private</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private</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private</a:t>
            </a: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static</a:t>
            </a:r>
            <a:r>
              <a:rPr lang="en-US" sz="1400" dirty="0">
                <a:solidFill>
                  <a:srgbClr val="000000"/>
                </a:solidFill>
                <a:latin typeface="Courier New" pitchFamily="49" charset="0"/>
                <a:ea typeface="ＭＳ Ｐゴシック" pitchFamily="34" charset="-128"/>
              </a:rPr>
              <a:t> Scanner input = new Scanner(</a:t>
            </a:r>
            <a:r>
              <a:rPr lang="en-US" sz="1400" dirty="0" err="1">
                <a:solidFill>
                  <a:srgbClr val="000000"/>
                </a:solidFill>
                <a:latin typeface="Courier New" pitchFamily="49" charset="0"/>
                <a:ea typeface="ＭＳ Ｐゴシック" pitchFamily="34" charset="-128"/>
              </a:rPr>
              <a:t>System.in</a:t>
            </a:r>
            <a:r>
              <a:rPr lang="en-US" sz="1400" dirty="0">
                <a:solidFill>
                  <a:srgbClr val="000000"/>
                </a:solidFill>
                <a:latin typeface="Courier New" pitchFamily="49" charset="0"/>
                <a:ea typeface="ＭＳ Ｐゴシック" pitchFamily="34" charset="-128"/>
              </a:rPr>
              <a:t>); //Class att.</a:t>
            </a:r>
          </a:p>
          <a:p>
            <a:pPr>
              <a:lnSpc>
                <a:spcPct val="80000"/>
              </a:lnSpc>
              <a:tabLst>
                <a:tab pos="457200" algn="l"/>
              </a:tabLst>
            </a:pPr>
            <a:r>
              <a:rPr lang="en-US" sz="1400" dirty="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 void</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enterDataFromKeyBoard</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a:t>
            </a:r>
            <a:r>
              <a:rPr lang="en-US" sz="1400" dirty="0">
                <a:solidFill>
                  <a:srgbClr val="000000"/>
                </a:solidFill>
                <a:latin typeface="Courier New" pitchFamily="49" charset="0"/>
                <a:ea typeface="ＭＳ Ｐゴシック" pitchFamily="34" charset="-128"/>
              </a:rPr>
              <a:t> (“Enter the student name: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 = </a:t>
            </a:r>
            <a:r>
              <a:rPr lang="en-US" sz="1400" dirty="0" err="1">
                <a:solidFill>
                  <a:srgbClr val="000000"/>
                </a:solidFill>
                <a:latin typeface="Courier New" pitchFamily="49" charset="0"/>
                <a:ea typeface="ＭＳ Ｐゴシック" pitchFamily="34" charset="-128"/>
              </a:rPr>
              <a:t>input.next</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a:t>
            </a:r>
            <a:r>
              <a:rPr lang="en-US" sz="1400" dirty="0">
                <a:solidFill>
                  <a:srgbClr val="000000"/>
                </a:solidFill>
                <a:latin typeface="Courier New" pitchFamily="49" charset="0"/>
                <a:ea typeface="ＭＳ Ｐゴシック" pitchFamily="34" charset="-128"/>
              </a:rPr>
              <a:t> (“Enter the course code: ”);</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 </a:t>
            </a:r>
            <a:r>
              <a:rPr lang="en-US" sz="1400" dirty="0" err="1">
                <a:solidFill>
                  <a:srgbClr val="000000"/>
                </a:solidFill>
                <a:latin typeface="Courier New" pitchFamily="49" charset="0"/>
                <a:ea typeface="ＭＳ Ｐゴシック" pitchFamily="34" charset="-128"/>
              </a:rPr>
              <a:t>input.next</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 void</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displayData</a:t>
            </a:r>
            <a:r>
              <a:rPr lang="en-US" sz="1400" dirty="0">
                <a:solidFill>
                  <a:srgbClr val="000000"/>
                </a:solidFill>
                <a:latin typeface="Courier New" pitchFamily="49" charset="0"/>
                <a:ea typeface="ＭＳ Ｐゴシック" pitchFamily="34" charset="-128"/>
              </a:rPr>
              <a:t>() {</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System.out.println</a:t>
            </a:r>
            <a:r>
              <a:rPr lang="en-US" sz="1400" dirty="0">
                <a:solidFill>
                  <a:srgbClr val="000000"/>
                </a:solidFill>
                <a:latin typeface="Courier New" pitchFamily="49" charset="0"/>
                <a:ea typeface="ＭＳ Ｐゴシック" pitchFamily="34" charset="-128"/>
              </a:rPr>
              <a:t> (“The student name is: ” +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System.out.println</a:t>
            </a:r>
            <a:r>
              <a:rPr lang="en-US" sz="1400" dirty="0">
                <a:solidFill>
                  <a:srgbClr val="000000"/>
                </a:solidFill>
                <a:latin typeface="Courier New" pitchFamily="49" charset="0"/>
                <a:ea typeface="ＭＳ Ｐゴシック" pitchFamily="34" charset="-128"/>
              </a:rPr>
              <a:t> (“The </a:t>
            </a:r>
            <a:r>
              <a:rPr lang="en-US" sz="1400" dirty="0" err="1">
                <a:solidFill>
                  <a:srgbClr val="000000"/>
                </a:solidFill>
                <a:latin typeface="Courier New" pitchFamily="49" charset="0"/>
                <a:ea typeface="ＭＳ Ｐゴシック" pitchFamily="34" charset="-128"/>
              </a:rPr>
              <a:t>the</a:t>
            </a:r>
            <a:r>
              <a:rPr lang="en-US" sz="1400" dirty="0">
                <a:solidFill>
                  <a:srgbClr val="000000"/>
                </a:solidFill>
                <a:latin typeface="Courier New" pitchFamily="49" charset="0"/>
                <a:ea typeface="ＭＳ Ｐゴシック" pitchFamily="34" charset="-128"/>
              </a:rPr>
              <a:t> course code is: ”+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a:t>
            </a:r>
          </a:p>
          <a:p>
            <a:pPr>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xfrm>
            <a:off x="609600" y="152400"/>
            <a:ext cx="7772400" cy="838200"/>
          </a:xfrm>
        </p:spPr>
        <p:txBody>
          <a:bodyPr/>
          <a:lstStyle/>
          <a:p>
            <a:r>
              <a:rPr lang="en-US"/>
              <a:t>Method Invocation</a:t>
            </a:r>
            <a:endParaRPr lang="en-GB"/>
          </a:p>
        </p:txBody>
      </p:sp>
      <p:sp>
        <p:nvSpPr>
          <p:cNvPr id="15365" name="Rectangle 5"/>
          <p:cNvSpPr>
            <a:spLocks noGrp="1" noChangeArrowheads="1"/>
          </p:cNvSpPr>
          <p:nvPr>
            <p:ph idx="1"/>
          </p:nvPr>
        </p:nvSpPr>
        <p:spPr>
          <a:xfrm>
            <a:off x="467544" y="1556792"/>
            <a:ext cx="7772400" cy="4114800"/>
          </a:xfrm>
        </p:spPr>
        <p:txBody>
          <a:bodyPr/>
          <a:lstStyle/>
          <a:p>
            <a:r>
              <a:rPr lang="en-US" dirty="0"/>
              <a:t>Invoking a method of a given object requires using: </a:t>
            </a:r>
          </a:p>
          <a:p>
            <a:pPr lvl="2"/>
            <a:r>
              <a:rPr lang="en-US" dirty="0"/>
              <a:t>the </a:t>
            </a:r>
            <a:r>
              <a:rPr lang="en-US" dirty="0">
                <a:solidFill>
                  <a:srgbClr val="339966"/>
                </a:solidFill>
              </a:rPr>
              <a:t>instance variable</a:t>
            </a:r>
            <a:r>
              <a:rPr lang="en-US" dirty="0"/>
              <a:t> that </a:t>
            </a:r>
            <a:r>
              <a:rPr lang="en-US" dirty="0">
                <a:solidFill>
                  <a:srgbClr val="339966"/>
                </a:solidFill>
              </a:rPr>
              <a:t>refers</a:t>
            </a:r>
            <a:r>
              <a:rPr lang="en-US" dirty="0"/>
              <a:t> to this </a:t>
            </a:r>
            <a:r>
              <a:rPr lang="en-US" dirty="0">
                <a:solidFill>
                  <a:srgbClr val="339966"/>
                </a:solidFill>
              </a:rPr>
              <a:t>object</a:t>
            </a:r>
            <a:r>
              <a:rPr lang="en-US" dirty="0"/>
              <a:t>.</a:t>
            </a:r>
          </a:p>
          <a:p>
            <a:pPr lvl="2"/>
            <a:r>
              <a:rPr lang="en-US" dirty="0"/>
              <a:t>the dot (</a:t>
            </a:r>
            <a:r>
              <a:rPr lang="en-US" b="1" dirty="0">
                <a:solidFill>
                  <a:srgbClr val="990033"/>
                </a:solidFill>
              </a:rPr>
              <a:t>.</a:t>
            </a:r>
            <a:r>
              <a:rPr lang="en-US" dirty="0"/>
              <a:t>) operator as following:</a:t>
            </a:r>
          </a:p>
          <a:p>
            <a:pPr lvl="4">
              <a:buFontTx/>
              <a:buNone/>
            </a:pPr>
            <a:r>
              <a:rPr lang="en-US" dirty="0" err="1">
                <a:solidFill>
                  <a:srgbClr val="339966"/>
                </a:solidFill>
              </a:rPr>
              <a:t>instanceVariable</a:t>
            </a:r>
            <a:r>
              <a:rPr lang="en-US" b="1" dirty="0" err="1">
                <a:solidFill>
                  <a:srgbClr val="990033"/>
                </a:solidFill>
              </a:rPr>
              <a:t>.</a:t>
            </a:r>
            <a:r>
              <a:rPr lang="en-US" dirty="0" err="1">
                <a:solidFill>
                  <a:srgbClr val="339966"/>
                </a:solidFill>
              </a:rPr>
              <a:t>methodName</a:t>
            </a:r>
            <a:r>
              <a:rPr lang="en-US" dirty="0">
                <a:solidFill>
                  <a:srgbClr val="990033"/>
                </a:solidFill>
              </a:rPr>
              <a:t>(</a:t>
            </a:r>
            <a:r>
              <a:rPr lang="en-US" dirty="0">
                <a:solidFill>
                  <a:srgbClr val="339966"/>
                </a:solidFill>
              </a:rPr>
              <a:t>arguments</a:t>
            </a:r>
            <a:r>
              <a:rPr lang="en-US" dirty="0">
                <a:solidFill>
                  <a:srgbClr val="990033"/>
                </a:solidFill>
              </a:rPr>
              <a:t>)</a:t>
            </a:r>
          </a:p>
          <a:p>
            <a:pPr lvl="2">
              <a:buFontTx/>
              <a:buNone/>
            </a:pPr>
            <a:endParaRPr lang="en-GB" dirty="0"/>
          </a:p>
        </p:txBody>
      </p:sp>
      <p:sp>
        <p:nvSpPr>
          <p:cNvPr id="9" name="Slide Number Placeholder 5"/>
          <p:cNvSpPr>
            <a:spLocks noGrp="1"/>
          </p:cNvSpPr>
          <p:nvPr>
            <p:ph type="sldNum" sz="quarter" idx="12"/>
          </p:nvPr>
        </p:nvSpPr>
        <p:spPr/>
        <p:txBody>
          <a:bodyPr/>
          <a:lstStyle/>
          <a:p>
            <a:fld id="{C65EECA3-8CA4-4177-B0B5-91451D80F2BD}" type="slidenum">
              <a:rPr lang="en-US"/>
              <a:pPr/>
              <a:t>32</a:t>
            </a:fld>
            <a:endParaRPr lang="en-US"/>
          </a:p>
        </p:txBody>
      </p:sp>
      <p:sp>
        <p:nvSpPr>
          <p:cNvPr id="15362" name="Rectangle 2"/>
          <p:cNvSpPr>
            <a:spLocks noChangeArrowheads="1"/>
          </p:cNvSpPr>
          <p:nvPr/>
        </p:nvSpPr>
        <p:spPr bwMode="auto">
          <a:xfrm>
            <a:off x="685800" y="3467100"/>
            <a:ext cx="7924800" cy="2743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3" name="Rectangle 3"/>
          <p:cNvSpPr>
            <a:spLocks noChangeArrowheads="1"/>
          </p:cNvSpPr>
          <p:nvPr/>
        </p:nvSpPr>
        <p:spPr bwMode="auto">
          <a:xfrm>
            <a:off x="914400" y="5295900"/>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6" name="Rectangle 6"/>
          <p:cNvSpPr>
            <a:spLocks noChangeArrowheads="1"/>
          </p:cNvSpPr>
          <p:nvPr/>
        </p:nvSpPr>
        <p:spPr bwMode="auto">
          <a:xfrm>
            <a:off x="914400" y="4610100"/>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838200" y="3543300"/>
            <a:ext cx="8458200" cy="2857500"/>
          </a:xfrm>
          <a:prstGeom prst="rect">
            <a:avLst/>
          </a:prstGeom>
          <a:noFill/>
          <a:ln w="9525">
            <a:noFill/>
            <a:miter lim="800000"/>
            <a:headEnd/>
            <a:tailEnd/>
          </a:ln>
          <a:effectLst/>
        </p:spPr>
        <p:txBody>
          <a:bodyPr>
            <a:spAutoFit/>
          </a:bodyPr>
          <a:lstStyle/>
          <a:p>
            <a:r>
              <a:rPr lang="en-US" sz="1400">
                <a:solidFill>
                  <a:srgbClr val="0000FF"/>
                </a:solidFill>
                <a:latin typeface="Courier New" pitchFamily="49" charset="0"/>
                <a:cs typeface="Courier New" pitchFamily="49" charset="0"/>
              </a:rPr>
              <a:t>public class</a:t>
            </a:r>
            <a:r>
              <a:rPr lang="en-US" sz="1400">
                <a:solidFill>
                  <a:srgbClr val="000000"/>
                </a:solidFill>
                <a:latin typeface="Courier New" pitchFamily="49" charset="0"/>
                <a:cs typeface="Courier New" pitchFamily="49" charset="0"/>
              </a:rPr>
              <a:t> CourseRegistration </a:t>
            </a:r>
            <a:r>
              <a:rPr lang="en-US" sz="1400">
                <a:solidFill>
                  <a:srgbClr val="FF0000"/>
                </a:solidFill>
                <a:latin typeface="Courier New" pitchFamily="49" charset="0"/>
                <a:cs typeface="Courier New" pitchFamily="49" charset="0"/>
              </a:rPr>
              <a:t>{</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public static void</a:t>
            </a:r>
            <a:r>
              <a:rPr lang="en-US" sz="1400">
                <a:solidFill>
                  <a:srgbClr val="000000"/>
                </a:solidFill>
                <a:latin typeface="Courier New" pitchFamily="49" charset="0"/>
                <a:cs typeface="Courier New" pitchFamily="49" charset="0"/>
              </a:rPr>
              <a:t> main</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String</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args</a:t>
            </a:r>
            <a:r>
              <a:rPr lang="en-US" sz="1400">
                <a:solidFill>
                  <a:srgbClr val="FF0000"/>
                </a:solidFill>
                <a:latin typeface="Courier New" pitchFamily="49" charset="0"/>
                <a:cs typeface="Courier New" pitchFamily="49" charset="0"/>
              </a:rPr>
              <a:t>) { </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 course1, course2;</a:t>
            </a:r>
          </a:p>
          <a:p>
            <a:r>
              <a:rPr lang="en-US" sz="1400">
                <a:solidFill>
                  <a:srgbClr val="00FF00"/>
                </a:solidFill>
                <a:latin typeface="Courier New" pitchFamily="49" charset="0"/>
                <a:cs typeface="Courier New" pitchFamily="49" charset="0"/>
              </a:rPr>
              <a:t>//Create and assign values to course1</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course1</a:t>
            </a:r>
            <a:r>
              <a:rPr lang="en-US" sz="1400">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r>
              <a:rPr lang="en-US" sz="1400">
                <a:solidFill>
                  <a:srgbClr val="00FF00"/>
                </a:solidFill>
                <a:latin typeface="Courier New" pitchFamily="49" charset="0"/>
                <a:cs typeface="Courier New" pitchFamily="49" charset="0"/>
              </a:rPr>
              <a:t>//Create and assign values to course2</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course2 =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FF0000"/>
                </a:solidFill>
                <a:latin typeface="Courier New" pitchFamily="49" charset="0"/>
                <a:cs typeface="Courier New" pitchFamily="49" charset="0"/>
              </a:rPr>
              <a:t>}</a:t>
            </a:r>
          </a:p>
          <a:p>
            <a:r>
              <a:rPr lang="en-US" sz="1400">
                <a:solidFill>
                  <a:srgbClr val="FF0000"/>
                </a:solidFill>
                <a:latin typeface="Courier New" pitchFamily="49" charset="0"/>
                <a:cs typeface="Courier New" pitchFamily="49" charset="0"/>
              </a:rPr>
              <a:t>}</a:t>
            </a:r>
          </a:p>
          <a:p>
            <a:endParaRPr lang="en-US" sz="140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28600"/>
            <a:ext cx="9144000" cy="838200"/>
          </a:xfrm>
        </p:spPr>
        <p:txBody>
          <a:bodyPr/>
          <a:lstStyle/>
          <a:p>
            <a:r>
              <a:rPr lang="en-US" sz="4000"/>
              <a:t>Method Invocation Execution Schema</a:t>
            </a:r>
            <a:endParaRPr lang="en-GB" sz="4000"/>
          </a:p>
        </p:txBody>
      </p:sp>
      <p:sp>
        <p:nvSpPr>
          <p:cNvPr id="24" name="Slide Number Placeholder 5"/>
          <p:cNvSpPr>
            <a:spLocks noGrp="1"/>
          </p:cNvSpPr>
          <p:nvPr>
            <p:ph type="sldNum" sz="quarter" idx="12"/>
          </p:nvPr>
        </p:nvSpPr>
        <p:spPr/>
        <p:txBody>
          <a:bodyPr/>
          <a:lstStyle/>
          <a:p>
            <a:fld id="{BB2058AA-E9F2-4D5C-8C52-C9EABC61C90C}" type="slidenum">
              <a:rPr lang="en-US"/>
              <a:pPr/>
              <a:t>33</a:t>
            </a:fld>
            <a:endParaRPr lang="en-US"/>
          </a:p>
        </p:txBody>
      </p:sp>
      <p:sp>
        <p:nvSpPr>
          <p:cNvPr id="16387" name="Rectangle 3"/>
          <p:cNvSpPr>
            <a:spLocks noChangeArrowheads="1"/>
          </p:cNvSpPr>
          <p:nvPr/>
        </p:nvSpPr>
        <p:spPr bwMode="auto">
          <a:xfrm>
            <a:off x="685800" y="1295400"/>
            <a:ext cx="3657600" cy="2362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6388" name="Text Box 4"/>
          <p:cNvSpPr txBox="1">
            <a:spLocks noChangeArrowheads="1"/>
          </p:cNvSpPr>
          <p:nvPr/>
        </p:nvSpPr>
        <p:spPr bwMode="auto">
          <a:xfrm>
            <a:off x="762000" y="1371600"/>
            <a:ext cx="3038475" cy="217328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Client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X obj = new X();</a:t>
            </a:r>
          </a:p>
          <a:p>
            <a:pPr>
              <a:lnSpc>
                <a:spcPct val="80000"/>
              </a:lnSpc>
            </a:pPr>
            <a:r>
              <a:rPr lang="en-US" sz="1200">
                <a:solidFill>
                  <a:srgbClr val="000000"/>
                </a:solidFill>
                <a:latin typeface="Courier New" pitchFamily="49" charset="0"/>
                <a:ea typeface="ＭＳ Ｐゴシック" pitchFamily="34" charset="-128"/>
              </a:rPr>
              <a:t>      // Block statement 1</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obj.method();</a:t>
            </a:r>
          </a:p>
          <a:p>
            <a:pPr>
              <a:lnSpc>
                <a:spcPct val="80000"/>
              </a:lnSpc>
            </a:pPr>
            <a:r>
              <a:rPr lang="en-US" sz="1200">
                <a:solidFill>
                  <a:srgbClr val="000000"/>
                </a:solidFill>
                <a:latin typeface="Courier New" pitchFamily="49" charset="0"/>
                <a:ea typeface="ＭＳ Ｐゴシック" pitchFamily="34" charset="-128"/>
              </a:rPr>
              <a:t>      // Block statement 2</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89" name="Text Box 5"/>
          <p:cNvSpPr txBox="1">
            <a:spLocks noChangeArrowheads="1"/>
          </p:cNvSpPr>
          <p:nvPr/>
        </p:nvSpPr>
        <p:spPr bwMode="auto">
          <a:xfrm>
            <a:off x="3168650" y="3352800"/>
            <a:ext cx="1174750" cy="366713"/>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390" name="Rectangle 6"/>
          <p:cNvSpPr>
            <a:spLocks noChangeArrowheads="1"/>
          </p:cNvSpPr>
          <p:nvPr/>
        </p:nvSpPr>
        <p:spPr bwMode="auto">
          <a:xfrm>
            <a:off x="5029200" y="1295400"/>
            <a:ext cx="3657600" cy="2438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400">
              <a:latin typeface="Times New Roman" pitchFamily="18" charset="0"/>
            </a:endParaRPr>
          </a:p>
        </p:txBody>
      </p:sp>
      <p:sp>
        <p:nvSpPr>
          <p:cNvPr id="16391" name="Text Box 7"/>
          <p:cNvSpPr txBox="1">
            <a:spLocks noChangeArrowheads="1"/>
          </p:cNvSpPr>
          <p:nvPr/>
        </p:nvSpPr>
        <p:spPr bwMode="auto">
          <a:xfrm>
            <a:off x="5181600" y="1447800"/>
            <a:ext cx="2578100" cy="173513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X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method</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 Method body</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92" name="AutoShape 8"/>
          <p:cNvSpPr>
            <a:spLocks noChangeArrowheads="1"/>
          </p:cNvSpPr>
          <p:nvPr/>
        </p:nvSpPr>
        <p:spPr bwMode="auto">
          <a:xfrm>
            <a:off x="1524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3" name="AutoShape 9"/>
          <p:cNvSpPr>
            <a:spLocks noChangeArrowheads="1"/>
          </p:cNvSpPr>
          <p:nvPr/>
        </p:nvSpPr>
        <p:spPr bwMode="auto">
          <a:xfrm>
            <a:off x="56388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4" name="Line 10"/>
          <p:cNvSpPr>
            <a:spLocks noChangeShapeType="1"/>
          </p:cNvSpPr>
          <p:nvPr/>
        </p:nvSpPr>
        <p:spPr bwMode="auto">
          <a:xfrm>
            <a:off x="3200400" y="4114800"/>
            <a:ext cx="0" cy="685800"/>
          </a:xfrm>
          <a:prstGeom prst="line">
            <a:avLst/>
          </a:prstGeom>
          <a:noFill/>
          <a:ln w="57150">
            <a:solidFill>
              <a:schemeClr val="tx1"/>
            </a:solidFill>
            <a:round/>
            <a:headEnd/>
            <a:tailEnd/>
          </a:ln>
          <a:effectLst/>
        </p:spPr>
        <p:txBody>
          <a:bodyPr/>
          <a:lstStyle/>
          <a:p>
            <a:endParaRPr lang="en-US"/>
          </a:p>
        </p:txBody>
      </p:sp>
      <p:sp>
        <p:nvSpPr>
          <p:cNvPr id="16395" name="Line 11"/>
          <p:cNvSpPr>
            <a:spLocks noChangeShapeType="1"/>
          </p:cNvSpPr>
          <p:nvPr/>
        </p:nvSpPr>
        <p:spPr bwMode="auto">
          <a:xfrm>
            <a:off x="3200400" y="5486400"/>
            <a:ext cx="0" cy="457200"/>
          </a:xfrm>
          <a:prstGeom prst="line">
            <a:avLst/>
          </a:prstGeom>
          <a:noFill/>
          <a:ln w="57150">
            <a:solidFill>
              <a:schemeClr val="tx1"/>
            </a:solidFill>
            <a:round/>
            <a:headEnd/>
            <a:tailEnd/>
          </a:ln>
          <a:effectLst/>
        </p:spPr>
        <p:txBody>
          <a:bodyPr/>
          <a:lstStyle/>
          <a:p>
            <a:endParaRPr lang="en-US"/>
          </a:p>
        </p:txBody>
      </p:sp>
      <p:sp>
        <p:nvSpPr>
          <p:cNvPr id="16396" name="Line 12"/>
          <p:cNvSpPr>
            <a:spLocks noChangeShapeType="1"/>
          </p:cNvSpPr>
          <p:nvPr/>
        </p:nvSpPr>
        <p:spPr bwMode="auto">
          <a:xfrm>
            <a:off x="5943600" y="4876800"/>
            <a:ext cx="0" cy="533400"/>
          </a:xfrm>
          <a:prstGeom prst="line">
            <a:avLst/>
          </a:prstGeom>
          <a:noFill/>
          <a:ln w="57150">
            <a:solidFill>
              <a:schemeClr val="tx1"/>
            </a:solidFill>
            <a:round/>
            <a:headEnd/>
            <a:tailEnd/>
          </a:ln>
          <a:effectLst/>
        </p:spPr>
        <p:txBody>
          <a:bodyPr/>
          <a:lstStyle/>
          <a:p>
            <a:endParaRPr lang="en-US"/>
          </a:p>
        </p:txBody>
      </p:sp>
      <p:cxnSp>
        <p:nvCxnSpPr>
          <p:cNvPr id="16397" name="AutoShape 13"/>
          <p:cNvCxnSpPr>
            <a:cxnSpLocks noChangeShapeType="1"/>
            <a:stCxn id="16394" idx="1"/>
            <a:endCxn id="16396" idx="0"/>
          </p:cNvCxnSpPr>
          <p:nvPr/>
        </p:nvCxnSpPr>
        <p:spPr bwMode="auto">
          <a:xfrm>
            <a:off x="3200400" y="4829175"/>
            <a:ext cx="2743200" cy="19050"/>
          </a:xfrm>
          <a:prstGeom prst="straightConnector1">
            <a:avLst/>
          </a:prstGeom>
          <a:noFill/>
          <a:ln w="38100">
            <a:solidFill>
              <a:srgbClr val="339966"/>
            </a:solidFill>
            <a:prstDash val="sysDot"/>
            <a:round/>
            <a:headEnd/>
            <a:tailEnd type="triangle" w="med" len="med"/>
          </a:ln>
          <a:effectLst/>
        </p:spPr>
      </p:cxnSp>
      <p:cxnSp>
        <p:nvCxnSpPr>
          <p:cNvPr id="16398" name="AutoShape 14"/>
          <p:cNvCxnSpPr>
            <a:cxnSpLocks noChangeShapeType="1"/>
            <a:stCxn id="16396" idx="1"/>
            <a:endCxn id="16395" idx="0"/>
          </p:cNvCxnSpPr>
          <p:nvPr/>
        </p:nvCxnSpPr>
        <p:spPr bwMode="auto">
          <a:xfrm flipH="1">
            <a:off x="3200400" y="5438775"/>
            <a:ext cx="2743200" cy="19050"/>
          </a:xfrm>
          <a:prstGeom prst="straightConnector1">
            <a:avLst/>
          </a:prstGeom>
          <a:noFill/>
          <a:ln w="38100">
            <a:solidFill>
              <a:srgbClr val="339966"/>
            </a:solidFill>
            <a:prstDash val="sysDot"/>
            <a:round/>
            <a:headEnd/>
            <a:tailEnd type="triangle" w="med" len="med"/>
          </a:ln>
          <a:effectLst/>
        </p:spPr>
      </p:cxnSp>
      <p:sp>
        <p:nvSpPr>
          <p:cNvPr id="16399" name="Text Box 15"/>
          <p:cNvSpPr txBox="1">
            <a:spLocks noChangeArrowheads="1"/>
          </p:cNvSpPr>
          <p:nvPr/>
        </p:nvSpPr>
        <p:spPr bwMode="auto">
          <a:xfrm>
            <a:off x="2178050" y="5957888"/>
            <a:ext cx="1174750" cy="366712"/>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400" name="Text Box 16"/>
          <p:cNvSpPr txBox="1">
            <a:spLocks noChangeArrowheads="1"/>
          </p:cNvSpPr>
          <p:nvPr/>
        </p:nvSpPr>
        <p:spPr bwMode="auto">
          <a:xfrm>
            <a:off x="254000" y="4129088"/>
            <a:ext cx="2949575" cy="366712"/>
          </a:xfrm>
          <a:prstGeom prst="rect">
            <a:avLst/>
          </a:prstGeom>
          <a:noFill/>
          <a:ln w="9525">
            <a:noFill/>
            <a:miter lim="800000"/>
            <a:headEnd/>
            <a:tailEnd/>
          </a:ln>
          <a:effectLst/>
        </p:spPr>
        <p:txBody>
          <a:bodyPr wrap="none">
            <a:spAutoFit/>
          </a:bodyPr>
          <a:lstStyle/>
          <a:p>
            <a:r>
              <a:rPr lang="en-US">
                <a:latin typeface="Tahoma" pitchFamily="34" charset="0"/>
              </a:rPr>
              <a:t>Block statement 1 executes</a:t>
            </a:r>
            <a:endParaRPr lang="en-GB">
              <a:latin typeface="Tahoma" pitchFamily="34" charset="0"/>
            </a:endParaRPr>
          </a:p>
        </p:txBody>
      </p:sp>
      <p:sp>
        <p:nvSpPr>
          <p:cNvPr id="16401" name="Text Box 17"/>
          <p:cNvSpPr txBox="1">
            <a:spLocks noChangeArrowheads="1"/>
          </p:cNvSpPr>
          <p:nvPr/>
        </p:nvSpPr>
        <p:spPr bwMode="auto">
          <a:xfrm>
            <a:off x="579438" y="5334000"/>
            <a:ext cx="2624137" cy="366713"/>
          </a:xfrm>
          <a:prstGeom prst="rect">
            <a:avLst/>
          </a:prstGeom>
          <a:noFill/>
          <a:ln w="9525">
            <a:noFill/>
            <a:miter lim="800000"/>
            <a:headEnd/>
            <a:tailEnd/>
          </a:ln>
          <a:effectLst/>
        </p:spPr>
        <p:txBody>
          <a:bodyPr wrap="none">
            <a:spAutoFit/>
          </a:bodyPr>
          <a:lstStyle/>
          <a:p>
            <a:r>
              <a:rPr lang="en-US">
                <a:latin typeface="Tahoma" pitchFamily="34" charset="0"/>
              </a:rPr>
              <a:t>Block statement 2 </a:t>
            </a:r>
            <a:r>
              <a:rPr lang="en-US">
                <a:solidFill>
                  <a:srgbClr val="990033"/>
                </a:solidFill>
                <a:latin typeface="Tahoma" pitchFamily="34" charset="0"/>
              </a:rPr>
              <a:t>starts</a:t>
            </a:r>
            <a:endParaRPr lang="en-GB">
              <a:solidFill>
                <a:srgbClr val="990033"/>
              </a:solidFill>
              <a:latin typeface="Tahoma" pitchFamily="34" charset="0"/>
            </a:endParaRPr>
          </a:p>
        </p:txBody>
      </p:sp>
      <p:sp>
        <p:nvSpPr>
          <p:cNvPr id="16402" name="Text Box 18"/>
          <p:cNvSpPr txBox="1">
            <a:spLocks noChangeArrowheads="1"/>
          </p:cNvSpPr>
          <p:nvPr/>
        </p:nvSpPr>
        <p:spPr bwMode="auto">
          <a:xfrm>
            <a:off x="673100" y="4586288"/>
            <a:ext cx="2530475" cy="366712"/>
          </a:xfrm>
          <a:prstGeom prst="rect">
            <a:avLst/>
          </a:prstGeom>
          <a:noFill/>
          <a:ln w="9525">
            <a:noFill/>
            <a:miter lim="800000"/>
            <a:headEnd/>
            <a:tailEnd/>
          </a:ln>
          <a:effectLst/>
        </p:spPr>
        <p:txBody>
          <a:bodyPr wrap="none">
            <a:spAutoFit/>
          </a:bodyPr>
          <a:lstStyle/>
          <a:p>
            <a:r>
              <a:rPr lang="en-US">
                <a:solidFill>
                  <a:schemeClr val="tx2"/>
                </a:solidFill>
                <a:latin typeface="Tahoma" pitchFamily="34" charset="0"/>
              </a:rPr>
              <a:t>The method Invocation</a:t>
            </a:r>
            <a:endParaRPr lang="en-GB">
              <a:solidFill>
                <a:schemeClr val="tx2"/>
              </a:solidFill>
              <a:latin typeface="Tahoma" pitchFamily="34" charset="0"/>
            </a:endParaRPr>
          </a:p>
        </p:txBody>
      </p:sp>
      <p:sp>
        <p:nvSpPr>
          <p:cNvPr id="16403" name="Text Box 19"/>
          <p:cNvSpPr txBox="1">
            <a:spLocks noChangeArrowheads="1"/>
          </p:cNvSpPr>
          <p:nvPr/>
        </p:nvSpPr>
        <p:spPr bwMode="auto">
          <a:xfrm>
            <a:off x="6003925" y="4724400"/>
            <a:ext cx="2597150" cy="366713"/>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chemeClr val="tx2"/>
                </a:solidFill>
                <a:latin typeface="Tahoma" pitchFamily="34" charset="0"/>
              </a:rPr>
              <a:t>starts</a:t>
            </a:r>
            <a:endParaRPr lang="en-GB">
              <a:solidFill>
                <a:schemeClr val="tx2"/>
              </a:solidFill>
              <a:latin typeface="Tahoma" pitchFamily="34" charset="0"/>
            </a:endParaRPr>
          </a:p>
        </p:txBody>
      </p:sp>
      <p:sp>
        <p:nvSpPr>
          <p:cNvPr id="16404" name="Text Box 20"/>
          <p:cNvSpPr txBox="1">
            <a:spLocks noChangeArrowheads="1"/>
          </p:cNvSpPr>
          <p:nvPr/>
        </p:nvSpPr>
        <p:spPr bwMode="auto">
          <a:xfrm>
            <a:off x="3484563" y="4495800"/>
            <a:ext cx="2154237" cy="641350"/>
          </a:xfrm>
          <a:prstGeom prst="rect">
            <a:avLst/>
          </a:prstGeom>
          <a:noFill/>
          <a:ln w="9525">
            <a:noFill/>
            <a:miter lim="800000"/>
            <a:headEnd/>
            <a:tailEnd/>
          </a:ln>
          <a:effectLst/>
        </p:spPr>
        <p:txBody>
          <a:bodyPr wrap="none">
            <a:spAutoFit/>
          </a:bodyPr>
          <a:lstStyle/>
          <a:p>
            <a:pPr algn="ctr"/>
            <a:r>
              <a:rPr lang="en-US">
                <a:solidFill>
                  <a:schemeClr val="tx2"/>
                </a:solidFill>
                <a:latin typeface="Tahoma" pitchFamily="34" charset="0"/>
              </a:rPr>
              <a:t>Passing Parameters</a:t>
            </a:r>
          </a:p>
          <a:p>
            <a:pPr algn="ctr"/>
            <a:r>
              <a:rPr lang="en-US">
                <a:solidFill>
                  <a:schemeClr val="tx2"/>
                </a:solidFill>
                <a:latin typeface="Tahoma" pitchFamily="34" charset="0"/>
              </a:rPr>
              <a:t>if exist</a:t>
            </a:r>
            <a:endParaRPr lang="en-GB">
              <a:solidFill>
                <a:schemeClr val="tx2"/>
              </a:solidFill>
              <a:latin typeface="Tahoma" pitchFamily="34" charset="0"/>
            </a:endParaRPr>
          </a:p>
        </p:txBody>
      </p:sp>
      <p:sp>
        <p:nvSpPr>
          <p:cNvPr id="16405" name="Text Box 21"/>
          <p:cNvSpPr txBox="1">
            <a:spLocks noChangeArrowheads="1"/>
          </p:cNvSpPr>
          <p:nvPr/>
        </p:nvSpPr>
        <p:spPr bwMode="auto">
          <a:xfrm>
            <a:off x="6019800" y="5195888"/>
            <a:ext cx="2794000" cy="366712"/>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rgbClr val="990033"/>
                </a:solidFill>
                <a:latin typeface="Tahoma" pitchFamily="34" charset="0"/>
              </a:rPr>
              <a:t>finishes</a:t>
            </a:r>
            <a:endParaRPr lang="en-GB">
              <a:solidFill>
                <a:srgbClr val="990033"/>
              </a:solidFill>
              <a:latin typeface="Tahoma" pitchFamily="34" charset="0"/>
            </a:endParaRPr>
          </a:p>
        </p:txBody>
      </p:sp>
      <p:sp>
        <p:nvSpPr>
          <p:cNvPr id="16406" name="Text Box 22"/>
          <p:cNvSpPr txBox="1">
            <a:spLocks noChangeArrowheads="1"/>
          </p:cNvSpPr>
          <p:nvPr/>
        </p:nvSpPr>
        <p:spPr bwMode="auto">
          <a:xfrm>
            <a:off x="3505200" y="5105400"/>
            <a:ext cx="2120900" cy="366713"/>
          </a:xfrm>
          <a:prstGeom prst="rect">
            <a:avLst/>
          </a:prstGeom>
          <a:noFill/>
          <a:ln w="9525">
            <a:noFill/>
            <a:miter lim="800000"/>
            <a:headEnd/>
            <a:tailEnd/>
          </a:ln>
          <a:effectLst/>
        </p:spPr>
        <p:txBody>
          <a:bodyPr wrap="none">
            <a:spAutoFit/>
          </a:bodyPr>
          <a:lstStyle/>
          <a:p>
            <a:r>
              <a:rPr lang="en-US">
                <a:solidFill>
                  <a:srgbClr val="990033"/>
                </a:solidFill>
                <a:latin typeface="Tahoma" pitchFamily="34" charset="0"/>
              </a:rPr>
              <a:t>Return result if any</a:t>
            </a:r>
            <a:endParaRPr lang="en-GB">
              <a:solidFill>
                <a:srgbClr val="990033"/>
              </a:solidFill>
              <a:latin typeface="Tahoma"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04800" y="0"/>
            <a:ext cx="8839200" cy="1143000"/>
          </a:xfrm>
        </p:spPr>
        <p:txBody>
          <a:bodyPr/>
          <a:lstStyle/>
          <a:p>
            <a:r>
              <a:rPr lang="en-US" sz="3600"/>
              <a:t>Example of a Method</a:t>
            </a:r>
            <a:br>
              <a:rPr lang="en-US" sz="3600"/>
            </a:br>
            <a:r>
              <a:rPr lang="en-US" sz="3600"/>
              <a:t>with Return value</a:t>
            </a:r>
            <a:endParaRPr lang="en-GB" sz="3600"/>
          </a:p>
        </p:txBody>
      </p:sp>
      <p:sp>
        <p:nvSpPr>
          <p:cNvPr id="10" name="Slide Number Placeholder 5"/>
          <p:cNvSpPr>
            <a:spLocks noGrp="1"/>
          </p:cNvSpPr>
          <p:nvPr>
            <p:ph type="sldNum" sz="quarter" idx="12"/>
          </p:nvPr>
        </p:nvSpPr>
        <p:spPr/>
        <p:txBody>
          <a:bodyPr/>
          <a:lstStyle/>
          <a:p>
            <a:fld id="{56F9B46B-0AE5-4087-B374-DC31FA3A0F51}" type="slidenum">
              <a:rPr lang="en-US"/>
              <a:pPr/>
              <a:t>34</a:t>
            </a:fld>
            <a:endParaRPr lang="en-US"/>
          </a:p>
        </p:txBody>
      </p:sp>
      <p:grpSp>
        <p:nvGrpSpPr>
          <p:cNvPr id="2" name="Group 3"/>
          <p:cNvGrpSpPr>
            <a:grpSpLocks/>
          </p:cNvGrpSpPr>
          <p:nvPr/>
        </p:nvGrpSpPr>
        <p:grpSpPr bwMode="auto">
          <a:xfrm>
            <a:off x="684213" y="1341438"/>
            <a:ext cx="8077200" cy="2527300"/>
            <a:chOff x="432" y="1056"/>
            <a:chExt cx="5088" cy="1592"/>
          </a:xfrm>
        </p:grpSpPr>
        <p:sp>
          <p:nvSpPr>
            <p:cNvPr id="19460" name="Rectangle 4"/>
            <p:cNvSpPr>
              <a:spLocks noChangeArrowheads="1"/>
            </p:cNvSpPr>
            <p:nvPr/>
          </p:nvSpPr>
          <p:spPr bwMode="auto">
            <a:xfrm>
              <a:off x="432" y="1056"/>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1" name="Rectangle 5"/>
            <p:cNvSpPr>
              <a:spLocks noChangeArrowheads="1"/>
            </p:cNvSpPr>
            <p:nvPr/>
          </p:nvSpPr>
          <p:spPr bwMode="auto">
            <a:xfrm>
              <a:off x="576" y="1144"/>
              <a:ext cx="4896" cy="1504"/>
            </a:xfrm>
            <a:prstGeom prst="rect">
              <a:avLst/>
            </a:prstGeom>
            <a:noFill/>
            <a:ln w="9525">
              <a:noFill/>
              <a:miter lim="800000"/>
              <a:headEnd/>
              <a:tailEnd/>
            </a:ln>
            <a:effectLst/>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public class</a:t>
              </a:r>
              <a:r>
                <a:rPr lang="en-US" sz="1400" dirty="0">
                  <a:solidFill>
                    <a:srgbClr val="000000"/>
                  </a:solidFill>
                  <a:latin typeface="Courier New" pitchFamily="49" charset="0"/>
                  <a:ea typeface="ＭＳ Ｐゴシック" pitchFamily="34" charset="-128"/>
                </a:rPr>
                <a:t> Student </a:t>
              </a:r>
              <a:r>
                <a:rPr lang="en-US" sz="1400" dirty="0">
                  <a:solidFill>
                    <a:srgbClr val="FF0000"/>
                  </a:solidFill>
                  <a:latin typeface="Courier New" pitchFamily="49" charset="0"/>
                  <a:ea typeface="ＭＳ Ｐゴシック" pitchFamily="34" charset="-128"/>
                </a:rPr>
                <a:t>{</a:t>
              </a: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smtClean="0">
                  <a:solidFill>
                    <a:srgbClr val="0000FF"/>
                  </a:solidFill>
                  <a:latin typeface="Courier New" pitchFamily="49" charset="0"/>
                  <a:ea typeface="ＭＳ Ｐゴシック" pitchFamily="34" charset="-128"/>
                </a:rPr>
                <a:t>public </a:t>
              </a:r>
              <a:r>
                <a:rPr lang="en-US" sz="1400" dirty="0" smtClean="0">
                  <a:solidFill>
                    <a:srgbClr val="000000"/>
                  </a:solidFill>
                  <a:latin typeface="Courier New" pitchFamily="49" charset="0"/>
                  <a:ea typeface="ＭＳ Ｐゴシック" pitchFamily="34" charset="-128"/>
                </a:rPr>
                <a:t>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smtClean="0">
                  <a:solidFill>
                    <a:srgbClr val="0000FF"/>
                  </a:solidFill>
                  <a:latin typeface="Courier New" pitchFamily="49" charset="0"/>
                  <a:ea typeface="ＭＳ Ｐゴシック" pitchFamily="34" charset="-128"/>
                </a:rPr>
                <a:t>public </a:t>
              </a:r>
              <a:r>
                <a:rPr lang="en-US" sz="1400" dirty="0" err="1" smtClean="0">
                  <a:solidFill>
                    <a:srgbClr val="000000"/>
                  </a:solidFill>
                  <a:latin typeface="Courier New" pitchFamily="49" charset="0"/>
                  <a:ea typeface="ＭＳ Ｐゴシック" pitchFamily="34" charset="-128"/>
                </a:rPr>
                <a:t>int</a:t>
              </a:r>
              <a:r>
                <a:rPr lang="en-US" sz="1400" dirty="0" smtClean="0">
                  <a:solidFill>
                    <a:srgbClr val="000000"/>
                  </a:solidFill>
                  <a:latin typeface="Courier New" pitchFamily="49" charset="0"/>
                  <a:ea typeface="ＭＳ Ｐゴシック" pitchFamily="34" charset="-128"/>
                </a:rPr>
                <a:t> </a:t>
              </a:r>
              <a:r>
                <a:rPr lang="en-US" sz="1400" dirty="0">
                  <a:solidFill>
                    <a:srgbClr val="000000"/>
                  </a:solidFill>
                  <a:latin typeface="Courier New" pitchFamily="49" charset="0"/>
                  <a:ea typeface="ＭＳ Ｐゴシック" pitchFamily="34" charset="-128"/>
                </a:rPr>
                <a:t>midTerm1, midTerm2, lab, final ;</a:t>
              </a:r>
            </a:p>
            <a:p>
              <a:pPr>
                <a:lnSpc>
                  <a:spcPct val="80000"/>
                </a:lnSpc>
                <a:tabLst>
                  <a:tab pos="457200" algn="l"/>
                </a:tabLst>
              </a:pPr>
              <a:r>
                <a:rPr lang="en-US" sz="1400" dirty="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 </a:t>
              </a:r>
              <a:r>
                <a:rPr lang="en-US" sz="1400" dirty="0" err="1">
                  <a:solidFill>
                    <a:srgbClr val="0000FF"/>
                  </a:solidFill>
                  <a:latin typeface="Courier New" pitchFamily="49" charset="0"/>
                  <a:ea typeface="ＭＳ Ｐゴシック" pitchFamily="34" charset="-128"/>
                </a:rPr>
                <a:t>int</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computeTotalMarks</a:t>
              </a:r>
              <a:r>
                <a:rPr lang="en-US" sz="1400" dirty="0">
                  <a:solidFill>
                    <a:srgbClr val="FF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int</a:t>
              </a:r>
              <a:r>
                <a:rPr lang="en-US" sz="1400" dirty="0">
                  <a:solidFill>
                    <a:srgbClr val="000000"/>
                  </a:solidFill>
                  <a:latin typeface="Courier New" pitchFamily="49" charset="0"/>
                  <a:ea typeface="ＭＳ Ｐゴシック" pitchFamily="34" charset="-128"/>
                </a:rPr>
                <a:t> value = mid1 + mid2 + lab + final;</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return</a:t>
              </a:r>
              <a:r>
                <a:rPr lang="en-US" sz="1400" dirty="0">
                  <a:solidFill>
                    <a:srgbClr val="000000"/>
                  </a:solidFill>
                  <a:latin typeface="Courier New" pitchFamily="49" charset="0"/>
                  <a:ea typeface="ＭＳ Ｐゴシック" pitchFamily="34" charset="-128"/>
                </a:rPr>
                <a:t> value;</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latin typeface="Courier New" pitchFamily="49" charset="0"/>
                <a:ea typeface="ＭＳ Ｐゴシック" pitchFamily="34" charset="-128"/>
              </a:endParaRPr>
            </a:p>
          </p:txBody>
        </p:sp>
      </p:grpSp>
      <p:grpSp>
        <p:nvGrpSpPr>
          <p:cNvPr id="3" name="Group 6"/>
          <p:cNvGrpSpPr>
            <a:grpSpLocks/>
          </p:cNvGrpSpPr>
          <p:nvPr/>
        </p:nvGrpSpPr>
        <p:grpSpPr bwMode="auto">
          <a:xfrm>
            <a:off x="685800" y="3886200"/>
            <a:ext cx="8077200" cy="2362200"/>
            <a:chOff x="432" y="2612"/>
            <a:chExt cx="5088" cy="1488"/>
          </a:xfrm>
        </p:grpSpPr>
        <p:sp>
          <p:nvSpPr>
            <p:cNvPr id="19463" name="Rectangle 7"/>
            <p:cNvSpPr>
              <a:spLocks noChangeArrowheads="1"/>
            </p:cNvSpPr>
            <p:nvPr/>
          </p:nvSpPr>
          <p:spPr bwMode="auto">
            <a:xfrm>
              <a:off x="432" y="2612"/>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576" y="2700"/>
              <a:ext cx="4896" cy="1369"/>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TestStudent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void</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main</a:t>
              </a: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String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 args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Student st = new Student();</a:t>
              </a:r>
            </a:p>
            <a:p>
              <a:pPr>
                <a:lnSpc>
                  <a:spcPct val="80000"/>
                </a:lnSpc>
                <a:tabLst>
                  <a:tab pos="457200" algn="l"/>
                </a:tabLst>
              </a:pPr>
              <a:r>
                <a:rPr lang="en-US" sz="1400">
                  <a:solidFill>
                    <a:srgbClr val="000000"/>
                  </a:solidFill>
                  <a:latin typeface="Courier New" pitchFamily="49" charset="0"/>
                  <a:ea typeface="ＭＳ Ｐゴシック" pitchFamily="34" charset="-128"/>
                </a:rPr>
                <a:t>		int total;</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total = st.computeTotalMarks</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lnSpc>
                  <a:spcPct val="80000"/>
                </a:lnSpc>
                <a:tabLst>
                  <a:tab pos="457200" algn="l"/>
                </a:tabLst>
              </a:pPr>
              <a:r>
                <a:rPr lang="en-US" sz="1400">
                  <a:solidFill>
                    <a:srgbClr val="000000"/>
                  </a:solidFill>
                  <a:latin typeface="Courier New" pitchFamily="49" charset="0"/>
                  <a:ea typeface="ＭＳ Ｐゴシック" pitchFamily="34" charset="-128"/>
                </a:rPr>
                <a:t>		System.out.println</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total</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152400"/>
            <a:ext cx="7772400" cy="838200"/>
          </a:xfrm>
        </p:spPr>
        <p:txBody>
          <a:bodyPr/>
          <a:lstStyle/>
          <a:p>
            <a:r>
              <a:rPr lang="en-US"/>
              <a:t>Arguments and Parameters</a:t>
            </a:r>
          </a:p>
        </p:txBody>
      </p:sp>
      <p:sp>
        <p:nvSpPr>
          <p:cNvPr id="22531" name="Rectangle 3"/>
          <p:cNvSpPr>
            <a:spLocks noGrp="1" noChangeArrowheads="1"/>
          </p:cNvSpPr>
          <p:nvPr>
            <p:ph idx="1"/>
          </p:nvPr>
        </p:nvSpPr>
        <p:spPr>
          <a:xfrm>
            <a:off x="304800" y="1524000"/>
            <a:ext cx="8839200" cy="4114800"/>
          </a:xfrm>
        </p:spPr>
        <p:txBody>
          <a:bodyPr/>
          <a:lstStyle/>
          <a:p>
            <a:r>
              <a:rPr lang="en-US"/>
              <a:t>An argument is a value we pass to a method.</a:t>
            </a:r>
          </a:p>
          <a:p>
            <a:r>
              <a:rPr lang="en-US"/>
              <a:t>A parameter is a placeholder in the called method to hold the value of the passed argument.</a:t>
            </a:r>
          </a:p>
        </p:txBody>
      </p:sp>
      <p:sp>
        <p:nvSpPr>
          <p:cNvPr id="15" name="Slide Number Placeholder 5"/>
          <p:cNvSpPr>
            <a:spLocks noGrp="1"/>
          </p:cNvSpPr>
          <p:nvPr>
            <p:ph type="sldNum" sz="quarter" idx="12"/>
          </p:nvPr>
        </p:nvSpPr>
        <p:spPr/>
        <p:txBody>
          <a:bodyPr/>
          <a:lstStyle/>
          <a:p>
            <a:fld id="{BFF4E9EA-724D-49FB-9A2A-C05A7652F90B}" type="slidenum">
              <a:rPr lang="en-US"/>
              <a:pPr/>
              <a:t>35</a:t>
            </a:fld>
            <a:endParaRPr lang="en-US"/>
          </a:p>
        </p:txBody>
      </p:sp>
      <p:grpSp>
        <p:nvGrpSpPr>
          <p:cNvPr id="2" name="Group 15"/>
          <p:cNvGrpSpPr>
            <a:grpSpLocks/>
          </p:cNvGrpSpPr>
          <p:nvPr/>
        </p:nvGrpSpPr>
        <p:grpSpPr bwMode="auto">
          <a:xfrm>
            <a:off x="685800" y="3644900"/>
            <a:ext cx="3670300" cy="2592388"/>
            <a:chOff x="432" y="2296"/>
            <a:chExt cx="2312" cy="1633"/>
          </a:xfrm>
        </p:grpSpPr>
        <p:sp>
          <p:nvSpPr>
            <p:cNvPr id="22533" name="Rectangle 5"/>
            <p:cNvSpPr>
              <a:spLocks noChangeArrowheads="1"/>
            </p:cNvSpPr>
            <p:nvPr/>
          </p:nvSpPr>
          <p:spPr bwMode="auto">
            <a:xfrm>
              <a:off x="432" y="2296"/>
              <a:ext cx="2312"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2534" name="Text Box 6"/>
            <p:cNvSpPr txBox="1">
              <a:spLocks noChangeArrowheads="1"/>
            </p:cNvSpPr>
            <p:nvPr/>
          </p:nvSpPr>
          <p:spPr bwMode="auto">
            <a:xfrm>
              <a:off x="476" y="2387"/>
              <a:ext cx="2146" cy="1369"/>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Sample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Account acct = new Account();</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acct.add(400);</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35" name="Line 7"/>
            <p:cNvSpPr>
              <a:spLocks noChangeShapeType="1"/>
            </p:cNvSpPr>
            <p:nvPr/>
          </p:nvSpPr>
          <p:spPr bwMode="auto">
            <a:xfrm flipH="1" flipV="1">
              <a:off x="1474" y="3249"/>
              <a:ext cx="0" cy="249"/>
            </a:xfrm>
            <a:prstGeom prst="line">
              <a:avLst/>
            </a:prstGeom>
            <a:noFill/>
            <a:ln w="28575">
              <a:solidFill>
                <a:schemeClr val="hlink"/>
              </a:solidFill>
              <a:round/>
              <a:headEnd/>
              <a:tailEnd type="triangle" w="med" len="med"/>
            </a:ln>
            <a:effectLst/>
          </p:spPr>
          <p:txBody>
            <a:bodyPr/>
            <a:lstStyle/>
            <a:p>
              <a:endParaRPr lang="en-US"/>
            </a:p>
          </p:txBody>
        </p:sp>
        <p:sp>
          <p:nvSpPr>
            <p:cNvPr id="22536" name="Text Box 8"/>
            <p:cNvSpPr txBox="1">
              <a:spLocks noChangeArrowheads="1"/>
            </p:cNvSpPr>
            <p:nvPr/>
          </p:nvSpPr>
          <p:spPr bwMode="auto">
            <a:xfrm>
              <a:off x="884" y="3521"/>
              <a:ext cx="1328" cy="405"/>
            </a:xfrm>
            <a:prstGeom prst="rect">
              <a:avLst/>
            </a:prstGeom>
            <a:noFill/>
            <a:ln w="9525">
              <a:noFill/>
              <a:miter lim="800000"/>
              <a:headEnd/>
              <a:tailEnd/>
            </a:ln>
            <a:effectLst/>
          </p:spPr>
          <p:txBody>
            <a:bodyPr>
              <a:spAutoFit/>
            </a:bodyPr>
            <a:lstStyle/>
            <a:p>
              <a:pPr algn="ctr"/>
              <a:r>
                <a:rPr lang="en-US">
                  <a:solidFill>
                    <a:schemeClr val="hlink"/>
                  </a:solidFill>
                </a:rPr>
                <a:t>Argument</a:t>
              </a:r>
            </a:p>
            <a:p>
              <a:pPr algn="ctr"/>
              <a:r>
                <a:rPr lang="en-US">
                  <a:solidFill>
                    <a:schemeClr val="hlink"/>
                  </a:solidFill>
                </a:rPr>
                <a:t>(Actual Parameter)</a:t>
              </a:r>
            </a:p>
          </p:txBody>
        </p:sp>
      </p:grpSp>
      <p:grpSp>
        <p:nvGrpSpPr>
          <p:cNvPr id="3" name="Group 14"/>
          <p:cNvGrpSpPr>
            <a:grpSpLocks/>
          </p:cNvGrpSpPr>
          <p:nvPr/>
        </p:nvGrpSpPr>
        <p:grpSpPr bwMode="auto">
          <a:xfrm>
            <a:off x="5029200" y="3573463"/>
            <a:ext cx="3657600" cy="2592387"/>
            <a:chOff x="3168" y="2251"/>
            <a:chExt cx="2304" cy="1633"/>
          </a:xfrm>
        </p:grpSpPr>
        <p:sp>
          <p:nvSpPr>
            <p:cNvPr id="22538" name="Rectangle 10"/>
            <p:cNvSpPr>
              <a:spLocks noChangeArrowheads="1"/>
            </p:cNvSpPr>
            <p:nvPr/>
          </p:nvSpPr>
          <p:spPr bwMode="auto">
            <a:xfrm>
              <a:off x="3168" y="2251"/>
              <a:ext cx="2304"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400">
                <a:latin typeface="Times New Roman" pitchFamily="18" charset="0"/>
              </a:endParaRPr>
            </a:p>
          </p:txBody>
        </p:sp>
        <p:sp>
          <p:nvSpPr>
            <p:cNvPr id="22539" name="Text Box 11"/>
            <p:cNvSpPr txBox="1">
              <a:spLocks noChangeArrowheads="1"/>
            </p:cNvSpPr>
            <p:nvPr/>
          </p:nvSpPr>
          <p:spPr bwMode="auto">
            <a:xfrm>
              <a:off x="3264" y="2496"/>
              <a:ext cx="2030" cy="1093"/>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Account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add</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double amt</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balance = balance + amt;</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40" name="Line 12"/>
            <p:cNvSpPr>
              <a:spLocks noChangeShapeType="1"/>
            </p:cNvSpPr>
            <p:nvPr/>
          </p:nvSpPr>
          <p:spPr bwMode="auto">
            <a:xfrm flipH="1">
              <a:off x="4944" y="2640"/>
              <a:ext cx="0" cy="240"/>
            </a:xfrm>
            <a:prstGeom prst="line">
              <a:avLst/>
            </a:prstGeom>
            <a:noFill/>
            <a:ln w="28575">
              <a:solidFill>
                <a:schemeClr val="hlink"/>
              </a:solidFill>
              <a:round/>
              <a:headEnd/>
              <a:tailEnd type="triangle" w="med" len="med"/>
            </a:ln>
            <a:effectLst/>
          </p:spPr>
          <p:txBody>
            <a:bodyPr/>
            <a:lstStyle/>
            <a:p>
              <a:endParaRPr lang="en-US"/>
            </a:p>
          </p:txBody>
        </p:sp>
        <p:sp>
          <p:nvSpPr>
            <p:cNvPr id="22541" name="Text Box 13"/>
            <p:cNvSpPr txBox="1">
              <a:spLocks noChangeArrowheads="1"/>
            </p:cNvSpPr>
            <p:nvPr/>
          </p:nvSpPr>
          <p:spPr bwMode="auto">
            <a:xfrm>
              <a:off x="4558" y="2296"/>
              <a:ext cx="772" cy="404"/>
            </a:xfrm>
            <a:prstGeom prst="rect">
              <a:avLst/>
            </a:prstGeom>
            <a:noFill/>
            <a:ln w="9525">
              <a:noFill/>
              <a:miter lim="800000"/>
              <a:headEnd/>
              <a:tailEnd/>
            </a:ln>
            <a:effectLst/>
          </p:spPr>
          <p:txBody>
            <a:bodyPr wrap="none">
              <a:spAutoFit/>
            </a:bodyPr>
            <a:lstStyle/>
            <a:p>
              <a:pPr algn="ctr"/>
              <a:r>
                <a:rPr lang="en-US">
                  <a:solidFill>
                    <a:schemeClr val="hlink"/>
                  </a:solidFill>
                </a:rPr>
                <a:t>Formal</a:t>
              </a:r>
            </a:p>
            <a:p>
              <a:pPr algn="ctr"/>
              <a:r>
                <a:rPr lang="en-US">
                  <a:solidFill>
                    <a:schemeClr val="hlink"/>
                  </a:solidFill>
                </a:rPr>
                <a:t>parameter</a:t>
              </a:r>
            </a:p>
          </p:txBody>
        </p:sp>
      </p:gr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97C03F9-969E-4615-8453-B09202E98CE2}" type="slidenum">
              <a:rPr lang="en-US"/>
              <a:pPr/>
              <a:t>36</a:t>
            </a:fld>
            <a:endParaRPr lang="en-US"/>
          </a:p>
        </p:txBody>
      </p:sp>
      <p:sp>
        <p:nvSpPr>
          <p:cNvPr id="25602" name="Rectangle 2"/>
          <p:cNvSpPr>
            <a:spLocks noChangeArrowheads="1"/>
          </p:cNvSpPr>
          <p:nvPr/>
        </p:nvSpPr>
        <p:spPr bwMode="auto">
          <a:xfrm>
            <a:off x="5257800" y="4648200"/>
            <a:ext cx="3657600" cy="396875"/>
          </a:xfrm>
          <a:prstGeom prst="rect">
            <a:avLst/>
          </a:prstGeom>
          <a:noFill/>
          <a:ln w="9525">
            <a:noFill/>
            <a:miter lim="800000"/>
            <a:headEnd/>
            <a:tailEnd/>
          </a:ln>
          <a:effectLst/>
        </p:spPr>
        <p:txBody>
          <a:bodyPr>
            <a:spAutoFit/>
          </a:bodyPr>
          <a:lstStyle/>
          <a:p>
            <a:r>
              <a:rPr lang="en-US" sz="2000" b="1" dirty="0">
                <a:solidFill>
                  <a:srgbClr val="FF6600"/>
                </a:solidFill>
                <a:latin typeface="Comic Sans MS" pitchFamily="66" charset="0"/>
              </a:rPr>
              <a:t>Information Hiding</a:t>
            </a:r>
          </a:p>
        </p:txBody>
      </p:sp>
      <p:sp>
        <p:nvSpPr>
          <p:cNvPr id="25603" name="Rectangle 3"/>
          <p:cNvSpPr>
            <a:spLocks noChangeArrowheads="1"/>
          </p:cNvSpPr>
          <p:nvPr/>
        </p:nvSpPr>
        <p:spPr bwMode="auto">
          <a:xfrm>
            <a:off x="533400" y="2514600"/>
            <a:ext cx="7927032" cy="1371600"/>
          </a:xfrm>
          <a:prstGeom prst="rect">
            <a:avLst/>
          </a:prstGeom>
          <a:noFill/>
          <a:ln w="9525">
            <a:noFill/>
            <a:miter lim="800000"/>
            <a:headEnd/>
            <a:tailEnd/>
          </a:ln>
          <a:effectLst/>
        </p:spPr>
        <p:txBody>
          <a:bodyPr/>
          <a:lstStyle/>
          <a:p>
            <a:pPr>
              <a:spcBef>
                <a:spcPct val="20000"/>
              </a:spcBef>
            </a:pPr>
            <a:r>
              <a:rPr lang="en-US" sz="4400" dirty="0" smtClean="0">
                <a:solidFill>
                  <a:schemeClr val="tx2"/>
                </a:solidFill>
                <a:latin typeface="Comic Sans MS" pitchFamily="66" charset="0"/>
                <a:ea typeface="ＭＳ Ｐゴシック" pitchFamily="34" charset="-128"/>
              </a:rPr>
              <a:t>Getter, Setter and Constructor</a:t>
            </a:r>
          </a:p>
          <a:p>
            <a:pPr>
              <a:spcBef>
                <a:spcPct val="20000"/>
              </a:spcBef>
            </a:pPr>
            <a:endParaRPr lang="en-US" sz="4400" dirty="0">
              <a:solidFill>
                <a:schemeClr val="tx2"/>
              </a:solidFill>
              <a:latin typeface="Comic Sans MS" pitchFamily="66" charset="0"/>
              <a:ea typeface="ＭＳ Ｐゴシック" pitchFamily="34" charset="-128"/>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503238"/>
            <a:ext cx="8229600" cy="914400"/>
          </a:xfrm>
        </p:spPr>
        <p:txBody>
          <a:bodyPr/>
          <a:lstStyle/>
          <a:p>
            <a:r>
              <a:rPr lang="en-US" sz="4000"/>
              <a:t>How Private Attributes could be Accessed</a:t>
            </a:r>
            <a:endParaRPr lang="en-GB" sz="4000"/>
          </a:p>
        </p:txBody>
      </p:sp>
      <p:sp>
        <p:nvSpPr>
          <p:cNvPr id="3075" name="Rectangle 3"/>
          <p:cNvSpPr>
            <a:spLocks noGrp="1" noChangeArrowheads="1"/>
          </p:cNvSpPr>
          <p:nvPr>
            <p:ph idx="1"/>
          </p:nvPr>
        </p:nvSpPr>
        <p:spPr>
          <a:xfrm>
            <a:off x="838200" y="1524000"/>
            <a:ext cx="7772400" cy="4953000"/>
          </a:xfrm>
        </p:spPr>
        <p:txBody>
          <a:bodyPr/>
          <a:lstStyle/>
          <a:p>
            <a:pPr>
              <a:lnSpc>
                <a:spcPct val="90000"/>
              </a:lnSpc>
            </a:pPr>
            <a:r>
              <a:rPr lang="en-US" dirty="0" smtClean="0"/>
              <a:t>Private attributes </a:t>
            </a:r>
            <a:r>
              <a:rPr lang="en-US" dirty="0"/>
              <a:t>are accessible from outside using </a:t>
            </a:r>
            <a:r>
              <a:rPr lang="en-US" dirty="0" err="1"/>
              <a:t>accessor</a:t>
            </a:r>
            <a:r>
              <a:rPr lang="en-US" dirty="0"/>
              <a:t> operations.</a:t>
            </a:r>
          </a:p>
          <a:p>
            <a:pPr lvl="2">
              <a:lnSpc>
                <a:spcPct val="90000"/>
              </a:lnSpc>
            </a:pPr>
            <a:r>
              <a:rPr lang="en-US" dirty="0"/>
              <a:t>Getters</a:t>
            </a:r>
          </a:p>
          <a:p>
            <a:pPr lvl="2">
              <a:lnSpc>
                <a:spcPct val="90000"/>
              </a:lnSpc>
            </a:pPr>
            <a:r>
              <a:rPr lang="en-US" dirty="0"/>
              <a:t>Setters</a:t>
            </a:r>
            <a:endParaRPr lang="en-GB" dirty="0"/>
          </a:p>
        </p:txBody>
      </p:sp>
      <p:sp>
        <p:nvSpPr>
          <p:cNvPr id="5" name="Slide Number Placeholder 5"/>
          <p:cNvSpPr>
            <a:spLocks noGrp="1"/>
          </p:cNvSpPr>
          <p:nvPr>
            <p:ph type="sldNum" sz="quarter" idx="12"/>
          </p:nvPr>
        </p:nvSpPr>
        <p:spPr/>
        <p:txBody>
          <a:bodyPr/>
          <a:lstStyle/>
          <a:p>
            <a:fld id="{9EE1ADFF-46F0-406F-A4F2-978F0C1FF644}" type="slidenum">
              <a:rPr lang="en-US"/>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6"/>
          <p:cNvSpPr>
            <a:spLocks noGrp="1"/>
          </p:cNvSpPr>
          <p:nvPr>
            <p:ph type="sldNum" sz="quarter" idx="12"/>
          </p:nvPr>
        </p:nvSpPr>
        <p:spPr/>
        <p:txBody>
          <a:bodyPr/>
          <a:lstStyle/>
          <a:p>
            <a:fld id="{2DC1B9CB-0380-4888-AFBB-050FEE52F0F9}" type="slidenum">
              <a:rPr lang="en-US"/>
              <a:pPr/>
              <a:t>38</a:t>
            </a:fld>
            <a:endParaRPr lang="en-US"/>
          </a:p>
        </p:txBody>
      </p:sp>
      <p:sp>
        <p:nvSpPr>
          <p:cNvPr id="4098" name="Rectangle 2"/>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099" name="Rectangle 3"/>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4"/>
          <p:cNvGrpSpPr>
            <a:grpSpLocks/>
          </p:cNvGrpSpPr>
          <p:nvPr/>
        </p:nvGrpSpPr>
        <p:grpSpPr bwMode="auto">
          <a:xfrm>
            <a:off x="304800" y="1752600"/>
            <a:ext cx="8610600" cy="4754563"/>
            <a:chOff x="192" y="1104"/>
            <a:chExt cx="5424" cy="2995"/>
          </a:xfrm>
        </p:grpSpPr>
        <p:sp>
          <p:nvSpPr>
            <p:cNvPr id="4101" name="Rectangle 5"/>
            <p:cNvSpPr>
              <a:spLocks noChangeArrowheads="1"/>
            </p:cNvSpPr>
            <p:nvPr/>
          </p:nvSpPr>
          <p:spPr bwMode="auto">
            <a:xfrm>
              <a:off x="192" y="1104"/>
              <a:ext cx="4992" cy="283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2" name="Rectangle 6"/>
            <p:cNvSpPr>
              <a:spLocks noChangeArrowheads="1"/>
            </p:cNvSpPr>
            <p:nvPr/>
          </p:nvSpPr>
          <p:spPr bwMode="auto">
            <a:xfrm>
              <a:off x="336" y="2928"/>
              <a:ext cx="4752" cy="62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3" name="Rectangle 7"/>
            <p:cNvSpPr>
              <a:spLocks noChangeArrowheads="1"/>
            </p:cNvSpPr>
            <p:nvPr/>
          </p:nvSpPr>
          <p:spPr bwMode="auto">
            <a:xfrm>
              <a:off x="336" y="2496"/>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4" name="Rectangle 8"/>
            <p:cNvSpPr>
              <a:spLocks noChangeArrowheads="1"/>
            </p:cNvSpPr>
            <p:nvPr/>
          </p:nvSpPr>
          <p:spPr bwMode="auto">
            <a:xfrm>
              <a:off x="336" y="1824"/>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5" name="Rectangle 9"/>
            <p:cNvSpPr>
              <a:spLocks noChangeArrowheads="1"/>
            </p:cNvSpPr>
            <p:nvPr/>
          </p:nvSpPr>
          <p:spPr bwMode="auto">
            <a:xfrm>
              <a:off x="288" y="1152"/>
              <a:ext cx="5328" cy="2947"/>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smtClean="0">
                  <a:solidFill>
                    <a:srgbClr val="000000"/>
                  </a:solidFill>
                  <a:latin typeface="Courier New" pitchFamily="49" charset="0"/>
                  <a:cs typeface="Courier New" pitchFamily="49" charset="0"/>
                </a:rPr>
                <a:t>“CT1413“;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4106" name="Freeform 10"/>
            <p:cNvSpPr>
              <a:spLocks/>
            </p:cNvSpPr>
            <p:nvPr/>
          </p:nvSpPr>
          <p:spPr bwMode="auto">
            <a:xfrm rot="-50793">
              <a:off x="432" y="1872"/>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7" name="Freeform 11"/>
            <p:cNvSpPr>
              <a:spLocks/>
            </p:cNvSpPr>
            <p:nvPr/>
          </p:nvSpPr>
          <p:spPr bwMode="auto">
            <a:xfrm rot="-50793">
              <a:off x="432" y="2544"/>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8" name="Freeform 12"/>
            <p:cNvSpPr>
              <a:spLocks/>
            </p:cNvSpPr>
            <p:nvPr/>
          </p:nvSpPr>
          <p:spPr bwMode="auto">
            <a:xfrm rot="-50793">
              <a:off x="432" y="3120"/>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A7E01DA9-45B8-491B-81ED-8E2B00C7243F}" type="slidenum">
              <a:rPr lang="en-US"/>
              <a:pPr/>
              <a:t>39</a:t>
            </a:fld>
            <a:endParaRPr lang="en-US"/>
          </a:p>
        </p:txBody>
      </p:sp>
      <p:grpSp>
        <p:nvGrpSpPr>
          <p:cNvPr id="2" name="Group 2"/>
          <p:cNvGrpSpPr>
            <a:grpSpLocks/>
          </p:cNvGrpSpPr>
          <p:nvPr/>
        </p:nvGrpSpPr>
        <p:grpSpPr bwMode="auto">
          <a:xfrm>
            <a:off x="685800" y="990600"/>
            <a:ext cx="7772400" cy="5489575"/>
            <a:chOff x="432" y="624"/>
            <a:chExt cx="4896" cy="3458"/>
          </a:xfrm>
        </p:grpSpPr>
        <p:sp>
          <p:nvSpPr>
            <p:cNvPr id="12291" name="Rectangle 3"/>
            <p:cNvSpPr>
              <a:spLocks noChangeArrowheads="1"/>
            </p:cNvSpPr>
            <p:nvPr/>
          </p:nvSpPr>
          <p:spPr bwMode="auto">
            <a:xfrm>
              <a:off x="432" y="624"/>
              <a:ext cx="4896" cy="326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2292" name="Rectangle 4"/>
            <p:cNvSpPr>
              <a:spLocks noChangeArrowheads="1"/>
            </p:cNvSpPr>
            <p:nvPr/>
          </p:nvSpPr>
          <p:spPr bwMode="auto">
            <a:xfrm>
              <a:off x="576" y="712"/>
              <a:ext cx="4608" cy="3370"/>
            </a:xfrm>
            <a:prstGeom prst="rect">
              <a:avLst/>
            </a:prstGeom>
            <a:noFill/>
            <a:ln w="9525">
              <a:noFill/>
              <a:miter lim="800000"/>
              <a:headEnd/>
              <a:tailEnd/>
            </a:ln>
            <a:effectLst/>
          </p:spPr>
          <p:txBody>
            <a:bodyPr>
              <a:spAutoFit/>
            </a:bodyPr>
            <a:lstStyle/>
            <a:p>
              <a:pPr>
                <a:lnSpc>
                  <a:spcPct val="80000"/>
                </a:lnSpc>
                <a:tabLst>
                  <a:tab pos="457200" algn="l"/>
                </a:tabLst>
              </a:pPr>
              <a:r>
                <a:rPr lang="en-US">
                  <a:solidFill>
                    <a:srgbClr val="0000FF"/>
                  </a:solidFill>
                  <a:latin typeface="Courier New" pitchFamily="49" charset="0"/>
                  <a:ea typeface="ＭＳ Ｐゴシック" pitchFamily="34" charset="-128"/>
                </a:rPr>
                <a:t>public class</a:t>
              </a:r>
              <a:r>
                <a:rPr lang="en-US">
                  <a:solidFill>
                    <a:srgbClr val="000000"/>
                  </a:solidFill>
                  <a:latin typeface="Courier New" pitchFamily="49" charset="0"/>
                  <a:ea typeface="ＭＳ Ｐゴシック" pitchFamily="34" charset="-128"/>
                </a:rPr>
                <a:t> Course </a:t>
              </a: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FF00"/>
                  </a:solidFill>
                  <a:latin typeface="Courier New" pitchFamily="49" charset="0"/>
                  <a:ea typeface="ＭＳ Ｐゴシック" pitchFamily="34" charset="-128"/>
                </a:rPr>
                <a:t>    // Attributes</a:t>
              </a: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getStudentName()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getCourseCode()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courseCode;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setStudentName(String val) {</a:t>
              </a:r>
            </a:p>
            <a:p>
              <a:pPr>
                <a:lnSpc>
                  <a:spcPct val="80000"/>
                </a:lnSpc>
                <a:tabLst>
                  <a:tab pos="457200" algn="l"/>
                </a:tabLst>
              </a:pPr>
              <a:r>
                <a:rPr lang="en-US">
                  <a:solidFill>
                    <a:srgbClr val="000000"/>
                  </a:solidFill>
                  <a:latin typeface="Courier New" pitchFamily="49" charset="0"/>
                  <a:ea typeface="ＭＳ Ｐゴシック" pitchFamily="34" charset="-128"/>
                </a:rPr>
                <a:t>		studentName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setCourseCode(String val) {</a:t>
              </a:r>
            </a:p>
            <a:p>
              <a:pPr>
                <a:lnSpc>
                  <a:spcPct val="80000"/>
                </a:lnSpc>
                <a:tabLst>
                  <a:tab pos="457200" algn="l"/>
                </a:tabLst>
              </a:pPr>
              <a:r>
                <a:rPr lang="en-US">
                  <a:solidFill>
                    <a:srgbClr val="000000"/>
                  </a:solidFill>
                  <a:latin typeface="Courier New" pitchFamily="49" charset="0"/>
                  <a:ea typeface="ＭＳ Ｐゴシック" pitchFamily="34" charset="-128"/>
                </a:rPr>
                <a:t>		courseCode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FF0000"/>
                </a:solidFill>
                <a:latin typeface="Courier New" pitchFamily="49" charset="0"/>
                <a:ea typeface="ＭＳ Ｐゴシック" pitchFamily="34" charset="-128"/>
              </a:endParaRPr>
            </a:p>
            <a:p>
              <a:pPr>
                <a:lnSpc>
                  <a:spcPct val="80000"/>
                </a:lnSpc>
                <a:tabLst>
                  <a:tab pos="457200" algn="l"/>
                </a:tabLst>
              </a:pPr>
              <a:endParaRPr lang="en-US">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609600" y="152400"/>
            <a:ext cx="7772400" cy="838200"/>
          </a:xfrm>
        </p:spPr>
        <p:txBody>
          <a:bodyPr/>
          <a:lstStyle/>
          <a:p>
            <a:pPr eaLnBrk="1" hangingPunct="1"/>
            <a:r>
              <a:rPr lang="en-US" smtClean="0"/>
              <a:t>Declaring a Class with Java</a:t>
            </a:r>
          </a:p>
        </p:txBody>
      </p:sp>
      <p:sp>
        <p:nvSpPr>
          <p:cNvPr id="18434" name="Date Placeholder 5"/>
          <p:cNvSpPr>
            <a:spLocks noGrp="1"/>
          </p:cNvSpPr>
          <p:nvPr>
            <p:ph type="dt" sz="half" idx="10"/>
          </p:nvPr>
        </p:nvSpPr>
        <p:spPr>
          <a:noFill/>
        </p:spPr>
        <p:txBody>
          <a:bodyPr/>
          <a:lstStyle/>
          <a:p>
            <a:r>
              <a:rPr lang="en-US"/>
              <a:t>Introduction to OOP</a:t>
            </a:r>
          </a:p>
        </p:txBody>
      </p:sp>
      <p:sp>
        <p:nvSpPr>
          <p:cNvPr id="18435" name="Footer Placeholder 6"/>
          <p:cNvSpPr>
            <a:spLocks noGrp="1"/>
          </p:cNvSpPr>
          <p:nvPr>
            <p:ph type="ftr" sz="quarter" idx="11"/>
          </p:nvPr>
        </p:nvSpPr>
        <p:spPr>
          <a:noFill/>
        </p:spPr>
        <p:txBody>
          <a:bodyPr/>
          <a:lstStyle/>
          <a:p>
            <a:r>
              <a:rPr lang="en-US"/>
              <a:t>Dr. S. GANNOUNI &amp; Dr.  A. TOUIR</a:t>
            </a:r>
          </a:p>
        </p:txBody>
      </p:sp>
      <p:sp>
        <p:nvSpPr>
          <p:cNvPr id="18436" name="Slide Number Placeholder 7"/>
          <p:cNvSpPr>
            <a:spLocks noGrp="1"/>
          </p:cNvSpPr>
          <p:nvPr>
            <p:ph type="sldNum" sz="quarter" idx="12"/>
          </p:nvPr>
        </p:nvSpPr>
        <p:spPr>
          <a:noFill/>
        </p:spPr>
        <p:txBody>
          <a:bodyPr/>
          <a:lstStyle/>
          <a:p>
            <a:r>
              <a:rPr lang="en-US"/>
              <a:t>Page </a:t>
            </a:r>
            <a:fld id="{6252F223-B3EC-4496-ADB9-E0078173F61C}" type="slidenum">
              <a:rPr lang="en-US"/>
              <a:pPr/>
              <a:t>4</a:t>
            </a:fld>
            <a:endParaRPr lang="en-US"/>
          </a:p>
        </p:txBody>
      </p:sp>
      <p:sp>
        <p:nvSpPr>
          <p:cNvPr id="163848" name="Rectangle 8"/>
          <p:cNvSpPr>
            <a:spLocks noChangeArrowheads="1"/>
          </p:cNvSpPr>
          <p:nvPr/>
        </p:nvSpPr>
        <p:spPr bwMode="auto">
          <a:xfrm>
            <a:off x="1295400" y="4148138"/>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8439" name="Rectangle 9"/>
          <p:cNvSpPr>
            <a:spLocks noChangeArrowheads="1"/>
          </p:cNvSpPr>
          <p:nvPr/>
        </p:nvSpPr>
        <p:spPr bwMode="auto">
          <a:xfrm>
            <a:off x="1524000" y="4287838"/>
            <a:ext cx="5257800" cy="1960562"/>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ClassName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Methods (services)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21"/>
          <p:cNvGrpSpPr>
            <a:grpSpLocks/>
          </p:cNvGrpSpPr>
          <p:nvPr/>
        </p:nvGrpSpPr>
        <p:grpSpPr bwMode="auto">
          <a:xfrm>
            <a:off x="3187700" y="1295400"/>
            <a:ext cx="5194300" cy="2514600"/>
            <a:chOff x="2008" y="2352"/>
            <a:chExt cx="3272" cy="1584"/>
          </a:xfrm>
        </p:grpSpPr>
        <p:sp>
          <p:nvSpPr>
            <p:cNvPr id="18441" name="AutoShape 22"/>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p:spPr>
          <p:txBody>
            <a:bodyPr/>
            <a:lstStyle/>
            <a:p>
              <a:pPr algn="ctr"/>
              <a:r>
                <a:rPr lang="en-US">
                  <a:latin typeface="Comic Sans MS" pitchFamily="66" charset="0"/>
                </a:rPr>
                <a:t>Methods (Services)</a:t>
              </a:r>
            </a:p>
          </p:txBody>
        </p:sp>
        <p:sp>
          <p:nvSpPr>
            <p:cNvPr id="18442" name="AutoShape 23"/>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p:spPr>
          <p:txBody>
            <a:bodyPr/>
            <a:lstStyle/>
            <a:p>
              <a:pPr algn="ctr"/>
              <a:r>
                <a:rPr lang="en-US">
                  <a:latin typeface="Comic Sans MS" pitchFamily="66" charset="0"/>
                </a:rPr>
                <a:t>Attributes</a:t>
              </a:r>
            </a:p>
          </p:txBody>
        </p:sp>
        <p:grpSp>
          <p:nvGrpSpPr>
            <p:cNvPr id="3" name="Group 24"/>
            <p:cNvGrpSpPr>
              <a:grpSpLocks/>
            </p:cNvGrpSpPr>
            <p:nvPr/>
          </p:nvGrpSpPr>
          <p:grpSpPr bwMode="auto">
            <a:xfrm>
              <a:off x="2008" y="2352"/>
              <a:ext cx="1467" cy="1584"/>
              <a:chOff x="1480" y="2448"/>
              <a:chExt cx="1285" cy="1584"/>
            </a:xfrm>
          </p:grpSpPr>
          <p:sp>
            <p:nvSpPr>
              <p:cNvPr id="163865" name="Rectangle 25"/>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6" name="Rectangle 26"/>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7" name="Rectangle 27"/>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8447" name="Text Box 28"/>
              <p:cNvSpPr txBox="1">
                <a:spLocks noChangeArrowheads="1"/>
              </p:cNvSpPr>
              <p:nvPr/>
            </p:nvSpPr>
            <p:spPr bwMode="auto">
              <a:xfrm>
                <a:off x="1672" y="2496"/>
                <a:ext cx="707" cy="231"/>
              </a:xfrm>
              <a:prstGeom prst="rect">
                <a:avLst/>
              </a:prstGeom>
              <a:noFill/>
              <a:ln w="9525">
                <a:noFill/>
                <a:miter lim="800000"/>
                <a:headEnd/>
                <a:tailEnd/>
              </a:ln>
            </p:spPr>
            <p:txBody>
              <a:bodyPr wrap="none">
                <a:spAutoFit/>
              </a:bodyPr>
              <a:lstStyle/>
              <a:p>
                <a:r>
                  <a:rPr lang="en-US"/>
                  <a:t>ClassName</a:t>
                </a:r>
              </a:p>
            </p:txBody>
          </p:sp>
          <p:sp>
            <p:nvSpPr>
              <p:cNvPr id="18448" name="Text Box 29"/>
              <p:cNvSpPr txBox="1">
                <a:spLocks noChangeArrowheads="1"/>
              </p:cNvSpPr>
              <p:nvPr/>
            </p:nvSpPr>
            <p:spPr bwMode="auto">
              <a:xfrm>
                <a:off x="1480" y="2688"/>
                <a:ext cx="1083" cy="634"/>
              </a:xfrm>
              <a:prstGeom prst="rect">
                <a:avLst/>
              </a:prstGeom>
              <a:noFill/>
              <a:ln w="9525">
                <a:noFill/>
                <a:miter lim="800000"/>
                <a:headEnd/>
                <a:tailEnd/>
              </a:ln>
            </p:spPr>
            <p:txBody>
              <a:bodyPr wrap="none">
                <a:spAutoFit/>
              </a:bodyPr>
              <a:lstStyle/>
              <a:p>
                <a:pPr>
                  <a:buFontTx/>
                  <a:buChar char="-"/>
                </a:pPr>
                <a:r>
                  <a:rPr lang="en-US"/>
                  <a:t> att</a:t>
                </a:r>
                <a:r>
                  <a:rPr lang="en-US" sz="2400" b="1" baseline="-25000"/>
                  <a:t>1</a:t>
                </a:r>
                <a:r>
                  <a:rPr lang="en-US"/>
                  <a:t>: dataType</a:t>
                </a:r>
                <a:r>
                  <a:rPr lang="en-US" sz="2400" b="1" baseline="-25000"/>
                  <a:t>1</a:t>
                </a:r>
                <a:endParaRPr lang="en-US"/>
              </a:p>
              <a:p>
                <a:pPr>
                  <a:buFontTx/>
                  <a:buChar char="-"/>
                </a:pPr>
                <a:r>
                  <a:rPr lang="en-US"/>
                  <a:t>…</a:t>
                </a:r>
              </a:p>
              <a:p>
                <a:pPr>
                  <a:buFontTx/>
                  <a:buChar char="-"/>
                </a:pPr>
                <a:r>
                  <a:rPr lang="en-US"/>
                  <a:t> att</a:t>
                </a:r>
                <a:r>
                  <a:rPr lang="en-US" sz="2400" b="1" baseline="-25000"/>
                  <a:t>i</a:t>
                </a:r>
                <a:r>
                  <a:rPr lang="en-US"/>
                  <a:t>: dataType</a:t>
                </a:r>
                <a:r>
                  <a:rPr lang="en-US" sz="2400" b="1" baseline="-25000"/>
                  <a:t>i</a:t>
                </a:r>
              </a:p>
            </p:txBody>
          </p:sp>
          <p:sp>
            <p:nvSpPr>
              <p:cNvPr id="18449" name="Text Box 30"/>
              <p:cNvSpPr txBox="1">
                <a:spLocks noChangeArrowheads="1"/>
              </p:cNvSpPr>
              <p:nvPr/>
            </p:nvSpPr>
            <p:spPr bwMode="auto">
              <a:xfrm>
                <a:off x="1480" y="3403"/>
                <a:ext cx="1285" cy="577"/>
              </a:xfrm>
              <a:prstGeom prst="rect">
                <a:avLst/>
              </a:prstGeom>
              <a:noFill/>
              <a:ln w="9525">
                <a:noFill/>
                <a:miter lim="800000"/>
                <a:headEnd/>
                <a:tailEnd/>
              </a:ln>
            </p:spPr>
            <p:txBody>
              <a:bodyPr wrap="none">
                <a:spAutoFit/>
              </a:bodyPr>
              <a:lstStyle/>
              <a:p>
                <a:r>
                  <a:rPr lang="en-US"/>
                  <a:t>+ m</a:t>
                </a:r>
                <a:r>
                  <a:rPr lang="en-US" sz="2400" b="1" baseline="-25000"/>
                  <a:t>1</a:t>
                </a:r>
                <a:r>
                  <a:rPr lang="en-US"/>
                  <a:t>(…): dataType</a:t>
                </a:r>
                <a:r>
                  <a:rPr lang="en-US" sz="2400" b="1" baseline="-25000"/>
                  <a:t>1</a:t>
                </a:r>
              </a:p>
              <a:p>
                <a:r>
                  <a:rPr lang="en-US"/>
                  <a:t>+ ...</a:t>
                </a:r>
              </a:p>
              <a:p>
                <a:r>
                  <a:rPr lang="en-US"/>
                  <a:t>+ m</a:t>
                </a:r>
                <a:r>
                  <a:rPr lang="en-US" sz="2400" b="1" baseline="-25000"/>
                  <a:t>j</a:t>
                </a:r>
                <a:r>
                  <a:rPr lang="en-US"/>
                  <a:t>(…): dataType</a:t>
                </a:r>
                <a:r>
                  <a:rPr lang="en-US" sz="2400" b="1" baseline="-25000"/>
                  <a:t>j</a:t>
                </a:r>
              </a:p>
            </p:txBody>
          </p:sp>
        </p:gr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AABB64FC-BC82-4E2E-8400-7884CD393B80}" type="slidenum">
              <a:rPr lang="en-US"/>
              <a:pPr/>
              <a:t>40</a:t>
            </a:fld>
            <a:endParaRPr lang="en-US"/>
          </a:p>
        </p:txBody>
      </p:sp>
      <p:sp>
        <p:nvSpPr>
          <p:cNvPr id="13314" name="Rectangle 2"/>
          <p:cNvSpPr>
            <a:spLocks noChangeArrowheads="1"/>
          </p:cNvSpPr>
          <p:nvPr/>
        </p:nvSpPr>
        <p:spPr bwMode="auto">
          <a:xfrm>
            <a:off x="228600" y="152400"/>
            <a:ext cx="8610600" cy="6096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5" name="Rectangle 3"/>
          <p:cNvSpPr>
            <a:spLocks noChangeArrowheads="1"/>
          </p:cNvSpPr>
          <p:nvPr/>
        </p:nvSpPr>
        <p:spPr bwMode="auto">
          <a:xfrm>
            <a:off x="685800" y="3962400"/>
            <a:ext cx="8001000" cy="1219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685800" y="31242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7" name="Rectangle 5"/>
          <p:cNvSpPr>
            <a:spLocks noChangeArrowheads="1"/>
          </p:cNvSpPr>
          <p:nvPr/>
        </p:nvSpPr>
        <p:spPr bwMode="auto">
          <a:xfrm>
            <a:off x="685800" y="17526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8" name="Rectangle 6"/>
          <p:cNvSpPr>
            <a:spLocks noChangeArrowheads="1"/>
          </p:cNvSpPr>
          <p:nvPr/>
        </p:nvSpPr>
        <p:spPr bwMode="auto">
          <a:xfrm>
            <a:off x="304800" y="304800"/>
            <a:ext cx="8839200" cy="5949950"/>
          </a:xfrm>
          <a:prstGeom prst="rect">
            <a:avLst/>
          </a:prstGeom>
          <a:noFill/>
          <a:ln w="9525">
            <a:noFill/>
            <a:miter lim="800000"/>
            <a:headEnd/>
            <a:tailEnd/>
          </a:ln>
          <a:effectLst/>
        </p:spPr>
        <p:txBody>
          <a:bodyPr>
            <a:spAutoFit/>
          </a:bodyPr>
          <a:lstStyle/>
          <a:p>
            <a:r>
              <a:rPr lang="en-US" dirty="0">
                <a:solidFill>
                  <a:srgbClr val="0000FF"/>
                </a:solidFill>
                <a:latin typeface="Courier New" pitchFamily="49" charset="0"/>
                <a:cs typeface="Courier New" pitchFamily="49" charset="0"/>
              </a:rPr>
              <a:t>public class</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CourseRegistration</a:t>
            </a:r>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public static void</a:t>
            </a:r>
            <a:r>
              <a:rPr lang="en-US" dirty="0">
                <a:solidFill>
                  <a:srgbClr val="000000"/>
                </a:solidFill>
                <a:latin typeface="Courier New" pitchFamily="49" charset="0"/>
                <a:cs typeface="Courier New" pitchFamily="49" charset="0"/>
              </a:rPr>
              <a:t> main</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String</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args</a:t>
            </a:r>
            <a:r>
              <a:rPr lang="en-US" dirty="0">
                <a:solidFill>
                  <a:srgbClr val="FF0000"/>
                </a:solidFill>
                <a:latin typeface="Courier New" pitchFamily="49" charset="0"/>
                <a:cs typeface="Courier New" pitchFamily="49" charset="0"/>
              </a:rPr>
              <a:t>) {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 course1, course2;</a:t>
            </a:r>
          </a:p>
          <a:p>
            <a:r>
              <a:rPr lang="en-US" dirty="0">
                <a:solidFill>
                  <a:srgbClr val="00FF00"/>
                </a:solidFill>
                <a:latin typeface="Courier New" pitchFamily="49" charset="0"/>
                <a:cs typeface="Courier New" pitchFamily="49" charset="0"/>
              </a:rPr>
              <a:t>//Create and assign values to course1</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a:t>
            </a:r>
            <a:r>
              <a:rPr lang="en-US" dirty="0">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course1.setCourseCode</a:t>
            </a:r>
            <a:r>
              <a:rPr lang="en-US" dirty="0" smtClean="0">
                <a:solidFill>
                  <a:srgbClr val="000000"/>
                </a:solidFill>
                <a:latin typeface="Courier New" pitchFamily="49" charset="0"/>
                <a:cs typeface="Courier New" pitchFamily="49" charset="0"/>
              </a:rPr>
              <a:t>(“CT1513“);</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course1.setStudentName</a:t>
            </a:r>
            <a:r>
              <a:rPr lang="en-US" dirty="0" smtClean="0">
                <a:solidFill>
                  <a:srgbClr val="0000FF"/>
                </a:solidFill>
                <a:latin typeface="Courier New" pitchFamily="49" charset="0"/>
                <a:cs typeface="Courier New" pitchFamily="49" charset="0"/>
              </a:rPr>
              <a:t>(</a:t>
            </a:r>
            <a:r>
              <a:rPr lang="en-US" dirty="0" smtClean="0">
                <a:solidFill>
                  <a:srgbClr val="007F7F"/>
                </a:solidFill>
                <a:latin typeface="Courier New" pitchFamily="49" charset="0"/>
                <a:cs typeface="Courier New" pitchFamily="49" charset="0"/>
              </a:rPr>
              <a:t>“Sara </a:t>
            </a:r>
            <a:r>
              <a:rPr lang="en-US" dirty="0" err="1">
                <a:solidFill>
                  <a:srgbClr val="007F7F"/>
                </a:solidFill>
                <a:latin typeface="Courier New" pitchFamily="49" charset="0"/>
                <a:cs typeface="Courier New" pitchFamily="49" charset="0"/>
              </a:rPr>
              <a:t>AlKebir</a:t>
            </a:r>
            <a:r>
              <a:rPr lang="en-US" dirty="0">
                <a:solidFill>
                  <a:srgbClr val="007F7F"/>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a:p>
            <a:r>
              <a:rPr lang="en-US" dirty="0">
                <a:solidFill>
                  <a:srgbClr val="00FF00"/>
                </a:solidFill>
                <a:latin typeface="Courier New" pitchFamily="49" charset="0"/>
                <a:cs typeface="Courier New" pitchFamily="49" charset="0"/>
              </a:rPr>
              <a:t>//Create and assign values to course2</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course2 =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course2.setCourseCode</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“CT1413“</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course2.setStudentName</a:t>
            </a:r>
            <a:r>
              <a:rPr lang="en-US" dirty="0" smtClean="0">
                <a:solidFill>
                  <a:srgbClr val="FF0000"/>
                </a:solidFill>
                <a:latin typeface="Courier New" pitchFamily="49" charset="0"/>
                <a:cs typeface="Courier New" pitchFamily="49" charset="0"/>
              </a:rPr>
              <a:t>(</a:t>
            </a:r>
            <a:r>
              <a:rPr lang="en-US" dirty="0" smtClean="0">
                <a:solidFill>
                  <a:srgbClr val="007F7F"/>
                </a:solidFill>
                <a:latin typeface="Courier New" pitchFamily="49" charset="0"/>
                <a:cs typeface="Courier New" pitchFamily="49" charset="0"/>
              </a:rPr>
              <a:t>“</a:t>
            </a:r>
            <a:r>
              <a:rPr lang="en-US" dirty="0" err="1" smtClean="0">
                <a:solidFill>
                  <a:srgbClr val="007F7F"/>
                </a:solidFill>
                <a:latin typeface="Courier New" pitchFamily="49" charset="0"/>
                <a:cs typeface="Courier New" pitchFamily="49" charset="0"/>
              </a:rPr>
              <a:t>Maha</a:t>
            </a:r>
            <a:r>
              <a:rPr lang="en-US" dirty="0" smtClean="0">
                <a:solidFill>
                  <a:srgbClr val="007F7F"/>
                </a:solidFill>
                <a:latin typeface="Courier New" pitchFamily="49" charset="0"/>
                <a:cs typeface="Courier New" pitchFamily="49" charset="0"/>
              </a:rPr>
              <a:t> </a:t>
            </a:r>
            <a:r>
              <a:rPr lang="en-US" dirty="0" err="1" smtClean="0">
                <a:solidFill>
                  <a:srgbClr val="007F7F"/>
                </a:solidFill>
                <a:latin typeface="Courier New" pitchFamily="49" charset="0"/>
                <a:cs typeface="Courier New" pitchFamily="49" charset="0"/>
              </a:rPr>
              <a:t>AlSaad</a:t>
            </a:r>
            <a:r>
              <a:rPr lang="en-US" dirty="0" smtClean="0">
                <a:solidFill>
                  <a:srgbClr val="007F7F"/>
                </a:solidFill>
                <a:latin typeface="Courier New" pitchFamily="49" charset="0"/>
                <a:cs typeface="Courier New" pitchFamily="49" charset="0"/>
              </a:rPr>
              <a:t>“</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FF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(course1.getStudentName</a:t>
            </a:r>
            <a:r>
              <a:rPr lang="en-US" dirty="0">
                <a:solidFill>
                  <a:srgbClr val="FF0000"/>
                </a:solidFill>
                <a:latin typeface="Courier New" pitchFamily="49" charset="0"/>
                <a:cs typeface="Courier New" pitchFamily="49" charset="0"/>
              </a:rPr>
              <a:t>()</a:t>
            </a:r>
            <a:r>
              <a:rPr lang="en-US" sz="2400" dirty="0">
                <a:latin typeface="Comic Sans MS" pitchFamily="66" charset="0"/>
              </a:rPr>
              <a:t>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course1.getCourseCode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(course2.getStudentName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course2.getCourseCode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p>
          <a:p>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p>
          <a:p>
            <a:r>
              <a:rPr lang="en-US" dirty="0">
                <a:solidFill>
                  <a:srgbClr val="FF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152400"/>
            <a:ext cx="7772400" cy="838200"/>
          </a:xfrm>
        </p:spPr>
        <p:txBody>
          <a:bodyPr/>
          <a:lstStyle/>
          <a:p>
            <a:r>
              <a:rPr lang="en-US"/>
              <a:t>Class Constructors</a:t>
            </a:r>
            <a:endParaRPr lang="en-GB"/>
          </a:p>
        </p:txBody>
      </p:sp>
      <p:sp>
        <p:nvSpPr>
          <p:cNvPr id="18435" name="Rectangle 3"/>
          <p:cNvSpPr>
            <a:spLocks noGrp="1" noChangeArrowheads="1"/>
          </p:cNvSpPr>
          <p:nvPr>
            <p:ph idx="1"/>
          </p:nvPr>
        </p:nvSpPr>
        <p:spPr>
          <a:xfrm>
            <a:off x="468313" y="1412875"/>
            <a:ext cx="8153400" cy="4876800"/>
          </a:xfrm>
        </p:spPr>
        <p:txBody>
          <a:bodyPr/>
          <a:lstStyle/>
          <a:p>
            <a:r>
              <a:rPr lang="en-US"/>
              <a:t>A </a:t>
            </a:r>
            <a:r>
              <a:rPr lang="en-US">
                <a:solidFill>
                  <a:schemeClr val="tx2"/>
                </a:solidFill>
              </a:rPr>
              <a:t>class</a:t>
            </a:r>
            <a:r>
              <a:rPr lang="en-US"/>
              <a:t> is a </a:t>
            </a:r>
            <a:r>
              <a:rPr lang="en-US">
                <a:solidFill>
                  <a:schemeClr val="tx2"/>
                </a:solidFill>
              </a:rPr>
              <a:t>blueprint</a:t>
            </a:r>
            <a:r>
              <a:rPr lang="en-US"/>
              <a:t> or </a:t>
            </a:r>
            <a:r>
              <a:rPr lang="en-US">
                <a:solidFill>
                  <a:schemeClr val="tx2"/>
                </a:solidFill>
              </a:rPr>
              <a:t>prototype</a:t>
            </a:r>
            <a:r>
              <a:rPr lang="en-US"/>
              <a:t> from which objects of the same type are created.</a:t>
            </a:r>
          </a:p>
          <a:p>
            <a:r>
              <a:rPr lang="en-US"/>
              <a:t>Constructors define the initial states of objects when they are created.</a:t>
            </a:r>
          </a:p>
          <a:p>
            <a:pPr lvl="2"/>
            <a:r>
              <a:rPr lang="en-US" b="1" i="1">
                <a:solidFill>
                  <a:srgbClr val="00CC99"/>
                </a:solidFill>
              </a:rPr>
              <a:t>ClassName x = </a:t>
            </a:r>
            <a:r>
              <a:rPr lang="en-US" b="1" i="1">
                <a:solidFill>
                  <a:schemeClr val="tx2"/>
                </a:solidFill>
              </a:rPr>
              <a:t>new </a:t>
            </a:r>
            <a:r>
              <a:rPr lang="en-US" b="1" i="1">
                <a:solidFill>
                  <a:srgbClr val="00CC99"/>
                </a:solidFill>
              </a:rPr>
              <a:t>ClassName();</a:t>
            </a:r>
          </a:p>
          <a:p>
            <a:r>
              <a:rPr lang="en-US"/>
              <a:t>A class contains at least one constructor.</a:t>
            </a:r>
          </a:p>
          <a:p>
            <a:r>
              <a:rPr lang="en-US"/>
              <a:t>A class may contain more than one constructor.</a:t>
            </a:r>
          </a:p>
          <a:p>
            <a:pPr>
              <a:buFontTx/>
              <a:buNone/>
            </a:pPr>
            <a:endParaRPr lang="en-GB"/>
          </a:p>
        </p:txBody>
      </p:sp>
      <p:sp>
        <p:nvSpPr>
          <p:cNvPr id="5" name="Slide Number Placeholder 5"/>
          <p:cNvSpPr>
            <a:spLocks noGrp="1"/>
          </p:cNvSpPr>
          <p:nvPr>
            <p:ph type="sldNum" sz="quarter" idx="12"/>
          </p:nvPr>
        </p:nvSpPr>
        <p:spPr/>
        <p:txBody>
          <a:bodyPr/>
          <a:lstStyle/>
          <a:p>
            <a:fld id="{F5F716C2-36BE-4217-9DF9-CB42D98389CA}" type="slidenum">
              <a:rPr lang="en-US"/>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152400"/>
            <a:ext cx="7772400" cy="838200"/>
          </a:xfrm>
        </p:spPr>
        <p:txBody>
          <a:bodyPr/>
          <a:lstStyle/>
          <a:p>
            <a:r>
              <a:rPr lang="en-US"/>
              <a:t>The Default Class Constructor</a:t>
            </a:r>
            <a:endParaRPr lang="en-GB"/>
          </a:p>
        </p:txBody>
      </p:sp>
      <p:sp>
        <p:nvSpPr>
          <p:cNvPr id="19459" name="Rectangle 3"/>
          <p:cNvSpPr>
            <a:spLocks noGrp="1" noChangeArrowheads="1"/>
          </p:cNvSpPr>
          <p:nvPr>
            <p:ph idx="1"/>
          </p:nvPr>
        </p:nvSpPr>
        <p:spPr>
          <a:xfrm>
            <a:off x="914400" y="1752600"/>
            <a:ext cx="7924800" cy="4876800"/>
          </a:xfrm>
        </p:spPr>
        <p:txBody>
          <a:bodyPr/>
          <a:lstStyle/>
          <a:p>
            <a:r>
              <a:rPr lang="en-US">
                <a:solidFill>
                  <a:schemeClr val="tx2"/>
                </a:solidFill>
              </a:rPr>
              <a:t>If no constructors</a:t>
            </a:r>
            <a:r>
              <a:rPr lang="en-US"/>
              <a:t> are defined in the class, </a:t>
            </a:r>
            <a:r>
              <a:rPr lang="en-US">
                <a:solidFill>
                  <a:schemeClr val="tx2"/>
                </a:solidFill>
              </a:rPr>
              <a:t>the default constructor is added</a:t>
            </a:r>
            <a:r>
              <a:rPr lang="en-US"/>
              <a:t> by the compiler at compile time.</a:t>
            </a:r>
          </a:p>
          <a:p>
            <a:endParaRPr lang="en-US"/>
          </a:p>
          <a:p>
            <a:r>
              <a:rPr lang="en-US"/>
              <a:t>The default constructor does </a:t>
            </a:r>
            <a:r>
              <a:rPr lang="en-US">
                <a:solidFill>
                  <a:schemeClr val="tx2"/>
                </a:solidFill>
              </a:rPr>
              <a:t>not accept parameters</a:t>
            </a:r>
            <a:r>
              <a:rPr lang="en-US"/>
              <a:t> and creates objects with empty states. </a:t>
            </a:r>
          </a:p>
          <a:p>
            <a:pPr lvl="2"/>
            <a:r>
              <a:rPr lang="en-US" b="1" i="1">
                <a:solidFill>
                  <a:srgbClr val="00CC99"/>
                </a:solidFill>
              </a:rPr>
              <a:t>ClassName x = </a:t>
            </a:r>
            <a:r>
              <a:rPr lang="en-US" b="1" i="1">
                <a:solidFill>
                  <a:schemeClr val="tx2"/>
                </a:solidFill>
              </a:rPr>
              <a:t>new </a:t>
            </a:r>
            <a:r>
              <a:rPr lang="en-US" b="1" i="1">
                <a:solidFill>
                  <a:srgbClr val="00CC99"/>
                </a:solidFill>
              </a:rPr>
              <a:t>ClassName();</a:t>
            </a:r>
            <a:endParaRPr lang="en-US"/>
          </a:p>
          <a:p>
            <a:endParaRPr lang="en-GB"/>
          </a:p>
        </p:txBody>
      </p:sp>
      <p:sp>
        <p:nvSpPr>
          <p:cNvPr id="5" name="Slide Number Placeholder 5"/>
          <p:cNvSpPr>
            <a:spLocks noGrp="1"/>
          </p:cNvSpPr>
          <p:nvPr>
            <p:ph type="sldNum" sz="quarter" idx="12"/>
          </p:nvPr>
        </p:nvSpPr>
        <p:spPr/>
        <p:txBody>
          <a:bodyPr/>
          <a:lstStyle/>
          <a:p>
            <a:fld id="{04F3541C-FF0C-4573-838E-D4532FED368C}" type="slidenum">
              <a:rPr lang="en-US"/>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0"/>
            <a:ext cx="7772400" cy="914400"/>
          </a:xfrm>
        </p:spPr>
        <p:txBody>
          <a:bodyPr/>
          <a:lstStyle/>
          <a:p>
            <a:r>
              <a:rPr lang="en-US" sz="3600"/>
              <a:t>Class Constructors Declaration</a:t>
            </a:r>
            <a:endParaRPr lang="en-GB" sz="3600"/>
          </a:p>
        </p:txBody>
      </p:sp>
      <p:sp>
        <p:nvSpPr>
          <p:cNvPr id="20483" name="Rectangle 3"/>
          <p:cNvSpPr>
            <a:spLocks noGrp="1" noChangeArrowheads="1"/>
          </p:cNvSpPr>
          <p:nvPr>
            <p:ph idx="1"/>
          </p:nvPr>
        </p:nvSpPr>
        <p:spPr>
          <a:xfrm>
            <a:off x="609600" y="2514600"/>
            <a:ext cx="8534400" cy="4343400"/>
          </a:xfrm>
        </p:spPr>
        <p:txBody>
          <a:bodyPr/>
          <a:lstStyle/>
          <a:p>
            <a:pPr>
              <a:lnSpc>
                <a:spcPct val="80000"/>
              </a:lnSpc>
              <a:buFontTx/>
              <a:buNone/>
            </a:pPr>
            <a:endParaRPr lang="en-US" sz="2400"/>
          </a:p>
          <a:p>
            <a:pPr>
              <a:lnSpc>
                <a:spcPct val="80000"/>
              </a:lnSpc>
            </a:pPr>
            <a:r>
              <a:rPr lang="en-US" sz="2400"/>
              <a:t>The </a:t>
            </a:r>
            <a:r>
              <a:rPr lang="en-US" sz="2400" b="1" i="1">
                <a:solidFill>
                  <a:srgbClr val="339966"/>
                </a:solidFill>
              </a:rPr>
              <a:t>constructor name</a:t>
            </a:r>
            <a:r>
              <a:rPr lang="en-US" sz="2400"/>
              <a:t>: a constructor has the name of the class . </a:t>
            </a:r>
          </a:p>
          <a:p>
            <a:pPr lvl="2">
              <a:lnSpc>
                <a:spcPct val="80000"/>
              </a:lnSpc>
              <a:buFontTx/>
              <a:buNone/>
            </a:pPr>
            <a:endParaRPr lang="en-GB" sz="1800"/>
          </a:p>
          <a:p>
            <a:pPr>
              <a:lnSpc>
                <a:spcPct val="80000"/>
              </a:lnSpc>
            </a:pPr>
            <a:r>
              <a:rPr lang="en-US" sz="2400"/>
              <a:t>The </a:t>
            </a:r>
            <a:r>
              <a:rPr lang="en-US" sz="2400" b="1" i="1">
                <a:solidFill>
                  <a:srgbClr val="339966"/>
                </a:solidFill>
              </a:rPr>
              <a:t>parameters</a:t>
            </a:r>
            <a:r>
              <a:rPr lang="en-US" sz="2400"/>
              <a:t> represent values that will be passed to the constructor for initialize the object state. </a:t>
            </a:r>
          </a:p>
          <a:p>
            <a:pPr>
              <a:lnSpc>
                <a:spcPct val="80000"/>
              </a:lnSpc>
            </a:pPr>
            <a:endParaRPr lang="en-US" sz="2400"/>
          </a:p>
          <a:p>
            <a:pPr>
              <a:lnSpc>
                <a:spcPct val="80000"/>
              </a:lnSpc>
            </a:pPr>
            <a:r>
              <a:rPr lang="en-GB" sz="2400"/>
              <a:t>Constructor declarations look like method declarations—except that they use the name of the class and have no return type. </a:t>
            </a:r>
            <a:endParaRPr lang="en-US" sz="2400"/>
          </a:p>
        </p:txBody>
      </p:sp>
      <p:sp>
        <p:nvSpPr>
          <p:cNvPr id="8" name="Slide Number Placeholder 5"/>
          <p:cNvSpPr>
            <a:spLocks noGrp="1"/>
          </p:cNvSpPr>
          <p:nvPr>
            <p:ph type="sldNum" sz="quarter" idx="12"/>
          </p:nvPr>
        </p:nvSpPr>
        <p:spPr/>
        <p:txBody>
          <a:bodyPr/>
          <a:lstStyle/>
          <a:p>
            <a:fld id="{8705716F-8C87-4FAC-88F4-CB3F878DA61D}" type="slidenum">
              <a:rPr lang="en-US"/>
              <a:pPr/>
              <a:t>43</a:t>
            </a:fld>
            <a:endParaRPr lang="en-US"/>
          </a:p>
        </p:txBody>
      </p:sp>
      <p:grpSp>
        <p:nvGrpSpPr>
          <p:cNvPr id="2" name="Group 4"/>
          <p:cNvGrpSpPr>
            <a:grpSpLocks/>
          </p:cNvGrpSpPr>
          <p:nvPr/>
        </p:nvGrpSpPr>
        <p:grpSpPr bwMode="auto">
          <a:xfrm>
            <a:off x="323850" y="1125538"/>
            <a:ext cx="8662988" cy="1447800"/>
            <a:chOff x="192" y="576"/>
            <a:chExt cx="5457" cy="912"/>
          </a:xfrm>
        </p:grpSpPr>
        <p:sp>
          <p:nvSpPr>
            <p:cNvPr id="20485" name="Rectangle 5"/>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a:solidFill>
                    <a:srgbClr val="339966"/>
                  </a:solidFill>
                  <a:latin typeface="Courier New" pitchFamily="49" charset="0"/>
                  <a:ea typeface="ＭＳ Ｐゴシック" pitchFamily="34" charset="-128"/>
                </a:rPr>
                <a:t>public  &lt;constructor name&gt;</a:t>
              </a:r>
              <a:r>
                <a:rPr lang="en-US">
                  <a:latin typeface="Courier New" pitchFamily="49" charset="0"/>
                  <a:ea typeface="ＭＳ Ｐゴシック" pitchFamily="34" charset="-128"/>
                </a:rPr>
                <a:t>  </a:t>
              </a:r>
              <a:r>
                <a:rPr lang="en-US" b="1">
                  <a:solidFill>
                    <a:srgbClr val="990033"/>
                  </a:solidFill>
                  <a:latin typeface="Courier New" pitchFamily="49" charset="0"/>
                  <a:ea typeface="ＭＳ Ｐゴシック" pitchFamily="34" charset="-128"/>
                </a:rPr>
                <a:t>(</a:t>
              </a:r>
              <a:r>
                <a:rPr lang="en-US">
                  <a:latin typeface="Courier New" pitchFamily="49" charset="0"/>
                  <a:ea typeface="ＭＳ Ｐゴシック" pitchFamily="34" charset="-128"/>
                </a:rPr>
                <a:t> </a:t>
              </a:r>
              <a:r>
                <a:rPr lang="en-US" b="1">
                  <a:solidFill>
                    <a:srgbClr val="339966"/>
                  </a:solidFill>
                  <a:latin typeface="Courier New" pitchFamily="49" charset="0"/>
                  <a:ea typeface="ＭＳ Ｐゴシック" pitchFamily="34" charset="-128"/>
                </a:rPr>
                <a:t>&lt;parameters&gt;</a:t>
              </a:r>
              <a:r>
                <a:rPr lang="en-US">
                  <a:latin typeface="Courier New" pitchFamily="49" charset="0"/>
                  <a:ea typeface="ＭＳ Ｐゴシック" pitchFamily="34" charset="-128"/>
                </a:rPr>
                <a:t>  </a:t>
              </a:r>
              <a:r>
                <a:rPr lang="en-US" b="1">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&lt;constructor body&gt;</a:t>
              </a:r>
            </a:p>
            <a:p>
              <a:pPr marL="114300" lvl="1">
                <a:spcBef>
                  <a:spcPct val="50000"/>
                </a:spcBef>
                <a:buClr>
                  <a:schemeClr val="tx2"/>
                </a:buClr>
                <a:buSzPct val="80000"/>
                <a:tabLst>
                  <a:tab pos="2289175" algn="l"/>
                </a:tabLst>
              </a:pPr>
              <a:r>
                <a:rPr lang="en-US" b="1">
                  <a:solidFill>
                    <a:srgbClr val="990033"/>
                  </a:solidFill>
                  <a:latin typeface="Courier New" pitchFamily="49" charset="0"/>
                  <a:ea typeface="ＭＳ Ｐゴシック" pitchFamily="34" charset="-128"/>
                </a:rPr>
                <a:t>}</a:t>
              </a:r>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50825" y="260350"/>
            <a:ext cx="8610600" cy="838200"/>
          </a:xfrm>
        </p:spPr>
        <p:txBody>
          <a:bodyPr/>
          <a:lstStyle/>
          <a:p>
            <a:r>
              <a:rPr lang="en-US" sz="3200"/>
              <a:t>Example of </a:t>
            </a:r>
            <a:br>
              <a:rPr lang="en-US" sz="3200"/>
            </a:br>
            <a:r>
              <a:rPr lang="en-US" sz="3200"/>
              <a:t>a Constructor with No-Parameter</a:t>
            </a:r>
          </a:p>
        </p:txBody>
      </p:sp>
      <p:sp>
        <p:nvSpPr>
          <p:cNvPr id="78" name="Slide Number Placeholder 5"/>
          <p:cNvSpPr>
            <a:spLocks noGrp="1"/>
          </p:cNvSpPr>
          <p:nvPr>
            <p:ph type="sldNum" sz="quarter" idx="12"/>
          </p:nvPr>
        </p:nvSpPr>
        <p:spPr/>
        <p:txBody>
          <a:bodyPr/>
          <a:lstStyle/>
          <a:p>
            <a:fld id="{42F33465-012B-45DD-9BFF-EFE4DFB85992}" type="slidenum">
              <a:rPr lang="en-US"/>
              <a:pPr/>
              <a:t>44</a:t>
            </a:fld>
            <a:endParaRPr lang="en-US"/>
          </a:p>
        </p:txBody>
      </p:sp>
      <p:grpSp>
        <p:nvGrpSpPr>
          <p:cNvPr id="2" name="Group 3"/>
          <p:cNvGrpSpPr>
            <a:grpSpLocks/>
          </p:cNvGrpSpPr>
          <p:nvPr/>
        </p:nvGrpSpPr>
        <p:grpSpPr bwMode="auto">
          <a:xfrm>
            <a:off x="152400" y="1143000"/>
            <a:ext cx="3733800" cy="2743200"/>
            <a:chOff x="864" y="864"/>
            <a:chExt cx="3744" cy="3072"/>
          </a:xfrm>
        </p:grpSpPr>
        <p:sp>
          <p:nvSpPr>
            <p:cNvPr id="21508" name="Rectangle 4"/>
            <p:cNvSpPr>
              <a:spLocks noChangeArrowheads="1"/>
            </p:cNvSpPr>
            <p:nvPr/>
          </p:nvSpPr>
          <p:spPr bwMode="auto">
            <a:xfrm>
              <a:off x="864" y="864"/>
              <a:ext cx="3744" cy="307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1509" name="Text Box 5"/>
            <p:cNvSpPr txBox="1">
              <a:spLocks noChangeArrowheads="1"/>
            </p:cNvSpPr>
            <p:nvPr/>
          </p:nvSpPr>
          <p:spPr bwMode="auto">
            <a:xfrm>
              <a:off x="960" y="894"/>
              <a:ext cx="3552" cy="3001"/>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smtClean="0">
                  <a:solidFill>
                    <a:schemeClr val="tx2"/>
                  </a:solidFill>
                  <a:latin typeface="Courier New" pitchFamily="49" charset="0"/>
                  <a:ea typeface="ＭＳ Ｐゴシック" pitchFamily="34" charset="-128"/>
                </a:rPr>
                <a:t>rectangular</a:t>
              </a:r>
              <a:r>
                <a:rPr lang="en-US" sz="1600" dirty="0" smtClean="0">
                  <a:solidFill>
                    <a:srgbClr val="FF0000"/>
                  </a:solidFill>
                  <a:latin typeface="Courier New" pitchFamily="49" charset="0"/>
                  <a:ea typeface="ＭＳ Ｐゴシック" pitchFamily="34" charset="-128"/>
                </a:rPr>
                <a:t>{</a:t>
              </a:r>
              <a:endParaRPr lang="en-US" sz="1600" dirty="0">
                <a:solidFill>
                  <a:srgbClr val="FF0000"/>
                </a:solidFill>
                <a:latin typeface="Courier New" pitchFamily="49" charset="0"/>
                <a:ea typeface="ＭＳ Ｐゴシック" pitchFamily="34" charset="-128"/>
              </a:endParaRPr>
            </a:p>
            <a:p>
              <a:pPr>
                <a:lnSpc>
                  <a:spcPct val="80000"/>
                </a:lnSpc>
              </a:pP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smtClean="0">
                  <a:solidFill>
                    <a:srgbClr val="000000"/>
                  </a:solidFill>
                  <a:latin typeface="Courier New" pitchFamily="49" charset="0"/>
                  <a:ea typeface="ＭＳ Ｐゴシック" pitchFamily="34" charset="-128"/>
                </a:rPr>
                <a:t>width;</a:t>
              </a:r>
              <a:endParaRPr lang="en-US" sz="1600" dirty="0">
                <a:solidFill>
                  <a:srgbClr val="000000"/>
                </a:solidFill>
                <a:latin typeface="Courier New" pitchFamily="49" charset="0"/>
                <a:ea typeface="ＭＳ Ｐゴシック" pitchFamily="34" charset="-128"/>
              </a:endParaRPr>
            </a:p>
            <a:p>
              <a:pPr>
                <a:lnSpc>
                  <a:spcPct val="80000"/>
                </a:lnSpc>
              </a:pPr>
              <a:endParaRPr lang="en-US" sz="1600" dirty="0">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smtClean="0">
                  <a:solidFill>
                    <a:srgbClr val="000000"/>
                  </a:solidFill>
                  <a:latin typeface="Courier New" pitchFamily="49" charset="0"/>
                  <a:ea typeface="ＭＳ Ｐゴシック" pitchFamily="34" charset="-128"/>
                </a:rPr>
                <a:t>length;</a:t>
              </a:r>
              <a:endParaRPr lang="en-US" sz="1600" dirty="0">
                <a:solidFill>
                  <a:srgbClr val="000000"/>
                </a:solidFill>
                <a:latin typeface="Courier New" pitchFamily="49" charset="0"/>
                <a:ea typeface="ＭＳ Ｐゴシック" pitchFamily="34" charset="-128"/>
              </a:endParaRP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a:t>
              </a:r>
              <a:r>
                <a:rPr lang="en-US" sz="1600" b="1" dirty="0" smtClean="0">
                  <a:solidFill>
                    <a:schemeClr val="tx2"/>
                  </a:solidFill>
                  <a:latin typeface="Courier New" pitchFamily="49" charset="0"/>
                  <a:ea typeface="ＭＳ Ｐゴシック" pitchFamily="34" charset="-128"/>
                </a:rPr>
                <a:t>rectangular</a:t>
              </a:r>
              <a:r>
                <a:rPr lang="en-US" sz="1600" dirty="0" smtClean="0">
                  <a:solidFill>
                    <a:srgbClr val="FF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endParaRPr lang="en-US" sz="1600" dirty="0">
                <a:solidFill>
                  <a:srgbClr val="FF0000"/>
                </a:solidFill>
                <a:latin typeface="Courier New" pitchFamily="49" charset="0"/>
                <a:ea typeface="ＭＳ Ｐゴシック" pitchFamily="34" charset="-128"/>
              </a:endParaRPr>
            </a:p>
            <a:p>
              <a:pPr>
                <a:lnSpc>
                  <a:spcPct val="80000"/>
                </a:lnSpc>
              </a:pPr>
              <a:r>
                <a:rPr lang="en-US" sz="1600" b="1" dirty="0">
                  <a:solidFill>
                    <a:schemeClr val="tx2"/>
                  </a:solidFill>
                  <a:latin typeface="Courier New" pitchFamily="49" charset="0"/>
                  <a:ea typeface="ＭＳ Ｐゴシック" pitchFamily="34" charset="-128"/>
                </a:rPr>
                <a:t>	</a:t>
              </a:r>
              <a:r>
                <a:rPr lang="en-US" sz="1600" dirty="0" smtClean="0">
                  <a:solidFill>
                    <a:srgbClr val="000000"/>
                  </a:solidFill>
                  <a:latin typeface="Courier New" pitchFamily="49" charset="0"/>
                  <a:ea typeface="ＭＳ Ｐゴシック" pitchFamily="34" charset="-128"/>
                </a:rPr>
                <a:t>width= </a:t>
              </a:r>
              <a:r>
                <a:rPr lang="en-US" sz="1600" dirty="0">
                  <a:solidFill>
                    <a:srgbClr val="000000"/>
                  </a:solidFill>
                  <a:latin typeface="Courier New" pitchFamily="49" charset="0"/>
                  <a:ea typeface="ＭＳ Ｐゴシック" pitchFamily="34" charset="-128"/>
                </a:rPr>
                <a:t>0; </a:t>
              </a:r>
              <a:r>
                <a:rPr lang="en-US" sz="1600" dirty="0" smtClean="0">
                  <a:solidFill>
                    <a:srgbClr val="000000"/>
                  </a:solidFill>
                  <a:latin typeface="Courier New" pitchFamily="49" charset="0"/>
                  <a:ea typeface="ＭＳ Ｐゴシック" pitchFamily="34" charset="-128"/>
                </a:rPr>
                <a:t>length=0;</a:t>
              </a:r>
              <a:endParaRPr lang="en-US" sz="1600" dirty="0">
                <a:solidFill>
                  <a:srgbClr val="0000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grpSp>
      <p:sp>
        <p:nvSpPr>
          <p:cNvPr id="21510" name="Rectangle 6"/>
          <p:cNvSpPr>
            <a:spLocks noChangeArrowheads="1"/>
          </p:cNvSpPr>
          <p:nvPr/>
        </p:nvSpPr>
        <p:spPr bwMode="auto">
          <a:xfrm>
            <a:off x="419100" y="4114800"/>
            <a:ext cx="3314700" cy="19050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1511" name="Text Box 7"/>
          <p:cNvSpPr txBox="1">
            <a:spLocks noChangeArrowheads="1"/>
          </p:cNvSpPr>
          <p:nvPr/>
        </p:nvSpPr>
        <p:spPr bwMode="auto">
          <a:xfrm>
            <a:off x="533400" y="4584700"/>
            <a:ext cx="2995613" cy="825500"/>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a:t>
            </a:r>
          </a:p>
        </p:txBody>
      </p:sp>
      <p:sp>
        <p:nvSpPr>
          <p:cNvPr id="21512" name="Text Box 8"/>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1513" name="Text Box 9"/>
          <p:cNvSpPr txBox="1">
            <a:spLocks noChangeArrowheads="1"/>
          </p:cNvSpPr>
          <p:nvPr/>
        </p:nvSpPr>
        <p:spPr bwMode="auto">
          <a:xfrm>
            <a:off x="552450" y="4432300"/>
            <a:ext cx="1912703" cy="430887"/>
          </a:xfrm>
          <a:prstGeom prst="rect">
            <a:avLst/>
          </a:prstGeom>
          <a:solidFill>
            <a:srgbClr val="CC99FF"/>
          </a:solidFill>
          <a:ln w="9525">
            <a:noFill/>
            <a:miter lim="800000"/>
            <a:headEnd/>
            <a:tailEnd/>
          </a:ln>
          <a:effectLst/>
        </p:spPr>
        <p:txBody>
          <a:bodyPr wrap="none">
            <a:spAutoFit/>
          </a:bodyPr>
          <a:lstStyle/>
          <a:p>
            <a:pPr>
              <a:lnSpc>
                <a:spcPct val="150000"/>
              </a:lnSpc>
            </a:pPr>
            <a:r>
              <a:rPr lang="en-US" sz="1600" b="1" dirty="0" smtClean="0">
                <a:solidFill>
                  <a:schemeClr val="tx2"/>
                </a:solidFill>
                <a:latin typeface="Courier New" pitchFamily="49" charset="0"/>
                <a:ea typeface="ＭＳ Ｐゴシック" pitchFamily="34" charset="-128"/>
              </a:rPr>
              <a:t>rectangular </a:t>
            </a:r>
            <a:r>
              <a:rPr lang="en-US" altLang="ja-JP" sz="1600" dirty="0" smtClean="0">
                <a:effectLst>
                  <a:outerShdw blurRad="38100" dist="38100" dir="2700000" algn="tl">
                    <a:srgbClr val="FFFFFF"/>
                  </a:outerShdw>
                </a:effectLst>
                <a:latin typeface="Courier New" pitchFamily="49" charset="0"/>
                <a:ea typeface="ＭＳ Ｐゴシック" pitchFamily="34" charset="-128"/>
              </a:rPr>
              <a:t>x</a:t>
            </a:r>
            <a:r>
              <a:rPr lang="en-US" altLang="ja-JP" sz="1600" dirty="0">
                <a:effectLst>
                  <a:outerShdw blurRad="38100" dist="38100" dir="2700000" algn="tl">
                    <a:srgbClr val="FFFFFF"/>
                  </a:outerShdw>
                </a:effectLst>
                <a:latin typeface="Courier New" pitchFamily="49" charset="0"/>
                <a:ea typeface="ＭＳ Ｐゴシック" pitchFamily="34" charset="-128"/>
              </a:rPr>
              <a:t>;</a:t>
            </a:r>
          </a:p>
        </p:txBody>
      </p:sp>
      <p:sp>
        <p:nvSpPr>
          <p:cNvPr id="21514" name="Text Box 10"/>
          <p:cNvSpPr txBox="1">
            <a:spLocks noChangeArrowheads="1"/>
          </p:cNvSpPr>
          <p:nvPr/>
        </p:nvSpPr>
        <p:spPr bwMode="auto">
          <a:xfrm>
            <a:off x="1357313" y="4889500"/>
            <a:ext cx="1843087" cy="1169551"/>
          </a:xfrm>
          <a:prstGeom prst="rect">
            <a:avLst/>
          </a:prstGeom>
          <a:solidFill>
            <a:schemeClr val="accent1"/>
          </a:solidFill>
          <a:ln w="9525">
            <a:noFill/>
            <a:miter lim="800000"/>
            <a:headEnd/>
            <a:tailEnd/>
          </a:ln>
          <a:effectLst/>
        </p:spPr>
        <p:txBody>
          <a:bodyPr>
            <a:spAutoFit/>
          </a:bodyPr>
          <a:lstStyle/>
          <a:p>
            <a:pPr>
              <a:lnSpc>
                <a:spcPct val="150000"/>
              </a:lnSpc>
            </a:pPr>
            <a:r>
              <a:rPr lang="en-US" altLang="ja-JP" sz="1600" dirty="0">
                <a:effectLst>
                  <a:outerShdw blurRad="38100" dist="38100" dir="2700000" algn="tl">
                    <a:srgbClr val="FFFFFF"/>
                  </a:outerShdw>
                </a:effectLst>
                <a:latin typeface="Courier New" pitchFamily="49" charset="0"/>
                <a:ea typeface="ＭＳ Ｐゴシック" pitchFamily="34" charset="-128"/>
              </a:rPr>
              <a:t>new </a:t>
            </a:r>
            <a:r>
              <a:rPr lang="en-US" sz="1600" b="1" dirty="0" smtClean="0">
                <a:solidFill>
                  <a:schemeClr val="tx2"/>
                </a:solidFill>
                <a:latin typeface="Courier New" pitchFamily="49" charset="0"/>
                <a:ea typeface="ＭＳ Ｐゴシック" pitchFamily="34" charset="-128"/>
              </a:rPr>
              <a:t>rectangular</a:t>
            </a:r>
            <a:r>
              <a:rPr lang="en-US" altLang="ja-JP" sz="1600" dirty="0" smtClean="0">
                <a:effectLst>
                  <a:outerShdw blurRad="38100" dist="38100" dir="2700000" algn="tl">
                    <a:srgbClr val="FFFFFF"/>
                  </a:outerShdw>
                </a:effectLst>
                <a:latin typeface="Courier New" pitchFamily="49" charset="0"/>
                <a:ea typeface="ＭＳ Ｐゴシック" pitchFamily="34" charset="-128"/>
              </a:rPr>
              <a:t>( </a:t>
            </a:r>
            <a:r>
              <a:rPr lang="en-US" altLang="ja-JP" sz="1600" dirty="0">
                <a:effectLst>
                  <a:outerShdw blurRad="38100" dist="38100" dir="2700000" algn="tl">
                    <a:srgbClr val="FFFFFF"/>
                  </a:outerShdw>
                </a:effectLst>
                <a:latin typeface="Courier New" pitchFamily="49" charset="0"/>
                <a:ea typeface="ＭＳ Ｐゴシック" pitchFamily="34" charset="-128"/>
              </a:rPr>
              <a:t>)</a:t>
            </a:r>
          </a:p>
        </p:txBody>
      </p:sp>
      <p:grpSp>
        <p:nvGrpSpPr>
          <p:cNvPr id="3" name="Group 11"/>
          <p:cNvGrpSpPr>
            <a:grpSpLocks/>
          </p:cNvGrpSpPr>
          <p:nvPr/>
        </p:nvGrpSpPr>
        <p:grpSpPr bwMode="auto">
          <a:xfrm>
            <a:off x="-157163" y="3810000"/>
            <a:ext cx="3000376" cy="1047750"/>
            <a:chOff x="348" y="1677"/>
            <a:chExt cx="1890" cy="660"/>
          </a:xfrm>
        </p:grpSpPr>
        <p:sp>
          <p:nvSpPr>
            <p:cNvPr id="21516" name="Oval 12"/>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1517" name="Line 13"/>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18" name="Text Box 14"/>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5050184">
            <a:off x="204788" y="4929188"/>
            <a:ext cx="1519237" cy="357187"/>
            <a:chOff x="219" y="2781"/>
            <a:chExt cx="2526" cy="502"/>
          </a:xfrm>
        </p:grpSpPr>
        <p:sp>
          <p:nvSpPr>
            <p:cNvPr id="2152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1"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21522" name="Text Box 18"/>
            <p:cNvSpPr txBox="1">
              <a:spLocks noChangeArrowheads="1"/>
            </p:cNvSpPr>
            <p:nvPr/>
          </p:nvSpPr>
          <p:spPr bwMode="auto">
            <a:xfrm>
              <a:off x="219" y="3153"/>
              <a:ext cx="713" cy="130"/>
            </a:xfrm>
            <a:prstGeom prst="rect">
              <a:avLst/>
            </a:prstGeom>
            <a:noFill/>
            <a:ln w="9525">
              <a:noFill/>
              <a:miter lim="800000"/>
              <a:headEnd/>
              <a:tailEnd/>
            </a:ln>
            <a:effectLst/>
          </p:spPr>
          <p:txBody>
            <a:bodyPr rot="10800000" vert="eaVert"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309563" y="4429125"/>
            <a:ext cx="3752851" cy="885825"/>
            <a:chOff x="347" y="2008"/>
            <a:chExt cx="2364" cy="558"/>
          </a:xfrm>
        </p:grpSpPr>
        <p:sp>
          <p:nvSpPr>
            <p:cNvPr id="21524" name="Line 2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5" name="Oval 2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1526" name="Text Box 2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1527" name="Text Box 2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1528" name="Rectangle 24"/>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1529" name="Rectangle 2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1530" name="Rectangle 2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1531" name="AutoShape 27"/>
          <p:cNvSpPr>
            <a:spLocks noChangeArrowheads="1"/>
          </p:cNvSpPr>
          <p:nvPr/>
        </p:nvSpPr>
        <p:spPr bwMode="auto">
          <a:xfrm>
            <a:off x="4267200" y="1512888"/>
            <a:ext cx="2057400" cy="6969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instance variable  is 	allocated in memory.</a:t>
            </a:r>
          </a:p>
        </p:txBody>
      </p:sp>
      <p:sp>
        <p:nvSpPr>
          <p:cNvPr id="21532" name="AutoShape 28"/>
          <p:cNvSpPr>
            <a:spLocks noChangeArrowheads="1"/>
          </p:cNvSpPr>
          <p:nvPr/>
        </p:nvSpPr>
        <p:spPr bwMode="auto">
          <a:xfrm>
            <a:off x="4267200" y="2438400"/>
            <a:ext cx="23622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B. </a:t>
            </a:r>
            <a:r>
              <a:rPr lang="en-US" altLang="ja-JP" sz="1400">
                <a:solidFill>
                  <a:srgbClr val="000000"/>
                </a:solidFill>
                <a:ea typeface="ＭＳ Ｐゴシック" pitchFamily="34" charset="-128"/>
              </a:rPr>
              <a:t>The object  is 	created with initial state</a:t>
            </a:r>
          </a:p>
        </p:txBody>
      </p:sp>
      <p:sp>
        <p:nvSpPr>
          <p:cNvPr id="21535" name="Rectangle 31"/>
          <p:cNvSpPr>
            <a:spLocks noChangeArrowheads="1"/>
          </p:cNvSpPr>
          <p:nvPr/>
        </p:nvSpPr>
        <p:spPr bwMode="auto">
          <a:xfrm>
            <a:off x="7043738" y="3660775"/>
            <a:ext cx="1587" cy="274638"/>
          </a:xfrm>
          <a:prstGeom prst="rect">
            <a:avLst/>
          </a:prstGeom>
          <a:noFill/>
          <a:ln w="9525">
            <a:noFill/>
            <a:miter lim="800000"/>
            <a:headEnd/>
            <a:tailEnd/>
          </a:ln>
        </p:spPr>
        <p:txBody>
          <a:bodyPr wrap="none" lIns="0" tIns="0" rIns="0" bIns="0">
            <a:spAutoFit/>
          </a:bodyPr>
          <a:lstStyle/>
          <a:p>
            <a:endParaRPr lang="en-US">
              <a:latin typeface="Tahoma" pitchFamily="34" charset="0"/>
            </a:endParaRPr>
          </a:p>
        </p:txBody>
      </p:sp>
      <p:sp>
        <p:nvSpPr>
          <p:cNvPr id="21545" name="Freeform 41"/>
          <p:cNvSpPr>
            <a:spLocks/>
          </p:cNvSpPr>
          <p:nvPr/>
        </p:nvSpPr>
        <p:spPr bwMode="auto">
          <a:xfrm>
            <a:off x="7812361" y="1772816"/>
            <a:ext cx="144016" cy="504056"/>
          </a:xfrm>
          <a:custGeom>
            <a:avLst/>
            <a:gdLst/>
            <a:ahLst/>
            <a:cxnLst>
              <a:cxn ang="0">
                <a:pos x="121" y="0"/>
              </a:cxn>
              <a:cxn ang="0">
                <a:pos x="70" y="63"/>
              </a:cxn>
              <a:cxn ang="0">
                <a:pos x="33" y="126"/>
              </a:cxn>
              <a:cxn ang="0">
                <a:pos x="9" y="191"/>
              </a:cxn>
              <a:cxn ang="0">
                <a:pos x="0" y="255"/>
              </a:cxn>
              <a:cxn ang="0">
                <a:pos x="4" y="319"/>
              </a:cxn>
              <a:cxn ang="0">
                <a:pos x="21" y="384"/>
              </a:cxn>
              <a:cxn ang="0">
                <a:pos x="53" y="449"/>
              </a:cxn>
              <a:cxn ang="0">
                <a:pos x="98" y="515"/>
              </a:cxn>
            </a:cxnLst>
            <a:rect l="0" t="0" r="r" b="b"/>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21546" name="Freeform 42"/>
          <p:cNvSpPr>
            <a:spLocks/>
          </p:cNvSpPr>
          <p:nvPr/>
        </p:nvSpPr>
        <p:spPr bwMode="auto">
          <a:xfrm>
            <a:off x="7781925" y="4633913"/>
            <a:ext cx="66675" cy="69850"/>
          </a:xfrm>
          <a:custGeom>
            <a:avLst/>
            <a:gdLst/>
            <a:ahLst/>
            <a:cxnLst>
              <a:cxn ang="0">
                <a:pos x="0" y="26"/>
              </a:cxn>
              <a:cxn ang="0">
                <a:pos x="42" y="44"/>
              </a:cxn>
              <a:cxn ang="0">
                <a:pos x="31" y="0"/>
              </a:cxn>
              <a:cxn ang="0">
                <a:pos x="0" y="26"/>
              </a:cxn>
            </a:cxnLst>
            <a:rect l="0" t="0" r="r" b="b"/>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nvGrpSpPr>
          <p:cNvPr id="8" name="Group 43"/>
          <p:cNvGrpSpPr>
            <a:grpSpLocks/>
          </p:cNvGrpSpPr>
          <p:nvPr/>
        </p:nvGrpSpPr>
        <p:grpSpPr bwMode="auto">
          <a:xfrm>
            <a:off x="6781800" y="2286000"/>
            <a:ext cx="2011363" cy="949325"/>
            <a:chOff x="4272" y="1440"/>
            <a:chExt cx="1267" cy="598"/>
          </a:xfrm>
        </p:grpSpPr>
        <p:sp>
          <p:nvSpPr>
            <p:cNvPr id="21548" name="AutoShape 44"/>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1549" name="Rectangle 4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1550" name="Rectangle 4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1551" name="Rectangle 47"/>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1552" name="Rectangle 4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1553" name="Rectangle 4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1554" name="Rectangle 5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1555" name="Rectangle 51"/>
            <p:cNvSpPr>
              <a:spLocks noChangeArrowheads="1"/>
            </p:cNvSpPr>
            <p:nvPr/>
          </p:nvSpPr>
          <p:spPr bwMode="auto">
            <a:xfrm>
              <a:off x="4362" y="1626"/>
              <a:ext cx="151" cy="78"/>
            </a:xfrm>
            <a:prstGeom prst="rect">
              <a:avLst/>
            </a:prstGeom>
            <a:noFill/>
            <a:ln w="9525">
              <a:noFill/>
              <a:miter lim="800000"/>
              <a:headEnd/>
              <a:tailEnd/>
            </a:ln>
          </p:spPr>
          <p:txBody>
            <a:bodyPr wrap="none" lIns="0" tIns="0" rIns="0" bIns="0">
              <a:spAutoFit/>
            </a:bodyPr>
            <a:lstStyle/>
            <a:p>
              <a:r>
                <a:rPr lang="en-US" sz="800" dirty="0" smtClean="0">
                  <a:solidFill>
                    <a:srgbClr val="000000"/>
                  </a:solidFill>
                </a:rPr>
                <a:t>width</a:t>
              </a:r>
              <a:endParaRPr lang="en-US" dirty="0">
                <a:latin typeface="Tahoma" pitchFamily="34" charset="0"/>
              </a:endParaRPr>
            </a:p>
          </p:txBody>
        </p:sp>
        <p:sp>
          <p:nvSpPr>
            <p:cNvPr id="21556" name="Rectangle 5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1557" name="Rectangle 5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1558" name="Rectangle 5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1559" name="Rectangle 5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1560" name="Rectangle 5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1561" name="Rectangle 57"/>
            <p:cNvSpPr>
              <a:spLocks noChangeArrowheads="1"/>
            </p:cNvSpPr>
            <p:nvPr/>
          </p:nvSpPr>
          <p:spPr bwMode="auto">
            <a:xfrm>
              <a:off x="4356" y="1818"/>
              <a:ext cx="178" cy="78"/>
            </a:xfrm>
            <a:prstGeom prst="rect">
              <a:avLst/>
            </a:prstGeom>
            <a:noFill/>
            <a:ln w="9525">
              <a:noFill/>
              <a:miter lim="800000"/>
              <a:headEnd/>
              <a:tailEnd/>
            </a:ln>
          </p:spPr>
          <p:txBody>
            <a:bodyPr wrap="none" lIns="0" tIns="0" rIns="0" bIns="0">
              <a:spAutoFit/>
            </a:bodyPr>
            <a:lstStyle/>
            <a:p>
              <a:r>
                <a:rPr lang="en-US" sz="800" dirty="0" smtClean="0">
                  <a:solidFill>
                    <a:srgbClr val="000000"/>
                  </a:solidFill>
                </a:rPr>
                <a:t>length</a:t>
              </a:r>
              <a:endParaRPr lang="en-US" dirty="0">
                <a:latin typeface="Tahoma" pitchFamily="34" charset="0"/>
              </a:endParaRPr>
            </a:p>
          </p:txBody>
        </p:sp>
        <p:sp>
          <p:nvSpPr>
            <p:cNvPr id="21562" name="Text Box 58"/>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dirty="0" smtClean="0">
                  <a:latin typeface="Tahoma" pitchFamily="34" charset="0"/>
                </a:rPr>
                <a:t>0</a:t>
              </a:r>
              <a:endParaRPr lang="en-GB" dirty="0">
                <a:latin typeface="Tahoma" pitchFamily="34" charset="0"/>
              </a:endParaRPr>
            </a:p>
          </p:txBody>
        </p:sp>
        <p:sp>
          <p:nvSpPr>
            <p:cNvPr id="21563" name="Text Box 59"/>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09600" y="228600"/>
            <a:ext cx="7772400" cy="838200"/>
          </a:xfrm>
        </p:spPr>
        <p:txBody>
          <a:bodyPr/>
          <a:lstStyle/>
          <a:p>
            <a:r>
              <a:rPr lang="en-US" sz="4000"/>
              <a:t>Class with Multiple Constructors</a:t>
            </a:r>
          </a:p>
        </p:txBody>
      </p:sp>
      <p:sp>
        <p:nvSpPr>
          <p:cNvPr id="63" name="Slide Number Placeholder 5"/>
          <p:cNvSpPr>
            <a:spLocks noGrp="1"/>
          </p:cNvSpPr>
          <p:nvPr>
            <p:ph type="sldNum" sz="quarter" idx="12"/>
          </p:nvPr>
        </p:nvSpPr>
        <p:spPr/>
        <p:txBody>
          <a:bodyPr/>
          <a:lstStyle/>
          <a:p>
            <a:fld id="{270F155A-2842-4578-A68E-2207ECD82305}" type="slidenum">
              <a:rPr lang="en-US"/>
              <a:pPr/>
              <a:t>45</a:t>
            </a:fld>
            <a:endParaRPr lang="en-US"/>
          </a:p>
        </p:txBody>
      </p:sp>
      <p:sp>
        <p:nvSpPr>
          <p:cNvPr id="23555" name="Rectangle 3"/>
          <p:cNvSpPr>
            <a:spLocks noChangeArrowheads="1"/>
          </p:cNvSpPr>
          <p:nvPr/>
        </p:nvSpPr>
        <p:spPr bwMode="auto">
          <a:xfrm>
            <a:off x="152400" y="1143000"/>
            <a:ext cx="4267200" cy="3352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3556" name="Text Box 4"/>
          <p:cNvSpPr txBox="1">
            <a:spLocks noChangeArrowheads="1"/>
          </p:cNvSpPr>
          <p:nvPr/>
        </p:nvSpPr>
        <p:spPr bwMode="auto">
          <a:xfrm>
            <a:off x="247650" y="1169988"/>
            <a:ext cx="4248150" cy="3637919"/>
          </a:xfrm>
          <a:prstGeom prst="rect">
            <a:avLst/>
          </a:prstGeom>
          <a:noFill/>
          <a:ln w="9525">
            <a:noFill/>
            <a:miter lim="800000"/>
            <a:headEnd/>
            <a:tailEnd/>
          </a:ln>
          <a:effectLst/>
        </p:spPr>
        <p:txBody>
          <a:bodyPr>
            <a:spAutoFit/>
          </a:bodyPr>
          <a:lstStyle/>
          <a:p>
            <a:pPr>
              <a:lnSpc>
                <a:spcPct val="80000"/>
              </a:lnSpc>
            </a:pPr>
            <a:r>
              <a:rPr lang="en-US" sz="1600" dirty="0" smtClean="0">
                <a:solidFill>
                  <a:srgbClr val="0000FF"/>
                </a:solidFill>
                <a:latin typeface="Courier New" pitchFamily="49" charset="0"/>
                <a:ea typeface="ＭＳ Ｐゴシック" pitchFamily="34" charset="-128"/>
              </a:rPr>
              <a:t>public class</a:t>
            </a:r>
            <a:r>
              <a:rPr lang="en-US" sz="1600" dirty="0" smtClean="0">
                <a:solidFill>
                  <a:srgbClr val="000000"/>
                </a:solidFill>
                <a:latin typeface="Courier New" pitchFamily="49" charset="0"/>
                <a:ea typeface="ＭＳ Ｐゴシック" pitchFamily="34" charset="-128"/>
              </a:rPr>
              <a:t> </a:t>
            </a:r>
            <a:r>
              <a:rPr lang="en-US" sz="1600" b="1" dirty="0" smtClean="0">
                <a:solidFill>
                  <a:schemeClr val="tx2"/>
                </a:solidFill>
                <a:latin typeface="Courier New" pitchFamily="49" charset="0"/>
                <a:ea typeface="ＭＳ Ｐゴシック" pitchFamily="34" charset="-128"/>
              </a:rPr>
              <a:t>rectangular</a:t>
            </a:r>
            <a:r>
              <a:rPr lang="en-US" sz="1600" dirty="0" smtClean="0">
                <a:solidFill>
                  <a:srgbClr val="FF0000"/>
                </a:solidFill>
                <a:latin typeface="Courier New" pitchFamily="49" charset="0"/>
                <a:ea typeface="ＭＳ Ｐゴシック" pitchFamily="34" charset="-128"/>
              </a:rPr>
              <a:t>{</a:t>
            </a:r>
          </a:p>
          <a:p>
            <a:pPr>
              <a:lnSpc>
                <a:spcPct val="80000"/>
              </a:lnSpc>
            </a:pPr>
            <a:endParaRPr lang="en-US" sz="1600" dirty="0" smtClean="0">
              <a:solidFill>
                <a:srgbClr val="000000"/>
              </a:solidFill>
              <a:latin typeface="Courier New" pitchFamily="49" charset="0"/>
              <a:ea typeface="ＭＳ Ｐゴシック" pitchFamily="34" charset="-128"/>
            </a:endParaRPr>
          </a:p>
          <a:p>
            <a:pPr>
              <a:lnSpc>
                <a:spcPct val="80000"/>
              </a:lnSpc>
            </a:pPr>
            <a:r>
              <a:rPr lang="en-US" sz="1600" dirty="0" smtClean="0">
                <a:latin typeface="Courier New" pitchFamily="49" charset="0"/>
                <a:ea typeface="ＭＳ Ｐゴシック" pitchFamily="34" charset="-128"/>
              </a:rPr>
              <a:t>    </a:t>
            </a:r>
            <a:r>
              <a:rPr lang="en-US" sz="1600" dirty="0" smtClean="0">
                <a:solidFill>
                  <a:srgbClr val="0000FF"/>
                </a:solidFill>
                <a:latin typeface="Courier New" pitchFamily="49" charset="0"/>
                <a:ea typeface="ＭＳ Ｐゴシック" pitchFamily="34" charset="-128"/>
              </a:rPr>
              <a:t>private</a:t>
            </a:r>
            <a:r>
              <a:rPr lang="en-US" sz="1600" dirty="0" smtClean="0">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int</a:t>
            </a:r>
            <a:r>
              <a:rPr lang="en-US" sz="1600" dirty="0" smtClean="0">
                <a:solidFill>
                  <a:srgbClr val="000000"/>
                </a:solidFill>
                <a:latin typeface="Courier New" pitchFamily="49" charset="0"/>
                <a:ea typeface="ＭＳ Ｐゴシック" pitchFamily="34" charset="-128"/>
              </a:rPr>
              <a:t> width;</a:t>
            </a:r>
          </a:p>
          <a:p>
            <a:pPr>
              <a:lnSpc>
                <a:spcPct val="80000"/>
              </a:lnSpc>
            </a:pPr>
            <a:endParaRPr lang="en-US" sz="1600" dirty="0" smtClean="0">
              <a:latin typeface="Courier New" pitchFamily="49" charset="0"/>
              <a:ea typeface="ＭＳ Ｐゴシック" pitchFamily="34" charset="-128"/>
            </a:endParaRPr>
          </a:p>
          <a:p>
            <a:pPr>
              <a:lnSpc>
                <a:spcPct val="80000"/>
              </a:lnSpc>
            </a:pPr>
            <a:r>
              <a:rPr lang="en-US" sz="1600" dirty="0" smtClean="0">
                <a:latin typeface="Courier New" pitchFamily="49" charset="0"/>
                <a:ea typeface="ＭＳ Ｐゴシック" pitchFamily="34" charset="-128"/>
              </a:rPr>
              <a:t>    </a:t>
            </a:r>
            <a:r>
              <a:rPr lang="en-US" sz="1600" dirty="0" smtClean="0">
                <a:solidFill>
                  <a:srgbClr val="0000FF"/>
                </a:solidFill>
                <a:latin typeface="Courier New" pitchFamily="49" charset="0"/>
                <a:ea typeface="ＭＳ Ｐゴシック" pitchFamily="34" charset="-128"/>
              </a:rPr>
              <a:t>private</a:t>
            </a:r>
            <a:r>
              <a:rPr lang="en-US" sz="1600" dirty="0" smtClean="0">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int</a:t>
            </a:r>
            <a:r>
              <a:rPr lang="en-US" sz="1600" dirty="0" smtClean="0">
                <a:solidFill>
                  <a:srgbClr val="000000"/>
                </a:solidFill>
                <a:latin typeface="Courier New" pitchFamily="49" charset="0"/>
                <a:ea typeface="ＭＳ Ｐゴシック" pitchFamily="34" charset="-128"/>
              </a:rPr>
              <a:t> length;</a:t>
            </a:r>
          </a:p>
          <a:p>
            <a:pPr>
              <a:lnSpc>
                <a:spcPct val="80000"/>
              </a:lnSpc>
            </a:pPr>
            <a:endParaRPr lang="en-US" sz="1600" dirty="0" smtClean="0">
              <a:solidFill>
                <a:srgbClr val="00FF00"/>
              </a:solidFill>
              <a:latin typeface="Courier New" pitchFamily="49" charset="0"/>
              <a:ea typeface="ＭＳ Ｐゴシック" pitchFamily="34" charset="-128"/>
            </a:endParaRP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0000FF"/>
                </a:solidFill>
                <a:latin typeface="Courier New" pitchFamily="49" charset="0"/>
                <a:ea typeface="ＭＳ Ｐゴシック" pitchFamily="34" charset="-128"/>
              </a:rPr>
              <a:t>public </a:t>
            </a:r>
            <a:r>
              <a:rPr lang="en-US" sz="1600" b="1" dirty="0" smtClean="0">
                <a:solidFill>
                  <a:schemeClr val="tx2"/>
                </a:solidFill>
                <a:latin typeface="Courier New" pitchFamily="49" charset="0"/>
                <a:ea typeface="ＭＳ Ｐゴシック" pitchFamily="34" charset="-128"/>
              </a:rPr>
              <a:t>rectangular</a:t>
            </a:r>
            <a:r>
              <a:rPr lang="en-US" sz="1600" dirty="0" smtClean="0">
                <a:solidFill>
                  <a:srgbClr val="FF0000"/>
                </a:solidFill>
                <a:latin typeface="Courier New" pitchFamily="49" charset="0"/>
                <a:ea typeface="ＭＳ Ｐゴシック" pitchFamily="34" charset="-128"/>
              </a:rPr>
              <a:t>() {</a:t>
            </a:r>
          </a:p>
          <a:p>
            <a:pPr>
              <a:lnSpc>
                <a:spcPct val="80000"/>
              </a:lnSpc>
            </a:pPr>
            <a:endParaRPr lang="en-US" sz="1600" dirty="0" smtClean="0">
              <a:solidFill>
                <a:srgbClr val="FF0000"/>
              </a:solidFill>
              <a:latin typeface="Courier New" pitchFamily="49" charset="0"/>
              <a:ea typeface="ＭＳ Ｐゴシック" pitchFamily="34" charset="-128"/>
            </a:endParaRPr>
          </a:p>
          <a:p>
            <a:pPr>
              <a:lnSpc>
                <a:spcPct val="80000"/>
              </a:lnSpc>
            </a:pPr>
            <a:r>
              <a:rPr lang="en-US" sz="1600" b="1" dirty="0" smtClean="0">
                <a:solidFill>
                  <a:schemeClr val="tx2"/>
                </a:solidFill>
                <a:latin typeface="Courier New" pitchFamily="49" charset="0"/>
                <a:ea typeface="ＭＳ Ｐゴシック" pitchFamily="34" charset="-128"/>
              </a:rPr>
              <a:t>	</a:t>
            </a:r>
            <a:r>
              <a:rPr lang="en-US" sz="1600" dirty="0" smtClean="0">
                <a:solidFill>
                  <a:srgbClr val="000000"/>
                </a:solidFill>
                <a:latin typeface="Courier New" pitchFamily="49" charset="0"/>
                <a:ea typeface="ＭＳ Ｐゴシック" pitchFamily="34" charset="-128"/>
              </a:rPr>
              <a:t>width= 0; length=0;</a:t>
            </a: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FF0000"/>
                </a:solidFill>
                <a:latin typeface="Courier New" pitchFamily="49" charset="0"/>
                <a:ea typeface="ＭＳ Ｐゴシック" pitchFamily="34" charset="-128"/>
              </a:rPr>
              <a:t>}</a:t>
            </a:r>
          </a:p>
          <a:p>
            <a:pPr>
              <a:lnSpc>
                <a:spcPct val="80000"/>
              </a:lnSpc>
            </a:pPr>
            <a:r>
              <a:rPr lang="en-US" sz="1600" dirty="0" smtClean="0">
                <a:latin typeface="Courier New" pitchFamily="49" charset="0"/>
                <a:ea typeface="ＭＳ Ｐゴシック" pitchFamily="34" charset="-128"/>
              </a:rPr>
              <a:t> </a:t>
            </a:r>
            <a:r>
              <a:rPr lang="en-US" sz="1600" dirty="0" smtClean="0">
                <a:solidFill>
                  <a:srgbClr val="0000FF"/>
                </a:solidFill>
                <a:latin typeface="Courier New" pitchFamily="49" charset="0"/>
              </a:rPr>
              <a:t>public </a:t>
            </a:r>
            <a:r>
              <a:rPr lang="en-US" sz="1600" b="1" dirty="0" smtClean="0">
                <a:solidFill>
                  <a:schemeClr val="tx2"/>
                </a:solidFill>
                <a:latin typeface="Courier New" pitchFamily="49" charset="0"/>
                <a:ea typeface="ＭＳ Ｐゴシック" pitchFamily="34" charset="-128"/>
              </a:rPr>
              <a:t>rectangular</a:t>
            </a:r>
            <a:r>
              <a:rPr lang="en-US" sz="1600" dirty="0" smtClean="0">
                <a:solidFill>
                  <a:srgbClr val="FF0000"/>
                </a:solidFill>
                <a:latin typeface="Courier New" pitchFamily="49" charset="0"/>
              </a:rPr>
              <a:t>(</a:t>
            </a:r>
            <a:r>
              <a:rPr lang="en-US" sz="1600" dirty="0" err="1" smtClean="0">
                <a:solidFill>
                  <a:srgbClr val="000000"/>
                </a:solidFill>
                <a:latin typeface="Courier New" pitchFamily="49" charset="0"/>
                <a:ea typeface="ＭＳ Ｐゴシック" pitchFamily="34" charset="-128"/>
              </a:rPr>
              <a:t>int</a:t>
            </a:r>
            <a:r>
              <a:rPr lang="en-US" sz="1600" dirty="0" smtClean="0">
                <a:solidFill>
                  <a:srgbClr val="000000"/>
                </a:solidFill>
                <a:latin typeface="Courier New" pitchFamily="49" charset="0"/>
                <a:ea typeface="ＭＳ Ｐゴシック" pitchFamily="34" charset="-128"/>
              </a:rPr>
              <a:t> </a:t>
            </a:r>
            <a:r>
              <a:rPr lang="en-US" sz="1600" dirty="0">
                <a:solidFill>
                  <a:srgbClr val="000000"/>
                </a:solidFill>
                <a:latin typeface="Courier New" pitchFamily="49" charset="0"/>
                <a:ea typeface="ＭＳ Ｐゴシック" pitchFamily="34" charset="-128"/>
              </a:rPr>
              <a:t>a,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b</a:t>
            </a:r>
            <a:r>
              <a:rPr lang="en-US" sz="1600" dirty="0">
                <a:solidFill>
                  <a:srgbClr val="FF0000"/>
                </a:solidFill>
                <a:latin typeface="Courier New" pitchFamily="49" charset="0"/>
              </a:rPr>
              <a:t>) {</a:t>
            </a:r>
          </a:p>
          <a:p>
            <a:r>
              <a:rPr lang="en-US" sz="1600" b="1" dirty="0">
                <a:solidFill>
                  <a:schemeClr val="tx2"/>
                </a:solidFill>
                <a:latin typeface="Courier New" pitchFamily="49" charset="0"/>
              </a:rPr>
              <a:t>	</a:t>
            </a:r>
            <a:r>
              <a:rPr lang="en-US" sz="1600" dirty="0" smtClean="0">
                <a:solidFill>
                  <a:srgbClr val="000000"/>
                </a:solidFill>
                <a:latin typeface="Courier New" pitchFamily="49" charset="0"/>
                <a:ea typeface="ＭＳ Ｐゴシック" pitchFamily="34" charset="-128"/>
              </a:rPr>
              <a:t> width = </a:t>
            </a:r>
            <a:r>
              <a:rPr lang="en-US" sz="1600" dirty="0">
                <a:solidFill>
                  <a:srgbClr val="000000"/>
                </a:solidFill>
                <a:latin typeface="Courier New" pitchFamily="49" charset="0"/>
                <a:ea typeface="ＭＳ Ｐゴシック" pitchFamily="34" charset="-128"/>
              </a:rPr>
              <a:t>a; </a:t>
            </a:r>
            <a:endParaRPr lang="en-US" sz="1600" dirty="0" smtClean="0">
              <a:solidFill>
                <a:srgbClr val="000000"/>
              </a:solidFill>
              <a:latin typeface="Courier New" pitchFamily="49" charset="0"/>
              <a:ea typeface="ＭＳ Ｐゴシック" pitchFamily="34" charset="-128"/>
            </a:endParaRPr>
          </a:p>
          <a:p>
            <a:r>
              <a:rPr lang="en-US" sz="1600" dirty="0" smtClean="0">
                <a:solidFill>
                  <a:srgbClr val="000000"/>
                </a:solidFill>
                <a:latin typeface="Courier New" pitchFamily="49" charset="0"/>
                <a:ea typeface="ＭＳ Ｐゴシック" pitchFamily="34" charset="-128"/>
              </a:rPr>
              <a:t>	 length=b;</a:t>
            </a:r>
            <a:endParaRPr lang="en-US" sz="1600" dirty="0">
              <a:solidFill>
                <a:srgbClr val="000000"/>
              </a:solidFill>
              <a:latin typeface="Courier New" pitchFamily="49" charset="0"/>
              <a:ea typeface="ＭＳ Ｐゴシック" pitchFamily="34" charset="-128"/>
            </a:endParaRPr>
          </a:p>
          <a:p>
            <a:r>
              <a:rPr lang="en-US" sz="1600" dirty="0">
                <a:solidFill>
                  <a:srgbClr val="000000"/>
                </a:solidFill>
                <a:latin typeface="Courier New" pitchFamily="49" charset="0"/>
                <a:ea typeface="ＭＳ Ｐゴシック" pitchFamily="34" charset="-128"/>
              </a:rPr>
              <a:t>	</a:t>
            </a:r>
            <a:r>
              <a:rPr lang="en-US" sz="1600" dirty="0" smtClean="0">
                <a:solidFill>
                  <a:srgbClr val="000000"/>
                </a:solidFill>
                <a:latin typeface="Courier New" pitchFamily="49" charset="0"/>
              </a:rPr>
              <a:t>    </a:t>
            </a:r>
            <a:r>
              <a:rPr lang="en-US" sz="1600" dirty="0">
                <a:solidFill>
                  <a:srgbClr val="FF0000"/>
                </a:solidFill>
                <a:latin typeface="Courier New" pitchFamily="49" charset="0"/>
              </a:rPr>
              <a:t>}</a:t>
            </a:r>
            <a:endParaRPr lang="en-US" sz="1600" dirty="0">
              <a:solidFill>
                <a:srgbClr val="FF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sp>
        <p:nvSpPr>
          <p:cNvPr id="23557" name="Rectangle 5"/>
          <p:cNvSpPr>
            <a:spLocks noChangeArrowheads="1"/>
          </p:cNvSpPr>
          <p:nvPr/>
        </p:nvSpPr>
        <p:spPr bwMode="auto">
          <a:xfrm>
            <a:off x="419100" y="4648200"/>
            <a:ext cx="3314700" cy="13716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58" name="Text Box 6"/>
          <p:cNvSpPr txBox="1">
            <a:spLocks noChangeArrowheads="1"/>
          </p:cNvSpPr>
          <p:nvPr/>
        </p:nvSpPr>
        <p:spPr bwMode="auto">
          <a:xfrm>
            <a:off x="533400" y="4903788"/>
            <a:ext cx="2995613" cy="1192212"/>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new Kasree()</a:t>
            </a: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y   = new Kasree(4, 3);</a:t>
            </a:r>
          </a:p>
        </p:txBody>
      </p:sp>
      <p:sp>
        <p:nvSpPr>
          <p:cNvPr id="23559" name="Text Box 7"/>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3560" name="Text Box 8"/>
          <p:cNvSpPr txBox="1">
            <a:spLocks noChangeArrowheads="1"/>
          </p:cNvSpPr>
          <p:nvPr/>
        </p:nvSpPr>
        <p:spPr bwMode="auto">
          <a:xfrm>
            <a:off x="552450" y="4751388"/>
            <a:ext cx="1773238" cy="458787"/>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 , y;</a:t>
            </a:r>
          </a:p>
        </p:txBody>
      </p:sp>
      <p:grpSp>
        <p:nvGrpSpPr>
          <p:cNvPr id="2" name="Group 9"/>
          <p:cNvGrpSpPr>
            <a:grpSpLocks/>
          </p:cNvGrpSpPr>
          <p:nvPr/>
        </p:nvGrpSpPr>
        <p:grpSpPr bwMode="auto">
          <a:xfrm>
            <a:off x="-309563" y="4748213"/>
            <a:ext cx="3752851" cy="885825"/>
            <a:chOff x="347" y="2008"/>
            <a:chExt cx="2364" cy="558"/>
          </a:xfrm>
        </p:grpSpPr>
        <p:sp>
          <p:nvSpPr>
            <p:cNvPr id="23562" name="Line 1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563" name="Oval 1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3564" name="Text Box 1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3565" name="Text Box 1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3566" name="Rectangle 14"/>
          <p:cNvSpPr>
            <a:spLocks noChangeArrowheads="1"/>
          </p:cNvSpPr>
          <p:nvPr/>
        </p:nvSpPr>
        <p:spPr bwMode="auto">
          <a:xfrm>
            <a:off x="4724400" y="1216025"/>
            <a:ext cx="42322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67" name="Rectangle 1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3568" name="Rectangle 1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3569" name="AutoShape 17"/>
          <p:cNvSpPr>
            <a:spLocks noChangeArrowheads="1"/>
          </p:cNvSpPr>
          <p:nvPr/>
        </p:nvSpPr>
        <p:spPr bwMode="auto">
          <a:xfrm>
            <a:off x="4953000" y="14478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constructor declared with no-parameter is used to create the object</a:t>
            </a:r>
          </a:p>
        </p:txBody>
      </p:sp>
      <p:sp>
        <p:nvSpPr>
          <p:cNvPr id="23570" name="AutoShape 18"/>
          <p:cNvSpPr>
            <a:spLocks noChangeAspect="1" noChangeArrowheads="1" noTextEdit="1"/>
          </p:cNvSpPr>
          <p:nvPr/>
        </p:nvSpPr>
        <p:spPr bwMode="auto">
          <a:xfrm>
            <a:off x="6934200" y="3581400"/>
            <a:ext cx="1849438" cy="1981200"/>
          </a:xfrm>
          <a:prstGeom prst="rect">
            <a:avLst/>
          </a:prstGeom>
          <a:noFill/>
          <a:ln w="9525">
            <a:noFill/>
            <a:miter lim="800000"/>
            <a:headEnd/>
            <a:tailEnd/>
          </a:ln>
        </p:spPr>
        <p:txBody>
          <a:bodyPr/>
          <a:lstStyle/>
          <a:p>
            <a:endParaRPr lang="en-US"/>
          </a:p>
        </p:txBody>
      </p:sp>
      <p:grpSp>
        <p:nvGrpSpPr>
          <p:cNvPr id="3" name="Group 19"/>
          <p:cNvGrpSpPr>
            <a:grpSpLocks/>
          </p:cNvGrpSpPr>
          <p:nvPr/>
        </p:nvGrpSpPr>
        <p:grpSpPr bwMode="auto">
          <a:xfrm>
            <a:off x="6781800" y="2286000"/>
            <a:ext cx="2011363" cy="949325"/>
            <a:chOff x="4272" y="1440"/>
            <a:chExt cx="1267" cy="598"/>
          </a:xfrm>
        </p:grpSpPr>
        <p:sp>
          <p:nvSpPr>
            <p:cNvPr id="23572" name="AutoShape 20"/>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73" name="Rectangle 21"/>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74" name="Rectangle 22"/>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75" name="Rectangle 23"/>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76" name="Rectangle 24"/>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77" name="Rectangle 25"/>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78" name="Rectangle 26"/>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79" name="Rectangle 27"/>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80" name="Rectangle 28"/>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81" name="Rectangle 29"/>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82" name="Rectangle 30"/>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583" name="Rectangle 31"/>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584" name="Rectangle 32"/>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585" name="Rectangle 33"/>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586" name="Text Box 34"/>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3587" name="Text Box 35"/>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grpSp>
        <p:nvGrpSpPr>
          <p:cNvPr id="4" name="Group 36"/>
          <p:cNvGrpSpPr>
            <a:grpSpLocks/>
          </p:cNvGrpSpPr>
          <p:nvPr/>
        </p:nvGrpSpPr>
        <p:grpSpPr bwMode="auto">
          <a:xfrm>
            <a:off x="6781800" y="4689475"/>
            <a:ext cx="2011363" cy="949325"/>
            <a:chOff x="4272" y="1440"/>
            <a:chExt cx="1267" cy="598"/>
          </a:xfrm>
        </p:grpSpPr>
        <p:sp>
          <p:nvSpPr>
            <p:cNvPr id="23589" name="AutoShape 37"/>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90" name="Rectangle 38"/>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91" name="Rectangle 39"/>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92" name="Rectangle 40"/>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93" name="Rectangle 41"/>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94" name="Rectangle 42"/>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95" name="Rectangle 43"/>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96" name="Rectangle 44"/>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97" name="Rectangle 45"/>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98" name="Rectangle 46"/>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99" name="Rectangle 47"/>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600" name="Rectangle 48"/>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601" name="Rectangle 49"/>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602" name="Rectangle 50"/>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603" name="Text Box 51"/>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3</a:t>
              </a:r>
              <a:endParaRPr lang="en-GB">
                <a:latin typeface="Tahoma" pitchFamily="34" charset="0"/>
              </a:endParaRPr>
            </a:p>
          </p:txBody>
        </p:sp>
        <p:sp>
          <p:nvSpPr>
            <p:cNvPr id="23604" name="Text Box 52"/>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4</a:t>
              </a:r>
              <a:endParaRPr lang="en-GB">
                <a:latin typeface="Tahoma" pitchFamily="34" charset="0"/>
              </a:endParaRPr>
            </a:p>
          </p:txBody>
        </p:sp>
      </p:grpSp>
      <p:grpSp>
        <p:nvGrpSpPr>
          <p:cNvPr id="5" name="Group 53"/>
          <p:cNvGrpSpPr>
            <a:grpSpLocks/>
          </p:cNvGrpSpPr>
          <p:nvPr/>
        </p:nvGrpSpPr>
        <p:grpSpPr bwMode="auto">
          <a:xfrm>
            <a:off x="57150" y="5181600"/>
            <a:ext cx="3752850" cy="885825"/>
            <a:chOff x="347" y="2008"/>
            <a:chExt cx="2364" cy="558"/>
          </a:xfrm>
        </p:grpSpPr>
        <p:sp>
          <p:nvSpPr>
            <p:cNvPr id="23606" name="Line 5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607" name="Oval 5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3608" name="Text Box 5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cxnSp>
        <p:nvCxnSpPr>
          <p:cNvPr id="23609" name="AutoShape 57"/>
          <p:cNvCxnSpPr>
            <a:cxnSpLocks noChangeShapeType="1"/>
            <a:endCxn id="23574" idx="0"/>
          </p:cNvCxnSpPr>
          <p:nvPr/>
        </p:nvCxnSpPr>
        <p:spPr bwMode="auto">
          <a:xfrm rot="5400000">
            <a:off x="7772400" y="1768475"/>
            <a:ext cx="549275" cy="517525"/>
          </a:xfrm>
          <a:prstGeom prst="curvedConnector3">
            <a:avLst>
              <a:gd name="adj1" fmla="val 50000"/>
            </a:avLst>
          </a:prstGeom>
          <a:noFill/>
          <a:ln w="9525">
            <a:solidFill>
              <a:schemeClr val="tx1"/>
            </a:solidFill>
            <a:round/>
            <a:headEnd/>
            <a:tailEnd type="triangle" w="med" len="med"/>
          </a:ln>
          <a:effectLst/>
        </p:spPr>
      </p:cxnSp>
      <p:sp>
        <p:nvSpPr>
          <p:cNvPr id="23610" name="Rectangle 58"/>
          <p:cNvSpPr>
            <a:spLocks noChangeArrowheads="1"/>
          </p:cNvSpPr>
          <p:nvPr/>
        </p:nvSpPr>
        <p:spPr bwMode="auto">
          <a:xfrm>
            <a:off x="7467600" y="353536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y</a:t>
            </a:r>
          </a:p>
        </p:txBody>
      </p:sp>
      <p:sp>
        <p:nvSpPr>
          <p:cNvPr id="23611" name="Rectangle 59"/>
          <p:cNvSpPr>
            <a:spLocks noChangeArrowheads="1"/>
          </p:cNvSpPr>
          <p:nvPr/>
        </p:nvSpPr>
        <p:spPr bwMode="auto">
          <a:xfrm>
            <a:off x="7778750" y="3619500"/>
            <a:ext cx="938213"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23612" name="AutoShape 60"/>
          <p:cNvCxnSpPr>
            <a:cxnSpLocks noChangeShapeType="1"/>
            <a:endCxn id="23591" idx="0"/>
          </p:cNvCxnSpPr>
          <p:nvPr/>
        </p:nvCxnSpPr>
        <p:spPr bwMode="auto">
          <a:xfrm rot="5400000">
            <a:off x="7561263" y="4037012"/>
            <a:ext cx="895350" cy="441325"/>
          </a:xfrm>
          <a:prstGeom prst="curvedConnector3">
            <a:avLst>
              <a:gd name="adj1" fmla="val 50000"/>
            </a:avLst>
          </a:prstGeom>
          <a:noFill/>
          <a:ln w="9525">
            <a:solidFill>
              <a:schemeClr val="tx1"/>
            </a:solidFill>
            <a:round/>
            <a:headEnd/>
            <a:tailEnd type="triangle" w="med" len="med"/>
          </a:ln>
          <a:effectLst/>
        </p:spPr>
      </p:cxnSp>
      <p:sp>
        <p:nvSpPr>
          <p:cNvPr id="23613" name="AutoShape 61"/>
          <p:cNvSpPr>
            <a:spLocks noChangeArrowheads="1"/>
          </p:cNvSpPr>
          <p:nvPr/>
        </p:nvSpPr>
        <p:spPr bwMode="auto">
          <a:xfrm>
            <a:off x="4953000" y="35052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B. </a:t>
            </a:r>
            <a:r>
              <a:rPr lang="en-US" altLang="ja-JP" sz="1400">
                <a:solidFill>
                  <a:srgbClr val="000000"/>
                </a:solidFill>
                <a:ea typeface="ＭＳ Ｐゴシック" pitchFamily="34" charset="-128"/>
              </a:rPr>
              <a:t>The constructor declared with parameters is used to create the object</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0" y="358775"/>
            <a:ext cx="9144000" cy="598488"/>
          </a:xfrm>
        </p:spPr>
        <p:txBody>
          <a:bodyPr>
            <a:normAutofit fontScale="90000"/>
          </a:bodyPr>
          <a:lstStyle/>
          <a:p>
            <a:pPr eaLnBrk="1" hangingPunct="1"/>
            <a:r>
              <a:rPr lang="en-US" smtClean="0"/>
              <a:t>Declaring Attributes With Java </a:t>
            </a:r>
          </a:p>
        </p:txBody>
      </p:sp>
      <p:sp>
        <p:nvSpPr>
          <p:cNvPr id="19458" name="Date Placeholder 3"/>
          <p:cNvSpPr>
            <a:spLocks noGrp="1"/>
          </p:cNvSpPr>
          <p:nvPr>
            <p:ph type="dt" sz="half" idx="10"/>
          </p:nvPr>
        </p:nvSpPr>
        <p:spPr>
          <a:noFill/>
        </p:spPr>
        <p:txBody>
          <a:bodyPr/>
          <a:lstStyle/>
          <a:p>
            <a:r>
              <a:rPr lang="en-US"/>
              <a:t>Introduction to OOP</a:t>
            </a:r>
          </a:p>
        </p:txBody>
      </p:sp>
      <p:sp>
        <p:nvSpPr>
          <p:cNvPr id="19459" name="Footer Placeholder 4"/>
          <p:cNvSpPr>
            <a:spLocks noGrp="1"/>
          </p:cNvSpPr>
          <p:nvPr>
            <p:ph type="ftr" sz="quarter" idx="11"/>
          </p:nvPr>
        </p:nvSpPr>
        <p:spPr>
          <a:noFill/>
        </p:spPr>
        <p:txBody>
          <a:bodyPr/>
          <a:lstStyle/>
          <a:p>
            <a:r>
              <a:rPr lang="en-US"/>
              <a:t>Dr. S. GANNOUNI &amp; Dr.  A. TOUIR</a:t>
            </a:r>
          </a:p>
        </p:txBody>
      </p:sp>
      <p:sp>
        <p:nvSpPr>
          <p:cNvPr id="19460" name="Slide Number Placeholder 5"/>
          <p:cNvSpPr>
            <a:spLocks noGrp="1"/>
          </p:cNvSpPr>
          <p:nvPr>
            <p:ph type="sldNum" sz="quarter" idx="12"/>
          </p:nvPr>
        </p:nvSpPr>
        <p:spPr>
          <a:noFill/>
        </p:spPr>
        <p:txBody>
          <a:bodyPr/>
          <a:lstStyle/>
          <a:p>
            <a:r>
              <a:rPr lang="en-US"/>
              <a:t>Page </a:t>
            </a:r>
            <a:fld id="{F63BF658-F34B-49EA-A839-66DD814ACFEE}" type="slidenum">
              <a:rPr lang="en-US"/>
              <a:pPr/>
              <a:t>5</a:t>
            </a:fld>
            <a:endParaRPr lang="en-US"/>
          </a:p>
        </p:txBody>
      </p:sp>
      <p:grpSp>
        <p:nvGrpSpPr>
          <p:cNvPr id="2" name="Group 3"/>
          <p:cNvGrpSpPr>
            <a:grpSpLocks/>
          </p:cNvGrpSpPr>
          <p:nvPr/>
        </p:nvGrpSpPr>
        <p:grpSpPr bwMode="auto">
          <a:xfrm>
            <a:off x="1228725" y="2452688"/>
            <a:ext cx="6619875" cy="936625"/>
            <a:chOff x="246" y="802"/>
            <a:chExt cx="5514" cy="912"/>
          </a:xfrm>
        </p:grpSpPr>
        <p:sp>
          <p:nvSpPr>
            <p:cNvPr id="138244" name="Rectangle 4"/>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9471" name="Rectangle 5"/>
            <p:cNvSpPr>
              <a:spLocks noChangeArrowheads="1"/>
            </p:cNvSpPr>
            <p:nvPr/>
          </p:nvSpPr>
          <p:spPr bwMode="auto">
            <a:xfrm>
              <a:off x="303" y="91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dirty="0">
                  <a:latin typeface="Courier New" pitchFamily="49" charset="0"/>
                  <a:ea typeface="ＭＳ Ｐゴシック" pitchFamily="34" charset="-128"/>
                </a:rPr>
                <a:t>&lt;modifiers&gt;  &lt;data type&gt; &lt;attribute name&gt; ;</a:t>
              </a:r>
              <a:endParaRPr lang="en-US" dirty="0">
                <a:solidFill>
                  <a:srgbClr val="990033"/>
                </a:solidFill>
                <a:latin typeface="Courier New" pitchFamily="49" charset="0"/>
                <a:ea typeface="ＭＳ Ｐゴシック" pitchFamily="34" charset="-128"/>
              </a:endParaRPr>
            </a:p>
          </p:txBody>
        </p:sp>
      </p:grpSp>
      <p:sp>
        <p:nvSpPr>
          <p:cNvPr id="19463" name="Rectangle 6"/>
          <p:cNvSpPr>
            <a:spLocks noChangeArrowheads="1"/>
          </p:cNvSpPr>
          <p:nvPr/>
        </p:nvSpPr>
        <p:spPr bwMode="auto">
          <a:xfrm>
            <a:off x="1762125" y="4738688"/>
            <a:ext cx="5638800"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9464"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5"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6"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8250"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Modifiers</a:t>
            </a:r>
          </a:p>
        </p:txBody>
      </p:sp>
      <p:sp>
        <p:nvSpPr>
          <p:cNvPr id="138251"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Data Type</a:t>
            </a:r>
          </a:p>
        </p:txBody>
      </p:sp>
      <p:sp>
        <p:nvSpPr>
          <p:cNvPr id="138252"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Name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12"/>
          <p:cNvSpPr>
            <a:spLocks noGrp="1" noChangeArrowheads="1"/>
          </p:cNvSpPr>
          <p:nvPr>
            <p:ph type="title"/>
          </p:nvPr>
        </p:nvSpPr>
        <p:spPr>
          <a:xfrm>
            <a:off x="304800" y="762000"/>
            <a:ext cx="8686800" cy="784225"/>
          </a:xfrm>
          <a:noFill/>
        </p:spPr>
        <p:txBody>
          <a:bodyPr>
            <a:normAutofit/>
          </a:bodyPr>
          <a:lstStyle/>
          <a:p>
            <a:pPr eaLnBrk="1" hangingPunct="1"/>
            <a:r>
              <a:rPr lang="en-US" sz="2800" dirty="0" smtClean="0"/>
              <a:t>Example of a Class Declaration with Java</a:t>
            </a:r>
          </a:p>
        </p:txBody>
      </p:sp>
      <p:graphicFrame>
        <p:nvGraphicFramePr>
          <p:cNvPr id="1026" name="Object 6"/>
          <p:cNvGraphicFramePr>
            <a:graphicFrameLocks noGrp="1" noChangeAspect="1"/>
          </p:cNvGraphicFramePr>
          <p:nvPr>
            <p:ph sz="half" idx="1"/>
          </p:nvPr>
        </p:nvGraphicFramePr>
        <p:xfrm>
          <a:off x="3124200" y="1930400"/>
          <a:ext cx="2894013" cy="1422400"/>
        </p:xfrm>
        <a:graphic>
          <a:graphicData uri="http://schemas.openxmlformats.org/presentationml/2006/ole">
            <mc:AlternateContent xmlns:mc="http://schemas.openxmlformats.org/markup-compatibility/2006">
              <mc:Choice xmlns:v="urn:schemas-microsoft-com:vml" Requires="v">
                <p:oleObj spid="_x0000_s1029" name="Visio" r:id="rId3" imgW="1323442" imgH="650748" progId="">
                  <p:embed/>
                </p:oleObj>
              </mc:Choice>
              <mc:Fallback>
                <p:oleObj name="Visio" r:id="rId3" imgW="1323442" imgH="650748" progId="">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930400"/>
                        <a:ext cx="2894013" cy="142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Date Placeholder 4"/>
          <p:cNvSpPr>
            <a:spLocks noGrp="1"/>
          </p:cNvSpPr>
          <p:nvPr>
            <p:ph type="dt" sz="half" idx="10"/>
          </p:nvPr>
        </p:nvSpPr>
        <p:spPr>
          <a:noFill/>
        </p:spPr>
        <p:txBody>
          <a:bodyPr/>
          <a:lstStyle/>
          <a:p>
            <a:r>
              <a:rPr lang="en-US"/>
              <a:t>Introduction to OOP</a:t>
            </a:r>
          </a:p>
        </p:txBody>
      </p:sp>
      <p:sp>
        <p:nvSpPr>
          <p:cNvPr id="1028" name="Footer Placeholder 5"/>
          <p:cNvSpPr>
            <a:spLocks noGrp="1"/>
          </p:cNvSpPr>
          <p:nvPr>
            <p:ph type="ftr" sz="quarter" idx="11"/>
          </p:nvPr>
        </p:nvSpPr>
        <p:spPr>
          <a:noFill/>
        </p:spPr>
        <p:txBody>
          <a:bodyPr/>
          <a:lstStyle/>
          <a:p>
            <a:r>
              <a:rPr lang="en-US"/>
              <a:t>Dr. S. GANNOUNI &amp; Dr.  A. TOUIR</a:t>
            </a:r>
          </a:p>
        </p:txBody>
      </p:sp>
      <p:sp>
        <p:nvSpPr>
          <p:cNvPr id="1029" name="Slide Number Placeholder 6"/>
          <p:cNvSpPr>
            <a:spLocks noGrp="1"/>
          </p:cNvSpPr>
          <p:nvPr>
            <p:ph type="sldNum" sz="quarter" idx="12"/>
          </p:nvPr>
        </p:nvSpPr>
        <p:spPr>
          <a:noFill/>
        </p:spPr>
        <p:txBody>
          <a:bodyPr/>
          <a:lstStyle/>
          <a:p>
            <a:r>
              <a:rPr lang="en-US"/>
              <a:t>Page </a:t>
            </a:r>
            <a:fld id="{FC9E4492-DE46-4156-84F4-FC27C847B3BA}" type="slidenum">
              <a:rPr lang="en-US"/>
              <a:pPr/>
              <a:t>6</a:t>
            </a:fld>
            <a:endParaRPr lang="en-US"/>
          </a:p>
        </p:txBody>
      </p:sp>
      <p:sp>
        <p:nvSpPr>
          <p:cNvPr id="139267" name="Rectangle 3"/>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031" name="Rectangle 4"/>
          <p:cNvSpPr>
            <a:spLocks noChangeArrowheads="1"/>
          </p:cNvSpPr>
          <p:nvPr/>
        </p:nvSpPr>
        <p:spPr bwMode="auto">
          <a:xfrm>
            <a:off x="1524000" y="410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public 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dirty="0">
              <a:solidFill>
                <a:srgbClr val="00FF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4"/>
          <p:cNvSpPr>
            <a:spLocks noGrp="1" noChangeArrowheads="1"/>
          </p:cNvSpPr>
          <p:nvPr>
            <p:ph type="title"/>
          </p:nvPr>
        </p:nvSpPr>
        <p:spPr>
          <a:xfrm>
            <a:off x="609600" y="152400"/>
            <a:ext cx="7772400" cy="762000"/>
          </a:xfrm>
        </p:spPr>
        <p:txBody>
          <a:bodyPr/>
          <a:lstStyle/>
          <a:p>
            <a:pPr eaLnBrk="1" hangingPunct="1"/>
            <a:r>
              <a:rPr lang="en-US" smtClean="0"/>
              <a:t>Object Creation</a:t>
            </a:r>
          </a:p>
        </p:txBody>
      </p:sp>
      <p:sp>
        <p:nvSpPr>
          <p:cNvPr id="11266" name="Date Placeholder 5"/>
          <p:cNvSpPr>
            <a:spLocks noGrp="1"/>
          </p:cNvSpPr>
          <p:nvPr>
            <p:ph type="dt" sz="half" idx="10"/>
          </p:nvPr>
        </p:nvSpPr>
        <p:spPr>
          <a:noFill/>
        </p:spPr>
        <p:txBody>
          <a:bodyPr/>
          <a:lstStyle/>
          <a:p>
            <a:r>
              <a:rPr lang="en-US"/>
              <a:t>Introduction to OOP</a:t>
            </a:r>
          </a:p>
        </p:txBody>
      </p:sp>
      <p:sp>
        <p:nvSpPr>
          <p:cNvPr id="11267" name="Footer Placeholder 6"/>
          <p:cNvSpPr>
            <a:spLocks noGrp="1"/>
          </p:cNvSpPr>
          <p:nvPr>
            <p:ph type="ftr" sz="quarter" idx="11"/>
          </p:nvPr>
        </p:nvSpPr>
        <p:spPr>
          <a:noFill/>
        </p:spPr>
        <p:txBody>
          <a:bodyPr/>
          <a:lstStyle/>
          <a:p>
            <a:r>
              <a:rPr lang="en-US"/>
              <a:t>Dr. S. GANNOUNI &amp; Dr.  A. TOUIR</a:t>
            </a:r>
          </a:p>
        </p:txBody>
      </p:sp>
      <p:sp>
        <p:nvSpPr>
          <p:cNvPr id="11268" name="Slide Number Placeholder 7"/>
          <p:cNvSpPr>
            <a:spLocks noGrp="1"/>
          </p:cNvSpPr>
          <p:nvPr>
            <p:ph type="sldNum" sz="quarter" idx="12"/>
          </p:nvPr>
        </p:nvSpPr>
        <p:spPr>
          <a:noFill/>
        </p:spPr>
        <p:txBody>
          <a:bodyPr/>
          <a:lstStyle/>
          <a:p>
            <a:r>
              <a:rPr lang="en-US"/>
              <a:t>Page </a:t>
            </a:r>
            <a:fld id="{7F93BC69-24CC-4053-8585-F70FD9A5EB74}" type="slidenum">
              <a:rPr lang="en-US"/>
              <a:pPr/>
              <a:t>7</a:t>
            </a:fld>
            <a:endParaRPr lang="en-US"/>
          </a:p>
        </p:txBody>
      </p:sp>
      <p:sp>
        <p:nvSpPr>
          <p:cNvPr id="177154" name="Rectangle 2"/>
          <p:cNvSpPr>
            <a:spLocks noChangeArrowheads="1"/>
          </p:cNvSpPr>
          <p:nvPr/>
        </p:nvSpPr>
        <p:spPr bwMode="auto">
          <a:xfrm>
            <a:off x="419100" y="1192213"/>
            <a:ext cx="3314700" cy="4294187"/>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77155" name="Text Box 3"/>
          <p:cNvSpPr txBox="1">
            <a:spLocks noChangeArrowheads="1"/>
          </p:cNvSpPr>
          <p:nvPr/>
        </p:nvSpPr>
        <p:spPr bwMode="auto">
          <a:xfrm>
            <a:off x="533400" y="3276600"/>
            <a:ext cx="2995613" cy="825500"/>
          </a:xfrm>
          <a:prstGeom prst="rect">
            <a:avLst/>
          </a:prstGeom>
          <a:noFill/>
          <a:ln w="9525">
            <a:noFill/>
            <a:miter lim="800000"/>
            <a:headEnd/>
            <a:tailEnd/>
          </a:ln>
          <a:effectLst/>
        </p:spPr>
        <p:txBody>
          <a:bodyPr wrap="none">
            <a:spAutoFit/>
          </a:bodyPr>
          <a:lstStyle/>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a:t>
            </a:r>
          </a:p>
        </p:txBody>
      </p:sp>
      <p:sp>
        <p:nvSpPr>
          <p:cNvPr id="11272" name="Text Box 6"/>
          <p:cNvSpPr txBox="1">
            <a:spLocks noChangeArrowheads="1"/>
          </p:cNvSpPr>
          <p:nvPr/>
        </p:nvSpPr>
        <p:spPr bwMode="auto">
          <a:xfrm>
            <a:off x="1889125" y="56546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1273" name="Text Box 7"/>
          <p:cNvSpPr txBox="1">
            <a:spLocks noChangeArrowheads="1"/>
          </p:cNvSpPr>
          <p:nvPr/>
        </p:nvSpPr>
        <p:spPr bwMode="auto">
          <a:xfrm>
            <a:off x="5676900" y="5791200"/>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77160" name="Text Box 8"/>
          <p:cNvSpPr txBox="1">
            <a:spLocks noChangeArrowheads="1"/>
          </p:cNvSpPr>
          <p:nvPr/>
        </p:nvSpPr>
        <p:spPr bwMode="auto">
          <a:xfrm>
            <a:off x="552450" y="3124200"/>
            <a:ext cx="1542410" cy="430887"/>
          </a:xfrm>
          <a:prstGeom prst="rect">
            <a:avLst/>
          </a:prstGeom>
          <a:solidFill>
            <a:srgbClr val="CC99FF"/>
          </a:solidFill>
          <a:ln w="9525">
            <a:noFill/>
            <a:miter lim="800000"/>
            <a:headEnd/>
            <a:tailEnd/>
          </a:ln>
          <a:effectLst/>
        </p:spPr>
        <p:txBody>
          <a:bodyPr wrap="none">
            <a:spAutoFit/>
          </a:bodyPr>
          <a:lstStyle/>
          <a:p>
            <a:pPr>
              <a:lnSpc>
                <a:spcPct val="150000"/>
              </a:lnSpc>
              <a:defRPr/>
            </a:pPr>
            <a:r>
              <a:rPr lang="en-US" altLang="ja-JP" sz="1600" dirty="0">
                <a:latin typeface="Courier New" pitchFamily="49" charset="0"/>
                <a:ea typeface="ＭＳ Ｐゴシック" pitchFamily="34" charset="-128"/>
              </a:rPr>
              <a:t>Course </a:t>
            </a:r>
            <a:r>
              <a:rPr lang="en-US" altLang="ja-JP" sz="1600" dirty="0" err="1">
                <a:latin typeface="Courier New" pitchFamily="49" charset="0"/>
                <a:ea typeface="ＭＳ Ｐゴシック" pitchFamily="34" charset="-128"/>
              </a:rPr>
              <a:t>crs</a:t>
            </a:r>
            <a:r>
              <a:rPr lang="en-US" altLang="ja-JP" sz="1600" dirty="0">
                <a:latin typeface="Courier New" pitchFamily="49" charset="0"/>
                <a:ea typeface="ＭＳ Ｐゴシック" pitchFamily="34" charset="-128"/>
              </a:rPr>
              <a:t>;</a:t>
            </a:r>
          </a:p>
        </p:txBody>
      </p:sp>
      <p:grpSp>
        <p:nvGrpSpPr>
          <p:cNvPr id="2" name="Group 9"/>
          <p:cNvGrpSpPr>
            <a:grpSpLocks/>
          </p:cNvGrpSpPr>
          <p:nvPr/>
        </p:nvGrpSpPr>
        <p:grpSpPr bwMode="auto">
          <a:xfrm>
            <a:off x="-152400" y="2533650"/>
            <a:ext cx="3000375" cy="1047750"/>
            <a:chOff x="348" y="1677"/>
            <a:chExt cx="1890" cy="660"/>
          </a:xfrm>
        </p:grpSpPr>
        <p:sp>
          <p:nvSpPr>
            <p:cNvPr id="177162" name="Oval 10"/>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1337" name="Line 11"/>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4" name="Text Box 12"/>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3"/>
          <p:cNvGrpSpPr>
            <a:grpSpLocks/>
          </p:cNvGrpSpPr>
          <p:nvPr/>
        </p:nvGrpSpPr>
        <p:grpSpPr bwMode="auto">
          <a:xfrm rot="1319615">
            <a:off x="-1138238" y="3544888"/>
            <a:ext cx="3805238" cy="950912"/>
            <a:chOff x="348" y="2586"/>
            <a:chExt cx="2397" cy="599"/>
          </a:xfrm>
        </p:grpSpPr>
        <p:sp>
          <p:nvSpPr>
            <p:cNvPr id="11333" name="Line 14"/>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7" name="Oval 15"/>
            <p:cNvSpPr>
              <a:spLocks noChangeArrowheads="1"/>
            </p:cNvSpPr>
            <p:nvPr/>
          </p:nvSpPr>
          <p:spPr bwMode="auto">
            <a:xfrm>
              <a:off x="2469"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77168" name="Text Box 16"/>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69" name="Rectangle 17"/>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0"/>
          <p:cNvGrpSpPr>
            <a:grpSpLocks/>
          </p:cNvGrpSpPr>
          <p:nvPr/>
        </p:nvGrpSpPr>
        <p:grpSpPr bwMode="auto">
          <a:xfrm>
            <a:off x="4267200" y="1512888"/>
            <a:ext cx="4419600" cy="696912"/>
            <a:chOff x="2688" y="953"/>
            <a:chExt cx="2784" cy="439"/>
          </a:xfrm>
        </p:grpSpPr>
        <p:grpSp>
          <p:nvGrpSpPr>
            <p:cNvPr id="5" name="Group 18"/>
            <p:cNvGrpSpPr>
              <a:grpSpLocks/>
            </p:cNvGrpSpPr>
            <p:nvPr/>
          </p:nvGrpSpPr>
          <p:grpSpPr bwMode="auto">
            <a:xfrm>
              <a:off x="4511" y="955"/>
              <a:ext cx="961" cy="288"/>
              <a:chOff x="4559" y="907"/>
              <a:chExt cx="961" cy="288"/>
            </a:xfrm>
          </p:grpSpPr>
          <p:sp>
            <p:nvSpPr>
              <p:cNvPr id="11331" name="Rectangle 19"/>
              <p:cNvSpPr>
                <a:spLocks noChangeArrowheads="1"/>
              </p:cNvSpPr>
              <p:nvPr/>
            </p:nvSpPr>
            <p:spPr bwMode="auto">
              <a:xfrm>
                <a:off x="4559" y="907"/>
                <a:ext cx="360" cy="288"/>
              </a:xfrm>
              <a:prstGeom prst="rect">
                <a:avLst/>
              </a:prstGeom>
              <a:noFill/>
              <a:ln w="9525">
                <a:noFill/>
                <a:miter lim="800000"/>
                <a:headEnd/>
                <a:tailEnd/>
              </a:ln>
            </p:spPr>
            <p:txBody>
              <a:bodyPr wrap="none">
                <a:spAutoFit/>
              </a:bodyPr>
              <a:lstStyle/>
              <a:p>
                <a:r>
                  <a:rPr lang="en-US" altLang="ja-JP" sz="2400">
                    <a:ea typeface="ＭＳ Ｐゴシック" pitchFamily="34" charset="-128"/>
                  </a:rPr>
                  <a:t>crs</a:t>
                </a:r>
              </a:p>
            </p:txBody>
          </p:sp>
          <p:sp>
            <p:nvSpPr>
              <p:cNvPr id="177172" name="Rectangle 20"/>
              <p:cNvSpPr>
                <a:spLocks noChangeArrowheads="1"/>
              </p:cNvSpPr>
              <p:nvPr/>
            </p:nvSpPr>
            <p:spPr bwMode="auto">
              <a:xfrm>
                <a:off x="4929" y="980"/>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77173" name="AutoShape 21"/>
            <p:cNvSpPr>
              <a:spLocks noChangeArrowheads="1"/>
            </p:cNvSpPr>
            <p:nvPr/>
          </p:nvSpPr>
          <p:spPr bwMode="auto">
            <a:xfrm>
              <a:off x="2688" y="953"/>
              <a:ext cx="1296" cy="439"/>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instance variable  is 	allocated in memory.</a:t>
              </a:r>
            </a:p>
          </p:txBody>
        </p:sp>
      </p:grpSp>
      <p:sp>
        <p:nvSpPr>
          <p:cNvPr id="177174" name="Text Box 22"/>
          <p:cNvSpPr txBox="1">
            <a:spLocks noChangeArrowheads="1"/>
          </p:cNvSpPr>
          <p:nvPr/>
        </p:nvSpPr>
        <p:spPr bwMode="auto">
          <a:xfrm>
            <a:off x="1357313" y="3581400"/>
            <a:ext cx="1843087" cy="467564"/>
          </a:xfrm>
          <a:prstGeom prst="rect">
            <a:avLst/>
          </a:prstGeom>
          <a:solidFill>
            <a:schemeClr val="accent1"/>
          </a:solidFill>
          <a:ln w="9525">
            <a:noFill/>
            <a:miter lim="800000"/>
            <a:headEnd/>
            <a:tailEnd/>
          </a:ln>
          <a:effectLst/>
        </p:spPr>
        <p:txBody>
          <a:bodyPr>
            <a:spAutoFit/>
          </a:bodyPr>
          <a:lstStyle/>
          <a:p>
            <a:pPr>
              <a:lnSpc>
                <a:spcPct val="150000"/>
              </a:lnSpc>
              <a:defRPr/>
            </a:pPr>
            <a:r>
              <a:rPr lang="en-US" altLang="ja-JP" sz="1600" dirty="0">
                <a:latin typeface="Courier New" pitchFamily="49" charset="0"/>
                <a:ea typeface="ＭＳ Ｐゴシック" pitchFamily="34" charset="-128"/>
              </a:rPr>
              <a:t>new Course</a:t>
            </a:r>
            <a:r>
              <a:rPr lang="en-US" altLang="ja-JP" dirty="0">
                <a:latin typeface="Comic Sans MS" pitchFamily="66" charset="0"/>
                <a:ea typeface="ＭＳ Ｐゴシック" pitchFamily="34" charset="-128"/>
              </a:rPr>
              <a:t> </a:t>
            </a:r>
            <a:r>
              <a:rPr lang="en-US" altLang="ja-JP" sz="1600" dirty="0">
                <a:latin typeface="Courier New" pitchFamily="49" charset="0"/>
                <a:ea typeface="ＭＳ Ｐゴシック" pitchFamily="34" charset="-128"/>
              </a:rPr>
              <a:t>( )</a:t>
            </a:r>
          </a:p>
        </p:txBody>
      </p:sp>
      <p:grpSp>
        <p:nvGrpSpPr>
          <p:cNvPr id="6" name="Group 23"/>
          <p:cNvGrpSpPr>
            <a:grpSpLocks/>
          </p:cNvGrpSpPr>
          <p:nvPr/>
        </p:nvGrpSpPr>
        <p:grpSpPr bwMode="auto">
          <a:xfrm>
            <a:off x="-304800" y="3152775"/>
            <a:ext cx="3752850" cy="885825"/>
            <a:chOff x="347" y="2008"/>
            <a:chExt cx="2364" cy="558"/>
          </a:xfrm>
        </p:grpSpPr>
        <p:sp>
          <p:nvSpPr>
            <p:cNvPr id="11326" name="Line 2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77" name="Oval 2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77178" name="Text Box 2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79" name="AutoShape 27"/>
          <p:cNvSpPr>
            <a:spLocks noChangeArrowheads="1"/>
          </p:cNvSpPr>
          <p:nvPr/>
        </p:nvSpPr>
        <p:spPr bwMode="auto">
          <a:xfrm>
            <a:off x="4343400" y="2438400"/>
            <a:ext cx="2159000" cy="5445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object  is 	created</a:t>
            </a:r>
          </a:p>
        </p:txBody>
      </p:sp>
      <p:sp>
        <p:nvSpPr>
          <p:cNvPr id="177180" name="AutoShape 28"/>
          <p:cNvSpPr>
            <a:spLocks noChangeArrowheads="1"/>
          </p:cNvSpPr>
          <p:nvPr/>
        </p:nvSpPr>
        <p:spPr bwMode="auto">
          <a:xfrm>
            <a:off x="4343400" y="3505200"/>
            <a:ext cx="21336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of the object created in B  is assigned to the variable.</a:t>
            </a:r>
          </a:p>
        </p:txBody>
      </p:sp>
      <p:grpSp>
        <p:nvGrpSpPr>
          <p:cNvPr id="7" name="Group 34"/>
          <p:cNvGrpSpPr>
            <a:grpSpLocks noChangeAspect="1"/>
          </p:cNvGrpSpPr>
          <p:nvPr/>
        </p:nvGrpSpPr>
        <p:grpSpPr bwMode="auto">
          <a:xfrm>
            <a:off x="6781800" y="2286000"/>
            <a:ext cx="2011363" cy="949325"/>
            <a:chOff x="4272" y="1440"/>
            <a:chExt cx="1267" cy="598"/>
          </a:xfrm>
        </p:grpSpPr>
        <p:sp>
          <p:nvSpPr>
            <p:cNvPr id="11312" name="AutoShape 33"/>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11313" name="Rectangle 3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11314" name="Rectangle 3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11315" name="Rectangle 37"/>
            <p:cNvSpPr>
              <a:spLocks noChangeArrowheads="1"/>
            </p:cNvSpPr>
            <p:nvPr/>
          </p:nvSpPr>
          <p:spPr bwMode="auto">
            <a:xfrm>
              <a:off x="4800" y="1470"/>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316" name="Rectangle 3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11317" name="Rectangle 3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11318" name="Rectangle 4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11319" name="Rectangle 41"/>
            <p:cNvSpPr>
              <a:spLocks noChangeArrowheads="1"/>
            </p:cNvSpPr>
            <p:nvPr/>
          </p:nvSpPr>
          <p:spPr bwMode="auto">
            <a:xfrm>
              <a:off x="4362" y="1626"/>
              <a:ext cx="456"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320" name="Rectangle 4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11321" name="Rectangle 4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11322" name="Rectangle 4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11323" name="Rectangle 4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11324" name="Rectangle 4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11325" name="Rectangle 47"/>
            <p:cNvSpPr>
              <a:spLocks noChangeArrowheads="1"/>
            </p:cNvSpPr>
            <p:nvPr/>
          </p:nvSpPr>
          <p:spPr bwMode="auto">
            <a:xfrm>
              <a:off x="4356" y="1818"/>
              <a:ext cx="420"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grpSp>
      <p:grpSp>
        <p:nvGrpSpPr>
          <p:cNvPr id="8" name="Group 49"/>
          <p:cNvGrpSpPr>
            <a:grpSpLocks noChangeAspect="1"/>
          </p:cNvGrpSpPr>
          <p:nvPr/>
        </p:nvGrpSpPr>
        <p:grpSpPr bwMode="auto">
          <a:xfrm>
            <a:off x="6934200" y="3581400"/>
            <a:ext cx="1849438" cy="1981200"/>
            <a:chOff x="4368" y="2256"/>
            <a:chExt cx="1165" cy="1248"/>
          </a:xfrm>
        </p:grpSpPr>
        <p:sp>
          <p:nvSpPr>
            <p:cNvPr id="11285" name="AutoShape 48"/>
            <p:cNvSpPr>
              <a:spLocks noChangeAspect="1" noChangeArrowheads="1" noTextEdit="1"/>
            </p:cNvSpPr>
            <p:nvPr/>
          </p:nvSpPr>
          <p:spPr bwMode="auto">
            <a:xfrm>
              <a:off x="4368" y="2256"/>
              <a:ext cx="1165" cy="1248"/>
            </a:xfrm>
            <a:prstGeom prst="rect">
              <a:avLst/>
            </a:prstGeom>
            <a:noFill/>
            <a:ln w="9525">
              <a:noFill/>
              <a:miter lim="800000"/>
              <a:headEnd/>
              <a:tailEnd/>
            </a:ln>
          </p:spPr>
          <p:txBody>
            <a:bodyPr/>
            <a:lstStyle/>
            <a:p>
              <a:endParaRPr lang="en-US"/>
            </a:p>
          </p:txBody>
        </p:sp>
        <p:grpSp>
          <p:nvGrpSpPr>
            <p:cNvPr id="9" name="Group 60"/>
            <p:cNvGrpSpPr>
              <a:grpSpLocks/>
            </p:cNvGrpSpPr>
            <p:nvPr/>
          </p:nvGrpSpPr>
          <p:grpSpPr bwMode="auto">
            <a:xfrm>
              <a:off x="4437" y="2306"/>
              <a:ext cx="855" cy="235"/>
              <a:chOff x="4437" y="2306"/>
              <a:chExt cx="855" cy="235"/>
            </a:xfrm>
          </p:grpSpPr>
          <p:sp>
            <p:nvSpPr>
              <p:cNvPr id="11302" name="Rectangle 50"/>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0" name="Group 54"/>
              <p:cNvGrpSpPr>
                <a:grpSpLocks/>
              </p:cNvGrpSpPr>
              <p:nvPr/>
            </p:nvGrpSpPr>
            <p:grpSpPr bwMode="auto">
              <a:xfrm>
                <a:off x="4723" y="2328"/>
                <a:ext cx="569" cy="207"/>
                <a:chOff x="4723" y="2328"/>
                <a:chExt cx="569" cy="207"/>
              </a:xfrm>
            </p:grpSpPr>
            <p:sp>
              <p:nvSpPr>
                <p:cNvPr id="11309" name="Rectangle 51"/>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10" name="Rectangle 52"/>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11" name="Rectangle 53"/>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11304" name="Rectangle 55"/>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1" name="Group 59"/>
              <p:cNvGrpSpPr>
                <a:grpSpLocks/>
              </p:cNvGrpSpPr>
              <p:nvPr/>
            </p:nvGrpSpPr>
            <p:grpSpPr bwMode="auto">
              <a:xfrm>
                <a:off x="4723" y="2328"/>
                <a:ext cx="569" cy="207"/>
                <a:chOff x="4723" y="2328"/>
                <a:chExt cx="569" cy="207"/>
              </a:xfrm>
            </p:grpSpPr>
            <p:sp>
              <p:nvSpPr>
                <p:cNvPr id="11306" name="Rectangle 56"/>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07" name="Rectangle 57"/>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08" name="Rectangle 58"/>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grpSp>
        <p:sp>
          <p:nvSpPr>
            <p:cNvPr id="11287" name="Rectangle 61"/>
            <p:cNvSpPr>
              <a:spLocks noChangeArrowheads="1"/>
            </p:cNvSpPr>
            <p:nvPr/>
          </p:nvSpPr>
          <p:spPr bwMode="auto">
            <a:xfrm>
              <a:off x="4377" y="2963"/>
              <a:ext cx="1147" cy="115"/>
            </a:xfrm>
            <a:prstGeom prst="rect">
              <a:avLst/>
            </a:prstGeom>
            <a:solidFill>
              <a:srgbClr val="E8EEF7"/>
            </a:solidFill>
            <a:ln w="9525">
              <a:noFill/>
              <a:miter lim="800000"/>
              <a:headEnd/>
              <a:tailEnd/>
            </a:ln>
          </p:spPr>
          <p:txBody>
            <a:bodyPr/>
            <a:lstStyle/>
            <a:p>
              <a:endParaRPr lang="en-US"/>
            </a:p>
          </p:txBody>
        </p:sp>
        <p:sp>
          <p:nvSpPr>
            <p:cNvPr id="11288" name="Rectangle 62"/>
            <p:cNvSpPr>
              <a:spLocks noChangeArrowheads="1"/>
            </p:cNvSpPr>
            <p:nvPr/>
          </p:nvSpPr>
          <p:spPr bwMode="auto">
            <a:xfrm>
              <a:off x="4377" y="2963"/>
              <a:ext cx="1147" cy="115"/>
            </a:xfrm>
            <a:prstGeom prst="rect">
              <a:avLst/>
            </a:prstGeom>
            <a:noFill/>
            <a:ln w="3175" cap="rnd">
              <a:solidFill>
                <a:srgbClr val="000000"/>
              </a:solidFill>
              <a:round/>
              <a:headEnd/>
              <a:tailEnd/>
            </a:ln>
          </p:spPr>
          <p:txBody>
            <a:bodyPr/>
            <a:lstStyle/>
            <a:p>
              <a:endParaRPr lang="en-US"/>
            </a:p>
          </p:txBody>
        </p:sp>
        <p:sp>
          <p:nvSpPr>
            <p:cNvPr id="11289" name="Rectangle 63"/>
            <p:cNvSpPr>
              <a:spLocks noChangeArrowheads="1"/>
            </p:cNvSpPr>
            <p:nvPr/>
          </p:nvSpPr>
          <p:spPr bwMode="auto">
            <a:xfrm>
              <a:off x="4853" y="2985"/>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290" name="Rectangle 64"/>
            <p:cNvSpPr>
              <a:spLocks noChangeArrowheads="1"/>
            </p:cNvSpPr>
            <p:nvPr/>
          </p:nvSpPr>
          <p:spPr bwMode="auto">
            <a:xfrm>
              <a:off x="4377" y="3078"/>
              <a:ext cx="1147" cy="417"/>
            </a:xfrm>
            <a:prstGeom prst="rect">
              <a:avLst/>
            </a:prstGeom>
            <a:solidFill>
              <a:srgbClr val="E8EEF7"/>
            </a:solidFill>
            <a:ln w="9525">
              <a:noFill/>
              <a:miter lim="800000"/>
              <a:headEnd/>
              <a:tailEnd/>
            </a:ln>
          </p:spPr>
          <p:txBody>
            <a:bodyPr/>
            <a:lstStyle/>
            <a:p>
              <a:endParaRPr lang="en-US"/>
            </a:p>
          </p:txBody>
        </p:sp>
        <p:sp>
          <p:nvSpPr>
            <p:cNvPr id="11291" name="Rectangle 65"/>
            <p:cNvSpPr>
              <a:spLocks noChangeArrowheads="1"/>
            </p:cNvSpPr>
            <p:nvPr/>
          </p:nvSpPr>
          <p:spPr bwMode="auto">
            <a:xfrm>
              <a:off x="4377" y="3078"/>
              <a:ext cx="1147" cy="417"/>
            </a:xfrm>
            <a:prstGeom prst="rect">
              <a:avLst/>
            </a:prstGeom>
            <a:noFill/>
            <a:ln w="3175" cap="rnd">
              <a:solidFill>
                <a:srgbClr val="000000"/>
              </a:solidFill>
              <a:round/>
              <a:headEnd/>
              <a:tailEnd/>
            </a:ln>
          </p:spPr>
          <p:txBody>
            <a:bodyPr/>
            <a:lstStyle/>
            <a:p>
              <a:endParaRPr lang="en-US"/>
            </a:p>
          </p:txBody>
        </p:sp>
        <p:sp>
          <p:nvSpPr>
            <p:cNvPr id="11292" name="Rectangle 66"/>
            <p:cNvSpPr>
              <a:spLocks noChangeArrowheads="1"/>
            </p:cNvSpPr>
            <p:nvPr/>
          </p:nvSpPr>
          <p:spPr bwMode="auto">
            <a:xfrm>
              <a:off x="4419" y="3109"/>
              <a:ext cx="417" cy="105"/>
            </a:xfrm>
            <a:prstGeom prst="rect">
              <a:avLst/>
            </a:prstGeom>
            <a:solidFill>
              <a:srgbClr val="E8EEF7"/>
            </a:solidFill>
            <a:ln w="9525">
              <a:noFill/>
              <a:miter lim="800000"/>
              <a:headEnd/>
              <a:tailEnd/>
            </a:ln>
          </p:spPr>
          <p:txBody>
            <a:bodyPr/>
            <a:lstStyle/>
            <a:p>
              <a:endParaRPr lang="en-US"/>
            </a:p>
          </p:txBody>
        </p:sp>
        <p:sp>
          <p:nvSpPr>
            <p:cNvPr id="11293" name="Rectangle 67"/>
            <p:cNvSpPr>
              <a:spLocks noChangeArrowheads="1"/>
            </p:cNvSpPr>
            <p:nvPr/>
          </p:nvSpPr>
          <p:spPr bwMode="auto">
            <a:xfrm>
              <a:off x="4451" y="3123"/>
              <a:ext cx="419"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294" name="Rectangle 68"/>
            <p:cNvSpPr>
              <a:spLocks noChangeArrowheads="1"/>
            </p:cNvSpPr>
            <p:nvPr/>
          </p:nvSpPr>
          <p:spPr bwMode="auto">
            <a:xfrm>
              <a:off x="4930" y="3287"/>
              <a:ext cx="448" cy="104"/>
            </a:xfrm>
            <a:prstGeom prst="rect">
              <a:avLst/>
            </a:prstGeom>
            <a:solidFill>
              <a:srgbClr val="E8EEF7"/>
            </a:solidFill>
            <a:ln w="9525">
              <a:noFill/>
              <a:miter lim="800000"/>
              <a:headEnd/>
              <a:tailEnd/>
            </a:ln>
          </p:spPr>
          <p:txBody>
            <a:bodyPr/>
            <a:lstStyle/>
            <a:p>
              <a:endParaRPr lang="en-US"/>
            </a:p>
          </p:txBody>
        </p:sp>
        <p:sp>
          <p:nvSpPr>
            <p:cNvPr id="11295" name="Rectangle 69"/>
            <p:cNvSpPr>
              <a:spLocks noChangeArrowheads="1"/>
            </p:cNvSpPr>
            <p:nvPr/>
          </p:nvSpPr>
          <p:spPr bwMode="auto">
            <a:xfrm>
              <a:off x="4930" y="3287"/>
              <a:ext cx="448" cy="104"/>
            </a:xfrm>
            <a:prstGeom prst="rect">
              <a:avLst/>
            </a:prstGeom>
            <a:noFill/>
            <a:ln w="3175" cap="rnd">
              <a:solidFill>
                <a:srgbClr val="000000"/>
              </a:solidFill>
              <a:round/>
              <a:headEnd/>
              <a:tailEnd/>
            </a:ln>
          </p:spPr>
          <p:txBody>
            <a:bodyPr/>
            <a:lstStyle/>
            <a:p>
              <a:endParaRPr lang="en-US"/>
            </a:p>
          </p:txBody>
        </p:sp>
        <p:sp>
          <p:nvSpPr>
            <p:cNvPr id="11296" name="Rectangle 70"/>
            <p:cNvSpPr>
              <a:spLocks noChangeArrowheads="1"/>
            </p:cNvSpPr>
            <p:nvPr/>
          </p:nvSpPr>
          <p:spPr bwMode="auto">
            <a:xfrm>
              <a:off x="4930" y="3109"/>
              <a:ext cx="448" cy="105"/>
            </a:xfrm>
            <a:prstGeom prst="rect">
              <a:avLst/>
            </a:prstGeom>
            <a:solidFill>
              <a:srgbClr val="E8EEF7"/>
            </a:solidFill>
            <a:ln w="9525">
              <a:noFill/>
              <a:miter lim="800000"/>
              <a:headEnd/>
              <a:tailEnd/>
            </a:ln>
          </p:spPr>
          <p:txBody>
            <a:bodyPr/>
            <a:lstStyle/>
            <a:p>
              <a:endParaRPr lang="en-US"/>
            </a:p>
          </p:txBody>
        </p:sp>
        <p:sp>
          <p:nvSpPr>
            <p:cNvPr id="11297" name="Rectangle 71"/>
            <p:cNvSpPr>
              <a:spLocks noChangeArrowheads="1"/>
            </p:cNvSpPr>
            <p:nvPr/>
          </p:nvSpPr>
          <p:spPr bwMode="auto">
            <a:xfrm>
              <a:off x="4930" y="3109"/>
              <a:ext cx="448" cy="105"/>
            </a:xfrm>
            <a:prstGeom prst="rect">
              <a:avLst/>
            </a:prstGeom>
            <a:noFill/>
            <a:ln w="3175" cap="rnd">
              <a:solidFill>
                <a:srgbClr val="000000"/>
              </a:solidFill>
              <a:round/>
              <a:headEnd/>
              <a:tailEnd/>
            </a:ln>
          </p:spPr>
          <p:txBody>
            <a:bodyPr/>
            <a:lstStyle/>
            <a:p>
              <a:endParaRPr lang="en-US"/>
            </a:p>
          </p:txBody>
        </p:sp>
        <p:sp>
          <p:nvSpPr>
            <p:cNvPr id="11298" name="Rectangle 72"/>
            <p:cNvSpPr>
              <a:spLocks noChangeArrowheads="1"/>
            </p:cNvSpPr>
            <p:nvPr/>
          </p:nvSpPr>
          <p:spPr bwMode="auto">
            <a:xfrm>
              <a:off x="4398" y="3287"/>
              <a:ext cx="407" cy="104"/>
            </a:xfrm>
            <a:prstGeom prst="rect">
              <a:avLst/>
            </a:prstGeom>
            <a:solidFill>
              <a:srgbClr val="E8EEF7"/>
            </a:solidFill>
            <a:ln w="9525">
              <a:noFill/>
              <a:miter lim="800000"/>
              <a:headEnd/>
              <a:tailEnd/>
            </a:ln>
          </p:spPr>
          <p:txBody>
            <a:bodyPr/>
            <a:lstStyle/>
            <a:p>
              <a:endParaRPr lang="en-US"/>
            </a:p>
          </p:txBody>
        </p:sp>
        <p:sp>
          <p:nvSpPr>
            <p:cNvPr id="11299" name="Rectangle 73"/>
            <p:cNvSpPr>
              <a:spLocks noChangeArrowheads="1"/>
            </p:cNvSpPr>
            <p:nvPr/>
          </p:nvSpPr>
          <p:spPr bwMode="auto">
            <a:xfrm>
              <a:off x="4445" y="3299"/>
              <a:ext cx="386"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sp>
          <p:nvSpPr>
            <p:cNvPr id="11300" name="Freeform 74"/>
            <p:cNvSpPr>
              <a:spLocks/>
            </p:cNvSpPr>
            <p:nvPr/>
          </p:nvSpPr>
          <p:spPr bwMode="auto">
            <a:xfrm>
              <a:off x="4830" y="2421"/>
              <a:ext cx="121" cy="515"/>
            </a:xfrm>
            <a:custGeom>
              <a:avLst/>
              <a:gdLst>
                <a:gd name="T0" fmla="*/ 121 w 121"/>
                <a:gd name="T1" fmla="*/ 0 h 515"/>
                <a:gd name="T2" fmla="*/ 70 w 121"/>
                <a:gd name="T3" fmla="*/ 63 h 515"/>
                <a:gd name="T4" fmla="*/ 33 w 121"/>
                <a:gd name="T5" fmla="*/ 126 h 515"/>
                <a:gd name="T6" fmla="*/ 9 w 121"/>
                <a:gd name="T7" fmla="*/ 191 h 515"/>
                <a:gd name="T8" fmla="*/ 0 w 121"/>
                <a:gd name="T9" fmla="*/ 255 h 515"/>
                <a:gd name="T10" fmla="*/ 4 w 121"/>
                <a:gd name="T11" fmla="*/ 319 h 515"/>
                <a:gd name="T12" fmla="*/ 21 w 121"/>
                <a:gd name="T13" fmla="*/ 384 h 515"/>
                <a:gd name="T14" fmla="*/ 53 w 121"/>
                <a:gd name="T15" fmla="*/ 449 h 515"/>
                <a:gd name="T16" fmla="*/ 98 w 121"/>
                <a:gd name="T17" fmla="*/ 515 h 5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515"/>
                <a:gd name="T29" fmla="*/ 121 w 121"/>
                <a:gd name="T30" fmla="*/ 515 h 5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11301" name="Freeform 75"/>
            <p:cNvSpPr>
              <a:spLocks/>
            </p:cNvSpPr>
            <p:nvPr/>
          </p:nvSpPr>
          <p:spPr bwMode="auto">
            <a:xfrm>
              <a:off x="4909" y="2919"/>
              <a:ext cx="42" cy="44"/>
            </a:xfrm>
            <a:custGeom>
              <a:avLst/>
              <a:gdLst>
                <a:gd name="T0" fmla="*/ 0 w 42"/>
                <a:gd name="T1" fmla="*/ 26 h 44"/>
                <a:gd name="T2" fmla="*/ 42 w 42"/>
                <a:gd name="T3" fmla="*/ 44 h 44"/>
                <a:gd name="T4" fmla="*/ 31 w 42"/>
                <a:gd name="T5" fmla="*/ 0 h 44"/>
                <a:gd name="T6" fmla="*/ 0 w 42"/>
                <a:gd name="T7" fmla="*/ 26 h 44"/>
                <a:gd name="T8" fmla="*/ 0 60000 65536"/>
                <a:gd name="T9" fmla="*/ 0 60000 65536"/>
                <a:gd name="T10" fmla="*/ 0 60000 65536"/>
                <a:gd name="T11" fmla="*/ 0 60000 65536"/>
                <a:gd name="T12" fmla="*/ 0 w 42"/>
                <a:gd name="T13" fmla="*/ 0 h 44"/>
                <a:gd name="T14" fmla="*/ 42 w 42"/>
                <a:gd name="T15" fmla="*/ 44 h 44"/>
              </a:gdLst>
              <a:ahLst/>
              <a:cxnLst>
                <a:cxn ang="T8">
                  <a:pos x="T0" y="T1"/>
                </a:cxn>
                <a:cxn ang="T9">
                  <a:pos x="T2" y="T3"/>
                </a:cxn>
                <a:cxn ang="T10">
                  <a:pos x="T4" y="T5"/>
                </a:cxn>
                <a:cxn ang="T11">
                  <a:pos x="T6" y="T7"/>
                </a:cxn>
              </a:cxnLst>
              <a:rect l="T12" t="T13" r="T14" b="T15"/>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a:xfrm>
            <a:off x="152400" y="152400"/>
            <a:ext cx="8839200" cy="838200"/>
          </a:xfrm>
        </p:spPr>
        <p:txBody>
          <a:bodyPr/>
          <a:lstStyle/>
          <a:p>
            <a:pPr eaLnBrk="1" hangingPunct="1"/>
            <a:r>
              <a:rPr lang="en-US" smtClean="0"/>
              <a:t>Instance VS. Primitive Variables</a:t>
            </a:r>
          </a:p>
        </p:txBody>
      </p:sp>
      <p:sp>
        <p:nvSpPr>
          <p:cNvPr id="13318" name="Rectangle 3" descr="Rectangle: Click to edit Master text styles&#10;Second level&#10;Third level&#10;Fourth level&#10;Fifth level"/>
          <p:cNvSpPr>
            <a:spLocks noGrp="1" noChangeArrowheads="1"/>
          </p:cNvSpPr>
          <p:nvPr>
            <p:ph idx="1"/>
          </p:nvPr>
        </p:nvSpPr>
        <p:spPr>
          <a:xfrm>
            <a:off x="838200" y="1524000"/>
            <a:ext cx="7772400" cy="4572000"/>
          </a:xfrm>
        </p:spPr>
        <p:txBody>
          <a:bodyPr/>
          <a:lstStyle/>
          <a:p>
            <a:pPr eaLnBrk="1" hangingPunct="1">
              <a:lnSpc>
                <a:spcPct val="80000"/>
              </a:lnSpc>
            </a:pPr>
            <a:r>
              <a:rPr lang="en-US" sz="2800" smtClean="0">
                <a:solidFill>
                  <a:schemeClr val="tx2"/>
                </a:solidFill>
              </a:rPr>
              <a:t>Primitive variables</a:t>
            </a:r>
            <a:r>
              <a:rPr lang="en-US" sz="2800" smtClean="0"/>
              <a:t> hold </a:t>
            </a:r>
            <a:r>
              <a:rPr lang="en-US" sz="2800" smtClean="0">
                <a:solidFill>
                  <a:schemeClr val="tx2"/>
                </a:solidFill>
              </a:rPr>
              <a:t>values</a:t>
            </a:r>
            <a:r>
              <a:rPr lang="en-US" sz="2800" smtClean="0"/>
              <a:t> of primitive data types.</a:t>
            </a:r>
          </a:p>
          <a:p>
            <a:pPr eaLnBrk="1" hangingPunct="1">
              <a:lnSpc>
                <a:spcPct val="80000"/>
              </a:lnSpc>
            </a:pPr>
            <a:endParaRPr lang="en-US" sz="2800" smtClean="0"/>
          </a:p>
          <a:p>
            <a:pPr eaLnBrk="1" hangingPunct="1">
              <a:lnSpc>
                <a:spcPct val="80000"/>
              </a:lnSpc>
            </a:pPr>
            <a:r>
              <a:rPr lang="en-US" sz="2800" smtClean="0">
                <a:solidFill>
                  <a:schemeClr val="tx2"/>
                </a:solidFill>
              </a:rPr>
              <a:t>Instance variables</a:t>
            </a:r>
            <a:r>
              <a:rPr lang="en-US" sz="2800" smtClean="0"/>
              <a:t> hold </a:t>
            </a:r>
            <a:r>
              <a:rPr lang="en-US" sz="2800" smtClean="0">
                <a:solidFill>
                  <a:schemeClr val="tx2"/>
                </a:solidFill>
              </a:rPr>
              <a:t>references</a:t>
            </a:r>
            <a:r>
              <a:rPr lang="en-US" sz="2800" smtClean="0"/>
              <a:t> of objects: the </a:t>
            </a:r>
            <a:r>
              <a:rPr lang="en-US" sz="2800" smtClean="0">
                <a:solidFill>
                  <a:srgbClr val="00CC99"/>
                </a:solidFill>
              </a:rPr>
              <a:t>location</a:t>
            </a:r>
            <a:r>
              <a:rPr lang="en-US" sz="2800" smtClean="0"/>
              <a:t> (</a:t>
            </a:r>
            <a:r>
              <a:rPr lang="en-US" sz="2800" smtClean="0">
                <a:solidFill>
                  <a:srgbClr val="33CCCC"/>
                </a:solidFill>
              </a:rPr>
              <a:t>memory address</a:t>
            </a:r>
            <a:r>
              <a:rPr lang="en-US" sz="2800" smtClean="0"/>
              <a:t>) of objects </a:t>
            </a:r>
            <a:r>
              <a:rPr lang="en-US" sz="2800" smtClean="0">
                <a:solidFill>
                  <a:srgbClr val="00CC99"/>
                </a:solidFill>
              </a:rPr>
              <a:t>in memory</a:t>
            </a:r>
            <a:r>
              <a:rPr lang="en-US" sz="2800" smtClean="0"/>
              <a:t>. </a:t>
            </a:r>
          </a:p>
          <a:p>
            <a:pPr eaLnBrk="1" hangingPunct="1">
              <a:lnSpc>
                <a:spcPct val="80000"/>
              </a:lnSpc>
              <a:buFontTx/>
              <a:buNone/>
            </a:pPr>
            <a:endParaRPr lang="en-US" sz="2800" b="1" smtClean="0"/>
          </a:p>
        </p:txBody>
      </p:sp>
      <p:sp>
        <p:nvSpPr>
          <p:cNvPr id="13314" name="Date Placeholder 3"/>
          <p:cNvSpPr>
            <a:spLocks noGrp="1"/>
          </p:cNvSpPr>
          <p:nvPr>
            <p:ph type="dt" sz="half" idx="10"/>
          </p:nvPr>
        </p:nvSpPr>
        <p:spPr>
          <a:noFill/>
        </p:spPr>
        <p:txBody>
          <a:bodyPr/>
          <a:lstStyle/>
          <a:p>
            <a:r>
              <a:rPr lang="en-US"/>
              <a:t>Introduction to OOP</a:t>
            </a:r>
          </a:p>
        </p:txBody>
      </p:sp>
      <p:sp>
        <p:nvSpPr>
          <p:cNvPr id="13315" name="Footer Placeholder 4"/>
          <p:cNvSpPr>
            <a:spLocks noGrp="1"/>
          </p:cNvSpPr>
          <p:nvPr>
            <p:ph type="ftr" sz="quarter" idx="11"/>
          </p:nvPr>
        </p:nvSpPr>
        <p:spPr>
          <a:noFill/>
        </p:spPr>
        <p:txBody>
          <a:bodyPr/>
          <a:lstStyle/>
          <a:p>
            <a:r>
              <a:rPr lang="en-US"/>
              <a:t>Dr. S. GANNOUNI &amp; Dr.  A. TOUIR</a:t>
            </a:r>
          </a:p>
        </p:txBody>
      </p:sp>
      <p:sp>
        <p:nvSpPr>
          <p:cNvPr id="13316" name="Slide Number Placeholder 5"/>
          <p:cNvSpPr>
            <a:spLocks noGrp="1"/>
          </p:cNvSpPr>
          <p:nvPr>
            <p:ph type="sldNum" sz="quarter" idx="12"/>
          </p:nvPr>
        </p:nvSpPr>
        <p:spPr>
          <a:noFill/>
        </p:spPr>
        <p:txBody>
          <a:bodyPr/>
          <a:lstStyle/>
          <a:p>
            <a:r>
              <a:rPr lang="en-US"/>
              <a:t>Page </a:t>
            </a:r>
            <a:fld id="{5C456723-F246-45C5-B856-796BE7A2E8AD}" type="slidenum">
              <a:rPr lang="en-US"/>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
          <p:cNvSpPr>
            <a:spLocks noGrp="1" noChangeArrowheads="1"/>
          </p:cNvSpPr>
          <p:nvPr>
            <p:ph type="title"/>
          </p:nvPr>
        </p:nvSpPr>
        <p:spPr>
          <a:xfrm>
            <a:off x="539552" y="332656"/>
            <a:ext cx="8114928" cy="755104"/>
          </a:xfrm>
        </p:spPr>
        <p:txBody>
          <a:bodyPr/>
          <a:lstStyle/>
          <a:p>
            <a:pPr eaLnBrk="1" hangingPunct="1"/>
            <a:r>
              <a:rPr lang="en-US" sz="3200" dirty="0" smtClean="0"/>
              <a:t>Assigning Objects’ References to the same Instance Variable </a:t>
            </a:r>
          </a:p>
        </p:txBody>
      </p:sp>
      <p:sp>
        <p:nvSpPr>
          <p:cNvPr id="14338" name="Date Placeholder 2"/>
          <p:cNvSpPr>
            <a:spLocks noGrp="1"/>
          </p:cNvSpPr>
          <p:nvPr>
            <p:ph type="dt" sz="half" idx="10"/>
          </p:nvPr>
        </p:nvSpPr>
        <p:spPr>
          <a:noFill/>
        </p:spPr>
        <p:txBody>
          <a:bodyPr/>
          <a:lstStyle/>
          <a:p>
            <a:r>
              <a:rPr lang="en-US"/>
              <a:t>Introduction to OOP</a:t>
            </a:r>
          </a:p>
        </p:txBody>
      </p:sp>
      <p:sp>
        <p:nvSpPr>
          <p:cNvPr id="14339" name="Footer Placeholder 3"/>
          <p:cNvSpPr>
            <a:spLocks noGrp="1"/>
          </p:cNvSpPr>
          <p:nvPr>
            <p:ph type="ftr" sz="quarter" idx="11"/>
          </p:nvPr>
        </p:nvSpPr>
        <p:spPr>
          <a:noFill/>
        </p:spPr>
        <p:txBody>
          <a:bodyPr/>
          <a:lstStyle/>
          <a:p>
            <a:r>
              <a:rPr lang="en-US"/>
              <a:t>Dr. S. GANNOUNI &amp; Dr.  A. TOUIR</a:t>
            </a:r>
          </a:p>
        </p:txBody>
      </p:sp>
      <p:sp>
        <p:nvSpPr>
          <p:cNvPr id="14340" name="Slide Number Placeholder 4"/>
          <p:cNvSpPr>
            <a:spLocks noGrp="1"/>
          </p:cNvSpPr>
          <p:nvPr>
            <p:ph type="sldNum" sz="quarter" idx="12"/>
          </p:nvPr>
        </p:nvSpPr>
        <p:spPr>
          <a:noFill/>
        </p:spPr>
        <p:txBody>
          <a:bodyPr/>
          <a:lstStyle/>
          <a:p>
            <a:r>
              <a:rPr lang="en-US"/>
              <a:t>Page </a:t>
            </a:r>
            <a:fld id="{F64E6C74-BF4D-438C-BFA1-398AE498E65F}" type="slidenum">
              <a:rPr lang="en-US"/>
              <a:pPr/>
              <a:t>9</a:t>
            </a:fld>
            <a:endParaRPr lang="en-US"/>
          </a:p>
        </p:txBody>
      </p:sp>
      <p:sp>
        <p:nvSpPr>
          <p:cNvPr id="146435" name="Rectangle 3"/>
          <p:cNvSpPr>
            <a:spLocks noChangeArrowheads="1"/>
          </p:cNvSpPr>
          <p:nvPr/>
        </p:nvSpPr>
        <p:spPr bwMode="auto">
          <a:xfrm>
            <a:off x="457200" y="1524000"/>
            <a:ext cx="4133850" cy="4335463"/>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4343" name="Text Box 4"/>
          <p:cNvSpPr txBox="1">
            <a:spLocks noChangeArrowheads="1"/>
          </p:cNvSpPr>
          <p:nvPr/>
        </p:nvSpPr>
        <p:spPr bwMode="auto">
          <a:xfrm>
            <a:off x="1889125" y="59594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4344" name="Text Box 5"/>
          <p:cNvSpPr txBox="1">
            <a:spLocks noChangeArrowheads="1"/>
          </p:cNvSpPr>
          <p:nvPr/>
        </p:nvSpPr>
        <p:spPr bwMode="auto">
          <a:xfrm>
            <a:off x="5676900" y="5945188"/>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6438" name="Text Box 6"/>
          <p:cNvSpPr txBox="1">
            <a:spLocks noChangeArrowheads="1"/>
          </p:cNvSpPr>
          <p:nvPr/>
        </p:nvSpPr>
        <p:spPr bwMode="auto">
          <a:xfrm>
            <a:off x="552450" y="3587750"/>
            <a:ext cx="2697163" cy="128428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152400" y="3143250"/>
            <a:ext cx="3000375" cy="1047750"/>
            <a:chOff x="348" y="1677"/>
            <a:chExt cx="1890" cy="660"/>
          </a:xfrm>
        </p:grpSpPr>
        <p:sp>
          <p:nvSpPr>
            <p:cNvPr id="146440"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4371"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2"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90550" y="3686175"/>
            <a:ext cx="3752850" cy="885825"/>
            <a:chOff x="347" y="2008"/>
            <a:chExt cx="2364" cy="558"/>
          </a:xfrm>
        </p:grpSpPr>
        <p:sp>
          <p:nvSpPr>
            <p:cNvPr id="14367" name="Line 12"/>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5" name="Oval 13"/>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6446"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206652">
            <a:off x="1524000" y="4267200"/>
            <a:ext cx="2819400" cy="1371600"/>
            <a:chOff x="340" y="2586"/>
            <a:chExt cx="2405" cy="599"/>
          </a:xfrm>
        </p:grpSpPr>
        <p:sp>
          <p:nvSpPr>
            <p:cNvPr id="14364"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9" name="Oval 17"/>
            <p:cNvSpPr>
              <a:spLocks noChangeArrowheads="1"/>
            </p:cNvSpPr>
            <p:nvPr/>
          </p:nvSpPr>
          <p:spPr bwMode="auto">
            <a:xfrm>
              <a:off x="2470" y="2965"/>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6450" name="Text Box 18"/>
            <p:cNvSpPr txBox="1">
              <a:spLocks noChangeArrowheads="1"/>
            </p:cNvSpPr>
            <p:nvPr/>
          </p:nvSpPr>
          <p:spPr bwMode="auto">
            <a:xfrm>
              <a:off x="340" y="2586"/>
              <a:ext cx="131" cy="147"/>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46452" name="Rectangle 20"/>
          <p:cNvSpPr>
            <a:spLocks noChangeArrowheads="1"/>
          </p:cNvSpPr>
          <p:nvPr/>
        </p:nvSpPr>
        <p:spPr bwMode="auto">
          <a:xfrm>
            <a:off x="4724400" y="1524000"/>
            <a:ext cx="4194175" cy="432276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5" name="Group 36"/>
          <p:cNvGrpSpPr>
            <a:grpSpLocks/>
          </p:cNvGrpSpPr>
          <p:nvPr/>
        </p:nvGrpSpPr>
        <p:grpSpPr bwMode="auto">
          <a:xfrm>
            <a:off x="4981575" y="1617663"/>
            <a:ext cx="3014663" cy="2492375"/>
            <a:chOff x="3138" y="1019"/>
            <a:chExt cx="1899" cy="1570"/>
          </a:xfrm>
        </p:grpSpPr>
        <p:sp>
          <p:nvSpPr>
            <p:cNvPr id="14361" name="Rectangle 21"/>
            <p:cNvSpPr>
              <a:spLocks noChangeArrowheads="1"/>
            </p:cNvSpPr>
            <p:nvPr/>
          </p:nvSpPr>
          <p:spPr bwMode="auto">
            <a:xfrm>
              <a:off x="4076" y="1019"/>
              <a:ext cx="340" cy="288"/>
            </a:xfrm>
            <a:prstGeom prst="rect">
              <a:avLst/>
            </a:prstGeom>
            <a:noFill/>
            <a:ln w="9525">
              <a:noFill/>
              <a:miter lim="800000"/>
              <a:headEnd/>
              <a:tailEnd/>
            </a:ln>
          </p:spPr>
          <p:txBody>
            <a:bodyPr wrap="none">
              <a:spAutoFit/>
            </a:bodyPr>
            <a:lstStyle/>
            <a:p>
              <a:r>
                <a:rPr lang="en-US" altLang="ja-JP" sz="2400">
                  <a:latin typeface="Times New Roman" pitchFamily="18" charset="0"/>
                  <a:ea typeface="ＭＳ Ｐゴシック" pitchFamily="34" charset="-128"/>
                </a:rPr>
                <a:t>crs</a:t>
              </a:r>
            </a:p>
          </p:txBody>
        </p:sp>
        <p:sp>
          <p:nvSpPr>
            <p:cNvPr id="146454" name="Rectangle 22"/>
            <p:cNvSpPr>
              <a:spLocks noChangeArrowheads="1"/>
            </p:cNvSpPr>
            <p:nvPr/>
          </p:nvSpPr>
          <p:spPr bwMode="auto">
            <a:xfrm>
              <a:off x="4446" y="1087"/>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6455" name="AutoShape 23"/>
            <p:cNvSpPr>
              <a:spLocks noChangeArrowheads="1"/>
            </p:cNvSpPr>
            <p:nvPr/>
          </p:nvSpPr>
          <p:spPr bwMode="auto">
            <a:xfrm>
              <a:off x="3138" y="2246"/>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variable  is 	allocated in memory.</a:t>
              </a:r>
            </a:p>
          </p:txBody>
        </p:sp>
      </p:grpSp>
      <p:grpSp>
        <p:nvGrpSpPr>
          <p:cNvPr id="6" name="Group 37"/>
          <p:cNvGrpSpPr>
            <a:grpSpLocks/>
          </p:cNvGrpSpPr>
          <p:nvPr/>
        </p:nvGrpSpPr>
        <p:grpSpPr bwMode="auto">
          <a:xfrm>
            <a:off x="5724128" y="1916832"/>
            <a:ext cx="2298701" cy="3068639"/>
            <a:chOff x="3696" y="1176"/>
            <a:chExt cx="1448" cy="1933"/>
          </a:xfrm>
        </p:grpSpPr>
        <p:sp>
          <p:nvSpPr>
            <p:cNvPr id="146457" name="AutoShape 25"/>
            <p:cNvSpPr>
              <a:spLocks noChangeArrowheads="1"/>
            </p:cNvSpPr>
            <p:nvPr/>
          </p:nvSpPr>
          <p:spPr bwMode="auto">
            <a:xfrm>
              <a:off x="3696" y="2686"/>
              <a:ext cx="1448"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a:t>
              </a:r>
              <a:r>
                <a:rPr lang="en-US" altLang="ja-JP" sz="1400">
                  <a:solidFill>
                    <a:srgbClr val="000000"/>
                  </a:solidFill>
                  <a:latin typeface="Arial" charset="0"/>
                  <a:ea typeface="ＭＳ Ｐゴシック" pitchFamily="34" charset="-128"/>
                </a:rPr>
                <a:t>.</a:t>
              </a:r>
            </a:p>
          </p:txBody>
        </p:sp>
        <p:sp>
          <p:nvSpPr>
            <p:cNvPr id="146458" name="AutoShape 26"/>
            <p:cNvSpPr>
              <a:spLocks noChangeArrowheads="1"/>
            </p:cNvSpPr>
            <p:nvPr/>
          </p:nvSpPr>
          <p:spPr bwMode="auto">
            <a:xfrm>
              <a:off x="4044" y="150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60" name="Freeform 27"/>
            <p:cNvSpPr>
              <a:spLocks/>
            </p:cNvSpPr>
            <p:nvPr/>
          </p:nvSpPr>
          <p:spPr bwMode="auto">
            <a:xfrm>
              <a:off x="4515" y="1176"/>
              <a:ext cx="214" cy="372"/>
            </a:xfrm>
            <a:custGeom>
              <a:avLst/>
              <a:gdLst>
                <a:gd name="T0" fmla="*/ 414 w 415"/>
                <a:gd name="T1" fmla="*/ 0 h 348"/>
                <a:gd name="T2" fmla="*/ 357 w 415"/>
                <a:gd name="T3" fmla="*/ 204 h 348"/>
                <a:gd name="T4" fmla="*/ 243 w 415"/>
                <a:gd name="T5" fmla="*/ 270 h 348"/>
                <a:gd name="T6" fmla="*/ 180 w 415"/>
                <a:gd name="T7" fmla="*/ 297 h 348"/>
                <a:gd name="T8" fmla="*/ 120 w 415"/>
                <a:gd name="T9" fmla="*/ 315 h 348"/>
                <a:gd name="T10" fmla="*/ 0 w 415"/>
                <a:gd name="T11" fmla="*/ 348 h 348"/>
                <a:gd name="T12" fmla="*/ 0 60000 65536"/>
                <a:gd name="T13" fmla="*/ 0 60000 65536"/>
                <a:gd name="T14" fmla="*/ 0 60000 65536"/>
                <a:gd name="T15" fmla="*/ 0 60000 65536"/>
                <a:gd name="T16" fmla="*/ 0 60000 65536"/>
                <a:gd name="T17" fmla="*/ 0 60000 65536"/>
                <a:gd name="T18" fmla="*/ 0 w 415"/>
                <a:gd name="T19" fmla="*/ 0 h 348"/>
                <a:gd name="T20" fmla="*/ 415 w 415"/>
                <a:gd name="T21" fmla="*/ 348 h 348"/>
              </a:gdLst>
              <a:ahLst/>
              <a:cxnLst>
                <a:cxn ang="T12">
                  <a:pos x="T0" y="T1"/>
                </a:cxn>
                <a:cxn ang="T13">
                  <a:pos x="T2" y="T3"/>
                </a:cxn>
                <a:cxn ang="T14">
                  <a:pos x="T4" y="T5"/>
                </a:cxn>
                <a:cxn ang="T15">
                  <a:pos x="T6" y="T7"/>
                </a:cxn>
                <a:cxn ang="T16">
                  <a:pos x="T8" y="T9"/>
                </a:cxn>
                <a:cxn ang="T17">
                  <a:pos x="T10" y="T11"/>
                </a:cxn>
              </a:cxnLst>
              <a:rect l="T18" t="T19" r="T20" b="T21"/>
              <a:pathLst>
                <a:path w="415" h="348">
                  <a:moveTo>
                    <a:pt x="414" y="0"/>
                  </a:moveTo>
                  <a:cubicBezTo>
                    <a:pt x="410" y="56"/>
                    <a:pt x="415" y="165"/>
                    <a:pt x="357" y="204"/>
                  </a:cubicBezTo>
                  <a:cubicBezTo>
                    <a:pt x="337" y="233"/>
                    <a:pt x="276" y="259"/>
                    <a:pt x="243" y="270"/>
                  </a:cubicBezTo>
                  <a:cubicBezTo>
                    <a:pt x="221" y="277"/>
                    <a:pt x="201" y="288"/>
                    <a:pt x="180" y="297"/>
                  </a:cubicBezTo>
                  <a:cubicBezTo>
                    <a:pt x="161" y="305"/>
                    <a:pt x="140" y="308"/>
                    <a:pt x="120" y="315"/>
                  </a:cubicBezTo>
                  <a:cubicBezTo>
                    <a:pt x="82" y="328"/>
                    <a:pt x="36" y="330"/>
                    <a:pt x="0" y="348"/>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grpSp>
        <p:nvGrpSpPr>
          <p:cNvPr id="37" name="Group 36"/>
          <p:cNvGrpSpPr/>
          <p:nvPr/>
        </p:nvGrpSpPr>
        <p:grpSpPr>
          <a:xfrm>
            <a:off x="6444208" y="1916832"/>
            <a:ext cx="2400300" cy="3883025"/>
            <a:chOff x="6451600" y="1839913"/>
            <a:chExt cx="2400300" cy="3883025"/>
          </a:xfrm>
        </p:grpSpPr>
        <p:sp>
          <p:nvSpPr>
            <p:cNvPr id="146461" name="AutoShape 29"/>
            <p:cNvSpPr>
              <a:spLocks noChangeArrowheads="1"/>
            </p:cNvSpPr>
            <p:nvPr/>
          </p:nvSpPr>
          <p:spPr bwMode="auto">
            <a:xfrm>
              <a:off x="6451600" y="5064125"/>
              <a:ext cx="24003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dirty="0">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dirty="0">
                  <a:solidFill>
                    <a:srgbClr val="000000"/>
                  </a:solidFill>
                  <a:latin typeface="Arial" charset="0"/>
                  <a:ea typeface="ＭＳ Ｐゴシック" pitchFamily="34" charset="-128"/>
                </a:rPr>
                <a:t>The reference to another object overwrites the reference in </a:t>
              </a:r>
              <a:r>
                <a:rPr lang="en-US" altLang="ja-JP" sz="1400" dirty="0" err="1">
                  <a:solidFill>
                    <a:srgbClr val="C1051B"/>
                  </a:solidFill>
                  <a:effectLst>
                    <a:outerShdw blurRad="38100" dist="38100" dir="2700000" algn="tl">
                      <a:srgbClr val="000000"/>
                    </a:outerShdw>
                  </a:effectLst>
                  <a:latin typeface="Arial" charset="0"/>
                  <a:ea typeface="ＭＳ Ｐゴシック" pitchFamily="34" charset="-128"/>
                </a:rPr>
                <a:t>crs</a:t>
              </a:r>
              <a:r>
                <a:rPr lang="en-US" altLang="ja-JP" sz="1400" dirty="0">
                  <a:solidFill>
                    <a:srgbClr val="C1051B"/>
                  </a:solidFill>
                  <a:effectLst>
                    <a:outerShdw blurRad="38100" dist="38100" dir="2700000" algn="tl">
                      <a:srgbClr val="000000"/>
                    </a:outerShdw>
                  </a:effectLst>
                  <a:latin typeface="Arial" charset="0"/>
                  <a:ea typeface="ＭＳ Ｐゴシック" pitchFamily="34" charset="-128"/>
                </a:rPr>
                <a:t>.</a:t>
              </a:r>
            </a:p>
          </p:txBody>
        </p:sp>
        <p:sp>
          <p:nvSpPr>
            <p:cNvPr id="146462" name="AutoShape 30"/>
            <p:cNvSpPr>
              <a:spLocks noChangeArrowheads="1"/>
            </p:cNvSpPr>
            <p:nvPr/>
          </p:nvSpPr>
          <p:spPr bwMode="auto">
            <a:xfrm>
              <a:off x="7908925" y="2381250"/>
              <a:ext cx="736600" cy="966788"/>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54" name="Freeform 31"/>
            <p:cNvSpPr>
              <a:spLocks/>
            </p:cNvSpPr>
            <p:nvPr/>
          </p:nvSpPr>
          <p:spPr bwMode="auto">
            <a:xfrm>
              <a:off x="7505700" y="1839913"/>
              <a:ext cx="604838" cy="517525"/>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nvGrpSpPr>
            <p:cNvPr id="7" name="Group 32"/>
            <p:cNvGrpSpPr>
              <a:grpSpLocks/>
            </p:cNvGrpSpPr>
            <p:nvPr/>
          </p:nvGrpSpPr>
          <p:grpSpPr bwMode="auto">
            <a:xfrm rot="2021115">
              <a:off x="7204685" y="2169815"/>
              <a:ext cx="195263" cy="204787"/>
              <a:chOff x="4614" y="1683"/>
              <a:chExt cx="123" cy="129"/>
            </a:xfrm>
          </p:grpSpPr>
          <p:sp>
            <p:nvSpPr>
              <p:cNvPr id="14356" name="Line 33"/>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4357" name="Line 34"/>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blinds(horizontal)">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2.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3.xml><?xml version="1.0" encoding="utf-8"?>
<p:tagLst xmlns:a="http://schemas.openxmlformats.org/drawingml/2006/main" xmlns:r="http://schemas.openxmlformats.org/officeDocument/2006/relationships" xmlns:p="http://schemas.openxmlformats.org/presentationml/2006/main">
  <p:tag name="ELAPSEDTIME" val="70.01601"/>
  <p:tag name="TIMELINE" val="9.1/16.8/37.2"/>
</p:tagLst>
</file>

<file path=ppt/tags/tag4.xml><?xml version="1.0" encoding="utf-8"?>
<p:tagLst xmlns:a="http://schemas.openxmlformats.org/drawingml/2006/main" xmlns:r="http://schemas.openxmlformats.org/officeDocument/2006/relationships" xmlns:p="http://schemas.openxmlformats.org/presentationml/2006/main">
  <p:tag name="ELAPSEDTIME" val="56.864"/>
  <p:tag name="TIMELINE" val="5.8/17.8/23.6/32.0/41.5/49.7"/>
</p:tagLst>
</file>

<file path=ppt/tags/tag5.xml><?xml version="1.0" encoding="utf-8"?>
<p:tagLst xmlns:a="http://schemas.openxmlformats.org/drawingml/2006/main" xmlns:r="http://schemas.openxmlformats.org/officeDocument/2006/relationships" xmlns:p="http://schemas.openxmlformats.org/presentationml/2006/main">
  <p:tag name="ELAPSEDTIME" val="44.272"/>
  <p:tag name="TIMELINE" val="15.9/39.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_yellow">
  <a:themeElements>
    <a:clrScheme name="Prefab">
      <a:dk1>
        <a:sysClr val="windowText" lastClr="000000"/>
      </a:dk1>
      <a:lt1>
        <a:sysClr val="window" lastClr="FFFFFF"/>
      </a:lt1>
      <a:dk2>
        <a:srgbClr val="5D5C64"/>
      </a:dk2>
      <a:lt2>
        <a:srgbClr val="E4D9BE"/>
      </a:lt2>
      <a:accent1>
        <a:srgbClr val="E0B62E"/>
      </a:accent1>
      <a:accent2>
        <a:srgbClr val="E6632E"/>
      </a:accent2>
      <a:accent3>
        <a:srgbClr val="73C1C7"/>
      </a:accent3>
      <a:accent4>
        <a:srgbClr val="75964C"/>
      </a:accent4>
      <a:accent5>
        <a:srgbClr val="C78C45"/>
      </a:accent5>
      <a:accent6>
        <a:srgbClr val="BCA076"/>
      </a:accent6>
      <a:hlink>
        <a:srgbClr val="CF3B0D"/>
      </a:hlink>
      <a:folHlink>
        <a:srgbClr val="7E756C"/>
      </a:folHlink>
    </a:clrScheme>
    <a:fontScheme name="Prefab">
      <a:majorFont>
        <a:latin typeface="Arial Black"/>
        <a:ea typeface=""/>
        <a:cs typeface=""/>
        <a:font script="Jpan" typeface="ＭＳ Ｐゴシック"/>
        <a:font script="Hang" typeface="HY견고딕"/>
        <a:font script="Hans" typeface="宋体"/>
        <a:font script="Hant" typeface="新細明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refab">
      <a:fillStyleLst>
        <a:solidFill>
          <a:schemeClr val="phClr"/>
        </a:solidFill>
        <a:gradFill rotWithShape="1">
          <a:gsLst>
            <a:gs pos="0">
              <a:schemeClr val="phClr">
                <a:tint val="30000"/>
                <a:satMod val="200000"/>
              </a:schemeClr>
            </a:gs>
            <a:gs pos="30000">
              <a:schemeClr val="phClr">
                <a:tint val="60000"/>
                <a:satMod val="250000"/>
              </a:schemeClr>
            </a:gs>
            <a:gs pos="50000">
              <a:schemeClr val="phClr">
                <a:tint val="57000"/>
                <a:satMod val="250000"/>
              </a:schemeClr>
            </a:gs>
            <a:gs pos="100000">
              <a:schemeClr val="phClr">
                <a:tint val="17000"/>
                <a:satMod val="350000"/>
              </a:schemeClr>
            </a:gs>
          </a:gsLst>
          <a:lin ang="4000000" scaled="1"/>
        </a:gra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fillStyleLst>
      <a:lnStyleLst>
        <a:ln w="9525" cap="flat" cmpd="sng" algn="ctr">
          <a:solidFill>
            <a:schemeClr val="phClr">
              <a:shade val="95000"/>
              <a:satMod val="105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90000" algn="ctr" rotWithShape="0">
              <a:srgbClr val="000000">
                <a:alpha val="60000"/>
              </a:srgbClr>
            </a:outerShdw>
          </a:effectLst>
        </a:effectStyle>
        <a:effectStyle>
          <a:effectLst>
            <a:outerShdw blurRad="110000" algn="ctr" rotWithShape="0">
              <a:srgbClr val="000000">
                <a:alpha val="65000"/>
              </a:srgbClr>
            </a:outerShdw>
          </a:effectLst>
        </a:effectStyle>
        <a:effectStyle>
          <a:effectLst>
            <a:outerShdw blurRad="120000" algn="ctr" rotWithShape="0">
              <a:srgbClr val="000000">
                <a:alpha val="70000"/>
              </a:srgbClr>
            </a:outerShdw>
          </a:effectLst>
          <a:scene3d>
            <a:camera prst="orthographicFront"/>
            <a:lightRig rig="glow" dir="t">
              <a:rot lat="0" lon="0" rev="1800000"/>
            </a:lightRig>
          </a:scene3d>
          <a:sp3d contourW="12700" prstMaterial="dkEdge">
            <a:bevelT w="50800" h="44450" prst="angle"/>
            <a:contourClr>
              <a:schemeClr val="phClr">
                <a:shade val="40000"/>
              </a:schemeClr>
            </a:contourClr>
          </a:sp3d>
        </a:effectStyle>
      </a:effectStyleLst>
      <a:bgFillStyleLst>
        <a:solidFill>
          <a:schemeClr val="phClr"/>
        </a:soli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blipFill>
          <a:blip xmlns:r="http://schemas.openxmlformats.org/officeDocument/2006/relationships" r:embed="rId1">
            <a:duotone>
              <a:schemeClr val="phClr">
                <a:shade val="75000"/>
                <a:satMod val="120000"/>
              </a:schemeClr>
              <a:schemeClr val="phClr">
                <a:tint val="94000"/>
                <a:satMod val="2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F437039927A543A00F97AA22B90B52" ma:contentTypeVersion="0" ma:contentTypeDescription="Create a new document." ma:contentTypeScope="" ma:versionID="1f7d00f109cc7e0775e1d385045004d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A9BE982-0B24-4F0E-91C2-63AA3C8FCE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5A8EEF0-D8C9-45F7-BAE6-5BC94418507A}">
  <ds:schemaRefs>
    <ds:schemaRef ds:uri="http://schemas.microsoft.com/sharepoint/v3/contenttype/forms"/>
  </ds:schemaRefs>
</ds:datastoreItem>
</file>

<file path=customXml/itemProps3.xml><?xml version="1.0" encoding="utf-8"?>
<ds:datastoreItem xmlns:ds="http://schemas.openxmlformats.org/officeDocument/2006/customXml" ds:itemID="{CEAA192A-9403-4DC8-9DCA-EAA998DE426C}">
  <ds:schemaRefs>
    <ds:schemaRef ds:uri="http://www.w3.org/XML/1998/namespace"/>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Theme_yellow</Template>
  <TotalTime>206</TotalTime>
  <Words>2314</Words>
  <Application>Microsoft Office PowerPoint</Application>
  <PresentationFormat>On-screen Show (4:3)</PresentationFormat>
  <Paragraphs>725</Paragraphs>
  <Slides>45</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Theme_yellow</vt:lpstr>
      <vt:lpstr>Visio</vt:lpstr>
      <vt:lpstr>Classes and Objects</vt:lpstr>
      <vt:lpstr>Object</vt:lpstr>
      <vt:lpstr>Object vs. Class</vt:lpstr>
      <vt:lpstr>Declaring a Class with Java</vt:lpstr>
      <vt:lpstr>Declaring Attributes With Java </vt:lpstr>
      <vt:lpstr>Example of a Class Declaration with Java</vt:lpstr>
      <vt:lpstr>Object Creation</vt:lpstr>
      <vt:lpstr>Instance VS. Primitive Variables</vt:lpstr>
      <vt:lpstr>Assigning Objects’ References to the same Instance Variable </vt:lpstr>
      <vt:lpstr>Assigning an Object Reference From One Variable to Another</vt:lpstr>
      <vt:lpstr>Assigning an Object Reference From One Variable to Another</vt:lpstr>
      <vt:lpstr>Accessing Instance Attributes</vt:lpstr>
      <vt:lpstr>PowerPoint Presentation</vt:lpstr>
      <vt:lpstr>Practical hint</vt:lpstr>
      <vt:lpstr>Modifiers</vt:lpstr>
      <vt:lpstr>Static </vt:lpstr>
      <vt:lpstr>Class Attributes Access</vt:lpstr>
      <vt:lpstr>PowerPoint Presentation</vt:lpstr>
      <vt:lpstr>PowerPoint Presentation</vt:lpstr>
      <vt:lpstr>public and private modifiers</vt:lpstr>
      <vt:lpstr>PowerPoint Presentation</vt:lpstr>
      <vt:lpstr>PowerPoint Presentation</vt:lpstr>
      <vt:lpstr>UML Representation of a Class (UML Class Diagram)</vt:lpstr>
      <vt:lpstr>Declaring Private Attributes</vt:lpstr>
      <vt:lpstr>Example of a Class with Private attributes</vt:lpstr>
      <vt:lpstr>PowerPoint Presentation</vt:lpstr>
      <vt:lpstr>Accessibility Example</vt:lpstr>
      <vt:lpstr>Methods</vt:lpstr>
      <vt:lpstr>Method Declaration</vt:lpstr>
      <vt:lpstr>Method Declaration (cont.)</vt:lpstr>
      <vt:lpstr>Example of Methods with  No-Parameters and No-Return value</vt:lpstr>
      <vt:lpstr>Method Invocation</vt:lpstr>
      <vt:lpstr>Method Invocation Execution Schema</vt:lpstr>
      <vt:lpstr>Example of a Method with Return value</vt:lpstr>
      <vt:lpstr>Arguments and Parameters</vt:lpstr>
      <vt:lpstr>PowerPoint Presentation</vt:lpstr>
      <vt:lpstr>How Private Attributes could be Accessed</vt:lpstr>
      <vt:lpstr>PowerPoint Presentation</vt:lpstr>
      <vt:lpstr>PowerPoint Presentation</vt:lpstr>
      <vt:lpstr>PowerPoint Presentation</vt:lpstr>
      <vt:lpstr>Class Constructors</vt:lpstr>
      <vt:lpstr>The Default Class Constructor</vt:lpstr>
      <vt:lpstr>Class Constructors Declaration</vt:lpstr>
      <vt:lpstr>Example of  a Constructor with No-Parameter</vt:lpstr>
      <vt:lpstr>Class with Multiple Constructors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Classes and Objects</dc:title>
  <dc:creator>user</dc:creator>
  <cp:lastModifiedBy>Nouf</cp:lastModifiedBy>
  <cp:revision>16</cp:revision>
  <dcterms:created xsi:type="dcterms:W3CDTF">2012-03-13T12:23:38Z</dcterms:created>
  <dcterms:modified xsi:type="dcterms:W3CDTF">2016-01-20T08:21:45Z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0x010100D4F437039927A543A00F97AA22B90B52</vt:lpwstr>
  </property>
</Properties>
</file>