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6F0042-E055-4598-9E56-A741E67A69BA}" type="datetimeFigureOut">
              <a:rPr lang="en-US" smtClean="0"/>
              <a:t>12/3/2017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F7A52F-0DB5-4469-9390-D1F1D2848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559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12/3/2017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2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3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5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6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8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20.png"/><Relationship Id="rId4" Type="http://schemas.openxmlformats.org/officeDocument/2006/relationships/image" Target="../media/image19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 txBox="1">
            <a:spLocks noChangeArrowheads="1"/>
          </p:cNvSpPr>
          <p:nvPr/>
        </p:nvSpPr>
        <p:spPr>
          <a:xfrm>
            <a:off x="1981200" y="1987550"/>
            <a:ext cx="7442200" cy="1828800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b="1" dirty="0" smtClean="0"/>
              <a:t>JavaScript</a:t>
            </a:r>
            <a:r>
              <a:rPr lang="en-US" sz="5400" b="1" dirty="0"/>
              <a:t>: </a:t>
            </a:r>
            <a:endParaRPr lang="en-US" sz="5400" b="1" dirty="0" smtClean="0"/>
          </a:p>
          <a:p>
            <a:pPr algn="ctr"/>
            <a:r>
              <a:rPr lang="en-US" sz="5400" b="1" dirty="0"/>
              <a:t>Functions</a:t>
            </a:r>
          </a:p>
        </p:txBody>
      </p:sp>
    </p:spTree>
    <p:extLst>
      <p:ext uri="{BB962C8B-B14F-4D97-AF65-F5344CB8AC3E}">
        <p14:creationId xmlns:p14="http://schemas.microsoft.com/office/powerpoint/2010/main" val="737428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72414"/>
            <a:ext cx="8229600" cy="632138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dirty="0"/>
              <a:t>Example: Random Image Generator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341438"/>
            <a:ext cx="8001000" cy="4525962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We can use random number generation to randomly select from a number of images in order to display a random image each time a page loads</a:t>
            </a:r>
          </a:p>
        </p:txBody>
      </p:sp>
    </p:spTree>
    <p:extLst>
      <p:ext uri="{BB962C8B-B14F-4D97-AF65-F5344CB8AC3E}">
        <p14:creationId xmlns:p14="http://schemas.microsoft.com/office/powerpoint/2010/main" val="1161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0997647"/>
              </p:ext>
            </p:extLst>
          </p:nvPr>
        </p:nvGraphicFramePr>
        <p:xfrm>
          <a:off x="0" y="7938"/>
          <a:ext cx="10322602" cy="60837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89" name="Document" r:id="rId3" imgW="7752235" imgH="4568356" progId="Word.Document.8">
                  <p:embed/>
                </p:oleObj>
              </mc:Choice>
              <mc:Fallback>
                <p:oleObj name="Document" r:id="rId3" imgW="7752235" imgH="4568356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7938"/>
                        <a:ext cx="10322602" cy="60837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7" descr="10_0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7173" y="2087710"/>
            <a:ext cx="4554828" cy="2414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 descr="10_07B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7173" y="4441508"/>
            <a:ext cx="4554827" cy="2416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7059612" y="412750"/>
            <a:ext cx="3048000" cy="1568450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 b="0">
                <a:solidFill>
                  <a:schemeClr val="bg1"/>
                </a:solidFill>
                <a:latin typeface="Times New Roman" panose="02020603050405020304" pitchFamily="18" charset="0"/>
              </a:rPr>
              <a:t>Creates an </a:t>
            </a:r>
            <a:r>
              <a:rPr lang="en-US" b="0">
                <a:solidFill>
                  <a:schemeClr val="bg1"/>
                </a:solidFill>
                <a:latin typeface="Courier New" panose="02070309020205020404" pitchFamily="49" charset="0"/>
              </a:rPr>
              <a:t>src</a:t>
            </a:r>
            <a:r>
              <a:rPr lang="en-US" b="0">
                <a:solidFill>
                  <a:schemeClr val="bg1"/>
                </a:solidFill>
                <a:latin typeface="Times New Roman" panose="02020603050405020304" pitchFamily="18" charset="0"/>
              </a:rPr>
              <a:t> attribute by concatenating </a:t>
            </a:r>
            <a:r>
              <a:rPr lang="en-US" b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Garamond" pitchFamily="18" charset="0"/>
              </a:rPr>
              <a:t>a random integer from 1 to 7 with </a:t>
            </a:r>
            <a:r>
              <a:rPr lang="en-US" b="0">
                <a:solidFill>
                  <a:schemeClr val="bg1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Garamond" pitchFamily="18" charset="0"/>
              </a:rPr>
              <a:t>“.gif\”</a:t>
            </a:r>
            <a:r>
              <a:rPr lang="en-US" b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Garamond" pitchFamily="18" charset="0"/>
              </a:rPr>
              <a:t> to reference one of the images </a:t>
            </a:r>
            <a:r>
              <a:rPr lang="en-US" b="0">
                <a:solidFill>
                  <a:schemeClr val="bg1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Garamond" pitchFamily="18" charset="0"/>
              </a:rPr>
              <a:t>1.gif</a:t>
            </a:r>
            <a:r>
              <a:rPr lang="en-US" b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Garamond" pitchFamily="18" charset="0"/>
              </a:rPr>
              <a:t>, </a:t>
            </a:r>
            <a:r>
              <a:rPr lang="en-US" b="0">
                <a:solidFill>
                  <a:schemeClr val="bg1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Garamond" pitchFamily="18" charset="0"/>
              </a:rPr>
              <a:t>2.gif</a:t>
            </a:r>
            <a:r>
              <a:rPr lang="en-US" b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Garamond" pitchFamily="18" charset="0"/>
              </a:rPr>
              <a:t>, </a:t>
            </a:r>
            <a:r>
              <a:rPr lang="en-US" b="0">
                <a:solidFill>
                  <a:schemeClr val="bg1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Garamond" pitchFamily="18" charset="0"/>
              </a:rPr>
              <a:t>3.gif</a:t>
            </a:r>
            <a:r>
              <a:rPr lang="en-US" b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Garamond" pitchFamily="18" charset="0"/>
              </a:rPr>
              <a:t>, </a:t>
            </a:r>
            <a:r>
              <a:rPr lang="en-US" b="0">
                <a:solidFill>
                  <a:schemeClr val="bg1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Garamond" pitchFamily="18" charset="0"/>
              </a:rPr>
              <a:t>4.gif</a:t>
            </a:r>
            <a:r>
              <a:rPr lang="en-US" b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Garamond" pitchFamily="18" charset="0"/>
              </a:rPr>
              <a:t>, </a:t>
            </a:r>
            <a:r>
              <a:rPr lang="en-US" b="0">
                <a:solidFill>
                  <a:schemeClr val="bg1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Garamond" pitchFamily="18" charset="0"/>
              </a:rPr>
              <a:t>5.gif</a:t>
            </a:r>
            <a:r>
              <a:rPr lang="en-US" b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Garamond" pitchFamily="18" charset="0"/>
              </a:rPr>
              <a:t>, </a:t>
            </a:r>
            <a:r>
              <a:rPr lang="en-US" b="0">
                <a:solidFill>
                  <a:schemeClr val="bg1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Garamond" pitchFamily="18" charset="0"/>
              </a:rPr>
              <a:t>6.gif</a:t>
            </a:r>
            <a:r>
              <a:rPr lang="en-US" b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Garamond" pitchFamily="18" charset="0"/>
              </a:rPr>
              <a:t> or </a:t>
            </a:r>
            <a:r>
              <a:rPr lang="en-US" b="0">
                <a:solidFill>
                  <a:schemeClr val="bg1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AGaramond" pitchFamily="18" charset="0"/>
              </a:rPr>
              <a:t>7.gif</a:t>
            </a:r>
          </a:p>
        </p:txBody>
      </p:sp>
      <p:sp>
        <p:nvSpPr>
          <p:cNvPr id="6" name="Line 11"/>
          <p:cNvSpPr>
            <a:spLocks noChangeShapeType="1"/>
          </p:cNvSpPr>
          <p:nvPr/>
        </p:nvSpPr>
        <p:spPr bwMode="auto">
          <a:xfrm flipH="1">
            <a:off x="4623515" y="1679575"/>
            <a:ext cx="2436097" cy="1514386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98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07740" y="295072"/>
            <a:ext cx="48333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cap="all" dirty="0" smtClean="0">
                <a:ln w="3175" cmpd="sng">
                  <a:noFill/>
                </a:ln>
                <a:latin typeface="+mj-lt"/>
                <a:ea typeface="+mj-ea"/>
                <a:cs typeface="+mj-cs"/>
              </a:rPr>
              <a:t>Arrays </a:t>
            </a:r>
            <a:r>
              <a:rPr lang="en-US" sz="3200" b="1" cap="all" dirty="0">
                <a:ln w="3175" cmpd="sng">
                  <a:noFill/>
                </a:ln>
                <a:latin typeface="+mj-lt"/>
                <a:ea typeface="+mj-ea"/>
                <a:cs typeface="+mj-cs"/>
              </a:rPr>
              <a:t>Introduction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207740" y="1367196"/>
            <a:ext cx="8001000" cy="4525962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Arrays </a:t>
            </a:r>
          </a:p>
          <a:p>
            <a:pPr lvl="1"/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Data structures consisting of related data items </a:t>
            </a:r>
          </a:p>
          <a:p>
            <a:pPr lvl="1"/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Sometimes called collections of data items</a:t>
            </a:r>
          </a:p>
          <a:p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JavaScript arrays </a:t>
            </a:r>
          </a:p>
          <a:p>
            <a:pPr lvl="1"/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“dynamic” entities that can change size after they are created</a:t>
            </a:r>
          </a:p>
        </p:txBody>
      </p:sp>
    </p:spTree>
    <p:extLst>
      <p:ext uri="{BB962C8B-B14F-4D97-AF65-F5344CB8AC3E}">
        <p14:creationId xmlns:p14="http://schemas.microsoft.com/office/powerpoint/2010/main" val="145120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79172" y="230747"/>
            <a:ext cx="8229600" cy="838200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dirty="0"/>
              <a:t>Arrays (Cont.)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341437"/>
            <a:ext cx="9643056" cy="4840421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The first element in every array is the zeroth element.</a:t>
            </a:r>
          </a:p>
          <a:p>
            <a:pPr>
              <a:lnSpc>
                <a:spcPct val="90000"/>
              </a:lnSpc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The </a:t>
            </a:r>
            <a:r>
              <a:rPr lang="en-US" sz="2400" b="1" dirty="0" err="1">
                <a:ea typeface="Times New Roman" panose="02020603050405020304" pitchFamily="18" charset="0"/>
                <a:cs typeface="Goudy Sans Book" pitchFamily="34" charset="0"/>
              </a:rPr>
              <a:t>ith</a:t>
            </a: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 element of array c is referred to as c[i-1].</a:t>
            </a:r>
          </a:p>
          <a:p>
            <a:pPr>
              <a:lnSpc>
                <a:spcPct val="90000"/>
              </a:lnSpc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Array names follow the same conventions as other identifiers</a:t>
            </a:r>
          </a:p>
          <a:p>
            <a:pPr>
              <a:lnSpc>
                <a:spcPct val="90000"/>
              </a:lnSpc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A subscripted array name</a:t>
            </a:r>
          </a:p>
          <a:p>
            <a:pPr lvl="1">
              <a:lnSpc>
                <a:spcPct val="90000"/>
              </a:lnSpc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can be used on the left side of an assignment to place a new value into an array element</a:t>
            </a:r>
          </a:p>
          <a:p>
            <a:pPr lvl="1">
              <a:lnSpc>
                <a:spcPct val="90000"/>
              </a:lnSpc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can be used on the right side of an assignment operation to use its value</a:t>
            </a:r>
          </a:p>
          <a:p>
            <a:pPr>
              <a:lnSpc>
                <a:spcPct val="90000"/>
              </a:lnSpc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Every array in JavaScript knows its own length, which it stores in its length attribute and can be found with the expression </a:t>
            </a:r>
            <a:r>
              <a:rPr lang="en-US" sz="2400" b="1" dirty="0" err="1">
                <a:ea typeface="Times New Roman" panose="02020603050405020304" pitchFamily="18" charset="0"/>
                <a:cs typeface="Goudy Sans Book" pitchFamily="34" charset="0"/>
              </a:rPr>
              <a:t>arrayname.length</a:t>
            </a:r>
            <a:endParaRPr lang="en-US" sz="2400" b="1" dirty="0">
              <a:ea typeface="Times New Roman" panose="02020603050405020304" pitchFamily="18" charset="0"/>
              <a:cs typeface="Goudy Sans Boo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81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66104" y="591355"/>
            <a:ext cx="9137561" cy="709411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dirty="0"/>
              <a:t>Declaring and Allocating Arrays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866104" y="1637652"/>
            <a:ext cx="8001000" cy="4525962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JavaScript arrays are Array objects. </a:t>
            </a:r>
          </a:p>
          <a:p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Creating new objects using the new operator is known as creating an instance or instantiating an object</a:t>
            </a:r>
          </a:p>
          <a:p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Operator new is known as the dynamic memory allocation operator</a:t>
            </a:r>
          </a:p>
        </p:txBody>
      </p:sp>
    </p:spTree>
    <p:extLst>
      <p:ext uri="{BB962C8B-B14F-4D97-AF65-F5344CB8AC3E}">
        <p14:creationId xmlns:p14="http://schemas.microsoft.com/office/powerpoint/2010/main" val="244653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52909"/>
              </p:ext>
            </p:extLst>
          </p:nvPr>
        </p:nvGraphicFramePr>
        <p:xfrm>
          <a:off x="-1" y="15875"/>
          <a:ext cx="8126569" cy="72494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2" name="Document" r:id="rId3" imgW="7582680" imgH="6764895" progId="Word.Document.8">
                  <p:embed/>
                </p:oleObj>
              </mc:Choice>
              <mc:Fallback>
                <p:oleObj name="Document" r:id="rId3" imgW="7582680" imgH="6764895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" y="15875"/>
                        <a:ext cx="8126569" cy="72494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8036417" y="2273122"/>
            <a:ext cx="2286000" cy="83502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Operator </a:t>
            </a:r>
            <a:r>
              <a:rPr lang="en-US">
                <a:solidFill>
                  <a:schemeClr val="bg1"/>
                </a:solidFill>
                <a:latin typeface="Courier New" panose="02070309020205020404" pitchFamily="49" charset="0"/>
              </a:rPr>
              <a:t>new</a:t>
            </a: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 allocates an </a:t>
            </a:r>
            <a:r>
              <a:rPr lang="en-US">
                <a:solidFill>
                  <a:schemeClr val="bg1"/>
                </a:solidFill>
                <a:latin typeface="Courier New" panose="02070309020205020404" pitchFamily="49" charset="0"/>
              </a:rPr>
              <a:t>Array</a:t>
            </a: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 called </a:t>
            </a:r>
            <a:r>
              <a:rPr lang="en-US">
                <a:solidFill>
                  <a:schemeClr val="bg1"/>
                </a:solidFill>
                <a:latin typeface="Courier New" panose="02070309020205020404" pitchFamily="49" charset="0"/>
              </a:rPr>
              <a:t>n1</a:t>
            </a: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 with five elements</a:t>
            </a:r>
          </a:p>
        </p:txBody>
      </p:sp>
      <p:sp>
        <p:nvSpPr>
          <p:cNvPr id="4" name="Line 9"/>
          <p:cNvSpPr>
            <a:spLocks noChangeShapeType="1"/>
          </p:cNvSpPr>
          <p:nvPr/>
        </p:nvSpPr>
        <p:spPr bwMode="auto">
          <a:xfrm flipH="1">
            <a:off x="3026535" y="2577921"/>
            <a:ext cx="5009882" cy="1225143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8493617" y="3873322"/>
            <a:ext cx="2438400" cy="590550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Operator </a:t>
            </a:r>
            <a:r>
              <a:rPr lang="en-US">
                <a:solidFill>
                  <a:schemeClr val="bg1"/>
                </a:solidFill>
                <a:latin typeface="Courier New" panose="02070309020205020404" pitchFamily="49" charset="0"/>
              </a:rPr>
              <a:t>new</a:t>
            </a: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 allocates an empty </a:t>
            </a:r>
            <a:r>
              <a:rPr lang="en-US">
                <a:solidFill>
                  <a:schemeClr val="bg1"/>
                </a:solidFill>
                <a:latin typeface="Courier New" panose="02070309020205020404" pitchFamily="49" charset="0"/>
              </a:rPr>
              <a:t>Array</a:t>
            </a: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 called </a:t>
            </a:r>
            <a:r>
              <a:rPr lang="en-US">
                <a:solidFill>
                  <a:schemeClr val="bg1"/>
                </a:solidFill>
                <a:latin typeface="Courier New" panose="02070309020205020404" pitchFamily="49" charset="0"/>
              </a:rPr>
              <a:t>n2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6" name="Line 11"/>
          <p:cNvSpPr>
            <a:spLocks noChangeShapeType="1"/>
          </p:cNvSpPr>
          <p:nvPr/>
        </p:nvSpPr>
        <p:spPr bwMode="auto">
          <a:xfrm flipH="1" flipV="1">
            <a:off x="3026535" y="4178122"/>
            <a:ext cx="5467082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7924801" y="4976052"/>
            <a:ext cx="2819400" cy="83502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Zero-based counting used in </a:t>
            </a:r>
            <a:r>
              <a:rPr lang="en-US">
                <a:solidFill>
                  <a:schemeClr val="bg1"/>
                </a:solidFill>
                <a:latin typeface="Courier New" panose="02070309020205020404" pitchFamily="49" charset="0"/>
              </a:rPr>
              <a:t>for</a:t>
            </a: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 loop to set each element’s value equal to its subscript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8" name="Line 13"/>
          <p:cNvSpPr>
            <a:spLocks noChangeShapeType="1"/>
          </p:cNvSpPr>
          <p:nvPr/>
        </p:nvSpPr>
        <p:spPr bwMode="auto">
          <a:xfrm flipH="1" flipV="1">
            <a:off x="4468969" y="4873041"/>
            <a:ext cx="3439197" cy="262944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Line 14"/>
          <p:cNvSpPr>
            <a:spLocks noChangeShapeType="1"/>
          </p:cNvSpPr>
          <p:nvPr/>
        </p:nvSpPr>
        <p:spPr bwMode="auto">
          <a:xfrm flipH="1" flipV="1">
            <a:off x="2575775" y="5085007"/>
            <a:ext cx="5332391" cy="324659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7083917" y="5978169"/>
            <a:ext cx="2819400" cy="83502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Five elements added and initialized in </a:t>
            </a:r>
            <a:r>
              <a:rPr lang="en-US">
                <a:solidFill>
                  <a:schemeClr val="bg1"/>
                </a:solidFill>
                <a:latin typeface="Courier New" panose="02070309020205020404" pitchFamily="49" charset="0"/>
              </a:rPr>
              <a:t>n2</a:t>
            </a: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, which dynamically expands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11" name="Line 16"/>
          <p:cNvSpPr>
            <a:spLocks noChangeShapeType="1"/>
          </p:cNvSpPr>
          <p:nvPr/>
        </p:nvSpPr>
        <p:spPr bwMode="auto">
          <a:xfrm flipH="1" flipV="1">
            <a:off x="2871989" y="5847007"/>
            <a:ext cx="4211928" cy="435961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Line 17"/>
          <p:cNvSpPr>
            <a:spLocks noChangeShapeType="1"/>
          </p:cNvSpPr>
          <p:nvPr/>
        </p:nvSpPr>
        <p:spPr bwMode="auto">
          <a:xfrm flipH="1" flipV="1">
            <a:off x="2665927" y="6104585"/>
            <a:ext cx="4417990" cy="178383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1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6254378"/>
              </p:ext>
            </p:extLst>
          </p:nvPr>
        </p:nvGraphicFramePr>
        <p:xfrm>
          <a:off x="0" y="0"/>
          <a:ext cx="11485261" cy="684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36" name="Document" r:id="rId3" imgW="7660603" imgH="4568356" progId="Word.Document.8">
                  <p:embed/>
                </p:oleObj>
              </mc:Choice>
              <mc:Fallback>
                <p:oleObj name="Document" r:id="rId3" imgW="7660603" imgH="4568356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1485261" cy="6848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8589661" y="4138546"/>
            <a:ext cx="2895600" cy="590550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Outputs the subscript and value of every array element in a table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4" name="Line 7"/>
          <p:cNvSpPr>
            <a:spLocks noChangeShapeType="1"/>
          </p:cNvSpPr>
          <p:nvPr/>
        </p:nvSpPr>
        <p:spPr bwMode="auto">
          <a:xfrm flipH="1" flipV="1">
            <a:off x="6697014" y="4018208"/>
            <a:ext cx="1892647" cy="425138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50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31820"/>
            <a:ext cx="8229600" cy="781318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dirty="0"/>
              <a:t>Examples Using Arrays (Cont.)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799" y="1341438"/>
            <a:ext cx="8857445" cy="4525962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Arrays can be created using a comma-separated initializer list enclosed in square brackets ([])</a:t>
            </a:r>
          </a:p>
          <a:p>
            <a:pPr lvl="1"/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The array’s size is determined by the number of values in the initializer list</a:t>
            </a:r>
          </a:p>
          <a:p>
            <a:pPr algn="just">
              <a:spcAft>
                <a:spcPts val="300"/>
              </a:spcAft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The initial values of an array can be specified as arguments in the parentheses following new Array</a:t>
            </a:r>
          </a:p>
          <a:p>
            <a:pPr lvl="1" algn="just">
              <a:spcAft>
                <a:spcPts val="300"/>
              </a:spcAft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The size of the array is determined by the number of values in parentheses</a:t>
            </a:r>
          </a:p>
        </p:txBody>
      </p:sp>
    </p:spTree>
    <p:extLst>
      <p:ext uri="{BB962C8B-B14F-4D97-AF65-F5344CB8AC3E}">
        <p14:creationId xmlns:p14="http://schemas.microsoft.com/office/powerpoint/2010/main" val="3510740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8752884"/>
              </p:ext>
            </p:extLst>
          </p:nvPr>
        </p:nvGraphicFramePr>
        <p:xfrm>
          <a:off x="0" y="14288"/>
          <a:ext cx="7830355" cy="70276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0" name="Document" r:id="rId3" imgW="7292274" imgH="6545349" progId="Word.Document.8">
                  <p:embed/>
                </p:oleObj>
              </mc:Choice>
              <mc:Fallback>
                <p:oleObj name="Document" r:id="rId3" imgW="7292274" imgH="6545349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4288"/>
                        <a:ext cx="7830355" cy="70276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6954592" y="2774861"/>
            <a:ext cx="2895600" cy="83502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Creates an array with four elements, all of which are defined</a:t>
            </a:r>
          </a:p>
        </p:txBody>
      </p:sp>
      <p:sp>
        <p:nvSpPr>
          <p:cNvPr id="4" name="Line 6"/>
          <p:cNvSpPr>
            <a:spLocks noChangeShapeType="1"/>
          </p:cNvSpPr>
          <p:nvPr/>
        </p:nvSpPr>
        <p:spPr bwMode="auto">
          <a:xfrm flipH="1">
            <a:off x="6192592" y="3613061"/>
            <a:ext cx="1828800" cy="304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954592" y="4009936"/>
            <a:ext cx="2743200" cy="83502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Creates an array with four elements, all of which are defined in an initializer list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 flipH="1" flipV="1">
            <a:off x="4287592" y="4390936"/>
            <a:ext cx="26670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6630474" y="4997361"/>
            <a:ext cx="2895600" cy="1079500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Creates an array with four elements, two of which reserve space for values to be specified later</a:t>
            </a:r>
            <a:endParaRPr lang="en-US" b="1" dirty="0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 flipH="1" flipV="1">
            <a:off x="4115874" y="4692561"/>
            <a:ext cx="2514600" cy="6096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54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2994610"/>
              </p:ext>
            </p:extLst>
          </p:nvPr>
        </p:nvGraphicFramePr>
        <p:xfrm>
          <a:off x="-1" y="0"/>
          <a:ext cx="12148933" cy="57568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84" name="Document" r:id="rId3" imgW="7784342" imgH="3689452" progId="Word.Document.8">
                  <p:embed/>
                </p:oleObj>
              </mc:Choice>
              <mc:Fallback>
                <p:oleObj name="Document" r:id="rId3" imgW="7784342" imgH="3689452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" y="0"/>
                        <a:ext cx="12148933" cy="57568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4626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09093"/>
            <a:ext cx="7398913" cy="838200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dirty="0"/>
              <a:t>Program Modules in </a:t>
            </a:r>
            <a:r>
              <a:rPr lang="en-US" sz="3200" b="1" dirty="0" smtClean="0"/>
              <a:t>JavaScript</a:t>
            </a:r>
            <a:endParaRPr lang="en-US" sz="3200" b="1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1341438"/>
            <a:ext cx="9784724" cy="4525962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JavaScript programs are written by combining new functions that the programmer writes with “prepackaged” functions and objects available in JavaScript</a:t>
            </a:r>
          </a:p>
          <a:p>
            <a:pPr>
              <a:lnSpc>
                <a:spcPct val="90000"/>
              </a:lnSpc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The term method implies that a function belongs to a particular object</a:t>
            </a:r>
          </a:p>
          <a:p>
            <a:pPr>
              <a:lnSpc>
                <a:spcPct val="90000"/>
              </a:lnSpc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We refer to functions that belong to a particular JavaScript object as methods; all others are referred to as functions.</a:t>
            </a:r>
          </a:p>
          <a:p>
            <a:pPr>
              <a:lnSpc>
                <a:spcPct val="90000"/>
              </a:lnSpc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JavaScript provides several objects that have a rich collection of methods for performing common mathematical calculations, string manipulations, date and time manipulations, and manipulations of collections of data called arrays. </a:t>
            </a:r>
          </a:p>
          <a:p>
            <a:pPr>
              <a:lnSpc>
                <a:spcPct val="90000"/>
              </a:lnSpc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916453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98865" y="204988"/>
            <a:ext cx="6445878" cy="1121536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dirty="0"/>
              <a:t>References and Reference Parameters (Cont.)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598865" y="1418711"/>
            <a:ext cx="9678475" cy="4525962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300"/>
              </a:spcAft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All objects are passed to functions by reference</a:t>
            </a:r>
          </a:p>
          <a:p>
            <a:pPr algn="just">
              <a:spcAft>
                <a:spcPts val="300"/>
              </a:spcAft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Arrays are objects in JavaScript, so Arrays are passed to a function by reference</a:t>
            </a:r>
          </a:p>
          <a:p>
            <a:pPr lvl="1" algn="just">
              <a:spcAft>
                <a:spcPts val="300"/>
              </a:spcAft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a called function can access the elements of the caller’s original Arrays. </a:t>
            </a:r>
          </a:p>
          <a:p>
            <a:pPr algn="just">
              <a:spcAft>
                <a:spcPts val="300"/>
              </a:spcAft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Name of an array </a:t>
            </a:r>
          </a:p>
          <a:p>
            <a:pPr lvl="1" algn="just">
              <a:spcAft>
                <a:spcPts val="300"/>
              </a:spcAft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actually a reference to an object that contains the array elements and the length variable</a:t>
            </a:r>
          </a:p>
        </p:txBody>
      </p:sp>
    </p:spTree>
    <p:extLst>
      <p:ext uri="{BB962C8B-B14F-4D97-AF65-F5344CB8AC3E}">
        <p14:creationId xmlns:p14="http://schemas.microsoft.com/office/powerpoint/2010/main" val="321737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31819" y="140594"/>
            <a:ext cx="6967471" cy="567744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dirty="0"/>
              <a:t>Passing Arrays to Functions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31819" y="798491"/>
            <a:ext cx="11590986" cy="5808371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300"/>
              </a:spcAft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Pass an array as an argument to a function</a:t>
            </a:r>
          </a:p>
          <a:p>
            <a:pPr lvl="1" algn="just">
              <a:spcAft>
                <a:spcPts val="300"/>
              </a:spcAft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Specify the name of the array (a reference to the array) without brackets</a:t>
            </a:r>
          </a:p>
          <a:p>
            <a:pPr algn="just">
              <a:spcAft>
                <a:spcPts val="300"/>
              </a:spcAft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Although entire arrays are passed by reference, individual numeric and </a:t>
            </a:r>
            <a:r>
              <a:rPr lang="en-US" sz="2400" b="1" dirty="0" err="1">
                <a:ea typeface="Times New Roman" panose="02020603050405020304" pitchFamily="18" charset="0"/>
                <a:cs typeface="Goudy Sans Book" pitchFamily="34" charset="0"/>
              </a:rPr>
              <a:t>boolean</a:t>
            </a: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 array elements are passed by value exactly as simple numeric and </a:t>
            </a:r>
            <a:r>
              <a:rPr lang="en-US" sz="2400" b="1" dirty="0" err="1">
                <a:ea typeface="Times New Roman" panose="02020603050405020304" pitchFamily="18" charset="0"/>
                <a:cs typeface="Goudy Sans Book" pitchFamily="34" charset="0"/>
              </a:rPr>
              <a:t>boolean</a:t>
            </a: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 variables are passed</a:t>
            </a:r>
          </a:p>
          <a:p>
            <a:pPr lvl="1" algn="just">
              <a:spcAft>
                <a:spcPts val="300"/>
              </a:spcAft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Such simple single pieces of data are called scalars, or scalar quantities</a:t>
            </a:r>
          </a:p>
          <a:p>
            <a:pPr lvl="1" algn="just">
              <a:spcAft>
                <a:spcPts val="300"/>
              </a:spcAft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To pass an array element to a function, use the subscripted name of the element as an argument in the function call</a:t>
            </a:r>
          </a:p>
          <a:p>
            <a:pPr algn="just">
              <a:spcAft>
                <a:spcPts val="300"/>
              </a:spcAft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join method of an Array </a:t>
            </a:r>
          </a:p>
          <a:p>
            <a:pPr lvl="1" algn="just">
              <a:spcAft>
                <a:spcPts val="300"/>
              </a:spcAft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Returns a string that contains all of the elements of an array, separated by the string supplied in the function’s argument</a:t>
            </a:r>
          </a:p>
          <a:p>
            <a:pPr lvl="1" algn="just">
              <a:spcAft>
                <a:spcPts val="300"/>
              </a:spcAft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If an argument is not specified, the empty string is used as the separator</a:t>
            </a:r>
          </a:p>
        </p:txBody>
      </p:sp>
    </p:spTree>
    <p:extLst>
      <p:ext uri="{BB962C8B-B14F-4D97-AF65-F5344CB8AC3E}">
        <p14:creationId xmlns:p14="http://schemas.microsoft.com/office/powerpoint/2010/main" val="30315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5807810"/>
              </p:ext>
            </p:extLst>
          </p:nvPr>
        </p:nvGraphicFramePr>
        <p:xfrm>
          <a:off x="0" y="22225"/>
          <a:ext cx="8216721" cy="71714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06" name="Document" r:id="rId3" imgW="7750431" imgH="6764895" progId="Word.Document.8">
                  <p:embed/>
                </p:oleObj>
              </mc:Choice>
              <mc:Fallback>
                <p:oleObj name="Document" r:id="rId3" imgW="7750431" imgH="6764895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2225"/>
                        <a:ext cx="8216721" cy="71714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7231063" y="3122860"/>
            <a:ext cx="2895600" cy="590550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Passes array </a:t>
            </a:r>
            <a:r>
              <a:rPr lang="en-US">
                <a:solidFill>
                  <a:schemeClr val="bg1"/>
                </a:solidFill>
                <a:latin typeface="Courier New" panose="02070309020205020404" pitchFamily="49" charset="0"/>
              </a:rPr>
              <a:t>a</a:t>
            </a: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 to function </a:t>
            </a:r>
            <a:r>
              <a:rPr lang="en-US">
                <a:solidFill>
                  <a:schemeClr val="bg1"/>
                </a:solidFill>
                <a:latin typeface="Courier New" panose="02070309020205020404" pitchFamily="49" charset="0"/>
              </a:rPr>
              <a:t>modifyArray</a:t>
            </a: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 by reference</a:t>
            </a:r>
          </a:p>
        </p:txBody>
      </p:sp>
      <p:sp>
        <p:nvSpPr>
          <p:cNvPr id="4" name="Line 6"/>
          <p:cNvSpPr>
            <a:spLocks noChangeShapeType="1"/>
          </p:cNvSpPr>
          <p:nvPr/>
        </p:nvSpPr>
        <p:spPr bwMode="auto">
          <a:xfrm flipH="1">
            <a:off x="2691685" y="3628329"/>
            <a:ext cx="4539378" cy="570184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7612063" y="4697547"/>
            <a:ext cx="2895600" cy="83502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Passes array element </a:t>
            </a:r>
            <a:r>
              <a:rPr lang="en-US">
                <a:solidFill>
                  <a:schemeClr val="bg1"/>
                </a:solidFill>
                <a:latin typeface="Courier New" panose="02070309020205020404" pitchFamily="49" charset="0"/>
              </a:rPr>
              <a:t>a[3]</a:t>
            </a: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 to function </a:t>
            </a:r>
            <a:r>
              <a:rPr lang="en-US">
                <a:solidFill>
                  <a:schemeClr val="bg1"/>
                </a:solidFill>
                <a:latin typeface="Courier New" panose="02070309020205020404" pitchFamily="49" charset="0"/>
              </a:rPr>
              <a:t>modifyElement</a:t>
            </a: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 by value</a:t>
            </a:r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 flipH="1">
            <a:off x="2987899" y="5339765"/>
            <a:ext cx="4593152" cy="726183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0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197693"/>
              </p:ext>
            </p:extLst>
          </p:nvPr>
        </p:nvGraphicFramePr>
        <p:xfrm>
          <a:off x="0" y="12700"/>
          <a:ext cx="9491730" cy="69807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0" name="Document" r:id="rId3" imgW="7704615" imgH="5666446" progId="Word.Document.8">
                  <p:embed/>
                </p:oleObj>
              </mc:Choice>
              <mc:Fallback>
                <p:oleObj name="Document" r:id="rId3" imgW="7704615" imgH="5666446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2700"/>
                        <a:ext cx="9491730" cy="69807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8399172" y="356316"/>
            <a:ext cx="1828800" cy="132397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Creates a string containing all the elements in </a:t>
            </a:r>
            <a:r>
              <a:rPr lang="en-US">
                <a:solidFill>
                  <a:schemeClr val="bg1"/>
                </a:solidFill>
                <a:latin typeface="Courier New" panose="02070309020205020404" pitchFamily="49" charset="0"/>
              </a:rPr>
              <a:t>theArray</a:t>
            </a: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, separated by </a:t>
            </a:r>
            <a:r>
              <a:rPr lang="en-US">
                <a:solidFill>
                  <a:schemeClr val="bg1"/>
                </a:solidFill>
                <a:latin typeface="Courier New" panose="02070309020205020404" pitchFamily="49" charset="0"/>
              </a:rPr>
              <a:t>“ ”</a:t>
            </a:r>
          </a:p>
        </p:txBody>
      </p:sp>
      <p:sp>
        <p:nvSpPr>
          <p:cNvPr id="4" name="Line 6"/>
          <p:cNvSpPr>
            <a:spLocks noChangeShapeType="1"/>
          </p:cNvSpPr>
          <p:nvPr/>
        </p:nvSpPr>
        <p:spPr bwMode="auto">
          <a:xfrm flipH="1">
            <a:off x="4700789" y="432516"/>
            <a:ext cx="3698383" cy="572036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7865772" y="2185116"/>
            <a:ext cx="2895600" cy="83502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Multiplies each element in </a:t>
            </a:r>
            <a:r>
              <a:rPr lang="en-US">
                <a:solidFill>
                  <a:schemeClr val="bg1"/>
                </a:solidFill>
                <a:latin typeface="Courier New" panose="02070309020205020404" pitchFamily="49" charset="0"/>
              </a:rPr>
              <a:t>theArray</a:t>
            </a: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 by 2, which persists after the function has finished  </a:t>
            </a:r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 flipH="1">
            <a:off x="4031087" y="2489915"/>
            <a:ext cx="3834685" cy="61277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8399172" y="3776506"/>
            <a:ext cx="2743200" cy="83502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Multiplies the array element by 2, but only for the duration of the function</a:t>
            </a:r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 flipH="1">
            <a:off x="2627290" y="4005105"/>
            <a:ext cx="5771882" cy="58294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43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11_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780" y="952031"/>
            <a:ext cx="7394093" cy="4817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537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423930"/>
            <a:ext cx="8229600" cy="773806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dirty="0"/>
              <a:t>Multidimensional Arrays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341437"/>
            <a:ext cx="9578662" cy="5278303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Aft>
                <a:spcPts val="300"/>
              </a:spcAft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To identify a particular two-dimensional multidimensional array element</a:t>
            </a:r>
          </a:p>
          <a:p>
            <a:pPr lvl="1">
              <a:lnSpc>
                <a:spcPct val="90000"/>
              </a:lnSpc>
              <a:spcAft>
                <a:spcPts val="300"/>
              </a:spcAft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Specify the two subscripts</a:t>
            </a:r>
          </a:p>
          <a:p>
            <a:pPr lvl="1">
              <a:lnSpc>
                <a:spcPct val="90000"/>
              </a:lnSpc>
              <a:spcAft>
                <a:spcPts val="300"/>
              </a:spcAft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By convention, the first identifies the element’s row, and the second identifies the element’s column</a:t>
            </a:r>
          </a:p>
          <a:p>
            <a:pPr>
              <a:lnSpc>
                <a:spcPct val="90000"/>
              </a:lnSpc>
              <a:spcAft>
                <a:spcPts val="300"/>
              </a:spcAft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In general, an array with m rows and n columns is called an m-by-n array</a:t>
            </a:r>
          </a:p>
          <a:p>
            <a:pPr>
              <a:lnSpc>
                <a:spcPct val="90000"/>
              </a:lnSpc>
              <a:spcAft>
                <a:spcPts val="300"/>
              </a:spcAft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Two-dimensional array element accessed using an element name of the form a[ </a:t>
            </a:r>
            <a:r>
              <a:rPr lang="en-US" sz="2400" b="1" dirty="0" err="1">
                <a:ea typeface="Times New Roman" panose="02020603050405020304" pitchFamily="18" charset="0"/>
                <a:cs typeface="Goudy Sans Book" pitchFamily="34" charset="0"/>
              </a:rPr>
              <a:t>i</a:t>
            </a: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 ][ j ]</a:t>
            </a:r>
          </a:p>
          <a:p>
            <a:pPr lvl="1">
              <a:lnSpc>
                <a:spcPct val="90000"/>
              </a:lnSpc>
              <a:spcAft>
                <a:spcPts val="300"/>
              </a:spcAft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a is the name of the array</a:t>
            </a:r>
          </a:p>
          <a:p>
            <a:pPr lvl="1">
              <a:lnSpc>
                <a:spcPct val="90000"/>
              </a:lnSpc>
              <a:spcAft>
                <a:spcPts val="300"/>
              </a:spcAft>
            </a:pPr>
            <a:r>
              <a:rPr lang="en-US" sz="2400" b="1" dirty="0" err="1">
                <a:ea typeface="Times New Roman" panose="02020603050405020304" pitchFamily="18" charset="0"/>
                <a:cs typeface="Goudy Sans Book" pitchFamily="34" charset="0"/>
              </a:rPr>
              <a:t>i</a:t>
            </a: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 and j are the subscripts that uniquely identify the row and column</a:t>
            </a:r>
          </a:p>
          <a:p>
            <a:pPr>
              <a:lnSpc>
                <a:spcPct val="90000"/>
              </a:lnSpc>
              <a:spcAft>
                <a:spcPts val="300"/>
              </a:spcAft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Multidimensional arrays are maintained as arrays of arrays</a:t>
            </a:r>
          </a:p>
        </p:txBody>
      </p:sp>
    </p:spTree>
    <p:extLst>
      <p:ext uri="{BB962C8B-B14F-4D97-AF65-F5344CB8AC3E}">
        <p14:creationId xmlns:p14="http://schemas.microsoft.com/office/powerpoint/2010/main" val="107732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20899"/>
            <a:ext cx="8229600" cy="670775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dirty="0"/>
              <a:t>Multidimensional Arrays (Cont.)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341438"/>
            <a:ext cx="9218054" cy="4525962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Aft>
                <a:spcPts val="300"/>
              </a:spcAft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Multidimensional arrays can be initialized in declarations like a one-dimensional array, with values grouped by row in square brackets</a:t>
            </a:r>
          </a:p>
          <a:p>
            <a:pPr lvl="1">
              <a:lnSpc>
                <a:spcPct val="90000"/>
              </a:lnSpc>
              <a:spcAft>
                <a:spcPts val="300"/>
              </a:spcAft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The interpreter determines the number of rows by counting the number of sub initializer</a:t>
            </a:r>
          </a:p>
          <a:p>
            <a:pPr lvl="1">
              <a:lnSpc>
                <a:spcPct val="90000"/>
              </a:lnSpc>
              <a:spcAft>
                <a:spcPts val="300"/>
              </a:spcAft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The interpreter determines the number of columns in each row by counting the number of values in the sub-array that initializes the row</a:t>
            </a:r>
          </a:p>
          <a:p>
            <a:pPr>
              <a:lnSpc>
                <a:spcPct val="90000"/>
              </a:lnSpc>
              <a:spcAft>
                <a:spcPts val="300"/>
              </a:spcAft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The rows of a two-dimensional array can vary in length</a:t>
            </a:r>
          </a:p>
          <a:p>
            <a:pPr>
              <a:lnSpc>
                <a:spcPct val="90000"/>
              </a:lnSpc>
              <a:spcAft>
                <a:spcPts val="300"/>
              </a:spcAft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A multidimensional array in which each row has a different number of columns can be allocated dynamically with operator new</a:t>
            </a:r>
          </a:p>
          <a:p>
            <a:pPr>
              <a:lnSpc>
                <a:spcPct val="90000"/>
              </a:lnSpc>
              <a:spcAft>
                <a:spcPts val="300"/>
              </a:spcAft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87696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0341813"/>
              </p:ext>
            </p:extLst>
          </p:nvPr>
        </p:nvGraphicFramePr>
        <p:xfrm>
          <a:off x="17462" y="19049"/>
          <a:ext cx="7568193" cy="72252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54" name="Document" r:id="rId3" imgW="7532896" imgH="7191031" progId="Word.Document.8">
                  <p:embed/>
                </p:oleObj>
              </mc:Choice>
              <mc:Fallback>
                <p:oleObj name="Document" r:id="rId3" imgW="7532896" imgH="7191031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62" y="19049"/>
                        <a:ext cx="7568193" cy="72252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8509715" y="1931831"/>
            <a:ext cx="3124200" cy="590550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Initializes </a:t>
            </a:r>
            <a:r>
              <a:rPr lang="en-US" dirty="0">
                <a:solidFill>
                  <a:schemeClr val="bg1"/>
                </a:solidFill>
                <a:latin typeface="Courier New" panose="02070309020205020404" pitchFamily="49" charset="0"/>
              </a:rPr>
              <a:t>array1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 with an initializer list of sub initializer lists </a:t>
            </a:r>
          </a:p>
        </p:txBody>
      </p:sp>
      <p:sp>
        <p:nvSpPr>
          <p:cNvPr id="4" name="Line 6"/>
          <p:cNvSpPr>
            <a:spLocks noChangeShapeType="1"/>
          </p:cNvSpPr>
          <p:nvPr/>
        </p:nvSpPr>
        <p:spPr bwMode="auto">
          <a:xfrm flipH="1">
            <a:off x="4340180" y="2236631"/>
            <a:ext cx="4169535" cy="18415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8509715" y="2770031"/>
            <a:ext cx="3124200" cy="590550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Initializes </a:t>
            </a:r>
            <a:r>
              <a:rPr lang="en-US">
                <a:solidFill>
                  <a:schemeClr val="bg1"/>
                </a:solidFill>
                <a:latin typeface="Courier New" panose="02070309020205020404" pitchFamily="49" charset="0"/>
              </a:rPr>
              <a:t>array2</a:t>
            </a: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 with rows of different lengths</a:t>
            </a:r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 flipH="1">
            <a:off x="4443211" y="3074831"/>
            <a:ext cx="4066504" cy="21563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8662115" y="4370231"/>
            <a:ext cx="3124200" cy="1568450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Nested </a:t>
            </a:r>
            <a:r>
              <a:rPr lang="en-US">
                <a:solidFill>
                  <a:schemeClr val="bg1"/>
                </a:solidFill>
                <a:latin typeface="Courier New" panose="02070309020205020404" pitchFamily="49" charset="0"/>
              </a:rPr>
              <a:t>for…in</a:t>
            </a: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 statements traverse the arrays by iterating through the sets of one-dimensional arrays, then through the elements of each of those one-dimensional arrays</a:t>
            </a:r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 flipH="1">
            <a:off x="4159875" y="4751230"/>
            <a:ext cx="4502239" cy="159805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20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4672877"/>
              </p:ext>
            </p:extLst>
          </p:nvPr>
        </p:nvGraphicFramePr>
        <p:xfrm>
          <a:off x="0" y="0"/>
          <a:ext cx="9478851" cy="29365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78" name="Document" r:id="rId3" imgW="7656635" imgH="2371456" progId="Word.Document.8">
                  <p:embed/>
                </p:oleObj>
              </mc:Choice>
              <mc:Fallback>
                <p:oleObj name="Document" r:id="rId3" imgW="7656635" imgH="2371456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478851" cy="29365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5" descr="11_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8251" y="2354263"/>
            <a:ext cx="6243034" cy="4422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470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46657"/>
            <a:ext cx="8970135" cy="696532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dirty="0"/>
              <a:t>Program Modules in JavaScript (Cont.)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341438"/>
            <a:ext cx="9552904" cy="4525962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You can define programmer-defined functions that perform specific tasks and use them at many points in a script</a:t>
            </a:r>
          </a:p>
          <a:p>
            <a:pPr lvl="1">
              <a:lnSpc>
                <a:spcPct val="80000"/>
              </a:lnSpc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The actual statements defining the function are written only once and are hidden from other functions</a:t>
            </a:r>
          </a:p>
          <a:p>
            <a:pPr>
              <a:lnSpc>
                <a:spcPct val="80000"/>
              </a:lnSpc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Functions are invoked by writing the name of the function, followed by a left parenthesis, followed by a comma-separated list of zero or more arguments, followed by a right parenthesis</a:t>
            </a:r>
          </a:p>
          <a:p>
            <a:pPr>
              <a:lnSpc>
                <a:spcPct val="80000"/>
              </a:lnSpc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Methods are called in the same way as functions, but require the name of the object to which the method belongs and a dot preceding the method name</a:t>
            </a:r>
          </a:p>
          <a:p>
            <a:pPr>
              <a:lnSpc>
                <a:spcPct val="80000"/>
              </a:lnSpc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Function (and method) arguments may be constants, variables or expressions</a:t>
            </a:r>
          </a:p>
        </p:txBody>
      </p:sp>
    </p:spTree>
    <p:extLst>
      <p:ext uri="{BB962C8B-B14F-4D97-AF65-F5344CB8AC3E}">
        <p14:creationId xmlns:p14="http://schemas.microsoft.com/office/powerpoint/2010/main" val="2416912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411051"/>
            <a:ext cx="8229600" cy="657896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dirty="0"/>
              <a:t>Function Definitions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341437"/>
            <a:ext cx="8638504" cy="5097999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return statement </a:t>
            </a:r>
          </a:p>
          <a:p>
            <a:pPr lvl="1"/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passes information from inside a function back to the point in the program where it was called</a:t>
            </a:r>
          </a:p>
          <a:p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A function must be called explicitly for the code in its body to execute</a:t>
            </a:r>
          </a:p>
          <a:p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The format of a function definition is</a:t>
            </a:r>
          </a:p>
          <a:p>
            <a:pPr>
              <a:buFontTx/>
              <a:buNone/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		function function-name( parameter-list )</a:t>
            </a:r>
          </a:p>
          <a:p>
            <a:pPr>
              <a:buFontTx/>
              <a:buNone/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		{</a:t>
            </a:r>
          </a:p>
          <a:p>
            <a:pPr>
              <a:buFontTx/>
              <a:buNone/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			declarations and statements</a:t>
            </a:r>
          </a:p>
          <a:p>
            <a:pPr>
              <a:buFontTx/>
              <a:buNone/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		}</a:t>
            </a:r>
          </a:p>
        </p:txBody>
      </p:sp>
    </p:spTree>
    <p:extLst>
      <p:ext uri="{BB962C8B-B14F-4D97-AF65-F5344CB8AC3E}">
        <p14:creationId xmlns:p14="http://schemas.microsoft.com/office/powerpoint/2010/main" val="3505219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475446"/>
            <a:ext cx="8229600" cy="696532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b="1" dirty="0"/>
              <a:t>Function Definitions (Cont.)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341438"/>
            <a:ext cx="8432442" cy="4525962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Three ways to return control to the point at which a function was invoked</a:t>
            </a:r>
          </a:p>
          <a:p>
            <a:pPr lvl="1">
              <a:lnSpc>
                <a:spcPct val="90000"/>
              </a:lnSpc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Reaching the function-ending right brace </a:t>
            </a:r>
          </a:p>
          <a:p>
            <a:pPr lvl="1">
              <a:lnSpc>
                <a:spcPct val="90000"/>
              </a:lnSpc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Executing the statement return;</a:t>
            </a:r>
          </a:p>
          <a:p>
            <a:pPr lvl="1">
              <a:lnSpc>
                <a:spcPct val="90000"/>
              </a:lnSpc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Executing the statement “return expression;” to return the value of expression to the caller</a:t>
            </a:r>
          </a:p>
          <a:p>
            <a:pPr>
              <a:lnSpc>
                <a:spcPct val="90000"/>
              </a:lnSpc>
            </a:pPr>
            <a:r>
              <a:rPr lang="en-US" sz="2400" b="1" dirty="0">
                <a:ea typeface="Times New Roman" panose="02020603050405020304" pitchFamily="18" charset="0"/>
                <a:cs typeface="Goudy Sans Book" pitchFamily="34" charset="0"/>
              </a:rPr>
              <a:t>When a return statement executes, control returns immediately to the point at which the function was invoked</a:t>
            </a:r>
          </a:p>
        </p:txBody>
      </p:sp>
    </p:spTree>
    <p:extLst>
      <p:ext uri="{BB962C8B-B14F-4D97-AF65-F5344CB8AC3E}">
        <p14:creationId xmlns:p14="http://schemas.microsoft.com/office/powerpoint/2010/main" val="1231307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3715753"/>
              </p:ext>
            </p:extLst>
          </p:nvPr>
        </p:nvGraphicFramePr>
        <p:xfrm>
          <a:off x="0" y="14288"/>
          <a:ext cx="8087932" cy="70582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19" name="Document" r:id="rId3" imgW="7752235" imgH="6764895" progId="Word.Document.8">
                  <p:embed/>
                </p:oleObj>
              </mc:Choice>
              <mc:Fallback>
                <p:oleObj name="Document" r:id="rId3" imgW="7752235" imgH="6764895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4288"/>
                        <a:ext cx="8087932" cy="70582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7635293" y="2967969"/>
            <a:ext cx="3048000" cy="83502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 b="0" dirty="0">
                <a:solidFill>
                  <a:schemeClr val="bg1"/>
                </a:solidFill>
                <a:latin typeface="Times New Roman" panose="02020603050405020304" pitchFamily="18" charset="0"/>
              </a:rPr>
              <a:t>Calls function </a:t>
            </a:r>
            <a:r>
              <a:rPr lang="en-US" b="0" dirty="0">
                <a:solidFill>
                  <a:schemeClr val="bg1"/>
                </a:solidFill>
                <a:latin typeface="Courier New" panose="02070309020205020404" pitchFamily="49" charset="0"/>
              </a:rPr>
              <a:t>square</a:t>
            </a:r>
            <a:r>
              <a:rPr lang="en-US" b="0" dirty="0">
                <a:solidFill>
                  <a:schemeClr val="bg1"/>
                </a:solidFill>
                <a:latin typeface="Times New Roman" panose="02020603050405020304" pitchFamily="18" charset="0"/>
              </a:rPr>
              <a:t> with </a:t>
            </a:r>
            <a:r>
              <a:rPr lang="en-US" b="0" dirty="0">
                <a:solidFill>
                  <a:schemeClr val="bg1"/>
                </a:solidFill>
                <a:latin typeface="Courier New" panose="02070309020205020404" pitchFamily="49" charset="0"/>
              </a:rPr>
              <a:t>x</a:t>
            </a:r>
            <a:r>
              <a:rPr lang="en-US" b="0" dirty="0">
                <a:solidFill>
                  <a:schemeClr val="bg1"/>
                </a:solidFill>
                <a:latin typeface="Times New Roman" panose="02020603050405020304" pitchFamily="18" charset="0"/>
              </a:rPr>
              <a:t> as an argument, which will return the value to be inserted here </a:t>
            </a:r>
          </a:p>
        </p:txBody>
      </p:sp>
      <p:sp>
        <p:nvSpPr>
          <p:cNvPr id="4" name="Line 9"/>
          <p:cNvSpPr>
            <a:spLocks noChangeShapeType="1"/>
          </p:cNvSpPr>
          <p:nvPr/>
        </p:nvSpPr>
        <p:spPr bwMode="auto">
          <a:xfrm flipH="1">
            <a:off x="3940935" y="3523428"/>
            <a:ext cx="3694358" cy="254222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7563653" y="4327663"/>
            <a:ext cx="2667000" cy="34607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 b="0">
                <a:solidFill>
                  <a:schemeClr val="bg1"/>
                </a:solidFill>
                <a:latin typeface="Times New Roman" panose="02020603050405020304" pitchFamily="18" charset="0"/>
              </a:rPr>
              <a:t>Begin function </a:t>
            </a:r>
            <a:r>
              <a:rPr lang="en-US" b="0">
                <a:solidFill>
                  <a:schemeClr val="bg1"/>
                </a:solidFill>
                <a:latin typeface="Courier New" panose="02070309020205020404" pitchFamily="49" charset="0"/>
              </a:rPr>
              <a:t>square</a:t>
            </a: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7030254" y="5916751"/>
            <a:ext cx="2667000" cy="83502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 b="0">
                <a:solidFill>
                  <a:schemeClr val="bg1"/>
                </a:solidFill>
                <a:latin typeface="Times New Roman" panose="02020603050405020304" pitchFamily="18" charset="0"/>
              </a:rPr>
              <a:t>Returns the value of </a:t>
            </a:r>
            <a:r>
              <a:rPr lang="en-US" b="0">
                <a:solidFill>
                  <a:schemeClr val="bg1"/>
                </a:solidFill>
                <a:latin typeface="Courier New" panose="02070309020205020404" pitchFamily="49" charset="0"/>
              </a:rPr>
              <a:t>y</a:t>
            </a:r>
            <a:r>
              <a:rPr lang="en-US" b="0">
                <a:solidFill>
                  <a:schemeClr val="bg1"/>
                </a:solidFill>
                <a:latin typeface="Times New Roman" panose="02020603050405020304" pitchFamily="18" charset="0"/>
              </a:rPr>
              <a:t> * </a:t>
            </a:r>
            <a:r>
              <a:rPr lang="en-US" b="0">
                <a:solidFill>
                  <a:schemeClr val="bg1"/>
                </a:solidFill>
                <a:latin typeface="Courier New" panose="02070309020205020404" pitchFamily="49" charset="0"/>
              </a:rPr>
              <a:t>y</a:t>
            </a:r>
            <a:r>
              <a:rPr lang="en-US" b="0">
                <a:solidFill>
                  <a:schemeClr val="bg1"/>
                </a:solidFill>
                <a:latin typeface="Times New Roman" panose="02020603050405020304" pitchFamily="18" charset="0"/>
              </a:rPr>
              <a:t> (the argument squared) to the caller</a:t>
            </a:r>
            <a:endParaRPr lang="en-US" b="0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8" name="Line 13"/>
          <p:cNvSpPr>
            <a:spLocks noChangeShapeType="1"/>
          </p:cNvSpPr>
          <p:nvPr/>
        </p:nvSpPr>
        <p:spPr bwMode="auto">
          <a:xfrm flipH="1" flipV="1">
            <a:off x="2730320" y="5203852"/>
            <a:ext cx="5214333" cy="18823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4043966" y="6334263"/>
            <a:ext cx="2667000" cy="34607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 b="0">
                <a:solidFill>
                  <a:schemeClr val="bg1"/>
                </a:solidFill>
                <a:latin typeface="Times New Roman" panose="02020603050405020304" pitchFamily="18" charset="0"/>
              </a:rPr>
              <a:t>End function </a:t>
            </a:r>
            <a:r>
              <a:rPr lang="en-US" b="0">
                <a:solidFill>
                  <a:schemeClr val="bg1"/>
                </a:solidFill>
                <a:latin typeface="Courier New" panose="02070309020205020404" pitchFamily="49" charset="0"/>
              </a:rPr>
              <a:t>square</a:t>
            </a:r>
          </a:p>
        </p:txBody>
      </p:sp>
      <p:sp>
        <p:nvSpPr>
          <p:cNvPr id="10" name="Line 15"/>
          <p:cNvSpPr>
            <a:spLocks noChangeShapeType="1"/>
          </p:cNvSpPr>
          <p:nvPr/>
        </p:nvSpPr>
        <p:spPr bwMode="auto">
          <a:xfrm flipH="1" flipV="1">
            <a:off x="1803042" y="5942095"/>
            <a:ext cx="3031902" cy="392168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7944654" y="5130938"/>
            <a:ext cx="2133600" cy="34607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 b="0">
                <a:solidFill>
                  <a:schemeClr val="bg1"/>
                </a:solidFill>
                <a:latin typeface="Times New Roman" panose="02020603050405020304" pitchFamily="18" charset="0"/>
              </a:rPr>
              <a:t>Names the parameter </a:t>
            </a:r>
            <a:r>
              <a:rPr lang="en-US" b="0">
                <a:solidFill>
                  <a:schemeClr val="bg1"/>
                </a:solidFill>
                <a:latin typeface="Courier New" panose="02070309020205020404" pitchFamily="49" charset="0"/>
              </a:rPr>
              <a:t>y</a:t>
            </a:r>
          </a:p>
        </p:txBody>
      </p:sp>
      <p:sp>
        <p:nvSpPr>
          <p:cNvPr id="12" name="Line 17"/>
          <p:cNvSpPr>
            <a:spLocks noChangeShapeType="1"/>
          </p:cNvSpPr>
          <p:nvPr/>
        </p:nvSpPr>
        <p:spPr bwMode="auto">
          <a:xfrm flipH="1">
            <a:off x="2408349" y="4553882"/>
            <a:ext cx="5155304" cy="512024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 flipH="1" flipV="1">
            <a:off x="2627290" y="5590574"/>
            <a:ext cx="4402962" cy="417511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87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6233399"/>
              </p:ext>
            </p:extLst>
          </p:nvPr>
        </p:nvGraphicFramePr>
        <p:xfrm>
          <a:off x="0" y="106117"/>
          <a:ext cx="11860396" cy="67518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2" name="Document" r:id="rId3" imgW="7637876" imgH="4348810" progId="Word.Document.8">
                  <p:embed/>
                </p:oleObj>
              </mc:Choice>
              <mc:Fallback>
                <p:oleObj name="Document" r:id="rId3" imgW="7637876" imgH="434881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06117"/>
                        <a:ext cx="11860396" cy="67518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7336664" y="5123645"/>
            <a:ext cx="3520225" cy="338554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 b="0" dirty="0">
                <a:solidFill>
                  <a:schemeClr val="bg1"/>
                </a:solidFill>
                <a:latin typeface="Times New Roman" panose="02020603050405020304" pitchFamily="18" charset="0"/>
              </a:rPr>
              <a:t>Creates </a:t>
            </a:r>
            <a:r>
              <a:rPr lang="en-US" b="0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float </a:t>
            </a:r>
            <a:r>
              <a:rPr lang="en-US" b="0" dirty="0">
                <a:solidFill>
                  <a:schemeClr val="bg1"/>
                </a:solidFill>
                <a:latin typeface="Times New Roman" panose="02020603050405020304" pitchFamily="18" charset="0"/>
              </a:rPr>
              <a:t>values from user input </a:t>
            </a:r>
            <a:endParaRPr lang="en-US" b="0" dirty="0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4" name="Line 6"/>
          <p:cNvSpPr>
            <a:spLocks noChangeShapeType="1"/>
          </p:cNvSpPr>
          <p:nvPr/>
        </p:nvSpPr>
        <p:spPr bwMode="auto">
          <a:xfrm flipH="1">
            <a:off x="6194738" y="5276046"/>
            <a:ext cx="1141927" cy="68686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02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9936855"/>
              </p:ext>
            </p:extLst>
          </p:nvPr>
        </p:nvGraphicFramePr>
        <p:xfrm>
          <a:off x="0" y="38949"/>
          <a:ext cx="11727496" cy="67293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66" name="Document" r:id="rId3" imgW="7578712" imgH="4348810" progId="Word.Document.8">
                  <p:embed/>
                </p:oleObj>
              </mc:Choice>
              <mc:Fallback>
                <p:oleObj name="Document" r:id="rId3" imgW="7578712" imgH="434881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8949"/>
                        <a:ext cx="11727496" cy="67293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7938752" y="779463"/>
            <a:ext cx="2667000" cy="83502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 b="0" dirty="0">
                <a:solidFill>
                  <a:schemeClr val="bg1"/>
                </a:solidFill>
                <a:latin typeface="Times New Roman" panose="02020603050405020304" pitchFamily="18" charset="0"/>
              </a:rPr>
              <a:t>Calls function </a:t>
            </a:r>
            <a:r>
              <a:rPr lang="en-US" b="0" dirty="0">
                <a:solidFill>
                  <a:schemeClr val="bg1"/>
                </a:solidFill>
                <a:latin typeface="Courier New" panose="02070309020205020404" pitchFamily="49" charset="0"/>
              </a:rPr>
              <a:t>maximum </a:t>
            </a:r>
            <a:r>
              <a:rPr lang="en-US" b="0" dirty="0">
                <a:solidFill>
                  <a:schemeClr val="bg1"/>
                </a:solidFill>
                <a:latin typeface="Times New Roman" panose="02020603050405020304" pitchFamily="18" charset="0"/>
              </a:rPr>
              <a:t>with arguments</a:t>
            </a:r>
            <a:r>
              <a:rPr lang="en-US" b="0" dirty="0">
                <a:solidFill>
                  <a:schemeClr val="bg1"/>
                </a:solidFill>
                <a:latin typeface="Courier New" panose="02070309020205020404" pitchFamily="49" charset="0"/>
              </a:rPr>
              <a:t> value1</a:t>
            </a:r>
            <a:r>
              <a:rPr lang="en-US" b="0" dirty="0">
                <a:solidFill>
                  <a:schemeClr val="bg1"/>
                </a:solidFill>
                <a:latin typeface="Times New Roman" panose="02020603050405020304" pitchFamily="18" charset="0"/>
              </a:rPr>
              <a:t>,</a:t>
            </a:r>
            <a:r>
              <a:rPr lang="en-US" b="0" dirty="0">
                <a:solidFill>
                  <a:schemeClr val="bg1"/>
                </a:solidFill>
                <a:latin typeface="Courier New" panose="02070309020205020404" pitchFamily="49" charset="0"/>
              </a:rPr>
              <a:t> value2</a:t>
            </a:r>
            <a:r>
              <a:rPr lang="en-US" b="0" dirty="0">
                <a:solidFill>
                  <a:schemeClr val="bg1"/>
                </a:solidFill>
                <a:latin typeface="Times New Roman" panose="02020603050405020304" pitchFamily="18" charset="0"/>
              </a:rPr>
              <a:t> and </a:t>
            </a:r>
            <a:r>
              <a:rPr lang="en-US" b="0" dirty="0">
                <a:solidFill>
                  <a:schemeClr val="bg1"/>
                </a:solidFill>
                <a:latin typeface="Courier New" panose="02070309020205020404" pitchFamily="49" charset="0"/>
              </a:rPr>
              <a:t>value3</a:t>
            </a:r>
          </a:p>
        </p:txBody>
      </p:sp>
      <p:sp>
        <p:nvSpPr>
          <p:cNvPr id="4" name="Line 6"/>
          <p:cNvSpPr>
            <a:spLocks noChangeShapeType="1"/>
          </p:cNvSpPr>
          <p:nvPr/>
        </p:nvSpPr>
        <p:spPr bwMode="auto">
          <a:xfrm flipH="1" flipV="1">
            <a:off x="5195552" y="395735"/>
            <a:ext cx="2971800" cy="381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407831" y="870219"/>
            <a:ext cx="1219200" cy="1568450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 b="0" dirty="0">
                <a:solidFill>
                  <a:schemeClr val="bg1"/>
                </a:solidFill>
                <a:latin typeface="Times New Roman" panose="02020603050405020304" pitchFamily="18" charset="0"/>
              </a:rPr>
              <a:t>Variable </a:t>
            </a:r>
            <a:r>
              <a:rPr lang="en-US" b="0" dirty="0" err="1">
                <a:solidFill>
                  <a:schemeClr val="bg1"/>
                </a:solidFill>
                <a:latin typeface="Courier New" panose="02070309020205020404" pitchFamily="49" charset="0"/>
              </a:rPr>
              <a:t>maxValue</a:t>
            </a:r>
            <a:r>
              <a:rPr lang="en-US" b="0" dirty="0">
                <a:solidFill>
                  <a:schemeClr val="bg1"/>
                </a:solidFill>
                <a:latin typeface="Times New Roman" panose="02020603050405020304" pitchFamily="18" charset="0"/>
              </a:rPr>
              <a:t> stores the return value of the call to </a:t>
            </a:r>
            <a:r>
              <a:rPr lang="en-US" b="0" dirty="0">
                <a:solidFill>
                  <a:schemeClr val="bg1"/>
                </a:solidFill>
                <a:latin typeface="Courier New" panose="02070309020205020404" pitchFamily="49" charset="0"/>
              </a:rPr>
              <a:t>maximum</a:t>
            </a:r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 flipV="1">
            <a:off x="1322230" y="347730"/>
            <a:ext cx="1034603" cy="522489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7938752" y="2375347"/>
            <a:ext cx="3352800" cy="58477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 b="0" dirty="0">
                <a:solidFill>
                  <a:schemeClr val="bg1"/>
                </a:solidFill>
                <a:latin typeface="Times New Roman" panose="02020603050405020304" pitchFamily="18" charset="0"/>
              </a:rPr>
              <a:t>Begin function </a:t>
            </a:r>
            <a:r>
              <a:rPr lang="en-US" b="0" dirty="0">
                <a:solidFill>
                  <a:schemeClr val="bg1"/>
                </a:solidFill>
                <a:latin typeface="Courier New" panose="02070309020205020404" pitchFamily="49" charset="0"/>
              </a:rPr>
              <a:t>maximum</a:t>
            </a:r>
            <a:r>
              <a:rPr lang="en-US" b="0" dirty="0">
                <a:solidFill>
                  <a:schemeClr val="bg1"/>
                </a:solidFill>
                <a:latin typeface="Times New Roman" panose="02020603050405020304" pitchFamily="18" charset="0"/>
              </a:rPr>
              <a:t> with local variables</a:t>
            </a:r>
            <a:r>
              <a:rPr lang="en-US" b="0" dirty="0">
                <a:solidFill>
                  <a:schemeClr val="bg1"/>
                </a:solidFill>
                <a:latin typeface="Courier New" panose="02070309020205020404" pitchFamily="49" charset="0"/>
              </a:rPr>
              <a:t> x</a:t>
            </a:r>
            <a:r>
              <a:rPr lang="en-US" b="0" dirty="0">
                <a:solidFill>
                  <a:schemeClr val="bg1"/>
                </a:solidFill>
                <a:latin typeface="Times New Roman" panose="02020603050405020304" pitchFamily="18" charset="0"/>
              </a:rPr>
              <a:t>,</a:t>
            </a:r>
            <a:r>
              <a:rPr lang="en-US" b="0" dirty="0">
                <a:solidFill>
                  <a:schemeClr val="bg1"/>
                </a:solidFill>
                <a:latin typeface="Courier New" panose="02070309020205020404" pitchFamily="49" charset="0"/>
              </a:rPr>
              <a:t> y</a:t>
            </a:r>
            <a:r>
              <a:rPr lang="en-US" b="0" dirty="0">
                <a:solidFill>
                  <a:schemeClr val="bg1"/>
                </a:solidFill>
                <a:latin typeface="Times New Roman" panose="02020603050405020304" pitchFamily="18" charset="0"/>
              </a:rPr>
              <a:t> and </a:t>
            </a:r>
            <a:r>
              <a:rPr lang="en-US" b="0" dirty="0">
                <a:solidFill>
                  <a:schemeClr val="bg1"/>
                </a:solidFill>
                <a:latin typeface="Courier New" panose="02070309020205020404" pitchFamily="49" charset="0"/>
              </a:rPr>
              <a:t>z</a:t>
            </a:r>
          </a:p>
        </p:txBody>
      </p:sp>
      <p:sp>
        <p:nvSpPr>
          <p:cNvPr id="8" name="Line 11"/>
          <p:cNvSpPr>
            <a:spLocks noChangeShapeType="1"/>
          </p:cNvSpPr>
          <p:nvPr/>
        </p:nvSpPr>
        <p:spPr bwMode="auto">
          <a:xfrm flipH="1">
            <a:off x="5396248" y="2755900"/>
            <a:ext cx="2542504" cy="77452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7819623" y="4113385"/>
            <a:ext cx="3616816" cy="83502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 b="0" dirty="0">
                <a:solidFill>
                  <a:schemeClr val="bg1"/>
                </a:solidFill>
                <a:latin typeface="Times New Roman" panose="02020603050405020304" pitchFamily="18" charset="0"/>
              </a:rPr>
              <a:t>Calls the </a:t>
            </a:r>
            <a:r>
              <a:rPr lang="en-US" b="0" dirty="0">
                <a:solidFill>
                  <a:schemeClr val="bg1"/>
                </a:solidFill>
                <a:latin typeface="Courier New" panose="02070309020205020404" pitchFamily="49" charset="0"/>
              </a:rPr>
              <a:t>Math</a:t>
            </a:r>
            <a:r>
              <a:rPr lang="en-US" b="0" dirty="0">
                <a:solidFill>
                  <a:schemeClr val="bg1"/>
                </a:solidFill>
                <a:latin typeface="Times New Roman" panose="02020603050405020304" pitchFamily="18" charset="0"/>
              </a:rPr>
              <a:t> object’s method </a:t>
            </a:r>
            <a:r>
              <a:rPr lang="en-US" b="0" dirty="0">
                <a:solidFill>
                  <a:schemeClr val="bg1"/>
                </a:solidFill>
                <a:latin typeface="Courier New" panose="02070309020205020404" pitchFamily="49" charset="0"/>
              </a:rPr>
              <a:t>max</a:t>
            </a:r>
            <a:r>
              <a:rPr lang="en-US" b="0" dirty="0">
                <a:solidFill>
                  <a:schemeClr val="bg1"/>
                </a:solidFill>
                <a:latin typeface="Times New Roman" panose="02020603050405020304" pitchFamily="18" charset="0"/>
              </a:rPr>
              <a:t> to compare the first variable with the maximum of the other two</a:t>
            </a:r>
            <a:endParaRPr lang="en-US" b="0" dirty="0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10" name="Line 13"/>
          <p:cNvSpPr>
            <a:spLocks noChangeShapeType="1"/>
          </p:cNvSpPr>
          <p:nvPr/>
        </p:nvSpPr>
        <p:spPr bwMode="auto">
          <a:xfrm flipH="1" flipV="1">
            <a:off x="5563673" y="3782206"/>
            <a:ext cx="2861257" cy="278336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3374265" y="4771554"/>
            <a:ext cx="2286000" cy="34607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 b="1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 b="0">
                <a:solidFill>
                  <a:schemeClr val="bg1"/>
                </a:solidFill>
                <a:latin typeface="Times New Roman" panose="02020603050405020304" pitchFamily="18" charset="0"/>
              </a:rPr>
              <a:t>End function </a:t>
            </a:r>
            <a:r>
              <a:rPr lang="en-US" b="0">
                <a:solidFill>
                  <a:schemeClr val="bg1"/>
                </a:solidFill>
                <a:latin typeface="Courier New" panose="02070309020205020404" pitchFamily="49" charset="0"/>
              </a:rPr>
              <a:t>maximum</a:t>
            </a:r>
          </a:p>
        </p:txBody>
      </p:sp>
      <p:sp>
        <p:nvSpPr>
          <p:cNvPr id="12" name="Line 15"/>
          <p:cNvSpPr>
            <a:spLocks noChangeShapeType="1"/>
          </p:cNvSpPr>
          <p:nvPr/>
        </p:nvSpPr>
        <p:spPr bwMode="auto">
          <a:xfrm flipH="1" flipV="1">
            <a:off x="2086377" y="4113385"/>
            <a:ext cx="1592688" cy="646112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38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10_03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0"/>
            <a:ext cx="5221802" cy="1423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 descr="10_03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219200"/>
            <a:ext cx="5221802" cy="1423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 descr="10_03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466975"/>
            <a:ext cx="5221802" cy="1423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10_03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487" y="3733800"/>
            <a:ext cx="5719371" cy="28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417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260</TotalTime>
  <Words>1302</Words>
  <Application>Microsoft Office PowerPoint</Application>
  <PresentationFormat>Widescreen</PresentationFormat>
  <Paragraphs>111</Paragraphs>
  <Slides>28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8" baseType="lpstr">
      <vt:lpstr>AGaramond</vt:lpstr>
      <vt:lpstr>Calibri</vt:lpstr>
      <vt:lpstr>Century Gothic</vt:lpstr>
      <vt:lpstr>Courier New</vt:lpstr>
      <vt:lpstr>Goudy Sans Book</vt:lpstr>
      <vt:lpstr>Times New Roman</vt:lpstr>
      <vt:lpstr>Wingdings 3</vt:lpstr>
      <vt:lpstr>Slice</vt:lpstr>
      <vt:lpstr>Microsoft Office Word 97 - 2003 Document</vt:lpstr>
      <vt:lpstr>Microsoft Word 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35</cp:revision>
  <dcterms:created xsi:type="dcterms:W3CDTF">2017-10-01T06:15:42Z</dcterms:created>
  <dcterms:modified xsi:type="dcterms:W3CDTF">2017-12-03T07:16:12Z</dcterms:modified>
</cp:coreProperties>
</file>