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58" r:id="rId3"/>
    <p:sldId id="283" r:id="rId4"/>
    <p:sldId id="284" r:id="rId5"/>
    <p:sldId id="294" r:id="rId6"/>
    <p:sldId id="295" r:id="rId7"/>
    <p:sldId id="296" r:id="rId8"/>
    <p:sldId id="285" r:id="rId9"/>
    <p:sldId id="286" r:id="rId10"/>
    <p:sldId id="288" r:id="rId11"/>
    <p:sldId id="292" r:id="rId12"/>
    <p:sldId id="297" r:id="rId13"/>
    <p:sldId id="298" r:id="rId14"/>
    <p:sldId id="289" r:id="rId15"/>
    <p:sldId id="290" r:id="rId16"/>
    <p:sldId id="291" r:id="rId17"/>
    <p:sldId id="287" r:id="rId18"/>
    <p:sldId id="293" r:id="rId19"/>
    <p:sldId id="301" r:id="rId20"/>
    <p:sldId id="303" r:id="rId21"/>
    <p:sldId id="302" r:id="rId22"/>
    <p:sldId id="299" r:id="rId23"/>
    <p:sldId id="300" r:id="rId24"/>
    <p:sldId id="280" r:id="rId25"/>
    <p:sldId id="281" r:id="rId26"/>
    <p:sldId id="282" r:id="rId27"/>
    <p:sldId id="278" r:id="rId2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21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نمط متوسط 2 - تميي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8FB837D-C827-4EFA-A057-4D05807E0F7C}" styleName="نمط ذو سمات 1 - تمييز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380"/>
    <p:restoredTop sz="85125" autoAdjust="0"/>
  </p:normalViewPr>
  <p:slideViewPr>
    <p:cSldViewPr>
      <p:cViewPr varScale="1">
        <p:scale>
          <a:sx n="71" d="100"/>
          <a:sy n="71" d="100"/>
        </p:scale>
        <p:origin x="135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DB918-DC09-47EF-8477-AD51216F252F}" type="datetimeFigureOut">
              <a:rPr lang="ar-SA" smtClean="0"/>
              <a:pPr/>
              <a:t>06/03/37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EE5D6-25D0-4098-A1B0-C3DC50D9F28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DB918-DC09-47EF-8477-AD51216F252F}" type="datetimeFigureOut">
              <a:rPr lang="ar-SA" smtClean="0"/>
              <a:pPr/>
              <a:t>06/03/37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EE5D6-25D0-4098-A1B0-C3DC50D9F28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DB918-DC09-47EF-8477-AD51216F252F}" type="datetimeFigureOut">
              <a:rPr lang="ar-SA" smtClean="0"/>
              <a:pPr/>
              <a:t>06/03/37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EE5D6-25D0-4098-A1B0-C3DC50D9F28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DB918-DC09-47EF-8477-AD51216F252F}" type="datetimeFigureOut">
              <a:rPr lang="ar-SA" smtClean="0"/>
              <a:pPr/>
              <a:t>06/03/37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EE5D6-25D0-4098-A1B0-C3DC50D9F28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DB918-DC09-47EF-8477-AD51216F252F}" type="datetimeFigureOut">
              <a:rPr lang="ar-SA" smtClean="0"/>
              <a:pPr/>
              <a:t>06/03/37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EE5D6-25D0-4098-A1B0-C3DC50D9F28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DB918-DC09-47EF-8477-AD51216F252F}" type="datetimeFigureOut">
              <a:rPr lang="ar-SA" smtClean="0"/>
              <a:pPr/>
              <a:t>06/03/37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EE5D6-25D0-4098-A1B0-C3DC50D9F28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DB918-DC09-47EF-8477-AD51216F252F}" type="datetimeFigureOut">
              <a:rPr lang="ar-SA" smtClean="0"/>
              <a:pPr/>
              <a:t>06/03/37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EE5D6-25D0-4098-A1B0-C3DC50D9F28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DB918-DC09-47EF-8477-AD51216F252F}" type="datetimeFigureOut">
              <a:rPr lang="ar-SA" smtClean="0"/>
              <a:pPr/>
              <a:t>06/03/37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EE5D6-25D0-4098-A1B0-C3DC50D9F28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DB918-DC09-47EF-8477-AD51216F252F}" type="datetimeFigureOut">
              <a:rPr lang="ar-SA" smtClean="0"/>
              <a:pPr/>
              <a:t>06/03/37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EE5D6-25D0-4098-A1B0-C3DC50D9F28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DB918-DC09-47EF-8477-AD51216F252F}" type="datetimeFigureOut">
              <a:rPr lang="ar-SA" smtClean="0"/>
              <a:pPr/>
              <a:t>06/03/37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EE5D6-25D0-4098-A1B0-C3DC50D9F28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DB918-DC09-47EF-8477-AD51216F252F}" type="datetimeFigureOut">
              <a:rPr lang="ar-SA" smtClean="0"/>
              <a:pPr/>
              <a:t>06/03/37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EE5D6-25D0-4098-A1B0-C3DC50D9F28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DB918-DC09-47EF-8477-AD51216F252F}" type="datetimeFigureOut">
              <a:rPr lang="ar-SA" smtClean="0"/>
              <a:pPr/>
              <a:t>06/03/37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1EE5D6-25D0-4098-A1B0-C3DC50D9F281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emf"/><Relationship Id="rId4" Type="http://schemas.openxmlformats.org/officeDocument/2006/relationships/package" Target="../embeddings/Microsoft_Excel_Worksheet1.xlsx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صورة 8" descr="بديله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مستطيل 11"/>
          <p:cNvSpPr/>
          <p:nvPr/>
        </p:nvSpPr>
        <p:spPr>
          <a:xfrm>
            <a:off x="642910" y="428604"/>
            <a:ext cx="8001056" cy="59293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عنوان 1"/>
          <p:cNvSpPr txBox="1">
            <a:spLocks/>
          </p:cNvSpPr>
          <p:nvPr/>
        </p:nvSpPr>
        <p:spPr>
          <a:xfrm>
            <a:off x="714348" y="57148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1" anchor="ctr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5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Lucida Handwriting" pitchFamily="66" charset="0"/>
                <a:ea typeface="+mj-ea"/>
                <a:cs typeface="+mj-cs"/>
              </a:rPr>
              <a:t> </a:t>
            </a:r>
            <a:r>
              <a:rPr lang="en-US" sz="5500" dirty="0" smtClean="0">
                <a:solidFill>
                  <a:srgbClr val="00B050"/>
                </a:solidFill>
                <a:latin typeface="Berlin Sans FB Demi" pitchFamily="34" charset="0"/>
                <a:ea typeface="+mj-ea"/>
                <a:cs typeface="+mj-cs"/>
              </a:rPr>
              <a:t>“</a:t>
            </a:r>
            <a:r>
              <a:rPr lang="en-US" sz="5500" dirty="0">
                <a:solidFill>
                  <a:srgbClr val="00B050"/>
                </a:solidFill>
                <a:latin typeface="Lucida Handwriting" pitchFamily="66" charset="0"/>
              </a:rPr>
              <a:t>Sweet Home </a:t>
            </a:r>
            <a:r>
              <a:rPr lang="en-US" sz="5500" dirty="0" smtClean="0">
                <a:solidFill>
                  <a:srgbClr val="00B050"/>
                </a:solidFill>
                <a:latin typeface="Berlin Sans FB Demi" pitchFamily="34" charset="0"/>
                <a:ea typeface="+mj-ea"/>
                <a:cs typeface="+mj-cs"/>
              </a:rPr>
              <a:t>”</a:t>
            </a:r>
            <a:endParaRPr lang="en-US" sz="5500" dirty="0">
              <a:solidFill>
                <a:srgbClr val="00B050"/>
              </a:solidFill>
              <a:latin typeface="Berlin Sans FB Demi" pitchFamily="34" charset="0"/>
              <a:ea typeface="+mj-ea"/>
              <a:cs typeface="+mj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217B"/>
                </a:solidFill>
                <a:effectLst/>
                <a:uLnTx/>
                <a:uFillTx/>
                <a:latin typeface="Lucida Handwriting" pitchFamily="66" charset="0"/>
                <a:ea typeface="+mj-ea"/>
                <a:cs typeface="+mj-cs"/>
              </a:rPr>
              <a:t>For Baby Care</a:t>
            </a:r>
            <a:endParaRPr kumimoji="0" lang="ar-SA" sz="4400" b="0" i="0" u="none" strike="noStrike" kern="1200" cap="none" spc="0" normalizeH="0" baseline="0" noProof="0" dirty="0" smtClean="0">
              <a:ln>
                <a:noFill/>
              </a:ln>
              <a:solidFill>
                <a:srgbClr val="FF217B"/>
              </a:solidFill>
              <a:effectLst/>
              <a:uLnTx/>
              <a:uFillTx/>
              <a:latin typeface="Lucida Handwriting" pitchFamily="66" charset="0"/>
              <a:ea typeface="+mj-ea"/>
              <a:cs typeface="+mj-cs"/>
            </a:endParaRPr>
          </a:p>
        </p:txBody>
      </p:sp>
      <p:graphicFrame>
        <p:nvGraphicFramePr>
          <p:cNvPr id="15" name="جدول 14"/>
          <p:cNvGraphicFramePr>
            <a:graphicFrameLocks noGrp="1"/>
          </p:cNvGraphicFramePr>
          <p:nvPr/>
        </p:nvGraphicFramePr>
        <p:xfrm>
          <a:off x="1714480" y="4214818"/>
          <a:ext cx="5755326" cy="1956755"/>
        </p:xfrm>
        <a:graphic>
          <a:graphicData uri="http://schemas.openxmlformats.org/drawingml/2006/table">
            <a:tbl>
              <a:tblPr/>
              <a:tblGrid>
                <a:gridCol w="2876968"/>
                <a:gridCol w="2878358"/>
              </a:tblGrid>
              <a:tr h="0"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Akhbar MT" pitchFamily="2" charset="-78"/>
                        </a:rPr>
                        <a:t>	</a:t>
                      </a:r>
                      <a:r>
                        <a:rPr lang="ar-SA" sz="2400" b="1" dirty="0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Akhbar MT" pitchFamily="2" charset="-78"/>
                        </a:rPr>
                        <a:t>نورة</a:t>
                      </a:r>
                      <a:r>
                        <a:rPr lang="ar-SA" sz="2400" b="1" baseline="0" dirty="0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Akhbar MT" pitchFamily="2" charset="-78"/>
                        </a:rPr>
                        <a:t> </a:t>
                      </a:r>
                      <a:r>
                        <a:rPr lang="ar-SA" sz="2400" b="1" dirty="0" err="1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Akhbar MT" pitchFamily="2" charset="-78"/>
                        </a:rPr>
                        <a:t>الخليف</a:t>
                      </a:r>
                      <a:endParaRPr lang="en-US" sz="1600" b="1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Akhbar MT" pitchFamily="2" charset="-78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Akhbar MT" pitchFamily="2" charset="-78"/>
                        </a:rPr>
                        <a:t>432202390</a:t>
                      </a:r>
                      <a:endParaRPr lang="en-US" sz="14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khbar MT" pitchFamily="2" charset="-78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solidFill>
                            <a:srgbClr val="00B050"/>
                          </a:solidFill>
                          <a:latin typeface="Calibri"/>
                          <a:ea typeface="Calibri"/>
                          <a:cs typeface="Akhbar MT" pitchFamily="2" charset="-78"/>
                        </a:rPr>
                        <a:t>هناء عبد العزيز </a:t>
                      </a:r>
                      <a:r>
                        <a:rPr lang="ar-SA" sz="2400" b="1" dirty="0" err="1">
                          <a:solidFill>
                            <a:srgbClr val="00B050"/>
                          </a:solidFill>
                          <a:latin typeface="Calibri"/>
                          <a:ea typeface="Calibri"/>
                          <a:cs typeface="Akhbar MT" pitchFamily="2" charset="-78"/>
                        </a:rPr>
                        <a:t>النويبت</a:t>
                      </a:r>
                      <a:endParaRPr lang="en-US" sz="1600" b="1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Akhbar MT" pitchFamily="2" charset="-78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Akhbar MT" pitchFamily="2" charset="-78"/>
                        </a:rPr>
                        <a:t>433202510</a:t>
                      </a:r>
                      <a:endParaRPr lang="en-US" sz="14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khbar MT" pitchFamily="2" charset="-78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solidFill>
                            <a:srgbClr val="00B050"/>
                          </a:solidFill>
                          <a:latin typeface="Calibri"/>
                          <a:ea typeface="Calibri"/>
                          <a:cs typeface="Akhbar MT" pitchFamily="2" charset="-78"/>
                        </a:rPr>
                        <a:t>سامية المحمدي</a:t>
                      </a:r>
                      <a:endParaRPr lang="en-US" sz="1600" b="1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Akhbar MT" pitchFamily="2" charset="-78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Akhbar MT" pitchFamily="2" charset="-78"/>
                        </a:rPr>
                        <a:t>432203499</a:t>
                      </a:r>
                      <a:endParaRPr lang="en-US" sz="14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khbar MT" pitchFamily="2" charset="-78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solidFill>
                            <a:srgbClr val="00B050"/>
                          </a:solidFill>
                          <a:latin typeface="Calibri"/>
                          <a:ea typeface="Calibri"/>
                          <a:cs typeface="Akhbar MT" pitchFamily="2" charset="-78"/>
                        </a:rPr>
                        <a:t>سارة السليمان</a:t>
                      </a:r>
                      <a:endParaRPr lang="en-US" sz="1600" b="1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Akhbar MT" pitchFamily="2" charset="-78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Akhbar MT" pitchFamily="2" charset="-78"/>
                        </a:rPr>
                        <a:t>432925144</a:t>
                      </a:r>
                      <a:endParaRPr lang="en-US" sz="14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khbar MT" pitchFamily="2" charset="-78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solidFill>
                            <a:srgbClr val="00B050"/>
                          </a:solidFill>
                          <a:latin typeface="Calibri"/>
                          <a:ea typeface="Calibri"/>
                          <a:cs typeface="Akhbar MT" pitchFamily="2" charset="-78"/>
                        </a:rPr>
                        <a:t>شهد الفوزان</a:t>
                      </a:r>
                      <a:endParaRPr lang="en-US" sz="1600" b="1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Akhbar MT" pitchFamily="2" charset="-78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Akhbar MT" pitchFamily="2" charset="-78"/>
                        </a:rPr>
                        <a:t>432202097</a:t>
                      </a:r>
                      <a:endParaRPr lang="en-US" sz="14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khbar MT" pitchFamily="2" charset="-78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" name="عنوان فرعي 2"/>
          <p:cNvSpPr txBox="1">
            <a:spLocks/>
          </p:cNvSpPr>
          <p:nvPr/>
        </p:nvSpPr>
        <p:spPr>
          <a:xfrm>
            <a:off x="4500562" y="3786190"/>
            <a:ext cx="2914648" cy="357190"/>
          </a:xfrm>
          <a:prstGeom prst="rect">
            <a:avLst/>
          </a:prstGeom>
        </p:spPr>
        <p:txBody>
          <a:bodyPr vert="horz" lIns="91440" tIns="45720" rIns="91440" bIns="45720" rtlCol="1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ar-SA" sz="2800" dirty="0">
                <a:solidFill>
                  <a:srgbClr val="FF217B"/>
                </a:solidFill>
                <a:cs typeface="Akhbar MT" pitchFamily="2" charset="-78"/>
              </a:rPr>
              <a:t>عمل الطالبات</a:t>
            </a:r>
            <a:r>
              <a:rPr kumimoji="0" lang="ar-SA" i="0" u="none" strike="noStrike" kern="1200" cap="none" spc="0" normalizeH="0" baseline="0" noProof="0" dirty="0" smtClean="0">
                <a:ln>
                  <a:noFill/>
                </a:ln>
                <a:solidFill>
                  <a:srgbClr val="FF217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</p:txBody>
      </p:sp>
      <p:sp>
        <p:nvSpPr>
          <p:cNvPr id="17" name="مربع نص 16"/>
          <p:cNvSpPr txBox="1"/>
          <p:nvPr/>
        </p:nvSpPr>
        <p:spPr>
          <a:xfrm>
            <a:off x="2714612" y="2285992"/>
            <a:ext cx="3571900" cy="1384995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>
                <a:solidFill>
                  <a:srgbClr val="FFC000"/>
                </a:solidFill>
                <a:cs typeface="Akhbar MT" pitchFamily="2" charset="-78"/>
              </a:rPr>
              <a:t>مشروع </a:t>
            </a:r>
            <a:r>
              <a:rPr lang="ar-SA" sz="2800" b="1" dirty="0" smtClean="0">
                <a:solidFill>
                  <a:srgbClr val="FFC000"/>
                </a:solidFill>
                <a:cs typeface="Akhbar MT" pitchFamily="2" charset="-78"/>
              </a:rPr>
              <a:t>مادة دراسة </a:t>
            </a:r>
            <a:r>
              <a:rPr lang="ar-SA" sz="2800" b="1" dirty="0">
                <a:solidFill>
                  <a:srgbClr val="FFC000"/>
                </a:solidFill>
                <a:cs typeface="Akhbar MT" pitchFamily="2" charset="-78"/>
              </a:rPr>
              <a:t>جدوى </a:t>
            </a:r>
            <a:br>
              <a:rPr lang="ar-SA" sz="2800" b="1" dirty="0">
                <a:solidFill>
                  <a:srgbClr val="FFC000"/>
                </a:solidFill>
                <a:cs typeface="Akhbar MT" pitchFamily="2" charset="-78"/>
              </a:rPr>
            </a:br>
            <a:r>
              <a:rPr lang="ar-SA" sz="2800" b="1" dirty="0" smtClean="0">
                <a:solidFill>
                  <a:srgbClr val="FFC000"/>
                </a:solidFill>
                <a:cs typeface="Akhbar MT" pitchFamily="2" charset="-78"/>
              </a:rPr>
              <a:t>(حضانة مسائية)</a:t>
            </a:r>
          </a:p>
          <a:p>
            <a:pPr lvl="0" algn="ctr"/>
            <a:r>
              <a:rPr lang="ar-SA" sz="2800" b="1" dirty="0" smtClean="0">
                <a:solidFill>
                  <a:srgbClr val="FFC000"/>
                </a:solidFill>
                <a:cs typeface="Akhbar MT" pitchFamily="2" charset="-78"/>
              </a:rPr>
              <a:t>بإشراف الدكتورة: نشوى مصطفى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5-مؤشرات أداء المشروع</a:t>
            </a: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9399559"/>
              </p:ext>
            </p:extLst>
          </p:nvPr>
        </p:nvGraphicFramePr>
        <p:xfrm>
          <a:off x="1115616" y="2060850"/>
          <a:ext cx="6552727" cy="3312365"/>
        </p:xfrm>
        <a:graphic>
          <a:graphicData uri="http://schemas.openxmlformats.org/drawingml/2006/table">
            <a:tbl>
              <a:tblPr rtl="1" firstRow="1" firstCol="1" bandRow="1"/>
              <a:tblGrid>
                <a:gridCol w="3746705"/>
                <a:gridCol w="2806022"/>
              </a:tblGrid>
              <a:tr h="662473"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effectLst/>
                          <a:latin typeface="Simplified Arabic" panose="02020603050405020304" pitchFamily="18" charset="-78"/>
                          <a:ea typeface="Times New Roman" panose="02020603050405020304" pitchFamily="18" charset="0"/>
                          <a:cs typeface="Simplified Arabic" panose="02020603050405020304" pitchFamily="18" charset="-78"/>
                        </a:rPr>
                        <a:t>العائد على الاستثمار</a:t>
                      </a:r>
                      <a:endParaRPr lang="en-US" sz="2000" dirty="0">
                        <a:effectLst/>
                        <a:latin typeface="Simplified Arabic" panose="02020603050405020304" pitchFamily="18" charset="-78"/>
                        <a:ea typeface="Calibri" panose="020F0502020204030204" pitchFamily="34" charset="0"/>
                        <a:cs typeface="Simplified Arabic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2000" b="1" kern="1200" dirty="0">
                          <a:solidFill>
                            <a:schemeClr val="tx1"/>
                          </a:solidFill>
                          <a:effectLst/>
                          <a:latin typeface="Simplified Arabic" panose="02020603050405020304" pitchFamily="18" charset="-78"/>
                          <a:ea typeface="Times New Roman" panose="02020603050405020304" pitchFamily="18" charset="0"/>
                          <a:cs typeface="Simplified Arabic" panose="02020603050405020304" pitchFamily="18" charset="-78"/>
                        </a:rPr>
                        <a:t>5.3%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Simplified Arabic" panose="02020603050405020304" pitchFamily="18" charset="-78"/>
                        <a:ea typeface="Times New Roman" panose="02020603050405020304" pitchFamily="18" charset="0"/>
                        <a:cs typeface="Simplified Arabic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662473">
                <a:tc>
                  <a:txBody>
                    <a:bodyPr/>
                    <a:lstStyle/>
                    <a:p>
                      <a:pPr marL="0" algn="r" defTabSz="9144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2000" b="1" kern="1200" dirty="0">
                          <a:solidFill>
                            <a:schemeClr val="tx1"/>
                          </a:solidFill>
                          <a:effectLst/>
                          <a:latin typeface="Simplified Arabic" panose="02020603050405020304" pitchFamily="18" charset="-78"/>
                          <a:ea typeface="Times New Roman" panose="02020603050405020304" pitchFamily="18" charset="0"/>
                          <a:cs typeface="Simplified Arabic" panose="02020603050405020304" pitchFamily="18" charset="-78"/>
                        </a:rPr>
                        <a:t>فترة استرداد الاستثمارات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Simplified Arabic" panose="02020603050405020304" pitchFamily="18" charset="-78"/>
                        <a:ea typeface="Times New Roman" panose="02020603050405020304" pitchFamily="18" charset="0"/>
                        <a:cs typeface="Simplified Arabic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2000" b="1" kern="1200" dirty="0">
                          <a:solidFill>
                            <a:schemeClr val="tx1"/>
                          </a:solidFill>
                          <a:effectLst/>
                          <a:latin typeface="Simplified Arabic" panose="02020603050405020304" pitchFamily="18" charset="-78"/>
                          <a:ea typeface="Times New Roman" panose="02020603050405020304" pitchFamily="18" charset="0"/>
                          <a:cs typeface="Simplified Arabic" panose="02020603050405020304" pitchFamily="18" charset="-78"/>
                        </a:rPr>
                        <a:t>14.50سنة من بدء التشغيل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Simplified Arabic" panose="02020603050405020304" pitchFamily="18" charset="-78"/>
                        <a:ea typeface="Times New Roman" panose="02020603050405020304" pitchFamily="18" charset="0"/>
                        <a:cs typeface="Simplified Arabic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662473">
                <a:tc>
                  <a:txBody>
                    <a:bodyPr/>
                    <a:lstStyle/>
                    <a:p>
                      <a:pPr marL="0" algn="r" defTabSz="9144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2000" b="1" kern="1200" dirty="0">
                          <a:solidFill>
                            <a:schemeClr val="tx1"/>
                          </a:solidFill>
                          <a:effectLst/>
                          <a:latin typeface="Simplified Arabic" panose="02020603050405020304" pitchFamily="18" charset="-78"/>
                          <a:ea typeface="Times New Roman" panose="02020603050405020304" pitchFamily="18" charset="0"/>
                          <a:cs typeface="Simplified Arabic" panose="02020603050405020304" pitchFamily="18" charset="-78"/>
                        </a:rPr>
                        <a:t>معدل دوران رأس المال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Simplified Arabic" panose="02020603050405020304" pitchFamily="18" charset="-78"/>
                        <a:ea typeface="Times New Roman" panose="02020603050405020304" pitchFamily="18" charset="0"/>
                        <a:cs typeface="Simplified Arabic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2000" b="1" kern="1200" dirty="0">
                          <a:solidFill>
                            <a:schemeClr val="tx1"/>
                          </a:solidFill>
                          <a:effectLst/>
                          <a:latin typeface="Simplified Arabic" panose="02020603050405020304" pitchFamily="18" charset="-78"/>
                          <a:ea typeface="Times New Roman" panose="02020603050405020304" pitchFamily="18" charset="0"/>
                          <a:cs typeface="Simplified Arabic" panose="02020603050405020304" pitchFamily="18" charset="-78"/>
                        </a:rPr>
                        <a:t>0.81مرة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Simplified Arabic" panose="02020603050405020304" pitchFamily="18" charset="-78"/>
                        <a:ea typeface="Times New Roman" panose="02020603050405020304" pitchFamily="18" charset="0"/>
                        <a:cs typeface="Simplified Arabic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662473">
                <a:tc>
                  <a:txBody>
                    <a:bodyPr/>
                    <a:lstStyle/>
                    <a:p>
                      <a:pPr marL="0" algn="r" defTabSz="9144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2000" b="1" kern="1200" dirty="0">
                          <a:solidFill>
                            <a:schemeClr val="tx1"/>
                          </a:solidFill>
                          <a:effectLst/>
                          <a:latin typeface="Simplified Arabic" panose="02020603050405020304" pitchFamily="18" charset="-78"/>
                          <a:ea typeface="Times New Roman" panose="02020603050405020304" pitchFamily="18" charset="0"/>
                          <a:cs typeface="Simplified Arabic" panose="02020603050405020304" pitchFamily="18" charset="-78"/>
                        </a:rPr>
                        <a:t>نسبة صافي الربح إلى الإيرادات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Simplified Arabic" panose="02020603050405020304" pitchFamily="18" charset="-78"/>
                        <a:ea typeface="Times New Roman" panose="02020603050405020304" pitchFamily="18" charset="0"/>
                        <a:cs typeface="Simplified Arabic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2000" b="1" kern="1200" dirty="0">
                          <a:solidFill>
                            <a:schemeClr val="tx1"/>
                          </a:solidFill>
                          <a:effectLst/>
                          <a:latin typeface="Simplified Arabic" panose="02020603050405020304" pitchFamily="18" charset="-78"/>
                          <a:ea typeface="Times New Roman" panose="02020603050405020304" pitchFamily="18" charset="0"/>
                          <a:cs typeface="Simplified Arabic" panose="02020603050405020304" pitchFamily="18" charset="-78"/>
                        </a:rPr>
                        <a:t>6.6%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Simplified Arabic" panose="02020603050405020304" pitchFamily="18" charset="-78"/>
                        <a:ea typeface="Times New Roman" panose="02020603050405020304" pitchFamily="18" charset="0"/>
                        <a:cs typeface="Simplified Arabic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662473">
                <a:tc>
                  <a:txBody>
                    <a:bodyPr/>
                    <a:lstStyle/>
                    <a:p>
                      <a:pPr marL="0" algn="r" defTabSz="9144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2000" b="1" kern="1200" dirty="0">
                          <a:solidFill>
                            <a:schemeClr val="tx1"/>
                          </a:solidFill>
                          <a:effectLst/>
                          <a:latin typeface="Simplified Arabic" panose="02020603050405020304" pitchFamily="18" charset="-78"/>
                          <a:ea typeface="Times New Roman" panose="02020603050405020304" pitchFamily="18" charset="0"/>
                          <a:cs typeface="Simplified Arabic" panose="02020603050405020304" pitchFamily="18" charset="-78"/>
                        </a:rPr>
                        <a:t>نسبة صافي الربح إلى التكاليف التشغيلية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Simplified Arabic" panose="02020603050405020304" pitchFamily="18" charset="-78"/>
                        <a:ea typeface="Times New Roman" panose="02020603050405020304" pitchFamily="18" charset="0"/>
                        <a:cs typeface="Simplified Arabic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2000" b="1" kern="1200" dirty="0">
                          <a:solidFill>
                            <a:schemeClr val="tx1"/>
                          </a:solidFill>
                          <a:effectLst/>
                          <a:latin typeface="Simplified Arabic" panose="02020603050405020304" pitchFamily="18" charset="-78"/>
                          <a:ea typeface="Times New Roman" panose="02020603050405020304" pitchFamily="18" charset="0"/>
                          <a:cs typeface="Simplified Arabic" panose="02020603050405020304" pitchFamily="18" charset="-78"/>
                        </a:rPr>
                        <a:t>7.1%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Simplified Arabic" panose="02020603050405020304" pitchFamily="18" charset="-78"/>
                        <a:ea typeface="Times New Roman" panose="02020603050405020304" pitchFamily="18" charset="0"/>
                        <a:cs typeface="Simplified Arabic" panose="02020603050405020304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72317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642910" y="428601"/>
          <a:ext cx="7929618" cy="5929355"/>
        </p:xfrm>
        <a:graphic>
          <a:graphicData uri="http://schemas.openxmlformats.org/drawingml/2006/table">
            <a:tbl>
              <a:tblPr rtl="1">
                <a:tableStyleId>{08FB837D-C827-4EFA-A057-4D05807E0F7C}</a:tableStyleId>
              </a:tblPr>
              <a:tblGrid>
                <a:gridCol w="4231815"/>
                <a:gridCol w="1531515"/>
                <a:gridCol w="1440832"/>
                <a:gridCol w="725456"/>
              </a:tblGrid>
              <a:tr h="738717">
                <a:tc>
                  <a:txBody>
                    <a:bodyPr/>
                    <a:lstStyle/>
                    <a:p>
                      <a:pPr algn="ctr" rtl="1" fontAlgn="b"/>
                      <a:r>
                        <a:rPr lang="ar-SA" sz="3200" u="none" strike="noStrike" dirty="0"/>
                        <a:t>حجم التعادل</a:t>
                      </a:r>
                      <a:endParaRPr lang="ar-SA" sz="3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</a:tr>
              <a:tr h="351771"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600" u="none" strike="noStrike" dirty="0"/>
                        <a:t>من جدول مصاريف التشغيل نجد </a:t>
                      </a:r>
                      <a:r>
                        <a:rPr lang="ar-SA" sz="1600" u="none" strike="noStrike" dirty="0" err="1"/>
                        <a:t>الاتي</a:t>
                      </a:r>
                      <a:endParaRPr lang="ar-SA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</a:tr>
              <a:tr h="334184"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600" u="none" strike="noStrike" dirty="0"/>
                        <a:t>تكاليف التشغيل</a:t>
                      </a:r>
                      <a:endParaRPr lang="ar-SA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600" u="none" strike="noStrike"/>
                        <a:t>1073121</a:t>
                      </a:r>
                      <a:endParaRPr lang="ar-SA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</a:tr>
              <a:tr h="334184"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600" u="none" strike="noStrike" dirty="0"/>
                        <a:t>التكاليف </a:t>
                      </a:r>
                      <a:r>
                        <a:rPr lang="ar-SA" sz="1600" u="none" strike="noStrike" dirty="0" err="1"/>
                        <a:t>الثابته</a:t>
                      </a:r>
                      <a:endParaRPr lang="ar-SA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600" u="none" strike="noStrike"/>
                        <a:t>1073121</a:t>
                      </a:r>
                      <a:endParaRPr lang="ar-SA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</a:tr>
              <a:tr h="334184"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600" u="none" strike="noStrike" dirty="0"/>
                        <a:t>التكاليف المتغيرة</a:t>
                      </a:r>
                      <a:endParaRPr lang="ar-SA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600" u="none" strike="noStrike"/>
                        <a:t>0</a:t>
                      </a:r>
                      <a:endParaRPr lang="ar-SA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</a:tr>
              <a:tr h="334184"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600" u="none" strike="noStrike" dirty="0" err="1"/>
                        <a:t>الايرادات</a:t>
                      </a:r>
                      <a:endParaRPr lang="ar-SA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600" u="none" strike="noStrike"/>
                        <a:t>1152000</a:t>
                      </a:r>
                      <a:endParaRPr lang="ar-SA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</a:tr>
              <a:tr h="334184"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600" u="none" strike="noStrike" dirty="0" err="1"/>
                        <a:t>الايرادات</a:t>
                      </a:r>
                      <a:r>
                        <a:rPr lang="ar-SA" sz="1600" u="none" strike="noStrike" dirty="0"/>
                        <a:t> - التكاليف المتغيرة</a:t>
                      </a:r>
                      <a:endParaRPr lang="ar-SA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600" u="none" strike="noStrike" dirty="0"/>
                        <a:t>1152000</a:t>
                      </a:r>
                      <a:endParaRPr lang="ar-SA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</a:tr>
              <a:tr h="334184">
                <a:tc>
                  <a:txBody>
                    <a:bodyPr/>
                    <a:lstStyle/>
                    <a:p>
                      <a:pPr algn="l" rtl="0" fontAlgn="b"/>
                      <a:endParaRPr lang="ar-SA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-SA" sz="1600" u="none" strike="noStrike"/>
                        <a:t>التكاليف الثابته</a:t>
                      </a:r>
                      <a:endParaRPr lang="ar-SA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600" u="none" strike="noStrike"/>
                        <a:t>1073121</a:t>
                      </a:r>
                      <a:endParaRPr lang="ar-SA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</a:tr>
              <a:tr h="499009">
                <a:tc>
                  <a:txBody>
                    <a:bodyPr/>
                    <a:lstStyle/>
                    <a:p>
                      <a:pPr algn="l" rtl="1" fontAlgn="b"/>
                      <a:r>
                        <a:rPr lang="ar-SA" sz="1600" u="none" strike="noStrike" dirty="0"/>
                        <a:t>نقطة التعادل =</a:t>
                      </a:r>
                      <a:endParaRPr lang="ar-SA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  <a:tc>
                  <a:txBody>
                    <a:bodyPr/>
                    <a:lstStyle/>
                    <a:p>
                      <a:pPr algn="l" rtl="1" fontAlgn="b"/>
                      <a:r>
                        <a:rPr lang="ar-SA" sz="1600" u="none" strike="noStrike"/>
                        <a:t>ـــــــــــــــــــــ        =</a:t>
                      </a:r>
                      <a:endParaRPr lang="ar-SA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-SA" sz="1600" u="none" strike="noStrike"/>
                        <a:t>ــــــــــــــــــ =</a:t>
                      </a:r>
                      <a:endParaRPr lang="ar-SA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600" u="none" strike="noStrike"/>
                        <a:t>0.931529</a:t>
                      </a:r>
                      <a:endParaRPr lang="ar-SA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</a:tr>
              <a:tr h="499009">
                <a:tc>
                  <a:txBody>
                    <a:bodyPr/>
                    <a:lstStyle/>
                    <a:p>
                      <a:pPr algn="l" rtl="0" fontAlgn="b"/>
                      <a:endParaRPr lang="ar-SA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600" u="none" strike="noStrike"/>
                        <a:t>الايرادات - التكاليف المتغيرة</a:t>
                      </a:r>
                      <a:endParaRPr lang="ar-SA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600" u="none" strike="noStrike"/>
                        <a:t>1152000</a:t>
                      </a:r>
                      <a:endParaRPr lang="ar-SA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</a:tr>
              <a:tr h="334184">
                <a:tc>
                  <a:txBody>
                    <a:bodyPr/>
                    <a:lstStyle/>
                    <a:p>
                      <a:pPr algn="l" rtl="0" fontAlgn="b"/>
                      <a:endParaRPr lang="ar-SA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</a:tr>
              <a:tr h="499009"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600" u="none" strike="noStrike" dirty="0"/>
                        <a:t>هذا يعني </a:t>
                      </a:r>
                      <a:r>
                        <a:rPr lang="ar-SA" sz="1600" u="none" strike="noStrike" dirty="0" err="1"/>
                        <a:t>ان</a:t>
                      </a:r>
                      <a:r>
                        <a:rPr lang="ar-SA" sz="1600" u="none" strike="noStrike" dirty="0"/>
                        <a:t> المشروع يحقق ربحا عندما يعمل بنسبة </a:t>
                      </a:r>
                      <a:endParaRPr lang="ar-SA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600" u="none" strike="noStrike" dirty="0"/>
                        <a:t>93%</a:t>
                      </a:r>
                      <a:endParaRPr lang="ar-SA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600" u="none" strike="noStrike" dirty="0"/>
                        <a:t>من الطاقة التشغيلية القصوى</a:t>
                      </a:r>
                      <a:endParaRPr lang="ar-SA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</a:tr>
              <a:tr h="334184"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600" u="none" strike="noStrike"/>
                        <a:t>وعند ذلك يكون حجم التعادل كما يلي:</a:t>
                      </a:r>
                      <a:endParaRPr lang="ar-SA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</a:tr>
              <a:tr h="334184"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600" u="none" strike="noStrike"/>
                        <a:t>الايرادات عند التعادل = الايرادات * حجم التعادل</a:t>
                      </a:r>
                      <a:endParaRPr lang="ar-SA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600" u="none" strike="noStrike"/>
                        <a:t>1073121</a:t>
                      </a:r>
                      <a:endParaRPr lang="ar-SA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600" u="none" strike="noStrike" dirty="0"/>
                        <a:t>ريال</a:t>
                      </a:r>
                      <a:endParaRPr lang="ar-SA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</a:tr>
              <a:tr h="334184"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600" u="none" strike="noStrike"/>
                        <a:t>التكاليف عند التعادل= التكاليف المتغيرة * حجم التعادل +الثابته</a:t>
                      </a:r>
                      <a:endParaRPr lang="ar-SA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600" u="none" strike="noStrike" dirty="0"/>
                        <a:t>1073121</a:t>
                      </a:r>
                      <a:endParaRPr lang="ar-SA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600" u="none" strike="noStrike" dirty="0"/>
                        <a:t>ريال</a:t>
                      </a:r>
                      <a:endParaRPr lang="ar-SA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49" marR="7749" marT="7749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0592266"/>
              </p:ext>
            </p:extLst>
          </p:nvPr>
        </p:nvGraphicFramePr>
        <p:xfrm>
          <a:off x="1093220" y="548681"/>
          <a:ext cx="6957561" cy="5577480"/>
        </p:xfrm>
        <a:graphic>
          <a:graphicData uri="http://schemas.openxmlformats.org/drawingml/2006/table">
            <a:tbl>
              <a:tblPr rtl="1"/>
              <a:tblGrid>
                <a:gridCol w="1445164"/>
                <a:gridCol w="1176901"/>
                <a:gridCol w="1176901"/>
                <a:gridCol w="1003827"/>
                <a:gridCol w="718256"/>
                <a:gridCol w="718256"/>
                <a:gridCol w="718256"/>
              </a:tblGrid>
              <a:tr h="278874">
                <a:tc gridSpan="7">
                  <a:txBody>
                    <a:bodyPr/>
                    <a:lstStyle/>
                    <a:p>
                      <a:pPr algn="ctr" rtl="1" fontAlgn="b"/>
                      <a:r>
                        <a:rPr lang="ar-SA" sz="1000" b="1" i="0" u="none" strike="noStrike">
                          <a:solidFill>
                            <a:srgbClr val="FF0000"/>
                          </a:solidFill>
                          <a:effectLst/>
                          <a:latin typeface="Traditional Arabic"/>
                        </a:rPr>
                        <a:t>حساب معدل العائد الداخلي وصافي القيمة الحالية للمشروع (القيمة بالريال)</a:t>
                      </a:r>
                    </a:p>
                  </a:txBody>
                  <a:tcPr marL="6656" marR="6656" marT="66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278874">
                <a:tc>
                  <a:txBody>
                    <a:bodyPr/>
                    <a:lstStyle/>
                    <a:p>
                      <a:pPr algn="ctr" rtl="1" fontAlgn="b"/>
                      <a:endParaRPr lang="ar-SA" sz="1000" b="1" i="0" u="none" strike="noStrike">
                        <a:solidFill>
                          <a:srgbClr val="FF0000"/>
                        </a:solidFill>
                        <a:effectLst/>
                        <a:latin typeface="Traditional Arabic"/>
                      </a:endParaRP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endParaRPr lang="ar-SA" sz="1000" b="1" i="0" u="none" strike="noStrike">
                        <a:solidFill>
                          <a:srgbClr val="FF0000"/>
                        </a:solidFill>
                        <a:effectLst/>
                        <a:latin typeface="Traditional Arabic"/>
                      </a:endParaRP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endParaRPr lang="ar-SA" sz="1000" b="1" i="0" u="none" strike="noStrike">
                        <a:solidFill>
                          <a:srgbClr val="FF0000"/>
                        </a:solidFill>
                        <a:effectLst/>
                        <a:latin typeface="Traditional Arabic"/>
                      </a:endParaRP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endParaRPr lang="ar-SA" sz="1000" b="1" i="0" u="none" strike="noStrike">
                        <a:solidFill>
                          <a:srgbClr val="FF0000"/>
                        </a:solidFill>
                        <a:effectLst/>
                        <a:latin typeface="Traditional Arabic"/>
                      </a:endParaRP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endParaRPr lang="ar-SA" sz="1000" b="1" i="0" u="none" strike="noStrike">
                        <a:solidFill>
                          <a:srgbClr val="FF0000"/>
                        </a:solidFill>
                        <a:effectLst/>
                        <a:latin typeface="Traditional Arabic"/>
                      </a:endParaRP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endParaRPr lang="ar-SA" sz="1000" b="1" i="0" u="none" strike="noStrike">
                        <a:solidFill>
                          <a:srgbClr val="FF0000"/>
                        </a:solidFill>
                        <a:effectLst/>
                        <a:latin typeface="Traditional Arabic"/>
                      </a:endParaRP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endParaRPr lang="ar-SA" sz="1000" b="1" i="0" u="none" strike="noStrike">
                        <a:solidFill>
                          <a:srgbClr val="FF0000"/>
                        </a:solidFill>
                        <a:effectLst/>
                        <a:latin typeface="Traditional Arabic"/>
                      </a:endParaRP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874">
                <a:tc rowSpan="2">
                  <a:txBody>
                    <a:bodyPr/>
                    <a:lstStyle/>
                    <a:p>
                      <a:pPr algn="ctr" rtl="1" fontAlgn="t"/>
                      <a:r>
                        <a:rPr lang="ar-SA" sz="1000" b="1" i="0" u="none" strike="noStrike">
                          <a:solidFill>
                            <a:srgbClr val="000000"/>
                          </a:solidFill>
                          <a:effectLst/>
                          <a:latin typeface="Traditional Arabic"/>
                        </a:rPr>
                        <a:t>البيـان</a:t>
                      </a:r>
                    </a:p>
                  </a:txBody>
                  <a:tcPr marL="6656" marR="6656" marT="665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rtl="1" fontAlgn="t"/>
                      <a:r>
                        <a:rPr lang="ar-SA" sz="1000" b="1" i="0" u="none" strike="noStrike">
                          <a:solidFill>
                            <a:srgbClr val="000000"/>
                          </a:solidFill>
                          <a:effectLst/>
                          <a:latin typeface="Traditional Arabic"/>
                        </a:rPr>
                        <a:t>السنوات</a:t>
                      </a:r>
                    </a:p>
                  </a:txBody>
                  <a:tcPr marL="6656" marR="6656" marT="665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278874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ar-SA" sz="1000" b="1" i="0" u="none" strike="noStrike">
                          <a:solidFill>
                            <a:srgbClr val="000000"/>
                          </a:solidFill>
                          <a:effectLst/>
                          <a:latin typeface="Traditional Arabic"/>
                        </a:rPr>
                        <a:t>فترة التأسيس</a:t>
                      </a:r>
                    </a:p>
                  </a:txBody>
                  <a:tcPr marL="6656" marR="6656" marT="665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ar-SA" sz="1000" b="1" i="0" u="none" strike="noStrike">
                          <a:solidFill>
                            <a:srgbClr val="000000"/>
                          </a:solidFill>
                          <a:effectLst/>
                          <a:latin typeface="Traditional Arabic"/>
                        </a:rPr>
                        <a:t>2015</a:t>
                      </a:r>
                    </a:p>
                  </a:txBody>
                  <a:tcPr marL="6656" marR="6656" marT="665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ar-SA" sz="1000" b="1" i="0" u="none" strike="noStrike">
                          <a:solidFill>
                            <a:srgbClr val="000000"/>
                          </a:solidFill>
                          <a:effectLst/>
                          <a:latin typeface="Traditional Arabic"/>
                        </a:rPr>
                        <a:t>2016</a:t>
                      </a:r>
                    </a:p>
                  </a:txBody>
                  <a:tcPr marL="6656" marR="6656" marT="665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ar-SA" sz="1000" b="1" i="0" u="none" strike="noStrike">
                          <a:solidFill>
                            <a:srgbClr val="000000"/>
                          </a:solidFill>
                          <a:effectLst/>
                          <a:latin typeface="Traditional Arabic"/>
                        </a:rPr>
                        <a:t>2017</a:t>
                      </a:r>
                    </a:p>
                  </a:txBody>
                  <a:tcPr marL="6656" marR="6656" marT="665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ar-SA" sz="1000" b="1" i="0" u="none" strike="noStrike">
                          <a:solidFill>
                            <a:srgbClr val="000000"/>
                          </a:solidFill>
                          <a:effectLst/>
                          <a:latin typeface="Traditional Arabic"/>
                        </a:rPr>
                        <a:t>2018</a:t>
                      </a:r>
                    </a:p>
                  </a:txBody>
                  <a:tcPr marL="6656" marR="6656" marT="665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ar-SA" sz="1000" b="1" i="0" u="none" strike="noStrike">
                          <a:solidFill>
                            <a:srgbClr val="000000"/>
                          </a:solidFill>
                          <a:effectLst/>
                          <a:latin typeface="Traditional Arabic"/>
                        </a:rPr>
                        <a:t>2019</a:t>
                      </a:r>
                    </a:p>
                  </a:txBody>
                  <a:tcPr marL="6656" marR="6656" marT="665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</a:tr>
              <a:tr h="278874">
                <a:tc>
                  <a:txBody>
                    <a:bodyPr/>
                    <a:lstStyle/>
                    <a:p>
                      <a:pPr algn="r" rtl="1" fontAlgn="ctr"/>
                      <a:r>
                        <a:rPr lang="ar-SA" sz="1000" b="1" i="0" u="none" strike="noStrike">
                          <a:solidFill>
                            <a:srgbClr val="000000"/>
                          </a:solidFill>
                          <a:effectLst/>
                          <a:latin typeface="Traditional Arabic"/>
                        </a:rPr>
                        <a:t>معدلات التشغيل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1" i="0" u="none" strike="noStrike">
                          <a:solidFill>
                            <a:srgbClr val="000000"/>
                          </a:solidFill>
                          <a:effectLst/>
                          <a:latin typeface="Traditional Arabic"/>
                        </a:rPr>
                        <a:t> 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1" i="0" u="none" strike="noStrike">
                          <a:solidFill>
                            <a:srgbClr val="000000"/>
                          </a:solidFill>
                          <a:effectLst/>
                          <a:latin typeface="Traditional Arabic"/>
                        </a:rPr>
                        <a:t>100%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1" i="0" u="none" strike="noStrike">
                          <a:solidFill>
                            <a:srgbClr val="000000"/>
                          </a:solidFill>
                          <a:effectLst/>
                          <a:latin typeface="Traditional Arabic"/>
                        </a:rPr>
                        <a:t>100%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1" i="0" u="none" strike="noStrike">
                          <a:solidFill>
                            <a:srgbClr val="000000"/>
                          </a:solidFill>
                          <a:effectLst/>
                          <a:latin typeface="Traditional Arabic"/>
                        </a:rPr>
                        <a:t>100%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1" i="0" u="none" strike="noStrike">
                          <a:solidFill>
                            <a:srgbClr val="000000"/>
                          </a:solidFill>
                          <a:effectLst/>
                          <a:latin typeface="Traditional Arabic"/>
                        </a:rPr>
                        <a:t>100%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1" i="0" u="none" strike="noStrike">
                          <a:solidFill>
                            <a:srgbClr val="000000"/>
                          </a:solidFill>
                          <a:effectLst/>
                          <a:latin typeface="Traditional Arabic"/>
                        </a:rPr>
                        <a:t>100%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874">
                <a:tc gridSpan="7">
                  <a:txBody>
                    <a:bodyPr/>
                    <a:lstStyle/>
                    <a:p>
                      <a:pPr algn="r" rtl="1" fontAlgn="ctr"/>
                      <a:r>
                        <a:rPr lang="ar-SA" sz="1000" b="1" i="0" u="none" strike="noStrike">
                          <a:solidFill>
                            <a:srgbClr val="000000"/>
                          </a:solidFill>
                          <a:effectLst/>
                          <a:latin typeface="Traditional Arabic"/>
                        </a:rPr>
                        <a:t>التدفقات النقدية الخارجة: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278874">
                <a:tc>
                  <a:txBody>
                    <a:bodyPr/>
                    <a:lstStyle/>
                    <a:p>
                      <a:pPr algn="r" rtl="1" fontAlgn="ctr"/>
                      <a:r>
                        <a:rPr lang="ar-SA" sz="1000" b="0" i="0" u="none" strike="noStrike">
                          <a:solidFill>
                            <a:srgbClr val="000000"/>
                          </a:solidFill>
                          <a:effectLst/>
                          <a:latin typeface="Traditional Arabic"/>
                        </a:rPr>
                        <a:t>التكاليف الرأسمالية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solidFill>
                            <a:srgbClr val="FF0000"/>
                          </a:solidFill>
                          <a:effectLst/>
                          <a:latin typeface="Traditional Arabic"/>
                        </a:rPr>
                        <a:t>372,390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solidFill>
                            <a:srgbClr val="FF0000"/>
                          </a:solidFill>
                          <a:effectLst/>
                          <a:latin typeface="Traditional Arabic"/>
                        </a:rPr>
                        <a:t> 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solidFill>
                            <a:srgbClr val="FF0000"/>
                          </a:solidFill>
                          <a:effectLst/>
                          <a:latin typeface="Traditional Arabic"/>
                        </a:rPr>
                        <a:t> 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solidFill>
                            <a:srgbClr val="FF0000"/>
                          </a:solidFill>
                          <a:effectLst/>
                          <a:latin typeface="Traditional Arabic"/>
                        </a:rPr>
                        <a:t> 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solidFill>
                            <a:srgbClr val="FF0000"/>
                          </a:solidFill>
                          <a:effectLst/>
                          <a:latin typeface="Traditional Arabic"/>
                        </a:rPr>
                        <a:t> 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solidFill>
                            <a:srgbClr val="FF0000"/>
                          </a:solidFill>
                          <a:effectLst/>
                          <a:latin typeface="Traditional Arabic"/>
                        </a:rPr>
                        <a:t> 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278874">
                <a:tc>
                  <a:txBody>
                    <a:bodyPr/>
                    <a:lstStyle/>
                    <a:p>
                      <a:pPr algn="r" rtl="1" fontAlgn="ctr"/>
                      <a:r>
                        <a:rPr lang="ar-SA" sz="1000" b="0" i="0" u="none" strike="noStrike">
                          <a:solidFill>
                            <a:srgbClr val="000000"/>
                          </a:solidFill>
                          <a:effectLst/>
                          <a:latin typeface="Traditional Arabic"/>
                        </a:rPr>
                        <a:t>رأس المال العامل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solidFill>
                            <a:srgbClr val="FF0000"/>
                          </a:solidFill>
                          <a:effectLst/>
                          <a:latin typeface="Traditional Arabic"/>
                        </a:rPr>
                        <a:t>1,050,842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solidFill>
                            <a:srgbClr val="FF0000"/>
                          </a:solidFill>
                          <a:effectLst/>
                          <a:latin typeface="Traditional Arabic"/>
                        </a:rPr>
                        <a:t> 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solidFill>
                            <a:srgbClr val="FF0000"/>
                          </a:solidFill>
                          <a:effectLst/>
                          <a:latin typeface="Traditional Arabic"/>
                        </a:rPr>
                        <a:t> 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solidFill>
                            <a:srgbClr val="FF0000"/>
                          </a:solidFill>
                          <a:effectLst/>
                          <a:latin typeface="Traditional Arabic"/>
                        </a:rPr>
                        <a:t> 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solidFill>
                            <a:srgbClr val="FF0000"/>
                          </a:solidFill>
                          <a:effectLst/>
                          <a:latin typeface="Traditional Arabic"/>
                        </a:rPr>
                        <a:t> 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solidFill>
                            <a:srgbClr val="FF0000"/>
                          </a:solidFill>
                          <a:effectLst/>
                          <a:latin typeface="Traditional Arabic"/>
                        </a:rPr>
                        <a:t> 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278874">
                <a:tc>
                  <a:txBody>
                    <a:bodyPr/>
                    <a:lstStyle/>
                    <a:p>
                      <a:pPr algn="r" rtl="1" fontAlgn="ctr"/>
                      <a:r>
                        <a:rPr lang="ar-SA" sz="1000" b="0" i="0" u="none" strike="noStrike">
                          <a:solidFill>
                            <a:srgbClr val="000000"/>
                          </a:solidFill>
                          <a:effectLst/>
                          <a:latin typeface="Traditional Arabic"/>
                        </a:rPr>
                        <a:t>تكاليف التشغيل عدا الإهلاكات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solidFill>
                            <a:srgbClr val="FF0000"/>
                          </a:solidFill>
                          <a:effectLst/>
                          <a:latin typeface="Traditional Arabic"/>
                        </a:rPr>
                        <a:t>0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solidFill>
                            <a:srgbClr val="FF0000"/>
                          </a:solidFill>
                          <a:effectLst/>
                          <a:latin typeface="Traditional Arabic"/>
                        </a:rPr>
                        <a:t>1,046,822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solidFill>
                            <a:srgbClr val="FF0000"/>
                          </a:solidFill>
                          <a:effectLst/>
                          <a:latin typeface="Traditional Arabic"/>
                        </a:rPr>
                        <a:t>1,047,812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solidFill>
                            <a:srgbClr val="FF0000"/>
                          </a:solidFill>
                          <a:effectLst/>
                          <a:latin typeface="Traditional Arabic"/>
                        </a:rPr>
                        <a:t>1,048,802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solidFill>
                            <a:srgbClr val="FF0000"/>
                          </a:solidFill>
                          <a:effectLst/>
                          <a:latin typeface="Traditional Arabic"/>
                        </a:rPr>
                        <a:t>1,049,792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solidFill>
                            <a:srgbClr val="FF0000"/>
                          </a:solidFill>
                          <a:effectLst/>
                          <a:latin typeface="Traditional Arabic"/>
                        </a:rPr>
                        <a:t>1,049,792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557748">
                <a:tc>
                  <a:txBody>
                    <a:bodyPr/>
                    <a:lstStyle/>
                    <a:p>
                      <a:pPr algn="r" rtl="1" fontAlgn="ctr"/>
                      <a:r>
                        <a:rPr lang="ar-SA" sz="1000" b="0" i="0" u="none" strike="noStrike">
                          <a:solidFill>
                            <a:srgbClr val="0000FF"/>
                          </a:solidFill>
                          <a:effectLst/>
                          <a:latin typeface="Traditional Arabic"/>
                        </a:rPr>
                        <a:t>إجمالي التدفقات الخارجة (مجموع التكاليف الاستثمارية)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solidFill>
                            <a:srgbClr val="0000FF"/>
                          </a:solidFill>
                          <a:effectLst/>
                          <a:latin typeface="Traditional Arabic"/>
                        </a:rPr>
                        <a:t>1,423,232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solidFill>
                            <a:srgbClr val="0000FF"/>
                          </a:solidFill>
                          <a:effectLst/>
                          <a:latin typeface="Traditional Arabic"/>
                        </a:rPr>
                        <a:t>1,046,822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solidFill>
                            <a:srgbClr val="0000FF"/>
                          </a:solidFill>
                          <a:effectLst/>
                          <a:latin typeface="Traditional Arabic"/>
                        </a:rPr>
                        <a:t>1,047,812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solidFill>
                            <a:srgbClr val="0000FF"/>
                          </a:solidFill>
                          <a:effectLst/>
                          <a:latin typeface="Traditional Arabic"/>
                        </a:rPr>
                        <a:t>1,048,802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solidFill>
                            <a:srgbClr val="0000FF"/>
                          </a:solidFill>
                          <a:effectLst/>
                          <a:latin typeface="Traditional Arabic"/>
                        </a:rPr>
                        <a:t>1,049,792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solidFill>
                            <a:srgbClr val="0000FF"/>
                          </a:solidFill>
                          <a:effectLst/>
                          <a:latin typeface="Traditional Arabic"/>
                        </a:rPr>
                        <a:t>1,049,792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78874">
                <a:tc gridSpan="7">
                  <a:txBody>
                    <a:bodyPr/>
                    <a:lstStyle/>
                    <a:p>
                      <a:pPr algn="r" rtl="1" fontAlgn="ctr"/>
                      <a:r>
                        <a:rPr lang="ar-SA" sz="1000" b="1" i="0" u="none" strike="noStrike">
                          <a:solidFill>
                            <a:srgbClr val="000000"/>
                          </a:solidFill>
                          <a:effectLst/>
                          <a:latin typeface="Traditional Arabic"/>
                        </a:rPr>
                        <a:t>التدفقات النقدية الداخلة: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278874">
                <a:tc>
                  <a:txBody>
                    <a:bodyPr/>
                    <a:lstStyle/>
                    <a:p>
                      <a:pPr algn="r" rtl="1" fontAlgn="ctr"/>
                      <a:r>
                        <a:rPr lang="ar-SA" sz="1000" b="0" i="0" u="none" strike="noStrike">
                          <a:solidFill>
                            <a:srgbClr val="000000"/>
                          </a:solidFill>
                          <a:effectLst/>
                          <a:latin typeface="Traditional Arabic"/>
                        </a:rPr>
                        <a:t>الإيرادات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solidFill>
                            <a:srgbClr val="FF0000"/>
                          </a:solidFill>
                          <a:effectLst/>
                          <a:latin typeface="Traditional Arabic"/>
                        </a:rPr>
                        <a:t>0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solidFill>
                            <a:srgbClr val="FF0000"/>
                          </a:solidFill>
                          <a:effectLst/>
                          <a:latin typeface="Traditional Arabic"/>
                        </a:rPr>
                        <a:t>806,400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solidFill>
                            <a:srgbClr val="FF0000"/>
                          </a:solidFill>
                          <a:effectLst/>
                          <a:latin typeface="Traditional Arabic"/>
                        </a:rPr>
                        <a:t>921,600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solidFill>
                            <a:srgbClr val="FF0000"/>
                          </a:solidFill>
                          <a:effectLst/>
                          <a:latin typeface="Traditional Arabic"/>
                        </a:rPr>
                        <a:t>1,036,800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solidFill>
                            <a:srgbClr val="FF0000"/>
                          </a:solidFill>
                          <a:effectLst/>
                          <a:latin typeface="Traditional Arabic"/>
                        </a:rPr>
                        <a:t>1,152,000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solidFill>
                            <a:srgbClr val="FF0000"/>
                          </a:solidFill>
                          <a:effectLst/>
                          <a:latin typeface="Traditional Arabic"/>
                        </a:rPr>
                        <a:t>1,152,000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278874">
                <a:tc>
                  <a:txBody>
                    <a:bodyPr/>
                    <a:lstStyle/>
                    <a:p>
                      <a:pPr algn="r" rtl="1" fontAlgn="ctr"/>
                      <a:r>
                        <a:rPr lang="ar-SA" sz="1000" b="0" i="0" u="none" strike="noStrike">
                          <a:solidFill>
                            <a:srgbClr val="000000"/>
                          </a:solidFill>
                          <a:effectLst/>
                          <a:latin typeface="Traditional Arabic"/>
                        </a:rPr>
                        <a:t>أخرى (قيمة المشروع نهاية المدة)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solidFill>
                            <a:srgbClr val="FF0000"/>
                          </a:solidFill>
                          <a:effectLst/>
                          <a:latin typeface="Traditional Arabic"/>
                        </a:rPr>
                        <a:t> 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solidFill>
                            <a:srgbClr val="FF0000"/>
                          </a:solidFill>
                          <a:effectLst/>
                          <a:latin typeface="Traditional Arabic"/>
                        </a:rPr>
                        <a:t> 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solidFill>
                            <a:srgbClr val="FF0000"/>
                          </a:solidFill>
                          <a:effectLst/>
                          <a:latin typeface="Traditional Arabic"/>
                        </a:rPr>
                        <a:t> 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solidFill>
                            <a:srgbClr val="FF0000"/>
                          </a:solidFill>
                          <a:effectLst/>
                          <a:latin typeface="Traditional Arabic"/>
                        </a:rPr>
                        <a:t> 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solidFill>
                            <a:srgbClr val="FF0000"/>
                          </a:solidFill>
                          <a:effectLst/>
                          <a:latin typeface="Traditional Arabic"/>
                        </a:rPr>
                        <a:t> 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solidFill>
                            <a:srgbClr val="FF0000"/>
                          </a:solidFill>
                          <a:effectLst/>
                          <a:latin typeface="Traditional Arabic"/>
                        </a:rPr>
                        <a:t> 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278874">
                <a:tc>
                  <a:txBody>
                    <a:bodyPr/>
                    <a:lstStyle/>
                    <a:p>
                      <a:pPr algn="r" rtl="1" fontAlgn="ctr"/>
                      <a:r>
                        <a:rPr lang="ar-SA" sz="1000" b="0" i="0" u="none" strike="noStrike">
                          <a:solidFill>
                            <a:srgbClr val="0000FF"/>
                          </a:solidFill>
                          <a:effectLst/>
                          <a:latin typeface="Traditional Arabic"/>
                        </a:rPr>
                        <a:t>إجمالي التدفقات الداخلة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ar-SA" sz="1000" b="0" i="0" u="none" strike="noStrike">
                          <a:solidFill>
                            <a:srgbClr val="0000FF"/>
                          </a:solidFill>
                          <a:effectLst/>
                          <a:latin typeface="Traditional Arabic"/>
                        </a:rPr>
                        <a:t>0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ar-SA" sz="1000" b="0" i="0" u="none" strike="noStrike">
                          <a:solidFill>
                            <a:srgbClr val="0000FF"/>
                          </a:solidFill>
                          <a:effectLst/>
                          <a:latin typeface="Traditional Arabic"/>
                        </a:rPr>
                        <a:t>806,400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ar-SA" sz="1000" b="0" i="0" u="none" strike="noStrike">
                          <a:solidFill>
                            <a:srgbClr val="0000FF"/>
                          </a:solidFill>
                          <a:effectLst/>
                          <a:latin typeface="Traditional Arabic"/>
                        </a:rPr>
                        <a:t>921,600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ar-SA" sz="1000" b="0" i="0" u="none" strike="noStrike">
                          <a:solidFill>
                            <a:srgbClr val="0000FF"/>
                          </a:solidFill>
                          <a:effectLst/>
                          <a:latin typeface="Traditional Arabic"/>
                        </a:rPr>
                        <a:t>1,036,800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ar-SA" sz="1000" b="0" i="0" u="none" strike="noStrike">
                          <a:solidFill>
                            <a:srgbClr val="0000FF"/>
                          </a:solidFill>
                          <a:effectLst/>
                          <a:latin typeface="Traditional Arabic"/>
                        </a:rPr>
                        <a:t>1,152,000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ar-SA" sz="1000" b="0" i="0" u="none" strike="noStrike">
                          <a:solidFill>
                            <a:srgbClr val="0000FF"/>
                          </a:solidFill>
                          <a:effectLst/>
                          <a:latin typeface="Traditional Arabic"/>
                        </a:rPr>
                        <a:t>1,152,000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78874">
                <a:tc>
                  <a:txBody>
                    <a:bodyPr/>
                    <a:lstStyle/>
                    <a:p>
                      <a:pPr algn="r" rtl="1" fontAlgn="ctr"/>
                      <a:r>
                        <a:rPr lang="ar-SA" sz="1000" b="1" i="0" u="none" strike="noStrike">
                          <a:solidFill>
                            <a:srgbClr val="0000FF"/>
                          </a:solidFill>
                          <a:effectLst/>
                          <a:latin typeface="Traditional Arabic"/>
                        </a:rPr>
                        <a:t>صافي التدفق النقدي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solidFill>
                            <a:srgbClr val="0000FF"/>
                          </a:solidFill>
                          <a:effectLst/>
                          <a:latin typeface="Traditional Arabic"/>
                        </a:rPr>
                        <a:t>-1,423,232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solidFill>
                            <a:srgbClr val="0000FF"/>
                          </a:solidFill>
                          <a:effectLst/>
                          <a:latin typeface="Traditional Arabic"/>
                        </a:rPr>
                        <a:t>-240,422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solidFill>
                            <a:srgbClr val="0000FF"/>
                          </a:solidFill>
                          <a:effectLst/>
                          <a:latin typeface="Traditional Arabic"/>
                        </a:rPr>
                        <a:t>-126,212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solidFill>
                            <a:srgbClr val="0000FF"/>
                          </a:solidFill>
                          <a:effectLst/>
                          <a:latin typeface="Traditional Arabic"/>
                        </a:rPr>
                        <a:t>-12,002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solidFill>
                            <a:srgbClr val="0000FF"/>
                          </a:solidFill>
                          <a:effectLst/>
                          <a:latin typeface="Traditional Arabic"/>
                        </a:rPr>
                        <a:t>102,208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solidFill>
                            <a:srgbClr val="0000FF"/>
                          </a:solidFill>
                          <a:effectLst/>
                          <a:latin typeface="Traditional Arabic"/>
                        </a:rPr>
                        <a:t>102,208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</a:tr>
              <a:tr h="278874">
                <a:tc>
                  <a:txBody>
                    <a:bodyPr/>
                    <a:lstStyle/>
                    <a:p>
                      <a:pPr algn="r" rtl="1" fontAlgn="ctr"/>
                      <a:r>
                        <a:rPr lang="ar-SA" sz="1000" b="1" i="0" u="none" strike="noStrike">
                          <a:solidFill>
                            <a:srgbClr val="000000"/>
                          </a:solidFill>
                          <a:effectLst/>
                          <a:latin typeface="Traditional Arabic"/>
                        </a:rPr>
                        <a:t>معدل العائد الداخلي </a:t>
                      </a:r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raditional Arabic"/>
                        </a:rPr>
                        <a:t>IRR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solidFill>
                            <a:srgbClr val="000000"/>
                          </a:solidFill>
                          <a:effectLst/>
                          <a:latin typeface="Traditional Arabic"/>
                        </a:rPr>
                        <a:t>-40.9%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solidFill>
                            <a:srgbClr val="000000"/>
                          </a:solidFill>
                          <a:effectLst/>
                          <a:latin typeface="Traditional Arabic"/>
                        </a:rPr>
                        <a:t>-40.9%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ar-SA" sz="1000" b="0" i="0" u="none" strike="noStrike">
                        <a:solidFill>
                          <a:srgbClr val="000000"/>
                        </a:solidFill>
                        <a:effectLst/>
                        <a:latin typeface="Traditional Arabic"/>
                      </a:endParaRPr>
                    </a:p>
                  </a:txBody>
                  <a:tcPr marL="6656" marR="6656" marT="66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ar-SA" sz="1000" b="0" i="0" u="none" strike="noStrike">
                        <a:solidFill>
                          <a:srgbClr val="000000"/>
                        </a:solidFill>
                        <a:effectLst/>
                        <a:latin typeface="Traditional Arabic"/>
                      </a:endParaRPr>
                    </a:p>
                  </a:txBody>
                  <a:tcPr marL="6656" marR="6656" marT="66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ar-SA" sz="1000" b="0" i="0" u="none" strike="noStrike">
                        <a:solidFill>
                          <a:srgbClr val="000000"/>
                        </a:solidFill>
                        <a:effectLst/>
                        <a:latin typeface="Traditional Arabic"/>
                      </a:endParaRPr>
                    </a:p>
                  </a:txBody>
                  <a:tcPr marL="6656" marR="6656" marT="66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ar-SA" sz="1000" b="0" i="0" u="none" strike="noStrike">
                        <a:solidFill>
                          <a:srgbClr val="000000"/>
                        </a:solidFill>
                        <a:effectLst/>
                        <a:latin typeface="Traditional Arabic"/>
                      </a:endParaRPr>
                    </a:p>
                  </a:txBody>
                  <a:tcPr marL="6656" marR="6656" marT="66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8874">
                <a:tc>
                  <a:txBody>
                    <a:bodyPr/>
                    <a:lstStyle/>
                    <a:p>
                      <a:pPr algn="r" rtl="1" fontAlgn="ctr"/>
                      <a:r>
                        <a:rPr lang="ar-SA" sz="1000" b="1" i="0" u="none" strike="noStrike">
                          <a:solidFill>
                            <a:srgbClr val="000000"/>
                          </a:solidFill>
                          <a:effectLst/>
                          <a:latin typeface="Traditional Arabic"/>
                        </a:rPr>
                        <a:t>معامل الخصم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solidFill>
                            <a:srgbClr val="000000"/>
                          </a:solidFill>
                          <a:effectLst/>
                          <a:latin typeface="Traditional Arabic"/>
                        </a:rPr>
                        <a:t>10%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ar-SA" sz="1000" b="0" i="0" u="none" strike="noStrike">
                        <a:solidFill>
                          <a:srgbClr val="000000"/>
                        </a:solidFill>
                        <a:effectLst/>
                        <a:latin typeface="Traditional Arabic"/>
                      </a:endParaRP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ar-SA" sz="1000" b="0" i="0" u="none" strike="noStrike">
                        <a:solidFill>
                          <a:srgbClr val="000000"/>
                        </a:solidFill>
                        <a:effectLst/>
                        <a:latin typeface="Traditional Arabic"/>
                      </a:endParaRPr>
                    </a:p>
                  </a:txBody>
                  <a:tcPr marL="6656" marR="6656" marT="66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ar-SA" sz="1000" b="0" i="0" u="none" strike="noStrike">
                        <a:solidFill>
                          <a:srgbClr val="000000"/>
                        </a:solidFill>
                        <a:effectLst/>
                        <a:latin typeface="Traditional Arabic"/>
                      </a:endParaRPr>
                    </a:p>
                  </a:txBody>
                  <a:tcPr marL="6656" marR="6656" marT="66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ar-SA" sz="1000" b="0" i="0" u="none" strike="noStrike">
                        <a:solidFill>
                          <a:srgbClr val="000000"/>
                        </a:solidFill>
                        <a:effectLst/>
                        <a:latin typeface="Traditional Arabic"/>
                      </a:endParaRPr>
                    </a:p>
                  </a:txBody>
                  <a:tcPr marL="6656" marR="6656" marT="66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ar-SA" sz="1000" b="0" i="0" u="none" strike="noStrike">
                        <a:solidFill>
                          <a:srgbClr val="000000"/>
                        </a:solidFill>
                        <a:effectLst/>
                        <a:latin typeface="Traditional Arabic"/>
                      </a:endParaRPr>
                    </a:p>
                  </a:txBody>
                  <a:tcPr marL="6656" marR="6656" marT="66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8874">
                <a:tc>
                  <a:txBody>
                    <a:bodyPr/>
                    <a:lstStyle/>
                    <a:p>
                      <a:pPr algn="r" rtl="1" fontAlgn="ctr"/>
                      <a:r>
                        <a:rPr lang="ar-SA" sz="1000" b="1" i="0" u="none" strike="noStrike">
                          <a:solidFill>
                            <a:srgbClr val="000000"/>
                          </a:solidFill>
                          <a:effectLst/>
                          <a:latin typeface="Traditional Arabic"/>
                        </a:rPr>
                        <a:t>صافي القيمة الحالية </a:t>
                      </a:r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raditional Arabic"/>
                        </a:rPr>
                        <a:t>NPV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solidFill>
                            <a:srgbClr val="000000"/>
                          </a:solidFill>
                          <a:effectLst/>
                          <a:latin typeface="Traditional Arabic"/>
                        </a:rPr>
                        <a:t>-1,474,409 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solidFill>
                            <a:srgbClr val="000000"/>
                          </a:solidFill>
                          <a:effectLst/>
                          <a:latin typeface="Traditional Arabic"/>
                        </a:rPr>
                        <a:t>ر.س.‏ 1,474,408.73-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ar-SA" sz="1000" b="0" i="0" u="none" strike="noStrike">
                        <a:solidFill>
                          <a:srgbClr val="000000"/>
                        </a:solidFill>
                        <a:effectLst/>
                        <a:latin typeface="Traditional Arabic"/>
                      </a:endParaRPr>
                    </a:p>
                  </a:txBody>
                  <a:tcPr marL="6656" marR="6656" marT="66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ar-SA" sz="1000" b="0" i="0" u="none" strike="noStrike">
                        <a:solidFill>
                          <a:srgbClr val="000000"/>
                        </a:solidFill>
                        <a:effectLst/>
                        <a:latin typeface="Traditional Arabic"/>
                      </a:endParaRPr>
                    </a:p>
                  </a:txBody>
                  <a:tcPr marL="6656" marR="6656" marT="66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ar-SA" sz="1000" b="0" i="0" u="none" strike="noStrike">
                        <a:solidFill>
                          <a:srgbClr val="000000"/>
                        </a:solidFill>
                        <a:effectLst/>
                        <a:latin typeface="Traditional Arabic"/>
                      </a:endParaRPr>
                    </a:p>
                  </a:txBody>
                  <a:tcPr marL="6656" marR="6656" marT="66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ar-SA" sz="1000" b="0" i="0" u="none" strike="noStrike">
                        <a:solidFill>
                          <a:srgbClr val="000000"/>
                        </a:solidFill>
                        <a:effectLst/>
                        <a:latin typeface="Traditional Arabic"/>
                      </a:endParaRPr>
                    </a:p>
                  </a:txBody>
                  <a:tcPr marL="6656" marR="6656" marT="66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8874">
                <a:tc>
                  <a:txBody>
                    <a:bodyPr/>
                    <a:lstStyle/>
                    <a:p>
                      <a:pPr algn="ctr" rtl="1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raditional Arabic"/>
                        </a:rPr>
                        <a:t>IPV</a:t>
                      </a:r>
                    </a:p>
                  </a:txBody>
                  <a:tcPr marL="6656" marR="6656" marT="66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solidFill>
                            <a:srgbClr val="000000"/>
                          </a:solidFill>
                          <a:effectLst/>
                          <a:latin typeface="Traditional Arabic"/>
                        </a:rPr>
                        <a:t>-0.1 </a:t>
                      </a:r>
                    </a:p>
                  </a:txBody>
                  <a:tcPr marL="6656" marR="6656" marT="6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000" b="0" i="0" u="none" strike="noStrike">
                          <a:solidFill>
                            <a:srgbClr val="000000"/>
                          </a:solidFill>
                          <a:effectLst/>
                          <a:latin typeface="Traditional Arabic"/>
                        </a:rPr>
                        <a:t>-0.1</a:t>
                      </a:r>
                    </a:p>
                  </a:txBody>
                  <a:tcPr marL="6656" marR="6656" marT="66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b"/>
                      <a:endParaRPr lang="ar-SA" sz="1000" b="0" i="0" u="none" strike="noStrike">
                        <a:solidFill>
                          <a:srgbClr val="000000"/>
                        </a:solidFill>
                        <a:effectLst/>
                        <a:latin typeface="Traditional Arabic"/>
                      </a:endParaRP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b"/>
                      <a:endParaRPr lang="ar-SA" sz="1000" b="0" i="0" u="none" strike="noStrike">
                        <a:solidFill>
                          <a:srgbClr val="000000"/>
                        </a:solidFill>
                        <a:effectLst/>
                        <a:latin typeface="Traditional Arabic"/>
                      </a:endParaRP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b"/>
                      <a:endParaRPr lang="ar-SA" sz="1000" b="0" i="0" u="none" strike="noStrike">
                        <a:solidFill>
                          <a:srgbClr val="000000"/>
                        </a:solidFill>
                        <a:effectLst/>
                        <a:latin typeface="Traditional Arabic"/>
                      </a:endParaRP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b"/>
                      <a:endParaRPr lang="ar-SA" sz="1000" b="0" i="0" u="none" strike="noStrike" dirty="0">
                        <a:solidFill>
                          <a:srgbClr val="000000"/>
                        </a:solidFill>
                        <a:effectLst/>
                        <a:latin typeface="Traditional Arabic"/>
                      </a:endParaRP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6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0163302"/>
              </p:ext>
            </p:extLst>
          </p:nvPr>
        </p:nvGraphicFramePr>
        <p:xfrm>
          <a:off x="1691679" y="3861048"/>
          <a:ext cx="5040561" cy="1424558"/>
        </p:xfrm>
        <a:graphic>
          <a:graphicData uri="http://schemas.openxmlformats.org/drawingml/2006/table">
            <a:tbl>
              <a:tblPr rtl="1"/>
              <a:tblGrid>
                <a:gridCol w="1601931"/>
                <a:gridCol w="1146210"/>
                <a:gridCol w="1146210"/>
                <a:gridCol w="1146210"/>
              </a:tblGrid>
              <a:tr h="742375">
                <a:tc>
                  <a:txBody>
                    <a:bodyPr/>
                    <a:lstStyle/>
                    <a:p>
                      <a:pPr algn="ctr" rtl="1" fontAlgn="t"/>
                      <a:r>
                        <a:rPr lang="ar-SA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raditional Arabic"/>
                        </a:rPr>
                        <a:t>عناصر التكاليف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ar-SA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raditional Arabic"/>
                        </a:rPr>
                        <a:t>إجمالي تكاليف التشغيل (ريال)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ar-SA" sz="1600" b="0" i="0" u="none" strike="noStrike">
                          <a:solidFill>
                            <a:srgbClr val="FF0000"/>
                          </a:solidFill>
                          <a:effectLst/>
                          <a:latin typeface="Traditional Arabic"/>
                        </a:rPr>
                        <a:t>التكاليف الثابتة (ريال)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ar-SA" sz="1600" b="0" i="0" u="none" strike="noStrike">
                          <a:solidFill>
                            <a:srgbClr val="FF0000"/>
                          </a:solidFill>
                          <a:effectLst/>
                          <a:latin typeface="Traditional Arabic"/>
                        </a:rPr>
                        <a:t>التكاليف المتغيرة (ريال)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82183"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400" b="0" i="0" u="none" strike="noStrike">
                          <a:solidFill>
                            <a:srgbClr val="000000"/>
                          </a:solidFill>
                          <a:effectLst/>
                          <a:latin typeface="Traditional Arabic"/>
                        </a:rPr>
                        <a:t>إجمالي تكاليف التشغيل شامل الاهلاكات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400" b="0" i="0" u="none" strike="noStrike">
                          <a:solidFill>
                            <a:srgbClr val="000000"/>
                          </a:solidFill>
                          <a:effectLst/>
                          <a:latin typeface="Traditional Arabic"/>
                        </a:rPr>
                        <a:t>422,500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400" b="0" i="0" u="none" strike="noStrike">
                          <a:solidFill>
                            <a:srgbClr val="000000"/>
                          </a:solidFill>
                          <a:effectLst/>
                          <a:latin typeface="Traditional Arabic"/>
                        </a:rPr>
                        <a:t>422,500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aditional Arabic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8945471"/>
              </p:ext>
            </p:extLst>
          </p:nvPr>
        </p:nvGraphicFramePr>
        <p:xfrm>
          <a:off x="2267744" y="1556792"/>
          <a:ext cx="3600450" cy="200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3" name="Worksheet" r:id="rId4" imgW="3600585" imgH="2009685" progId="Excel.Sheet.12">
                  <p:embed/>
                </p:oleObj>
              </mc:Choice>
              <mc:Fallback>
                <p:oleObj name="Worksheet" r:id="rId4" imgW="3600585" imgH="200968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67744" y="1556792"/>
                        <a:ext cx="3600450" cy="2009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982063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نص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ar-SA" sz="4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دراسة الجدوى الاقتصادية للمشروع</a:t>
            </a:r>
            <a:endParaRPr lang="en-US" sz="4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5604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143000"/>
          </a:xfrm>
        </p:spPr>
        <p:txBody>
          <a:bodyPr>
            <a:normAutofit fontScale="90000"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</a:pPr>
            <a:r>
              <a:rPr lang="ar-SA" b="1" dirty="0">
                <a:latin typeface="Calibri" panose="020F0502020204030204" pitchFamily="34" charset="0"/>
                <a:ea typeface="Calibri" panose="020F0502020204030204" pitchFamily="34" charset="0"/>
                <a:cs typeface="Simplified Arabic" panose="02020603050405020304" pitchFamily="18" charset="-78"/>
              </a:rPr>
              <a:t>حساسية الربحية لمعدل الخصم:</a:t>
            </a:r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ar-SA" dirty="0"/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0259071"/>
              </p:ext>
            </p:extLst>
          </p:nvPr>
        </p:nvGraphicFramePr>
        <p:xfrm>
          <a:off x="1115617" y="1556794"/>
          <a:ext cx="7128791" cy="4248470"/>
        </p:xfrm>
        <a:graphic>
          <a:graphicData uri="http://schemas.openxmlformats.org/drawingml/2006/table">
            <a:tbl>
              <a:tblPr rtl="1" firstRow="1" firstCol="1" bandRow="1"/>
              <a:tblGrid>
                <a:gridCol w="600540"/>
                <a:gridCol w="838517"/>
                <a:gridCol w="956805"/>
                <a:gridCol w="975003"/>
                <a:gridCol w="774823"/>
                <a:gridCol w="1026098"/>
                <a:gridCol w="930907"/>
                <a:gridCol w="1026098"/>
              </a:tblGrid>
              <a:tr h="1080445"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السنة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الايرادات المتوقعة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التكاليف الاستثمارية المتوقعة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صافي العائد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معامل الخصم (10%)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صافي القيمة المحلية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معامل الخصم (25%)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صافي القيمة الحالية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575"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1423232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-1423232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-1423232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-1423232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452575"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806400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1046822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-240422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0.91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-264200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-300527.5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575"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921600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1047812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-126212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0.83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-152062.6506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0.64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-197206.25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452575"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2017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1036800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1048802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-12002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0.75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-16002.66667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0.51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-23533.33333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575"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2018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1152000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1049792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102208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0.68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150305.8824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0.41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249287.8049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452575"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1152000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1049792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102208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0.62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164851.6129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0.33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309721.2121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575"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ar-SA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المجموع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endParaRPr lang="en-US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-1540339.822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-1385490.066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716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619672" y="620688"/>
            <a:ext cx="624644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400" dirty="0"/>
              <a:t>يتضح أن المشروع مازال غير مجدي لان قيمة صافي القيمة الحالية عند معدل الخصم 25% سالبة</a:t>
            </a:r>
            <a:r>
              <a:rPr lang="ar-SA" sz="2400" dirty="0" smtClean="0"/>
              <a:t>.</a:t>
            </a:r>
          </a:p>
          <a:p>
            <a:endParaRPr lang="ar-SA" sz="2400" dirty="0"/>
          </a:p>
          <a:p>
            <a:r>
              <a:rPr lang="ar-SA" sz="2400" b="1" dirty="0">
                <a:solidFill>
                  <a:srgbClr val="FF217B"/>
                </a:solidFill>
              </a:rPr>
              <a:t>-قياس درجة حساسية الربحية لتغير معدل الخصم من 10% الى 25%:</a:t>
            </a:r>
          </a:p>
          <a:p>
            <a:endParaRPr lang="ar-SA" sz="2400" b="1" dirty="0" smtClean="0">
              <a:solidFill>
                <a:srgbClr val="FF217B"/>
              </a:solidFill>
            </a:endParaRPr>
          </a:p>
          <a:p>
            <a:r>
              <a:rPr lang="ar-SA" sz="2400" dirty="0">
                <a:solidFill>
                  <a:srgbClr val="00B050"/>
                </a:solidFill>
              </a:rPr>
              <a:t>المرونة = التغيير النسبي في صافي القيمة الحالية / التغير النسبي في معدل الخصم</a:t>
            </a:r>
          </a:p>
          <a:p>
            <a:r>
              <a:rPr lang="ar-SA" sz="2400" dirty="0"/>
              <a:t>     </a:t>
            </a:r>
            <a:r>
              <a:rPr lang="ar-SA" sz="2400" dirty="0" smtClean="0"/>
              <a:t>                 </a:t>
            </a:r>
            <a:r>
              <a:rPr lang="ar-SA" sz="2400" dirty="0"/>
              <a:t>=(-0.12)</a:t>
            </a:r>
          </a:p>
          <a:p>
            <a:r>
              <a:rPr lang="ar-SA" sz="2400" dirty="0"/>
              <a:t>انخفاض حساسية ربحية المشروع لتغير معدل الخصم لان قيمة المرونة اقل من </a:t>
            </a:r>
            <a:r>
              <a:rPr lang="ar-SA" sz="2400"/>
              <a:t>1</a:t>
            </a:r>
            <a:r>
              <a:rPr lang="ar-SA" sz="2400" smtClean="0"/>
              <a:t>.</a:t>
            </a:r>
          </a:p>
          <a:p>
            <a:endParaRPr lang="ar-SA" sz="2400" dirty="0"/>
          </a:p>
          <a:p>
            <a:r>
              <a:rPr lang="ar-SA" sz="2400" dirty="0"/>
              <a:t>أذا ان أي ارتفاع معدل الخصم بمقدار1% يترتب عليه انخفاض صافي القيمة الحالية بمقدار(-0.12). </a:t>
            </a:r>
          </a:p>
        </p:txBody>
      </p:sp>
    </p:spTree>
    <p:extLst>
      <p:ext uri="{BB962C8B-B14F-4D97-AF65-F5344CB8AC3E}">
        <p14:creationId xmlns:p14="http://schemas.microsoft.com/office/powerpoint/2010/main" val="33070548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50744" y="9178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ar-SA" sz="4900" dirty="0"/>
              <a:t>ثانيا: حساسية ربحية المشروع للتغير في الواردات والتكاليف:</a:t>
            </a:r>
            <a:r>
              <a:rPr lang="ar-SA" sz="3600" dirty="0">
                <a:solidFill>
                  <a:prstClr val="black"/>
                </a:solidFill>
              </a:rPr>
              <a:t/>
            </a:r>
            <a:br>
              <a:rPr lang="ar-SA" sz="3600" dirty="0">
                <a:solidFill>
                  <a:prstClr val="black"/>
                </a:solidFill>
              </a:rPr>
            </a:br>
            <a:endParaRPr lang="ar-SA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7182" t="51544" r="27176" b="27773"/>
          <a:stretch>
            <a:fillRect/>
          </a:stretch>
        </p:blipFill>
        <p:spPr bwMode="auto">
          <a:xfrm>
            <a:off x="1187624" y="2060848"/>
            <a:ext cx="6955841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53133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508918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تحليل </a:t>
            </a:r>
            <a:r>
              <a:rPr lang="ar-SA" dirty="0"/>
              <a:t>احساسية للتغيرات والتكاليف في معدل الخصم </a:t>
            </a:r>
            <a:r>
              <a:rPr lang="ar-SA" dirty="0" smtClean="0"/>
              <a:t>الثابت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4438789"/>
              </p:ext>
            </p:extLst>
          </p:nvPr>
        </p:nvGraphicFramePr>
        <p:xfrm>
          <a:off x="827584" y="2204864"/>
          <a:ext cx="7560841" cy="4116189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511986"/>
                <a:gridCol w="1511986"/>
                <a:gridCol w="1511986"/>
                <a:gridCol w="1511986"/>
                <a:gridCol w="1512897"/>
              </a:tblGrid>
              <a:tr h="686000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السنة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صافي القيمة الحالية قبل التغير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صافي القيمة الحالية بعد انخفاض الايرادات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صافي القيمة الحالية بعد زيادة التكاليف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صافي القيمة الحالية بعد تغير كليهما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90027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-14232323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-1423232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-1565555.2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-1565555.2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90027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-264200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-352815.38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-379235.38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-467850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90027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-152062.65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-263098.79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-278305.06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-389341.2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90027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-16002.66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-154242.66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-155842.93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-294083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90027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150305.88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-19105.88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-15287812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-15457223.8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90027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164851.61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-20954.83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-16767277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-16953084.1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90027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</a:rPr>
                        <a:t>المجموع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-14349430.82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-2233449.54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-34434027.57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-35127137.3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96917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073427"/>
              </a:xfrm>
            </p:spPr>
            <p:txBody>
              <a:bodyPr>
                <a:normAutofit/>
              </a:bodyPr>
              <a:lstStyle/>
              <a:p>
                <a:r>
                  <a:rPr lang="ar-SA" dirty="0"/>
                  <a:t>تحليل مرونة ربحية الإيراد</a:t>
                </a:r>
                <a:r>
                  <a:rPr lang="ar-SA" dirty="0" smtClean="0"/>
                  <a:t>:</a:t>
                </a:r>
                <a:endParaRPr lang="ar-SA" dirty="0"/>
              </a:p>
              <a:p>
                <a:pPr marL="0" indent="0">
                  <a:buNone/>
                </a:pPr>
                <a:r>
                  <a:rPr lang="ar-SA" dirty="0"/>
                  <a:t> </a:t>
                </a:r>
                <a:endParaRPr lang="en-US" dirty="0"/>
              </a:p>
              <a:p>
                <a:pPr rtl="0"/>
                <a14:m>
                  <m:oMath xmlns:m="http://schemas.openxmlformats.org/officeDocument/2006/math">
                    <m:r>
                      <a:rPr lang="ar-SA">
                        <a:latin typeface="Cambria Math" panose="02040503050406030204" pitchFamily="18" charset="0"/>
                      </a:rPr>
                      <m:t>المرونة</m:t>
                    </m:r>
                    <m:r>
                      <a:rPr lang="ar-SA">
                        <a:latin typeface="Cambria Math" panose="02040503050406030204" pitchFamily="18" charset="0"/>
                      </a:rPr>
                      <m:t> </m:t>
                    </m:r>
                    <m:r>
                      <a:rPr lang="ar-SA">
                        <a:latin typeface="Cambria Math" panose="02040503050406030204" pitchFamily="18" charset="0"/>
                      </a:rPr>
                      <m:t>الربحية</m:t>
                    </m:r>
                    <m:r>
                      <a:rPr lang="ar-SA">
                        <a:latin typeface="Cambria Math" panose="02040503050406030204" pitchFamily="18" charset="0"/>
                      </a:rPr>
                      <m:t> </m:t>
                    </m:r>
                    <m:r>
                      <a:rPr lang="ar-SA">
                        <a:latin typeface="Cambria Math" panose="02040503050406030204" pitchFamily="18" charset="0"/>
                      </a:rPr>
                      <m:t>للإيراد</m:t>
                    </m:r>
                    <m:r>
                      <a:rPr lang="ar-SA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ar-SA">
                            <a:latin typeface="Cambria Math" panose="02040503050406030204" pitchFamily="18" charset="0"/>
                          </a:rPr>
                          <m:t>∆% </m:t>
                        </m:r>
                        <m:r>
                          <a:rPr lang="ar-SA">
                            <a:latin typeface="Cambria Math" panose="02040503050406030204" pitchFamily="18" charset="0"/>
                          </a:rPr>
                          <m:t>الحالية</m:t>
                        </m:r>
                        <m:r>
                          <a:rPr lang="ar-SA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ar-SA">
                            <a:latin typeface="Cambria Math" panose="02040503050406030204" pitchFamily="18" charset="0"/>
                          </a:rPr>
                          <m:t>القيمة</m:t>
                        </m:r>
                        <m:r>
                          <a:rPr lang="ar-SA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ar-SA">
                            <a:latin typeface="Cambria Math" panose="02040503050406030204" pitchFamily="18" charset="0"/>
                          </a:rPr>
                          <m:t>صافي</m:t>
                        </m:r>
                        <m:r>
                          <a:rPr lang="ar-SA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ar-SA">
                            <a:latin typeface="Cambria Math" panose="02040503050406030204" pitchFamily="18" charset="0"/>
                          </a:rPr>
                          <m:t>في</m:t>
                        </m:r>
                        <m:r>
                          <a:rPr lang="ar-SA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∆% </m:t>
                        </m:r>
                        <m:r>
                          <a:rPr lang="ar-SA">
                            <a:latin typeface="Cambria Math" panose="02040503050406030204" pitchFamily="18" charset="0"/>
                          </a:rPr>
                          <m:t>الكلي</m:t>
                        </m:r>
                        <m:r>
                          <a:rPr lang="ar-SA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ar-SA">
                            <a:latin typeface="Cambria Math" panose="02040503050406030204" pitchFamily="18" charset="0"/>
                          </a:rPr>
                          <m:t>الايرد</m:t>
                        </m:r>
                        <m:r>
                          <a:rPr lang="ar-SA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ar-SA">
                            <a:latin typeface="Cambria Math" panose="02040503050406030204" pitchFamily="18" charset="0"/>
                          </a:rPr>
                          <m:t>في</m:t>
                        </m:r>
                      </m:den>
                    </m:f>
                  </m:oMath>
                </a14:m>
                <a:endParaRPr lang="en-US" dirty="0"/>
              </a:p>
              <a:p>
                <a:pPr rtl="0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2233449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−(−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14349430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82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14349430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82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÷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%=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8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48</m:t>
                    </m:r>
                  </m:oMath>
                </a14:m>
                <a:endParaRPr lang="en-US" dirty="0"/>
              </a:p>
              <a:p>
                <a:r>
                  <a:rPr lang="ar-SA" dirty="0"/>
                  <a:t>انخفاض الإيراد الكلي بنسبه 10% يؤدي الى انخفاض ربحية بنسبة 84%، و هذا يشير الى ان درجة حساسيته كبيرة.</a:t>
                </a:r>
                <a:endParaRPr lang="en-US" dirty="0"/>
              </a:p>
              <a:p>
                <a:endParaRPr lang="ar-SA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073427"/>
              </a:xfrm>
              <a:blipFill rotWithShape="1">
                <a:blip r:embed="rId2"/>
                <a:stretch>
                  <a:fillRect t="-1563" r="-1852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34035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الشعار بعد التعديل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1424" y="714356"/>
            <a:ext cx="7965184" cy="5929354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24744"/>
                <a:ext cx="8229600" cy="5001419"/>
              </a:xfrm>
            </p:spPr>
            <p:txBody>
              <a:bodyPr/>
              <a:lstStyle/>
              <a:p>
                <a:r>
                  <a:rPr lang="ar-SA" dirty="0"/>
                  <a:t>مرونة الربحية للتكاليف:</a:t>
                </a:r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ar-SA">
                        <a:latin typeface="Cambria Math" panose="02040503050406030204" pitchFamily="18" charset="0"/>
                      </a:rPr>
                      <m:t>للتكاليف</m:t>
                    </m:r>
                    <m:r>
                      <a:rPr lang="ar-SA">
                        <a:latin typeface="Cambria Math" panose="02040503050406030204" pitchFamily="18" charset="0"/>
                      </a:rPr>
                      <m:t> </m:t>
                    </m:r>
                    <m:r>
                      <a:rPr lang="ar-SA">
                        <a:latin typeface="Cambria Math" panose="02040503050406030204" pitchFamily="18" charset="0"/>
                      </a:rPr>
                      <m:t>الربحية</m:t>
                    </m:r>
                    <m:r>
                      <a:rPr lang="ar-SA">
                        <a:latin typeface="Cambria Math" panose="02040503050406030204" pitchFamily="18" charset="0"/>
                      </a:rPr>
                      <m:t> </m:t>
                    </m:r>
                    <m:r>
                      <a:rPr lang="ar-SA">
                        <a:latin typeface="Cambria Math" panose="02040503050406030204" pitchFamily="18" charset="0"/>
                      </a:rPr>
                      <m:t>مرونة</m:t>
                    </m:r>
                    <m:r>
                      <a:rPr lang="ar-SA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a:rPr lang="ar-SA">
                            <a:latin typeface="Cambria Math" panose="02040503050406030204" pitchFamily="18" charset="0"/>
                          </a:rPr>
                          <m:t>الحالية</m:t>
                        </m:r>
                        <m:r>
                          <a:rPr lang="ar-SA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ar-SA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ar-SA">
                            <a:latin typeface="Cambria Math" panose="02040503050406030204" pitchFamily="18" charset="0"/>
                          </a:rPr>
                          <m:t>القيم</m:t>
                        </m:r>
                        <m:r>
                          <a:rPr lang="ar-SA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ar-SA">
                            <a:latin typeface="Cambria Math" panose="02040503050406030204" pitchFamily="18" charset="0"/>
                          </a:rPr>
                          <m:t>صافي</m:t>
                        </m:r>
                        <m:r>
                          <a:rPr lang="ar-SA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ar-SA">
                            <a:latin typeface="Cambria Math" panose="02040503050406030204" pitchFamily="18" charset="0"/>
                          </a:rPr>
                          <m:t>في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∆%</m:t>
                        </m:r>
                        <m:r>
                          <a:rPr lang="ar-SA">
                            <a:latin typeface="Cambria Math" panose="02040503050406030204" pitchFamily="18" charset="0"/>
                          </a:rPr>
                          <m:t>الكلية</m:t>
                        </m:r>
                        <m:r>
                          <a:rPr lang="ar-SA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ar-SA">
                            <a:latin typeface="Cambria Math" panose="02040503050406030204" pitchFamily="18" charset="0"/>
                          </a:rPr>
                          <m:t>التكاليف</m:t>
                        </m:r>
                        <m:r>
                          <a:rPr lang="ar-SA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ar-SA">
                            <a:latin typeface="Cambria Math" panose="02040503050406030204" pitchFamily="18" charset="0"/>
                          </a:rPr>
                          <m:t>في</m:t>
                        </m:r>
                      </m:den>
                    </m:f>
                  </m:oMath>
                </a14:m>
                <a:r>
                  <a:rPr lang="en-US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34434027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57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1434943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8</m:t>
                            </m:r>
                          </m:e>
                        </m:d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14349430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÷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10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%=−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13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9</m:t>
                    </m:r>
                  </m:oMath>
                </a14:m>
                <a:endParaRPr lang="en-US" dirty="0"/>
              </a:p>
              <a:p>
                <a:r>
                  <a:rPr lang="ar-SA" dirty="0"/>
                  <a:t>ارتفاع التكاليف بنسبة 10%يؤدي الى انخفاض ربحية المشروع بنسبة 139% و من ثم ان حساسية الربحية للتكاليف اكبر من الايراد.</a:t>
                </a:r>
                <a:endParaRPr lang="en-US" dirty="0"/>
              </a:p>
              <a:p>
                <a:endParaRPr lang="ar-SA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24744"/>
                <a:ext cx="8229600" cy="5001419"/>
              </a:xfrm>
              <a:blipFill rotWithShape="1">
                <a:blip r:embed="rId2"/>
                <a:stretch>
                  <a:fillRect t="-1829" r="-1778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311467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24744"/>
                <a:ext cx="8229600" cy="5001419"/>
              </a:xfrm>
            </p:spPr>
            <p:txBody>
              <a:bodyPr>
                <a:normAutofit/>
              </a:bodyPr>
              <a:lstStyle/>
              <a:p>
                <a:r>
                  <a:rPr lang="ar-SA" dirty="0" smtClean="0"/>
                  <a:t>مرونة الربحية للتغير العام:</a:t>
                </a:r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ar-SA">
                        <a:latin typeface="Cambria Math" panose="02040503050406030204" pitchFamily="18" charset="0"/>
                      </a:rPr>
                      <m:t>العام</m:t>
                    </m:r>
                    <m:r>
                      <a:rPr lang="ar-SA">
                        <a:latin typeface="Cambria Math" panose="02040503050406030204" pitchFamily="18" charset="0"/>
                      </a:rPr>
                      <m:t> </m:t>
                    </m:r>
                    <m:r>
                      <a:rPr lang="ar-SA">
                        <a:latin typeface="Cambria Math" panose="02040503050406030204" pitchFamily="18" charset="0"/>
                      </a:rPr>
                      <m:t>للتغير</m:t>
                    </m:r>
                    <m:r>
                      <a:rPr lang="ar-SA">
                        <a:latin typeface="Cambria Math" panose="02040503050406030204" pitchFamily="18" charset="0"/>
                      </a:rPr>
                      <m:t> </m:t>
                    </m:r>
                    <m:r>
                      <a:rPr lang="ar-SA">
                        <a:latin typeface="Cambria Math" panose="02040503050406030204" pitchFamily="18" charset="0"/>
                      </a:rPr>
                      <m:t>الربحية</m:t>
                    </m:r>
                    <m:r>
                      <a:rPr lang="ar-SA">
                        <a:latin typeface="Cambria Math" panose="02040503050406030204" pitchFamily="18" charset="0"/>
                      </a:rPr>
                      <m:t> </m:t>
                    </m:r>
                    <m:r>
                      <a:rPr lang="ar-SA">
                        <a:latin typeface="Cambria Math" panose="02040503050406030204" pitchFamily="18" charset="0"/>
                      </a:rPr>
                      <m:t>مرونة</m:t>
                    </m:r>
                    <m:r>
                      <a:rPr lang="ar-SA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ar-SA">
                            <a:latin typeface="Cambria Math" panose="02040503050406030204" pitchFamily="18" charset="0"/>
                          </a:rPr>
                          <m:t>∆% </m:t>
                        </m:r>
                        <m:r>
                          <a:rPr lang="ar-SA">
                            <a:latin typeface="Cambria Math" panose="02040503050406030204" pitchFamily="18" charset="0"/>
                          </a:rPr>
                          <m:t>الحالية</m:t>
                        </m:r>
                        <m:r>
                          <a:rPr lang="ar-SA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ar-SA">
                            <a:latin typeface="Cambria Math" panose="02040503050406030204" pitchFamily="18" charset="0"/>
                          </a:rPr>
                          <m:t>القيمة</m:t>
                        </m:r>
                        <m:r>
                          <a:rPr lang="ar-SA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ar-SA">
                            <a:latin typeface="Cambria Math" panose="02040503050406030204" pitchFamily="18" charset="0"/>
                          </a:rPr>
                          <m:t>صافي</m:t>
                        </m:r>
                        <m:r>
                          <a:rPr lang="ar-SA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ar-SA">
                            <a:latin typeface="Cambria Math" panose="02040503050406030204" pitchFamily="18" charset="0"/>
                          </a:rPr>
                          <m:t>في</m:t>
                        </m:r>
                        <m:r>
                          <a:rPr lang="ar-SA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∆%</m:t>
                        </m:r>
                        <m:r>
                          <a:rPr lang="ar-SA">
                            <a:latin typeface="Cambria Math" panose="02040503050406030204" pitchFamily="18" charset="0"/>
                          </a:rPr>
                          <m:t>التكاليف</m:t>
                        </m:r>
                        <m:r>
                          <a:rPr lang="ar-SA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ar-SA">
                            <a:latin typeface="Cambria Math" panose="02040503050406030204" pitchFamily="18" charset="0"/>
                          </a:rPr>
                          <m:t>و</m:t>
                        </m:r>
                        <m:r>
                          <a:rPr lang="ar-SA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ar-SA">
                            <a:latin typeface="Cambria Math" panose="02040503050406030204" pitchFamily="18" charset="0"/>
                          </a:rPr>
                          <m:t>الايرادات</m:t>
                        </m:r>
                        <m:r>
                          <a:rPr lang="ar-SA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ar-SA">
                            <a:latin typeface="Cambria Math" panose="02040503050406030204" pitchFamily="18" charset="0"/>
                          </a:rPr>
                          <m:t>في</m:t>
                        </m:r>
                      </m:den>
                    </m:f>
                  </m:oMath>
                </a14:m>
                <a:endParaRPr lang="en-US" i="1" dirty="0" smtClean="0"/>
              </a:p>
              <a:p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(−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35127137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)−(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14349430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8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14349430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82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34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47</m:t>
                    </m:r>
                  </m:oMath>
                </a14:m>
                <a:endParaRPr lang="en-US" dirty="0"/>
              </a:p>
              <a:p>
                <a:r>
                  <a:rPr lang="ar-SA" dirty="0"/>
                  <a:t>لتغير كليهما: ارتفاع التكاليف بنسبة 10% و انخفاض الايراد بنسبة 10% يؤدي لنقص ربحية لمشروع ب 344%.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24744"/>
                <a:ext cx="8229600" cy="5001419"/>
              </a:xfrm>
              <a:blipFill rotWithShape="1">
                <a:blip r:embed="rId2"/>
                <a:stretch>
                  <a:fillRect t="-1829" r="-1778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343953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92697"/>
            <a:ext cx="7308682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23998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ارتفاع مدة الإنشاء من سنة إلى سنتين أي بزيادة قدرها 100% أدت إلى انخفاض صافي القيمة الحالية من   1474409- إلى 1540340- بنسبة 4.471%									</a:t>
            </a:r>
          </a:p>
          <a:p>
            <a:r>
              <a:rPr lang="ar-SA" dirty="0"/>
              <a:t>المرونة للتأخير في الإنشاء =4.471% / 100%  = 0.044 &lt;1 أي أن حساسية ربحية المشروع للتغير في مدة الإنشاء منخفضة لأن قيمة معامل المرونة أقل من1.									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02133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rmAutofit/>
          </a:bodyPr>
          <a:lstStyle/>
          <a:p>
            <a:r>
              <a:rPr lang="ar-SA" dirty="0" smtClean="0"/>
              <a:t>تقدير حدود حساسية المشروع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785786" y="1714488"/>
            <a:ext cx="7429552" cy="418576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rgbClr val="FF217B"/>
                </a:solidFill>
              </a:rPr>
              <a:t>1- نسبة المنافع (</a:t>
            </a:r>
            <a:r>
              <a:rPr lang="ar-SA" sz="2400" b="1" dirty="0" err="1" smtClean="0">
                <a:solidFill>
                  <a:srgbClr val="FF217B"/>
                </a:solidFill>
              </a:rPr>
              <a:t>الايرادات</a:t>
            </a:r>
            <a:r>
              <a:rPr lang="ar-SA" sz="2400" b="1" dirty="0" smtClean="0">
                <a:solidFill>
                  <a:srgbClr val="FF217B"/>
                </a:solidFill>
              </a:rPr>
              <a:t>) /  التكاليف الاستثمارية</a:t>
            </a:r>
            <a:endParaRPr lang="en-US" sz="2400" b="1" dirty="0" smtClean="0">
              <a:solidFill>
                <a:srgbClr val="FF217B"/>
              </a:solidFill>
            </a:endParaRPr>
          </a:p>
          <a:p>
            <a:r>
              <a:rPr lang="ar-SA" sz="2000" dirty="0" smtClean="0">
                <a:solidFill>
                  <a:srgbClr val="00B050"/>
                </a:solidFill>
              </a:rPr>
              <a:t>1152000/ 1423232 = 0.809 </a:t>
            </a:r>
          </a:p>
          <a:p>
            <a:r>
              <a:rPr lang="ar-SA" sz="2000" b="1" u="sng" dirty="0" smtClean="0">
                <a:solidFill>
                  <a:schemeClr val="accent1">
                    <a:lumMod val="75000"/>
                  </a:schemeClr>
                </a:solidFill>
              </a:rPr>
              <a:t>وذلك يعني </a:t>
            </a:r>
            <a:r>
              <a:rPr lang="ar-SA" sz="2000" b="1" u="sng" dirty="0" err="1" smtClean="0">
                <a:solidFill>
                  <a:schemeClr val="accent1">
                    <a:lumMod val="75000"/>
                  </a:schemeClr>
                </a:solidFill>
              </a:rPr>
              <a:t>ان</a:t>
            </a:r>
            <a:r>
              <a:rPr lang="ar-SA" sz="2000" b="1" u="sng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ar-SA" sz="2000" dirty="0" smtClean="0"/>
              <a:t>التكاليف يمكن </a:t>
            </a:r>
            <a:r>
              <a:rPr lang="ar-SA" sz="2000" dirty="0" err="1" smtClean="0"/>
              <a:t>ان</a:t>
            </a:r>
            <a:r>
              <a:rPr lang="ar-SA" sz="2000" dirty="0" smtClean="0"/>
              <a:t> ترتفع 0.190 قبل تحول المشروع </a:t>
            </a:r>
            <a:r>
              <a:rPr lang="ar-SA" sz="2000" dirty="0" err="1" smtClean="0"/>
              <a:t>الى</a:t>
            </a:r>
            <a:r>
              <a:rPr lang="ar-SA" sz="2000" dirty="0" smtClean="0"/>
              <a:t> </a:t>
            </a:r>
            <a:r>
              <a:rPr lang="ar-SA" sz="2000" dirty="0" err="1" smtClean="0"/>
              <a:t>خساره</a:t>
            </a:r>
            <a:endParaRPr lang="ar-SA" sz="2000" dirty="0" smtClean="0"/>
          </a:p>
          <a:p>
            <a:endParaRPr lang="ar-SA" dirty="0" smtClean="0"/>
          </a:p>
          <a:p>
            <a:r>
              <a:rPr lang="ar-SA" sz="2400" b="1" dirty="0" smtClean="0">
                <a:solidFill>
                  <a:srgbClr val="FF217B"/>
                </a:solidFill>
              </a:rPr>
              <a:t>2- مقلوب نسبة المنافع/ التكاليف</a:t>
            </a:r>
            <a:endParaRPr lang="en-US" sz="2400" b="1" dirty="0" smtClean="0">
              <a:solidFill>
                <a:srgbClr val="FF217B"/>
              </a:solidFill>
            </a:endParaRPr>
          </a:p>
          <a:p>
            <a:r>
              <a:rPr lang="ar-SA" sz="2000" dirty="0" smtClean="0">
                <a:solidFill>
                  <a:srgbClr val="00B050"/>
                </a:solidFill>
              </a:rPr>
              <a:t>1423232/ 1152000 = 1.235</a:t>
            </a:r>
          </a:p>
          <a:p>
            <a:r>
              <a:rPr lang="ar-SA" sz="2000" b="1" u="sng" dirty="0" smtClean="0">
                <a:solidFill>
                  <a:schemeClr val="accent1">
                    <a:lumMod val="75000"/>
                  </a:schemeClr>
                </a:solidFill>
              </a:rPr>
              <a:t>وذلك يعني </a:t>
            </a:r>
            <a:r>
              <a:rPr lang="ar-SA" sz="2000" b="1" u="sng" dirty="0" err="1" smtClean="0">
                <a:solidFill>
                  <a:schemeClr val="accent1">
                    <a:lumMod val="75000"/>
                  </a:schemeClr>
                </a:solidFill>
              </a:rPr>
              <a:t>ان</a:t>
            </a:r>
            <a:r>
              <a:rPr lang="ar-SA" sz="2000" b="1" u="sng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ar-SA" sz="2000" dirty="0" smtClean="0"/>
              <a:t>الانخفاض </a:t>
            </a:r>
            <a:r>
              <a:rPr lang="ar-SA" sz="2000" dirty="0" err="1" smtClean="0"/>
              <a:t>الاقصى</a:t>
            </a:r>
            <a:r>
              <a:rPr lang="ar-SA" sz="2000" dirty="0" smtClean="0"/>
              <a:t> في </a:t>
            </a:r>
            <a:r>
              <a:rPr lang="ar-SA" sz="2000" dirty="0" err="1" smtClean="0"/>
              <a:t>الايرادات</a:t>
            </a:r>
            <a:r>
              <a:rPr lang="ar-SA" sz="2000" dirty="0" smtClean="0"/>
              <a:t> سيكون بنسبة 0.235 قبل تحول المشروع </a:t>
            </a:r>
            <a:r>
              <a:rPr lang="ar-SA" sz="2000" dirty="0" err="1" smtClean="0"/>
              <a:t>الى</a:t>
            </a:r>
            <a:r>
              <a:rPr lang="ar-SA" sz="2000" dirty="0" smtClean="0"/>
              <a:t> </a:t>
            </a:r>
            <a:r>
              <a:rPr lang="ar-SA" sz="2000" dirty="0" err="1" smtClean="0"/>
              <a:t>خساره</a:t>
            </a:r>
            <a:r>
              <a:rPr lang="ar-SA" sz="2000" dirty="0" smtClean="0"/>
              <a:t>.</a:t>
            </a:r>
            <a:endParaRPr lang="ar-SA" dirty="0" smtClean="0"/>
          </a:p>
          <a:p>
            <a:endParaRPr lang="ar-SA" dirty="0" smtClean="0"/>
          </a:p>
          <a:p>
            <a:r>
              <a:rPr lang="ar-SA" sz="2400" b="1" dirty="0" smtClean="0">
                <a:solidFill>
                  <a:srgbClr val="FF217B"/>
                </a:solidFill>
              </a:rPr>
              <a:t>3- علاقة معدل الخصم ومعدل العائد الداخلي</a:t>
            </a:r>
            <a:endParaRPr lang="en-US" sz="2400" b="1" dirty="0" smtClean="0">
              <a:solidFill>
                <a:srgbClr val="FF217B"/>
              </a:solidFill>
            </a:endParaRPr>
          </a:p>
          <a:p>
            <a:r>
              <a:rPr lang="ar-SA" sz="2000" dirty="0" smtClean="0">
                <a:solidFill>
                  <a:srgbClr val="00B050"/>
                </a:solidFill>
              </a:rPr>
              <a:t>معدل الخصم 10% </a:t>
            </a:r>
            <a:r>
              <a:rPr lang="en-US" sz="2000" dirty="0" smtClean="0">
                <a:solidFill>
                  <a:srgbClr val="00B050"/>
                </a:solidFill>
              </a:rPr>
              <a:t>&lt;</a:t>
            </a:r>
            <a:r>
              <a:rPr lang="ar-SA" sz="2000" dirty="0" smtClean="0">
                <a:solidFill>
                  <a:srgbClr val="00B050"/>
                </a:solidFill>
              </a:rPr>
              <a:t> من معدل العائد الداخلي -40.9%</a:t>
            </a:r>
            <a:endParaRPr lang="en-US" sz="2000" dirty="0" smtClean="0">
              <a:solidFill>
                <a:srgbClr val="00B050"/>
              </a:solidFill>
            </a:endParaRPr>
          </a:p>
          <a:p>
            <a:r>
              <a:rPr lang="ar-SA" sz="2000" b="1" u="sng" dirty="0" smtClean="0">
                <a:solidFill>
                  <a:schemeClr val="accent1">
                    <a:lumMod val="75000"/>
                  </a:schemeClr>
                </a:solidFill>
              </a:rPr>
              <a:t>وهذا يعني </a:t>
            </a:r>
            <a:r>
              <a:rPr lang="ar-SA" sz="2000" b="1" u="sng" dirty="0" err="1" smtClean="0">
                <a:solidFill>
                  <a:schemeClr val="accent1">
                    <a:lumMod val="75000"/>
                  </a:schemeClr>
                </a:solidFill>
              </a:rPr>
              <a:t>ان</a:t>
            </a:r>
            <a:r>
              <a:rPr lang="ar-SA" sz="2000" b="1" u="sng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ar-SA" sz="2000" dirty="0" smtClean="0"/>
              <a:t>أقصى ارتفاع لمعدل الخصم -40.9% وبعدها يتحول المشروع </a:t>
            </a:r>
            <a:r>
              <a:rPr lang="ar-SA" sz="2000" dirty="0" err="1" smtClean="0"/>
              <a:t>الى</a:t>
            </a:r>
            <a:r>
              <a:rPr lang="ar-SA" sz="2000" dirty="0" smtClean="0"/>
              <a:t> خسارة.</a:t>
            </a:r>
            <a:endParaRPr lang="en-US" sz="2000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دراسة الجدوى الاجتماعية للمشروع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495328" y="1417638"/>
            <a:ext cx="7929618" cy="20621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>
                <a:solidFill>
                  <a:srgbClr val="FF217B"/>
                </a:solidFill>
              </a:rPr>
              <a:t>الربحية الاجتماعية = الربحية الاقتصادية + فائض المستهلك </a:t>
            </a:r>
          </a:p>
          <a:p>
            <a:endParaRPr lang="ar-SA" sz="12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فائض المستهلك = (0.5 حجم المبيعات </a:t>
            </a:r>
            <a:r>
              <a:rPr lang="ar-SA" dirty="0" err="1" smtClean="0">
                <a:solidFill>
                  <a:schemeClr val="accent1">
                    <a:lumMod val="75000"/>
                  </a:schemeClr>
                </a:solidFill>
              </a:rPr>
              <a:t>المتوقعه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 للمشروع * الفرق بين السعر </a:t>
            </a:r>
            <a:r>
              <a:rPr lang="ar-SA" dirty="0" err="1" smtClean="0">
                <a:solidFill>
                  <a:schemeClr val="accent1">
                    <a:lumMod val="75000"/>
                  </a:schemeClr>
                </a:solidFill>
              </a:rPr>
              <a:t>الاصلي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 قبل تقديم المشروع للسلعة والسعر بعد تقديم المشروع للسلعة)</a:t>
            </a:r>
          </a:p>
          <a:p>
            <a:endParaRPr lang="ar-SA" dirty="0" smtClean="0"/>
          </a:p>
          <a:p>
            <a:r>
              <a:rPr lang="ar-SA" sz="2000" dirty="0" smtClean="0">
                <a:solidFill>
                  <a:srgbClr val="00B050"/>
                </a:solidFill>
              </a:rPr>
              <a:t>الربحية الاجتماعية = 77829 + ( 0.5 (14400) * (2500- 2400) ) = 797829</a:t>
            </a:r>
            <a:endParaRPr lang="en-US" sz="2000" dirty="0" smtClean="0">
              <a:solidFill>
                <a:srgbClr val="00B050"/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الآثار التنموية للمشروع</a:t>
            </a:r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071538" y="1285861"/>
          <a:ext cx="7072362" cy="4880325"/>
        </p:xfrm>
        <a:graphic>
          <a:graphicData uri="http://schemas.openxmlformats.org/drawingml/2006/table">
            <a:tbl>
              <a:tblPr rtl="1"/>
              <a:tblGrid>
                <a:gridCol w="1600146"/>
                <a:gridCol w="1897724"/>
                <a:gridCol w="3574492"/>
              </a:tblGrid>
              <a:tr h="28575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 err="1">
                          <a:solidFill>
                            <a:srgbClr val="FF217B"/>
                          </a:solidFill>
                          <a:latin typeface="Calibri"/>
                          <a:ea typeface="Calibri"/>
                          <a:cs typeface="Arial"/>
                        </a:rPr>
                        <a:t>الاهداف</a:t>
                      </a:r>
                      <a:endParaRPr lang="en-US" sz="1600" b="1" dirty="0">
                        <a:solidFill>
                          <a:srgbClr val="FF217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solidFill>
                            <a:srgbClr val="FF217B"/>
                          </a:solidFill>
                          <a:latin typeface="Calibri"/>
                          <a:ea typeface="Calibri"/>
                          <a:cs typeface="Arial"/>
                        </a:rPr>
                        <a:t>المعيار</a:t>
                      </a:r>
                      <a:endParaRPr lang="en-US" sz="1600" b="1" dirty="0">
                        <a:solidFill>
                          <a:srgbClr val="FF217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solidFill>
                            <a:srgbClr val="FF217B"/>
                          </a:solidFill>
                          <a:latin typeface="Calibri"/>
                          <a:ea typeface="Calibri"/>
                          <a:cs typeface="Arial"/>
                        </a:rPr>
                        <a:t>طريقة حسابه</a:t>
                      </a:r>
                      <a:endParaRPr lang="en-US" sz="1600" b="1" dirty="0">
                        <a:solidFill>
                          <a:srgbClr val="FF217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2417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u="sng" dirty="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Arial"/>
                        </a:rPr>
                        <a:t>التوظف</a:t>
                      </a:r>
                      <a:endParaRPr lang="en-US" sz="1600" b="1" u="sng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0" dirty="0" err="1">
                          <a:solidFill>
                            <a:srgbClr val="00B050"/>
                          </a:solidFill>
                          <a:latin typeface="Calibri"/>
                          <a:ea typeface="Calibri"/>
                          <a:cs typeface="Arial"/>
                        </a:rPr>
                        <a:t>الاثر</a:t>
                      </a:r>
                      <a:r>
                        <a:rPr lang="ar-SA" sz="2000" b="0" dirty="0">
                          <a:solidFill>
                            <a:srgbClr val="00B050"/>
                          </a:solidFill>
                          <a:latin typeface="Calibri"/>
                          <a:ea typeface="Calibri"/>
                          <a:cs typeface="Arial"/>
                        </a:rPr>
                        <a:t> الكلي للعمالة</a:t>
                      </a:r>
                      <a:endParaRPr lang="en-US" sz="1600" b="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0" dirty="0">
                          <a:latin typeface="Calibri"/>
                          <a:ea typeface="Calibri"/>
                          <a:cs typeface="Arial"/>
                        </a:rPr>
                        <a:t> يسهم المشروع في </a:t>
                      </a:r>
                      <a:r>
                        <a:rPr lang="ar-SA" sz="2000" b="1" u="sng" dirty="0">
                          <a:latin typeface="Calibri"/>
                          <a:ea typeface="Calibri"/>
                          <a:cs typeface="Arial"/>
                        </a:rPr>
                        <a:t>وظائف مباشره</a:t>
                      </a:r>
                      <a:r>
                        <a:rPr lang="ar-SA" sz="2000" b="1" dirty="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ar-SA" sz="2000" b="0" dirty="0">
                          <a:latin typeface="Calibri"/>
                          <a:ea typeface="Calibri"/>
                          <a:cs typeface="Arial"/>
                        </a:rPr>
                        <a:t>تتمثل </a:t>
                      </a:r>
                      <a:r>
                        <a:rPr lang="ar-SA" sz="2000" b="0" dirty="0" err="1">
                          <a:latin typeface="Calibri"/>
                          <a:ea typeface="Calibri"/>
                          <a:cs typeface="Arial"/>
                        </a:rPr>
                        <a:t>بالاشراف</a:t>
                      </a:r>
                      <a:r>
                        <a:rPr lang="ar-SA" sz="2000" b="0" dirty="0">
                          <a:latin typeface="Calibri"/>
                          <a:ea typeface="Calibri"/>
                          <a:cs typeface="Arial"/>
                        </a:rPr>
                        <a:t> على </a:t>
                      </a:r>
                      <a:r>
                        <a:rPr lang="ar-SA" sz="2000" b="0" dirty="0" err="1">
                          <a:latin typeface="Calibri"/>
                          <a:ea typeface="Calibri"/>
                          <a:cs typeface="Arial"/>
                        </a:rPr>
                        <a:t>الاطفال</a:t>
                      </a:r>
                      <a:r>
                        <a:rPr lang="ar-SA" sz="2000" b="0" dirty="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ar-SA" sz="2000" b="0" dirty="0" err="1">
                          <a:latin typeface="Calibri"/>
                          <a:ea typeface="Calibri"/>
                          <a:cs typeface="Arial"/>
                        </a:rPr>
                        <a:t>والاشغال</a:t>
                      </a:r>
                      <a:r>
                        <a:rPr lang="ar-SA" sz="2000" b="0" dirty="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ar-SA" sz="2000" b="0" dirty="0" err="1">
                          <a:latin typeface="Calibri"/>
                          <a:ea typeface="Calibri"/>
                          <a:cs typeface="Arial"/>
                        </a:rPr>
                        <a:t>الادارية</a:t>
                      </a:r>
                      <a:r>
                        <a:rPr lang="ar-SA" sz="2000" b="0" dirty="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ar-SA" sz="2000" b="0" dirty="0" smtClean="0">
                          <a:latin typeface="Calibri"/>
                          <a:ea typeface="Calibri"/>
                          <a:cs typeface="Arial"/>
                        </a:rPr>
                        <a:t>والمربيات.</a:t>
                      </a:r>
                      <a:endParaRPr lang="en-US" sz="1600" b="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0" dirty="0">
                          <a:latin typeface="Calibri"/>
                          <a:ea typeface="Calibri"/>
                          <a:cs typeface="Arial"/>
                        </a:rPr>
                        <a:t>كما ويسهم </a:t>
                      </a:r>
                      <a:r>
                        <a:rPr lang="ar-SA" sz="2000" b="1" u="sng" dirty="0">
                          <a:latin typeface="Calibri"/>
                          <a:ea typeface="Calibri"/>
                          <a:cs typeface="Arial"/>
                        </a:rPr>
                        <a:t>بوظائف غير مباشره</a:t>
                      </a:r>
                      <a:r>
                        <a:rPr lang="ar-SA" sz="2000" b="1" u="none" dirty="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ar-SA" sz="2000" b="0" dirty="0">
                          <a:latin typeface="Calibri"/>
                          <a:ea typeface="Calibri"/>
                          <a:cs typeface="Arial"/>
                        </a:rPr>
                        <a:t>تتمثل في وظائف تصنيع </a:t>
                      </a:r>
                      <a:r>
                        <a:rPr lang="ar-SA" sz="2000" b="0" dirty="0" err="1">
                          <a:latin typeface="Calibri"/>
                          <a:ea typeface="Calibri"/>
                          <a:cs typeface="Arial"/>
                        </a:rPr>
                        <a:t>الالات</a:t>
                      </a:r>
                      <a:r>
                        <a:rPr lang="ar-SA" sz="2000" b="0" dirty="0">
                          <a:latin typeface="Calibri"/>
                          <a:ea typeface="Calibri"/>
                          <a:cs typeface="Arial"/>
                        </a:rPr>
                        <a:t> والمعدات للمشروع (العاب,كراسي, </a:t>
                      </a:r>
                      <a:r>
                        <a:rPr lang="ar-SA" sz="2000" b="0" dirty="0" err="1">
                          <a:latin typeface="Calibri"/>
                          <a:ea typeface="Calibri"/>
                          <a:cs typeface="Arial"/>
                        </a:rPr>
                        <a:t>اسره</a:t>
                      </a:r>
                      <a:r>
                        <a:rPr lang="ar-SA" sz="2000" b="0" dirty="0">
                          <a:latin typeface="Calibri"/>
                          <a:ea typeface="Calibri"/>
                          <a:cs typeface="Arial"/>
                        </a:rPr>
                        <a:t>..الخ) وظائف </a:t>
                      </a:r>
                      <a:r>
                        <a:rPr lang="ar-SA" sz="2000" b="0" dirty="0" err="1">
                          <a:latin typeface="Calibri"/>
                          <a:ea typeface="Calibri"/>
                          <a:cs typeface="Arial"/>
                        </a:rPr>
                        <a:t>انتاج</a:t>
                      </a:r>
                      <a:r>
                        <a:rPr lang="ar-SA" sz="2000" b="0" dirty="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ar-SA" sz="2000" b="0" dirty="0" err="1">
                          <a:latin typeface="Calibri"/>
                          <a:ea typeface="Calibri"/>
                          <a:cs typeface="Arial"/>
                        </a:rPr>
                        <a:t>الاغذية</a:t>
                      </a:r>
                      <a:r>
                        <a:rPr lang="ar-SA" sz="2000" b="0" dirty="0">
                          <a:latin typeface="Calibri"/>
                          <a:ea typeface="Calibri"/>
                          <a:cs typeface="Arial"/>
                        </a:rPr>
                        <a:t> (تزويد المشروع بوجبات </a:t>
                      </a:r>
                      <a:r>
                        <a:rPr lang="ar-SA" sz="2000" b="0" dirty="0" err="1">
                          <a:latin typeface="Calibri"/>
                          <a:ea typeface="Calibri"/>
                          <a:cs typeface="Arial"/>
                        </a:rPr>
                        <a:t>للاطفال</a:t>
                      </a:r>
                      <a:r>
                        <a:rPr lang="ar-SA" sz="2000" b="0" dirty="0">
                          <a:latin typeface="Calibri"/>
                          <a:ea typeface="Calibri"/>
                          <a:cs typeface="Arial"/>
                        </a:rPr>
                        <a:t>)</a:t>
                      </a:r>
                      <a:endParaRPr lang="en-US" sz="16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738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u="sng" dirty="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Arial"/>
                        </a:rPr>
                        <a:t>عدالة توزيع الدخل</a:t>
                      </a:r>
                      <a:endParaRPr lang="en-US" sz="1600" b="1" u="sng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0" dirty="0">
                          <a:solidFill>
                            <a:srgbClr val="00B050"/>
                          </a:solidFill>
                          <a:latin typeface="Calibri"/>
                          <a:ea typeface="Calibri"/>
                          <a:cs typeface="Arial"/>
                        </a:rPr>
                        <a:t>المواطنين </a:t>
                      </a:r>
                      <a:r>
                        <a:rPr lang="ar-SA" sz="2000" b="0" dirty="0" err="1">
                          <a:solidFill>
                            <a:srgbClr val="00B050"/>
                          </a:solidFill>
                          <a:latin typeface="Calibri"/>
                          <a:ea typeface="Calibri"/>
                          <a:cs typeface="Arial"/>
                        </a:rPr>
                        <a:t>والاجانب</a:t>
                      </a:r>
                      <a:endParaRPr lang="en-US" sz="1600" b="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0" dirty="0">
                          <a:latin typeface="Calibri"/>
                          <a:ea typeface="Calibri"/>
                          <a:cs typeface="Arial"/>
                        </a:rPr>
                        <a:t>يسهم المشروع في توظيف المواطنون بشكل أكبر من </a:t>
                      </a:r>
                      <a:r>
                        <a:rPr lang="ar-SA" sz="2000" b="0" dirty="0" err="1">
                          <a:latin typeface="Calibri"/>
                          <a:ea typeface="Calibri"/>
                          <a:cs typeface="Arial"/>
                        </a:rPr>
                        <a:t>الاجانب</a:t>
                      </a:r>
                      <a:r>
                        <a:rPr lang="ar-SA" sz="2000" b="0" dirty="0">
                          <a:latin typeface="Calibri"/>
                          <a:ea typeface="Calibri"/>
                          <a:cs typeface="Arial"/>
                        </a:rPr>
                        <a:t>.</a:t>
                      </a:r>
                      <a:endParaRPr lang="en-US" sz="1600" b="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0" dirty="0">
                          <a:latin typeface="Calibri"/>
                          <a:ea typeface="Calibri"/>
                          <a:cs typeface="Arial"/>
                        </a:rPr>
                        <a:t>حيث يستهدف خريجات رياض </a:t>
                      </a:r>
                      <a:r>
                        <a:rPr lang="ar-SA" sz="2000" b="0" dirty="0" err="1">
                          <a:latin typeface="Calibri"/>
                          <a:ea typeface="Calibri"/>
                          <a:cs typeface="Arial"/>
                        </a:rPr>
                        <a:t>اطفال</a:t>
                      </a:r>
                      <a:r>
                        <a:rPr lang="ar-SA" sz="2000" b="0" dirty="0">
                          <a:latin typeface="Calibri"/>
                          <a:ea typeface="Calibri"/>
                          <a:cs typeface="Arial"/>
                        </a:rPr>
                        <a:t> سعوديات – خريجات </a:t>
                      </a:r>
                      <a:r>
                        <a:rPr lang="ar-SA" sz="2000" b="0" dirty="0" err="1">
                          <a:latin typeface="Calibri"/>
                          <a:ea typeface="Calibri"/>
                          <a:cs typeface="Arial"/>
                        </a:rPr>
                        <a:t>ادارة</a:t>
                      </a:r>
                      <a:r>
                        <a:rPr lang="ar-SA" sz="2000" b="0" dirty="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ar-SA" sz="2000" b="0" dirty="0" err="1">
                          <a:latin typeface="Calibri"/>
                          <a:ea typeface="Calibri"/>
                          <a:cs typeface="Arial"/>
                        </a:rPr>
                        <a:t>اعمال</a:t>
                      </a:r>
                      <a:r>
                        <a:rPr lang="ar-SA" sz="2000" b="0" dirty="0">
                          <a:latin typeface="Calibri"/>
                          <a:ea typeface="Calibri"/>
                          <a:cs typeface="Arial"/>
                        </a:rPr>
                        <a:t> سعوديات – خريجات تمريض سعوديات</a:t>
                      </a:r>
                      <a:endParaRPr lang="en-US" sz="16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ربع نص 8"/>
          <p:cNvSpPr txBox="1"/>
          <p:nvPr/>
        </p:nvSpPr>
        <p:spPr>
          <a:xfrm>
            <a:off x="928662" y="1995438"/>
            <a:ext cx="3143272" cy="2862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6000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Handwriting" pitchFamily="66" charset="0"/>
                <a:ea typeface="BatangChe" pitchFamily="49" charset="-127"/>
                <a:cs typeface="Akhbar MT" pitchFamily="2" charset="-78"/>
              </a:rPr>
              <a:t>وشكرا </a:t>
            </a:r>
          </a:p>
          <a:p>
            <a:pPr algn="ctr"/>
            <a:r>
              <a:rPr lang="ar-SA" sz="6000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Handwriting" pitchFamily="66" charset="0"/>
                <a:ea typeface="BatangChe" pitchFamily="49" charset="-127"/>
                <a:cs typeface="Akhbar MT" pitchFamily="2" charset="-78"/>
              </a:rPr>
              <a:t>لحسن</a:t>
            </a:r>
          </a:p>
          <a:p>
            <a:pPr algn="ctr"/>
            <a:r>
              <a:rPr lang="ar-SA" sz="6000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Handwriting" pitchFamily="66" charset="0"/>
                <a:ea typeface="BatangChe" pitchFamily="49" charset="-127"/>
                <a:cs typeface="Akhbar MT" pitchFamily="2" charset="-78"/>
              </a:rPr>
              <a:t> استماعكم</a:t>
            </a:r>
            <a:endParaRPr lang="en-US" sz="3600" b="1" dirty="0">
              <a:ln>
                <a:solidFill>
                  <a:srgbClr val="00B050"/>
                </a:solidFill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Handwriting" pitchFamily="66" charset="0"/>
              <a:ea typeface="BatangChe" pitchFamily="49" charset="-127"/>
              <a:cs typeface="Akhbar MT" pitchFamily="2" charset="-78"/>
            </a:endParaRPr>
          </a:p>
        </p:txBody>
      </p:sp>
      <p:pic>
        <p:nvPicPr>
          <p:cNvPr id="10" name="صورة 9" descr="aiqo5an6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4714884"/>
            <a:ext cx="1551569" cy="1751266"/>
          </a:xfrm>
          <a:prstGeom prst="rect">
            <a:avLst/>
          </a:prstGeom>
        </p:spPr>
      </p:pic>
      <p:pic>
        <p:nvPicPr>
          <p:cNvPr id="12" name="صورة 11" descr="yTobq4G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14678" y="1643050"/>
            <a:ext cx="5214974" cy="4719095"/>
          </a:xfrm>
          <a:prstGeom prst="rect">
            <a:avLst/>
          </a:prstGeom>
        </p:spPr>
      </p:pic>
      <p:pic>
        <p:nvPicPr>
          <p:cNvPr id="14" name="صورة 13" descr="6b09932fbe0d4788b9b72ea093f6b4b8_p_40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4348" y="452997"/>
            <a:ext cx="1643074" cy="190443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التحليل </a:t>
            </a:r>
            <a:r>
              <a:rPr lang="ar-SA" dirty="0" err="1" smtClean="0"/>
              <a:t>المالي:</a:t>
            </a:r>
            <a:endParaRPr lang="ar-SA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7626" t="29270" r="28522" b="37319"/>
          <a:stretch>
            <a:fillRect/>
          </a:stretch>
        </p:blipFill>
        <p:spPr bwMode="auto">
          <a:xfrm>
            <a:off x="755576" y="2132856"/>
            <a:ext cx="7728859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ربع نص 4"/>
          <p:cNvSpPr txBox="1"/>
          <p:nvPr/>
        </p:nvSpPr>
        <p:spPr>
          <a:xfrm>
            <a:off x="4860032" y="1268760"/>
            <a:ext cx="324036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dirty="0" smtClean="0"/>
              <a:t>التكاليف </a:t>
            </a:r>
            <a:r>
              <a:rPr lang="ar-SA" sz="2800" dirty="0" err="1" smtClean="0"/>
              <a:t>الرأسمالية:</a:t>
            </a:r>
            <a:endParaRPr lang="ar-SA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 </a:t>
            </a:r>
            <a:br>
              <a:rPr lang="en-US" dirty="0" smtClean="0"/>
            </a:br>
            <a:r>
              <a:rPr lang="ar-SA" sz="2200" dirty="0" smtClean="0"/>
              <a:t>حساب نسبة الاستهلاك والصيانة:</a:t>
            </a:r>
            <a:r>
              <a:rPr lang="en-US" sz="2200" dirty="0" smtClean="0"/>
              <a:t/>
            </a:r>
            <a:br>
              <a:rPr lang="en-US" sz="2200" dirty="0" smtClean="0"/>
            </a:br>
            <a:endParaRPr lang="ar-SA" sz="22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8521" t="21315" r="28522" b="34137"/>
          <a:stretch>
            <a:fillRect/>
          </a:stretch>
        </p:blipFill>
        <p:spPr bwMode="auto">
          <a:xfrm>
            <a:off x="1187624" y="1628800"/>
            <a:ext cx="6840760" cy="3990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تكاليف التشغيل السنوية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0289853"/>
              </p:ext>
            </p:extLst>
          </p:nvPr>
        </p:nvGraphicFramePr>
        <p:xfrm>
          <a:off x="1041399" y="1700810"/>
          <a:ext cx="7061202" cy="3960441"/>
        </p:xfrm>
        <a:graphic>
          <a:graphicData uri="http://schemas.openxmlformats.org/drawingml/2006/table">
            <a:tbl>
              <a:tblPr rtl="1">
                <a:tableStyleId>{5C22544A-7EE6-4342-B048-85BDC9FD1C3A}</a:tableStyleId>
              </a:tblPr>
              <a:tblGrid>
                <a:gridCol w="2687258"/>
                <a:gridCol w="1524686"/>
                <a:gridCol w="686109"/>
                <a:gridCol w="686109"/>
                <a:gridCol w="790931"/>
                <a:gridCol w="686109"/>
              </a:tblGrid>
              <a:tr h="364929">
                <a:tc gridSpan="6">
                  <a:txBody>
                    <a:bodyPr/>
                    <a:lstStyle/>
                    <a:p>
                      <a:pPr algn="ctr" rtl="1" fontAlgn="b"/>
                      <a:r>
                        <a:rPr lang="ar-SA" sz="1400" u="none" strike="noStrike" dirty="0">
                          <a:effectLst/>
                        </a:rPr>
                        <a:t>إجمالي مصاريف التشغيل السنوية:</a:t>
                      </a:r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676080"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400" u="none" strike="noStrike" dirty="0">
                          <a:effectLst/>
                        </a:rPr>
                        <a:t>عناصر التكاليف</a:t>
                      </a:r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400" u="none" strike="noStrike">
                          <a:effectLst/>
                        </a:rPr>
                        <a:t>القيمة (ريال)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400" u="none" strike="noStrike">
                          <a:effectLst/>
                        </a:rPr>
                        <a:t>نسبة التكاليف الثابتة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400" u="none" strike="noStrike">
                          <a:effectLst/>
                        </a:rPr>
                        <a:t>التكاليف الثابتة (ريال)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400" u="none" strike="noStrike">
                          <a:effectLst/>
                        </a:rPr>
                        <a:t>نسبة التكاليف المتغيرة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400" u="none" strike="noStrike">
                          <a:effectLst/>
                        </a:rPr>
                        <a:t>التكاليف المتغيرة (ريال)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364929"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400" u="none" strike="noStrike" dirty="0">
                          <a:effectLst/>
                        </a:rPr>
                        <a:t>الإيجارات</a:t>
                      </a:r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>
                          <a:effectLst/>
                        </a:rPr>
                        <a:t>250000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>
                          <a:effectLst/>
                        </a:rPr>
                        <a:t>100%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>
                          <a:effectLst/>
                        </a:rPr>
                        <a:t>250000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>
                          <a:effectLst/>
                        </a:rPr>
                        <a:t>0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>
                          <a:effectLst/>
                        </a:rPr>
                        <a:t>0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364929"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400" u="none" strike="noStrike" dirty="0">
                          <a:effectLst/>
                        </a:rPr>
                        <a:t>الرواتب  الشهر= 61400</a:t>
                      </a:r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 dirty="0">
                          <a:effectLst/>
                        </a:rPr>
                        <a:t>736800</a:t>
                      </a:r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>
                          <a:effectLst/>
                        </a:rPr>
                        <a:t>100%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>
                          <a:effectLst/>
                        </a:rPr>
                        <a:t>736800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>
                          <a:effectLst/>
                        </a:rPr>
                        <a:t>0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>
                          <a:effectLst/>
                        </a:rPr>
                        <a:t>0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364929"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400" u="none" strike="noStrike">
                          <a:effectLst/>
                        </a:rPr>
                        <a:t>المصروفات الإدارية والعمومية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 dirty="0">
                          <a:effectLst/>
                        </a:rPr>
                        <a:t>6000</a:t>
                      </a:r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>
                          <a:effectLst/>
                        </a:rPr>
                        <a:t>100%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>
                          <a:effectLst/>
                        </a:rPr>
                        <a:t>6000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>
                          <a:effectLst/>
                        </a:rPr>
                        <a:t>0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>
                          <a:effectLst/>
                        </a:rPr>
                        <a:t>0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364929"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400" u="none" strike="noStrike">
                          <a:effectLst/>
                        </a:rPr>
                        <a:t>مصاريف التسويق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 dirty="0">
                          <a:effectLst/>
                        </a:rPr>
                        <a:t>13000</a:t>
                      </a:r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 dirty="0">
                          <a:effectLst/>
                        </a:rPr>
                        <a:t>100%</a:t>
                      </a:r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>
                          <a:effectLst/>
                        </a:rPr>
                        <a:t>13000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>
                          <a:effectLst/>
                        </a:rPr>
                        <a:t>0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>
                          <a:effectLst/>
                        </a:rPr>
                        <a:t>0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364929"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400" u="none" strike="noStrike">
                          <a:effectLst/>
                        </a:rPr>
                        <a:t>المنافع العامة 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>
                          <a:effectLst/>
                        </a:rPr>
                        <a:t>28800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 dirty="0">
                          <a:effectLst/>
                        </a:rPr>
                        <a:t>100%</a:t>
                      </a:r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 dirty="0">
                          <a:effectLst/>
                        </a:rPr>
                        <a:t>28800</a:t>
                      </a:r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>
                          <a:effectLst/>
                        </a:rPr>
                        <a:t>0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>
                          <a:effectLst/>
                        </a:rPr>
                        <a:t>0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364929"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400" u="none" strike="noStrike">
                          <a:effectLst/>
                        </a:rPr>
                        <a:t>الصيانة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>
                          <a:effectLst/>
                        </a:rPr>
                        <a:t>16242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>
                          <a:effectLst/>
                        </a:rPr>
                        <a:t>100%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>
                          <a:effectLst/>
                        </a:rPr>
                        <a:t>16242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 dirty="0">
                          <a:effectLst/>
                        </a:rPr>
                        <a:t>0</a:t>
                      </a:r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 dirty="0">
                          <a:effectLst/>
                        </a:rPr>
                        <a:t>0</a:t>
                      </a:r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364929"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400" u="none" strike="noStrike">
                          <a:effectLst/>
                        </a:rPr>
                        <a:t>الإهلاكات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>
                          <a:effectLst/>
                        </a:rPr>
                        <a:t>22279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>
                          <a:effectLst/>
                        </a:rPr>
                        <a:t>100%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>
                          <a:effectLst/>
                        </a:rPr>
                        <a:t>22279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>
                          <a:effectLst/>
                        </a:rPr>
                        <a:t>0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 dirty="0">
                          <a:effectLst/>
                        </a:rPr>
                        <a:t>0</a:t>
                      </a:r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364929"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400" u="none" strike="noStrike">
                          <a:effectLst/>
                        </a:rPr>
                        <a:t>إجمالي تكاليف التشغيل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>
                          <a:effectLst/>
                        </a:rPr>
                        <a:t>1073121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ar-SA" sz="1400" u="none" strike="noStrike">
                          <a:effectLst/>
                        </a:rPr>
                        <a:t> 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>
                          <a:effectLst/>
                        </a:rPr>
                        <a:t>1073121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>
                          <a:effectLst/>
                        </a:rPr>
                        <a:t>0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ar-SA" sz="1400" u="none" strike="noStrike" dirty="0">
                          <a:effectLst/>
                        </a:rPr>
                        <a:t> </a:t>
                      </a:r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9317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تكاليف التشغيل السنوية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5409482"/>
              </p:ext>
            </p:extLst>
          </p:nvPr>
        </p:nvGraphicFramePr>
        <p:xfrm>
          <a:off x="971600" y="1772816"/>
          <a:ext cx="7061202" cy="3889082"/>
        </p:xfrm>
        <a:graphic>
          <a:graphicData uri="http://schemas.openxmlformats.org/drawingml/2006/table">
            <a:tbl>
              <a:tblPr rtl="1">
                <a:tableStyleId>{5C22544A-7EE6-4342-B048-85BDC9FD1C3A}</a:tableStyleId>
              </a:tblPr>
              <a:tblGrid>
                <a:gridCol w="2687258"/>
                <a:gridCol w="1524686"/>
                <a:gridCol w="686109"/>
                <a:gridCol w="686109"/>
                <a:gridCol w="790931"/>
                <a:gridCol w="686109"/>
              </a:tblGrid>
              <a:tr h="354063">
                <a:tc gridSpan="6">
                  <a:txBody>
                    <a:bodyPr/>
                    <a:lstStyle/>
                    <a:p>
                      <a:pPr algn="ctr" rtl="1" fontAlgn="b"/>
                      <a:r>
                        <a:rPr lang="ar-SA" sz="1400" u="none" strike="noStrike" dirty="0">
                          <a:effectLst/>
                        </a:rPr>
                        <a:t>رأس المال العامل (ثلاثة شهور من مصاريف التشغيل ما عدا الإيجارات لمدة ستة أشهر):</a:t>
                      </a:r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983921"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400" u="none" strike="noStrike" dirty="0">
                          <a:effectLst/>
                        </a:rPr>
                        <a:t>البيـان</a:t>
                      </a:r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400" u="none" strike="noStrike" dirty="0">
                          <a:effectLst/>
                        </a:rPr>
                        <a:t>مصاريف التشغيل السنوية (ريال)</a:t>
                      </a:r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400" u="none" strike="noStrike">
                          <a:effectLst/>
                        </a:rPr>
                        <a:t>رأس المال العامل 3 أشهر(ريال)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354063"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400" u="none" strike="noStrike">
                          <a:effectLst/>
                        </a:rPr>
                        <a:t>الإيجارات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 dirty="0">
                          <a:effectLst/>
                        </a:rPr>
                        <a:t>250000</a:t>
                      </a:r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>
                          <a:effectLst/>
                        </a:rPr>
                        <a:t>62500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354063"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400" u="none" strike="noStrike">
                          <a:effectLst/>
                        </a:rPr>
                        <a:t>الرواتب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 dirty="0">
                          <a:effectLst/>
                        </a:rPr>
                        <a:t>736800</a:t>
                      </a:r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>
                          <a:effectLst/>
                        </a:rPr>
                        <a:t>184200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354063"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400" u="none" strike="noStrike">
                          <a:effectLst/>
                        </a:rPr>
                        <a:t>المصروفات الإدارية والعمومية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 dirty="0">
                          <a:effectLst/>
                        </a:rPr>
                        <a:t>6000</a:t>
                      </a:r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>
                          <a:effectLst/>
                        </a:rPr>
                        <a:t>1500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354063"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400" u="none" strike="noStrike">
                          <a:effectLst/>
                        </a:rPr>
                        <a:t>مصاريف التسويق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 dirty="0">
                          <a:effectLst/>
                        </a:rPr>
                        <a:t>13000</a:t>
                      </a:r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 dirty="0">
                          <a:effectLst/>
                        </a:rPr>
                        <a:t>3250</a:t>
                      </a:r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354063"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400" u="none" strike="noStrike">
                          <a:effectLst/>
                        </a:rPr>
                        <a:t>المنافع العامة (مياة، كهرباء، بنزين)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>
                          <a:effectLst/>
                        </a:rPr>
                        <a:t>28800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 dirty="0">
                          <a:effectLst/>
                        </a:rPr>
                        <a:t>7200</a:t>
                      </a:r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354063"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400" u="none" strike="noStrike">
                          <a:effectLst/>
                        </a:rPr>
                        <a:t>الصيانة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>
                          <a:effectLst/>
                        </a:rPr>
                        <a:t>16242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 dirty="0">
                          <a:effectLst/>
                        </a:rPr>
                        <a:t>4060.5</a:t>
                      </a:r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354063"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400" u="none" strike="noStrike">
                          <a:effectLst/>
                        </a:rPr>
                        <a:t>إجمالي رأس المال العامل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>
                          <a:effectLst/>
                        </a:rPr>
                        <a:t>1050842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>
                          <a:effectLst/>
                        </a:rPr>
                        <a:t>262710.5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26073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التكاليف الاستثمارية في المشروع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2592740"/>
              </p:ext>
            </p:extLst>
          </p:nvPr>
        </p:nvGraphicFramePr>
        <p:xfrm>
          <a:off x="1331639" y="1700810"/>
          <a:ext cx="6552729" cy="3960441"/>
        </p:xfrm>
        <a:graphic>
          <a:graphicData uri="http://schemas.openxmlformats.org/drawingml/2006/table">
            <a:tbl>
              <a:tblPr rtl="1">
                <a:tableStyleId>{5C22544A-7EE6-4342-B048-85BDC9FD1C3A}</a:tableStyleId>
              </a:tblPr>
              <a:tblGrid>
                <a:gridCol w="3598908"/>
                <a:gridCol w="2037118"/>
                <a:gridCol w="916703"/>
              </a:tblGrid>
              <a:tr h="676080"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400" u="none" strike="noStrike" dirty="0">
                          <a:effectLst/>
                        </a:rPr>
                        <a:t>البيـان</a:t>
                      </a:r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400" u="none" strike="noStrike">
                          <a:effectLst/>
                        </a:rPr>
                        <a:t>القيمة (ريال)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400" u="none" strike="noStrike">
                          <a:effectLst/>
                        </a:rPr>
                        <a:t>النسبة من التكاليف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364929"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400" u="none" strike="noStrike" dirty="0">
                          <a:effectLst/>
                        </a:rPr>
                        <a:t>التكاليف الرأسمالية</a:t>
                      </a:r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>
                          <a:effectLst/>
                        </a:rPr>
                        <a:t>372390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>
                          <a:effectLst/>
                        </a:rPr>
                        <a:t>0.261651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364929"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400" u="none" strike="noStrike" dirty="0">
                          <a:effectLst/>
                        </a:rPr>
                        <a:t>رأس المال العامل</a:t>
                      </a:r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>
                          <a:effectLst/>
                        </a:rPr>
                        <a:t>1050842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>
                          <a:effectLst/>
                        </a:rPr>
                        <a:t>0.738349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364929"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400" u="none" strike="noStrike" dirty="0">
                          <a:effectLst/>
                        </a:rPr>
                        <a:t>إجمالي التكلفة الاستثمارية</a:t>
                      </a:r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>
                          <a:effectLst/>
                        </a:rPr>
                        <a:t>1423232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>
                          <a:effectLst/>
                        </a:rPr>
                        <a:t>1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364929">
                <a:tc>
                  <a:txBody>
                    <a:bodyPr/>
                    <a:lstStyle/>
                    <a:p>
                      <a:pPr algn="l" rtl="0" fontAlgn="b"/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364929">
                <a:tc gridSpan="3">
                  <a:txBody>
                    <a:bodyPr/>
                    <a:lstStyle/>
                    <a:p>
                      <a:pPr algn="ctr" rtl="1" fontAlgn="b"/>
                      <a:r>
                        <a:rPr lang="ar-SA" sz="1400" u="none" strike="noStrike" dirty="0">
                          <a:effectLst/>
                        </a:rPr>
                        <a:t>مصادر التمويل:</a:t>
                      </a:r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64929"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400" u="none" strike="noStrike">
                          <a:effectLst/>
                        </a:rPr>
                        <a:t>البيــان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400" u="none" strike="noStrike" dirty="0">
                          <a:effectLst/>
                        </a:rPr>
                        <a:t>النسبة المئوية</a:t>
                      </a:r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400" u="none" strike="noStrike" dirty="0">
                          <a:effectLst/>
                        </a:rPr>
                        <a:t>القيمة (ريال)</a:t>
                      </a:r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364929"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400" u="none" strike="noStrike">
                          <a:effectLst/>
                        </a:rPr>
                        <a:t>رأس المال المدفوع (تمويل ذاتي)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>
                          <a:effectLst/>
                        </a:rPr>
                        <a:t>100%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 dirty="0">
                          <a:effectLst/>
                        </a:rPr>
                        <a:t>500000</a:t>
                      </a:r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364929"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400" u="none" strike="noStrike">
                          <a:effectLst/>
                        </a:rPr>
                        <a:t>قروض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>
                          <a:effectLst/>
                        </a:rPr>
                        <a:t>0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 dirty="0">
                          <a:effectLst/>
                        </a:rPr>
                        <a:t>0</a:t>
                      </a:r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364929">
                <a:tc>
                  <a:txBody>
                    <a:bodyPr/>
                    <a:lstStyle/>
                    <a:p>
                      <a:pPr algn="r" rtl="1" fontAlgn="b"/>
                      <a:r>
                        <a:rPr lang="ar-SA" sz="1400" u="none" strike="noStrike">
                          <a:effectLst/>
                        </a:rPr>
                        <a:t>الإجمالي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ar-SA" sz="1400" u="none" strike="noStrike">
                          <a:effectLst/>
                        </a:rPr>
                        <a:t> </a:t>
                      </a:r>
                      <a:endParaRPr lang="ar-SA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400" u="none" strike="noStrike" dirty="0">
                          <a:effectLst/>
                        </a:rPr>
                        <a:t>500000</a:t>
                      </a:r>
                      <a:endParaRPr lang="ar-SA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37143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332656"/>
            <a:ext cx="8230313" cy="5633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5769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980728"/>
            <a:ext cx="8230313" cy="4468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909629"/>
      </p:ext>
    </p:extLst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716</TotalTime>
  <Words>1095</Words>
  <Application>Microsoft Office PowerPoint</Application>
  <PresentationFormat>عرض على الشاشة (3:4)‏</PresentationFormat>
  <Paragraphs>420</Paragraphs>
  <Slides>27</Slides>
  <Notes>0</Notes>
  <HiddenSlides>0</HiddenSlides>
  <MMClips>0</MMClips>
  <ScaleCrop>false</ScaleCrop>
  <HeadingPairs>
    <vt:vector size="8" baseType="variant">
      <vt:variant>
        <vt:lpstr>الخطوط المستخدمة</vt:lpstr>
      </vt:variant>
      <vt:variant>
        <vt:i4>10</vt:i4>
      </vt:variant>
      <vt:variant>
        <vt:lpstr>نسق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27</vt:i4>
      </vt:variant>
    </vt:vector>
  </HeadingPairs>
  <TitlesOfParts>
    <vt:vector size="39" baseType="lpstr">
      <vt:lpstr>BatangChe</vt:lpstr>
      <vt:lpstr>Akhbar MT</vt:lpstr>
      <vt:lpstr>Arial</vt:lpstr>
      <vt:lpstr>Berlin Sans FB Demi</vt:lpstr>
      <vt:lpstr>Calibri</vt:lpstr>
      <vt:lpstr>Cambria Math</vt:lpstr>
      <vt:lpstr>Lucida Handwriting</vt:lpstr>
      <vt:lpstr>Simplified Arabic</vt:lpstr>
      <vt:lpstr>Times New Roman</vt:lpstr>
      <vt:lpstr>Traditional Arabic</vt:lpstr>
      <vt:lpstr>سمة Office</vt:lpstr>
      <vt:lpstr>Worksheet</vt:lpstr>
      <vt:lpstr>عرض تقديمي في PowerPoint</vt:lpstr>
      <vt:lpstr>عرض تقديمي في PowerPoint</vt:lpstr>
      <vt:lpstr>التحليل المالي:</vt:lpstr>
      <vt:lpstr>  حساب نسبة الاستهلاك والصيانة: </vt:lpstr>
      <vt:lpstr>تكاليف التشغيل السنوية</vt:lpstr>
      <vt:lpstr>تكاليف التشغيل السنوية</vt:lpstr>
      <vt:lpstr>التكاليف الاستثمارية في المشروع</vt:lpstr>
      <vt:lpstr>عرض تقديمي في PowerPoint</vt:lpstr>
      <vt:lpstr>عرض تقديمي في PowerPoint</vt:lpstr>
      <vt:lpstr>5-مؤشرات أداء المشروع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حساسية الربحية لمعدل الخصم: </vt:lpstr>
      <vt:lpstr>عرض تقديمي في PowerPoint</vt:lpstr>
      <vt:lpstr>ثانيا: حساسية ربحية المشروع للتغير في الواردات والتكاليف: </vt:lpstr>
      <vt:lpstr>تحليل احساسية للتغيرات والتكاليف في معدل الخصم الثابت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تقدير حدود حساسية المشروع</vt:lpstr>
      <vt:lpstr>دراسة الجدوى الاجتماعية للمشروع</vt:lpstr>
      <vt:lpstr>الآثار التنموية للمشروع</vt:lpstr>
      <vt:lpstr>عرض تقديمي في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مشروع دراسة جدوى  حضانة مسائية بعنوان  “sweet home for baby care”</dc:title>
  <dc:creator>alshamel</dc:creator>
  <cp:lastModifiedBy>shahad alfouzan</cp:lastModifiedBy>
  <cp:revision>60</cp:revision>
  <dcterms:created xsi:type="dcterms:W3CDTF">2015-11-08T12:47:26Z</dcterms:created>
  <dcterms:modified xsi:type="dcterms:W3CDTF">2015-12-17T05:01:48Z</dcterms:modified>
</cp:coreProperties>
</file>