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63" r:id="rId2"/>
    <p:sldId id="256" r:id="rId3"/>
    <p:sldId id="257" r:id="rId4"/>
    <p:sldId id="258" r:id="rId5"/>
    <p:sldId id="260" r:id="rId6"/>
    <p:sldId id="261" r:id="rId7"/>
    <p:sldId id="262" r:id="rId8"/>
  </p:sldIdLst>
  <p:sldSz cx="12192000" cy="6858000"/>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B5C0D"/>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a:tblStyle styleId="{5C22544A-7EE6-4342-B048-85BDC9FD1C3A}" styleName="نمط متوسط 2 - تمييز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نمط متوسط 2 - تمييز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5005" autoAdjust="0"/>
    <p:restoredTop sz="95737" autoAdjust="0"/>
  </p:normalViewPr>
  <p:slideViewPr>
    <p:cSldViewPr snapToGrid="0">
      <p:cViewPr>
        <p:scale>
          <a:sx n="81" d="100"/>
          <a:sy n="81" d="100"/>
        </p:scale>
        <p:origin x="-78" y="-414"/>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1524000" y="1122363"/>
            <a:ext cx="9144000" cy="2387600"/>
          </a:xfrm>
        </p:spPr>
        <p:txBody>
          <a:bodyPr anchor="b"/>
          <a:lstStyle>
            <a:lvl1pPr algn="ctr">
              <a:defRPr sz="6000"/>
            </a:lvl1pPr>
          </a:lstStyle>
          <a:p>
            <a:r>
              <a:rPr lang="ar-SA"/>
              <a:t>انقر لتحرير نمط العنوان الرئيسي</a:t>
            </a:r>
          </a:p>
        </p:txBody>
      </p:sp>
      <p:sp>
        <p:nvSpPr>
          <p:cNvPr id="3" name="عنوان فرعي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ar-SA"/>
              <a:t>انقر لتحرير نمط العنوان الثانوي الرئيسي</a:t>
            </a:r>
          </a:p>
        </p:txBody>
      </p:sp>
      <p:sp>
        <p:nvSpPr>
          <p:cNvPr id="4" name="عنصر نائب للتاريخ 3"/>
          <p:cNvSpPr>
            <a:spLocks noGrp="1"/>
          </p:cNvSpPr>
          <p:nvPr>
            <p:ph type="dt" sz="half" idx="10"/>
          </p:nvPr>
        </p:nvSpPr>
        <p:spPr/>
        <p:txBody>
          <a:bodyPr/>
          <a:lstStyle/>
          <a:p>
            <a:fld id="{F3A40BC4-C699-4EDA-9681-6309E75F35E5}" type="datetimeFigureOut">
              <a:rPr lang="ar-SA" smtClean="0"/>
              <a:pPr/>
              <a:t>20/03/38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2635325576"/>
      </p:ext>
    </p:extLst>
  </p:cSld>
  <p:clrMapOvr>
    <a:masterClrMapping/>
  </p:clrMapOvr>
  <p:transition spd="slow">
    <p:push dir="u"/>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عنوان العمودي 2"/>
          <p:cNvSpPr>
            <a:spLocks noGrp="1"/>
          </p:cNvSpPr>
          <p:nvPr>
            <p:ph type="body" orient="vert" idx="1"/>
          </p:nvPr>
        </p:nvSpPr>
        <p:spPr/>
        <p:txBody>
          <a:bodyPr vert="eaVert"/>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F3A40BC4-C699-4EDA-9681-6309E75F35E5}" type="datetimeFigureOut">
              <a:rPr lang="ar-SA" smtClean="0"/>
              <a:pPr/>
              <a:t>20/03/38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1053404495"/>
      </p:ext>
    </p:extLst>
  </p:cSld>
  <p:clrMapOvr>
    <a:masterClrMapping/>
  </p:clrMapOvr>
  <p:transition spd="slow">
    <p:push dir="u"/>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8724900" y="365125"/>
            <a:ext cx="2628900" cy="5811838"/>
          </a:xfrm>
        </p:spPr>
        <p:txBody>
          <a:bodyPr vert="eaVert"/>
          <a:lstStyle/>
          <a:p>
            <a:r>
              <a:rPr lang="ar-SA"/>
              <a:t>انقر لتحرير نمط العنوان الرئيسي</a:t>
            </a:r>
          </a:p>
        </p:txBody>
      </p:sp>
      <p:sp>
        <p:nvSpPr>
          <p:cNvPr id="3" name="عنصر نائب للعنوان العمودي 2"/>
          <p:cNvSpPr>
            <a:spLocks noGrp="1"/>
          </p:cNvSpPr>
          <p:nvPr>
            <p:ph type="body" orient="vert" idx="1"/>
          </p:nvPr>
        </p:nvSpPr>
        <p:spPr>
          <a:xfrm>
            <a:off x="838200" y="365125"/>
            <a:ext cx="7734300" cy="5811838"/>
          </a:xfrm>
        </p:spPr>
        <p:txBody>
          <a:bodyPr vert="eaVert"/>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F3A40BC4-C699-4EDA-9681-6309E75F35E5}" type="datetimeFigureOut">
              <a:rPr lang="ar-SA" smtClean="0"/>
              <a:pPr/>
              <a:t>20/03/38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3887238965"/>
      </p:ext>
    </p:extLst>
  </p:cSld>
  <p:clrMapOvr>
    <a:masterClrMapping/>
  </p:clrMapOvr>
  <p:transition spd="slow">
    <p:push dir="u"/>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idx="1"/>
          </p:nvPr>
        </p:nvSpPr>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10"/>
          </p:nvPr>
        </p:nvSpPr>
        <p:spPr/>
        <p:txBody>
          <a:bodyPr/>
          <a:lstStyle/>
          <a:p>
            <a:fld id="{F3A40BC4-C699-4EDA-9681-6309E75F35E5}" type="datetimeFigureOut">
              <a:rPr lang="ar-SA" smtClean="0"/>
              <a:pPr/>
              <a:t>20/03/38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1078794231"/>
      </p:ext>
    </p:extLst>
  </p:cSld>
  <p:clrMapOvr>
    <a:masterClrMapping/>
  </p:clrMapOvr>
  <p:transition spd="slow">
    <p:push dir="u"/>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831850" y="1709738"/>
            <a:ext cx="10515600" cy="2852737"/>
          </a:xfrm>
        </p:spPr>
        <p:txBody>
          <a:bodyPr anchor="b"/>
          <a:lstStyle>
            <a:lvl1pPr>
              <a:defRPr sz="6000"/>
            </a:lvl1pPr>
          </a:lstStyle>
          <a:p>
            <a:r>
              <a:rPr lang="ar-SA"/>
              <a:t>انقر لتحرير نمط العنوان الرئيسي</a:t>
            </a:r>
          </a:p>
        </p:txBody>
      </p:sp>
      <p:sp>
        <p:nvSpPr>
          <p:cNvPr id="3" name="عنصر نائب للنص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ar-SA"/>
              <a:t>تحرير أنماط النص الرئيسي</a:t>
            </a:r>
          </a:p>
        </p:txBody>
      </p:sp>
      <p:sp>
        <p:nvSpPr>
          <p:cNvPr id="4" name="عنصر نائب للتاريخ 3"/>
          <p:cNvSpPr>
            <a:spLocks noGrp="1"/>
          </p:cNvSpPr>
          <p:nvPr>
            <p:ph type="dt" sz="half" idx="10"/>
          </p:nvPr>
        </p:nvSpPr>
        <p:spPr/>
        <p:txBody>
          <a:bodyPr/>
          <a:lstStyle/>
          <a:p>
            <a:fld id="{F3A40BC4-C699-4EDA-9681-6309E75F35E5}" type="datetimeFigureOut">
              <a:rPr lang="ar-SA" smtClean="0"/>
              <a:pPr/>
              <a:t>20/03/38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1704493527"/>
      </p:ext>
    </p:extLst>
  </p:cSld>
  <p:clrMapOvr>
    <a:masterClrMapping/>
  </p:clrMapOvr>
  <p:transition spd="slow">
    <p:push dir="u"/>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ا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محتوى 2"/>
          <p:cNvSpPr>
            <a:spLocks noGrp="1"/>
          </p:cNvSpPr>
          <p:nvPr>
            <p:ph sz="half" idx="1"/>
          </p:nvPr>
        </p:nvSpPr>
        <p:spPr>
          <a:xfrm>
            <a:off x="838200" y="1825625"/>
            <a:ext cx="5181600" cy="435133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محتوى 3"/>
          <p:cNvSpPr>
            <a:spLocks noGrp="1"/>
          </p:cNvSpPr>
          <p:nvPr>
            <p:ph sz="half" idx="2"/>
          </p:nvPr>
        </p:nvSpPr>
        <p:spPr>
          <a:xfrm>
            <a:off x="6172200" y="1825625"/>
            <a:ext cx="5181600" cy="435133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تاريخ 4"/>
          <p:cNvSpPr>
            <a:spLocks noGrp="1"/>
          </p:cNvSpPr>
          <p:nvPr>
            <p:ph type="dt" sz="half" idx="10"/>
          </p:nvPr>
        </p:nvSpPr>
        <p:spPr/>
        <p:txBody>
          <a:bodyPr/>
          <a:lstStyle/>
          <a:p>
            <a:fld id="{F3A40BC4-C699-4EDA-9681-6309E75F35E5}" type="datetimeFigureOut">
              <a:rPr lang="ar-SA" smtClean="0"/>
              <a:pPr/>
              <a:t>20/03/38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3777361888"/>
      </p:ext>
    </p:extLst>
  </p:cSld>
  <p:clrMapOvr>
    <a:masterClrMapping/>
  </p:clrMapOvr>
  <p:transition spd="slow">
    <p:push dir="u"/>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365125"/>
            <a:ext cx="10515600" cy="1325563"/>
          </a:xfrm>
        </p:spPr>
        <p:txBody>
          <a:bodyPr/>
          <a:lstStyle/>
          <a:p>
            <a:r>
              <a:rPr lang="ar-SA"/>
              <a:t>انقر لتحرير نمط العنوان الرئيسي</a:t>
            </a:r>
          </a:p>
        </p:txBody>
      </p:sp>
      <p:sp>
        <p:nvSpPr>
          <p:cNvPr id="3" name="عنصر نائب للنص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تحرير أنماط النص الرئيسي</a:t>
            </a:r>
          </a:p>
        </p:txBody>
      </p:sp>
      <p:sp>
        <p:nvSpPr>
          <p:cNvPr id="4" name="عنصر نائب للمحتوى 3"/>
          <p:cNvSpPr>
            <a:spLocks noGrp="1"/>
          </p:cNvSpPr>
          <p:nvPr>
            <p:ph sz="half" idx="2"/>
          </p:nvPr>
        </p:nvSpPr>
        <p:spPr>
          <a:xfrm>
            <a:off x="839788" y="2505075"/>
            <a:ext cx="5157787" cy="368458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5" name="عنصر نائب للنص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a:t>تحرير أنماط النص الرئيسي</a:t>
            </a:r>
          </a:p>
        </p:txBody>
      </p:sp>
      <p:sp>
        <p:nvSpPr>
          <p:cNvPr id="6" name="عنصر نائب للمحتوى 5"/>
          <p:cNvSpPr>
            <a:spLocks noGrp="1"/>
          </p:cNvSpPr>
          <p:nvPr>
            <p:ph sz="quarter" idx="4"/>
          </p:nvPr>
        </p:nvSpPr>
        <p:spPr>
          <a:xfrm>
            <a:off x="6172200" y="2505075"/>
            <a:ext cx="5183188" cy="3684588"/>
          </a:xfrm>
        </p:spPr>
        <p:txBody>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7" name="عنصر نائب للتاريخ 6"/>
          <p:cNvSpPr>
            <a:spLocks noGrp="1"/>
          </p:cNvSpPr>
          <p:nvPr>
            <p:ph type="dt" sz="half" idx="10"/>
          </p:nvPr>
        </p:nvSpPr>
        <p:spPr/>
        <p:txBody>
          <a:bodyPr/>
          <a:lstStyle/>
          <a:p>
            <a:fld id="{F3A40BC4-C699-4EDA-9681-6309E75F35E5}" type="datetimeFigureOut">
              <a:rPr lang="ar-SA" smtClean="0"/>
              <a:pPr/>
              <a:t>20/03/38</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1719867865"/>
      </p:ext>
    </p:extLst>
  </p:cSld>
  <p:clrMapOvr>
    <a:masterClrMapping/>
  </p:clrMapOvr>
  <p:transition spd="slow">
    <p:push dir="u"/>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a:t>انقر لتحرير نمط العنوان الرئيسي</a:t>
            </a:r>
          </a:p>
        </p:txBody>
      </p:sp>
      <p:sp>
        <p:nvSpPr>
          <p:cNvPr id="3" name="عنصر نائب للتاريخ 2"/>
          <p:cNvSpPr>
            <a:spLocks noGrp="1"/>
          </p:cNvSpPr>
          <p:nvPr>
            <p:ph type="dt" sz="half" idx="10"/>
          </p:nvPr>
        </p:nvSpPr>
        <p:spPr/>
        <p:txBody>
          <a:bodyPr/>
          <a:lstStyle/>
          <a:p>
            <a:fld id="{F3A40BC4-C699-4EDA-9681-6309E75F35E5}" type="datetimeFigureOut">
              <a:rPr lang="ar-SA" smtClean="0"/>
              <a:pPr/>
              <a:t>20/03/38</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2366834818"/>
      </p:ext>
    </p:extLst>
  </p:cSld>
  <p:clrMapOvr>
    <a:masterClrMapping/>
  </p:clrMapOvr>
  <p:transition spd="slow">
    <p:push dir="u"/>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F3A40BC4-C699-4EDA-9681-6309E75F35E5}" type="datetimeFigureOut">
              <a:rPr lang="ar-SA" smtClean="0"/>
              <a:pPr/>
              <a:t>20/03/38</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2241618997"/>
      </p:ext>
    </p:extLst>
  </p:cSld>
  <p:clrMapOvr>
    <a:masterClrMapping/>
  </p:clrMapOvr>
  <p:transition spd="slow">
    <p:push dir="u"/>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مع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a:t>انقر لتحرير نمط العنوان الرئيسي</a:t>
            </a:r>
          </a:p>
        </p:txBody>
      </p:sp>
      <p:sp>
        <p:nvSpPr>
          <p:cNvPr id="3" name="عنصر نائب للمحتوى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a:t>تحرير أنماط النص الرئيسي</a:t>
            </a:r>
          </a:p>
        </p:txBody>
      </p:sp>
      <p:sp>
        <p:nvSpPr>
          <p:cNvPr id="5" name="عنصر نائب للتاريخ 4"/>
          <p:cNvSpPr>
            <a:spLocks noGrp="1"/>
          </p:cNvSpPr>
          <p:nvPr>
            <p:ph type="dt" sz="half" idx="10"/>
          </p:nvPr>
        </p:nvSpPr>
        <p:spPr/>
        <p:txBody>
          <a:bodyPr/>
          <a:lstStyle/>
          <a:p>
            <a:fld id="{F3A40BC4-C699-4EDA-9681-6309E75F35E5}" type="datetimeFigureOut">
              <a:rPr lang="ar-SA" smtClean="0"/>
              <a:pPr/>
              <a:t>20/03/38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3953651039"/>
      </p:ext>
    </p:extLst>
  </p:cSld>
  <p:clrMapOvr>
    <a:masterClrMapping/>
  </p:clrMapOvr>
  <p:transition spd="slow">
    <p:push dir="u"/>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a:t>انقر لتحرير نمط العنوان الرئيسي</a:t>
            </a:r>
          </a:p>
        </p:txBody>
      </p:sp>
      <p:sp>
        <p:nvSpPr>
          <p:cNvPr id="3" name="عنصر نائب للصورة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a:t>تحرير أنماط النص الرئيسي</a:t>
            </a:r>
          </a:p>
        </p:txBody>
      </p:sp>
      <p:sp>
        <p:nvSpPr>
          <p:cNvPr id="5" name="عنصر نائب للتاريخ 4"/>
          <p:cNvSpPr>
            <a:spLocks noGrp="1"/>
          </p:cNvSpPr>
          <p:nvPr>
            <p:ph type="dt" sz="half" idx="10"/>
          </p:nvPr>
        </p:nvSpPr>
        <p:spPr/>
        <p:txBody>
          <a:bodyPr/>
          <a:lstStyle/>
          <a:p>
            <a:fld id="{F3A40BC4-C699-4EDA-9681-6309E75F35E5}" type="datetimeFigureOut">
              <a:rPr lang="ar-SA" smtClean="0"/>
              <a:pPr/>
              <a:t>20/03/38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3B51D5A-6332-41E9-B1ED-A162D715CD55}" type="slidenum">
              <a:rPr lang="ar-SA" smtClean="0"/>
              <a:pPr/>
              <a:t>‹#›</a:t>
            </a:fld>
            <a:endParaRPr lang="ar-SA"/>
          </a:p>
        </p:txBody>
      </p:sp>
    </p:spTree>
    <p:extLst>
      <p:ext uri="{BB962C8B-B14F-4D97-AF65-F5344CB8AC3E}">
        <p14:creationId xmlns:p14="http://schemas.microsoft.com/office/powerpoint/2010/main" val="2852795351"/>
      </p:ext>
    </p:extLst>
  </p:cSld>
  <p:clrMapOvr>
    <a:masterClrMapping/>
  </p:clrMapOvr>
  <p:transition spd="slow">
    <p:push dir="u"/>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838200" y="365125"/>
            <a:ext cx="10515600" cy="1325563"/>
          </a:xfrm>
          <a:prstGeom prst="rect">
            <a:avLst/>
          </a:prstGeom>
        </p:spPr>
        <p:txBody>
          <a:bodyPr vert="horz" lIns="91440" tIns="45720" rIns="91440" bIns="45720" rtlCol="1" anchor="ctr">
            <a:normAutofit/>
          </a:bodyPr>
          <a:lstStyle/>
          <a:p>
            <a:r>
              <a:rPr lang="ar-SA"/>
              <a:t>انقر لتحرير نمط العنوان الرئيسي</a:t>
            </a:r>
          </a:p>
        </p:txBody>
      </p:sp>
      <p:sp>
        <p:nvSpPr>
          <p:cNvPr id="3" name="عنصر نائب للنص 2"/>
          <p:cNvSpPr>
            <a:spLocks noGrp="1"/>
          </p:cNvSpPr>
          <p:nvPr>
            <p:ph type="body" idx="1"/>
          </p:nvPr>
        </p:nvSpPr>
        <p:spPr>
          <a:xfrm>
            <a:off x="838200" y="1825625"/>
            <a:ext cx="10515600" cy="4351338"/>
          </a:xfrm>
          <a:prstGeom prst="rect">
            <a:avLst/>
          </a:prstGeom>
        </p:spPr>
        <p:txBody>
          <a:bodyPr vert="horz" lIns="91440" tIns="45720" rIns="91440" bIns="45720" rtlCol="1">
            <a:normAutofit/>
          </a:bodyPr>
          <a:lstStyle/>
          <a:p>
            <a:pPr lvl="0"/>
            <a:r>
              <a:rPr lang="ar-SA"/>
              <a:t>تحرير أنماط النص الرئيسي</a:t>
            </a:r>
          </a:p>
          <a:p>
            <a:pPr lvl="1"/>
            <a:r>
              <a:rPr lang="ar-SA"/>
              <a:t>المستوى الثاني</a:t>
            </a:r>
          </a:p>
          <a:p>
            <a:pPr lvl="2"/>
            <a:r>
              <a:rPr lang="ar-SA"/>
              <a:t>المستوى الثالث</a:t>
            </a:r>
          </a:p>
          <a:p>
            <a:pPr lvl="3"/>
            <a:r>
              <a:rPr lang="ar-SA"/>
              <a:t>المستوى الرابع</a:t>
            </a:r>
          </a:p>
          <a:p>
            <a:pPr lvl="4"/>
            <a:r>
              <a:rPr lang="ar-SA"/>
              <a:t>المستوى الخامس</a:t>
            </a:r>
          </a:p>
        </p:txBody>
      </p:sp>
      <p:sp>
        <p:nvSpPr>
          <p:cNvPr id="4" name="عنصر نائب للتاريخ 3"/>
          <p:cNvSpPr>
            <a:spLocks noGrp="1"/>
          </p:cNvSpPr>
          <p:nvPr>
            <p:ph type="dt" sz="half" idx="2"/>
          </p:nvPr>
        </p:nvSpPr>
        <p:spPr>
          <a:xfrm>
            <a:off x="8610600" y="6356350"/>
            <a:ext cx="27432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F3A40BC4-C699-4EDA-9681-6309E75F35E5}" type="datetimeFigureOut">
              <a:rPr lang="ar-SA" smtClean="0"/>
              <a:pPr/>
              <a:t>20/03/38</a:t>
            </a:fld>
            <a:endParaRPr lang="ar-SA"/>
          </a:p>
        </p:txBody>
      </p:sp>
      <p:sp>
        <p:nvSpPr>
          <p:cNvPr id="5" name="عنصر نائب للتذييل 4"/>
          <p:cNvSpPr>
            <a:spLocks noGrp="1"/>
          </p:cNvSpPr>
          <p:nvPr>
            <p:ph type="ftr" sz="quarter" idx="3"/>
          </p:nvPr>
        </p:nvSpPr>
        <p:spPr>
          <a:xfrm>
            <a:off x="4038600" y="6356350"/>
            <a:ext cx="41148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838200" y="6356350"/>
            <a:ext cx="27432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3B51D5A-6332-41E9-B1ED-A162D715CD55}" type="slidenum">
              <a:rPr lang="ar-SA" smtClean="0"/>
              <a:pPr/>
              <a:t>‹#›</a:t>
            </a:fld>
            <a:endParaRPr lang="ar-SA"/>
          </a:p>
        </p:txBody>
      </p:sp>
    </p:spTree>
    <p:extLst>
      <p:ext uri="{BB962C8B-B14F-4D97-AF65-F5344CB8AC3E}">
        <p14:creationId xmlns:p14="http://schemas.microsoft.com/office/powerpoint/2010/main" val="13746441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spd="slow">
    <p:push dir="u"/>
  </p:transition>
  <p:txStyles>
    <p:titleStyle>
      <a:lvl1pPr algn="r" defTabSz="914400" rtl="1"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r" defTabSz="914400" rtl="1"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r" defTabSz="914400" rtl="1"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r" defTabSz="914400" rtl="1"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1605223" y="499367"/>
            <a:ext cx="9144000" cy="2439777"/>
          </a:xfrm>
        </p:spPr>
        <p:txBody>
          <a:bodyPr>
            <a:noAutofit/>
          </a:bodyPr>
          <a:lstStyle/>
          <a:p>
            <a:r>
              <a:rPr lang="ar-SA" sz="5400" dirty="0" smtClean="0">
                <a:ln w="0"/>
                <a:effectLst>
                  <a:outerShdw blurRad="38100" dist="19050" dir="2700000" algn="tl" rotWithShape="0">
                    <a:schemeClr val="dk1">
                      <a:alpha val="40000"/>
                    </a:schemeClr>
                  </a:outerShdw>
                </a:effectLst>
              </a:rPr>
              <a:t>بسم الله الرحمن الرحيم </a:t>
            </a:r>
            <a:r>
              <a:rPr lang="ar-SA" sz="5400" dirty="0" smtClean="0">
                <a:solidFill>
                  <a:srgbClr val="EB5C0D"/>
                </a:solidFill>
              </a:rPr>
              <a:t/>
            </a:r>
            <a:br>
              <a:rPr lang="ar-SA" sz="5400" dirty="0" smtClean="0">
                <a:solidFill>
                  <a:srgbClr val="EB5C0D"/>
                </a:solidFill>
              </a:rPr>
            </a:br>
            <a:r>
              <a:rPr lang="ar-SA" sz="5400" dirty="0" smtClean="0">
                <a:solidFill>
                  <a:srgbClr val="EB5C0D"/>
                </a:solidFill>
              </a:rPr>
              <a:t>مقرر كتب المجاميع والزوائد </a:t>
            </a:r>
            <a:r>
              <a:rPr lang="ar-SA" sz="6600" dirty="0" smtClean="0"/>
              <a:t/>
            </a:r>
            <a:br>
              <a:rPr lang="ar-SA" sz="6600" dirty="0" smtClean="0"/>
            </a:br>
            <a:endParaRPr lang="ar-SA" sz="6600" dirty="0"/>
          </a:p>
        </p:txBody>
      </p:sp>
      <p:sp>
        <p:nvSpPr>
          <p:cNvPr id="3" name="عنوان فرعي 2"/>
          <p:cNvSpPr>
            <a:spLocks noGrp="1"/>
          </p:cNvSpPr>
          <p:nvPr>
            <p:ph type="subTitle" idx="1"/>
          </p:nvPr>
        </p:nvSpPr>
        <p:spPr>
          <a:xfrm>
            <a:off x="1580940" y="2939144"/>
            <a:ext cx="9144000" cy="2758272"/>
          </a:xfrm>
        </p:spPr>
        <p:style>
          <a:lnRef idx="3">
            <a:schemeClr val="lt1"/>
          </a:lnRef>
          <a:fillRef idx="1">
            <a:schemeClr val="accent2"/>
          </a:fillRef>
          <a:effectRef idx="1">
            <a:schemeClr val="accent2"/>
          </a:effectRef>
          <a:fontRef idx="minor">
            <a:schemeClr val="lt1"/>
          </a:fontRef>
        </p:style>
        <p:txBody>
          <a:bodyPr>
            <a:normAutofit fontScale="85000" lnSpcReduction="20000"/>
          </a:bodyPr>
          <a:lstStyle/>
          <a:p>
            <a:endParaRPr lang="ar-SA" sz="4000" b="1" dirty="0" smtClean="0">
              <a:solidFill>
                <a:srgbClr val="EB5C0D"/>
              </a:solidFill>
            </a:endParaRPr>
          </a:p>
          <a:p>
            <a:r>
              <a:rPr lang="ar-SA" sz="5700" dirty="0" smtClean="0">
                <a:ln w="0"/>
                <a:solidFill>
                  <a:schemeClr val="tx1"/>
                </a:solidFill>
                <a:effectLst>
                  <a:outerShdw blurRad="38100" dist="19050" dir="2700000" algn="tl" rotWithShape="0">
                    <a:schemeClr val="dk1">
                      <a:alpha val="40000"/>
                    </a:schemeClr>
                  </a:outerShdw>
                </a:effectLst>
              </a:rPr>
              <a:t>جدول مقارنة بين كتب المجاميع</a:t>
            </a:r>
          </a:p>
          <a:p>
            <a:endParaRPr lang="ar-SA" sz="4000" b="1" dirty="0" smtClean="0">
              <a:ln w="22225">
                <a:solidFill>
                  <a:schemeClr val="accent2"/>
                </a:solidFill>
                <a:prstDash val="solid"/>
              </a:ln>
              <a:solidFill>
                <a:schemeClr val="accent2">
                  <a:lumMod val="40000"/>
                  <a:lumOff val="60000"/>
                </a:schemeClr>
              </a:solidFill>
            </a:endParaRPr>
          </a:p>
          <a:p>
            <a:endParaRPr lang="ar-SA" sz="4000" b="1" dirty="0" smtClean="0">
              <a:ln w="22225">
                <a:solidFill>
                  <a:schemeClr val="accent2"/>
                </a:solidFill>
                <a:prstDash val="solid"/>
              </a:ln>
              <a:solidFill>
                <a:schemeClr val="accent2">
                  <a:lumMod val="40000"/>
                  <a:lumOff val="60000"/>
                </a:schemeClr>
              </a:solidFill>
            </a:endParaRPr>
          </a:p>
          <a:p>
            <a:r>
              <a:rPr lang="ar-SA" sz="4000" b="1" dirty="0" smtClean="0">
                <a:ln w="9525">
                  <a:solidFill>
                    <a:schemeClr val="bg1"/>
                  </a:solidFill>
                  <a:prstDash val="solid"/>
                </a:ln>
                <a:solidFill>
                  <a:schemeClr val="tx1"/>
                </a:solidFill>
                <a:effectLst>
                  <a:outerShdw blurRad="12700" dist="38100" dir="2700000" algn="tl" rotWithShape="0">
                    <a:schemeClr val="bg1">
                      <a:lumMod val="50000"/>
                    </a:schemeClr>
                  </a:outerShdw>
                </a:effectLst>
              </a:rPr>
              <a:t>للدكتورة: نعمات الجعفري</a:t>
            </a:r>
            <a:endParaRPr lang="ar-SA" sz="4000" b="1" dirty="0">
              <a:ln w="9525">
                <a:solidFill>
                  <a:schemeClr val="bg1"/>
                </a:solidFill>
                <a:prstDash val="solid"/>
              </a:ln>
              <a:solidFill>
                <a:schemeClr val="tx1"/>
              </a:solidFill>
              <a:effectLst>
                <a:outerShdw blurRad="12700" dist="38100" dir="2700000" algn="tl" rotWithShape="0">
                  <a:schemeClr val="bg1">
                    <a:lumMod val="50000"/>
                  </a:schemeClr>
                </a:outerShdw>
              </a:effectLst>
            </a:endParaRPr>
          </a:p>
        </p:txBody>
      </p:sp>
    </p:spTree>
  </p:cSld>
  <p:clrMapOvr>
    <a:masterClrMapping/>
  </p:clrMapOvr>
  <p:transition spd="slow">
    <p:push dir="u"/>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endParaRPr lang="ar-SA"/>
          </a:p>
        </p:txBody>
      </p:sp>
      <p:sp>
        <p:nvSpPr>
          <p:cNvPr id="3" name="عنوان فرعي 2"/>
          <p:cNvSpPr>
            <a:spLocks noGrp="1"/>
          </p:cNvSpPr>
          <p:nvPr>
            <p:ph type="subTitle" idx="1"/>
          </p:nvPr>
        </p:nvSpPr>
        <p:spPr/>
        <p:txBody>
          <a:bodyPr/>
          <a:lstStyle/>
          <a:p>
            <a:endParaRPr lang="ar-SA"/>
          </a:p>
        </p:txBody>
      </p:sp>
      <p:graphicFrame>
        <p:nvGraphicFramePr>
          <p:cNvPr id="11" name="جدول 10"/>
          <p:cNvGraphicFramePr>
            <a:graphicFrameLocks noGrp="1"/>
          </p:cNvGraphicFramePr>
          <p:nvPr>
            <p:extLst>
              <p:ext uri="{D42A27DB-BD31-4B8C-83A1-F6EECF244321}">
                <p14:modId xmlns:p14="http://schemas.microsoft.com/office/powerpoint/2010/main" val="3037062448"/>
              </p:ext>
            </p:extLst>
          </p:nvPr>
        </p:nvGraphicFramePr>
        <p:xfrm>
          <a:off x="-1" y="181143"/>
          <a:ext cx="12192000" cy="6431280"/>
        </p:xfrm>
        <a:graphic>
          <a:graphicData uri="http://schemas.openxmlformats.org/drawingml/2006/table">
            <a:tbl>
              <a:tblPr rtl="1" firstRow="1" bandRow="1">
                <a:tableStyleId>{21E4AEA4-8DFA-4A89-87EB-49C32662AFE0}</a:tableStyleId>
              </a:tblPr>
              <a:tblGrid>
                <a:gridCol w="947056"/>
                <a:gridCol w="1992086"/>
                <a:gridCol w="2013857"/>
                <a:gridCol w="3048000"/>
                <a:gridCol w="2079171"/>
                <a:gridCol w="2111830"/>
              </a:tblGrid>
              <a:tr h="352257">
                <a:tc>
                  <a:txBody>
                    <a:bodyPr/>
                    <a:lstStyle/>
                    <a:p>
                      <a:pPr rtl="1"/>
                      <a:endParaRPr lang="ar-SA" dirty="0"/>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600" dirty="0" smtClean="0">
                          <a:effectLst/>
                        </a:rPr>
                        <a:t>الجمع بين الصحيحين</a:t>
                      </a:r>
                      <a:endParaRPr lang="en-US" sz="1600" dirty="0" smtClean="0">
                        <a:effectLst/>
                      </a:endParaRPr>
                    </a:p>
                    <a:p>
                      <a:pPr rtl="1"/>
                      <a:endParaRPr lang="ar-SA" sz="2000" dirty="0"/>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600" dirty="0" smtClean="0">
                          <a:effectLst/>
                        </a:rPr>
                        <a:t>تجريد الصحاح</a:t>
                      </a:r>
                      <a:endParaRPr lang="en-US" sz="1600" dirty="0" smtClean="0">
                        <a:effectLst/>
                      </a:endParaRPr>
                    </a:p>
                    <a:p>
                      <a:pPr rtl="1"/>
                      <a:endParaRPr lang="ar-SA" sz="2000" dirty="0"/>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600" dirty="0" smtClean="0">
                          <a:effectLst/>
                        </a:rPr>
                        <a:t>جامع الأصول</a:t>
                      </a:r>
                      <a:endParaRPr lang="en-US" sz="1600" dirty="0" smtClean="0">
                        <a:effectLst/>
                      </a:endParaRPr>
                    </a:p>
                    <a:p>
                      <a:pPr rtl="1"/>
                      <a:endParaRPr lang="ar-SA" sz="2000" dirty="0"/>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600" dirty="0" smtClean="0">
                          <a:effectLst/>
                        </a:rPr>
                        <a:t>الجامع الكبير والصغير </a:t>
                      </a:r>
                      <a:endParaRPr lang="en-US" sz="1600" dirty="0" smtClean="0">
                        <a:effectLst/>
                      </a:endParaRPr>
                    </a:p>
                    <a:p>
                      <a:pPr rtl="1"/>
                      <a:endParaRPr lang="ar-SA" sz="2000" dirty="0"/>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600" dirty="0" smtClean="0">
                          <a:effectLst/>
                        </a:rPr>
                        <a:t>كنز العمال</a:t>
                      </a:r>
                      <a:endParaRPr lang="en-US" sz="1600" dirty="0" smtClean="0">
                        <a:effectLst/>
                        <a:latin typeface="Calibri" panose="020F0502020204030204" pitchFamily="34" charset="0"/>
                        <a:ea typeface="Calibri" panose="020F0502020204030204" pitchFamily="34" charset="0"/>
                        <a:cs typeface="+mn-cs"/>
                      </a:endParaRPr>
                    </a:p>
                  </a:txBody>
                  <a:tcPr/>
                </a:tc>
              </a:tr>
              <a:tr h="5762457">
                <a:tc>
                  <a:txBody>
                    <a:bodyPr/>
                    <a:lstStyle/>
                    <a:p>
                      <a:pPr marL="0" marR="0" lvl="0" indent="0" algn="ctr" defTabSz="914400" rtl="1" eaLnBrk="1" fontAlgn="auto" latinLnBrk="0" hangingPunct="1">
                        <a:lnSpc>
                          <a:spcPct val="100000"/>
                        </a:lnSpc>
                        <a:spcBef>
                          <a:spcPts val="0"/>
                        </a:spcBef>
                        <a:spcAft>
                          <a:spcPts val="0"/>
                        </a:spcAft>
                        <a:buClrTx/>
                        <a:buSzTx/>
                        <a:buFontTx/>
                        <a:buNone/>
                        <a:tabLst/>
                        <a:defRPr/>
                      </a:pPr>
                      <a:endParaRPr lang="ar-SA" sz="3200" b="1" dirty="0" smtClean="0">
                        <a:solidFill>
                          <a:schemeClr val="accent2">
                            <a:lumMod val="50000"/>
                          </a:schemeClr>
                        </a:solidFill>
                      </a:endParaRPr>
                    </a:p>
                    <a:p>
                      <a:pPr marL="0" marR="0" lvl="0" indent="0" algn="ctr" defTabSz="914400" rtl="1" eaLnBrk="1" fontAlgn="auto" latinLnBrk="0" hangingPunct="1">
                        <a:lnSpc>
                          <a:spcPct val="100000"/>
                        </a:lnSpc>
                        <a:spcBef>
                          <a:spcPts val="0"/>
                        </a:spcBef>
                        <a:spcAft>
                          <a:spcPts val="0"/>
                        </a:spcAft>
                        <a:buClrTx/>
                        <a:buSzTx/>
                        <a:buFontTx/>
                        <a:buNone/>
                        <a:tabLst/>
                        <a:defRPr/>
                      </a:pPr>
                      <a:r>
                        <a:rPr lang="ar-SA" sz="1800" b="1" dirty="0" smtClean="0">
                          <a:solidFill>
                            <a:schemeClr val="accent2">
                              <a:lumMod val="50000"/>
                            </a:schemeClr>
                          </a:solidFill>
                        </a:rPr>
                        <a:t>اسم الكتاب </a:t>
                      </a:r>
                    </a:p>
                    <a:p>
                      <a:pPr marL="0" marR="0" lvl="0" indent="0" algn="ctr" defTabSz="914400" rtl="1" eaLnBrk="1" fontAlgn="auto" latinLnBrk="0" hangingPunct="1">
                        <a:lnSpc>
                          <a:spcPct val="100000"/>
                        </a:lnSpc>
                        <a:spcBef>
                          <a:spcPts val="0"/>
                        </a:spcBef>
                        <a:spcAft>
                          <a:spcPts val="0"/>
                        </a:spcAft>
                        <a:buClrTx/>
                        <a:buSzTx/>
                        <a:buFontTx/>
                        <a:buNone/>
                        <a:tabLst/>
                        <a:defRPr/>
                      </a:pPr>
                      <a:endParaRPr lang="ar-SA" sz="1800" b="1" dirty="0" smtClean="0">
                        <a:solidFill>
                          <a:schemeClr val="accent2">
                            <a:lumMod val="50000"/>
                          </a:schemeClr>
                        </a:solidFill>
                      </a:endParaRPr>
                    </a:p>
                    <a:p>
                      <a:pPr marL="0" marR="0" lvl="0" indent="0" algn="ctr" defTabSz="914400" rtl="1" eaLnBrk="1" fontAlgn="auto" latinLnBrk="0" hangingPunct="1">
                        <a:lnSpc>
                          <a:spcPct val="100000"/>
                        </a:lnSpc>
                        <a:spcBef>
                          <a:spcPts val="0"/>
                        </a:spcBef>
                        <a:spcAft>
                          <a:spcPts val="0"/>
                        </a:spcAft>
                        <a:buClrTx/>
                        <a:buSzTx/>
                        <a:buFontTx/>
                        <a:buNone/>
                        <a:tabLst/>
                        <a:defRPr/>
                      </a:pPr>
                      <a:r>
                        <a:rPr lang="ar-SA" sz="1800" b="1" dirty="0" smtClean="0">
                          <a:solidFill>
                            <a:schemeClr val="accent2">
                              <a:lumMod val="50000"/>
                            </a:schemeClr>
                          </a:solidFill>
                        </a:rPr>
                        <a:t>و</a:t>
                      </a:r>
                    </a:p>
                    <a:p>
                      <a:pPr marL="0" marR="0" lvl="0" indent="0" algn="ctr" defTabSz="914400" rtl="1" eaLnBrk="1" fontAlgn="auto" latinLnBrk="0" hangingPunct="1">
                        <a:lnSpc>
                          <a:spcPct val="100000"/>
                        </a:lnSpc>
                        <a:spcBef>
                          <a:spcPts val="0"/>
                        </a:spcBef>
                        <a:spcAft>
                          <a:spcPts val="0"/>
                        </a:spcAft>
                        <a:buClrTx/>
                        <a:buSzTx/>
                        <a:buFontTx/>
                        <a:buNone/>
                        <a:tabLst/>
                        <a:defRPr/>
                      </a:pPr>
                      <a:endParaRPr lang="ar-SA" sz="1800" b="1" dirty="0" smtClean="0">
                        <a:solidFill>
                          <a:schemeClr val="accent2">
                            <a:lumMod val="50000"/>
                          </a:schemeClr>
                        </a:solidFill>
                      </a:endParaRPr>
                    </a:p>
                    <a:p>
                      <a:pPr marL="0" marR="0" lvl="0" indent="0" algn="ctr" defTabSz="914400" rtl="1" eaLnBrk="1" fontAlgn="auto" latinLnBrk="0" hangingPunct="1">
                        <a:lnSpc>
                          <a:spcPct val="100000"/>
                        </a:lnSpc>
                        <a:spcBef>
                          <a:spcPts val="0"/>
                        </a:spcBef>
                        <a:spcAft>
                          <a:spcPts val="0"/>
                        </a:spcAft>
                        <a:buClrTx/>
                        <a:buSzTx/>
                        <a:buFontTx/>
                        <a:buNone/>
                        <a:tabLst/>
                        <a:defRPr/>
                      </a:pPr>
                      <a:r>
                        <a:rPr lang="ar-SA" sz="1800" b="1" dirty="0" smtClean="0">
                          <a:solidFill>
                            <a:schemeClr val="accent2">
                              <a:lumMod val="50000"/>
                            </a:schemeClr>
                          </a:solidFill>
                        </a:rPr>
                        <a:t>اسم المؤلف وتاريخ وفاته</a:t>
                      </a:r>
                    </a:p>
                    <a:p>
                      <a:pPr marL="0" marR="0" lvl="0" indent="0" algn="ctr" defTabSz="914400" rtl="1" eaLnBrk="1" fontAlgn="auto" latinLnBrk="0" hangingPunct="1">
                        <a:lnSpc>
                          <a:spcPct val="100000"/>
                        </a:lnSpc>
                        <a:spcBef>
                          <a:spcPts val="0"/>
                        </a:spcBef>
                        <a:spcAft>
                          <a:spcPts val="0"/>
                        </a:spcAft>
                        <a:buClrTx/>
                        <a:buSzTx/>
                        <a:buFontTx/>
                        <a:buNone/>
                        <a:tabLst/>
                        <a:defRPr/>
                      </a:pPr>
                      <a:r>
                        <a:rPr lang="ar-SA" sz="1800" b="1" dirty="0" smtClean="0">
                          <a:solidFill>
                            <a:schemeClr val="accent2">
                              <a:lumMod val="50000"/>
                            </a:schemeClr>
                          </a:solidFill>
                        </a:rPr>
                        <a:t> </a:t>
                      </a:r>
                    </a:p>
                    <a:p>
                      <a:pPr marL="0" marR="0" lvl="0" indent="0" algn="ctr" defTabSz="914400" rtl="1" eaLnBrk="1" fontAlgn="auto" latinLnBrk="0" hangingPunct="1">
                        <a:lnSpc>
                          <a:spcPct val="100000"/>
                        </a:lnSpc>
                        <a:spcBef>
                          <a:spcPts val="0"/>
                        </a:spcBef>
                        <a:spcAft>
                          <a:spcPts val="0"/>
                        </a:spcAft>
                        <a:buClrTx/>
                        <a:buSzTx/>
                        <a:buFontTx/>
                        <a:buNone/>
                        <a:tabLst/>
                        <a:defRPr/>
                      </a:pPr>
                      <a:r>
                        <a:rPr lang="ar-SA" sz="1800" b="1" dirty="0" smtClean="0">
                          <a:solidFill>
                            <a:schemeClr val="accent2">
                              <a:lumMod val="50000"/>
                            </a:schemeClr>
                          </a:solidFill>
                        </a:rPr>
                        <a:t>و</a:t>
                      </a:r>
                    </a:p>
                    <a:p>
                      <a:pPr marL="0" marR="0" lvl="0" indent="0" algn="ctr" defTabSz="914400" rtl="1" eaLnBrk="1" fontAlgn="auto" latinLnBrk="0" hangingPunct="1">
                        <a:lnSpc>
                          <a:spcPct val="100000"/>
                        </a:lnSpc>
                        <a:spcBef>
                          <a:spcPts val="0"/>
                        </a:spcBef>
                        <a:spcAft>
                          <a:spcPts val="0"/>
                        </a:spcAft>
                        <a:buClrTx/>
                        <a:buSzTx/>
                        <a:buFontTx/>
                        <a:buNone/>
                        <a:tabLst/>
                        <a:defRPr/>
                      </a:pPr>
                      <a:endParaRPr lang="ar-SA" sz="1800" b="1" dirty="0" smtClean="0">
                        <a:solidFill>
                          <a:schemeClr val="accent2">
                            <a:lumMod val="50000"/>
                          </a:schemeClr>
                        </a:solidFill>
                      </a:endParaRPr>
                    </a:p>
                    <a:p>
                      <a:pPr marL="0" marR="0" lvl="0" indent="0" algn="ctr" defTabSz="914400" rtl="1" eaLnBrk="1" fontAlgn="auto" latinLnBrk="0" hangingPunct="1">
                        <a:lnSpc>
                          <a:spcPct val="100000"/>
                        </a:lnSpc>
                        <a:spcBef>
                          <a:spcPts val="0"/>
                        </a:spcBef>
                        <a:spcAft>
                          <a:spcPts val="0"/>
                        </a:spcAft>
                        <a:buClrTx/>
                        <a:buSzTx/>
                        <a:buFontTx/>
                        <a:buNone/>
                        <a:tabLst/>
                        <a:defRPr/>
                      </a:pPr>
                      <a:r>
                        <a:rPr lang="ar-SA" sz="1800" b="1" dirty="0" smtClean="0">
                          <a:solidFill>
                            <a:schemeClr val="accent2">
                              <a:lumMod val="50000"/>
                            </a:schemeClr>
                          </a:solidFill>
                        </a:rPr>
                        <a:t>موضوع الكتاب</a:t>
                      </a:r>
                    </a:p>
                    <a:p>
                      <a:pPr marL="0" marR="0" lvl="0" indent="0" algn="ctr" defTabSz="914400" rtl="1" eaLnBrk="1" fontAlgn="auto" latinLnBrk="0" hangingPunct="1">
                        <a:lnSpc>
                          <a:spcPct val="100000"/>
                        </a:lnSpc>
                        <a:spcBef>
                          <a:spcPts val="0"/>
                        </a:spcBef>
                        <a:spcAft>
                          <a:spcPts val="0"/>
                        </a:spcAft>
                        <a:buClrTx/>
                        <a:buSzTx/>
                        <a:buFontTx/>
                        <a:buNone/>
                        <a:tabLst/>
                        <a:defRPr/>
                      </a:pPr>
                      <a:endParaRPr lang="ar-SA" sz="1800" b="1" dirty="0" smtClean="0">
                        <a:solidFill>
                          <a:schemeClr val="accent2">
                            <a:lumMod val="50000"/>
                          </a:schemeClr>
                        </a:solidFill>
                      </a:endParaRPr>
                    </a:p>
                    <a:p>
                      <a:pPr marL="0" marR="0" lvl="0" indent="0" algn="ctr" defTabSz="914400" rtl="1" eaLnBrk="1" fontAlgn="auto" latinLnBrk="0" hangingPunct="1">
                        <a:lnSpc>
                          <a:spcPct val="100000"/>
                        </a:lnSpc>
                        <a:spcBef>
                          <a:spcPts val="0"/>
                        </a:spcBef>
                        <a:spcAft>
                          <a:spcPts val="0"/>
                        </a:spcAft>
                        <a:buClrTx/>
                        <a:buSzTx/>
                        <a:buFontTx/>
                        <a:buNone/>
                        <a:tabLst/>
                        <a:defRPr/>
                      </a:pPr>
                      <a:r>
                        <a:rPr lang="ar-SA" sz="1800" b="1" dirty="0" smtClean="0">
                          <a:solidFill>
                            <a:schemeClr val="accent2">
                              <a:lumMod val="50000"/>
                            </a:schemeClr>
                          </a:solidFill>
                        </a:rPr>
                        <a:t>و</a:t>
                      </a:r>
                    </a:p>
                    <a:p>
                      <a:pPr marL="0" marR="0" lvl="0" indent="0" algn="ctr" defTabSz="914400" rtl="1" eaLnBrk="1" fontAlgn="auto" latinLnBrk="0" hangingPunct="1">
                        <a:lnSpc>
                          <a:spcPct val="100000"/>
                        </a:lnSpc>
                        <a:spcBef>
                          <a:spcPts val="0"/>
                        </a:spcBef>
                        <a:spcAft>
                          <a:spcPts val="0"/>
                        </a:spcAft>
                        <a:buClrTx/>
                        <a:buSzTx/>
                        <a:buFontTx/>
                        <a:buNone/>
                        <a:tabLst/>
                        <a:defRPr/>
                      </a:pPr>
                      <a:r>
                        <a:rPr lang="ar-SA" sz="1800" b="1" dirty="0" smtClean="0">
                          <a:solidFill>
                            <a:schemeClr val="accent2">
                              <a:lumMod val="50000"/>
                            </a:schemeClr>
                          </a:solidFill>
                        </a:rPr>
                        <a:t> مادته ومحتواه</a:t>
                      </a:r>
                    </a:p>
                    <a:p>
                      <a:pPr rtl="1"/>
                      <a:endParaRPr lang="ar-SA" dirty="0"/>
                    </a:p>
                  </a:txBody>
                  <a:tcPr/>
                </a:tc>
                <a:tc>
                  <a:txBody>
                    <a:bodyPr/>
                    <a:lstStyle/>
                    <a:p>
                      <a:pPr rtl="1"/>
                      <a:endParaRPr lang="ar-SA" dirty="0"/>
                    </a:p>
                  </a:txBody>
                  <a:tcPr/>
                </a:tc>
                <a:tc>
                  <a:txBody>
                    <a:bodyPr/>
                    <a:lstStyle/>
                    <a:p>
                      <a:pPr rtl="1"/>
                      <a:endParaRPr lang="ar-SA" dirty="0"/>
                    </a:p>
                  </a:txBody>
                  <a:tcPr/>
                </a:tc>
                <a:tc>
                  <a:txBody>
                    <a:bodyPr/>
                    <a:lstStyle/>
                    <a:p>
                      <a:pPr rtl="1"/>
                      <a:endParaRPr lang="ar-SA" dirty="0"/>
                    </a:p>
                  </a:txBody>
                  <a:tcPr/>
                </a:tc>
                <a:tc>
                  <a:txBody>
                    <a:bodyPr/>
                    <a:lstStyle/>
                    <a:p>
                      <a:pPr rtl="1"/>
                      <a:endParaRPr lang="ar-SA" dirty="0" smtClean="0"/>
                    </a:p>
                    <a:p>
                      <a:pPr rtl="1"/>
                      <a:endParaRPr lang="ar-SA" dirty="0"/>
                    </a:p>
                  </a:txBody>
                  <a:tcPr/>
                </a:tc>
                <a:tc>
                  <a:txBody>
                    <a:bodyPr/>
                    <a:lstStyle/>
                    <a:p>
                      <a:pPr rtl="1"/>
                      <a:endParaRPr lang="ar-SA" dirty="0"/>
                    </a:p>
                  </a:txBody>
                  <a:tcPr/>
                </a:tc>
              </a:tr>
            </a:tbl>
          </a:graphicData>
        </a:graphic>
      </p:graphicFrame>
      <p:sp>
        <p:nvSpPr>
          <p:cNvPr id="4" name="مربع نص 3"/>
          <p:cNvSpPr txBox="1"/>
          <p:nvPr/>
        </p:nvSpPr>
        <p:spPr>
          <a:xfrm>
            <a:off x="9262905" y="832049"/>
            <a:ext cx="1926771" cy="5539978"/>
          </a:xfrm>
          <a:prstGeom prst="rect">
            <a:avLst/>
          </a:prstGeom>
          <a:noFill/>
        </p:spPr>
        <p:txBody>
          <a:bodyPr wrap="square" rtlCol="1">
            <a:spAutoFit/>
          </a:bodyPr>
          <a:lstStyle/>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-اسم الكتاب:</a:t>
            </a:r>
          </a:p>
          <a:p>
            <a:pPr lvl="0" algn="justLow"/>
            <a:r>
              <a:rPr lang="ar-SA" sz="1600" dirty="0" smtClean="0">
                <a:solidFill>
                  <a:prstClr val="black"/>
                </a:solidFill>
                <a:latin typeface="Calibri" panose="020F0502020204030204" pitchFamily="34" charset="0"/>
                <a:ea typeface="Calibri" panose="020F0502020204030204" pitchFamily="34" charset="0"/>
              </a:rPr>
              <a:t>«الجمع </a:t>
            </a:r>
            <a:r>
              <a:rPr lang="ar-SA" sz="1600" dirty="0">
                <a:solidFill>
                  <a:prstClr val="black"/>
                </a:solidFill>
                <a:latin typeface="Calibri" panose="020F0502020204030204" pitchFamily="34" charset="0"/>
                <a:ea typeface="Calibri" panose="020F0502020204030204" pitchFamily="34" charset="0"/>
              </a:rPr>
              <a:t>بين </a:t>
            </a:r>
            <a:r>
              <a:rPr lang="ar-SA" sz="1600" dirty="0" smtClean="0">
                <a:solidFill>
                  <a:prstClr val="black"/>
                </a:solidFill>
                <a:latin typeface="Calibri" panose="020F0502020204030204" pitchFamily="34" charset="0"/>
                <a:ea typeface="Calibri" panose="020F0502020204030204" pitchFamily="34" charset="0"/>
              </a:rPr>
              <a:t>الصحيحين».</a:t>
            </a:r>
          </a:p>
          <a:p>
            <a:pPr lvl="0" algn="justLow"/>
            <a:endParaRPr lang="ar-SA" sz="1600" dirty="0">
              <a:solidFill>
                <a:prstClr val="black"/>
              </a:solidFill>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-اسم المؤلف:</a:t>
            </a:r>
          </a:p>
          <a:p>
            <a:pPr lvl="0" algn="justLow"/>
            <a:r>
              <a:rPr lang="ar-SA" sz="1600" dirty="0" smtClean="0">
                <a:solidFill>
                  <a:prstClr val="black"/>
                </a:solidFill>
                <a:latin typeface="Calibri" panose="020F0502020204030204" pitchFamily="34" charset="0"/>
                <a:ea typeface="Calibri" panose="020F0502020204030204" pitchFamily="34" charset="0"/>
              </a:rPr>
              <a:t>أبي عبدالله</a:t>
            </a:r>
          </a:p>
          <a:p>
            <a:pPr lvl="0" algn="justLow"/>
            <a:r>
              <a:rPr lang="ar-SA" sz="1600" dirty="0" smtClean="0">
                <a:solidFill>
                  <a:prstClr val="black"/>
                </a:solidFill>
                <a:latin typeface="Calibri" panose="020F0502020204030204" pitchFamily="34" charset="0"/>
                <a:ea typeface="Calibri" panose="020F0502020204030204" pitchFamily="34" charset="0"/>
              </a:rPr>
              <a:t>محمد بن فوح الحميدي.</a:t>
            </a:r>
          </a:p>
          <a:p>
            <a:pPr lvl="0" algn="justLow"/>
            <a:endParaRPr lang="ar-SA" sz="1600" dirty="0">
              <a:solidFill>
                <a:prstClr val="black"/>
              </a:solidFill>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a:t>
            </a:r>
            <a:r>
              <a:rPr lang="ar-SA" sz="1600" b="1" dirty="0" err="1" smtClean="0">
                <a:solidFill>
                  <a:schemeClr val="accent2">
                    <a:lumMod val="50000"/>
                  </a:schemeClr>
                </a:solidFill>
                <a:latin typeface="Calibri" panose="020F0502020204030204" pitchFamily="34" charset="0"/>
                <a:ea typeface="Calibri" panose="020F0502020204030204" pitchFamily="34" charset="0"/>
              </a:rPr>
              <a:t>وفاته:</a:t>
            </a:r>
            <a:r>
              <a:rPr lang="ar-SA" sz="1600" dirty="0" err="1" smtClean="0">
                <a:solidFill>
                  <a:prstClr val="black"/>
                </a:solidFill>
                <a:latin typeface="Calibri" panose="020F0502020204030204" pitchFamily="34" charset="0"/>
                <a:ea typeface="Calibri" panose="020F0502020204030204" pitchFamily="34" charset="0"/>
              </a:rPr>
              <a:t>سنة</a:t>
            </a:r>
            <a:r>
              <a:rPr lang="ar-SA" sz="1600" dirty="0" smtClean="0">
                <a:solidFill>
                  <a:prstClr val="black"/>
                </a:solidFill>
                <a:latin typeface="Calibri" panose="020F0502020204030204" pitchFamily="34" charset="0"/>
                <a:ea typeface="Calibri" panose="020F0502020204030204" pitchFamily="34" charset="0"/>
              </a:rPr>
              <a:t> </a:t>
            </a:r>
            <a:r>
              <a:rPr lang="ar-SA" sz="1600" dirty="0">
                <a:solidFill>
                  <a:prstClr val="black"/>
                </a:solidFill>
                <a:latin typeface="Calibri" panose="020F0502020204030204" pitchFamily="34" charset="0"/>
                <a:ea typeface="Calibri" panose="020F0502020204030204" pitchFamily="34" charset="0"/>
              </a:rPr>
              <a:t>(</a:t>
            </a:r>
            <a:r>
              <a:rPr lang="ar-SA" sz="1600" dirty="0" smtClean="0">
                <a:solidFill>
                  <a:prstClr val="black"/>
                </a:solidFill>
                <a:latin typeface="Calibri" panose="020F0502020204030204" pitchFamily="34" charset="0"/>
                <a:ea typeface="Calibri" panose="020F0502020204030204" pitchFamily="34" charset="0"/>
              </a:rPr>
              <a:t>488)هــ.</a:t>
            </a:r>
            <a:endParaRPr lang="ar-SA" sz="1600" dirty="0">
              <a:solidFill>
                <a:prstClr val="black"/>
              </a:solidFill>
              <a:latin typeface="Calibri" panose="020F0502020204030204" pitchFamily="34" charset="0"/>
              <a:ea typeface="Calibri" panose="020F0502020204030204" pitchFamily="34" charset="0"/>
            </a:endParaRPr>
          </a:p>
          <a:p>
            <a:pPr lvl="0" algn="justLow"/>
            <a:endParaRPr lang="ar-SA" sz="1600" dirty="0" smtClean="0">
              <a:solidFill>
                <a:prstClr val="black"/>
              </a:solidFill>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-موضوع الكتاب:</a:t>
            </a:r>
          </a:p>
          <a:p>
            <a:pPr lvl="0" algn="justLow"/>
            <a:r>
              <a:rPr lang="ar-SA" sz="1600" dirty="0" smtClean="0">
                <a:solidFill>
                  <a:prstClr val="black"/>
                </a:solidFill>
                <a:latin typeface="Calibri" panose="020F0502020204030204" pitchFamily="34" charset="0"/>
                <a:ea typeface="Calibri" panose="020F0502020204030204" pitchFamily="34" charset="0"/>
              </a:rPr>
              <a:t>العناية </a:t>
            </a:r>
            <a:r>
              <a:rPr lang="ar-SA" sz="1600" dirty="0">
                <a:solidFill>
                  <a:prstClr val="black"/>
                </a:solidFill>
                <a:latin typeface="Calibri" panose="020F0502020204030204" pitchFamily="34" charset="0"/>
                <a:ea typeface="Calibri" panose="020F0502020204030204" pitchFamily="34" charset="0"/>
              </a:rPr>
              <a:t>بالمتفق عليه بين </a:t>
            </a:r>
            <a:r>
              <a:rPr lang="ar-SA" sz="1600" dirty="0" smtClean="0">
                <a:solidFill>
                  <a:prstClr val="black"/>
                </a:solidFill>
                <a:latin typeface="Calibri" panose="020F0502020204030204" pitchFamily="34" charset="0"/>
                <a:ea typeface="Calibri" panose="020F0502020204030204" pitchFamily="34" charset="0"/>
              </a:rPr>
              <a:t>الشيخين</a:t>
            </a:r>
          </a:p>
          <a:p>
            <a:pPr lvl="0" algn="justLow"/>
            <a:r>
              <a:rPr lang="ar-SA" sz="1600" dirty="0" smtClean="0">
                <a:solidFill>
                  <a:prstClr val="black"/>
                </a:solidFill>
                <a:latin typeface="Calibri" panose="020F0502020204030204" pitchFamily="34" charset="0"/>
                <a:ea typeface="Calibri" panose="020F0502020204030204" pitchFamily="34" charset="0"/>
              </a:rPr>
              <a:t>(البخاري ومسلم)</a:t>
            </a:r>
          </a:p>
          <a:p>
            <a:pPr lvl="0" algn="justLow"/>
            <a:r>
              <a:rPr lang="ar-SA" sz="1600" dirty="0" smtClean="0">
                <a:solidFill>
                  <a:prstClr val="black"/>
                </a:solidFill>
                <a:latin typeface="Calibri" panose="020F0502020204030204" pitchFamily="34" charset="0"/>
                <a:ea typeface="Calibri" panose="020F0502020204030204" pitchFamily="34" charset="0"/>
              </a:rPr>
              <a:t>والعناية </a:t>
            </a:r>
            <a:r>
              <a:rPr lang="ar-SA" sz="1600" dirty="0">
                <a:solidFill>
                  <a:prstClr val="black"/>
                </a:solidFill>
                <a:latin typeface="Calibri" panose="020F0502020204030204" pitchFamily="34" charset="0"/>
                <a:ea typeface="Calibri" panose="020F0502020204030204" pitchFamily="34" charset="0"/>
              </a:rPr>
              <a:t>بمفردات كل منهما، كما صنع أكثر المؤلفين </a:t>
            </a:r>
            <a:r>
              <a:rPr lang="ar-SA" sz="1600" dirty="0" smtClean="0">
                <a:solidFill>
                  <a:prstClr val="black"/>
                </a:solidFill>
                <a:latin typeface="Calibri" panose="020F0502020204030204" pitchFamily="34" charset="0"/>
                <a:ea typeface="Calibri" panose="020F0502020204030204" pitchFamily="34" charset="0"/>
              </a:rPr>
              <a:t>فيه.</a:t>
            </a:r>
          </a:p>
          <a:p>
            <a:pPr lvl="0" algn="justLow"/>
            <a:endParaRPr lang="ar-SA" sz="1600" dirty="0">
              <a:solidFill>
                <a:prstClr val="black"/>
              </a:solidFill>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-مادته ومحتواه:</a:t>
            </a:r>
          </a:p>
          <a:p>
            <a:pPr lvl="0" algn="justLow"/>
            <a:r>
              <a:rPr lang="ar-SA" sz="1600" dirty="0" smtClean="0">
                <a:latin typeface="Calibri" panose="020F0502020204030204" pitchFamily="34" charset="0"/>
                <a:ea typeface="Calibri" panose="020F0502020204030204" pitchFamily="34" charset="0"/>
              </a:rPr>
              <a:t>المتفق </a:t>
            </a:r>
            <a:r>
              <a:rPr lang="ar-SA" sz="1600" dirty="0">
                <a:latin typeface="Calibri" panose="020F0502020204030204" pitchFamily="34" charset="0"/>
                <a:ea typeface="Calibri" panose="020F0502020204030204" pitchFamily="34" charset="0"/>
              </a:rPr>
              <a:t>عليه </a:t>
            </a:r>
            <a:r>
              <a:rPr lang="ar-SA" sz="1600" dirty="0" smtClean="0">
                <a:latin typeface="Calibri" panose="020F0502020204030204" pitchFamily="34" charset="0"/>
                <a:ea typeface="Calibri" panose="020F0502020204030204" pitchFamily="34" charset="0"/>
              </a:rPr>
              <a:t>يعد(جزء)من: </a:t>
            </a:r>
          </a:p>
          <a:p>
            <a:pPr lvl="0" algn="justLow"/>
            <a:r>
              <a:rPr lang="ar-SA" sz="1600" dirty="0" smtClean="0">
                <a:solidFill>
                  <a:prstClr val="black"/>
                </a:solidFill>
                <a:latin typeface="Calibri" panose="020F0502020204030204" pitchFamily="34" charset="0"/>
                <a:ea typeface="Calibri" panose="020F0502020204030204" pitchFamily="34" charset="0"/>
              </a:rPr>
              <a:t>"الجمع </a:t>
            </a:r>
            <a:r>
              <a:rPr lang="ar-SA" sz="1600" dirty="0">
                <a:solidFill>
                  <a:prstClr val="black"/>
                </a:solidFill>
                <a:latin typeface="Calibri" panose="020F0502020204030204" pitchFamily="34" charset="0"/>
                <a:ea typeface="Calibri" panose="020F0502020204030204" pitchFamily="34" charset="0"/>
              </a:rPr>
              <a:t>بين الصحيحين" وليس مساويا له</a:t>
            </a:r>
            <a:r>
              <a:rPr lang="en-US" sz="1600" dirty="0">
                <a:solidFill>
                  <a:prstClr val="black"/>
                </a:solidFill>
                <a:latin typeface="Traditional Arabic" panose="02020603050405020304" pitchFamily="18" charset="-78"/>
                <a:ea typeface="Calibri" panose="020F0502020204030204" pitchFamily="34" charset="0"/>
              </a:rPr>
              <a:t>.</a:t>
            </a:r>
            <a:endParaRPr lang="en-US" sz="1600" dirty="0">
              <a:solidFill>
                <a:prstClr val="black"/>
              </a:solidFill>
              <a:latin typeface="Calibri" panose="020F0502020204030204" pitchFamily="34" charset="0"/>
              <a:ea typeface="Calibri" panose="020F0502020204030204" pitchFamily="34" charset="0"/>
            </a:endParaRPr>
          </a:p>
          <a:p>
            <a:endParaRPr lang="ar-SA" dirty="0"/>
          </a:p>
        </p:txBody>
      </p:sp>
      <p:sp>
        <p:nvSpPr>
          <p:cNvPr id="5" name="مربع نص 4"/>
          <p:cNvSpPr txBox="1"/>
          <p:nvPr/>
        </p:nvSpPr>
        <p:spPr>
          <a:xfrm>
            <a:off x="7206342" y="867736"/>
            <a:ext cx="2018465" cy="5539978"/>
          </a:xfrm>
          <a:prstGeom prst="rect">
            <a:avLst/>
          </a:prstGeom>
          <a:noFill/>
        </p:spPr>
        <p:txBody>
          <a:bodyPr wrap="square" rtlCol="1">
            <a:spAutoFit/>
          </a:bodyPr>
          <a:lstStyle/>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-اسم الكتاب:</a:t>
            </a:r>
          </a:p>
          <a:p>
            <a:pPr lvl="0" algn="justLow"/>
            <a:r>
              <a:rPr lang="ar-SA" sz="1600" dirty="0" smtClean="0">
                <a:latin typeface="Calibri" panose="020F0502020204030204" pitchFamily="34" charset="0"/>
                <a:ea typeface="Calibri" panose="020F0502020204030204" pitchFamily="34" charset="0"/>
              </a:rPr>
              <a:t>«تجريد </a:t>
            </a:r>
            <a:r>
              <a:rPr lang="ar-SA" sz="1600" dirty="0">
                <a:latin typeface="Calibri" panose="020F0502020204030204" pitchFamily="34" charset="0"/>
                <a:ea typeface="Calibri" panose="020F0502020204030204" pitchFamily="34" charset="0"/>
              </a:rPr>
              <a:t>الصحاح </a:t>
            </a:r>
            <a:r>
              <a:rPr lang="ar-SA" sz="1600" dirty="0" smtClean="0">
                <a:latin typeface="Calibri" panose="020F0502020204030204" pitchFamily="34" charset="0"/>
                <a:ea typeface="Calibri" panose="020F0502020204030204" pitchFamily="34" charset="0"/>
              </a:rPr>
              <a:t>الستة».</a:t>
            </a:r>
          </a:p>
          <a:p>
            <a:pPr lvl="0" algn="justLow"/>
            <a:endParaRPr lang="ar-SA" sz="1600" dirty="0">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-اسم المؤلف:</a:t>
            </a:r>
          </a:p>
          <a:p>
            <a:pPr lvl="0" algn="justLow"/>
            <a:r>
              <a:rPr lang="ar-SA" sz="1600" dirty="0" smtClean="0">
                <a:latin typeface="Calibri" panose="020F0502020204030204" pitchFamily="34" charset="0"/>
                <a:ea typeface="Calibri" panose="020F0502020204030204" pitchFamily="34" charset="0"/>
              </a:rPr>
              <a:t>رزين </a:t>
            </a:r>
            <a:r>
              <a:rPr lang="ar-SA" sz="1600" dirty="0">
                <a:latin typeface="Calibri" panose="020F0502020204030204" pitchFamily="34" charset="0"/>
                <a:ea typeface="Calibri" panose="020F0502020204030204" pitchFamily="34" charset="0"/>
              </a:rPr>
              <a:t>بن </a:t>
            </a:r>
            <a:r>
              <a:rPr lang="ar-SA" sz="1600" dirty="0" smtClean="0">
                <a:latin typeface="Calibri" panose="020F0502020204030204" pitchFamily="34" charset="0"/>
                <a:ea typeface="Calibri" panose="020F0502020204030204" pitchFamily="34" charset="0"/>
              </a:rPr>
              <a:t>معاوية السرقسطي</a:t>
            </a:r>
          </a:p>
          <a:p>
            <a:pPr lvl="0" algn="justLow"/>
            <a:endParaRPr lang="ar-SA" sz="1600" dirty="0" smtClean="0">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a:t>
            </a:r>
            <a:r>
              <a:rPr lang="ar-SA" sz="1600" b="1" dirty="0" err="1" smtClean="0">
                <a:solidFill>
                  <a:schemeClr val="accent2">
                    <a:lumMod val="50000"/>
                  </a:schemeClr>
                </a:solidFill>
                <a:latin typeface="Calibri" panose="020F0502020204030204" pitchFamily="34" charset="0"/>
                <a:ea typeface="Calibri" panose="020F0502020204030204" pitchFamily="34" charset="0"/>
              </a:rPr>
              <a:t>وفاته:</a:t>
            </a:r>
            <a:r>
              <a:rPr lang="ar-SA" sz="1600" dirty="0" err="1" smtClean="0">
                <a:latin typeface="Calibri" panose="020F0502020204030204" pitchFamily="34" charset="0"/>
                <a:ea typeface="Calibri" panose="020F0502020204030204" pitchFamily="34" charset="0"/>
              </a:rPr>
              <a:t>سنة</a:t>
            </a:r>
            <a:r>
              <a:rPr lang="ar-SA" sz="1600" dirty="0" smtClean="0">
                <a:latin typeface="Calibri" panose="020F0502020204030204" pitchFamily="34" charset="0"/>
                <a:ea typeface="Calibri" panose="020F0502020204030204" pitchFamily="34" charset="0"/>
              </a:rPr>
              <a:t> </a:t>
            </a:r>
            <a:r>
              <a:rPr lang="ar-SA" sz="1600" dirty="0">
                <a:latin typeface="Calibri" panose="020F0502020204030204" pitchFamily="34" charset="0"/>
                <a:ea typeface="Calibri" panose="020F0502020204030204" pitchFamily="34" charset="0"/>
              </a:rPr>
              <a:t>(535)هــ</a:t>
            </a:r>
            <a:r>
              <a:rPr lang="ar-SA" sz="1600" dirty="0" smtClean="0">
                <a:latin typeface="Calibri" panose="020F0502020204030204" pitchFamily="34" charset="0"/>
                <a:ea typeface="Calibri" panose="020F0502020204030204" pitchFamily="34" charset="0"/>
              </a:rPr>
              <a:t>.</a:t>
            </a:r>
          </a:p>
          <a:p>
            <a:pPr lvl="0" algn="justLow"/>
            <a:endParaRPr lang="ar-SA" sz="1600" dirty="0">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-موضوع الكتاب:</a:t>
            </a:r>
          </a:p>
          <a:p>
            <a:pPr lvl="0" algn="justLow"/>
            <a:r>
              <a:rPr lang="ar-SA" sz="1600" dirty="0" smtClean="0">
                <a:latin typeface="Calibri" panose="020F0502020204030204" pitchFamily="34" charset="0"/>
                <a:ea typeface="Calibri" panose="020F0502020204030204" pitchFamily="34" charset="0"/>
              </a:rPr>
              <a:t>الجمع بين الكتب الستة.</a:t>
            </a:r>
            <a:endParaRPr lang="ar-SA" sz="1600" dirty="0">
              <a:latin typeface="Calibri" panose="020F0502020204030204" pitchFamily="34" charset="0"/>
              <a:ea typeface="Calibri" panose="020F0502020204030204" pitchFamily="34" charset="0"/>
            </a:endParaRPr>
          </a:p>
          <a:p>
            <a:pPr lvl="0" algn="justLow"/>
            <a:endParaRPr lang="ar-SA" sz="1600" dirty="0" smtClean="0">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ـ مادته  ومحتواه:</a:t>
            </a:r>
          </a:p>
          <a:p>
            <a:pPr lvl="0" algn="justLow"/>
            <a:r>
              <a:rPr lang="ar-SA" sz="1600" dirty="0" smtClean="0">
                <a:latin typeface="Calibri" panose="020F0502020204030204" pitchFamily="34" charset="0"/>
                <a:ea typeface="Calibri" panose="020F0502020204030204" pitchFamily="34" charset="0"/>
              </a:rPr>
              <a:t>الجمع بين:</a:t>
            </a:r>
          </a:p>
          <a:p>
            <a:pPr lvl="0" algn="justLow"/>
            <a:r>
              <a:rPr lang="ar-SA" sz="1600" dirty="0" smtClean="0">
                <a:latin typeface="Calibri" panose="020F0502020204030204" pitchFamily="34" charset="0"/>
                <a:ea typeface="Calibri" panose="020F0502020204030204" pitchFamily="34" charset="0"/>
              </a:rPr>
              <a:t>1- الصحيحين ،من كتاب:</a:t>
            </a:r>
          </a:p>
          <a:p>
            <a:pPr lvl="0" algn="justLow"/>
            <a:r>
              <a:rPr lang="ar-SA" sz="1600" dirty="0" smtClean="0">
                <a:latin typeface="Calibri" panose="020F0502020204030204" pitchFamily="34" charset="0"/>
                <a:ea typeface="Calibri" panose="020F0502020204030204" pitchFamily="34" charset="0"/>
              </a:rPr>
              <a:t>(الجمع بين الصحيحين)</a:t>
            </a:r>
          </a:p>
          <a:p>
            <a:pPr lvl="0" algn="justLow"/>
            <a:r>
              <a:rPr lang="ar-SA" sz="1600" dirty="0" smtClean="0">
                <a:latin typeface="Calibri" panose="020F0502020204030204" pitchFamily="34" charset="0"/>
                <a:ea typeface="Calibri" panose="020F0502020204030204" pitchFamily="34" charset="0"/>
              </a:rPr>
              <a:t>للإمام محمد الحميدي.</a:t>
            </a:r>
          </a:p>
          <a:p>
            <a:pPr lvl="0" algn="justLow"/>
            <a:endParaRPr lang="ar-SA" sz="1600" dirty="0" smtClean="0">
              <a:latin typeface="Calibri" panose="020F0502020204030204" pitchFamily="34" charset="0"/>
              <a:ea typeface="Calibri" panose="020F0502020204030204" pitchFamily="34" charset="0"/>
            </a:endParaRPr>
          </a:p>
          <a:p>
            <a:pPr lvl="0" algn="justLow"/>
            <a:r>
              <a:rPr lang="ar-SA" sz="1600" dirty="0" smtClean="0">
                <a:latin typeface="Calibri" panose="020F0502020204030204" pitchFamily="34" charset="0"/>
                <a:ea typeface="Calibri" panose="020F0502020204030204" pitchFamily="34" charset="0"/>
              </a:rPr>
              <a:t>2-كتب السنن كلها:</a:t>
            </a:r>
          </a:p>
          <a:p>
            <a:pPr lvl="0" algn="justLow"/>
            <a:r>
              <a:rPr lang="ar-SA" sz="1600" dirty="0" smtClean="0">
                <a:latin typeface="Calibri" panose="020F0502020204030204" pitchFamily="34" charset="0"/>
                <a:ea typeface="Calibri" panose="020F0502020204030204" pitchFamily="34" charset="0"/>
              </a:rPr>
              <a:t>أبو داود والترمذي والنسائي </a:t>
            </a:r>
          </a:p>
          <a:p>
            <a:pPr lvl="0" algn="justLow"/>
            <a:r>
              <a:rPr lang="ar-SA" sz="1600" dirty="0" smtClean="0">
                <a:latin typeface="Calibri" panose="020F0502020204030204" pitchFamily="34" charset="0"/>
                <a:ea typeface="Calibri" panose="020F0502020204030204" pitchFamily="34" charset="0"/>
              </a:rPr>
              <a:t>عدا ســنن: (ابن ماجه)</a:t>
            </a:r>
          </a:p>
          <a:p>
            <a:pPr lvl="0" algn="justLow"/>
            <a:r>
              <a:rPr lang="ar-SA" sz="1600" dirty="0" smtClean="0">
                <a:latin typeface="Calibri" panose="020F0502020204030204" pitchFamily="34" charset="0"/>
                <a:ea typeface="Calibri" panose="020F0502020204030204" pitchFamily="34" charset="0"/>
              </a:rPr>
              <a:t>أضاف : (موطأ مالك).</a:t>
            </a:r>
            <a:endParaRPr lang="en-US" sz="1600" dirty="0">
              <a:latin typeface="Calibri" panose="020F0502020204030204" pitchFamily="34" charset="0"/>
              <a:ea typeface="Calibri" panose="020F0502020204030204" pitchFamily="34" charset="0"/>
            </a:endParaRPr>
          </a:p>
          <a:p>
            <a:r>
              <a:rPr lang="ar-SA" dirty="0" smtClean="0"/>
              <a:t> </a:t>
            </a:r>
            <a:endParaRPr lang="ar-SA" dirty="0"/>
          </a:p>
        </p:txBody>
      </p:sp>
      <p:sp>
        <p:nvSpPr>
          <p:cNvPr id="6" name="مربع نص 5"/>
          <p:cNvSpPr txBox="1"/>
          <p:nvPr/>
        </p:nvSpPr>
        <p:spPr>
          <a:xfrm>
            <a:off x="4214865" y="869021"/>
            <a:ext cx="2996921" cy="5509200"/>
          </a:xfrm>
          <a:prstGeom prst="rect">
            <a:avLst/>
          </a:prstGeom>
          <a:noFill/>
        </p:spPr>
        <p:txBody>
          <a:bodyPr wrap="square" rtlCol="1">
            <a:spAutoFit/>
          </a:bodyPr>
          <a:lstStyle/>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-اسم الكتاب:</a:t>
            </a:r>
          </a:p>
          <a:p>
            <a:pPr lvl="0" algn="justLow"/>
            <a:r>
              <a:rPr lang="ar-SA" sz="1600" dirty="0" smtClean="0">
                <a:solidFill>
                  <a:prstClr val="black"/>
                </a:solidFill>
                <a:latin typeface="Calibri" panose="020F0502020204030204" pitchFamily="34" charset="0"/>
                <a:ea typeface="Calibri" panose="020F0502020204030204" pitchFamily="34" charset="0"/>
              </a:rPr>
              <a:t>«جــامع الأصــــول في أحاديث الرسول».</a:t>
            </a:r>
          </a:p>
          <a:p>
            <a:pPr lvl="0" algn="justLow"/>
            <a:endParaRPr lang="ar-SA" sz="1600" dirty="0">
              <a:solidFill>
                <a:prstClr val="black"/>
              </a:solidFill>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-اسم المؤلف:</a:t>
            </a:r>
          </a:p>
          <a:p>
            <a:pPr lvl="0" algn="justLow"/>
            <a:r>
              <a:rPr lang="ar-SA" sz="1600" dirty="0">
                <a:solidFill>
                  <a:prstClr val="black"/>
                </a:solidFill>
                <a:latin typeface="Calibri" panose="020F0502020204030204" pitchFamily="34" charset="0"/>
                <a:ea typeface="Calibri" panose="020F0502020204030204" pitchFamily="34" charset="0"/>
              </a:rPr>
              <a:t>أبي السعادات مجد الدين المبارك </a:t>
            </a:r>
            <a:r>
              <a:rPr lang="ar-SA" sz="1600" dirty="0" smtClean="0">
                <a:solidFill>
                  <a:prstClr val="black"/>
                </a:solidFill>
                <a:latin typeface="Calibri" panose="020F0502020204030204" pitchFamily="34" charset="0"/>
                <a:ea typeface="Calibri" panose="020F0502020204030204" pitchFamily="34" charset="0"/>
              </a:rPr>
              <a:t>الأثير </a:t>
            </a:r>
            <a:r>
              <a:rPr lang="ar-SA" sz="1600" dirty="0">
                <a:solidFill>
                  <a:prstClr val="black"/>
                </a:solidFill>
                <a:latin typeface="Calibri" panose="020F0502020204030204" pitchFamily="34" charset="0"/>
                <a:ea typeface="Calibri" panose="020F0502020204030204" pitchFamily="34" charset="0"/>
              </a:rPr>
              <a:t>الجزري </a:t>
            </a:r>
            <a:r>
              <a:rPr lang="ar-SA" sz="1600" dirty="0" smtClean="0">
                <a:solidFill>
                  <a:prstClr val="black"/>
                </a:solidFill>
                <a:latin typeface="Calibri" panose="020F0502020204030204" pitchFamily="34" charset="0"/>
                <a:ea typeface="Calibri" panose="020F0502020204030204" pitchFamily="34" charset="0"/>
              </a:rPr>
              <a:t>الموصلي، المعروف بـ: ابن الأثي</a:t>
            </a:r>
            <a:r>
              <a:rPr lang="ar-SA" sz="1600" dirty="0">
                <a:solidFill>
                  <a:prstClr val="black"/>
                </a:solidFill>
                <a:latin typeface="Calibri" panose="020F0502020204030204" pitchFamily="34" charset="0"/>
                <a:ea typeface="Calibri" panose="020F0502020204030204" pitchFamily="34" charset="0"/>
              </a:rPr>
              <a:t>ر</a:t>
            </a:r>
            <a:endParaRPr lang="ar-SA" sz="1600" dirty="0" smtClean="0">
              <a:solidFill>
                <a:prstClr val="black"/>
              </a:solidFill>
              <a:latin typeface="Calibri" panose="020F0502020204030204" pitchFamily="34" charset="0"/>
              <a:ea typeface="Calibri" panose="020F0502020204030204" pitchFamily="34" charset="0"/>
            </a:endParaRPr>
          </a:p>
          <a:p>
            <a:pPr lvl="0" algn="justLow"/>
            <a:endParaRPr lang="ar-SA" sz="1600" dirty="0">
              <a:solidFill>
                <a:prstClr val="black"/>
              </a:solidFill>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a:t>
            </a:r>
            <a:r>
              <a:rPr lang="ar-SA" sz="1600" b="1" dirty="0" err="1" smtClean="0">
                <a:solidFill>
                  <a:schemeClr val="accent2">
                    <a:lumMod val="50000"/>
                  </a:schemeClr>
                </a:solidFill>
                <a:latin typeface="Calibri" panose="020F0502020204030204" pitchFamily="34" charset="0"/>
                <a:ea typeface="Calibri" panose="020F0502020204030204" pitchFamily="34" charset="0"/>
              </a:rPr>
              <a:t>وفاته:</a:t>
            </a:r>
            <a:r>
              <a:rPr lang="ar-SA" sz="1600" dirty="0" err="1" smtClean="0">
                <a:latin typeface="Calibri" panose="020F0502020204030204" pitchFamily="34" charset="0"/>
                <a:ea typeface="Calibri" panose="020F0502020204030204" pitchFamily="34" charset="0"/>
              </a:rPr>
              <a:t>سنة</a:t>
            </a:r>
            <a:r>
              <a:rPr lang="ar-SA" sz="1600" dirty="0" smtClean="0">
                <a:latin typeface="Calibri" panose="020F0502020204030204" pitchFamily="34" charset="0"/>
                <a:ea typeface="Calibri" panose="020F0502020204030204" pitchFamily="34" charset="0"/>
              </a:rPr>
              <a:t> (606)هــ.</a:t>
            </a:r>
            <a:endParaRPr lang="ar-SA" sz="1600" dirty="0">
              <a:latin typeface="Calibri" panose="020F0502020204030204" pitchFamily="34" charset="0"/>
              <a:ea typeface="Calibri" panose="020F0502020204030204" pitchFamily="34" charset="0"/>
            </a:endParaRPr>
          </a:p>
          <a:p>
            <a:pPr lvl="0" algn="justLow"/>
            <a:endParaRPr lang="ar-SA" sz="1600" dirty="0" smtClean="0">
              <a:solidFill>
                <a:prstClr val="black"/>
              </a:solidFill>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-موضوع الكتاب:</a:t>
            </a:r>
          </a:p>
          <a:p>
            <a:pPr lvl="0" algn="justLow"/>
            <a:r>
              <a:rPr lang="ar-SA" sz="1600" dirty="0" smtClean="0">
                <a:solidFill>
                  <a:prstClr val="black"/>
                </a:solidFill>
                <a:latin typeface="Calibri" panose="020F0502020204030204" pitchFamily="34" charset="0"/>
                <a:ea typeface="Calibri" panose="020F0502020204030204" pitchFamily="34" charset="0"/>
              </a:rPr>
              <a:t>الجمع بين كتب السنن </a:t>
            </a:r>
          </a:p>
          <a:p>
            <a:pPr lvl="0" algn="justLow"/>
            <a:r>
              <a:rPr lang="ar-SA" sz="1600" dirty="0" smtClean="0">
                <a:solidFill>
                  <a:prstClr val="black"/>
                </a:solidFill>
                <a:latin typeface="Calibri" panose="020F0502020204030204" pitchFamily="34" charset="0"/>
                <a:ea typeface="Calibri" panose="020F0502020204030204" pitchFamily="34" charset="0"/>
              </a:rPr>
              <a:t>«ماعدا ابن ماجه، </a:t>
            </a:r>
            <a:r>
              <a:rPr lang="ar-SA" sz="1600" dirty="0" err="1" smtClean="0">
                <a:solidFill>
                  <a:prstClr val="black"/>
                </a:solidFill>
                <a:latin typeface="Calibri" panose="020F0502020204030204" pitchFamily="34" charset="0"/>
                <a:ea typeface="Calibri" panose="020F0502020204030204" pitchFamily="34" charset="0"/>
              </a:rPr>
              <a:t>باضافة</a:t>
            </a:r>
            <a:r>
              <a:rPr lang="ar-SA" sz="1600" dirty="0" smtClean="0">
                <a:solidFill>
                  <a:prstClr val="black"/>
                </a:solidFill>
                <a:latin typeface="Calibri" panose="020F0502020204030204" pitchFamily="34" charset="0"/>
                <a:ea typeface="Calibri" panose="020F0502020204030204" pitchFamily="34" charset="0"/>
              </a:rPr>
              <a:t> موطأ مالك» وبين (الأصول) الستة.</a:t>
            </a:r>
          </a:p>
          <a:p>
            <a:pPr lvl="0" algn="justLow"/>
            <a:endParaRPr lang="ar-SA" sz="1600" dirty="0" smtClean="0">
              <a:solidFill>
                <a:prstClr val="black"/>
              </a:solidFill>
              <a:latin typeface="Calibri" panose="020F0502020204030204" pitchFamily="34" charset="0"/>
              <a:ea typeface="Calibri" panose="020F0502020204030204" pitchFamily="34" charset="0"/>
            </a:endParaRPr>
          </a:p>
          <a:p>
            <a:pPr lvl="0" algn="justLow"/>
            <a:r>
              <a:rPr lang="ar-SA" sz="1600" b="1" dirty="0" smtClean="0">
                <a:solidFill>
                  <a:schemeClr val="accent2">
                    <a:lumMod val="50000"/>
                  </a:schemeClr>
                </a:solidFill>
                <a:latin typeface="Calibri" panose="020F0502020204030204" pitchFamily="34" charset="0"/>
                <a:ea typeface="Calibri" panose="020F0502020204030204" pitchFamily="34" charset="0"/>
              </a:rPr>
              <a:t>-مادته ومحتواه:</a:t>
            </a:r>
          </a:p>
          <a:p>
            <a:pPr lvl="0" algn="justLow"/>
            <a:r>
              <a:rPr lang="ar-SA" sz="1600" dirty="0" smtClean="0">
                <a:solidFill>
                  <a:prstClr val="black"/>
                </a:solidFill>
                <a:latin typeface="Calibri" panose="020F0502020204030204" pitchFamily="34" charset="0"/>
                <a:ea typeface="Calibri" panose="020F0502020204030204" pitchFamily="34" charset="0"/>
              </a:rPr>
              <a:t>اطّلع </a:t>
            </a:r>
            <a:r>
              <a:rPr lang="ar-SA" sz="1600" dirty="0">
                <a:solidFill>
                  <a:prstClr val="black"/>
                </a:solidFill>
                <a:latin typeface="Calibri" panose="020F0502020204030204" pitchFamily="34" charset="0"/>
                <a:ea typeface="Calibri" panose="020F0502020204030204" pitchFamily="34" charset="0"/>
              </a:rPr>
              <a:t>على </a:t>
            </a:r>
            <a:r>
              <a:rPr lang="ar-SA" sz="1600" dirty="0" smtClean="0">
                <a:solidFill>
                  <a:prstClr val="black"/>
                </a:solidFill>
                <a:latin typeface="Calibri" panose="020F0502020204030204" pitchFamily="34" charset="0"/>
                <a:ea typeface="Calibri" panose="020F0502020204030204" pitchFamily="34" charset="0"/>
              </a:rPr>
              <a:t>كتاب:(تجريد الصحاح) </a:t>
            </a:r>
            <a:r>
              <a:rPr lang="ar-SA" sz="1600" dirty="0" err="1" smtClean="0">
                <a:solidFill>
                  <a:prstClr val="black"/>
                </a:solidFill>
                <a:latin typeface="Calibri" panose="020F0502020204030204" pitchFamily="34" charset="0"/>
                <a:ea typeface="Calibri" panose="020F0502020204030204" pitchFamily="34" charset="0"/>
              </a:rPr>
              <a:t>لـ:رزين</a:t>
            </a:r>
            <a:r>
              <a:rPr lang="ar-SA" sz="1600" dirty="0" smtClean="0">
                <a:solidFill>
                  <a:prstClr val="black"/>
                </a:solidFill>
                <a:latin typeface="Calibri" panose="020F0502020204030204" pitchFamily="34" charset="0"/>
                <a:ea typeface="Calibri" panose="020F0502020204030204" pitchFamily="34" charset="0"/>
              </a:rPr>
              <a:t> </a:t>
            </a:r>
            <a:r>
              <a:rPr lang="ar-SA" sz="1600" dirty="0" err="1" smtClean="0">
                <a:solidFill>
                  <a:prstClr val="black"/>
                </a:solidFill>
                <a:latin typeface="Calibri" panose="020F0502020204030204" pitchFamily="34" charset="0"/>
                <a:ea typeface="Calibri" panose="020F0502020204030204" pitchFamily="34" charset="0"/>
              </a:rPr>
              <a:t>السرقطي</a:t>
            </a:r>
            <a:r>
              <a:rPr lang="ar-SA" sz="1600" dirty="0" smtClean="0">
                <a:solidFill>
                  <a:prstClr val="black"/>
                </a:solidFill>
                <a:latin typeface="Calibri" panose="020F0502020204030204" pitchFamily="34" charset="0"/>
                <a:ea typeface="Calibri" panose="020F0502020204030204" pitchFamily="34" charset="0"/>
              </a:rPr>
              <a:t>، الذي جمع الكتب الستة: (الصحيحين والسنن)</a:t>
            </a:r>
          </a:p>
          <a:p>
            <a:pPr lvl="0" algn="justLow"/>
            <a:r>
              <a:rPr lang="ar-SA" sz="1600" dirty="0" smtClean="0">
                <a:solidFill>
                  <a:srgbClr val="000000"/>
                </a:solidFill>
                <a:latin typeface="Traditional Arabic" panose="02020603050405020304" pitchFamily="18" charset="-78"/>
                <a:ea typeface="Calibri" panose="020F0502020204030204" pitchFamily="34" charset="0"/>
              </a:rPr>
              <a:t>عدا </a:t>
            </a:r>
            <a:r>
              <a:rPr lang="ar-SA" sz="1600" dirty="0" err="1" smtClean="0">
                <a:solidFill>
                  <a:srgbClr val="000000"/>
                </a:solidFill>
                <a:latin typeface="Traditional Arabic" panose="02020603050405020304" pitchFamily="18" charset="-78"/>
                <a:ea typeface="Calibri" panose="020F0502020204030204" pitchFamily="34" charset="0"/>
              </a:rPr>
              <a:t>سـنن:ابن</a:t>
            </a:r>
            <a:r>
              <a:rPr lang="ar-SA" sz="1600" dirty="0" smtClean="0">
                <a:solidFill>
                  <a:srgbClr val="000000"/>
                </a:solidFill>
                <a:latin typeface="Traditional Arabic" panose="02020603050405020304" pitchFamily="18" charset="-78"/>
                <a:ea typeface="Calibri" panose="020F0502020204030204" pitchFamily="34" charset="0"/>
              </a:rPr>
              <a:t> ماجه، </a:t>
            </a:r>
            <a:r>
              <a:rPr lang="ar-SA" sz="1600" dirty="0" err="1" smtClean="0">
                <a:solidFill>
                  <a:srgbClr val="000000"/>
                </a:solidFill>
                <a:latin typeface="Traditional Arabic" panose="02020603050405020304" pitchFamily="18" charset="-78"/>
                <a:ea typeface="Calibri" panose="020F0502020204030204" pitchFamily="34" charset="0"/>
              </a:rPr>
              <a:t>أضاف:موطأ</a:t>
            </a:r>
            <a:r>
              <a:rPr lang="ar-SA" sz="1600" dirty="0" smtClean="0">
                <a:solidFill>
                  <a:srgbClr val="000000"/>
                </a:solidFill>
                <a:latin typeface="Traditional Arabic" panose="02020603050405020304" pitchFamily="18" charset="-78"/>
                <a:ea typeface="Calibri" panose="020F0502020204030204" pitchFamily="34" charset="0"/>
              </a:rPr>
              <a:t> مالك</a:t>
            </a:r>
            <a:r>
              <a:rPr lang="en-US" sz="1600" dirty="0" smtClean="0">
                <a:solidFill>
                  <a:srgbClr val="000000"/>
                </a:solidFill>
                <a:latin typeface="Traditional Arabic" panose="02020603050405020304" pitchFamily="18" charset="-78"/>
                <a:ea typeface="Calibri" panose="020F0502020204030204" pitchFamily="34" charset="0"/>
              </a:rPr>
              <a:t>.</a:t>
            </a:r>
            <a:br>
              <a:rPr lang="en-US" sz="1600" dirty="0" smtClean="0">
                <a:solidFill>
                  <a:srgbClr val="000000"/>
                </a:solidFill>
                <a:latin typeface="Traditional Arabic" panose="02020603050405020304" pitchFamily="18" charset="-78"/>
                <a:ea typeface="Calibri" panose="020F0502020204030204" pitchFamily="34" charset="0"/>
              </a:rPr>
            </a:br>
            <a:r>
              <a:rPr lang="ar-SA" sz="1600" dirty="0" smtClean="0">
                <a:solidFill>
                  <a:srgbClr val="000000"/>
                </a:solidFill>
                <a:latin typeface="Calibri" panose="020F0502020204030204" pitchFamily="34" charset="0"/>
                <a:ea typeface="Calibri" panose="020F0502020204030204" pitchFamily="34" charset="0"/>
              </a:rPr>
              <a:t>فجمع بين(كتاب رزين وبين الأصول الستة) بتهذيبه وترتيب ابوابه وتسهيل مطالبه وشرح غريبه.</a:t>
            </a:r>
            <a:endParaRPr lang="ar-SA" sz="1600" dirty="0"/>
          </a:p>
        </p:txBody>
      </p:sp>
      <p:sp>
        <p:nvSpPr>
          <p:cNvPr id="7" name="مربع نص 6"/>
          <p:cNvSpPr txBox="1"/>
          <p:nvPr/>
        </p:nvSpPr>
        <p:spPr>
          <a:xfrm>
            <a:off x="2044419" y="867736"/>
            <a:ext cx="2170446" cy="6032421"/>
          </a:xfrm>
          <a:prstGeom prst="rect">
            <a:avLst/>
          </a:prstGeom>
          <a:noFill/>
        </p:spPr>
        <p:txBody>
          <a:bodyPr wrap="square" rtlCol="1">
            <a:spAutoFit/>
          </a:bodyPr>
          <a:lstStyle/>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-اسم الكتاب:</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-الجامع الكبير.</a:t>
            </a:r>
          </a:p>
          <a:p>
            <a:pPr lvl="0" algn="justLow">
              <a:lnSpc>
                <a:spcPct val="115000"/>
              </a:lnSpc>
            </a:pPr>
            <a:r>
              <a:rPr lang="ar-SA" sz="1600" dirty="0">
                <a:solidFill>
                  <a:prstClr val="black"/>
                </a:solidFill>
                <a:latin typeface="Calibri" panose="020F0502020204030204" pitchFamily="34" charset="0"/>
                <a:ea typeface="Calibri" panose="020F0502020204030204" pitchFamily="34" charset="0"/>
              </a:rPr>
              <a:t>-</a:t>
            </a:r>
            <a:r>
              <a:rPr lang="ar-SA" sz="1600" dirty="0" smtClean="0">
                <a:solidFill>
                  <a:prstClr val="black"/>
                </a:solidFill>
                <a:latin typeface="Calibri" panose="020F0502020204030204" pitchFamily="34" charset="0"/>
                <a:ea typeface="Calibri" panose="020F0502020204030204" pitchFamily="34" charset="0"/>
              </a:rPr>
              <a:t>الجامع </a:t>
            </a:r>
            <a:r>
              <a:rPr lang="ar-SA" sz="1600" dirty="0">
                <a:solidFill>
                  <a:prstClr val="black"/>
                </a:solidFill>
                <a:latin typeface="Calibri" panose="020F0502020204030204" pitchFamily="34" charset="0"/>
                <a:ea typeface="Calibri" panose="020F0502020204030204" pitchFamily="34" charset="0"/>
              </a:rPr>
              <a:t>الصغير في أحاديث النذير </a:t>
            </a:r>
            <a:r>
              <a:rPr lang="ar-SA" sz="1600" dirty="0" smtClean="0">
                <a:solidFill>
                  <a:prstClr val="black"/>
                </a:solidFill>
                <a:latin typeface="Calibri" panose="020F0502020204030204" pitchFamily="34" charset="0"/>
                <a:ea typeface="Calibri" panose="020F0502020204030204" pitchFamily="34" charset="0"/>
              </a:rPr>
              <a:t>البشير.</a:t>
            </a:r>
          </a:p>
          <a:p>
            <a:pPr lvl="0" algn="justLow">
              <a:lnSpc>
                <a:spcPct val="115000"/>
              </a:lnSpc>
            </a:pPr>
            <a:endParaRPr lang="ar-SA"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-اسم المؤلف:</a:t>
            </a:r>
            <a:endParaRPr lang="ar-SA" sz="1600" b="1" dirty="0">
              <a:solidFill>
                <a:schemeClr val="accent2">
                  <a:lumMod val="50000"/>
                </a:schemeClr>
              </a:solidFill>
              <a:latin typeface="Calibri" panose="020F0502020204030204" pitchFamily="34" charset="0"/>
              <a:ea typeface="Calibri" panose="020F0502020204030204" pitchFamily="34" charset="0"/>
            </a:endParaRPr>
          </a:p>
          <a:p>
            <a:pPr lvl="0" algn="justLow">
              <a:lnSpc>
                <a:spcPct val="115000"/>
              </a:lnSpc>
            </a:pPr>
            <a:r>
              <a:rPr lang="ar-SA" sz="1600" dirty="0">
                <a:solidFill>
                  <a:prstClr val="black"/>
                </a:solidFill>
                <a:latin typeface="Calibri" panose="020F0502020204030204" pitchFamily="34" charset="0"/>
                <a:ea typeface="Calibri" panose="020F0502020204030204" pitchFamily="34" charset="0"/>
              </a:rPr>
              <a:t>عبد الرحمن بن أبي </a:t>
            </a:r>
            <a:r>
              <a:rPr lang="ar-SA" sz="1600" dirty="0" smtClean="0">
                <a:solidFill>
                  <a:prstClr val="black"/>
                </a:solidFill>
                <a:latin typeface="Calibri" panose="020F0502020204030204" pitchFamily="34" charset="0"/>
                <a:ea typeface="Calibri" panose="020F0502020204030204" pitchFamily="34" charset="0"/>
              </a:rPr>
              <a:t>بكر</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(جلال </a:t>
            </a:r>
            <a:r>
              <a:rPr lang="ar-SA" sz="1600" dirty="0">
                <a:solidFill>
                  <a:prstClr val="black"/>
                </a:solidFill>
                <a:latin typeface="Calibri" panose="020F0502020204030204" pitchFamily="34" charset="0"/>
                <a:ea typeface="Calibri" panose="020F0502020204030204" pitchFamily="34" charset="0"/>
              </a:rPr>
              <a:t>الدين </a:t>
            </a:r>
            <a:r>
              <a:rPr lang="ar-SA" sz="1600" dirty="0" smtClean="0">
                <a:solidFill>
                  <a:prstClr val="black"/>
                </a:solidFill>
                <a:latin typeface="Calibri" panose="020F0502020204030204" pitchFamily="34" charset="0"/>
                <a:ea typeface="Calibri" panose="020F0502020204030204" pitchFamily="34" charset="0"/>
              </a:rPr>
              <a:t>السيوطي).</a:t>
            </a:r>
            <a:endParaRPr lang="ar-SA"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a:t>
            </a:r>
            <a:r>
              <a:rPr lang="ar-SA" sz="1600" b="1" dirty="0" err="1" smtClean="0">
                <a:solidFill>
                  <a:schemeClr val="accent2">
                    <a:lumMod val="50000"/>
                  </a:schemeClr>
                </a:solidFill>
                <a:latin typeface="Calibri" panose="020F0502020204030204" pitchFamily="34" charset="0"/>
                <a:ea typeface="Calibri" panose="020F0502020204030204" pitchFamily="34" charset="0"/>
              </a:rPr>
              <a:t>وفاته:</a:t>
            </a:r>
            <a:r>
              <a:rPr lang="ar-SA" sz="1600" dirty="0" err="1" smtClean="0">
                <a:solidFill>
                  <a:prstClr val="black"/>
                </a:solidFill>
                <a:latin typeface="Calibri" panose="020F0502020204030204" pitchFamily="34" charset="0"/>
                <a:ea typeface="Calibri" panose="020F0502020204030204" pitchFamily="34" charset="0"/>
              </a:rPr>
              <a:t>سنة</a:t>
            </a:r>
            <a:r>
              <a:rPr lang="ar-SA" sz="1600" dirty="0" smtClean="0">
                <a:solidFill>
                  <a:prstClr val="black"/>
                </a:solidFill>
                <a:latin typeface="Calibri" panose="020F0502020204030204" pitchFamily="34" charset="0"/>
                <a:ea typeface="Calibri" panose="020F0502020204030204" pitchFamily="34" charset="0"/>
              </a:rPr>
              <a:t> (911)هـ.</a:t>
            </a:r>
          </a:p>
          <a:p>
            <a:pPr lvl="0" algn="justLow">
              <a:lnSpc>
                <a:spcPct val="115000"/>
              </a:lnSpc>
            </a:pPr>
            <a:endParaRPr lang="ar-SA" sz="1600" dirty="0" smtClean="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-موضوع الكتاب:</a:t>
            </a:r>
            <a:endParaRPr lang="ar-SA" sz="1600" b="1" dirty="0">
              <a:solidFill>
                <a:schemeClr val="accent2">
                  <a:lumMod val="50000"/>
                </a:schemeClr>
              </a:solidFill>
              <a:latin typeface="Calibri" panose="020F0502020204030204" pitchFamily="34" charset="0"/>
              <a:ea typeface="Calibri" panose="020F0502020204030204" pitchFamily="34" charset="0"/>
            </a:endParaRP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 جمع السنة </a:t>
            </a:r>
            <a:r>
              <a:rPr lang="ar-SA" sz="1600" dirty="0">
                <a:solidFill>
                  <a:prstClr val="black"/>
                </a:solidFill>
                <a:latin typeface="Calibri" panose="020F0502020204030204" pitchFamily="34" charset="0"/>
                <a:ea typeface="Calibri" panose="020F0502020204030204" pitchFamily="34" charset="0"/>
              </a:rPr>
              <a:t>من </a:t>
            </a:r>
            <a:r>
              <a:rPr lang="ar-SA" sz="1600" dirty="0" smtClean="0">
                <a:solidFill>
                  <a:prstClr val="black"/>
                </a:solidFill>
                <a:latin typeface="Calibri" panose="020F0502020204030204" pitchFamily="34" charset="0"/>
                <a:ea typeface="Calibri" panose="020F0502020204030204" pitchFamily="34" charset="0"/>
              </a:rPr>
              <a:t>مصادرها.</a:t>
            </a:r>
          </a:p>
          <a:p>
            <a:pPr lvl="0" algn="justLow">
              <a:lnSpc>
                <a:spcPct val="115000"/>
              </a:lnSpc>
            </a:pPr>
            <a:endParaRPr lang="ar-SA"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-مادته محتواه:</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جمع </a:t>
            </a:r>
            <a:r>
              <a:rPr lang="ar-SA" sz="1600" dirty="0" err="1" smtClean="0">
                <a:solidFill>
                  <a:prstClr val="black"/>
                </a:solidFill>
                <a:latin typeface="Calibri" panose="020F0502020204030204" pitchFamily="34" charset="0"/>
                <a:ea typeface="Calibri" panose="020F0502020204030204" pitchFamily="34" charset="0"/>
              </a:rPr>
              <a:t>السنة،أكثر</a:t>
            </a:r>
            <a:r>
              <a:rPr lang="ar-SA" sz="1600" dirty="0" smtClean="0">
                <a:solidFill>
                  <a:prstClr val="black"/>
                </a:solidFill>
                <a:latin typeface="Calibri" panose="020F0502020204030204" pitchFamily="34" charset="0"/>
                <a:ea typeface="Calibri" panose="020F0502020204030204" pitchFamily="34" charset="0"/>
              </a:rPr>
              <a:t> من:80 مصدر</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وقسمها </a:t>
            </a:r>
            <a:r>
              <a:rPr lang="ar-SA" sz="1600" dirty="0">
                <a:solidFill>
                  <a:prstClr val="black"/>
                </a:solidFill>
                <a:latin typeface="Calibri" panose="020F0502020204030204" pitchFamily="34" charset="0"/>
                <a:ea typeface="Calibri" panose="020F0502020204030204" pitchFamily="34" charset="0"/>
              </a:rPr>
              <a:t>إلى سنن أفعال وسنن أقوال وسماه الجامع </a:t>
            </a:r>
            <a:r>
              <a:rPr lang="ar-SA" sz="1600" dirty="0" smtClean="0">
                <a:solidFill>
                  <a:prstClr val="black"/>
                </a:solidFill>
                <a:latin typeface="Calibri" panose="020F0502020204030204" pitchFamily="34" charset="0"/>
                <a:ea typeface="Calibri" panose="020F0502020204030204" pitchFamily="34" charset="0"/>
              </a:rPr>
              <a:t>الكبير.</a:t>
            </a:r>
            <a:endParaRPr lang="en-US"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dirty="0">
                <a:solidFill>
                  <a:prstClr val="black"/>
                </a:solidFill>
                <a:latin typeface="Calibri" panose="020F0502020204030204" pitchFamily="34" charset="0"/>
                <a:ea typeface="Calibri" panose="020F0502020204030204" pitchFamily="34" charset="0"/>
              </a:rPr>
              <a:t>ثم انتقى من سنن الأقوال أصحها وزاد عليها وسماه الجامع </a:t>
            </a:r>
            <a:r>
              <a:rPr lang="ar-SA" sz="1600" dirty="0" smtClean="0">
                <a:solidFill>
                  <a:prstClr val="black"/>
                </a:solidFill>
                <a:latin typeface="Calibri" panose="020F0502020204030204" pitchFamily="34" charset="0"/>
                <a:ea typeface="Calibri" panose="020F0502020204030204" pitchFamily="34" charset="0"/>
              </a:rPr>
              <a:t>الصغير وزياداته.</a:t>
            </a:r>
            <a:endParaRPr lang="en-US" sz="1600" dirty="0">
              <a:solidFill>
                <a:prstClr val="black"/>
              </a:solidFill>
              <a:latin typeface="Calibri" panose="020F0502020204030204" pitchFamily="34" charset="0"/>
              <a:ea typeface="Calibri" panose="020F0502020204030204" pitchFamily="34" charset="0"/>
            </a:endParaRPr>
          </a:p>
          <a:p>
            <a:endParaRPr lang="ar-SA" dirty="0"/>
          </a:p>
        </p:txBody>
      </p:sp>
      <p:sp>
        <p:nvSpPr>
          <p:cNvPr id="8" name="مربع نص 7"/>
          <p:cNvSpPr txBox="1"/>
          <p:nvPr/>
        </p:nvSpPr>
        <p:spPr>
          <a:xfrm>
            <a:off x="69496" y="832049"/>
            <a:ext cx="1974923" cy="5472267"/>
          </a:xfrm>
          <a:prstGeom prst="rect">
            <a:avLst/>
          </a:prstGeom>
          <a:noFill/>
        </p:spPr>
        <p:txBody>
          <a:bodyPr wrap="square" rtlCol="1">
            <a:spAutoFit/>
          </a:bodyPr>
          <a:lstStyle/>
          <a:p>
            <a:pPr lvl="0">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-اسم الكتاب:</a:t>
            </a:r>
          </a:p>
          <a:p>
            <a:pPr lvl="0">
              <a:lnSpc>
                <a:spcPct val="115000"/>
              </a:lnSpc>
            </a:pPr>
            <a:r>
              <a:rPr lang="ar-SA" sz="1600" dirty="0">
                <a:solidFill>
                  <a:prstClr val="black"/>
                </a:solidFill>
                <a:latin typeface="Calibri" panose="020F0502020204030204" pitchFamily="34" charset="0"/>
                <a:ea typeface="Calibri" panose="020F0502020204030204" pitchFamily="34" charset="0"/>
              </a:rPr>
              <a:t>كنز العمال في سنن الأقوال </a:t>
            </a:r>
            <a:r>
              <a:rPr lang="ar-SA" sz="1600" dirty="0" smtClean="0">
                <a:solidFill>
                  <a:prstClr val="black"/>
                </a:solidFill>
                <a:latin typeface="Calibri" panose="020F0502020204030204" pitchFamily="34" charset="0"/>
                <a:ea typeface="Calibri" panose="020F0502020204030204" pitchFamily="34" charset="0"/>
              </a:rPr>
              <a:t>والأفعال.</a:t>
            </a:r>
            <a:endParaRPr lang="ar-SA" sz="1600" dirty="0">
              <a:solidFill>
                <a:prstClr val="black"/>
              </a:solidFill>
              <a:latin typeface="Calibri" panose="020F0502020204030204" pitchFamily="34" charset="0"/>
              <a:ea typeface="Calibri" panose="020F0502020204030204" pitchFamily="34" charset="0"/>
            </a:endParaRPr>
          </a:p>
          <a:p>
            <a:pPr lvl="0">
              <a:lnSpc>
                <a:spcPct val="115000"/>
              </a:lnSpc>
            </a:pPr>
            <a:endParaRPr lang="ar-SA" sz="1600" dirty="0">
              <a:solidFill>
                <a:prstClr val="black"/>
              </a:solidFill>
              <a:latin typeface="Calibri" panose="020F0502020204030204" pitchFamily="34" charset="0"/>
              <a:ea typeface="Calibri" panose="020F0502020204030204" pitchFamily="34" charset="0"/>
            </a:endParaRPr>
          </a:p>
          <a:p>
            <a:pPr lvl="0">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-اسم المؤلف:</a:t>
            </a:r>
          </a:p>
          <a:p>
            <a:pPr lvl="0">
              <a:lnSpc>
                <a:spcPct val="115000"/>
              </a:lnSpc>
            </a:pPr>
            <a:r>
              <a:rPr lang="ar-SA" sz="1600" dirty="0">
                <a:solidFill>
                  <a:prstClr val="black"/>
                </a:solidFill>
                <a:latin typeface="Calibri" panose="020F0502020204030204" pitchFamily="34" charset="0"/>
                <a:ea typeface="Calibri" panose="020F0502020204030204" pitchFamily="34" charset="0"/>
              </a:rPr>
              <a:t>علاء الدين ابن قاضي خان القادري </a:t>
            </a:r>
            <a:r>
              <a:rPr lang="ar-SA" sz="1600" dirty="0" smtClean="0">
                <a:solidFill>
                  <a:prstClr val="black"/>
                </a:solidFill>
                <a:latin typeface="Calibri" panose="020F0502020204030204" pitchFamily="34" charset="0"/>
                <a:ea typeface="Calibri" panose="020F0502020204030204" pitchFamily="34" charset="0"/>
              </a:rPr>
              <a:t>الشاذلي</a:t>
            </a:r>
          </a:p>
          <a:p>
            <a:pPr lvl="0">
              <a:lnSpc>
                <a:spcPct val="115000"/>
              </a:lnSpc>
            </a:pPr>
            <a:r>
              <a:rPr lang="ar-SA" sz="1600" dirty="0" smtClean="0">
                <a:solidFill>
                  <a:prstClr val="black"/>
                </a:solidFill>
                <a:latin typeface="Calibri" panose="020F0502020204030204" pitchFamily="34" charset="0"/>
                <a:ea typeface="Calibri" panose="020F0502020204030204" pitchFamily="34" charset="0"/>
              </a:rPr>
              <a:t>المعروف ب‍‍ـ:المتقي الهندي.</a:t>
            </a:r>
          </a:p>
          <a:p>
            <a:pPr lvl="0">
              <a:lnSpc>
                <a:spcPct val="115000"/>
              </a:lnSpc>
            </a:pPr>
            <a:endParaRPr lang="ar-SA" sz="1600" dirty="0">
              <a:solidFill>
                <a:prstClr val="black"/>
              </a:solidFill>
              <a:latin typeface="Calibri" panose="020F0502020204030204" pitchFamily="34" charset="0"/>
              <a:ea typeface="Calibri" panose="020F0502020204030204" pitchFamily="34" charset="0"/>
            </a:endParaRPr>
          </a:p>
          <a:p>
            <a:pPr lvl="0">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-وفاته:</a:t>
            </a:r>
          </a:p>
          <a:p>
            <a:pPr lvl="0">
              <a:lnSpc>
                <a:spcPct val="115000"/>
              </a:lnSpc>
            </a:pPr>
            <a:r>
              <a:rPr lang="ar-SA" sz="1600" dirty="0" smtClean="0">
                <a:solidFill>
                  <a:prstClr val="black"/>
                </a:solidFill>
                <a:latin typeface="Calibri" panose="020F0502020204030204" pitchFamily="34" charset="0"/>
                <a:ea typeface="Calibri" panose="020F0502020204030204" pitchFamily="34" charset="0"/>
              </a:rPr>
              <a:t>سنة </a:t>
            </a:r>
            <a:r>
              <a:rPr lang="ar-SA" sz="1600" dirty="0">
                <a:solidFill>
                  <a:prstClr val="black"/>
                </a:solidFill>
                <a:latin typeface="Calibri" panose="020F0502020204030204" pitchFamily="34" charset="0"/>
                <a:ea typeface="Calibri" panose="020F0502020204030204" pitchFamily="34" charset="0"/>
              </a:rPr>
              <a:t>(975)هـ.</a:t>
            </a:r>
          </a:p>
          <a:p>
            <a:pPr lvl="0">
              <a:lnSpc>
                <a:spcPct val="115000"/>
              </a:lnSpc>
            </a:pPr>
            <a:endParaRPr lang="ar-SA" sz="1600" dirty="0">
              <a:solidFill>
                <a:prstClr val="black"/>
              </a:solidFill>
              <a:latin typeface="Calibri" panose="020F0502020204030204" pitchFamily="34" charset="0"/>
              <a:ea typeface="Calibri" panose="020F0502020204030204" pitchFamily="34" charset="0"/>
            </a:endParaRPr>
          </a:p>
          <a:p>
            <a:pPr lvl="0">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-موضوع الكتاب:</a:t>
            </a:r>
          </a:p>
          <a:p>
            <a:pPr lvl="0">
              <a:lnSpc>
                <a:spcPct val="115000"/>
              </a:lnSpc>
            </a:pPr>
            <a:r>
              <a:rPr lang="ar-SA" sz="1600" dirty="0" smtClean="0">
                <a:solidFill>
                  <a:prstClr val="black"/>
                </a:solidFill>
                <a:latin typeface="Calibri" panose="020F0502020204030204" pitchFamily="34" charset="0"/>
                <a:ea typeface="Calibri" panose="020F0502020204030204" pitchFamily="34" charset="0"/>
              </a:rPr>
              <a:t>جمع السنة.</a:t>
            </a:r>
          </a:p>
          <a:p>
            <a:pPr lvl="0">
              <a:lnSpc>
                <a:spcPct val="115000"/>
              </a:lnSpc>
            </a:pPr>
            <a:endParaRPr lang="ar-SA" sz="1600" b="1" dirty="0">
              <a:solidFill>
                <a:prstClr val="black"/>
              </a:solidFill>
              <a:latin typeface="Calibri" panose="020F0502020204030204" pitchFamily="34" charset="0"/>
              <a:ea typeface="Calibri" panose="020F0502020204030204" pitchFamily="34" charset="0"/>
            </a:endParaRPr>
          </a:p>
          <a:p>
            <a:pPr lvl="0">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-مادته ومحتواه:</a:t>
            </a:r>
            <a:endParaRPr lang="ar-SA" sz="1600" dirty="0">
              <a:solidFill>
                <a:prstClr val="black"/>
              </a:solidFill>
              <a:latin typeface="Calibri" panose="020F0502020204030204" pitchFamily="34" charset="0"/>
              <a:ea typeface="Calibri" panose="020F0502020204030204" pitchFamily="34" charset="0"/>
            </a:endParaRPr>
          </a:p>
          <a:p>
            <a:pPr lvl="0">
              <a:lnSpc>
                <a:spcPct val="115000"/>
              </a:lnSpc>
            </a:pPr>
            <a:r>
              <a:rPr lang="ar-SA" sz="1600" dirty="0" smtClean="0">
                <a:solidFill>
                  <a:prstClr val="black"/>
                </a:solidFill>
                <a:latin typeface="Calibri" panose="020F0502020204030204" pitchFamily="34" charset="0"/>
                <a:ea typeface="Calibri" panose="020F0502020204030204" pitchFamily="34" charset="0"/>
              </a:rPr>
              <a:t>إعادة ترتيب </a:t>
            </a:r>
            <a:r>
              <a:rPr lang="ar-SA" sz="1600" dirty="0">
                <a:solidFill>
                  <a:prstClr val="black"/>
                </a:solidFill>
                <a:latin typeface="Calibri" panose="020F0502020204030204" pitchFamily="34" charset="0"/>
                <a:ea typeface="Calibri" panose="020F0502020204030204" pitchFamily="34" charset="0"/>
              </a:rPr>
              <a:t>الجامع الكبير مع الجامع الصغير وزياداته (</a:t>
            </a:r>
            <a:r>
              <a:rPr lang="ar-SA" sz="1600" dirty="0" smtClean="0">
                <a:solidFill>
                  <a:prstClr val="black"/>
                </a:solidFill>
                <a:latin typeface="Calibri" panose="020F0502020204030204" pitchFamily="34" charset="0"/>
                <a:ea typeface="Calibri" panose="020F0502020204030204" pitchFamily="34" charset="0"/>
              </a:rPr>
              <a:t>مبوبا </a:t>
            </a:r>
            <a:r>
              <a:rPr lang="ar-SA" sz="1600" dirty="0">
                <a:solidFill>
                  <a:prstClr val="black"/>
                </a:solidFill>
                <a:latin typeface="Calibri" panose="020F0502020204030204" pitchFamily="34" charset="0"/>
                <a:ea typeface="Calibri" panose="020F0502020204030204" pitchFamily="34" charset="0"/>
              </a:rPr>
              <a:t>على </a:t>
            </a:r>
            <a:r>
              <a:rPr lang="ar-SA" sz="1600" dirty="0" smtClean="0">
                <a:solidFill>
                  <a:prstClr val="black"/>
                </a:solidFill>
                <a:latin typeface="Calibri" panose="020F0502020204030204" pitchFamily="34" charset="0"/>
                <a:ea typeface="Calibri" panose="020F0502020204030204" pitchFamily="34" charset="0"/>
              </a:rPr>
              <a:t>الموضوعات).</a:t>
            </a:r>
            <a:endParaRPr lang="en-US" sz="1600" dirty="0">
              <a:solidFill>
                <a:prstClr val="black"/>
              </a:solidFill>
              <a:latin typeface="Calibri" panose="020F0502020204030204" pitchFamily="34" charset="0"/>
              <a:ea typeface="Calibri" panose="020F0502020204030204" pitchFamily="34" charset="0"/>
            </a:endParaRPr>
          </a:p>
        </p:txBody>
      </p:sp>
    </p:spTree>
    <p:extLst>
      <p:ext uri="{BB962C8B-B14F-4D97-AF65-F5344CB8AC3E}">
        <p14:creationId xmlns:p14="http://schemas.microsoft.com/office/powerpoint/2010/main" val="2143750199"/>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5"/>
                                        </p:tgtEl>
                                        <p:attrNameLst>
                                          <p:attrName>style.visibility</p:attrName>
                                        </p:attrNameLst>
                                      </p:cBhvr>
                                      <p:to>
                                        <p:strVal val="visible"/>
                                      </p:to>
                                    </p:set>
                                    <p:anim calcmode="lin" valueType="num">
                                      <p:cBhvr additive="base">
                                        <p:cTn id="13" dur="500" fill="hold"/>
                                        <p:tgtEl>
                                          <p:spTgt spid="5"/>
                                        </p:tgtEl>
                                        <p:attrNameLst>
                                          <p:attrName>ppt_x</p:attrName>
                                        </p:attrNameLst>
                                      </p:cBhvr>
                                      <p:tavLst>
                                        <p:tav tm="0">
                                          <p:val>
                                            <p:strVal val="#ppt_x"/>
                                          </p:val>
                                        </p:tav>
                                        <p:tav tm="100000">
                                          <p:val>
                                            <p:strVal val="#ppt_x"/>
                                          </p:val>
                                        </p:tav>
                                      </p:tavLst>
                                    </p:anim>
                                    <p:anim calcmode="lin" valueType="num">
                                      <p:cBhvr additive="base">
                                        <p:cTn id="14"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6"/>
                                        </p:tgtEl>
                                        <p:attrNameLst>
                                          <p:attrName>style.visibility</p:attrName>
                                        </p:attrNameLst>
                                      </p:cBhvr>
                                      <p:to>
                                        <p:strVal val="visible"/>
                                      </p:to>
                                    </p:set>
                                    <p:anim calcmode="lin" valueType="num">
                                      <p:cBhvr additive="base">
                                        <p:cTn id="19" dur="500" fill="hold"/>
                                        <p:tgtEl>
                                          <p:spTgt spid="6"/>
                                        </p:tgtEl>
                                        <p:attrNameLst>
                                          <p:attrName>ppt_x</p:attrName>
                                        </p:attrNameLst>
                                      </p:cBhvr>
                                      <p:tavLst>
                                        <p:tav tm="0">
                                          <p:val>
                                            <p:strVal val="#ppt_x"/>
                                          </p:val>
                                        </p:tav>
                                        <p:tav tm="100000">
                                          <p:val>
                                            <p:strVal val="#ppt_x"/>
                                          </p:val>
                                        </p:tav>
                                      </p:tavLst>
                                    </p:anim>
                                    <p:anim calcmode="lin" valueType="num">
                                      <p:cBhvr additive="base">
                                        <p:cTn id="20"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7"/>
                                        </p:tgtEl>
                                        <p:attrNameLst>
                                          <p:attrName>style.visibility</p:attrName>
                                        </p:attrNameLst>
                                      </p:cBhvr>
                                      <p:to>
                                        <p:strVal val="visible"/>
                                      </p:to>
                                    </p:set>
                                    <p:anim calcmode="lin" valueType="num">
                                      <p:cBhvr additive="base">
                                        <p:cTn id="25" dur="500" fill="hold"/>
                                        <p:tgtEl>
                                          <p:spTgt spid="7"/>
                                        </p:tgtEl>
                                        <p:attrNameLst>
                                          <p:attrName>ppt_x</p:attrName>
                                        </p:attrNameLst>
                                      </p:cBhvr>
                                      <p:tavLst>
                                        <p:tav tm="0">
                                          <p:val>
                                            <p:strVal val="#ppt_x"/>
                                          </p:val>
                                        </p:tav>
                                        <p:tav tm="100000">
                                          <p:val>
                                            <p:strVal val="#ppt_x"/>
                                          </p:val>
                                        </p:tav>
                                      </p:tavLst>
                                    </p:anim>
                                    <p:anim calcmode="lin" valueType="num">
                                      <p:cBhvr additive="base">
                                        <p:cTn id="26"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8"/>
                                        </p:tgtEl>
                                        <p:attrNameLst>
                                          <p:attrName>style.visibility</p:attrName>
                                        </p:attrNameLst>
                                      </p:cBhvr>
                                      <p:to>
                                        <p:strVal val="visible"/>
                                      </p:to>
                                    </p:set>
                                    <p:anim calcmode="lin" valueType="num">
                                      <p:cBhvr additive="base">
                                        <p:cTn id="31" dur="500" fill="hold"/>
                                        <p:tgtEl>
                                          <p:spTgt spid="8"/>
                                        </p:tgtEl>
                                        <p:attrNameLst>
                                          <p:attrName>ppt_x</p:attrName>
                                        </p:attrNameLst>
                                      </p:cBhvr>
                                      <p:tavLst>
                                        <p:tav tm="0">
                                          <p:val>
                                            <p:strVal val="#ppt_x"/>
                                          </p:val>
                                        </p:tav>
                                        <p:tav tm="100000">
                                          <p:val>
                                            <p:strVal val="#ppt_x"/>
                                          </p:val>
                                        </p:tav>
                                      </p:tavLst>
                                    </p:anim>
                                    <p:anim calcmode="lin" valueType="num">
                                      <p:cBhvr additive="base">
                                        <p:cTn id="32" dur="500" fill="hold"/>
                                        <p:tgtEl>
                                          <p:spTgt spid="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عنصر نائب للمحتوى 3"/>
          <p:cNvGraphicFramePr>
            <a:graphicFrameLocks noGrp="1"/>
          </p:cNvGraphicFramePr>
          <p:nvPr>
            <p:ph idx="1"/>
            <p:extLst>
              <p:ext uri="{D42A27DB-BD31-4B8C-83A1-F6EECF244321}">
                <p14:modId xmlns:p14="http://schemas.microsoft.com/office/powerpoint/2010/main" val="3900157137"/>
              </p:ext>
            </p:extLst>
          </p:nvPr>
        </p:nvGraphicFramePr>
        <p:xfrm>
          <a:off x="140677" y="105508"/>
          <a:ext cx="11969260" cy="6623538"/>
        </p:xfrm>
        <a:graphic>
          <a:graphicData uri="http://schemas.openxmlformats.org/drawingml/2006/table">
            <a:tbl>
              <a:tblPr rtl="1" firstRow="1" bandRow="1">
                <a:tableStyleId>{21E4AEA4-8DFA-4A89-87EB-49C32662AFE0}</a:tableStyleId>
              </a:tblPr>
              <a:tblGrid>
                <a:gridCol w="647280">
                  <a:extLst>
                    <a:ext uri="{9D8B030D-6E8A-4147-A177-3AD203B41FA5}">
                      <a16:colId xmlns="" xmlns:a16="http://schemas.microsoft.com/office/drawing/2014/main" val="2775869225"/>
                    </a:ext>
                  </a:extLst>
                </a:gridCol>
                <a:gridCol w="2024743">
                  <a:extLst>
                    <a:ext uri="{9D8B030D-6E8A-4147-A177-3AD203B41FA5}">
                      <a16:colId xmlns="" xmlns:a16="http://schemas.microsoft.com/office/drawing/2014/main" val="3163951391"/>
                    </a:ext>
                  </a:extLst>
                </a:gridCol>
                <a:gridCol w="1788977">
                  <a:extLst>
                    <a:ext uri="{9D8B030D-6E8A-4147-A177-3AD203B41FA5}">
                      <a16:colId xmlns="" xmlns:a16="http://schemas.microsoft.com/office/drawing/2014/main" val="1761090404"/>
                    </a:ext>
                  </a:extLst>
                </a:gridCol>
                <a:gridCol w="2793908">
                  <a:extLst>
                    <a:ext uri="{9D8B030D-6E8A-4147-A177-3AD203B41FA5}">
                      <a16:colId xmlns="" xmlns:a16="http://schemas.microsoft.com/office/drawing/2014/main" val="1757091783"/>
                    </a:ext>
                  </a:extLst>
                </a:gridCol>
                <a:gridCol w="2618335">
                  <a:extLst>
                    <a:ext uri="{9D8B030D-6E8A-4147-A177-3AD203B41FA5}">
                      <a16:colId xmlns="" xmlns:a16="http://schemas.microsoft.com/office/drawing/2014/main" val="1089764192"/>
                    </a:ext>
                  </a:extLst>
                </a:gridCol>
                <a:gridCol w="2096017">
                  <a:extLst>
                    <a:ext uri="{9D8B030D-6E8A-4147-A177-3AD203B41FA5}">
                      <a16:colId xmlns="" xmlns:a16="http://schemas.microsoft.com/office/drawing/2014/main" val="1352410410"/>
                    </a:ext>
                  </a:extLst>
                </a:gridCol>
              </a:tblGrid>
              <a:tr h="351114">
                <a:tc>
                  <a:txBody>
                    <a:bodyPr/>
                    <a:lstStyle/>
                    <a:p>
                      <a:pPr rtl="1"/>
                      <a:endParaRPr lang="ar-SA" sz="1200" b="1" i="0" dirty="0">
                        <a:cs typeface="+mn-cs"/>
                      </a:endParaRPr>
                    </a:p>
                  </a:txBody>
                  <a:tcPr/>
                </a:tc>
                <a:tc>
                  <a:txBody>
                    <a:bodyPr/>
                    <a:lstStyle/>
                    <a:p>
                      <a:pPr algn="ctr" rtl="1">
                        <a:lnSpc>
                          <a:spcPct val="115000"/>
                        </a:lnSpc>
                        <a:spcAft>
                          <a:spcPts val="0"/>
                        </a:spcAft>
                      </a:pPr>
                      <a:r>
                        <a:rPr lang="ar-SA" sz="1400" dirty="0" smtClean="0">
                          <a:effectLst/>
                        </a:rPr>
                        <a:t>الجمع بين الصحيحين</a:t>
                      </a:r>
                      <a:endParaRPr lang="en-US" sz="1100" b="1" i="0"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ctr" rtl="1">
                        <a:lnSpc>
                          <a:spcPct val="115000"/>
                        </a:lnSpc>
                        <a:spcAft>
                          <a:spcPts val="0"/>
                        </a:spcAft>
                      </a:pPr>
                      <a:r>
                        <a:rPr lang="ar-SA" sz="1600" dirty="0">
                          <a:effectLst/>
                        </a:rPr>
                        <a:t>تجريد الصحاح</a:t>
                      </a:r>
                      <a:endParaRPr lang="en-US" sz="1200" b="1" i="0"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r" rtl="1">
                        <a:lnSpc>
                          <a:spcPct val="115000"/>
                        </a:lnSpc>
                        <a:spcAft>
                          <a:spcPts val="0"/>
                        </a:spcAft>
                      </a:pPr>
                      <a:r>
                        <a:rPr lang="ar-SA" sz="1400" dirty="0" smtClean="0">
                          <a:effectLst/>
                        </a:rPr>
                        <a:t>                           جامع </a:t>
                      </a:r>
                      <a:r>
                        <a:rPr lang="ar-SA" sz="1400" dirty="0">
                          <a:effectLst/>
                        </a:rPr>
                        <a:t>الأصول</a:t>
                      </a:r>
                      <a:endParaRPr lang="en-US" sz="1100" b="1" i="0"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ctr" rtl="1">
                        <a:lnSpc>
                          <a:spcPct val="115000"/>
                        </a:lnSpc>
                        <a:spcAft>
                          <a:spcPts val="0"/>
                        </a:spcAft>
                      </a:pPr>
                      <a:r>
                        <a:rPr lang="ar-SA" sz="1400" dirty="0">
                          <a:effectLst/>
                        </a:rPr>
                        <a:t>الجامع الكبير والصغير </a:t>
                      </a:r>
                      <a:endParaRPr lang="en-US" sz="1100" b="1" i="0"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ctr" rtl="1">
                        <a:lnSpc>
                          <a:spcPct val="115000"/>
                        </a:lnSpc>
                        <a:spcAft>
                          <a:spcPts val="0"/>
                        </a:spcAft>
                      </a:pPr>
                      <a:r>
                        <a:rPr lang="ar-SA" sz="1200" dirty="0">
                          <a:effectLst/>
                        </a:rPr>
                        <a:t>كنز العمال</a:t>
                      </a:r>
                      <a:endParaRPr lang="en-US" sz="1050" b="1" i="0" dirty="0">
                        <a:effectLst/>
                        <a:latin typeface="Calibri" panose="020F0502020204030204" pitchFamily="34" charset="0"/>
                        <a:ea typeface="Calibri" panose="020F0502020204030204" pitchFamily="34" charset="0"/>
                        <a:cs typeface="+mn-cs"/>
                      </a:endParaRPr>
                    </a:p>
                  </a:txBody>
                  <a:tcPr marL="68580" marR="68580" marT="0" marB="0"/>
                </a:tc>
                <a:extLst>
                  <a:ext uri="{0D108BD9-81ED-4DB2-BD59-A6C34878D82A}">
                    <a16:rowId xmlns="" xmlns:a16="http://schemas.microsoft.com/office/drawing/2014/main" val="3264146315"/>
                  </a:ext>
                </a:extLst>
              </a:tr>
              <a:tr h="6272424">
                <a:tc>
                  <a:txBody>
                    <a:bodyPr/>
                    <a:lstStyle/>
                    <a:p>
                      <a:pPr marL="71755" marR="71755" algn="ctr" rtl="1">
                        <a:lnSpc>
                          <a:spcPct val="115000"/>
                        </a:lnSpc>
                        <a:spcAft>
                          <a:spcPts val="0"/>
                        </a:spcAft>
                      </a:pPr>
                      <a:endParaRPr lang="en-US" sz="900" b="1" i="0" u="sng" dirty="0">
                        <a:solidFill>
                          <a:srgbClr val="C00000"/>
                        </a:solidFill>
                        <a:effectLst/>
                        <a:latin typeface="Calibri" panose="020F0502020204030204" pitchFamily="34" charset="0"/>
                        <a:ea typeface="Calibri" panose="020F0502020204030204" pitchFamily="34" charset="0"/>
                        <a:cs typeface="+mn-cs"/>
                      </a:endParaRPr>
                    </a:p>
                  </a:txBody>
                  <a:tcPr marL="68580" marR="68580" marT="0" marB="0" vert="vert270"/>
                </a:tc>
                <a:tc>
                  <a:txBody>
                    <a:bodyPr/>
                    <a:lstStyle/>
                    <a:p>
                      <a:pPr algn="ctr" rtl="1">
                        <a:lnSpc>
                          <a:spcPct val="115000"/>
                        </a:lnSpc>
                        <a:spcAft>
                          <a:spcPts val="0"/>
                        </a:spcAft>
                      </a:pPr>
                      <a:r>
                        <a:rPr lang="ar-SA" sz="1050" dirty="0">
                          <a:effectLst/>
                        </a:rPr>
                        <a:t> </a:t>
                      </a:r>
                      <a:endParaRPr lang="en-US" sz="900" dirty="0">
                        <a:effectLst/>
                      </a:endParaRPr>
                    </a:p>
                    <a:p>
                      <a:pPr algn="ctr" rtl="1">
                        <a:lnSpc>
                          <a:spcPct val="115000"/>
                        </a:lnSpc>
                        <a:spcAft>
                          <a:spcPts val="0"/>
                        </a:spcAft>
                      </a:pPr>
                      <a:endParaRPr lang="en-US" sz="900" b="1" i="0"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r" rtl="1">
                        <a:lnSpc>
                          <a:spcPct val="115000"/>
                        </a:lnSpc>
                        <a:spcAft>
                          <a:spcPts val="0"/>
                        </a:spcAft>
                      </a:pPr>
                      <a:endParaRPr lang="en-US" sz="900" b="1" i="0"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justLow" rtl="1">
                        <a:lnSpc>
                          <a:spcPct val="115000"/>
                        </a:lnSpc>
                        <a:spcAft>
                          <a:spcPts val="0"/>
                        </a:spcAft>
                      </a:pPr>
                      <a:r>
                        <a:rPr lang="ar-SA" sz="1050" dirty="0">
                          <a:effectLst/>
                        </a:rPr>
                        <a:t> </a:t>
                      </a:r>
                      <a:endParaRPr lang="en-US" sz="900" b="1" i="0"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marL="0" marR="0" algn="r" rtl="1">
                        <a:lnSpc>
                          <a:spcPct val="115000"/>
                        </a:lnSpc>
                        <a:spcBef>
                          <a:spcPts val="0"/>
                        </a:spcBef>
                        <a:spcAft>
                          <a:spcPts val="800"/>
                        </a:spcAft>
                      </a:pPr>
                      <a:endParaRPr lang="ar-SA" sz="1200" dirty="0" smtClean="0">
                        <a:effectLst/>
                      </a:endParaRPr>
                    </a:p>
                    <a:p>
                      <a:pPr marL="0" marR="0" algn="r" rtl="1">
                        <a:lnSpc>
                          <a:spcPct val="115000"/>
                        </a:lnSpc>
                        <a:spcBef>
                          <a:spcPts val="0"/>
                        </a:spcBef>
                        <a:spcAft>
                          <a:spcPts val="800"/>
                        </a:spcAft>
                      </a:pPr>
                      <a:endParaRPr lang="en-US" sz="1050" dirty="0" smtClean="0">
                        <a:effectLst/>
                      </a:endParaRPr>
                    </a:p>
                    <a:p>
                      <a:pPr rtl="1"/>
                      <a:endParaRPr lang="ar-SA" sz="1200" b="1" i="0" dirty="0">
                        <a:cs typeface="+mn-cs"/>
                      </a:endParaRPr>
                    </a:p>
                  </a:txBody>
                  <a:tcPr/>
                </a:tc>
                <a:tc>
                  <a:txBody>
                    <a:bodyPr/>
                    <a:lstStyle/>
                    <a:p>
                      <a:pPr rtl="1"/>
                      <a:endParaRPr lang="ar-SA" sz="1200" b="1" i="0" dirty="0">
                        <a:cs typeface="+mn-cs"/>
                      </a:endParaRPr>
                    </a:p>
                  </a:txBody>
                  <a:tcPr/>
                </a:tc>
                <a:extLst>
                  <a:ext uri="{0D108BD9-81ED-4DB2-BD59-A6C34878D82A}">
                    <a16:rowId xmlns="" xmlns:a16="http://schemas.microsoft.com/office/drawing/2014/main" val="663771154"/>
                  </a:ext>
                </a:extLst>
              </a:tr>
            </a:tbl>
          </a:graphicData>
        </a:graphic>
      </p:graphicFrame>
      <p:sp>
        <p:nvSpPr>
          <p:cNvPr id="2" name="TextBox 1"/>
          <p:cNvSpPr txBox="1"/>
          <p:nvPr/>
        </p:nvSpPr>
        <p:spPr>
          <a:xfrm>
            <a:off x="11420048" y="1278483"/>
            <a:ext cx="664221" cy="4552015"/>
          </a:xfrm>
          <a:prstGeom prst="rect">
            <a:avLst/>
          </a:prstGeom>
          <a:noFill/>
        </p:spPr>
        <p:txBody>
          <a:bodyPr vert="vert270" wrap="square" rtlCol="1">
            <a:spAutoFit/>
          </a:bodyPr>
          <a:lstStyle/>
          <a:p>
            <a:pPr marL="71755" marR="71755" lvl="0" algn="ctr">
              <a:lnSpc>
                <a:spcPct val="115000"/>
              </a:lnSpc>
            </a:pPr>
            <a:r>
              <a:rPr lang="ar-SA" sz="1400" b="1" dirty="0" smtClean="0">
                <a:solidFill>
                  <a:schemeClr val="accent2">
                    <a:lumMod val="50000"/>
                  </a:schemeClr>
                </a:solidFill>
                <a:latin typeface="Calibri" panose="020F0502020204030204" pitchFamily="34" charset="0"/>
                <a:ea typeface="Calibri" panose="020F0502020204030204" pitchFamily="34" charset="0"/>
              </a:rPr>
              <a:t>سبب </a:t>
            </a:r>
            <a:r>
              <a:rPr lang="ar-SA" sz="1400" b="1" dirty="0">
                <a:solidFill>
                  <a:schemeClr val="accent2">
                    <a:lumMod val="50000"/>
                  </a:schemeClr>
                </a:solidFill>
                <a:latin typeface="Calibri" panose="020F0502020204030204" pitchFamily="34" charset="0"/>
                <a:ea typeface="Calibri" panose="020F0502020204030204" pitchFamily="34" charset="0"/>
              </a:rPr>
              <a:t>التأليف</a:t>
            </a:r>
            <a:endParaRPr lang="en-US" sz="1400" b="1" dirty="0">
              <a:solidFill>
                <a:schemeClr val="accent2">
                  <a:lumMod val="50000"/>
                </a:schemeClr>
              </a:solidFill>
              <a:latin typeface="Calibri" panose="020F0502020204030204" pitchFamily="34" charset="0"/>
              <a:ea typeface="Calibri" panose="020F0502020204030204" pitchFamily="34" charset="0"/>
            </a:endParaRPr>
          </a:p>
          <a:p>
            <a:pPr marL="71755" marR="71755" lvl="0" algn="ctr">
              <a:lnSpc>
                <a:spcPct val="115000"/>
              </a:lnSpc>
            </a:pPr>
            <a:r>
              <a:rPr lang="ar-SA" sz="1400" b="1" dirty="0">
                <a:solidFill>
                  <a:schemeClr val="accent2">
                    <a:lumMod val="50000"/>
                  </a:schemeClr>
                </a:solidFill>
                <a:latin typeface="Calibri" panose="020F0502020204030204" pitchFamily="34" charset="0"/>
                <a:ea typeface="Calibri" panose="020F0502020204030204" pitchFamily="34" charset="0"/>
              </a:rPr>
              <a:t>وفيمة الكتاب العلمية</a:t>
            </a:r>
            <a:endParaRPr lang="en-US" sz="1400" b="1" dirty="0">
              <a:solidFill>
                <a:schemeClr val="accent2">
                  <a:lumMod val="50000"/>
                </a:schemeClr>
              </a:solidFill>
              <a:latin typeface="Calibri" panose="020F0502020204030204" pitchFamily="34" charset="0"/>
              <a:ea typeface="Calibri" panose="020F0502020204030204" pitchFamily="34" charset="0"/>
            </a:endParaRPr>
          </a:p>
        </p:txBody>
      </p:sp>
      <p:sp>
        <p:nvSpPr>
          <p:cNvPr id="3" name="TextBox 2"/>
          <p:cNvSpPr txBox="1"/>
          <p:nvPr/>
        </p:nvSpPr>
        <p:spPr>
          <a:xfrm>
            <a:off x="9430967" y="536430"/>
            <a:ext cx="2009919" cy="6038576"/>
          </a:xfrm>
          <a:prstGeom prst="rect">
            <a:avLst/>
          </a:prstGeom>
          <a:noFill/>
        </p:spPr>
        <p:txBody>
          <a:bodyPr wrap="square" rtlCol="1">
            <a:spAutoFit/>
          </a:bodyPr>
          <a:lstStyle/>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-سبب التأليف:</a:t>
            </a:r>
          </a:p>
          <a:p>
            <a:pPr lvl="0" algn="justLow">
              <a:lnSpc>
                <a:spcPct val="115000"/>
              </a:lnSpc>
            </a:pPr>
            <a:r>
              <a:rPr lang="ar-SA" sz="1600" dirty="0">
                <a:solidFill>
                  <a:srgbClr val="000000"/>
                </a:solidFill>
                <a:latin typeface="Calibri" panose="020F0502020204030204" pitchFamily="34" charset="0"/>
                <a:ea typeface="Calibri" panose="020F0502020204030204" pitchFamily="34" charset="0"/>
              </a:rPr>
              <a:t>لأهمية الصحيحين وضرورة </a:t>
            </a:r>
            <a:r>
              <a:rPr lang="ar-SA" sz="1600" dirty="0" smtClean="0">
                <a:solidFill>
                  <a:srgbClr val="000000"/>
                </a:solidFill>
                <a:latin typeface="Calibri" panose="020F0502020204030204" pitchFamily="34" charset="0"/>
                <a:ea typeface="Calibri" panose="020F0502020204030204" pitchFamily="34" charset="0"/>
              </a:rPr>
              <a:t>خدمتهما.</a:t>
            </a:r>
            <a:endParaRPr lang="ar-SA" sz="1600" dirty="0">
              <a:solidFill>
                <a:srgbClr val="000000"/>
              </a:solidFill>
              <a:latin typeface="Calibri" panose="020F0502020204030204" pitchFamily="34" charset="0"/>
              <a:ea typeface="Calibri" panose="020F0502020204030204" pitchFamily="34" charset="0"/>
            </a:endParaRPr>
          </a:p>
          <a:p>
            <a:pPr lvl="0" algn="justLow">
              <a:lnSpc>
                <a:spcPct val="115000"/>
              </a:lnSpc>
            </a:pPr>
            <a:endParaRPr lang="ar-SA" sz="1600" dirty="0">
              <a:solidFill>
                <a:srgbClr val="000000"/>
              </a:solidFill>
              <a:latin typeface="Calibri" panose="020F0502020204030204" pitchFamily="34" charset="0"/>
              <a:ea typeface="Calibri" panose="020F0502020204030204" pitchFamily="34" charset="0"/>
            </a:endParaRPr>
          </a:p>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-قيمة الكتاب العلمية:</a:t>
            </a:r>
            <a:endParaRPr lang="ar-SA" sz="1600" b="1" dirty="0">
              <a:solidFill>
                <a:schemeClr val="accent2">
                  <a:lumMod val="50000"/>
                </a:schemeClr>
              </a:solidFill>
              <a:latin typeface="Calibri" panose="020F0502020204030204" pitchFamily="34" charset="0"/>
              <a:ea typeface="Calibri" panose="020F0502020204030204" pitchFamily="34" charset="0"/>
            </a:endParaRPr>
          </a:p>
          <a:p>
            <a:pPr lvl="0" algn="justLow">
              <a:lnSpc>
                <a:spcPct val="115000"/>
              </a:lnSpc>
            </a:pPr>
            <a:r>
              <a:rPr lang="ar-SA" sz="1600" dirty="0" smtClean="0">
                <a:solidFill>
                  <a:srgbClr val="000000"/>
                </a:solidFill>
                <a:latin typeface="Calibri" panose="020F0502020204030204" pitchFamily="34" charset="0"/>
                <a:ea typeface="Calibri" panose="020F0502020204030204" pitchFamily="34" charset="0"/>
              </a:rPr>
              <a:t>يعتبر مرجع مهم لمن أراد الأحاديث المتفق عليها.</a:t>
            </a:r>
          </a:p>
          <a:p>
            <a:pPr lvl="0" algn="justLow">
              <a:lnSpc>
                <a:spcPct val="115000"/>
              </a:lnSpc>
            </a:pPr>
            <a:r>
              <a:rPr lang="ar-SA" sz="1600" dirty="0">
                <a:solidFill>
                  <a:srgbClr val="000000"/>
                </a:solidFill>
                <a:latin typeface="Calibri" panose="020F0502020204030204" pitchFamily="34" charset="0"/>
                <a:ea typeface="Calibri" panose="020F0502020204030204" pitchFamily="34" charset="0"/>
              </a:rPr>
              <a:t>ف</a:t>
            </a:r>
            <a:r>
              <a:rPr lang="ar-SA" sz="1600" dirty="0" smtClean="0">
                <a:solidFill>
                  <a:srgbClr val="000000"/>
                </a:solidFill>
                <a:latin typeface="Calibri" panose="020F0502020204030204" pitchFamily="34" charset="0"/>
                <a:ea typeface="Calibri" panose="020F0502020204030204" pitchFamily="34" charset="0"/>
              </a:rPr>
              <a:t>هناك من </a:t>
            </a:r>
            <a:r>
              <a:rPr lang="ar-SA" sz="1600" dirty="0">
                <a:solidFill>
                  <a:srgbClr val="000000"/>
                </a:solidFill>
                <a:latin typeface="Calibri" panose="020F0502020204030204" pitchFamily="34" charset="0"/>
                <a:ea typeface="Calibri" panose="020F0502020204030204" pitchFamily="34" charset="0"/>
              </a:rPr>
              <a:t>المتأخرين من جمع بين كتب الاولين بنوع من التصرف </a:t>
            </a:r>
            <a:r>
              <a:rPr lang="ar-SA" sz="1600" dirty="0" smtClean="0">
                <a:solidFill>
                  <a:srgbClr val="000000"/>
                </a:solidFill>
                <a:latin typeface="Calibri" panose="020F0502020204030204" pitchFamily="34" charset="0"/>
                <a:ea typeface="Calibri" panose="020F0502020204030204" pitchFamily="34" charset="0"/>
              </a:rPr>
              <a:t>والاختصار.</a:t>
            </a:r>
          </a:p>
          <a:p>
            <a:pPr lvl="0" algn="justLow">
              <a:lnSpc>
                <a:spcPct val="115000"/>
              </a:lnSpc>
            </a:pPr>
            <a:r>
              <a:rPr lang="ar-SA" sz="1600" dirty="0" smtClean="0">
                <a:solidFill>
                  <a:srgbClr val="000000"/>
                </a:solidFill>
                <a:latin typeface="Calibri" panose="020F0502020204030204" pitchFamily="34" charset="0"/>
                <a:ea typeface="Calibri" panose="020F0502020204030204" pitchFamily="34" charset="0"/>
              </a:rPr>
              <a:t>والجمع </a:t>
            </a:r>
            <a:r>
              <a:rPr lang="ar-SA" sz="1600" dirty="0">
                <a:solidFill>
                  <a:srgbClr val="000000"/>
                </a:solidFill>
                <a:latin typeface="Calibri" panose="020F0502020204030204" pitchFamily="34" charset="0"/>
                <a:ea typeface="Calibri" panose="020F0502020204030204" pitchFamily="34" charset="0"/>
              </a:rPr>
              <a:t>بين كتابي البخاري </a:t>
            </a:r>
            <a:r>
              <a:rPr lang="ar-SA" sz="1600" dirty="0" smtClean="0">
                <a:solidFill>
                  <a:srgbClr val="000000"/>
                </a:solidFill>
                <a:latin typeface="Calibri" panose="020F0502020204030204" pitchFamily="34" charset="0"/>
                <a:ea typeface="Calibri" panose="020F0502020204030204" pitchFamily="34" charset="0"/>
              </a:rPr>
              <a:t>وسلم من أهم المجاميع</a:t>
            </a:r>
          </a:p>
          <a:p>
            <a:pPr lvl="0" algn="justLow">
              <a:lnSpc>
                <a:spcPct val="115000"/>
              </a:lnSpc>
            </a:pPr>
            <a:r>
              <a:rPr lang="ar-SA" sz="1600" dirty="0" smtClean="0">
                <a:solidFill>
                  <a:srgbClr val="000000"/>
                </a:solidFill>
                <a:latin typeface="Calibri" panose="020F0502020204030204" pitchFamily="34" charset="0"/>
                <a:ea typeface="Calibri" panose="020F0502020204030204" pitchFamily="34" charset="0"/>
              </a:rPr>
              <a:t>فمن جمع في ذلك، مثل:</a:t>
            </a:r>
          </a:p>
          <a:p>
            <a:pPr lvl="0" algn="justLow">
              <a:lnSpc>
                <a:spcPct val="115000"/>
              </a:lnSpc>
            </a:pPr>
            <a:r>
              <a:rPr lang="ar-SA" sz="1600" dirty="0" smtClean="0">
                <a:solidFill>
                  <a:srgbClr val="000000"/>
                </a:solidFill>
                <a:latin typeface="Calibri" panose="020F0502020204030204" pitchFamily="34" charset="0"/>
                <a:ea typeface="Calibri" panose="020F0502020204030204" pitchFamily="34" charset="0"/>
              </a:rPr>
              <a:t>أبي </a:t>
            </a:r>
            <a:r>
              <a:rPr lang="ar-SA" sz="1600" dirty="0" err="1" smtClean="0">
                <a:solidFill>
                  <a:srgbClr val="000000"/>
                </a:solidFill>
                <a:latin typeface="Calibri" panose="020F0502020204030204" pitchFamily="34" charset="0"/>
                <a:ea typeface="Calibri" panose="020F0502020204030204" pitchFamily="34" charset="0"/>
              </a:rPr>
              <a:t>بكرالرماني</a:t>
            </a:r>
            <a:r>
              <a:rPr lang="ar-SA" sz="1600" dirty="0" smtClean="0">
                <a:solidFill>
                  <a:srgbClr val="000000"/>
                </a:solidFill>
                <a:latin typeface="Calibri" panose="020F0502020204030204" pitchFamily="34" charset="0"/>
                <a:ea typeface="Calibri" panose="020F0502020204030204" pitchFamily="34" charset="0"/>
              </a:rPr>
              <a:t> وأبي </a:t>
            </a:r>
            <a:r>
              <a:rPr lang="ar-SA" sz="1600" dirty="0">
                <a:solidFill>
                  <a:srgbClr val="000000"/>
                </a:solidFill>
                <a:latin typeface="Calibri" panose="020F0502020204030204" pitchFamily="34" charset="0"/>
                <a:ea typeface="Calibri" panose="020F0502020204030204" pitchFamily="34" charset="0"/>
              </a:rPr>
              <a:t>مسعود </a:t>
            </a:r>
            <a:r>
              <a:rPr lang="ar-SA" sz="1600" dirty="0" smtClean="0">
                <a:solidFill>
                  <a:srgbClr val="000000"/>
                </a:solidFill>
                <a:latin typeface="Calibri" panose="020F0502020204030204" pitchFamily="34" charset="0"/>
                <a:ea typeface="Calibri" panose="020F0502020204030204" pitchFamily="34" charset="0"/>
              </a:rPr>
              <a:t>الدمشقي، لكنهم رتبوا الأحاديث على </a:t>
            </a:r>
            <a:r>
              <a:rPr lang="ar-SA" sz="1600" dirty="0">
                <a:solidFill>
                  <a:srgbClr val="000000"/>
                </a:solidFill>
                <a:latin typeface="Calibri" panose="020F0502020204030204" pitchFamily="34" charset="0"/>
                <a:ea typeface="Calibri" panose="020F0502020204030204" pitchFamily="34" charset="0"/>
              </a:rPr>
              <a:t>المسانيد دون </a:t>
            </a:r>
            <a:r>
              <a:rPr lang="ar-SA" sz="1600" dirty="0" smtClean="0">
                <a:solidFill>
                  <a:srgbClr val="000000"/>
                </a:solidFill>
                <a:latin typeface="Calibri" panose="020F0502020204030204" pitchFamily="34" charset="0"/>
                <a:ea typeface="Calibri" panose="020F0502020204030204" pitchFamily="34" charset="0"/>
              </a:rPr>
              <a:t>الأبواب.</a:t>
            </a:r>
            <a:endParaRPr lang="en-US"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فقام الحميدي  </a:t>
            </a:r>
            <a:r>
              <a:rPr lang="ar-SA" sz="1600" dirty="0">
                <a:solidFill>
                  <a:prstClr val="black"/>
                </a:solidFill>
                <a:latin typeface="Calibri" panose="020F0502020204030204" pitchFamily="34" charset="0"/>
                <a:ea typeface="Calibri" panose="020F0502020204030204" pitchFamily="34" charset="0"/>
              </a:rPr>
              <a:t>بجهد كبير في تجميع الروايات </a:t>
            </a:r>
            <a:r>
              <a:rPr lang="ar-SA" sz="1600" dirty="0" smtClean="0">
                <a:solidFill>
                  <a:prstClr val="black"/>
                </a:solidFill>
                <a:latin typeface="Calibri" panose="020F0502020204030204" pitchFamily="34" charset="0"/>
                <a:ea typeface="Calibri" panose="020F0502020204030204" pitchFamily="34" charset="0"/>
              </a:rPr>
              <a:t>وترتيبها</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متعقباً من سبقه، مثل:</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أبي مسعود الدمشقي.</a:t>
            </a:r>
            <a:endParaRPr lang="en-US" sz="1600" dirty="0">
              <a:solidFill>
                <a:prstClr val="black"/>
              </a:solidFill>
              <a:latin typeface="Calibri" panose="020F0502020204030204" pitchFamily="34" charset="0"/>
              <a:ea typeface="Calibri" panose="020F0502020204030204" pitchFamily="34" charset="0"/>
            </a:endParaRPr>
          </a:p>
        </p:txBody>
      </p:sp>
      <p:sp>
        <p:nvSpPr>
          <p:cNvPr id="5" name="TextBox 4"/>
          <p:cNvSpPr txBox="1"/>
          <p:nvPr/>
        </p:nvSpPr>
        <p:spPr>
          <a:xfrm>
            <a:off x="7702062" y="535203"/>
            <a:ext cx="1728905" cy="5472267"/>
          </a:xfrm>
          <a:prstGeom prst="rect">
            <a:avLst/>
          </a:prstGeom>
          <a:noFill/>
        </p:spPr>
        <p:txBody>
          <a:bodyPr wrap="square" rtlCol="1">
            <a:spAutoFit/>
          </a:bodyPr>
          <a:lstStyle/>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  -سبب التأليف:</a:t>
            </a:r>
          </a:p>
          <a:p>
            <a:pPr lvl="0" algn="justLow">
              <a:lnSpc>
                <a:spcPct val="115000"/>
              </a:lnSpc>
            </a:pPr>
            <a:r>
              <a:rPr lang="ar-SA" sz="1600" b="1" dirty="0">
                <a:solidFill>
                  <a:prstClr val="black"/>
                </a:solidFill>
                <a:latin typeface="Calibri" panose="020F0502020204030204" pitchFamily="34" charset="0"/>
                <a:ea typeface="Calibri" panose="020F0502020204030204" pitchFamily="34" charset="0"/>
              </a:rPr>
              <a:t>ل</a:t>
            </a:r>
            <a:r>
              <a:rPr lang="ar-SA" sz="1600" dirty="0">
                <a:solidFill>
                  <a:prstClr val="black"/>
                </a:solidFill>
                <a:latin typeface="Calibri" panose="020F0502020204030204" pitchFamily="34" charset="0"/>
                <a:ea typeface="Calibri" panose="020F0502020204030204" pitchFamily="34" charset="0"/>
              </a:rPr>
              <a:t>أهمية الكتب الستة وضرورة خدمتها</a:t>
            </a:r>
            <a:endParaRPr lang="ar-SA" sz="1600" dirty="0" smtClean="0">
              <a:solidFill>
                <a:prstClr val="black"/>
              </a:solidFill>
              <a:latin typeface="Calibri" panose="020F0502020204030204" pitchFamily="34" charset="0"/>
              <a:ea typeface="Calibri" panose="020F0502020204030204" pitchFamily="34" charset="0"/>
            </a:endParaRPr>
          </a:p>
          <a:p>
            <a:pPr lvl="0" algn="justLow">
              <a:lnSpc>
                <a:spcPct val="115000"/>
              </a:lnSpc>
            </a:pPr>
            <a:endParaRPr lang="ar-SA" sz="1600" b="1" dirty="0">
              <a:solidFill>
                <a:prstClr val="black"/>
              </a:solidFill>
              <a:latin typeface="Calibri" panose="020F0502020204030204" pitchFamily="34" charset="0"/>
              <a:ea typeface="Calibri" panose="020F0502020204030204" pitchFamily="34" charset="0"/>
            </a:endParaRPr>
          </a:p>
          <a:p>
            <a:pPr lvl="0" algn="justLow">
              <a:lnSpc>
                <a:spcPct val="115000"/>
              </a:lnSpc>
            </a:pPr>
            <a:endParaRPr lang="ar-SA" sz="1600" b="1" dirty="0" smtClean="0">
              <a:solidFill>
                <a:prstClr val="black"/>
              </a:solidFill>
              <a:latin typeface="Calibri" panose="020F0502020204030204" pitchFamily="34" charset="0"/>
              <a:ea typeface="Calibri" panose="020F0502020204030204" pitchFamily="34" charset="0"/>
            </a:endParaRPr>
          </a:p>
          <a:p>
            <a:pPr lvl="0" algn="justLow">
              <a:lnSpc>
                <a:spcPct val="115000"/>
              </a:lnSpc>
            </a:pPr>
            <a:endParaRPr lang="ar-SA" sz="1600" b="1" dirty="0">
              <a:solidFill>
                <a:prstClr val="black"/>
              </a:solidFill>
              <a:latin typeface="Calibri" panose="020F0502020204030204" pitchFamily="34" charset="0"/>
              <a:ea typeface="Calibri" panose="020F0502020204030204" pitchFamily="34" charset="0"/>
            </a:endParaRPr>
          </a:p>
          <a:p>
            <a:pPr lvl="0" algn="justLow">
              <a:lnSpc>
                <a:spcPct val="115000"/>
              </a:lnSpc>
            </a:pPr>
            <a:endParaRPr lang="ar-SA" sz="1600" b="1" dirty="0" smtClean="0">
              <a:solidFill>
                <a:prstClr val="black"/>
              </a:solidFill>
              <a:latin typeface="Calibri" panose="020F0502020204030204" pitchFamily="34" charset="0"/>
              <a:ea typeface="Calibri" panose="020F0502020204030204" pitchFamily="34" charset="0"/>
            </a:endParaRPr>
          </a:p>
          <a:p>
            <a:pPr lvl="0" algn="justLow">
              <a:lnSpc>
                <a:spcPct val="115000"/>
              </a:lnSpc>
            </a:pPr>
            <a:endParaRPr lang="ar-SA" sz="1600" b="1"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-قيمة الكتاب العلمية:</a:t>
            </a:r>
            <a:r>
              <a:rPr lang="en-US" sz="1600" b="1" dirty="0">
                <a:solidFill>
                  <a:srgbClr val="000000"/>
                </a:solidFill>
                <a:latin typeface="Traditional Arabic" panose="02020603050405020304" pitchFamily="18" charset="-78"/>
                <a:ea typeface="Calibri" panose="020F0502020204030204" pitchFamily="34" charset="0"/>
              </a:rPr>
              <a:t/>
            </a:r>
            <a:br>
              <a:rPr lang="en-US" sz="1600" b="1" dirty="0">
                <a:solidFill>
                  <a:srgbClr val="000000"/>
                </a:solidFill>
                <a:latin typeface="Traditional Arabic" panose="02020603050405020304" pitchFamily="18" charset="-78"/>
                <a:ea typeface="Calibri" panose="020F0502020204030204" pitchFamily="34" charset="0"/>
              </a:rPr>
            </a:br>
            <a:r>
              <a:rPr lang="ar-SA" sz="1600" dirty="0">
                <a:solidFill>
                  <a:srgbClr val="000000"/>
                </a:solidFill>
                <a:latin typeface="Calibri" panose="020F0502020204030204" pitchFamily="34" charset="0"/>
                <a:ea typeface="Calibri" panose="020F0502020204030204" pitchFamily="34" charset="0"/>
              </a:rPr>
              <a:t>وكان كتاب رزين اكبرها وأعمها حيث حوى هذه الكتب الستة التي هي ام كتب الحديث وأشهرها وبأحاديثها اخذ العلماء واستدل الفقهاء واثبتوا الاحكام ومصنفوها  أشهر علماء الحديث وأكثرهم حفظا واليهم المنتهى </a:t>
            </a:r>
            <a:endParaRPr lang="en-US" sz="1600" dirty="0">
              <a:solidFill>
                <a:prstClr val="black"/>
              </a:solidFill>
              <a:latin typeface="Calibri" panose="020F0502020204030204" pitchFamily="34" charset="0"/>
              <a:ea typeface="Calibri" panose="020F0502020204030204" pitchFamily="34" charset="0"/>
            </a:endParaRPr>
          </a:p>
        </p:txBody>
      </p:sp>
      <p:sp>
        <p:nvSpPr>
          <p:cNvPr id="7" name="TextBox 6"/>
          <p:cNvSpPr txBox="1"/>
          <p:nvPr/>
        </p:nvSpPr>
        <p:spPr>
          <a:xfrm>
            <a:off x="4963435" y="535203"/>
            <a:ext cx="2647527" cy="6038576"/>
          </a:xfrm>
          <a:prstGeom prst="rect">
            <a:avLst/>
          </a:prstGeom>
          <a:noFill/>
        </p:spPr>
        <p:txBody>
          <a:bodyPr wrap="square" rtlCol="1">
            <a:spAutoFit/>
          </a:bodyPr>
          <a:lstStyle/>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-سبب التأليف:</a:t>
            </a:r>
          </a:p>
          <a:p>
            <a:pPr lvl="0" algn="justLow">
              <a:lnSpc>
                <a:spcPct val="115000"/>
              </a:lnSpc>
            </a:pPr>
            <a:r>
              <a:rPr lang="ar-SA" sz="1600" dirty="0">
                <a:solidFill>
                  <a:prstClr val="black"/>
                </a:solidFill>
                <a:latin typeface="Calibri" panose="020F0502020204030204" pitchFamily="34" charset="0"/>
                <a:ea typeface="Calibri" panose="020F0502020204030204" pitchFamily="34" charset="0"/>
              </a:rPr>
              <a:t>ل</a:t>
            </a:r>
            <a:r>
              <a:rPr lang="ar-SA" sz="1600" dirty="0" smtClean="0">
                <a:solidFill>
                  <a:prstClr val="black"/>
                </a:solidFill>
                <a:latin typeface="Calibri" panose="020F0502020204030204" pitchFamily="34" charset="0"/>
                <a:ea typeface="Calibri" panose="020F0502020204030204" pitchFamily="34" charset="0"/>
              </a:rPr>
              <a:t>أهمية </a:t>
            </a:r>
            <a:r>
              <a:rPr lang="ar-SA" sz="1600" dirty="0">
                <a:solidFill>
                  <a:prstClr val="black"/>
                </a:solidFill>
                <a:latin typeface="Calibri" panose="020F0502020204030204" pitchFamily="34" charset="0"/>
                <a:ea typeface="Calibri" panose="020F0502020204030204" pitchFamily="34" charset="0"/>
              </a:rPr>
              <a:t>الكتب الستة وضرورة خدمتها، وليضيف خدمة على عمل رزين فيرمم القصور، </a:t>
            </a:r>
            <a:r>
              <a:rPr lang="ar-SA" sz="1600" dirty="0" smtClean="0">
                <a:solidFill>
                  <a:prstClr val="black"/>
                </a:solidFill>
                <a:latin typeface="Calibri" panose="020F0502020204030204" pitchFamily="34" charset="0"/>
                <a:ea typeface="Calibri" panose="020F0502020204030204" pitchFamily="34" charset="0"/>
              </a:rPr>
              <a:t>بأن:</a:t>
            </a:r>
          </a:p>
          <a:p>
            <a:pPr lvl="0" algn="justLow">
              <a:lnSpc>
                <a:spcPct val="115000"/>
              </a:lnSpc>
            </a:pPr>
            <a:r>
              <a:rPr lang="ar-SA" sz="1600" dirty="0">
                <a:solidFill>
                  <a:prstClr val="black"/>
                </a:solidFill>
                <a:latin typeface="Calibri" panose="020F0502020204030204" pitchFamily="34" charset="0"/>
                <a:ea typeface="Calibri" panose="020F0502020204030204" pitchFamily="34" charset="0"/>
              </a:rPr>
              <a:t>-</a:t>
            </a:r>
            <a:r>
              <a:rPr lang="ar-SA" sz="1600" dirty="0" smtClean="0">
                <a:solidFill>
                  <a:prstClr val="black"/>
                </a:solidFill>
                <a:latin typeface="Calibri" panose="020F0502020204030204" pitchFamily="34" charset="0"/>
                <a:ea typeface="Calibri" panose="020F0502020204030204" pitchFamily="34" charset="0"/>
              </a:rPr>
              <a:t>يهذب </a:t>
            </a:r>
            <a:r>
              <a:rPr lang="ar-SA" sz="1600" dirty="0">
                <a:solidFill>
                  <a:prstClr val="black"/>
                </a:solidFill>
                <a:latin typeface="Calibri" panose="020F0502020204030204" pitchFamily="34" charset="0"/>
                <a:ea typeface="Calibri" panose="020F0502020204030204" pitchFamily="34" charset="0"/>
              </a:rPr>
              <a:t>كتابه ويرتب </a:t>
            </a:r>
            <a:r>
              <a:rPr lang="ar-SA" sz="1600" dirty="0" smtClean="0">
                <a:solidFill>
                  <a:prstClr val="black"/>
                </a:solidFill>
                <a:latin typeface="Calibri" panose="020F0502020204030204" pitchFamily="34" charset="0"/>
                <a:ea typeface="Calibri" panose="020F0502020204030204" pitchFamily="34" charset="0"/>
              </a:rPr>
              <a:t>أبوابه.</a:t>
            </a:r>
          </a:p>
          <a:p>
            <a:pPr lvl="0" algn="justLow">
              <a:lnSpc>
                <a:spcPct val="115000"/>
              </a:lnSpc>
            </a:pPr>
            <a:r>
              <a:rPr lang="ar-SA" sz="1600" dirty="0">
                <a:solidFill>
                  <a:prstClr val="black"/>
                </a:solidFill>
                <a:latin typeface="Calibri" panose="020F0502020204030204" pitchFamily="34" charset="0"/>
                <a:ea typeface="Calibri" panose="020F0502020204030204" pitchFamily="34" charset="0"/>
              </a:rPr>
              <a:t>-</a:t>
            </a:r>
            <a:r>
              <a:rPr lang="ar-SA" sz="1600" dirty="0" smtClean="0">
                <a:solidFill>
                  <a:prstClr val="black"/>
                </a:solidFill>
                <a:latin typeface="Calibri" panose="020F0502020204030204" pitchFamily="34" charset="0"/>
                <a:ea typeface="Calibri" panose="020F0502020204030204" pitchFamily="34" charset="0"/>
              </a:rPr>
              <a:t>ويضيف </a:t>
            </a:r>
            <a:r>
              <a:rPr lang="ar-SA" sz="1600" dirty="0">
                <a:solidFill>
                  <a:prstClr val="black"/>
                </a:solidFill>
                <a:latin typeface="Calibri" panose="020F0502020204030204" pitchFamily="34" charset="0"/>
                <a:ea typeface="Calibri" panose="020F0502020204030204" pitchFamily="34" charset="0"/>
              </a:rPr>
              <a:t>إليه ما أسقطه من </a:t>
            </a:r>
            <a:r>
              <a:rPr lang="ar-SA" sz="1600" dirty="0" smtClean="0">
                <a:solidFill>
                  <a:prstClr val="black"/>
                </a:solidFill>
                <a:latin typeface="Calibri" panose="020F0502020204030204" pitchFamily="34" charset="0"/>
                <a:ea typeface="Calibri" panose="020F0502020204030204" pitchFamily="34" charset="0"/>
              </a:rPr>
              <a:t>الأصول. -وأيضاً ليضيف شرح </a:t>
            </a:r>
            <a:r>
              <a:rPr lang="ar-SA" sz="1600" dirty="0">
                <a:solidFill>
                  <a:prstClr val="black"/>
                </a:solidFill>
                <a:latin typeface="Calibri" panose="020F0502020204030204" pitchFamily="34" charset="0"/>
                <a:ea typeface="Calibri" panose="020F0502020204030204" pitchFamily="34" charset="0"/>
              </a:rPr>
              <a:t>ما في الأحاديث من الغريب والإعراب </a:t>
            </a:r>
            <a:r>
              <a:rPr lang="ar-SA" sz="1600" dirty="0" smtClean="0">
                <a:solidFill>
                  <a:prstClr val="black"/>
                </a:solidFill>
                <a:latin typeface="Calibri" panose="020F0502020204030204" pitchFamily="34" charset="0"/>
                <a:ea typeface="Calibri" panose="020F0502020204030204" pitchFamily="34" charset="0"/>
              </a:rPr>
              <a:t>والمعنى.</a:t>
            </a:r>
            <a:endParaRPr lang="en-US" sz="1600" dirty="0">
              <a:solidFill>
                <a:prstClr val="black"/>
              </a:solidFill>
              <a:latin typeface="Calibri" panose="020F0502020204030204" pitchFamily="34" charset="0"/>
              <a:ea typeface="Calibri" panose="020F0502020204030204" pitchFamily="34" charset="0"/>
            </a:endParaRPr>
          </a:p>
          <a:p>
            <a:pPr lvl="0" algn="justLow">
              <a:lnSpc>
                <a:spcPct val="115000"/>
              </a:lnSpc>
            </a:pPr>
            <a:endParaRPr lang="ar-SA" sz="1600" dirty="0" smtClean="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-قيمة الكتاب العلمية:</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أشار </a:t>
            </a:r>
            <a:r>
              <a:rPr lang="ar-SA" sz="1600" dirty="0">
                <a:solidFill>
                  <a:prstClr val="black"/>
                </a:solidFill>
                <a:latin typeface="Calibri" panose="020F0502020204030204" pitchFamily="34" charset="0"/>
                <a:ea typeface="Calibri" panose="020F0502020204030204" pitchFamily="34" charset="0"/>
              </a:rPr>
              <a:t>في المقدمة إلى قيمة </a:t>
            </a:r>
            <a:r>
              <a:rPr lang="ar-SA" sz="1600" dirty="0" smtClean="0">
                <a:solidFill>
                  <a:prstClr val="black"/>
                </a:solidFill>
                <a:latin typeface="Calibri" panose="020F0502020204030204" pitchFamily="34" charset="0"/>
                <a:ea typeface="Calibri" panose="020F0502020204030204" pitchFamily="34" charset="0"/>
              </a:rPr>
              <a:t>كتابه </a:t>
            </a:r>
            <a:r>
              <a:rPr lang="ar-SA" sz="1600" dirty="0">
                <a:solidFill>
                  <a:prstClr val="black"/>
                </a:solidFill>
                <a:latin typeface="Calibri" panose="020F0502020204030204" pitchFamily="34" charset="0"/>
                <a:ea typeface="Calibri" panose="020F0502020204030204" pitchFamily="34" charset="0"/>
              </a:rPr>
              <a:t>العلمية والتي تعود إلى:</a:t>
            </a:r>
            <a:endParaRPr lang="en-US"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dirty="0">
                <a:solidFill>
                  <a:prstClr val="black"/>
                </a:solidFill>
                <a:latin typeface="Calibri" panose="020F0502020204030204" pitchFamily="34" charset="0"/>
                <a:ea typeface="Calibri" panose="020F0502020204030204" pitchFamily="34" charset="0"/>
              </a:rPr>
              <a:t>-كثرة عدد </a:t>
            </a:r>
            <a:r>
              <a:rPr lang="ar-SA" sz="1600" dirty="0" smtClean="0">
                <a:solidFill>
                  <a:prstClr val="black"/>
                </a:solidFill>
                <a:latin typeface="Calibri" panose="020F0502020204030204" pitchFamily="34" charset="0"/>
                <a:ea typeface="Calibri" panose="020F0502020204030204" pitchFamily="34" charset="0"/>
              </a:rPr>
              <a:t>الأحاديث.</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-وتشعب الطرق.</a:t>
            </a:r>
          </a:p>
          <a:p>
            <a:pPr lvl="0" algn="justLow">
              <a:lnSpc>
                <a:spcPct val="115000"/>
              </a:lnSpc>
            </a:pPr>
            <a:r>
              <a:rPr lang="ar-SA" sz="1600" dirty="0">
                <a:solidFill>
                  <a:prstClr val="black"/>
                </a:solidFill>
                <a:latin typeface="Calibri" panose="020F0502020204030204" pitchFamily="34" charset="0"/>
                <a:ea typeface="Calibri" panose="020F0502020204030204" pitchFamily="34" charset="0"/>
              </a:rPr>
              <a:t>-</a:t>
            </a:r>
            <a:r>
              <a:rPr lang="ar-SA" sz="1600" dirty="0" smtClean="0">
                <a:solidFill>
                  <a:prstClr val="black"/>
                </a:solidFill>
                <a:latin typeface="Calibri" panose="020F0502020204030204" pitchFamily="34" charset="0"/>
                <a:ea typeface="Calibri" panose="020F0502020204030204" pitchFamily="34" charset="0"/>
              </a:rPr>
              <a:t>واختلاف الروايات.</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-وجهوده في كيفية </a:t>
            </a:r>
            <a:r>
              <a:rPr lang="ar-SA" sz="1600" dirty="0">
                <a:solidFill>
                  <a:prstClr val="black"/>
                </a:solidFill>
                <a:latin typeface="Calibri" panose="020F0502020204030204" pitchFamily="34" charset="0"/>
                <a:ea typeface="Calibri" panose="020F0502020204030204" pitchFamily="34" charset="0"/>
              </a:rPr>
              <a:t>بذل الوسع والطاقة في جمعها وترتيبها </a:t>
            </a:r>
            <a:r>
              <a:rPr lang="ar-SA" sz="1600" dirty="0" smtClean="0">
                <a:solidFill>
                  <a:prstClr val="black"/>
                </a:solidFill>
                <a:latin typeface="Calibri" panose="020F0502020204030204" pitchFamily="34" charset="0"/>
                <a:ea typeface="Calibri" panose="020F0502020204030204" pitchFamily="34" charset="0"/>
              </a:rPr>
              <a:t>.</a:t>
            </a:r>
          </a:p>
          <a:p>
            <a:pPr lvl="0" algn="justLow">
              <a:lnSpc>
                <a:spcPct val="115000"/>
              </a:lnSpc>
            </a:pPr>
            <a:r>
              <a:rPr lang="ar-SA" sz="1600" dirty="0" smtClean="0">
                <a:solidFill>
                  <a:prstClr val="black"/>
                </a:solidFill>
                <a:latin typeface="Calibri" panose="020F0502020204030204" pitchFamily="34" charset="0"/>
                <a:ea typeface="Calibri" panose="020F0502020204030204" pitchFamily="34" charset="0"/>
              </a:rPr>
              <a:t>فهو </a:t>
            </a:r>
            <a:r>
              <a:rPr lang="ar-SA" sz="1600" dirty="0">
                <a:solidFill>
                  <a:prstClr val="black"/>
                </a:solidFill>
                <a:latin typeface="Calibri" panose="020F0502020204030204" pitchFamily="34" charset="0"/>
                <a:ea typeface="Calibri" panose="020F0502020204030204" pitchFamily="34" charset="0"/>
              </a:rPr>
              <a:t>أصل في الفوائد والأحكام، ويعتبر من أهم الكتب والمراجع لطالب العلم، ودليلٌ إلى معرفة أحاديث الرسول-ﷺ- في بطون كتب السنة والآثار</a:t>
            </a:r>
            <a:r>
              <a:rPr lang="ar-SA" sz="1600" dirty="0" smtClean="0">
                <a:solidFill>
                  <a:prstClr val="black"/>
                </a:solidFill>
                <a:latin typeface="Calibri" panose="020F0502020204030204" pitchFamily="34" charset="0"/>
                <a:ea typeface="Calibri" panose="020F0502020204030204" pitchFamily="34" charset="0"/>
              </a:rPr>
              <a:t>.</a:t>
            </a:r>
            <a:endParaRPr lang="en-US" sz="1600" dirty="0">
              <a:solidFill>
                <a:prstClr val="black"/>
              </a:solidFill>
              <a:latin typeface="Calibri" panose="020F0502020204030204" pitchFamily="34" charset="0"/>
              <a:ea typeface="Calibri" panose="020F0502020204030204" pitchFamily="34" charset="0"/>
            </a:endParaRPr>
          </a:p>
        </p:txBody>
      </p:sp>
      <p:sp>
        <p:nvSpPr>
          <p:cNvPr id="10" name="TextBox 9"/>
          <p:cNvSpPr txBox="1"/>
          <p:nvPr/>
        </p:nvSpPr>
        <p:spPr>
          <a:xfrm>
            <a:off x="158919" y="598296"/>
            <a:ext cx="2022148" cy="5232202"/>
          </a:xfrm>
          <a:prstGeom prst="rect">
            <a:avLst/>
          </a:prstGeom>
          <a:noFill/>
        </p:spPr>
        <p:txBody>
          <a:bodyPr wrap="square" rtlCol="1">
            <a:spAutoFit/>
          </a:bodyPr>
          <a:lstStyle/>
          <a:p>
            <a:pPr lvl="0" algn="justLow"/>
            <a:r>
              <a:rPr lang="ar-SA" sz="1600" b="1" dirty="0" smtClean="0">
                <a:solidFill>
                  <a:schemeClr val="accent2">
                    <a:lumMod val="50000"/>
                  </a:schemeClr>
                </a:solidFill>
              </a:rPr>
              <a:t>-سبب التأليف:</a:t>
            </a:r>
            <a:endParaRPr lang="ar-SA" sz="1600" dirty="0">
              <a:solidFill>
                <a:prstClr val="black"/>
              </a:solidFill>
            </a:endParaRPr>
          </a:p>
          <a:p>
            <a:pPr lvl="0" algn="justLow"/>
            <a:r>
              <a:rPr lang="ar-SA" sz="1600" dirty="0">
                <a:solidFill>
                  <a:prstClr val="black"/>
                </a:solidFill>
              </a:rPr>
              <a:t>ا</a:t>
            </a:r>
            <a:r>
              <a:rPr lang="ar-SA" sz="1600" dirty="0" smtClean="0">
                <a:solidFill>
                  <a:prstClr val="black"/>
                </a:solidFill>
              </a:rPr>
              <a:t>عادة لترتيب </a:t>
            </a:r>
            <a:r>
              <a:rPr lang="ar-SA" sz="1600" dirty="0">
                <a:solidFill>
                  <a:prstClr val="black"/>
                </a:solidFill>
              </a:rPr>
              <a:t>كتب السيوطي </a:t>
            </a:r>
            <a:r>
              <a:rPr lang="ar-SA" sz="1600" dirty="0" smtClean="0">
                <a:solidFill>
                  <a:prstClr val="black"/>
                </a:solidFill>
              </a:rPr>
              <a:t>(الجامع </a:t>
            </a:r>
            <a:r>
              <a:rPr lang="ar-SA" sz="1600" dirty="0">
                <a:solidFill>
                  <a:prstClr val="black"/>
                </a:solidFill>
              </a:rPr>
              <a:t>الكبير والجامع الصغير و </a:t>
            </a:r>
            <a:r>
              <a:rPr lang="ar-SA" sz="1600" dirty="0" err="1" smtClean="0">
                <a:solidFill>
                  <a:prstClr val="black"/>
                </a:solidFill>
              </a:rPr>
              <a:t>زوائدة</a:t>
            </a:r>
            <a:r>
              <a:rPr lang="ar-SA" sz="1600" dirty="0" smtClean="0">
                <a:solidFill>
                  <a:prstClr val="black"/>
                </a:solidFill>
              </a:rPr>
              <a:t>)</a:t>
            </a:r>
          </a:p>
          <a:p>
            <a:pPr lvl="0" algn="justLow"/>
            <a:r>
              <a:rPr lang="ar-SA" sz="1600" dirty="0" smtClean="0">
                <a:solidFill>
                  <a:prstClr val="black"/>
                </a:solidFill>
              </a:rPr>
              <a:t>المرتبة </a:t>
            </a:r>
            <a:r>
              <a:rPr lang="ar-SA" sz="1600" dirty="0">
                <a:solidFill>
                  <a:prstClr val="black"/>
                </a:solidFill>
              </a:rPr>
              <a:t>على الحروف الهجائية، </a:t>
            </a:r>
            <a:r>
              <a:rPr lang="ar-SA" sz="1600" dirty="0" smtClean="0">
                <a:solidFill>
                  <a:prstClr val="black"/>
                </a:solidFill>
              </a:rPr>
              <a:t>بترتبه </a:t>
            </a:r>
            <a:r>
              <a:rPr lang="ar-SA" sz="1600" dirty="0">
                <a:solidFill>
                  <a:prstClr val="black"/>
                </a:solidFill>
              </a:rPr>
              <a:t>على </a:t>
            </a:r>
            <a:r>
              <a:rPr lang="ar-SA" sz="1600" dirty="0" smtClean="0">
                <a:solidFill>
                  <a:prstClr val="black"/>
                </a:solidFill>
              </a:rPr>
              <a:t>الموضوعات.</a:t>
            </a:r>
          </a:p>
          <a:p>
            <a:pPr lvl="0" algn="justLow"/>
            <a:r>
              <a:rPr lang="ar-SA" sz="1600" dirty="0" smtClean="0">
                <a:solidFill>
                  <a:prstClr val="black"/>
                </a:solidFill>
              </a:rPr>
              <a:t>فمادة كتابه: كتب السيوطي.</a:t>
            </a:r>
            <a:endParaRPr lang="ar-SA" sz="1600" dirty="0">
              <a:solidFill>
                <a:prstClr val="black"/>
              </a:solidFill>
            </a:endParaRPr>
          </a:p>
          <a:p>
            <a:pPr lvl="0" algn="justLow"/>
            <a:endParaRPr lang="ar-SA" sz="1600" dirty="0">
              <a:solidFill>
                <a:prstClr val="black"/>
              </a:solidFill>
            </a:endParaRPr>
          </a:p>
          <a:p>
            <a:pPr lvl="0" algn="justLow"/>
            <a:r>
              <a:rPr lang="ar-SA" sz="1600" b="1" dirty="0" smtClean="0">
                <a:solidFill>
                  <a:schemeClr val="accent2">
                    <a:lumMod val="50000"/>
                  </a:schemeClr>
                </a:solidFill>
              </a:rPr>
              <a:t>-قيمة الكتاب العلمية:</a:t>
            </a:r>
            <a:endParaRPr lang="ar-SA" sz="1600" dirty="0">
              <a:solidFill>
                <a:prstClr val="black"/>
              </a:solidFill>
            </a:endParaRPr>
          </a:p>
          <a:p>
            <a:pPr lvl="0" algn="justLow"/>
            <a:r>
              <a:rPr lang="ar-SA" sz="1600" dirty="0" smtClean="0">
                <a:solidFill>
                  <a:prstClr val="black"/>
                </a:solidFill>
              </a:rPr>
              <a:t>من أهم المراجع واختصارا لطالب </a:t>
            </a:r>
            <a:r>
              <a:rPr lang="ar-SA" sz="1600" dirty="0" err="1" smtClean="0">
                <a:solidFill>
                  <a:prstClr val="black"/>
                </a:solidFill>
              </a:rPr>
              <a:t>أاحدي</a:t>
            </a:r>
            <a:r>
              <a:rPr lang="ar-SA" sz="1600" dirty="0" smtClean="0">
                <a:solidFill>
                  <a:prstClr val="black"/>
                </a:solidFill>
              </a:rPr>
              <a:t> </a:t>
            </a:r>
            <a:r>
              <a:rPr lang="ar-SA" sz="1600" dirty="0" err="1" smtClean="0">
                <a:solidFill>
                  <a:prstClr val="black"/>
                </a:solidFill>
              </a:rPr>
              <a:t>جواكع</a:t>
            </a:r>
            <a:r>
              <a:rPr lang="ar-SA" sz="1600" dirty="0" smtClean="0">
                <a:solidFill>
                  <a:prstClr val="black"/>
                </a:solidFill>
              </a:rPr>
              <a:t> السيوطي</a:t>
            </a:r>
          </a:p>
          <a:p>
            <a:pPr lvl="0" algn="justLow"/>
            <a:r>
              <a:rPr lang="ar-SA" sz="1600" dirty="0" smtClean="0">
                <a:solidFill>
                  <a:prstClr val="black"/>
                </a:solidFill>
              </a:rPr>
              <a:t> فالكتاب جمع </a:t>
            </a:r>
            <a:r>
              <a:rPr lang="ar-SA" sz="1600" dirty="0">
                <a:solidFill>
                  <a:prstClr val="black"/>
                </a:solidFill>
              </a:rPr>
              <a:t>الجوامع </a:t>
            </a:r>
            <a:r>
              <a:rPr lang="ar-SA" sz="1600" dirty="0" smtClean="0">
                <a:solidFill>
                  <a:prstClr val="black"/>
                </a:solidFill>
              </a:rPr>
              <a:t>للسيوطي، لكن مرتب </a:t>
            </a:r>
            <a:r>
              <a:rPr lang="ar-SA" sz="1600" dirty="0">
                <a:solidFill>
                  <a:prstClr val="black"/>
                </a:solidFill>
              </a:rPr>
              <a:t>بطريقة الموضوعات مع أحاديث كثيرة ليست في جمع الجوامع وهي الأحاديث التي زادها السيوطي في الجامع الصغير وذيله.</a:t>
            </a:r>
          </a:p>
          <a:p>
            <a:pPr lvl="0"/>
            <a:endParaRPr lang="ar-SA" sz="1400" b="1" dirty="0">
              <a:solidFill>
                <a:prstClr val="black"/>
              </a:solidFill>
            </a:endParaRPr>
          </a:p>
        </p:txBody>
      </p:sp>
      <p:sp>
        <p:nvSpPr>
          <p:cNvPr id="8" name="مربع نص 7"/>
          <p:cNvSpPr txBox="1"/>
          <p:nvPr/>
        </p:nvSpPr>
        <p:spPr>
          <a:xfrm>
            <a:off x="2256609" y="535203"/>
            <a:ext cx="2420898" cy="6112443"/>
          </a:xfrm>
          <a:prstGeom prst="rect">
            <a:avLst/>
          </a:prstGeom>
          <a:noFill/>
        </p:spPr>
        <p:txBody>
          <a:bodyPr wrap="square" rtlCol="1">
            <a:spAutoFit/>
          </a:bodyPr>
          <a:lstStyle/>
          <a:p>
            <a:pPr algn="justLow">
              <a:lnSpc>
                <a:spcPct val="115000"/>
              </a:lnSpc>
              <a:spcAft>
                <a:spcPts val="800"/>
              </a:spcAft>
            </a:pPr>
            <a:r>
              <a:rPr lang="ar-SA" sz="1600" b="1" dirty="0" smtClean="0">
                <a:solidFill>
                  <a:schemeClr val="accent2">
                    <a:lumMod val="50000"/>
                  </a:schemeClr>
                </a:solidFill>
                <a:latin typeface="Calibri" panose="020F0502020204030204" pitchFamily="34" charset="0"/>
                <a:ea typeface="Calibri" panose="020F0502020204030204" pitchFamily="34" charset="0"/>
              </a:rPr>
              <a:t>-سبب التأليف:</a:t>
            </a:r>
          </a:p>
          <a:p>
            <a:pPr algn="justLow">
              <a:lnSpc>
                <a:spcPct val="115000"/>
              </a:lnSpc>
              <a:spcAft>
                <a:spcPts val="800"/>
              </a:spcAft>
            </a:pPr>
            <a:r>
              <a:rPr lang="ar-SA" sz="1600" u="sng" dirty="0" smtClean="0">
                <a:latin typeface="Calibri" panose="020F0502020204030204" pitchFamily="34" charset="0"/>
                <a:ea typeface="Calibri" panose="020F0502020204030204" pitchFamily="34" charset="0"/>
              </a:rPr>
              <a:t>-الجامع الكبير:</a:t>
            </a:r>
            <a:endParaRPr lang="ar-SA" sz="1600" u="sng" dirty="0">
              <a:latin typeface="Calibri" panose="020F0502020204030204" pitchFamily="34" charset="0"/>
              <a:ea typeface="Calibri" panose="020F0502020204030204" pitchFamily="34" charset="0"/>
            </a:endParaRPr>
          </a:p>
          <a:p>
            <a:pPr algn="justLow">
              <a:lnSpc>
                <a:spcPct val="115000"/>
              </a:lnSpc>
              <a:spcAft>
                <a:spcPts val="800"/>
              </a:spcAft>
            </a:pPr>
            <a:r>
              <a:rPr lang="ar-SA" sz="1600" dirty="0" smtClean="0">
                <a:latin typeface="Calibri" panose="020F0502020204030204" pitchFamily="34" charset="0"/>
                <a:ea typeface="Calibri" panose="020F0502020204030204" pitchFamily="34" charset="0"/>
              </a:rPr>
              <a:t>أراد جمع كتاب واحد يجمع فيه السنة جمعاً مطلقاً كامل:</a:t>
            </a:r>
          </a:p>
          <a:p>
            <a:pPr algn="justLow">
              <a:lnSpc>
                <a:spcPct val="115000"/>
              </a:lnSpc>
              <a:spcAft>
                <a:spcPts val="800"/>
              </a:spcAft>
            </a:pPr>
            <a:r>
              <a:rPr lang="ar-SA" sz="1600" dirty="0" smtClean="0">
                <a:latin typeface="Calibri" panose="020F0502020204030204" pitchFamily="34" charset="0"/>
                <a:ea typeface="Calibri" panose="020F0502020204030204" pitchFamily="34" charset="0"/>
              </a:rPr>
              <a:t>السنن </a:t>
            </a:r>
            <a:r>
              <a:rPr lang="ar-SA" sz="1600" dirty="0">
                <a:latin typeface="Calibri" panose="020F0502020204030204" pitchFamily="34" charset="0"/>
                <a:ea typeface="Calibri" panose="020F0502020204030204" pitchFamily="34" charset="0"/>
              </a:rPr>
              <a:t>القولية والفعلية </a:t>
            </a:r>
            <a:r>
              <a:rPr lang="ar-SA" sz="1600" dirty="0" smtClean="0">
                <a:latin typeface="Calibri" panose="020F0502020204030204" pitchFamily="34" charset="0"/>
                <a:ea typeface="Calibri" panose="020F0502020204030204" pitchFamily="34" charset="0"/>
              </a:rPr>
              <a:t>.</a:t>
            </a:r>
          </a:p>
          <a:p>
            <a:pPr algn="justLow">
              <a:lnSpc>
                <a:spcPct val="115000"/>
              </a:lnSpc>
              <a:spcAft>
                <a:spcPts val="800"/>
              </a:spcAft>
            </a:pPr>
            <a:r>
              <a:rPr lang="ar-SA" sz="1600" dirty="0" smtClean="0">
                <a:latin typeface="Calibri" panose="020F0502020204030204" pitchFamily="34" charset="0"/>
                <a:ea typeface="Calibri" panose="020F0502020204030204" pitchFamily="34" charset="0"/>
              </a:rPr>
              <a:t>يكون مرتب </a:t>
            </a:r>
            <a:r>
              <a:rPr lang="ar-SA" sz="1600" dirty="0">
                <a:latin typeface="Calibri" panose="020F0502020204030204" pitchFamily="34" charset="0"/>
                <a:ea typeface="Calibri" panose="020F0502020204030204" pitchFamily="34" charset="0"/>
              </a:rPr>
              <a:t>على حروف </a:t>
            </a:r>
            <a:r>
              <a:rPr lang="ar-SA" sz="1600" dirty="0" smtClean="0">
                <a:latin typeface="Calibri" panose="020F0502020204030204" pitchFamily="34" charset="0"/>
                <a:ea typeface="Calibri" panose="020F0502020204030204" pitchFamily="34" charset="0"/>
              </a:rPr>
              <a:t>الهجاء.</a:t>
            </a:r>
            <a:endParaRPr lang="ar-SA" sz="1600" dirty="0">
              <a:latin typeface="Calibri" panose="020F0502020204030204" pitchFamily="34" charset="0"/>
              <a:ea typeface="Calibri" panose="020F0502020204030204" pitchFamily="34" charset="0"/>
            </a:endParaRPr>
          </a:p>
          <a:p>
            <a:pPr algn="justLow">
              <a:lnSpc>
                <a:spcPct val="115000"/>
              </a:lnSpc>
              <a:spcAft>
                <a:spcPts val="800"/>
              </a:spcAft>
            </a:pPr>
            <a:r>
              <a:rPr lang="ar-SA" sz="1600" u="sng" dirty="0" smtClean="0">
                <a:latin typeface="Calibri" panose="020F0502020204030204" pitchFamily="34" charset="0"/>
                <a:ea typeface="Calibri" panose="020F0502020204030204" pitchFamily="34" charset="0"/>
              </a:rPr>
              <a:t>-الجامع </a:t>
            </a:r>
            <a:r>
              <a:rPr lang="ar-SA" sz="1600" u="sng" dirty="0">
                <a:latin typeface="Calibri" panose="020F0502020204030204" pitchFamily="34" charset="0"/>
                <a:ea typeface="Calibri" panose="020F0502020204030204" pitchFamily="34" charset="0"/>
              </a:rPr>
              <a:t>الصغير:</a:t>
            </a:r>
          </a:p>
          <a:p>
            <a:pPr algn="justLow">
              <a:lnSpc>
                <a:spcPct val="115000"/>
              </a:lnSpc>
              <a:spcAft>
                <a:spcPts val="800"/>
              </a:spcAft>
            </a:pPr>
            <a:r>
              <a:rPr lang="ar-SA" sz="1600" dirty="0">
                <a:latin typeface="Calibri" panose="020F0502020204030204" pitchFamily="34" charset="0"/>
                <a:ea typeface="Calibri" panose="020F0502020204030204" pitchFamily="34" charset="0"/>
              </a:rPr>
              <a:t> ثم </a:t>
            </a:r>
            <a:r>
              <a:rPr lang="ar-SA" sz="1600" dirty="0" smtClean="0">
                <a:latin typeface="Calibri" panose="020F0502020204030204" pitchFamily="34" charset="0"/>
                <a:ea typeface="Calibri" panose="020F0502020204030204" pitchFamily="34" charset="0"/>
              </a:rPr>
              <a:t>انتقى من </a:t>
            </a:r>
            <a:r>
              <a:rPr lang="ar-SA" sz="1600" dirty="0">
                <a:latin typeface="Calibri" panose="020F0502020204030204" pitchFamily="34" charset="0"/>
                <a:ea typeface="Calibri" panose="020F0502020204030204" pitchFamily="34" charset="0"/>
              </a:rPr>
              <a:t>قسم السنن القولية من الجامع الكبير أصحها وأجودها ورتبها على حروف المعجم </a:t>
            </a:r>
            <a:r>
              <a:rPr lang="ar-SA" sz="1600" dirty="0" smtClean="0">
                <a:latin typeface="Calibri" panose="020F0502020204030204" pitchFamily="34" charset="0"/>
                <a:ea typeface="Calibri" panose="020F0502020204030204" pitchFamily="34" charset="0"/>
              </a:rPr>
              <a:t>وبلغت </a:t>
            </a:r>
            <a:r>
              <a:rPr lang="ar-SA" sz="1600" dirty="0">
                <a:latin typeface="Calibri" panose="020F0502020204030204" pitchFamily="34" charset="0"/>
                <a:ea typeface="Calibri" panose="020F0502020204030204" pitchFamily="34" charset="0"/>
              </a:rPr>
              <a:t>أكثر من </a:t>
            </a:r>
            <a:r>
              <a:rPr lang="ar-SA" sz="1600" dirty="0" smtClean="0">
                <a:latin typeface="Calibri" panose="020F0502020204030204" pitchFamily="34" charset="0"/>
                <a:ea typeface="Calibri" panose="020F0502020204030204" pitchFamily="34" charset="0"/>
              </a:rPr>
              <a:t>10000حديث.</a:t>
            </a:r>
            <a:endParaRPr lang="ar-SA" sz="1600" dirty="0">
              <a:latin typeface="Calibri" panose="020F0502020204030204" pitchFamily="34" charset="0"/>
              <a:ea typeface="Calibri" panose="020F0502020204030204" pitchFamily="34" charset="0"/>
            </a:endParaRPr>
          </a:p>
          <a:p>
            <a:pPr algn="justLow">
              <a:lnSpc>
                <a:spcPct val="115000"/>
              </a:lnSpc>
              <a:spcAft>
                <a:spcPts val="800"/>
              </a:spcAft>
            </a:pPr>
            <a:endParaRPr lang="ar-SA" sz="1600" dirty="0">
              <a:latin typeface="Calibri" panose="020F0502020204030204" pitchFamily="34" charset="0"/>
              <a:ea typeface="Calibri" panose="020F0502020204030204" pitchFamily="34" charset="0"/>
            </a:endParaRPr>
          </a:p>
          <a:p>
            <a:pPr algn="justLow">
              <a:lnSpc>
                <a:spcPct val="115000"/>
              </a:lnSpc>
              <a:spcAft>
                <a:spcPts val="800"/>
              </a:spcAft>
            </a:pPr>
            <a:r>
              <a:rPr lang="ar-SA" sz="1600" b="1" dirty="0" smtClean="0">
                <a:solidFill>
                  <a:schemeClr val="accent2">
                    <a:lumMod val="50000"/>
                  </a:schemeClr>
                </a:solidFill>
                <a:latin typeface="Calibri" panose="020F0502020204030204" pitchFamily="34" charset="0"/>
                <a:ea typeface="Calibri" panose="020F0502020204030204" pitchFamily="34" charset="0"/>
              </a:rPr>
              <a:t>-قيمة الكتاب العلمية:</a:t>
            </a:r>
          </a:p>
          <a:p>
            <a:pPr algn="justLow">
              <a:lnSpc>
                <a:spcPct val="115000"/>
              </a:lnSpc>
              <a:spcAft>
                <a:spcPts val="800"/>
              </a:spcAft>
            </a:pPr>
            <a:r>
              <a:rPr lang="ar-SA" sz="1600" dirty="0" smtClean="0">
                <a:latin typeface="Calibri" panose="020F0502020204030204" pitchFamily="34" charset="0"/>
                <a:ea typeface="Calibri" panose="020F0502020204030204" pitchFamily="34" charset="0"/>
              </a:rPr>
              <a:t>عمله </a:t>
            </a:r>
            <a:r>
              <a:rPr lang="ar-SA" sz="1600" dirty="0">
                <a:latin typeface="Calibri" panose="020F0502020204030204" pitchFamily="34" charset="0"/>
                <a:ea typeface="Calibri" panose="020F0502020204030204" pitchFamily="34" charset="0"/>
              </a:rPr>
              <a:t>عملاَ عظيما </a:t>
            </a:r>
            <a:r>
              <a:rPr lang="ar-SA" sz="1600" dirty="0" smtClean="0">
                <a:latin typeface="Calibri" panose="020F0502020204030204" pitchFamily="34" charset="0"/>
                <a:ea typeface="Calibri" panose="020F0502020204030204" pitchFamily="34" charset="0"/>
              </a:rPr>
              <a:t>جبار, </a:t>
            </a:r>
            <a:r>
              <a:rPr lang="ar-SA" sz="1600" dirty="0">
                <a:latin typeface="Calibri" panose="020F0502020204030204" pitchFamily="34" charset="0"/>
                <a:ea typeface="Calibri" panose="020F0502020204030204" pitchFamily="34" charset="0"/>
              </a:rPr>
              <a:t>لكنه رحمه الله عنده نوع من التساهل في التضعيف </a:t>
            </a:r>
            <a:r>
              <a:rPr lang="ar-SA" sz="1600" dirty="0" smtClean="0">
                <a:latin typeface="Calibri" panose="020F0502020204030204" pitchFamily="34" charset="0"/>
                <a:ea typeface="Calibri" panose="020F0502020204030204" pitchFamily="34" charset="0"/>
              </a:rPr>
              <a:t>والتصحيح, </a:t>
            </a:r>
            <a:r>
              <a:rPr lang="ar-SA" sz="1600" dirty="0">
                <a:latin typeface="Calibri" panose="020F0502020204030204" pitchFamily="34" charset="0"/>
                <a:ea typeface="Calibri" panose="020F0502020204030204" pitchFamily="34" charset="0"/>
              </a:rPr>
              <a:t>فكان عمل الشيخ الألباني في فصل الصحيح عن الضعيف عملاَ رائعا</a:t>
            </a:r>
            <a:r>
              <a:rPr lang="ar-SA" sz="1600" dirty="0" smtClean="0">
                <a:latin typeface="Calibri" panose="020F0502020204030204" pitchFamily="34" charset="0"/>
                <a:ea typeface="Calibri" panose="020F0502020204030204" pitchFamily="34" charset="0"/>
              </a:rPr>
              <a:t>.</a:t>
            </a:r>
            <a:endParaRPr lang="en-US" sz="1600" u="sng" dirty="0">
              <a:latin typeface="Arial" panose="020B0604020202020204" pitchFamily="34" charset="0"/>
              <a:ea typeface="Calibri" panose="020F0502020204030204" pitchFamily="34" charset="0"/>
            </a:endParaRPr>
          </a:p>
        </p:txBody>
      </p:sp>
    </p:spTree>
    <p:extLst>
      <p:ext uri="{BB962C8B-B14F-4D97-AF65-F5344CB8AC3E}">
        <p14:creationId xmlns:p14="http://schemas.microsoft.com/office/powerpoint/2010/main" val="2749961374"/>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 calcmode="lin" valueType="num">
                                      <p:cBhvr additive="base">
                                        <p:cTn id="7" dur="500" fill="hold"/>
                                        <p:tgtEl>
                                          <p:spTgt spid="3"/>
                                        </p:tgtEl>
                                        <p:attrNameLst>
                                          <p:attrName>ppt_x</p:attrName>
                                        </p:attrNameLst>
                                      </p:cBhvr>
                                      <p:tavLst>
                                        <p:tav tm="0">
                                          <p:val>
                                            <p:strVal val="#ppt_x"/>
                                          </p:val>
                                        </p:tav>
                                        <p:tav tm="100000">
                                          <p:val>
                                            <p:strVal val="#ppt_x"/>
                                          </p:val>
                                        </p:tav>
                                      </p:tavLst>
                                    </p:anim>
                                    <p:anim calcmode="lin" valueType="num">
                                      <p:cBhvr additive="base">
                                        <p:cTn id="8" dur="500" fill="hold"/>
                                        <p:tgtEl>
                                          <p:spTgt spid="3"/>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5"/>
                                        </p:tgtEl>
                                        <p:attrNameLst>
                                          <p:attrName>style.visibility</p:attrName>
                                        </p:attrNameLst>
                                      </p:cBhvr>
                                      <p:to>
                                        <p:strVal val="visible"/>
                                      </p:to>
                                    </p:set>
                                    <p:anim calcmode="lin" valueType="num">
                                      <p:cBhvr additive="base">
                                        <p:cTn id="13" dur="500" fill="hold"/>
                                        <p:tgtEl>
                                          <p:spTgt spid="5"/>
                                        </p:tgtEl>
                                        <p:attrNameLst>
                                          <p:attrName>ppt_x</p:attrName>
                                        </p:attrNameLst>
                                      </p:cBhvr>
                                      <p:tavLst>
                                        <p:tav tm="0">
                                          <p:val>
                                            <p:strVal val="#ppt_x"/>
                                          </p:val>
                                        </p:tav>
                                        <p:tav tm="100000">
                                          <p:val>
                                            <p:strVal val="#ppt_x"/>
                                          </p:val>
                                        </p:tav>
                                      </p:tavLst>
                                    </p:anim>
                                    <p:anim calcmode="lin" valueType="num">
                                      <p:cBhvr additive="base">
                                        <p:cTn id="14"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anim calcmode="lin" valueType="num">
                                      <p:cBhvr additive="base">
                                        <p:cTn id="19" dur="500" fill="hold"/>
                                        <p:tgtEl>
                                          <p:spTgt spid="7"/>
                                        </p:tgtEl>
                                        <p:attrNameLst>
                                          <p:attrName>ppt_x</p:attrName>
                                        </p:attrNameLst>
                                      </p:cBhvr>
                                      <p:tavLst>
                                        <p:tav tm="0">
                                          <p:val>
                                            <p:strVal val="#ppt_x"/>
                                          </p:val>
                                        </p:tav>
                                        <p:tav tm="100000">
                                          <p:val>
                                            <p:strVal val="#ppt_x"/>
                                          </p:val>
                                        </p:tav>
                                      </p:tavLst>
                                    </p:anim>
                                    <p:anim calcmode="lin" valueType="num">
                                      <p:cBhvr additive="base">
                                        <p:cTn id="20"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8"/>
                                        </p:tgtEl>
                                        <p:attrNameLst>
                                          <p:attrName>style.visibility</p:attrName>
                                        </p:attrNameLst>
                                      </p:cBhvr>
                                      <p:to>
                                        <p:strVal val="visible"/>
                                      </p:to>
                                    </p:set>
                                    <p:anim calcmode="lin" valueType="num">
                                      <p:cBhvr additive="base">
                                        <p:cTn id="25" dur="500" fill="hold"/>
                                        <p:tgtEl>
                                          <p:spTgt spid="8"/>
                                        </p:tgtEl>
                                        <p:attrNameLst>
                                          <p:attrName>ppt_x</p:attrName>
                                        </p:attrNameLst>
                                      </p:cBhvr>
                                      <p:tavLst>
                                        <p:tav tm="0">
                                          <p:val>
                                            <p:strVal val="#ppt_x"/>
                                          </p:val>
                                        </p:tav>
                                        <p:tav tm="100000">
                                          <p:val>
                                            <p:strVal val="#ppt_x"/>
                                          </p:val>
                                        </p:tav>
                                      </p:tavLst>
                                    </p:anim>
                                    <p:anim calcmode="lin" valueType="num">
                                      <p:cBhvr additive="base">
                                        <p:cTn id="26" dur="500" fill="hold"/>
                                        <p:tgtEl>
                                          <p:spTgt spid="8"/>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anim calcmode="lin" valueType="num">
                                      <p:cBhvr additive="base">
                                        <p:cTn id="31" dur="500" fill="hold"/>
                                        <p:tgtEl>
                                          <p:spTgt spid="10"/>
                                        </p:tgtEl>
                                        <p:attrNameLst>
                                          <p:attrName>ppt_x</p:attrName>
                                        </p:attrNameLst>
                                      </p:cBhvr>
                                      <p:tavLst>
                                        <p:tav tm="0">
                                          <p:val>
                                            <p:strVal val="#ppt_x"/>
                                          </p:val>
                                        </p:tav>
                                        <p:tav tm="100000">
                                          <p:val>
                                            <p:strVal val="#ppt_x"/>
                                          </p:val>
                                        </p:tav>
                                      </p:tavLst>
                                    </p:anim>
                                    <p:anim calcmode="lin" valueType="num">
                                      <p:cBhvr additive="base">
                                        <p:cTn id="32" dur="500" fill="hold"/>
                                        <p:tgtEl>
                                          <p:spTgt spid="10"/>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5" grpId="0"/>
      <p:bldP spid="7" grpId="0"/>
      <p:bldP spid="10" grpId="0"/>
      <p:bldP spid="8"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عنصر نائب للمحتوى 3"/>
          <p:cNvGraphicFramePr>
            <a:graphicFrameLocks noGrp="1"/>
          </p:cNvGraphicFramePr>
          <p:nvPr>
            <p:ph idx="1"/>
            <p:extLst>
              <p:ext uri="{D42A27DB-BD31-4B8C-83A1-F6EECF244321}">
                <p14:modId xmlns:p14="http://schemas.microsoft.com/office/powerpoint/2010/main" val="292169065"/>
              </p:ext>
            </p:extLst>
          </p:nvPr>
        </p:nvGraphicFramePr>
        <p:xfrm>
          <a:off x="140678" y="0"/>
          <a:ext cx="12051322" cy="6717323"/>
        </p:xfrm>
        <a:graphic>
          <a:graphicData uri="http://schemas.openxmlformats.org/drawingml/2006/table">
            <a:tbl>
              <a:tblPr rtl="1" firstRow="1" bandRow="1">
                <a:tableStyleId>{21E4AEA4-8DFA-4A89-87EB-49C32662AFE0}</a:tableStyleId>
              </a:tblPr>
              <a:tblGrid>
                <a:gridCol w="870857">
                  <a:extLst>
                    <a:ext uri="{9D8B030D-6E8A-4147-A177-3AD203B41FA5}">
                      <a16:colId xmlns="" xmlns:a16="http://schemas.microsoft.com/office/drawing/2014/main" val="1908498987"/>
                    </a:ext>
                  </a:extLst>
                </a:gridCol>
                <a:gridCol w="2819400">
                  <a:extLst>
                    <a:ext uri="{9D8B030D-6E8A-4147-A177-3AD203B41FA5}">
                      <a16:colId xmlns="" xmlns:a16="http://schemas.microsoft.com/office/drawing/2014/main" val="3451276936"/>
                    </a:ext>
                  </a:extLst>
                </a:gridCol>
                <a:gridCol w="1850572">
                  <a:extLst>
                    <a:ext uri="{9D8B030D-6E8A-4147-A177-3AD203B41FA5}">
                      <a16:colId xmlns="" xmlns:a16="http://schemas.microsoft.com/office/drawing/2014/main" val="3897219795"/>
                    </a:ext>
                  </a:extLst>
                </a:gridCol>
                <a:gridCol w="2253342">
                  <a:extLst>
                    <a:ext uri="{9D8B030D-6E8A-4147-A177-3AD203B41FA5}">
                      <a16:colId xmlns="" xmlns:a16="http://schemas.microsoft.com/office/drawing/2014/main" val="2286083661"/>
                    </a:ext>
                  </a:extLst>
                </a:gridCol>
                <a:gridCol w="1970315">
                  <a:extLst>
                    <a:ext uri="{9D8B030D-6E8A-4147-A177-3AD203B41FA5}">
                      <a16:colId xmlns="" xmlns:a16="http://schemas.microsoft.com/office/drawing/2014/main" val="1186288340"/>
                    </a:ext>
                  </a:extLst>
                </a:gridCol>
                <a:gridCol w="2286836">
                  <a:extLst>
                    <a:ext uri="{9D8B030D-6E8A-4147-A177-3AD203B41FA5}">
                      <a16:colId xmlns="" xmlns:a16="http://schemas.microsoft.com/office/drawing/2014/main" val="3264296945"/>
                    </a:ext>
                  </a:extLst>
                </a:gridCol>
              </a:tblGrid>
              <a:tr h="304842">
                <a:tc>
                  <a:txBody>
                    <a:bodyPr/>
                    <a:lstStyle/>
                    <a:p>
                      <a:pPr rtl="1"/>
                      <a:endParaRPr lang="ar-SA" sz="1200" b="1" dirty="0">
                        <a:solidFill>
                          <a:schemeClr val="tx1"/>
                        </a:solidFill>
                        <a:cs typeface="+mn-cs"/>
                      </a:endParaRPr>
                    </a:p>
                  </a:txBody>
                  <a:tcPr/>
                </a:tc>
                <a:tc>
                  <a:txBody>
                    <a:bodyPr/>
                    <a:lstStyle/>
                    <a:p>
                      <a:pPr algn="ctr" rtl="1"/>
                      <a:r>
                        <a:rPr lang="ar-SA" sz="1400" dirty="0" smtClean="0"/>
                        <a:t>الجمع بين الصحيحين </a:t>
                      </a:r>
                      <a:endParaRPr lang="ar-SA" sz="1400" b="1" dirty="0">
                        <a:solidFill>
                          <a:srgbClr val="C00000"/>
                        </a:solidFill>
                        <a:cs typeface="+mn-cs"/>
                      </a:endParaRPr>
                    </a:p>
                  </a:txBody>
                  <a:tcPr/>
                </a:tc>
                <a:tc>
                  <a:txBody>
                    <a:bodyPr/>
                    <a:lstStyle/>
                    <a:p>
                      <a:pPr algn="ctr" rtl="1"/>
                      <a:r>
                        <a:rPr lang="ar-SA" sz="1400" dirty="0" smtClean="0"/>
                        <a:t>تجريد الصحاح </a:t>
                      </a:r>
                      <a:endParaRPr lang="ar-SA" sz="1400" b="1" dirty="0">
                        <a:solidFill>
                          <a:srgbClr val="C00000"/>
                        </a:solidFill>
                        <a:cs typeface="+mn-cs"/>
                      </a:endParaRPr>
                    </a:p>
                  </a:txBody>
                  <a:tcPr/>
                </a:tc>
                <a:tc>
                  <a:txBody>
                    <a:bodyPr/>
                    <a:lstStyle/>
                    <a:p>
                      <a:pPr algn="ctr" rtl="1"/>
                      <a:r>
                        <a:rPr lang="ar-SA" sz="1400" dirty="0" smtClean="0"/>
                        <a:t>جامع الأصول</a:t>
                      </a:r>
                      <a:endParaRPr lang="ar-SA" sz="1400" b="1" dirty="0">
                        <a:solidFill>
                          <a:srgbClr val="C00000"/>
                        </a:solidFill>
                        <a:cs typeface="+mn-cs"/>
                      </a:endParaRPr>
                    </a:p>
                  </a:txBody>
                  <a:tcPr/>
                </a:tc>
                <a:tc>
                  <a:txBody>
                    <a:bodyPr/>
                    <a:lstStyle/>
                    <a:p>
                      <a:pPr algn="ctr" rtl="1"/>
                      <a:r>
                        <a:rPr lang="ar-SA" sz="1400" dirty="0" smtClean="0"/>
                        <a:t>الجامع</a:t>
                      </a:r>
                      <a:r>
                        <a:rPr lang="ar-SA" sz="1400" baseline="0" dirty="0" smtClean="0"/>
                        <a:t> الكبير والصغير </a:t>
                      </a:r>
                      <a:endParaRPr lang="ar-SA" sz="1400" b="1" dirty="0">
                        <a:solidFill>
                          <a:srgbClr val="C00000"/>
                        </a:solidFill>
                        <a:cs typeface="+mn-cs"/>
                      </a:endParaRPr>
                    </a:p>
                  </a:txBody>
                  <a:tcPr/>
                </a:tc>
                <a:tc>
                  <a:txBody>
                    <a:bodyPr/>
                    <a:lstStyle/>
                    <a:p>
                      <a:pPr algn="ctr" rtl="1"/>
                      <a:r>
                        <a:rPr lang="ar-SA" sz="1400" dirty="0" smtClean="0"/>
                        <a:t>كنز العمال </a:t>
                      </a:r>
                      <a:endParaRPr lang="ar-SA" sz="1400" b="1" dirty="0">
                        <a:solidFill>
                          <a:srgbClr val="C00000"/>
                        </a:solidFill>
                        <a:cs typeface="+mn-cs"/>
                      </a:endParaRPr>
                    </a:p>
                  </a:txBody>
                  <a:tcPr/>
                </a:tc>
                <a:extLst>
                  <a:ext uri="{0D108BD9-81ED-4DB2-BD59-A6C34878D82A}">
                    <a16:rowId xmlns="" xmlns:a16="http://schemas.microsoft.com/office/drawing/2014/main" val="1854814665"/>
                  </a:ext>
                </a:extLst>
              </a:tr>
              <a:tr h="6412481">
                <a:tc>
                  <a:txBody>
                    <a:bodyPr/>
                    <a:lstStyle/>
                    <a:p>
                      <a:pPr rtl="1"/>
                      <a:endParaRPr lang="ar-SA" sz="1800" b="1" u="none" dirty="0" smtClean="0">
                        <a:solidFill>
                          <a:schemeClr val="accent2">
                            <a:lumMod val="50000"/>
                          </a:schemeClr>
                        </a:solidFill>
                        <a:cs typeface="+mn-cs"/>
                      </a:endParaRPr>
                    </a:p>
                    <a:p>
                      <a:pPr rtl="1"/>
                      <a:endParaRPr lang="ar-SA" sz="1800" b="1" u="none" dirty="0" smtClean="0">
                        <a:solidFill>
                          <a:schemeClr val="accent2">
                            <a:lumMod val="50000"/>
                          </a:schemeClr>
                        </a:solidFill>
                        <a:cs typeface="+mn-cs"/>
                      </a:endParaRPr>
                    </a:p>
                    <a:p>
                      <a:pPr rtl="1"/>
                      <a:endParaRPr lang="ar-SA" sz="1800" b="1" u="none" dirty="0" smtClean="0">
                        <a:solidFill>
                          <a:schemeClr val="accent2">
                            <a:lumMod val="50000"/>
                          </a:schemeClr>
                        </a:solidFill>
                        <a:cs typeface="+mn-cs"/>
                      </a:endParaRPr>
                    </a:p>
                    <a:p>
                      <a:pPr algn="ctr" rtl="1"/>
                      <a:r>
                        <a:rPr lang="ar-SA" sz="1800" b="1" u="none" dirty="0" smtClean="0">
                          <a:solidFill>
                            <a:schemeClr val="accent2">
                              <a:lumMod val="50000"/>
                            </a:schemeClr>
                          </a:solidFill>
                          <a:cs typeface="+mn-cs"/>
                        </a:rPr>
                        <a:t>مناهج المحدثين</a:t>
                      </a:r>
                    </a:p>
                    <a:p>
                      <a:pPr algn="ctr" rtl="1"/>
                      <a:endParaRPr lang="ar-SA" sz="1800" b="1" u="none" dirty="0" smtClean="0">
                        <a:solidFill>
                          <a:schemeClr val="accent2">
                            <a:lumMod val="50000"/>
                          </a:schemeClr>
                        </a:solidFill>
                        <a:cs typeface="+mn-cs"/>
                      </a:endParaRPr>
                    </a:p>
                    <a:p>
                      <a:pPr algn="ctr" rtl="1"/>
                      <a:r>
                        <a:rPr lang="ar-SA" sz="1800" b="1" u="none" dirty="0" smtClean="0">
                          <a:solidFill>
                            <a:schemeClr val="accent2">
                              <a:lumMod val="50000"/>
                            </a:schemeClr>
                          </a:solidFill>
                          <a:cs typeface="+mn-cs"/>
                        </a:rPr>
                        <a:t> المتعلقة</a:t>
                      </a:r>
                    </a:p>
                    <a:p>
                      <a:pPr algn="ctr" rtl="1"/>
                      <a:r>
                        <a:rPr lang="ar-SA" sz="1800" b="1" u="none" baseline="0" dirty="0" smtClean="0">
                          <a:solidFill>
                            <a:schemeClr val="accent2">
                              <a:lumMod val="50000"/>
                            </a:schemeClr>
                          </a:solidFill>
                          <a:cs typeface="+mn-cs"/>
                        </a:rPr>
                        <a:t> بالترتيب والتبويب</a:t>
                      </a:r>
                      <a:endParaRPr lang="ar-SA" sz="1800" b="1" u="none" dirty="0">
                        <a:solidFill>
                          <a:schemeClr val="accent2">
                            <a:lumMod val="50000"/>
                          </a:schemeClr>
                        </a:solidFill>
                        <a:cs typeface="+mn-cs"/>
                      </a:endParaRPr>
                    </a:p>
                  </a:txBody>
                  <a:tcPr/>
                </a:tc>
                <a:tc>
                  <a:txBody>
                    <a:bodyPr/>
                    <a:lstStyle/>
                    <a:p>
                      <a:pPr algn="ctr" rtl="1">
                        <a:lnSpc>
                          <a:spcPct val="115000"/>
                        </a:lnSpc>
                        <a:spcAft>
                          <a:spcPts val="0"/>
                        </a:spcAft>
                      </a:pPr>
                      <a:r>
                        <a:rPr lang="en-US" sz="1100" dirty="0">
                          <a:effectLst/>
                        </a:rPr>
                        <a:t/>
                      </a:r>
                      <a:br>
                        <a:rPr lang="en-US" sz="1100" dirty="0">
                          <a:effectLst/>
                        </a:rPr>
                      </a:br>
                      <a:endParaRPr lang="en-US" sz="900" b="1" dirty="0">
                        <a:solidFill>
                          <a:schemeClr val="tx1"/>
                        </a:solidFill>
                        <a:effectLst/>
                        <a:latin typeface="Calibri" panose="020F0502020204030204" pitchFamily="34" charset="0"/>
                        <a:ea typeface="Calibri" panose="020F0502020204030204" pitchFamily="34" charset="0"/>
                        <a:cs typeface="+mn-cs"/>
                      </a:endParaRPr>
                    </a:p>
                  </a:txBody>
                  <a:tcPr marL="68580" marR="68580" marT="0" marB="0"/>
                </a:tc>
                <a:tc>
                  <a:txBody>
                    <a:bodyPr/>
                    <a:lstStyle/>
                    <a:p>
                      <a:pPr algn="r" rtl="1">
                        <a:lnSpc>
                          <a:spcPct val="115000"/>
                        </a:lnSpc>
                        <a:spcAft>
                          <a:spcPts val="0"/>
                        </a:spcAft>
                      </a:pPr>
                      <a:endParaRPr lang="en-US" sz="900" b="1" dirty="0">
                        <a:solidFill>
                          <a:srgbClr val="C00000"/>
                        </a:solidFill>
                        <a:effectLst/>
                        <a:latin typeface="Calibri" panose="020F0502020204030204" pitchFamily="34" charset="0"/>
                        <a:ea typeface="Calibri" panose="020F0502020204030204" pitchFamily="34" charset="0"/>
                        <a:cs typeface="+mn-cs"/>
                      </a:endParaRPr>
                    </a:p>
                  </a:txBody>
                  <a:tcPr marL="68580" marR="68580" marT="0" marB="0"/>
                </a:tc>
                <a:tc>
                  <a:txBody>
                    <a:bodyPr/>
                    <a:lstStyle/>
                    <a:p>
                      <a:pPr algn="ctr" rtl="1">
                        <a:lnSpc>
                          <a:spcPct val="115000"/>
                        </a:lnSpc>
                        <a:spcAft>
                          <a:spcPts val="0"/>
                        </a:spcAft>
                      </a:pPr>
                      <a:r>
                        <a:rPr lang="ar-SA" sz="1050" dirty="0">
                          <a:effectLst/>
                        </a:rPr>
                        <a:t> </a:t>
                      </a:r>
                      <a:endParaRPr lang="en-US" sz="900" b="1" dirty="0">
                        <a:solidFill>
                          <a:schemeClr val="tx1"/>
                        </a:solidFill>
                        <a:effectLst/>
                        <a:latin typeface="Calibri" panose="020F0502020204030204" pitchFamily="34" charset="0"/>
                        <a:ea typeface="Calibri" panose="020F0502020204030204" pitchFamily="34" charset="0"/>
                        <a:cs typeface="+mn-cs"/>
                      </a:endParaRPr>
                    </a:p>
                  </a:txBody>
                  <a:tcPr marL="68580" marR="68580" marT="0" marB="0"/>
                </a:tc>
                <a:tc>
                  <a:txBody>
                    <a:bodyPr/>
                    <a:lstStyle/>
                    <a:p>
                      <a:pPr algn="r" rtl="1">
                        <a:lnSpc>
                          <a:spcPct val="115000"/>
                        </a:lnSpc>
                        <a:spcAft>
                          <a:spcPts val="0"/>
                        </a:spcAft>
                      </a:pPr>
                      <a:r>
                        <a:rPr lang="ar-SA" sz="1100" dirty="0">
                          <a:effectLst/>
                        </a:rPr>
                        <a:t> </a:t>
                      </a:r>
                      <a:endParaRPr lang="en-US" sz="900" dirty="0">
                        <a:effectLst/>
                      </a:endParaRPr>
                    </a:p>
                    <a:p>
                      <a:pPr marL="0" marR="0" algn="r" rtl="1">
                        <a:lnSpc>
                          <a:spcPct val="115000"/>
                        </a:lnSpc>
                        <a:spcBef>
                          <a:spcPts val="0"/>
                        </a:spcBef>
                        <a:spcAft>
                          <a:spcPts val="800"/>
                        </a:spcAft>
                      </a:pPr>
                      <a:r>
                        <a:rPr lang="ar-SA" sz="1100" dirty="0">
                          <a:effectLst/>
                        </a:rPr>
                        <a:t> </a:t>
                      </a:r>
                      <a:endParaRPr lang="en-US" sz="900" b="1" dirty="0">
                        <a:solidFill>
                          <a:schemeClr val="tx1"/>
                        </a:solidFill>
                        <a:effectLst/>
                        <a:latin typeface="Calibri" panose="020F0502020204030204" pitchFamily="34" charset="0"/>
                        <a:ea typeface="Calibri" panose="020F0502020204030204" pitchFamily="34" charset="0"/>
                        <a:cs typeface="+mn-cs"/>
                      </a:endParaRPr>
                    </a:p>
                  </a:txBody>
                  <a:tcPr marL="68580" marR="68580" marT="0" marB="0"/>
                </a:tc>
                <a:tc>
                  <a:txBody>
                    <a:bodyPr/>
                    <a:lstStyle/>
                    <a:p>
                      <a:pPr rtl="1"/>
                      <a:endParaRPr lang="ar-SA" sz="1200" b="1" dirty="0">
                        <a:solidFill>
                          <a:schemeClr val="tx1"/>
                        </a:solidFill>
                        <a:cs typeface="+mn-cs"/>
                      </a:endParaRPr>
                    </a:p>
                  </a:txBody>
                  <a:tcPr/>
                </a:tc>
                <a:extLst>
                  <a:ext uri="{0D108BD9-81ED-4DB2-BD59-A6C34878D82A}">
                    <a16:rowId xmlns="" xmlns:a16="http://schemas.microsoft.com/office/drawing/2014/main" val="2788194576"/>
                  </a:ext>
                </a:extLst>
              </a:tr>
            </a:tbl>
          </a:graphicData>
        </a:graphic>
      </p:graphicFrame>
      <p:sp>
        <p:nvSpPr>
          <p:cNvPr id="3" name="TextBox 2"/>
          <p:cNvSpPr txBox="1"/>
          <p:nvPr/>
        </p:nvSpPr>
        <p:spPr>
          <a:xfrm>
            <a:off x="8588829" y="404005"/>
            <a:ext cx="2751349" cy="6001643"/>
          </a:xfrm>
          <a:prstGeom prst="rect">
            <a:avLst/>
          </a:prstGeom>
          <a:noFill/>
        </p:spPr>
        <p:txBody>
          <a:bodyPr wrap="square" rtlCol="1">
            <a:spAutoFit/>
          </a:bodyPr>
          <a:lstStyle/>
          <a:p>
            <a:pPr algn="justLow"/>
            <a:r>
              <a:rPr lang="ar-SA" sz="1600" dirty="0">
                <a:solidFill>
                  <a:prstClr val="black"/>
                </a:solidFill>
                <a:latin typeface="Calibri" panose="020F0502020204030204" pitchFamily="34" charset="0"/>
                <a:ea typeface="Calibri" panose="020F0502020204030204" pitchFamily="34" charset="0"/>
              </a:rPr>
              <a:t>وقد أثنى العلماء على كتابه هذا من جهات عدة، أهمها حسن </a:t>
            </a:r>
            <a:r>
              <a:rPr lang="ar-SA" sz="1600" dirty="0" smtClean="0">
                <a:solidFill>
                  <a:prstClr val="black"/>
                </a:solidFill>
                <a:latin typeface="Calibri" panose="020F0502020204030204" pitchFamily="34" charset="0"/>
                <a:ea typeface="Calibri" panose="020F0502020204030204" pitchFamily="34" charset="0"/>
              </a:rPr>
              <a:t>ترتيبه،</a:t>
            </a:r>
          </a:p>
          <a:p>
            <a:pPr algn="justLow"/>
            <a:r>
              <a:rPr lang="ar-SA" sz="1600" b="1" dirty="0" smtClean="0">
                <a:solidFill>
                  <a:schemeClr val="accent2">
                    <a:lumMod val="50000"/>
                  </a:schemeClr>
                </a:solidFill>
                <a:latin typeface="Calibri" panose="020F0502020204030204" pitchFamily="34" charset="0"/>
                <a:ea typeface="Calibri" panose="020F0502020204030204" pitchFamily="34" charset="0"/>
              </a:rPr>
              <a:t>-ترتيب الكتاب:</a:t>
            </a:r>
          </a:p>
          <a:p>
            <a:pPr algn="justLow"/>
            <a:r>
              <a:rPr lang="ar-SA" sz="1600" dirty="0" smtClean="0">
                <a:solidFill>
                  <a:prstClr val="black"/>
                </a:solidFill>
                <a:latin typeface="Calibri" panose="020F0502020204030204" pitchFamily="34" charset="0"/>
                <a:ea typeface="Calibri" panose="020F0502020204030204" pitchFamily="34" charset="0"/>
              </a:rPr>
              <a:t> </a:t>
            </a:r>
            <a:r>
              <a:rPr lang="ar-SA" sz="1600" dirty="0">
                <a:solidFill>
                  <a:prstClr val="black"/>
                </a:solidFill>
                <a:latin typeface="Calibri" panose="020F0502020204030204" pitchFamily="34" charset="0"/>
                <a:ea typeface="Calibri" panose="020F0502020204030204" pitchFamily="34" charset="0"/>
              </a:rPr>
              <a:t>فقد رتبه على "مسانيد الصحابة"، وليس على الأبواب والموضوعات، ومن المعلوم أن الحفظ على المسانيد أيسر وأسهل منه على الأبواب، وفي داخل كل مسند من مسانيد الصحابة يبدأ بالمتفق عليه بين الشيخين، ثم ما انفرد به البخاري، ثم يورد ما انفرد به مسلم</a:t>
            </a:r>
            <a:r>
              <a:rPr lang="en-US" sz="1600" dirty="0">
                <a:solidFill>
                  <a:prstClr val="black"/>
                </a:solidFill>
                <a:latin typeface="Traditional Arabic" panose="02020603050405020304" pitchFamily="18" charset="-78"/>
                <a:ea typeface="Calibri" panose="020F0502020204030204" pitchFamily="34" charset="0"/>
              </a:rPr>
              <a:t>.</a:t>
            </a:r>
            <a:br>
              <a:rPr lang="en-US" sz="1600" dirty="0">
                <a:solidFill>
                  <a:prstClr val="black"/>
                </a:solidFill>
                <a:latin typeface="Traditional Arabic" panose="02020603050405020304" pitchFamily="18" charset="-78"/>
                <a:ea typeface="Calibri" panose="020F0502020204030204" pitchFamily="34" charset="0"/>
              </a:rPr>
            </a:br>
            <a:r>
              <a:rPr lang="ar-SA" sz="1600" dirty="0">
                <a:solidFill>
                  <a:prstClr val="black"/>
                </a:solidFill>
                <a:latin typeface="Calibri" panose="020F0502020204030204" pitchFamily="34" charset="0"/>
                <a:ea typeface="Calibri" panose="020F0502020204030204" pitchFamily="34" charset="0"/>
              </a:rPr>
              <a:t>ومن جميل صنعه وتسهيل كتابه على الحفاظ والطلاب أنه كان يجمع الأحاديث المتفقة المعنى ، وإن اختلفت ألفاظها ورواياتها قليلا أو كثيرا، الأمر الذي أدى إلى تقليل أعداد الأحاديث المرقمة بالنسبة لكتب الأطراف مثلا. ولكن لزم عن ذلك أنه كان يجعل بعض الأحاديث من "المتفق عليه"، في حين أن غيره كان يعدهما حديثين مختلفين وإن اتفق الصحابي</a:t>
            </a:r>
            <a:r>
              <a:rPr lang="en-US" sz="1600" dirty="0">
                <a:solidFill>
                  <a:prstClr val="black"/>
                </a:solidFill>
                <a:latin typeface="Traditional Arabic" panose="02020603050405020304" pitchFamily="18" charset="-78"/>
                <a:ea typeface="Calibri" panose="020F0502020204030204" pitchFamily="34" charset="0"/>
              </a:rPr>
              <a:t>.</a:t>
            </a:r>
            <a:br>
              <a:rPr lang="en-US" sz="1600" dirty="0">
                <a:solidFill>
                  <a:prstClr val="black"/>
                </a:solidFill>
                <a:latin typeface="Traditional Arabic" panose="02020603050405020304" pitchFamily="18" charset="-78"/>
                <a:ea typeface="Calibri" panose="020F0502020204030204" pitchFamily="34" charset="0"/>
              </a:rPr>
            </a:br>
            <a:r>
              <a:rPr lang="ar-SA" sz="1600" dirty="0">
                <a:solidFill>
                  <a:prstClr val="black"/>
                </a:solidFill>
                <a:latin typeface="Calibri" panose="020F0502020204030204" pitchFamily="34" charset="0"/>
                <a:ea typeface="Calibri" panose="020F0502020204030204" pitchFamily="34" charset="0"/>
              </a:rPr>
              <a:t>ومن أهم ميزاته عنايته ببيان الفرق بين الروايات، والتنبيه على الزيادات المتنية المهمة، وملاحظته للطائف إسنادية من قبيل الأفراد ونحوها</a:t>
            </a:r>
            <a:r>
              <a:rPr lang="en-US" sz="1600" dirty="0">
                <a:solidFill>
                  <a:prstClr val="black"/>
                </a:solidFill>
                <a:latin typeface="Traditional Arabic" panose="02020603050405020304" pitchFamily="18" charset="-78"/>
                <a:ea typeface="Calibri" panose="020F0502020204030204" pitchFamily="34" charset="0"/>
              </a:rPr>
              <a:t>.</a:t>
            </a:r>
            <a:endParaRPr lang="ar-SA" sz="1600" dirty="0"/>
          </a:p>
        </p:txBody>
      </p:sp>
      <p:sp>
        <p:nvSpPr>
          <p:cNvPr id="5" name="TextBox 4"/>
          <p:cNvSpPr txBox="1"/>
          <p:nvPr/>
        </p:nvSpPr>
        <p:spPr>
          <a:xfrm>
            <a:off x="7067306" y="404005"/>
            <a:ext cx="1339402" cy="1489831"/>
          </a:xfrm>
          <a:prstGeom prst="rect">
            <a:avLst/>
          </a:prstGeom>
          <a:noFill/>
        </p:spPr>
        <p:txBody>
          <a:bodyPr wrap="square" rtlCol="1">
            <a:spAutoFit/>
          </a:bodyPr>
          <a:lstStyle/>
          <a:p>
            <a:pPr lvl="0" algn="justLow">
              <a:lnSpc>
                <a:spcPct val="115000"/>
              </a:lnSpc>
            </a:pPr>
            <a:r>
              <a:rPr lang="ar-SA" sz="1600" b="1" dirty="0" smtClean="0">
                <a:solidFill>
                  <a:schemeClr val="accent2">
                    <a:lumMod val="50000"/>
                  </a:schemeClr>
                </a:solidFill>
                <a:latin typeface="Calibri" panose="020F0502020204030204" pitchFamily="34" charset="0"/>
                <a:ea typeface="Calibri" panose="020F0502020204030204" pitchFamily="34" charset="0"/>
              </a:rPr>
              <a:t>-ترتيب الكتاب:</a:t>
            </a:r>
          </a:p>
          <a:p>
            <a:pPr lvl="0" algn="justLow">
              <a:lnSpc>
                <a:spcPct val="115000"/>
              </a:lnSpc>
            </a:pPr>
            <a:r>
              <a:rPr lang="ar-SA" sz="1600" dirty="0" smtClean="0">
                <a:latin typeface="Calibri" panose="020F0502020204030204" pitchFamily="34" charset="0"/>
                <a:ea typeface="Calibri" panose="020F0502020204030204" pitchFamily="34" charset="0"/>
              </a:rPr>
              <a:t>رتب </a:t>
            </a:r>
            <a:r>
              <a:rPr lang="ar-SA" sz="1600" dirty="0">
                <a:latin typeface="Calibri" panose="020F0502020204030204" pitchFamily="34" charset="0"/>
                <a:ea typeface="Calibri" panose="020F0502020204030204" pitchFamily="34" charset="0"/>
              </a:rPr>
              <a:t>الأحاديث على الموضوعات على حسب أبواب البخاري.</a:t>
            </a:r>
            <a:endParaRPr lang="en-US" sz="1600" dirty="0">
              <a:latin typeface="Calibri" panose="020F0502020204030204" pitchFamily="34" charset="0"/>
              <a:ea typeface="Calibri" panose="020F0502020204030204" pitchFamily="34" charset="0"/>
            </a:endParaRPr>
          </a:p>
        </p:txBody>
      </p:sp>
      <p:sp>
        <p:nvSpPr>
          <p:cNvPr id="6" name="TextBox 5"/>
          <p:cNvSpPr txBox="1"/>
          <p:nvPr/>
        </p:nvSpPr>
        <p:spPr>
          <a:xfrm>
            <a:off x="4448649" y="404005"/>
            <a:ext cx="2061008" cy="4690195"/>
          </a:xfrm>
          <a:prstGeom prst="rect">
            <a:avLst/>
          </a:prstGeom>
          <a:noFill/>
        </p:spPr>
        <p:txBody>
          <a:bodyPr wrap="square" rtlCol="1">
            <a:spAutoFit/>
          </a:bodyPr>
          <a:lstStyle/>
          <a:p>
            <a:pPr lvl="0" algn="justLow">
              <a:lnSpc>
                <a:spcPct val="107000"/>
              </a:lnSpc>
              <a:spcAft>
                <a:spcPts val="800"/>
              </a:spcAft>
            </a:pPr>
            <a:r>
              <a:rPr lang="ar-SA" sz="1600" b="1" dirty="0" smtClean="0">
                <a:solidFill>
                  <a:schemeClr val="accent2">
                    <a:lumMod val="50000"/>
                  </a:schemeClr>
                </a:solidFill>
                <a:latin typeface="Calibri" panose="020F0502020204030204" pitchFamily="34" charset="0"/>
                <a:ea typeface="Calibri" panose="020F0502020204030204" pitchFamily="34" charset="0"/>
              </a:rPr>
              <a:t>-ترتيب الكتاب:</a:t>
            </a:r>
          </a:p>
          <a:p>
            <a:pPr lvl="0" algn="justLow">
              <a:lnSpc>
                <a:spcPct val="107000"/>
              </a:lnSpc>
              <a:spcAft>
                <a:spcPts val="800"/>
              </a:spcAft>
            </a:pPr>
            <a:r>
              <a:rPr lang="ar-SA" sz="1600" dirty="0" smtClean="0">
                <a:latin typeface="Calibri" panose="020F0502020204030204" pitchFamily="34" charset="0"/>
                <a:ea typeface="Calibri" panose="020F0502020204030204" pitchFamily="34" charset="0"/>
              </a:rPr>
              <a:t>رتب </a:t>
            </a:r>
            <a:r>
              <a:rPr lang="ar-SA" sz="1600" dirty="0">
                <a:latin typeface="Calibri" panose="020F0502020204030204" pitchFamily="34" charset="0"/>
                <a:ea typeface="Calibri" panose="020F0502020204030204" pitchFamily="34" charset="0"/>
              </a:rPr>
              <a:t>كتابة على: (الأبواب)</a:t>
            </a:r>
            <a:endParaRPr lang="en-US" sz="1600" dirty="0">
              <a:latin typeface="Calibri" panose="020F0502020204030204" pitchFamily="34" charset="0"/>
              <a:ea typeface="Calibri" panose="020F0502020204030204" pitchFamily="34" charset="0"/>
            </a:endParaRPr>
          </a:p>
          <a:p>
            <a:pPr lvl="0" algn="justLow">
              <a:lnSpc>
                <a:spcPct val="115000"/>
              </a:lnSpc>
            </a:pPr>
            <a:r>
              <a:rPr lang="ar-SA" sz="1600" dirty="0">
                <a:latin typeface="Calibri" panose="020F0502020204030204" pitchFamily="34" charset="0"/>
                <a:ea typeface="Calibri" panose="020F0502020204030204" pitchFamily="34" charset="0"/>
              </a:rPr>
              <a:t>اقتداء بترتيب الكتب الستة التي جمعها، ولأن الكتب الستة لم تتبع نفس الترتيب، فقد تتبع أحاديث الكتب الستة واستخرج معانيها وبنى الأبواب على المعاني التي دلت عليه الأحاديث، فكل حديث انفرد بمعنى يثبته في باب يخصه.</a:t>
            </a:r>
            <a:endParaRPr lang="en-US" sz="1600" dirty="0">
              <a:latin typeface="Calibri" panose="020F0502020204030204" pitchFamily="34" charset="0"/>
              <a:ea typeface="Calibri" panose="020F0502020204030204" pitchFamily="34" charset="0"/>
            </a:endParaRPr>
          </a:p>
          <a:p>
            <a:pPr lvl="0" algn="justLow">
              <a:lnSpc>
                <a:spcPct val="107000"/>
              </a:lnSpc>
              <a:spcAft>
                <a:spcPts val="800"/>
              </a:spcAft>
            </a:pPr>
            <a:r>
              <a:rPr lang="ar-SA" sz="1600" dirty="0">
                <a:latin typeface="Calibri" panose="020F0502020204030204" pitchFamily="34" charset="0"/>
                <a:ea typeface="Calibri" panose="020F0502020204030204" pitchFamily="34" charset="0"/>
              </a:rPr>
              <a:t>قسم الكتاب إلى:  (أبواب وفصول وأنواع وفروع حسب اختلاف معاني الأحاديث </a:t>
            </a:r>
            <a:r>
              <a:rPr lang="ar-SA" sz="1600" dirty="0">
                <a:solidFill>
                  <a:prstClr val="black"/>
                </a:solidFill>
                <a:latin typeface="Calibri" panose="020F0502020204030204" pitchFamily="34" charset="0"/>
                <a:ea typeface="Calibri" panose="020F0502020204030204" pitchFamily="34" charset="0"/>
              </a:rPr>
              <a:t>التي تختص بكل كتاب.</a:t>
            </a:r>
            <a:endParaRPr lang="en-US" sz="1600" dirty="0">
              <a:solidFill>
                <a:prstClr val="black"/>
              </a:solidFill>
              <a:latin typeface="Calibri" panose="020F0502020204030204" pitchFamily="34" charset="0"/>
              <a:ea typeface="Calibri" panose="020F0502020204030204" pitchFamily="34" charset="0"/>
            </a:endParaRPr>
          </a:p>
        </p:txBody>
      </p:sp>
      <p:sp>
        <p:nvSpPr>
          <p:cNvPr id="8" name="TextBox 7"/>
          <p:cNvSpPr txBox="1"/>
          <p:nvPr/>
        </p:nvSpPr>
        <p:spPr>
          <a:xfrm>
            <a:off x="318008" y="404005"/>
            <a:ext cx="1990376" cy="6038576"/>
          </a:xfrm>
          <a:prstGeom prst="rect">
            <a:avLst/>
          </a:prstGeom>
          <a:noFill/>
        </p:spPr>
        <p:txBody>
          <a:bodyPr wrap="square" rtlCol="1">
            <a:spAutoFit/>
          </a:bodyPr>
          <a:lstStyle/>
          <a:p>
            <a:pPr lvl="0" algn="justLow">
              <a:lnSpc>
                <a:spcPct val="115000"/>
              </a:lnSpc>
            </a:pPr>
            <a:r>
              <a:rPr lang="ar-SA" sz="1600" b="1" dirty="0" smtClean="0">
                <a:solidFill>
                  <a:schemeClr val="accent2">
                    <a:lumMod val="50000"/>
                  </a:schemeClr>
                </a:solidFill>
                <a:latin typeface="Calibri" panose="020F0502020204030204" pitchFamily="34" charset="0"/>
                <a:ea typeface="Times New Roman" panose="02020603050405020304" pitchFamily="18" charset="0"/>
              </a:rPr>
              <a:t>-ترتيب الكتاب:</a:t>
            </a:r>
          </a:p>
          <a:p>
            <a:pPr lvl="0" algn="justLow">
              <a:lnSpc>
                <a:spcPct val="115000"/>
              </a:lnSpc>
            </a:pPr>
            <a:r>
              <a:rPr lang="ar-SA" sz="1600" dirty="0" smtClean="0">
                <a:solidFill>
                  <a:prstClr val="black"/>
                </a:solidFill>
                <a:latin typeface="Calibri" panose="020F0502020204030204" pitchFamily="34" charset="0"/>
                <a:ea typeface="Times New Roman" panose="02020603050405020304" pitchFamily="18" charset="0"/>
              </a:rPr>
              <a:t>رتب </a:t>
            </a:r>
            <a:r>
              <a:rPr lang="ar-SA" sz="1600" dirty="0">
                <a:solidFill>
                  <a:prstClr val="black"/>
                </a:solidFill>
                <a:latin typeface="Calibri" panose="020F0502020204030204" pitchFamily="34" charset="0"/>
                <a:ea typeface="Times New Roman" panose="02020603050405020304" pitchFamily="18" charset="0"/>
              </a:rPr>
              <a:t>الأحاديث على الموضوعات بأن وضع كل مجموعة أحاديث تحت الباب الذي يناسبها وكل مجموعة أبواب تحت الكتاب الذي يناسبها.</a:t>
            </a:r>
            <a:endParaRPr lang="en-US"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dirty="0">
                <a:solidFill>
                  <a:prstClr val="black"/>
                </a:solidFill>
                <a:latin typeface="Calibri" panose="020F0502020204030204" pitchFamily="34" charset="0"/>
                <a:ea typeface="Times New Roman" panose="02020603050405020304" pitchFamily="18" charset="0"/>
              </a:rPr>
              <a:t> </a:t>
            </a:r>
            <a:endParaRPr lang="en-US"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dirty="0">
                <a:solidFill>
                  <a:prstClr val="black"/>
                </a:solidFill>
                <a:latin typeface="Calibri" panose="020F0502020204030204" pitchFamily="34" charset="0"/>
                <a:ea typeface="Times New Roman" panose="02020603050405020304" pitchFamily="18" charset="0"/>
              </a:rPr>
              <a:t>ثم رتب الكتب على حروف الهجاء فابتدأ بالهمزة، الإيمان، الأذكار</a:t>
            </a:r>
            <a:r>
              <a:rPr lang="ar-SA" sz="1600" dirty="0" smtClean="0">
                <a:solidFill>
                  <a:prstClr val="black"/>
                </a:solidFill>
                <a:latin typeface="Calibri" panose="020F0502020204030204" pitchFamily="34" charset="0"/>
                <a:ea typeface="Times New Roman" panose="02020603050405020304" pitchFamily="18" charset="0"/>
              </a:rPr>
              <a:t>...</a:t>
            </a:r>
            <a:endParaRPr lang="en-US"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dirty="0">
                <a:solidFill>
                  <a:prstClr val="black"/>
                </a:solidFill>
                <a:latin typeface="Calibri" panose="020F0502020204030204" pitchFamily="34" charset="0"/>
                <a:ea typeface="Times New Roman" panose="02020603050405020304" pitchFamily="18" charset="0"/>
              </a:rPr>
              <a:t>يذكر الكتاب من السنن القولية  (منهج العمال) ثم أحاديث الإكمال  ثم بعد ن ينتهي من كل أبوابه يذكره من السنن الفعلية نحو ترتيبها تحت الكتاب  في السنن القولية </a:t>
            </a:r>
            <a:endParaRPr lang="en-US" sz="1600" dirty="0">
              <a:solidFill>
                <a:prstClr val="black"/>
              </a:solidFill>
              <a:latin typeface="Calibri" panose="020F0502020204030204" pitchFamily="34" charset="0"/>
              <a:ea typeface="Calibri" panose="020F0502020204030204" pitchFamily="34" charset="0"/>
            </a:endParaRPr>
          </a:p>
          <a:p>
            <a:pPr lvl="0" algn="justLow">
              <a:lnSpc>
                <a:spcPct val="115000"/>
              </a:lnSpc>
            </a:pPr>
            <a:r>
              <a:rPr lang="ar-SA" sz="1600" dirty="0">
                <a:solidFill>
                  <a:prstClr val="black"/>
                </a:solidFill>
                <a:latin typeface="Calibri" panose="020F0502020204030204" pitchFamily="34" charset="0"/>
                <a:ea typeface="Times New Roman" panose="02020603050405020304" pitchFamily="18" charset="0"/>
              </a:rPr>
              <a:t>يميز بين أحاديث منهج العمال وبين أحاديث إكمال منهج العمال .</a:t>
            </a:r>
            <a:endParaRPr lang="en-US" sz="1600" dirty="0">
              <a:solidFill>
                <a:prstClr val="black"/>
              </a:solidFill>
              <a:latin typeface="Calibri" panose="020F0502020204030204" pitchFamily="34" charset="0"/>
              <a:ea typeface="Calibri" panose="020F0502020204030204" pitchFamily="34" charset="0"/>
            </a:endParaRPr>
          </a:p>
        </p:txBody>
      </p:sp>
      <p:sp>
        <p:nvSpPr>
          <p:cNvPr id="7" name="مربع نص 6"/>
          <p:cNvSpPr txBox="1"/>
          <p:nvPr/>
        </p:nvSpPr>
        <p:spPr>
          <a:xfrm>
            <a:off x="2732983" y="417415"/>
            <a:ext cx="1582615" cy="1130053"/>
          </a:xfrm>
          <a:prstGeom prst="rect">
            <a:avLst/>
          </a:prstGeom>
          <a:noFill/>
        </p:spPr>
        <p:txBody>
          <a:bodyPr wrap="square" rtlCol="1">
            <a:spAutoFit/>
          </a:bodyPr>
          <a:lstStyle/>
          <a:p>
            <a:pPr algn="justLow">
              <a:lnSpc>
                <a:spcPct val="115000"/>
              </a:lnSpc>
              <a:spcAft>
                <a:spcPts val="800"/>
              </a:spcAft>
            </a:pPr>
            <a:r>
              <a:rPr lang="ar-SA" b="1" dirty="0" smtClean="0">
                <a:solidFill>
                  <a:schemeClr val="accent2">
                    <a:lumMod val="50000"/>
                  </a:schemeClr>
                </a:solidFill>
                <a:latin typeface="Calibri" panose="020F0502020204030204" pitchFamily="34" charset="0"/>
                <a:ea typeface="Calibri" panose="020F0502020204030204" pitchFamily="34" charset="0"/>
              </a:rPr>
              <a:t>-ترتيب الكتاب:</a:t>
            </a:r>
          </a:p>
          <a:p>
            <a:pPr algn="justLow">
              <a:lnSpc>
                <a:spcPct val="115000"/>
              </a:lnSpc>
              <a:spcAft>
                <a:spcPts val="800"/>
              </a:spcAft>
            </a:pPr>
            <a:r>
              <a:rPr lang="ar-SA" dirty="0" smtClean="0">
                <a:latin typeface="Calibri" panose="020F0502020204030204" pitchFamily="34" charset="0"/>
                <a:ea typeface="Calibri" panose="020F0502020204030204" pitchFamily="34" charset="0"/>
              </a:rPr>
              <a:t>رتبه </a:t>
            </a:r>
            <a:r>
              <a:rPr lang="ar-SA" dirty="0">
                <a:latin typeface="Calibri" panose="020F0502020204030204" pitchFamily="34" charset="0"/>
                <a:ea typeface="Calibri" panose="020F0502020204030204" pitchFamily="34" charset="0"/>
              </a:rPr>
              <a:t>على حروف الهجاء.</a:t>
            </a:r>
            <a:endParaRPr lang="en-US" dirty="0">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704374979"/>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 calcmode="lin" valueType="num">
                                      <p:cBhvr additive="base">
                                        <p:cTn id="7" dur="500" fill="hold"/>
                                        <p:tgtEl>
                                          <p:spTgt spid="3"/>
                                        </p:tgtEl>
                                        <p:attrNameLst>
                                          <p:attrName>ppt_x</p:attrName>
                                        </p:attrNameLst>
                                      </p:cBhvr>
                                      <p:tavLst>
                                        <p:tav tm="0">
                                          <p:val>
                                            <p:strVal val="#ppt_x"/>
                                          </p:val>
                                        </p:tav>
                                        <p:tav tm="100000">
                                          <p:val>
                                            <p:strVal val="#ppt_x"/>
                                          </p:val>
                                        </p:tav>
                                      </p:tavLst>
                                    </p:anim>
                                    <p:anim calcmode="lin" valueType="num">
                                      <p:cBhvr additive="base">
                                        <p:cTn id="8" dur="500" fill="hold"/>
                                        <p:tgtEl>
                                          <p:spTgt spid="3"/>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5"/>
                                        </p:tgtEl>
                                        <p:attrNameLst>
                                          <p:attrName>style.visibility</p:attrName>
                                        </p:attrNameLst>
                                      </p:cBhvr>
                                      <p:to>
                                        <p:strVal val="visible"/>
                                      </p:to>
                                    </p:set>
                                    <p:anim calcmode="lin" valueType="num">
                                      <p:cBhvr additive="base">
                                        <p:cTn id="13" dur="500" fill="hold"/>
                                        <p:tgtEl>
                                          <p:spTgt spid="5"/>
                                        </p:tgtEl>
                                        <p:attrNameLst>
                                          <p:attrName>ppt_x</p:attrName>
                                        </p:attrNameLst>
                                      </p:cBhvr>
                                      <p:tavLst>
                                        <p:tav tm="0">
                                          <p:val>
                                            <p:strVal val="#ppt_x"/>
                                          </p:val>
                                        </p:tav>
                                        <p:tav tm="100000">
                                          <p:val>
                                            <p:strVal val="#ppt_x"/>
                                          </p:val>
                                        </p:tav>
                                      </p:tavLst>
                                    </p:anim>
                                    <p:anim calcmode="lin" valueType="num">
                                      <p:cBhvr additive="base">
                                        <p:cTn id="14"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6"/>
                                        </p:tgtEl>
                                        <p:attrNameLst>
                                          <p:attrName>style.visibility</p:attrName>
                                        </p:attrNameLst>
                                      </p:cBhvr>
                                      <p:to>
                                        <p:strVal val="visible"/>
                                      </p:to>
                                    </p:set>
                                    <p:anim calcmode="lin" valueType="num">
                                      <p:cBhvr additive="base">
                                        <p:cTn id="19" dur="500" fill="hold"/>
                                        <p:tgtEl>
                                          <p:spTgt spid="6"/>
                                        </p:tgtEl>
                                        <p:attrNameLst>
                                          <p:attrName>ppt_x</p:attrName>
                                        </p:attrNameLst>
                                      </p:cBhvr>
                                      <p:tavLst>
                                        <p:tav tm="0">
                                          <p:val>
                                            <p:strVal val="#ppt_x"/>
                                          </p:val>
                                        </p:tav>
                                        <p:tav tm="100000">
                                          <p:val>
                                            <p:strVal val="#ppt_x"/>
                                          </p:val>
                                        </p:tav>
                                      </p:tavLst>
                                    </p:anim>
                                    <p:anim calcmode="lin" valueType="num">
                                      <p:cBhvr additive="base">
                                        <p:cTn id="20"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7"/>
                                        </p:tgtEl>
                                        <p:attrNameLst>
                                          <p:attrName>style.visibility</p:attrName>
                                        </p:attrNameLst>
                                      </p:cBhvr>
                                      <p:to>
                                        <p:strVal val="visible"/>
                                      </p:to>
                                    </p:set>
                                    <p:anim calcmode="lin" valueType="num">
                                      <p:cBhvr additive="base">
                                        <p:cTn id="25" dur="500" fill="hold"/>
                                        <p:tgtEl>
                                          <p:spTgt spid="7"/>
                                        </p:tgtEl>
                                        <p:attrNameLst>
                                          <p:attrName>ppt_x</p:attrName>
                                        </p:attrNameLst>
                                      </p:cBhvr>
                                      <p:tavLst>
                                        <p:tav tm="0">
                                          <p:val>
                                            <p:strVal val="#ppt_x"/>
                                          </p:val>
                                        </p:tav>
                                        <p:tav tm="100000">
                                          <p:val>
                                            <p:strVal val="#ppt_x"/>
                                          </p:val>
                                        </p:tav>
                                      </p:tavLst>
                                    </p:anim>
                                    <p:anim calcmode="lin" valueType="num">
                                      <p:cBhvr additive="base">
                                        <p:cTn id="26" dur="500" fill="hold"/>
                                        <p:tgtEl>
                                          <p:spTgt spid="7"/>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8"/>
                                        </p:tgtEl>
                                        <p:attrNameLst>
                                          <p:attrName>style.visibility</p:attrName>
                                        </p:attrNameLst>
                                      </p:cBhvr>
                                      <p:to>
                                        <p:strVal val="visible"/>
                                      </p:to>
                                    </p:set>
                                    <p:anim calcmode="lin" valueType="num">
                                      <p:cBhvr additive="base">
                                        <p:cTn id="31" dur="500" fill="hold"/>
                                        <p:tgtEl>
                                          <p:spTgt spid="8"/>
                                        </p:tgtEl>
                                        <p:attrNameLst>
                                          <p:attrName>ppt_x</p:attrName>
                                        </p:attrNameLst>
                                      </p:cBhvr>
                                      <p:tavLst>
                                        <p:tav tm="0">
                                          <p:val>
                                            <p:strVal val="#ppt_x"/>
                                          </p:val>
                                        </p:tav>
                                        <p:tav tm="100000">
                                          <p:val>
                                            <p:strVal val="#ppt_x"/>
                                          </p:val>
                                        </p:tav>
                                      </p:tavLst>
                                    </p:anim>
                                    <p:anim calcmode="lin" valueType="num">
                                      <p:cBhvr additive="base">
                                        <p:cTn id="32" dur="500" fill="hold"/>
                                        <p:tgtEl>
                                          <p:spTgt spid="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5" grpId="0"/>
      <p:bldP spid="6" grpId="0"/>
      <p:bldP spid="8" grpId="0"/>
      <p:bldP spid="7"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عنصر نائب للمحتوى 3"/>
          <p:cNvGraphicFramePr>
            <a:graphicFrameLocks noGrp="1"/>
          </p:cNvGraphicFramePr>
          <p:nvPr>
            <p:ph idx="1"/>
            <p:extLst>
              <p:ext uri="{D42A27DB-BD31-4B8C-83A1-F6EECF244321}">
                <p14:modId xmlns:p14="http://schemas.microsoft.com/office/powerpoint/2010/main" val="3623757356"/>
              </p:ext>
            </p:extLst>
          </p:nvPr>
        </p:nvGraphicFramePr>
        <p:xfrm>
          <a:off x="93786" y="117231"/>
          <a:ext cx="12098214" cy="6600092"/>
        </p:xfrm>
        <a:graphic>
          <a:graphicData uri="http://schemas.openxmlformats.org/drawingml/2006/table">
            <a:tbl>
              <a:tblPr rtl="1" firstRow="1" bandRow="1">
                <a:tableStyleId>{21E4AEA4-8DFA-4A89-87EB-49C32662AFE0}</a:tableStyleId>
              </a:tblPr>
              <a:tblGrid>
                <a:gridCol w="937846">
                  <a:extLst>
                    <a:ext uri="{9D8B030D-6E8A-4147-A177-3AD203B41FA5}">
                      <a16:colId xmlns="" xmlns:a16="http://schemas.microsoft.com/office/drawing/2014/main" val="1453075836"/>
                    </a:ext>
                  </a:extLst>
                </a:gridCol>
                <a:gridCol w="2579077">
                  <a:extLst>
                    <a:ext uri="{9D8B030D-6E8A-4147-A177-3AD203B41FA5}">
                      <a16:colId xmlns="" xmlns:a16="http://schemas.microsoft.com/office/drawing/2014/main" val="1089303579"/>
                    </a:ext>
                  </a:extLst>
                </a:gridCol>
                <a:gridCol w="2128503">
                  <a:extLst>
                    <a:ext uri="{9D8B030D-6E8A-4147-A177-3AD203B41FA5}">
                      <a16:colId xmlns="" xmlns:a16="http://schemas.microsoft.com/office/drawing/2014/main" val="659345459"/>
                    </a:ext>
                  </a:extLst>
                </a:gridCol>
                <a:gridCol w="2292626">
                  <a:extLst>
                    <a:ext uri="{9D8B030D-6E8A-4147-A177-3AD203B41FA5}">
                      <a16:colId xmlns="" xmlns:a16="http://schemas.microsoft.com/office/drawing/2014/main" val="3402450640"/>
                    </a:ext>
                  </a:extLst>
                </a:gridCol>
                <a:gridCol w="2143793">
                  <a:extLst>
                    <a:ext uri="{9D8B030D-6E8A-4147-A177-3AD203B41FA5}">
                      <a16:colId xmlns="" xmlns:a16="http://schemas.microsoft.com/office/drawing/2014/main" val="1781985872"/>
                    </a:ext>
                  </a:extLst>
                </a:gridCol>
                <a:gridCol w="2016369">
                  <a:extLst>
                    <a:ext uri="{9D8B030D-6E8A-4147-A177-3AD203B41FA5}">
                      <a16:colId xmlns="" xmlns:a16="http://schemas.microsoft.com/office/drawing/2014/main" val="4067107035"/>
                    </a:ext>
                  </a:extLst>
                </a:gridCol>
              </a:tblGrid>
              <a:tr h="965082">
                <a:tc>
                  <a:txBody>
                    <a:bodyPr/>
                    <a:lstStyle/>
                    <a:p>
                      <a:pPr rtl="1"/>
                      <a:endParaRPr lang="ar-SA" b="1" dirty="0">
                        <a:cs typeface="+mn-cs"/>
                      </a:endParaRPr>
                    </a:p>
                  </a:txBody>
                  <a:tcPr/>
                </a:tc>
                <a:tc>
                  <a:txBody>
                    <a:bodyPr/>
                    <a:lstStyle/>
                    <a:p>
                      <a:pPr rtl="1"/>
                      <a:r>
                        <a:rPr lang="ar-SA" dirty="0" smtClean="0"/>
                        <a:t>الجمع بين الصحيحين </a:t>
                      </a:r>
                      <a:endParaRPr lang="ar-SA" b="1" dirty="0">
                        <a:solidFill>
                          <a:srgbClr val="C00000"/>
                        </a:solidFill>
                        <a:cs typeface="+mn-cs"/>
                      </a:endParaRPr>
                    </a:p>
                  </a:txBody>
                  <a:tcPr/>
                </a:tc>
                <a:tc>
                  <a:txBody>
                    <a:bodyPr/>
                    <a:lstStyle/>
                    <a:p>
                      <a:pPr rtl="1"/>
                      <a:r>
                        <a:rPr lang="ar-SA" dirty="0" smtClean="0"/>
                        <a:t>تجريد الصحاح </a:t>
                      </a:r>
                      <a:endParaRPr lang="ar-SA" b="1" dirty="0">
                        <a:solidFill>
                          <a:srgbClr val="C00000"/>
                        </a:solidFill>
                        <a:cs typeface="+mn-cs"/>
                      </a:endParaRPr>
                    </a:p>
                  </a:txBody>
                  <a:tcPr/>
                </a:tc>
                <a:tc>
                  <a:txBody>
                    <a:bodyPr/>
                    <a:lstStyle/>
                    <a:p>
                      <a:pPr rtl="1"/>
                      <a:r>
                        <a:rPr lang="ar-SA" dirty="0" smtClean="0"/>
                        <a:t>جامع الأصول</a:t>
                      </a:r>
                      <a:endParaRPr lang="ar-SA" b="1" dirty="0">
                        <a:solidFill>
                          <a:srgbClr val="C00000"/>
                        </a:solidFill>
                        <a:cs typeface="+mn-cs"/>
                      </a:endParaRPr>
                    </a:p>
                  </a:txBody>
                  <a:tcPr/>
                </a:tc>
                <a:tc>
                  <a:txBody>
                    <a:bodyPr/>
                    <a:lstStyle/>
                    <a:p>
                      <a:pPr rtl="1"/>
                      <a:r>
                        <a:rPr lang="ar-SA" dirty="0" smtClean="0"/>
                        <a:t>الجامع الكبير والصغير</a:t>
                      </a:r>
                      <a:endParaRPr lang="ar-SA" b="1" dirty="0">
                        <a:solidFill>
                          <a:srgbClr val="C00000"/>
                        </a:solidFill>
                        <a:cs typeface="+mn-cs"/>
                      </a:endParaRPr>
                    </a:p>
                  </a:txBody>
                  <a:tcPr/>
                </a:tc>
                <a:tc>
                  <a:txBody>
                    <a:bodyPr/>
                    <a:lstStyle/>
                    <a:p>
                      <a:pPr rtl="1"/>
                      <a:r>
                        <a:rPr lang="ar-SA" dirty="0" smtClean="0"/>
                        <a:t>كنز العمال </a:t>
                      </a:r>
                      <a:endParaRPr lang="ar-SA" b="1" dirty="0">
                        <a:solidFill>
                          <a:srgbClr val="C00000"/>
                        </a:solidFill>
                        <a:cs typeface="+mn-cs"/>
                      </a:endParaRPr>
                    </a:p>
                  </a:txBody>
                  <a:tcPr/>
                </a:tc>
                <a:extLst>
                  <a:ext uri="{0D108BD9-81ED-4DB2-BD59-A6C34878D82A}">
                    <a16:rowId xmlns="" xmlns:a16="http://schemas.microsoft.com/office/drawing/2014/main" val="457097375"/>
                  </a:ext>
                </a:extLst>
              </a:tr>
              <a:tr h="5635010">
                <a:tc>
                  <a:txBody>
                    <a:bodyPr/>
                    <a:lstStyle/>
                    <a:p>
                      <a:pPr rtl="1"/>
                      <a:endParaRPr lang="ar-SA" b="1" dirty="0">
                        <a:cs typeface="+mn-cs"/>
                      </a:endParaRPr>
                    </a:p>
                  </a:txBody>
                  <a:tcPr/>
                </a:tc>
                <a:tc>
                  <a:txBody>
                    <a:bodyPr/>
                    <a:lstStyle/>
                    <a:p>
                      <a:pPr algn="r" rtl="1">
                        <a:lnSpc>
                          <a:spcPct val="115000"/>
                        </a:lnSpc>
                        <a:spcAft>
                          <a:spcPts val="0"/>
                        </a:spcAft>
                      </a:pPr>
                      <a:r>
                        <a:rPr lang="ar-SA" sz="1400" dirty="0">
                          <a:effectLst/>
                        </a:rPr>
                        <a:t> </a:t>
                      </a:r>
                      <a:endParaRPr lang="en-US" sz="1100" dirty="0">
                        <a:effectLst/>
                      </a:endParaRPr>
                    </a:p>
                    <a:p>
                      <a:pPr algn="r" rtl="1">
                        <a:lnSpc>
                          <a:spcPct val="115000"/>
                        </a:lnSpc>
                        <a:spcAft>
                          <a:spcPts val="0"/>
                        </a:spcAft>
                      </a:pPr>
                      <a:r>
                        <a:rPr lang="ar-SA" sz="1400" dirty="0">
                          <a:effectLst/>
                        </a:rPr>
                        <a:t> </a:t>
                      </a:r>
                      <a:endParaRPr lang="en-US" sz="1100" dirty="0">
                        <a:effectLst/>
                      </a:endParaRPr>
                    </a:p>
                    <a:p>
                      <a:pPr algn="r" rtl="1">
                        <a:lnSpc>
                          <a:spcPct val="115000"/>
                        </a:lnSpc>
                        <a:spcAft>
                          <a:spcPts val="0"/>
                        </a:spcAft>
                      </a:pPr>
                      <a:r>
                        <a:rPr lang="ar-SA" sz="1400" dirty="0">
                          <a:effectLst/>
                        </a:rPr>
                        <a:t> </a:t>
                      </a:r>
                      <a:endParaRPr lang="en-US" sz="1100" dirty="0">
                        <a:effectLst/>
                      </a:endParaRPr>
                    </a:p>
                    <a:p>
                      <a:pPr algn="r" rtl="1">
                        <a:lnSpc>
                          <a:spcPct val="115000"/>
                        </a:lnSpc>
                        <a:spcAft>
                          <a:spcPts val="0"/>
                        </a:spcAft>
                      </a:pPr>
                      <a:r>
                        <a:rPr lang="ar-SA" sz="1400" dirty="0">
                          <a:effectLst/>
                        </a:rPr>
                        <a:t> </a:t>
                      </a:r>
                      <a:endParaRPr lang="en-US" sz="1100" dirty="0">
                        <a:effectLst/>
                      </a:endParaRPr>
                    </a:p>
                    <a:p>
                      <a:pPr algn="r" rtl="1">
                        <a:lnSpc>
                          <a:spcPct val="115000"/>
                        </a:lnSpc>
                        <a:spcAft>
                          <a:spcPts val="0"/>
                        </a:spcAft>
                      </a:pPr>
                      <a:r>
                        <a:rPr lang="ar-SA" sz="1400" dirty="0">
                          <a:effectLst/>
                        </a:rPr>
                        <a:t> </a:t>
                      </a:r>
                      <a:endParaRPr lang="en-US" sz="1100" b="1" dirty="0">
                        <a:effectLst/>
                        <a:latin typeface="Calibri" panose="020F0502020204030204" pitchFamily="34" charset="0"/>
                        <a:ea typeface="Calibri" panose="020F0502020204030204" pitchFamily="34" charset="0"/>
                        <a:cs typeface="+mn-cs"/>
                      </a:endParaRPr>
                    </a:p>
                  </a:txBody>
                  <a:tcPr marL="68580" marR="68580" marT="0" marB="0"/>
                </a:tc>
                <a:tc>
                  <a:txBody>
                    <a:bodyPr/>
                    <a:lstStyle/>
                    <a:p>
                      <a:endParaRPr lang="ar-SA" dirty="0"/>
                    </a:p>
                  </a:txBody>
                  <a:tcPr marL="68580" marR="68580" marT="0" marB="0"/>
                </a:tc>
                <a:tc>
                  <a:txBody>
                    <a:bodyPr/>
                    <a:lstStyle/>
                    <a:p>
                      <a:pPr algn="ctr" rtl="1">
                        <a:lnSpc>
                          <a:spcPct val="115000"/>
                        </a:lnSpc>
                        <a:spcAft>
                          <a:spcPts val="0"/>
                        </a:spcAft>
                      </a:pPr>
                      <a:r>
                        <a:rPr lang="ar-SA" sz="1400" dirty="0">
                          <a:effectLst/>
                        </a:rPr>
                        <a:t> </a:t>
                      </a:r>
                      <a:endParaRPr lang="en-US" sz="1100" b="1"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ctr" rtl="1">
                        <a:lnSpc>
                          <a:spcPct val="115000"/>
                        </a:lnSpc>
                        <a:spcAft>
                          <a:spcPts val="0"/>
                        </a:spcAft>
                      </a:pPr>
                      <a:r>
                        <a:rPr lang="ar-SA" sz="1400">
                          <a:effectLst/>
                        </a:rPr>
                        <a:t> </a:t>
                      </a:r>
                      <a:endParaRPr lang="en-US" sz="1100" b="1">
                        <a:effectLst/>
                        <a:latin typeface="Calibri" panose="020F0502020204030204" pitchFamily="34" charset="0"/>
                        <a:ea typeface="Calibri" panose="020F0502020204030204" pitchFamily="34" charset="0"/>
                        <a:cs typeface="+mn-cs"/>
                      </a:endParaRPr>
                    </a:p>
                  </a:txBody>
                  <a:tcPr marL="68580" marR="68580" marT="0" marB="0"/>
                </a:tc>
                <a:tc>
                  <a:txBody>
                    <a:bodyPr/>
                    <a:lstStyle/>
                    <a:p>
                      <a:pPr algn="ctr" rtl="1">
                        <a:lnSpc>
                          <a:spcPct val="115000"/>
                        </a:lnSpc>
                        <a:spcAft>
                          <a:spcPts val="0"/>
                        </a:spcAft>
                      </a:pPr>
                      <a:r>
                        <a:rPr lang="ar-SA" sz="1400" dirty="0">
                          <a:effectLst/>
                        </a:rPr>
                        <a:t> </a:t>
                      </a:r>
                      <a:endParaRPr lang="en-US" sz="1100" b="1" dirty="0">
                        <a:effectLst/>
                        <a:latin typeface="Calibri" panose="020F0502020204030204" pitchFamily="34" charset="0"/>
                        <a:ea typeface="Calibri" panose="020F0502020204030204" pitchFamily="34" charset="0"/>
                        <a:cs typeface="+mn-cs"/>
                      </a:endParaRPr>
                    </a:p>
                  </a:txBody>
                  <a:tcPr marL="68580" marR="68580" marT="0" marB="0"/>
                </a:tc>
                <a:extLst>
                  <a:ext uri="{0D108BD9-81ED-4DB2-BD59-A6C34878D82A}">
                    <a16:rowId xmlns="" xmlns:a16="http://schemas.microsoft.com/office/drawing/2014/main" val="2178420674"/>
                  </a:ext>
                </a:extLst>
              </a:tr>
            </a:tbl>
          </a:graphicData>
        </a:graphic>
      </p:graphicFrame>
      <p:sp>
        <p:nvSpPr>
          <p:cNvPr id="2" name="TextBox 1"/>
          <p:cNvSpPr txBox="1"/>
          <p:nvPr/>
        </p:nvSpPr>
        <p:spPr>
          <a:xfrm>
            <a:off x="8827477" y="1490812"/>
            <a:ext cx="2250831" cy="2640723"/>
          </a:xfrm>
          <a:prstGeom prst="rect">
            <a:avLst/>
          </a:prstGeom>
          <a:noFill/>
        </p:spPr>
        <p:txBody>
          <a:bodyPr wrap="square" rtlCol="1">
            <a:spAutoFit/>
          </a:bodyPr>
          <a:lstStyle/>
          <a:p>
            <a:pPr algn="justLow" fontAlgn="t">
              <a:lnSpc>
                <a:spcPct val="115000"/>
              </a:lnSpc>
            </a:pPr>
            <a:r>
              <a:rPr lang="ar-SA" dirty="0">
                <a:latin typeface="Calibri" panose="020F0502020204030204" pitchFamily="34" charset="0"/>
                <a:ea typeface="Calibri" panose="020F0502020204030204" pitchFamily="34" charset="0"/>
              </a:rPr>
              <a:t>حذف الأسانيد عدا الصحابي والتابعي</a:t>
            </a:r>
            <a:endParaRPr lang="ar-SA" dirty="0">
              <a:latin typeface="Arial" panose="020B0604020202020204" pitchFamily="34" charset="0"/>
            </a:endParaRPr>
          </a:p>
          <a:p>
            <a:pPr algn="justLow" fontAlgn="t">
              <a:lnSpc>
                <a:spcPct val="115000"/>
              </a:lnSpc>
            </a:pPr>
            <a:r>
              <a:rPr lang="ar-SA" dirty="0">
                <a:latin typeface="Calibri" panose="020F0502020204030204" pitchFamily="34" charset="0"/>
                <a:ea typeface="Calibri" panose="020F0502020204030204" pitchFamily="34" charset="0"/>
              </a:rPr>
              <a:t>يقول ابن </a:t>
            </a:r>
            <a:r>
              <a:rPr lang="ar-SA" dirty="0" smtClean="0">
                <a:latin typeface="Calibri" panose="020F0502020204030204" pitchFamily="34" charset="0"/>
                <a:ea typeface="Calibri" panose="020F0502020204030204" pitchFamily="34" charset="0"/>
              </a:rPr>
              <a:t>الأثير</a:t>
            </a:r>
            <a:r>
              <a:rPr lang="ar-SA" dirty="0">
                <a:latin typeface="Calibri" panose="020F0502020204030204" pitchFamily="34" charset="0"/>
                <a:ea typeface="Calibri" panose="020F0502020204030204" pitchFamily="34" charset="0"/>
              </a:rPr>
              <a:t>: فإنه أحسن في ذكر طرقه، واستقصى في إبراز رواياته، وإليه المنتهى في جمع هذين الكتابين" انتهى من "جامع الأصول</a:t>
            </a:r>
            <a:r>
              <a:rPr lang="en-US" dirty="0" smtClean="0">
                <a:latin typeface="Traditional Arabic" panose="02020603050405020304" pitchFamily="18" charset="-78"/>
                <a:ea typeface="Calibri" panose="020F0502020204030204" pitchFamily="34" charset="0"/>
              </a:rPr>
              <a:t>"</a:t>
            </a:r>
            <a:endParaRPr lang="ar-SA" i="0" u="none" strike="noStrike" dirty="0">
              <a:effectLst/>
              <a:latin typeface="Arial" panose="020B0604020202020204" pitchFamily="34" charset="0"/>
            </a:endParaRPr>
          </a:p>
        </p:txBody>
      </p:sp>
      <p:sp>
        <p:nvSpPr>
          <p:cNvPr id="3" name="TextBox 2"/>
          <p:cNvSpPr txBox="1"/>
          <p:nvPr/>
        </p:nvSpPr>
        <p:spPr>
          <a:xfrm>
            <a:off x="6805904" y="1207811"/>
            <a:ext cx="1712890" cy="2322174"/>
          </a:xfrm>
          <a:prstGeom prst="rect">
            <a:avLst/>
          </a:prstGeom>
          <a:noFill/>
        </p:spPr>
        <p:txBody>
          <a:bodyPr wrap="square" rtlCol="1">
            <a:spAutoFit/>
          </a:bodyPr>
          <a:lstStyle/>
          <a:p>
            <a:pPr algn="justLow" fontAlgn="t">
              <a:lnSpc>
                <a:spcPct val="115000"/>
              </a:lnSpc>
            </a:pPr>
            <a:r>
              <a:rPr lang="ar-SA" dirty="0">
                <a:solidFill>
                  <a:srgbClr val="000000"/>
                </a:solidFill>
                <a:latin typeface="Calibri" panose="020F0502020204030204" pitchFamily="34" charset="0"/>
                <a:ea typeface="Calibri" panose="020F0502020204030204" pitchFamily="34" charset="0"/>
              </a:rPr>
              <a:t>قال المعلمي: رزين معروف وكتابه مشهور ، ولم أقف عليه ولاعلى طريقته وشرطه فيه</a:t>
            </a:r>
            <a:endParaRPr lang="ar-SA" dirty="0">
              <a:latin typeface="Arial" panose="020B0604020202020204" pitchFamily="34" charset="0"/>
            </a:endParaRPr>
          </a:p>
          <a:p>
            <a:pPr algn="justLow" fontAlgn="t">
              <a:lnSpc>
                <a:spcPct val="115000"/>
              </a:lnSpc>
            </a:pPr>
            <a:r>
              <a:rPr lang="ar-SA" dirty="0" smtClean="0">
                <a:solidFill>
                  <a:srgbClr val="000000"/>
                </a:solidFill>
                <a:latin typeface="Calibri" panose="020F0502020204030204" pitchFamily="34" charset="0"/>
                <a:ea typeface="Calibri" panose="020F0502020204030204" pitchFamily="34" charset="0"/>
              </a:rPr>
              <a:t>(حذف </a:t>
            </a:r>
            <a:r>
              <a:rPr lang="ar-SA" dirty="0">
                <a:solidFill>
                  <a:srgbClr val="000000"/>
                </a:solidFill>
                <a:latin typeface="Calibri" panose="020F0502020204030204" pitchFamily="34" charset="0"/>
                <a:ea typeface="Calibri" panose="020F0502020204030204" pitchFamily="34" charset="0"/>
              </a:rPr>
              <a:t>الأسانيد عدا الصحابي </a:t>
            </a:r>
            <a:r>
              <a:rPr lang="ar-SA" dirty="0" smtClean="0">
                <a:solidFill>
                  <a:srgbClr val="000000"/>
                </a:solidFill>
                <a:latin typeface="Calibri" panose="020F0502020204030204" pitchFamily="34" charset="0"/>
                <a:ea typeface="Calibri" panose="020F0502020204030204" pitchFamily="34" charset="0"/>
              </a:rPr>
              <a:t>والتابعي)</a:t>
            </a:r>
            <a:endParaRPr lang="ar-SA" i="0" u="none" strike="noStrike" dirty="0">
              <a:effectLst/>
              <a:latin typeface="Arial" panose="020B0604020202020204" pitchFamily="34" charset="0"/>
            </a:endParaRPr>
          </a:p>
        </p:txBody>
      </p:sp>
      <p:sp>
        <p:nvSpPr>
          <p:cNvPr id="5" name="TextBox 4"/>
          <p:cNvSpPr txBox="1"/>
          <p:nvPr/>
        </p:nvSpPr>
        <p:spPr>
          <a:xfrm>
            <a:off x="4404575" y="1094704"/>
            <a:ext cx="2102242" cy="4499309"/>
          </a:xfrm>
          <a:prstGeom prst="rect">
            <a:avLst/>
          </a:prstGeom>
          <a:noFill/>
        </p:spPr>
        <p:txBody>
          <a:bodyPr wrap="square" rtlCol="1">
            <a:spAutoFit/>
          </a:bodyPr>
          <a:lstStyle/>
          <a:p>
            <a:pPr algn="justLow" fontAlgn="t">
              <a:lnSpc>
                <a:spcPct val="115000"/>
              </a:lnSpc>
            </a:pPr>
            <a:r>
              <a:rPr lang="ar-SA" dirty="0">
                <a:latin typeface="Calibri" panose="020F0502020204030204" pitchFamily="34" charset="0"/>
                <a:ea typeface="Calibri" panose="020F0502020204030204" pitchFamily="34" charset="0"/>
              </a:rPr>
              <a:t>حذف الأسانيد </a:t>
            </a:r>
            <a:r>
              <a:rPr lang="ar-SA" dirty="0">
                <a:latin typeface="Calibri" panose="020F0502020204030204" pitchFamily="34" charset="0"/>
                <a:ea typeface="Calibri" panose="020F0502020204030204" pitchFamily="34" charset="0"/>
                <a:cs typeface="Calibri" panose="020F0502020204030204" pitchFamily="34" charset="0"/>
              </a:rPr>
              <a:t> </a:t>
            </a:r>
            <a:endParaRPr lang="ar-SA" dirty="0">
              <a:latin typeface="Arial" panose="020B0604020202020204" pitchFamily="34" charset="0"/>
            </a:endParaRPr>
          </a:p>
          <a:p>
            <a:pPr algn="justLow" fontAlgn="t">
              <a:lnSpc>
                <a:spcPct val="115000"/>
              </a:lnSpc>
            </a:pPr>
            <a:r>
              <a:rPr lang="ar-SA" dirty="0">
                <a:latin typeface="Calibri" panose="020F0502020204030204" pitchFamily="34" charset="0"/>
                <a:ea typeface="Calibri" panose="020F0502020204030204" pitchFamily="34" charset="0"/>
              </a:rPr>
              <a:t>وأثبت اسم الصحابي من الإسناد إذا كان خبرًا مرفوعًا أو اسم التابعي مع الصحابي إذا كان موقوفًا.</a:t>
            </a:r>
            <a:endParaRPr lang="ar-SA" dirty="0">
              <a:latin typeface="Arial" panose="020B0604020202020204" pitchFamily="34" charset="0"/>
            </a:endParaRPr>
          </a:p>
          <a:p>
            <a:pPr algn="justLow" fontAlgn="t">
              <a:lnSpc>
                <a:spcPct val="115000"/>
              </a:lnSpc>
            </a:pPr>
            <a:r>
              <a:rPr lang="ar-SA" dirty="0">
                <a:latin typeface="Calibri" panose="020F0502020204030204" pitchFamily="34" charset="0"/>
                <a:ea typeface="Calibri" panose="020F0502020204030204" pitchFamily="34" charset="0"/>
                <a:cs typeface="Calibri" panose="020F0502020204030204" pitchFamily="34" charset="0"/>
              </a:rPr>
              <a:t> </a:t>
            </a:r>
            <a:endParaRPr lang="ar-SA" dirty="0">
              <a:latin typeface="Arial" panose="020B0604020202020204" pitchFamily="34" charset="0"/>
            </a:endParaRPr>
          </a:p>
          <a:p>
            <a:pPr algn="justLow" fontAlgn="t">
              <a:lnSpc>
                <a:spcPct val="107000"/>
              </a:lnSpc>
              <a:spcAft>
                <a:spcPts val="800"/>
              </a:spcAft>
            </a:pPr>
            <a:r>
              <a:rPr lang="ar-SA" dirty="0">
                <a:latin typeface="Calibri" panose="020F0502020204030204" pitchFamily="34" charset="0"/>
                <a:ea typeface="Calibri" panose="020F0502020204030204" pitchFamily="34" charset="0"/>
                <a:cs typeface="Calibri" panose="020F0502020204030204" pitchFamily="34" charset="0"/>
              </a:rPr>
              <a:t> اعتمد بالنقل عن البخاري و مسلم من كتاب الحميدي لأنه تميز بحسن الطرق و الروايات، أما باقي الكتب الأربعة جمعها من الأصول و اعتمد على نسخ كثيرة.</a:t>
            </a:r>
            <a:endParaRPr lang="ar-SA" dirty="0">
              <a:latin typeface="Arial" panose="020B0604020202020204" pitchFamily="34" charset="0"/>
            </a:endParaRPr>
          </a:p>
          <a:p>
            <a:pPr algn="justLow" fontAlgn="t">
              <a:lnSpc>
                <a:spcPct val="115000"/>
              </a:lnSpc>
            </a:pPr>
            <a:r>
              <a:rPr lang="ar-SA" dirty="0">
                <a:latin typeface="Calibri" panose="020F0502020204030204" pitchFamily="34" charset="0"/>
                <a:ea typeface="Calibri" panose="020F0502020204030204" pitchFamily="34" charset="0"/>
                <a:cs typeface="Calibri" panose="020F0502020204030204" pitchFamily="34" charset="0"/>
              </a:rPr>
              <a:t> </a:t>
            </a:r>
            <a:endParaRPr lang="ar-SA" dirty="0">
              <a:latin typeface="Arial" panose="020B0604020202020204" pitchFamily="34" charset="0"/>
            </a:endParaRPr>
          </a:p>
        </p:txBody>
      </p:sp>
      <p:sp>
        <p:nvSpPr>
          <p:cNvPr id="6" name="TextBox 5"/>
          <p:cNvSpPr txBox="1"/>
          <p:nvPr/>
        </p:nvSpPr>
        <p:spPr>
          <a:xfrm>
            <a:off x="2362283" y="1094704"/>
            <a:ext cx="1825404" cy="4233467"/>
          </a:xfrm>
          <a:prstGeom prst="rect">
            <a:avLst/>
          </a:prstGeom>
          <a:noFill/>
        </p:spPr>
        <p:txBody>
          <a:bodyPr wrap="square" rtlCol="1">
            <a:spAutoFit/>
          </a:bodyPr>
          <a:lstStyle/>
          <a:p>
            <a:pPr algn="justLow" fontAlgn="t">
              <a:lnSpc>
                <a:spcPct val="115000"/>
              </a:lnSpc>
            </a:pPr>
            <a:r>
              <a:rPr lang="ar-SA" dirty="0">
                <a:latin typeface="Calibri" panose="020F0502020204030204" pitchFamily="34" charset="0"/>
                <a:ea typeface="Calibri" panose="020F0502020204030204" pitchFamily="34" charset="0"/>
              </a:rPr>
              <a:t>حذف الأسانيد عدا الصحابي والتابعي</a:t>
            </a:r>
            <a:endParaRPr lang="ar-SA" dirty="0">
              <a:latin typeface="Arial" panose="020B0604020202020204" pitchFamily="34" charset="0"/>
            </a:endParaRPr>
          </a:p>
          <a:p>
            <a:pPr algn="justLow" fontAlgn="t">
              <a:lnSpc>
                <a:spcPct val="115000"/>
              </a:lnSpc>
            </a:pPr>
            <a:r>
              <a:rPr lang="ar-SA" dirty="0">
                <a:latin typeface="Calibri" panose="020F0502020204030204" pitchFamily="34" charset="0"/>
                <a:ea typeface="Calibri" panose="020F0502020204030204" pitchFamily="34" charset="0"/>
              </a:rPr>
              <a:t>بعد ذكر الحديث يذكر من أخرجه من الأئمة،  والصحابي الذي رواه، أو غيره إن كان مرسلاَ .</a:t>
            </a:r>
            <a:endParaRPr lang="ar-SA" dirty="0">
              <a:latin typeface="Arial" panose="020B0604020202020204" pitchFamily="34" charset="0"/>
            </a:endParaRPr>
          </a:p>
          <a:p>
            <a:pPr algn="justLow" fontAlgn="t">
              <a:lnSpc>
                <a:spcPct val="115000"/>
              </a:lnSpc>
            </a:pPr>
            <a:r>
              <a:rPr lang="ar-SA" dirty="0">
                <a:latin typeface="Calibri" panose="020F0502020204030204" pitchFamily="34" charset="0"/>
                <a:ea typeface="Calibri" panose="020F0502020204030204" pitchFamily="34" charset="0"/>
              </a:rPr>
              <a:t>ثم يذكر درجة الحديث من حيث الصحة والحسن والضعف برموز (صح , </a:t>
            </a:r>
            <a:r>
              <a:rPr lang="ar-SA" dirty="0" smtClean="0">
                <a:latin typeface="Calibri" panose="020F0502020204030204" pitchFamily="34" charset="0"/>
                <a:ea typeface="Calibri" panose="020F0502020204030204" pitchFamily="34" charset="0"/>
              </a:rPr>
              <a:t>ح </a:t>
            </a:r>
            <a:r>
              <a:rPr lang="ar-SA" dirty="0">
                <a:latin typeface="Calibri" panose="020F0502020204030204" pitchFamily="34" charset="0"/>
                <a:ea typeface="Calibri" panose="020F0502020204030204" pitchFamily="34" charset="0"/>
              </a:rPr>
              <a:t>, ض )</a:t>
            </a:r>
            <a:endParaRPr lang="ar-SA" dirty="0">
              <a:latin typeface="Arial" panose="020B0604020202020204" pitchFamily="34" charset="0"/>
            </a:endParaRPr>
          </a:p>
          <a:p>
            <a:pPr algn="justLow" fontAlgn="t">
              <a:lnSpc>
                <a:spcPct val="115000"/>
              </a:lnSpc>
            </a:pPr>
            <a:r>
              <a:rPr lang="ar-SA" dirty="0">
                <a:solidFill>
                  <a:srgbClr val="000000"/>
                </a:solidFill>
                <a:latin typeface="Calibri" panose="020F0502020204030204" pitchFamily="34" charset="0"/>
                <a:ea typeface="Calibri" panose="020F0502020204030204" pitchFamily="34" charset="0"/>
              </a:rPr>
              <a:t> </a:t>
            </a:r>
            <a:endParaRPr lang="ar-SA" i="0" u="none" strike="noStrike" dirty="0">
              <a:effectLst/>
              <a:latin typeface="Arial" panose="020B0604020202020204" pitchFamily="34" charset="0"/>
            </a:endParaRPr>
          </a:p>
        </p:txBody>
      </p:sp>
      <p:sp>
        <p:nvSpPr>
          <p:cNvPr id="7" name="TextBox 6"/>
          <p:cNvSpPr txBox="1"/>
          <p:nvPr/>
        </p:nvSpPr>
        <p:spPr>
          <a:xfrm>
            <a:off x="11483993" y="1314637"/>
            <a:ext cx="492443" cy="3786388"/>
          </a:xfrm>
          <a:prstGeom prst="rect">
            <a:avLst/>
          </a:prstGeom>
          <a:noFill/>
        </p:spPr>
        <p:txBody>
          <a:bodyPr vert="vert270" wrap="square" rtlCol="1">
            <a:spAutoFit/>
          </a:bodyPr>
          <a:lstStyle/>
          <a:p>
            <a:pPr algn="ctr"/>
            <a:r>
              <a:rPr lang="ar-SA" sz="2000" b="1" dirty="0" smtClean="0">
                <a:solidFill>
                  <a:schemeClr val="accent2">
                    <a:lumMod val="50000"/>
                  </a:schemeClr>
                </a:solidFill>
              </a:rPr>
              <a:t>الصناعة الإسنادية </a:t>
            </a:r>
            <a:endParaRPr lang="ar-SA" sz="2000" b="1" dirty="0">
              <a:solidFill>
                <a:schemeClr val="accent2">
                  <a:lumMod val="50000"/>
                </a:schemeClr>
              </a:solidFill>
            </a:endParaRPr>
          </a:p>
        </p:txBody>
      </p:sp>
      <p:sp>
        <p:nvSpPr>
          <p:cNvPr id="8" name="مربع نص 7"/>
          <p:cNvSpPr txBox="1"/>
          <p:nvPr/>
        </p:nvSpPr>
        <p:spPr>
          <a:xfrm>
            <a:off x="316523" y="1208320"/>
            <a:ext cx="1723292" cy="3914918"/>
          </a:xfrm>
          <a:prstGeom prst="rect">
            <a:avLst/>
          </a:prstGeom>
          <a:noFill/>
        </p:spPr>
        <p:txBody>
          <a:bodyPr wrap="square" rtlCol="1">
            <a:spAutoFit/>
          </a:bodyPr>
          <a:lstStyle/>
          <a:p>
            <a:pPr algn="justLow" fontAlgn="t">
              <a:lnSpc>
                <a:spcPct val="115000"/>
              </a:lnSpc>
            </a:pPr>
            <a:r>
              <a:rPr lang="ar-SA" dirty="0">
                <a:latin typeface="Calibri" panose="020F0502020204030204" pitchFamily="34" charset="0"/>
                <a:ea typeface="Calibri" panose="020F0502020204030204" pitchFamily="34" charset="0"/>
              </a:rPr>
              <a:t>حذف الأسانيد عدا الصحابي والتابعي</a:t>
            </a:r>
            <a:endParaRPr lang="ar-SA" dirty="0">
              <a:latin typeface="Arial" panose="020B0604020202020204" pitchFamily="34" charset="0"/>
            </a:endParaRPr>
          </a:p>
          <a:p>
            <a:pPr algn="justLow" fontAlgn="t">
              <a:lnSpc>
                <a:spcPct val="115000"/>
              </a:lnSpc>
            </a:pPr>
            <a:r>
              <a:rPr lang="ar-SA" dirty="0">
                <a:latin typeface="Calibri" panose="020F0502020204030204" pitchFamily="34" charset="0"/>
                <a:ea typeface="Calibri" panose="020F0502020204030204" pitchFamily="34" charset="0"/>
              </a:rPr>
              <a:t>بعد ذكر الحديث يذكر من أخرجه من الأئمة،  والصحابي الذي رواه، أو غيره إن كان مرسلاَ .</a:t>
            </a:r>
            <a:endParaRPr lang="ar-SA" dirty="0">
              <a:latin typeface="Arial" panose="020B0604020202020204" pitchFamily="34" charset="0"/>
            </a:endParaRPr>
          </a:p>
          <a:p>
            <a:pPr algn="justLow" fontAlgn="t">
              <a:lnSpc>
                <a:spcPct val="115000"/>
              </a:lnSpc>
            </a:pPr>
            <a:r>
              <a:rPr lang="ar-SA" dirty="0">
                <a:latin typeface="Calibri" panose="020F0502020204030204" pitchFamily="34" charset="0"/>
                <a:ea typeface="Calibri" panose="020F0502020204030204" pitchFamily="34" charset="0"/>
              </a:rPr>
              <a:t>ثم يذكر درجة الحديث من حيث الصحة والحسن والضعف برموز (صح , ح , ض )</a:t>
            </a:r>
            <a:endParaRPr lang="ar-SA" dirty="0">
              <a:latin typeface="Arial" panose="020B0604020202020204" pitchFamily="34" charset="0"/>
            </a:endParaRPr>
          </a:p>
        </p:txBody>
      </p:sp>
    </p:spTree>
    <p:extLst>
      <p:ext uri="{BB962C8B-B14F-4D97-AF65-F5344CB8AC3E}">
        <p14:creationId xmlns:p14="http://schemas.microsoft.com/office/powerpoint/2010/main" val="4233935686"/>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gtEl>
                                        <p:attrNameLst>
                                          <p:attrName>style.visibility</p:attrName>
                                        </p:attrNameLst>
                                      </p:cBhvr>
                                      <p:to>
                                        <p:strVal val="visible"/>
                                      </p:to>
                                    </p:set>
                                    <p:anim calcmode="lin" valueType="num">
                                      <p:cBhvr additive="base">
                                        <p:cTn id="13" dur="500" fill="hold"/>
                                        <p:tgtEl>
                                          <p:spTgt spid="3"/>
                                        </p:tgtEl>
                                        <p:attrNameLst>
                                          <p:attrName>ppt_x</p:attrName>
                                        </p:attrNameLst>
                                      </p:cBhvr>
                                      <p:tavLst>
                                        <p:tav tm="0">
                                          <p:val>
                                            <p:strVal val="#ppt_x"/>
                                          </p:val>
                                        </p:tav>
                                        <p:tav tm="100000">
                                          <p:val>
                                            <p:strVal val="#ppt_x"/>
                                          </p:val>
                                        </p:tav>
                                      </p:tavLst>
                                    </p:anim>
                                    <p:anim calcmode="lin" valueType="num">
                                      <p:cBhvr additive="base">
                                        <p:cTn id="14" dur="500" fill="hold"/>
                                        <p:tgtEl>
                                          <p:spTgt spid="3"/>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5"/>
                                        </p:tgtEl>
                                        <p:attrNameLst>
                                          <p:attrName>style.visibility</p:attrName>
                                        </p:attrNameLst>
                                      </p:cBhvr>
                                      <p:to>
                                        <p:strVal val="visible"/>
                                      </p:to>
                                    </p:set>
                                    <p:anim calcmode="lin" valueType="num">
                                      <p:cBhvr additive="base">
                                        <p:cTn id="19" dur="500" fill="hold"/>
                                        <p:tgtEl>
                                          <p:spTgt spid="5"/>
                                        </p:tgtEl>
                                        <p:attrNameLst>
                                          <p:attrName>ppt_x</p:attrName>
                                        </p:attrNameLst>
                                      </p:cBhvr>
                                      <p:tavLst>
                                        <p:tav tm="0">
                                          <p:val>
                                            <p:strVal val="#ppt_x"/>
                                          </p:val>
                                        </p:tav>
                                        <p:tav tm="100000">
                                          <p:val>
                                            <p:strVal val="#ppt_x"/>
                                          </p:val>
                                        </p:tav>
                                      </p:tavLst>
                                    </p:anim>
                                    <p:anim calcmode="lin" valueType="num">
                                      <p:cBhvr additive="base">
                                        <p:cTn id="20"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6"/>
                                        </p:tgtEl>
                                        <p:attrNameLst>
                                          <p:attrName>style.visibility</p:attrName>
                                        </p:attrNameLst>
                                      </p:cBhvr>
                                      <p:to>
                                        <p:strVal val="visible"/>
                                      </p:to>
                                    </p:set>
                                    <p:anim calcmode="lin" valueType="num">
                                      <p:cBhvr additive="base">
                                        <p:cTn id="25" dur="500" fill="hold"/>
                                        <p:tgtEl>
                                          <p:spTgt spid="6"/>
                                        </p:tgtEl>
                                        <p:attrNameLst>
                                          <p:attrName>ppt_x</p:attrName>
                                        </p:attrNameLst>
                                      </p:cBhvr>
                                      <p:tavLst>
                                        <p:tav tm="0">
                                          <p:val>
                                            <p:strVal val="#ppt_x"/>
                                          </p:val>
                                        </p:tav>
                                        <p:tav tm="100000">
                                          <p:val>
                                            <p:strVal val="#ppt_x"/>
                                          </p:val>
                                        </p:tav>
                                      </p:tavLst>
                                    </p:anim>
                                    <p:anim calcmode="lin" valueType="num">
                                      <p:cBhvr additive="base">
                                        <p:cTn id="26"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8"/>
                                        </p:tgtEl>
                                        <p:attrNameLst>
                                          <p:attrName>style.visibility</p:attrName>
                                        </p:attrNameLst>
                                      </p:cBhvr>
                                      <p:to>
                                        <p:strVal val="visible"/>
                                      </p:to>
                                    </p:set>
                                    <p:anim calcmode="lin" valueType="num">
                                      <p:cBhvr additive="base">
                                        <p:cTn id="31" dur="500" fill="hold"/>
                                        <p:tgtEl>
                                          <p:spTgt spid="8"/>
                                        </p:tgtEl>
                                        <p:attrNameLst>
                                          <p:attrName>ppt_x</p:attrName>
                                        </p:attrNameLst>
                                      </p:cBhvr>
                                      <p:tavLst>
                                        <p:tav tm="0">
                                          <p:val>
                                            <p:strVal val="#ppt_x"/>
                                          </p:val>
                                        </p:tav>
                                        <p:tav tm="100000">
                                          <p:val>
                                            <p:strVal val="#ppt_x"/>
                                          </p:val>
                                        </p:tav>
                                      </p:tavLst>
                                    </p:anim>
                                    <p:anim calcmode="lin" valueType="num">
                                      <p:cBhvr additive="base">
                                        <p:cTn id="32" dur="500" fill="hold"/>
                                        <p:tgtEl>
                                          <p:spTgt spid="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p:bldP spid="5" grpId="0"/>
      <p:bldP spid="6" grpId="0"/>
      <p:bldP spid="8"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عنصر نائب للمحتوى 3"/>
          <p:cNvGraphicFramePr>
            <a:graphicFrameLocks noGrp="1"/>
          </p:cNvGraphicFramePr>
          <p:nvPr>
            <p:ph idx="1"/>
            <p:extLst>
              <p:ext uri="{D42A27DB-BD31-4B8C-83A1-F6EECF244321}">
                <p14:modId xmlns:p14="http://schemas.microsoft.com/office/powerpoint/2010/main" val="2514716123"/>
              </p:ext>
            </p:extLst>
          </p:nvPr>
        </p:nvGraphicFramePr>
        <p:xfrm>
          <a:off x="2" y="0"/>
          <a:ext cx="12191999" cy="6837081"/>
        </p:xfrm>
        <a:graphic>
          <a:graphicData uri="http://schemas.openxmlformats.org/drawingml/2006/table">
            <a:tbl>
              <a:tblPr rtl="1" firstRow="1" bandRow="1">
                <a:tableStyleId>{21E4AEA4-8DFA-4A89-87EB-49C32662AFE0}</a:tableStyleId>
              </a:tblPr>
              <a:tblGrid>
                <a:gridCol w="596917">
                  <a:extLst>
                    <a:ext uri="{9D8B030D-6E8A-4147-A177-3AD203B41FA5}">
                      <a16:colId xmlns="" xmlns:a16="http://schemas.microsoft.com/office/drawing/2014/main" val="2019971861"/>
                    </a:ext>
                  </a:extLst>
                </a:gridCol>
                <a:gridCol w="1975711">
                  <a:extLst>
                    <a:ext uri="{9D8B030D-6E8A-4147-A177-3AD203B41FA5}">
                      <a16:colId xmlns="" xmlns:a16="http://schemas.microsoft.com/office/drawing/2014/main" val="2837001574"/>
                    </a:ext>
                  </a:extLst>
                </a:gridCol>
                <a:gridCol w="4123349">
                  <a:extLst>
                    <a:ext uri="{9D8B030D-6E8A-4147-A177-3AD203B41FA5}">
                      <a16:colId xmlns="" xmlns:a16="http://schemas.microsoft.com/office/drawing/2014/main" val="57858959"/>
                    </a:ext>
                  </a:extLst>
                </a:gridCol>
                <a:gridCol w="2262467">
                  <a:extLst>
                    <a:ext uri="{9D8B030D-6E8A-4147-A177-3AD203B41FA5}">
                      <a16:colId xmlns="" xmlns:a16="http://schemas.microsoft.com/office/drawing/2014/main" val="3932338287"/>
                    </a:ext>
                  </a:extLst>
                </a:gridCol>
                <a:gridCol w="1694727">
                  <a:extLst>
                    <a:ext uri="{9D8B030D-6E8A-4147-A177-3AD203B41FA5}">
                      <a16:colId xmlns="" xmlns:a16="http://schemas.microsoft.com/office/drawing/2014/main" val="3990357072"/>
                    </a:ext>
                  </a:extLst>
                </a:gridCol>
                <a:gridCol w="1538828">
                  <a:extLst>
                    <a:ext uri="{9D8B030D-6E8A-4147-A177-3AD203B41FA5}">
                      <a16:colId xmlns="" xmlns:a16="http://schemas.microsoft.com/office/drawing/2014/main" val="185903404"/>
                    </a:ext>
                  </a:extLst>
                </a:gridCol>
              </a:tblGrid>
              <a:tr h="418331">
                <a:tc>
                  <a:txBody>
                    <a:bodyPr/>
                    <a:lstStyle/>
                    <a:p>
                      <a:pPr rtl="1"/>
                      <a:endParaRPr lang="ar-SA" sz="900" b="1" dirty="0">
                        <a:cs typeface="+mn-cs"/>
                      </a:endParaRPr>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200" dirty="0" smtClean="0"/>
                        <a:t>الجمع بين الصحيحين </a:t>
                      </a:r>
                    </a:p>
                    <a:p>
                      <a:pPr rtl="1"/>
                      <a:endParaRPr lang="ar-SA" sz="900" b="1" dirty="0">
                        <a:cs typeface="+mn-cs"/>
                      </a:endParaRPr>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200" dirty="0" smtClean="0"/>
                        <a:t>تجريد الصحاح </a:t>
                      </a:r>
                    </a:p>
                    <a:p>
                      <a:pPr rtl="1"/>
                      <a:endParaRPr lang="ar-SA" sz="900" b="1" dirty="0">
                        <a:cs typeface="+mn-cs"/>
                      </a:endParaRPr>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200" dirty="0" smtClean="0"/>
                        <a:t>جامع الأصول</a:t>
                      </a:r>
                    </a:p>
                    <a:p>
                      <a:pPr rtl="1"/>
                      <a:endParaRPr lang="ar-SA" sz="900" b="1" dirty="0">
                        <a:cs typeface="+mn-cs"/>
                      </a:endParaRPr>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200" dirty="0" smtClean="0"/>
                        <a:t>الجامع الكبير والصغير</a:t>
                      </a:r>
                    </a:p>
                    <a:p>
                      <a:pPr rtl="1"/>
                      <a:endParaRPr lang="ar-SA" sz="900" b="1" dirty="0">
                        <a:cs typeface="+mn-cs"/>
                      </a:endParaRPr>
                    </a:p>
                  </a:txBody>
                  <a:tcPr/>
                </a:tc>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1200" dirty="0" smtClean="0"/>
                        <a:t>كنز العمال </a:t>
                      </a:r>
                    </a:p>
                    <a:p>
                      <a:pPr rtl="1"/>
                      <a:endParaRPr lang="ar-SA" sz="900" b="1" dirty="0">
                        <a:cs typeface="+mn-cs"/>
                      </a:endParaRPr>
                    </a:p>
                  </a:txBody>
                  <a:tcPr/>
                </a:tc>
                <a:extLst>
                  <a:ext uri="{0D108BD9-81ED-4DB2-BD59-A6C34878D82A}">
                    <a16:rowId xmlns="" xmlns:a16="http://schemas.microsoft.com/office/drawing/2014/main" val="885781477"/>
                  </a:ext>
                </a:extLst>
              </a:tr>
              <a:tr h="6418750">
                <a:tc>
                  <a:txBody>
                    <a:bodyPr/>
                    <a:lstStyle/>
                    <a:p>
                      <a:pPr algn="ctr" rtl="1"/>
                      <a:r>
                        <a:rPr lang="ar-SA" sz="2000" b="1" dirty="0">
                          <a:solidFill>
                            <a:schemeClr val="accent2">
                              <a:lumMod val="50000"/>
                            </a:schemeClr>
                          </a:solidFill>
                        </a:rPr>
                        <a:t>الصناعة </a:t>
                      </a:r>
                      <a:r>
                        <a:rPr lang="ar-SA" sz="2000" b="1" dirty="0" err="1" smtClean="0">
                          <a:solidFill>
                            <a:schemeClr val="accent2">
                              <a:lumMod val="50000"/>
                            </a:schemeClr>
                          </a:solidFill>
                        </a:rPr>
                        <a:t>المتنية</a:t>
                      </a:r>
                      <a:endParaRPr lang="ar-SA" sz="2000" b="1" dirty="0">
                        <a:solidFill>
                          <a:schemeClr val="accent2">
                            <a:lumMod val="50000"/>
                          </a:schemeClr>
                        </a:solidFill>
                      </a:endParaRPr>
                    </a:p>
                    <a:p>
                      <a:pPr rtl="1"/>
                      <a:endParaRPr lang="ar-SA" sz="900" b="1" dirty="0">
                        <a:cs typeface="+mn-cs"/>
                      </a:endParaRPr>
                    </a:p>
                  </a:txBody>
                  <a:tcPr vert="vert270"/>
                </a:tc>
                <a:tc>
                  <a:txBody>
                    <a:bodyPr/>
                    <a:lstStyle/>
                    <a:p>
                      <a:pPr algn="ctr" rtl="1">
                        <a:lnSpc>
                          <a:spcPct val="115000"/>
                        </a:lnSpc>
                        <a:spcAft>
                          <a:spcPts val="0"/>
                        </a:spcAft>
                      </a:pPr>
                      <a:endParaRPr lang="ar-SA" sz="1400" dirty="0" smtClean="0">
                        <a:effectLst/>
                      </a:endParaRPr>
                    </a:p>
                    <a:p>
                      <a:pPr algn="ctr" rtl="1">
                        <a:lnSpc>
                          <a:spcPct val="115000"/>
                        </a:lnSpc>
                        <a:spcAft>
                          <a:spcPts val="0"/>
                        </a:spcAft>
                      </a:pPr>
                      <a:endParaRPr lang="en-US" sz="700" b="1"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r" rtl="1">
                        <a:lnSpc>
                          <a:spcPct val="115000"/>
                        </a:lnSpc>
                        <a:spcAft>
                          <a:spcPts val="0"/>
                        </a:spcAft>
                      </a:pPr>
                      <a:endParaRPr lang="en-US" sz="700" b="1"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marL="685800" algn="ctr" rtl="1">
                        <a:lnSpc>
                          <a:spcPct val="115000"/>
                        </a:lnSpc>
                        <a:spcAft>
                          <a:spcPts val="0"/>
                        </a:spcAft>
                      </a:pPr>
                      <a:endParaRPr lang="en-US" sz="1400" dirty="0">
                        <a:effectLst/>
                      </a:endParaRPr>
                    </a:p>
                    <a:p>
                      <a:pPr algn="justLow" rtl="1">
                        <a:lnSpc>
                          <a:spcPct val="115000"/>
                        </a:lnSpc>
                        <a:spcAft>
                          <a:spcPts val="0"/>
                        </a:spcAft>
                      </a:pPr>
                      <a:endParaRPr lang="ar-SA" sz="900" b="1" dirty="0" smtClean="0">
                        <a:effectLst/>
                        <a:latin typeface="Calibri" panose="020F0502020204030204" pitchFamily="34" charset="0"/>
                        <a:ea typeface="Calibri" panose="020F0502020204030204" pitchFamily="34" charset="0"/>
                        <a:cs typeface="+mn-cs"/>
                      </a:endParaRPr>
                    </a:p>
                  </a:txBody>
                  <a:tcPr marL="68580" marR="68580" marT="0" marB="0"/>
                </a:tc>
                <a:tc>
                  <a:txBody>
                    <a:bodyPr/>
                    <a:lstStyle/>
                    <a:p>
                      <a:pPr rtl="1"/>
                      <a:endParaRPr lang="ar-SA" sz="900" b="1" dirty="0">
                        <a:cs typeface="+mn-cs"/>
                      </a:endParaRPr>
                    </a:p>
                  </a:txBody>
                  <a:tcPr/>
                </a:tc>
                <a:tc>
                  <a:txBody>
                    <a:bodyPr/>
                    <a:lstStyle/>
                    <a:p>
                      <a:pPr rtl="1"/>
                      <a:endParaRPr lang="ar-SA" sz="900" b="1" dirty="0">
                        <a:cs typeface="+mn-cs"/>
                      </a:endParaRPr>
                    </a:p>
                  </a:txBody>
                  <a:tcPr/>
                </a:tc>
                <a:extLst>
                  <a:ext uri="{0D108BD9-81ED-4DB2-BD59-A6C34878D82A}">
                    <a16:rowId xmlns="" xmlns:a16="http://schemas.microsoft.com/office/drawing/2014/main" val="1926876548"/>
                  </a:ext>
                </a:extLst>
              </a:tr>
            </a:tbl>
          </a:graphicData>
        </a:graphic>
      </p:graphicFrame>
      <p:sp>
        <p:nvSpPr>
          <p:cNvPr id="2" name="مربع نص 1"/>
          <p:cNvSpPr txBox="1"/>
          <p:nvPr/>
        </p:nvSpPr>
        <p:spPr>
          <a:xfrm>
            <a:off x="9700591" y="656492"/>
            <a:ext cx="1686594" cy="3914918"/>
          </a:xfrm>
          <a:prstGeom prst="rect">
            <a:avLst/>
          </a:prstGeom>
          <a:noFill/>
        </p:spPr>
        <p:txBody>
          <a:bodyPr wrap="square" rtlCol="1">
            <a:spAutoFit/>
          </a:bodyPr>
          <a:lstStyle/>
          <a:p>
            <a:pPr algn="justLow">
              <a:lnSpc>
                <a:spcPct val="115000"/>
              </a:lnSpc>
            </a:pPr>
            <a:r>
              <a:rPr lang="ar-SA" dirty="0">
                <a:latin typeface="Calibri" panose="020F0502020204030204" pitchFamily="34" charset="0"/>
                <a:ea typeface="Calibri" panose="020F0502020204030204" pitchFamily="34" charset="0"/>
              </a:rPr>
              <a:t>يذكر من أخرج الحديث كتابة، وبين </a:t>
            </a:r>
            <a:r>
              <a:rPr lang="ar-SA" dirty="0" err="1">
                <a:latin typeface="Calibri" panose="020F0502020204030204" pitchFamily="34" charset="0"/>
                <a:ea typeface="Calibri" panose="020F0502020204030204" pitchFamily="34" charset="0"/>
              </a:rPr>
              <a:t>مااتفق</a:t>
            </a:r>
            <a:r>
              <a:rPr lang="ar-SA" dirty="0">
                <a:latin typeface="Calibri" panose="020F0502020204030204" pitchFamily="34" charset="0"/>
                <a:ea typeface="Calibri" panose="020F0502020204030204" pitchFamily="34" charset="0"/>
              </a:rPr>
              <a:t> عليه الشيخان</a:t>
            </a:r>
            <a:endParaRPr lang="en-US" dirty="0">
              <a:latin typeface="Calibri" panose="020F0502020204030204" pitchFamily="34" charset="0"/>
              <a:ea typeface="Calibri" panose="020F0502020204030204" pitchFamily="34" charset="0"/>
            </a:endParaRPr>
          </a:p>
          <a:p>
            <a:pPr algn="justLow">
              <a:lnSpc>
                <a:spcPct val="115000"/>
              </a:lnSpc>
            </a:pPr>
            <a:r>
              <a:rPr lang="ar-SA" dirty="0">
                <a:latin typeface="Calibri" panose="020F0502020204030204" pitchFamily="34" charset="0"/>
                <a:ea typeface="Calibri" panose="020F0502020204030204" pitchFamily="34" charset="0"/>
              </a:rPr>
              <a:t>ومن مميزاته ملاحظته للطائف إسنادية من قبيل الأفراد ونحوها</a:t>
            </a:r>
            <a:endParaRPr lang="en-US" dirty="0">
              <a:latin typeface="Calibri" panose="020F0502020204030204" pitchFamily="34" charset="0"/>
              <a:ea typeface="Calibri" panose="020F0502020204030204" pitchFamily="34" charset="0"/>
            </a:endParaRPr>
          </a:p>
          <a:p>
            <a:pPr algn="justLow">
              <a:lnSpc>
                <a:spcPct val="115000"/>
              </a:lnSpc>
            </a:pPr>
            <a:endParaRPr lang="ar-SA" dirty="0">
              <a:latin typeface="Calibri" panose="020F0502020204030204" pitchFamily="34" charset="0"/>
              <a:ea typeface="Calibri" panose="020F0502020204030204" pitchFamily="34" charset="0"/>
            </a:endParaRPr>
          </a:p>
          <a:p>
            <a:pPr algn="justLow">
              <a:lnSpc>
                <a:spcPct val="115000"/>
              </a:lnSpc>
            </a:pPr>
            <a:endParaRPr lang="ar-SA" dirty="0">
              <a:latin typeface="Calibri" panose="020F0502020204030204" pitchFamily="34" charset="0"/>
              <a:ea typeface="Calibri" panose="020F0502020204030204" pitchFamily="34" charset="0"/>
            </a:endParaRPr>
          </a:p>
          <a:p>
            <a:pPr lvl="0" algn="justLow">
              <a:lnSpc>
                <a:spcPct val="115000"/>
              </a:lnSpc>
              <a:defRPr/>
            </a:pPr>
            <a:endParaRPr lang="ar-SA" dirty="0">
              <a:solidFill>
                <a:prstClr val="black"/>
              </a:solidFill>
              <a:latin typeface="Calibri" panose="020F0502020204030204" pitchFamily="34" charset="0"/>
              <a:ea typeface="Calibri" panose="020F0502020204030204" pitchFamily="34" charset="0"/>
            </a:endParaRPr>
          </a:p>
          <a:p>
            <a:pPr lvl="0" algn="justLow">
              <a:lnSpc>
                <a:spcPct val="115000"/>
              </a:lnSpc>
              <a:defRPr/>
            </a:pPr>
            <a:r>
              <a:rPr lang="ar-SA" dirty="0">
                <a:solidFill>
                  <a:prstClr val="black"/>
                </a:solidFill>
                <a:latin typeface="Calibri" panose="020F0502020204030204" pitchFamily="34" charset="0"/>
                <a:ea typeface="Calibri" panose="020F0502020204030204" pitchFamily="34" charset="0"/>
              </a:rPr>
              <a:t>أثبت أقوال التابعين و مذاهب الفقهاء،</a:t>
            </a:r>
            <a:endParaRPr lang="en-US" dirty="0">
              <a:solidFill>
                <a:prstClr val="black"/>
              </a:solidFill>
              <a:latin typeface="Calibri" panose="020F0502020204030204" pitchFamily="34" charset="0"/>
              <a:ea typeface="Calibri" panose="020F0502020204030204" pitchFamily="34" charset="0"/>
            </a:endParaRPr>
          </a:p>
        </p:txBody>
      </p:sp>
      <p:sp>
        <p:nvSpPr>
          <p:cNvPr id="3" name="مربع نص 2"/>
          <p:cNvSpPr txBox="1"/>
          <p:nvPr/>
        </p:nvSpPr>
        <p:spPr>
          <a:xfrm>
            <a:off x="5540830" y="656492"/>
            <a:ext cx="4159762" cy="5436873"/>
          </a:xfrm>
          <a:prstGeom prst="rect">
            <a:avLst/>
          </a:prstGeom>
          <a:noFill/>
        </p:spPr>
        <p:txBody>
          <a:bodyPr wrap="square" rtlCol="1">
            <a:spAutoFit/>
          </a:bodyPr>
          <a:lstStyle/>
          <a:p>
            <a:pPr algn="justLow">
              <a:lnSpc>
                <a:spcPct val="115000"/>
              </a:lnSpc>
            </a:pPr>
            <a:r>
              <a:rPr lang="ar-SA" sz="1600" dirty="0">
                <a:solidFill>
                  <a:srgbClr val="000000"/>
                </a:solidFill>
                <a:latin typeface="Calibri" panose="020F0502020204030204" pitchFamily="34" charset="0"/>
                <a:ea typeface="Calibri" panose="020F0502020204030204" pitchFamily="34" charset="0"/>
              </a:rPr>
              <a:t>قال </a:t>
            </a:r>
            <a:r>
              <a:rPr lang="ar-SA" sz="1600" dirty="0" err="1">
                <a:solidFill>
                  <a:srgbClr val="000000"/>
                </a:solidFill>
                <a:latin typeface="Calibri" panose="020F0502020204030204" pitchFamily="34" charset="0"/>
                <a:ea typeface="Calibri" panose="020F0502020204030204" pitchFamily="34" charset="0"/>
              </a:rPr>
              <a:t>المعلمي</a:t>
            </a:r>
            <a:r>
              <a:rPr lang="ar-SA" sz="1600" dirty="0">
                <a:solidFill>
                  <a:srgbClr val="000000"/>
                </a:solidFill>
                <a:latin typeface="Calibri" panose="020F0502020204030204" pitchFamily="34" charset="0"/>
                <a:ea typeface="Calibri" panose="020F0502020204030204" pitchFamily="34" charset="0"/>
              </a:rPr>
              <a:t>: ويظهر من خطبة جامع الأصول لابن الأثير : أن رزينا لم يلتزم نسبة الأحاديث إلى تلك الكتب ، بل يسوق الحديث الذي هو فيها كلها ، والحديث الذي في واحد منها كجامع الترمذي </a:t>
            </a:r>
            <a:r>
              <a:rPr lang="ar-SA" sz="1400" dirty="0">
                <a:solidFill>
                  <a:srgbClr val="000000"/>
                </a:solidFill>
                <a:latin typeface="Calibri" panose="020F0502020204030204" pitchFamily="34" charset="0"/>
                <a:ea typeface="Calibri" panose="020F0502020204030204" pitchFamily="34" charset="0"/>
              </a:rPr>
              <a:t>مغفلا النسبة في كل منها، فعلى هذا : </a:t>
            </a:r>
            <a:r>
              <a:rPr lang="ar-SA" sz="1400" dirty="0" err="1">
                <a:solidFill>
                  <a:srgbClr val="000000"/>
                </a:solidFill>
                <a:latin typeface="Calibri" panose="020F0502020204030204" pitchFamily="34" charset="0"/>
                <a:ea typeface="Calibri" panose="020F0502020204030204" pitchFamily="34" charset="0"/>
              </a:rPr>
              <a:t>لايستفاد</a:t>
            </a:r>
            <a:r>
              <a:rPr lang="ar-SA" sz="1400" dirty="0">
                <a:solidFill>
                  <a:srgbClr val="000000"/>
                </a:solidFill>
                <a:latin typeface="Calibri" panose="020F0502020204030204" pitchFamily="34" charset="0"/>
                <a:ea typeface="Calibri" panose="020F0502020204030204" pitchFamily="34" charset="0"/>
              </a:rPr>
              <a:t> من كتابه في الحديث، إلا أنه في تلك الكتب أو بعضها،</a:t>
            </a:r>
            <a:r>
              <a:rPr lang="en-US" sz="1400" dirty="0">
                <a:solidFill>
                  <a:srgbClr val="000000"/>
                </a:solidFill>
                <a:latin typeface="Traditional Arabic" panose="02020603050405020304" pitchFamily="18" charset="-78"/>
                <a:ea typeface="Calibri" panose="020F0502020204030204" pitchFamily="34" charset="0"/>
              </a:rPr>
              <a:t> </a:t>
            </a:r>
            <a:r>
              <a:rPr lang="ar-SA" sz="1400" dirty="0">
                <a:solidFill>
                  <a:srgbClr val="000000"/>
                </a:solidFill>
                <a:latin typeface="Calibri" panose="020F0502020204030204" pitchFamily="34" charset="0"/>
                <a:ea typeface="Calibri" panose="020F0502020204030204" pitchFamily="34" charset="0"/>
              </a:rPr>
              <a:t>ومع ذلك : زاد أحاديث ليست فيها ولا في واحد منها ، فإذا كان الواقع هكذا ومع ذلك لم ينبه في خطبة كتابه أو خاتمته على هذه الزيادات ، فقد أساء ،و مع ذلك فالخطب سهل ، فإن أحاديث غير الصحيحين من تلك الكتب ليست كلها صحاحا ، فصنيع رزين-وإن أوهم في تلك الزيادات أنها في بعض تلك الكتب فلم يوهم أنه صحيح </a:t>
            </a:r>
            <a:r>
              <a:rPr lang="ar-SA" sz="1400" dirty="0" err="1">
                <a:solidFill>
                  <a:srgbClr val="000000"/>
                </a:solidFill>
                <a:latin typeface="Calibri" panose="020F0502020204030204" pitchFamily="34" charset="0"/>
                <a:ea typeface="Calibri" panose="020F0502020204030204" pitchFamily="34" charset="0"/>
              </a:rPr>
              <a:t>ولاحسن</a:t>
            </a:r>
            <a:r>
              <a:rPr lang="en-US" sz="1400" dirty="0">
                <a:solidFill>
                  <a:srgbClr val="000000"/>
                </a:solidFill>
                <a:latin typeface="Traditional Arabic" panose="02020603050405020304" pitchFamily="18" charset="-78"/>
                <a:ea typeface="Calibri" panose="020F0502020204030204" pitchFamily="34" charset="0"/>
              </a:rPr>
              <a:t>.</a:t>
            </a:r>
            <a:r>
              <a:rPr lang="ar-SA" sz="1400" dirty="0">
                <a:solidFill>
                  <a:srgbClr val="000000"/>
                </a:solidFill>
                <a:latin typeface="Calibri" panose="020F0502020204030204" pitchFamily="34" charset="0"/>
                <a:ea typeface="Calibri" panose="020F0502020204030204" pitchFamily="34" charset="0"/>
              </a:rPr>
              <a:t>وأحسب أن تلك الأحاديث التي زادها كانت وقعت له بأسانيد ه،</a:t>
            </a:r>
            <a:endParaRPr lang="en-US" sz="1400" dirty="0">
              <a:latin typeface="Calibri" panose="020F0502020204030204" pitchFamily="34" charset="0"/>
              <a:ea typeface="Calibri" panose="020F0502020204030204" pitchFamily="34" charset="0"/>
            </a:endParaRPr>
          </a:p>
          <a:p>
            <a:pPr algn="justLow">
              <a:lnSpc>
                <a:spcPct val="115000"/>
              </a:lnSpc>
            </a:pPr>
            <a:r>
              <a:rPr lang="ar-SA" sz="1400" dirty="0">
                <a:solidFill>
                  <a:srgbClr val="000000"/>
                </a:solidFill>
                <a:latin typeface="Calibri" panose="020F0502020204030204" pitchFamily="34" charset="0"/>
                <a:ea typeface="Calibri" panose="020F0502020204030204" pitchFamily="34" charset="0"/>
              </a:rPr>
              <a:t>قال الشوكاني: ولقد أدخل في كتابه الذي جمع فيه دواوين الإسلام بلايا وموضوعات </a:t>
            </a:r>
            <a:r>
              <a:rPr lang="ar-SA" sz="1400" dirty="0" err="1">
                <a:solidFill>
                  <a:srgbClr val="000000"/>
                </a:solidFill>
                <a:latin typeface="Calibri" panose="020F0502020204030204" pitchFamily="34" charset="0"/>
                <a:ea typeface="Calibri" panose="020F0502020204030204" pitchFamily="34" charset="0"/>
              </a:rPr>
              <a:t>لاتعرف</a:t>
            </a:r>
            <a:r>
              <a:rPr lang="ar-SA" sz="1400" dirty="0">
                <a:solidFill>
                  <a:srgbClr val="000000"/>
                </a:solidFill>
                <a:latin typeface="Calibri" panose="020F0502020204030204" pitchFamily="34" charset="0"/>
                <a:ea typeface="Calibri" panose="020F0502020204030204" pitchFamily="34" charset="0"/>
              </a:rPr>
              <a:t>، </a:t>
            </a:r>
            <a:r>
              <a:rPr lang="ar-SA" sz="1400" dirty="0" err="1">
                <a:solidFill>
                  <a:srgbClr val="000000"/>
                </a:solidFill>
                <a:latin typeface="Calibri" panose="020F0502020204030204" pitchFamily="34" charset="0"/>
                <a:ea typeface="Calibri" panose="020F0502020204030204" pitchFamily="34" charset="0"/>
              </a:rPr>
              <a:t>ولايدرى</a:t>
            </a:r>
            <a:r>
              <a:rPr lang="ar-SA" sz="1400" dirty="0">
                <a:solidFill>
                  <a:srgbClr val="000000"/>
                </a:solidFill>
                <a:latin typeface="Calibri" panose="020F0502020204030204" pitchFamily="34" charset="0"/>
                <a:ea typeface="Calibri" panose="020F0502020204030204" pitchFamily="34" charset="0"/>
              </a:rPr>
              <a:t> من أين جاء بها ،</a:t>
            </a:r>
            <a:r>
              <a:rPr lang="en-US" sz="1400" dirty="0">
                <a:solidFill>
                  <a:srgbClr val="000000"/>
                </a:solidFill>
                <a:latin typeface="Traditional Arabic" panose="02020603050405020304" pitchFamily="18" charset="-78"/>
                <a:ea typeface="Calibri" panose="020F0502020204030204" pitchFamily="34" charset="0"/>
              </a:rPr>
              <a:t>.</a:t>
            </a:r>
            <a:r>
              <a:rPr lang="ar-SA" sz="1400" dirty="0">
                <a:solidFill>
                  <a:srgbClr val="000000"/>
                </a:solidFill>
                <a:latin typeface="Calibri" panose="020F0502020204030204" pitchFamily="34" charset="0"/>
                <a:ea typeface="Calibri" panose="020F0502020204030204" pitchFamily="34" charset="0"/>
              </a:rPr>
              <a:t>وقد أخطأ ابن الأثير خطأ بينا بذكر ما زاده رزين في جامع الأصول ولم ينبه على عدم صحته في نفسه إلا نادرا كقوله بعد ذكر هذه الصلاة ما لفظه هذا الحديث مما وجدته في كتاب رزين ولم أجده في واحد من الكتب الستة </a:t>
            </a:r>
            <a:endParaRPr lang="en-US" sz="1400" dirty="0">
              <a:latin typeface="Calibri" panose="020F0502020204030204" pitchFamily="34" charset="0"/>
              <a:ea typeface="Calibri" panose="020F0502020204030204" pitchFamily="34" charset="0"/>
            </a:endParaRPr>
          </a:p>
          <a:p>
            <a:pPr algn="justLow">
              <a:lnSpc>
                <a:spcPct val="115000"/>
              </a:lnSpc>
            </a:pPr>
            <a:r>
              <a:rPr lang="ar-SA" sz="1400" dirty="0">
                <a:latin typeface="Calibri" panose="020F0502020204030204" pitchFamily="34" charset="0"/>
                <a:ea typeface="Calibri" panose="020F0502020204030204" pitchFamily="34" charset="0"/>
              </a:rPr>
              <a:t> </a:t>
            </a:r>
            <a:endParaRPr lang="ar-SA" sz="1400" i="1" u="sng" dirty="0">
              <a:solidFill>
                <a:prstClr val="black"/>
              </a:solidFill>
              <a:latin typeface="Calibri" panose="020F0502020204030204" pitchFamily="34" charset="0"/>
              <a:ea typeface="Calibri" panose="020F0502020204030204" pitchFamily="34" charset="0"/>
            </a:endParaRPr>
          </a:p>
          <a:p>
            <a:pPr lvl="0" algn="justLow">
              <a:lnSpc>
                <a:spcPct val="115000"/>
              </a:lnSpc>
              <a:defRPr/>
            </a:pPr>
            <a:r>
              <a:rPr lang="ar-SA" sz="1400" u="sng" dirty="0">
                <a:solidFill>
                  <a:prstClr val="black"/>
                </a:solidFill>
                <a:latin typeface="Calibri" panose="020F0502020204030204" pitchFamily="34" charset="0"/>
                <a:ea typeface="Calibri" panose="020F0502020204030204" pitchFamily="34" charset="0"/>
              </a:rPr>
              <a:t>ذكر أقوال التابعين والفقهاء</a:t>
            </a:r>
            <a:endParaRPr lang="en-US" sz="1400" dirty="0">
              <a:solidFill>
                <a:prstClr val="black"/>
              </a:solidFill>
              <a:latin typeface="Calibri" panose="020F0502020204030204" pitchFamily="34" charset="0"/>
              <a:ea typeface="Calibri" panose="020F0502020204030204" pitchFamily="34" charset="0"/>
            </a:endParaRPr>
          </a:p>
          <a:p>
            <a:pPr lvl="0" algn="justLow">
              <a:lnSpc>
                <a:spcPct val="115000"/>
              </a:lnSpc>
              <a:defRPr/>
            </a:pPr>
            <a:r>
              <a:rPr lang="ar-SA" sz="1400" dirty="0">
                <a:solidFill>
                  <a:prstClr val="black"/>
                </a:solidFill>
                <a:latin typeface="Calibri" panose="020F0502020204030204" pitchFamily="34" charset="0"/>
                <a:ea typeface="Calibri" panose="020F0502020204030204" pitchFamily="34" charset="0"/>
              </a:rPr>
              <a:t>فقد ذكر في كتابه فقه مالك، وتراجم أبواب البخاري.</a:t>
            </a:r>
            <a:endParaRPr lang="en-US" sz="1400" dirty="0">
              <a:solidFill>
                <a:prstClr val="black"/>
              </a:solidFill>
              <a:latin typeface="Calibri" panose="020F0502020204030204" pitchFamily="34" charset="0"/>
              <a:ea typeface="Calibri" panose="020F0502020204030204" pitchFamily="34" charset="0"/>
            </a:endParaRPr>
          </a:p>
          <a:p>
            <a:pPr algn="justLow">
              <a:lnSpc>
                <a:spcPct val="115000"/>
              </a:lnSpc>
            </a:pPr>
            <a:r>
              <a:rPr lang="ar-SA" sz="1400" u="sng" dirty="0">
                <a:latin typeface="Calibri" panose="020F0502020204030204" pitchFamily="34" charset="0"/>
                <a:ea typeface="Calibri" panose="020F0502020204030204" pitchFamily="34" charset="0"/>
              </a:rPr>
              <a:t>ذكر أقوال التابعين والفقهاء</a:t>
            </a:r>
            <a:endParaRPr lang="en-US" sz="1400" dirty="0">
              <a:latin typeface="Calibri" panose="020F0502020204030204" pitchFamily="34" charset="0"/>
              <a:ea typeface="Calibri" panose="020F0502020204030204" pitchFamily="34" charset="0"/>
            </a:endParaRPr>
          </a:p>
          <a:p>
            <a:pPr algn="justLow">
              <a:lnSpc>
                <a:spcPct val="115000"/>
              </a:lnSpc>
            </a:pPr>
            <a:r>
              <a:rPr lang="ar-SA" sz="1400" dirty="0">
                <a:latin typeface="Calibri" panose="020F0502020204030204" pitchFamily="34" charset="0"/>
                <a:ea typeface="Calibri" panose="020F0502020204030204" pitchFamily="34" charset="0"/>
              </a:rPr>
              <a:t>فقد ذكر في كتابه فقه مالك، وتراجم أبواب البخاري.</a:t>
            </a:r>
            <a:endParaRPr lang="en-US" sz="1400" dirty="0">
              <a:latin typeface="Calibri" panose="020F0502020204030204" pitchFamily="34" charset="0"/>
              <a:ea typeface="Calibri" panose="020F0502020204030204" pitchFamily="34" charset="0"/>
            </a:endParaRPr>
          </a:p>
        </p:txBody>
      </p:sp>
      <p:sp>
        <p:nvSpPr>
          <p:cNvPr id="5" name="مربع نص 4"/>
          <p:cNvSpPr txBox="1"/>
          <p:nvPr/>
        </p:nvSpPr>
        <p:spPr>
          <a:xfrm>
            <a:off x="3418368" y="638025"/>
            <a:ext cx="1934307" cy="5299271"/>
          </a:xfrm>
          <a:prstGeom prst="rect">
            <a:avLst/>
          </a:prstGeom>
          <a:noFill/>
        </p:spPr>
        <p:txBody>
          <a:bodyPr wrap="square" rtlCol="1">
            <a:spAutoFit/>
          </a:bodyPr>
          <a:lstStyle/>
          <a:p>
            <a:pPr algn="justLow">
              <a:lnSpc>
                <a:spcPct val="107000"/>
              </a:lnSpc>
              <a:spcAft>
                <a:spcPts val="800"/>
              </a:spcAft>
            </a:pPr>
            <a:r>
              <a:rPr lang="ar-SA" sz="1600" dirty="0">
                <a:latin typeface="Calibri" panose="020F0502020204030204" pitchFamily="34" charset="0"/>
                <a:ea typeface="Calibri" panose="020F0502020204030204" pitchFamily="34" charset="0"/>
              </a:rPr>
              <a:t>يورد رموز من اخرجوا الحديث في أول الحديث. وقد رمز للبخاري (خ)، ولمسلم (م)، ومالك في </a:t>
            </a:r>
            <a:r>
              <a:rPr lang="ar-SA" sz="1600" dirty="0" err="1">
                <a:latin typeface="Calibri" panose="020F0502020204030204" pitchFamily="34" charset="0"/>
                <a:ea typeface="Calibri" panose="020F0502020204030204" pitchFamily="34" charset="0"/>
              </a:rPr>
              <a:t>الموطا</a:t>
            </a:r>
            <a:r>
              <a:rPr lang="ar-SA" sz="1600" dirty="0">
                <a:latin typeface="Calibri" panose="020F0502020204030204" pitchFamily="34" charset="0"/>
                <a:ea typeface="Calibri" panose="020F0502020204030204" pitchFamily="34" charset="0"/>
              </a:rPr>
              <a:t> (ط)، وأبي داود (د)، والنسائي (س)، والترمذي(ت). </a:t>
            </a:r>
            <a:endParaRPr lang="en-US" sz="1600" dirty="0">
              <a:latin typeface="Calibri" panose="020F0502020204030204" pitchFamily="34" charset="0"/>
              <a:ea typeface="Calibri" panose="020F0502020204030204" pitchFamily="34" charset="0"/>
            </a:endParaRPr>
          </a:p>
          <a:p>
            <a:pPr algn="justLow">
              <a:lnSpc>
                <a:spcPct val="115000"/>
              </a:lnSpc>
            </a:pPr>
            <a:r>
              <a:rPr lang="ar-SA" sz="1600" dirty="0">
                <a:latin typeface="Calibri" panose="020F0502020204030204" pitchFamily="34" charset="0"/>
                <a:ea typeface="Calibri" panose="020F0502020204030204" pitchFamily="34" charset="0"/>
              </a:rPr>
              <a:t>ثم كرر ذكر من أخرج الحديث كتابة خوفًا من سقوط الرموز من بعض النسخ زيادة في الدقة .</a:t>
            </a:r>
          </a:p>
          <a:p>
            <a:pPr algn="justLow">
              <a:lnSpc>
                <a:spcPct val="115000"/>
              </a:lnSpc>
            </a:pPr>
            <a:endParaRPr lang="ar-SA" sz="1600" dirty="0">
              <a:latin typeface="Calibri" panose="020F0502020204030204" pitchFamily="34" charset="0"/>
              <a:ea typeface="Calibri" panose="020F0502020204030204" pitchFamily="34" charset="0"/>
            </a:endParaRPr>
          </a:p>
          <a:p>
            <a:pPr lvl="0" algn="justLow">
              <a:lnSpc>
                <a:spcPct val="107000"/>
              </a:lnSpc>
              <a:spcAft>
                <a:spcPts val="800"/>
              </a:spcAft>
              <a:defRPr/>
            </a:pPr>
            <a:r>
              <a:rPr lang="ar-SA" sz="1600" dirty="0">
                <a:solidFill>
                  <a:prstClr val="black"/>
                </a:solidFill>
                <a:latin typeface="Calibri" panose="020F0502020204030204" pitchFamily="34" charset="0"/>
                <a:ea typeface="Calibri" panose="020F0502020204030204" pitchFamily="34" charset="0"/>
              </a:rPr>
              <a:t>أثبت الأحاديث المرفوعة والموقوفة، ولم يثبت أقوال التابعين ولا مذاهب الفقهاء، مثل الحميدي وغيره ممن جمع بين هذه الكتب، ، وقد يذكر نادراً أقوال للتابعين فقط. </a:t>
            </a:r>
            <a:endParaRPr lang="en-US" sz="1600" dirty="0">
              <a:solidFill>
                <a:prstClr val="black"/>
              </a:solidFill>
              <a:latin typeface="Calibri" panose="020F0502020204030204" pitchFamily="34" charset="0"/>
              <a:ea typeface="Calibri" panose="020F0502020204030204" pitchFamily="34" charset="0"/>
            </a:endParaRPr>
          </a:p>
        </p:txBody>
      </p:sp>
      <p:sp>
        <p:nvSpPr>
          <p:cNvPr id="6" name="مربع نص 5"/>
          <p:cNvSpPr txBox="1"/>
          <p:nvPr/>
        </p:nvSpPr>
        <p:spPr>
          <a:xfrm>
            <a:off x="1674432" y="674958"/>
            <a:ext cx="1465385" cy="2825389"/>
          </a:xfrm>
          <a:prstGeom prst="rect">
            <a:avLst/>
          </a:prstGeom>
          <a:noFill/>
        </p:spPr>
        <p:txBody>
          <a:bodyPr wrap="square" rtlCol="1">
            <a:spAutoFit/>
          </a:bodyPr>
          <a:lstStyle/>
          <a:p>
            <a:pPr algn="justLow">
              <a:lnSpc>
                <a:spcPct val="115000"/>
              </a:lnSpc>
              <a:spcAft>
                <a:spcPts val="800"/>
              </a:spcAft>
            </a:pPr>
            <a:r>
              <a:rPr lang="ar-SA" dirty="0" smtClean="0">
                <a:latin typeface="Calibri" panose="020F0502020204030204" pitchFamily="34" charset="0"/>
                <a:ea typeface="Calibri" panose="020F0502020204030204" pitchFamily="34" charset="0"/>
              </a:rPr>
              <a:t>-يذكر </a:t>
            </a:r>
            <a:r>
              <a:rPr lang="ar-SA" dirty="0">
                <a:latin typeface="Calibri" panose="020F0502020204030204" pitchFamily="34" charset="0"/>
                <a:ea typeface="Calibri" panose="020F0502020204030204" pitchFamily="34" charset="0"/>
              </a:rPr>
              <a:t>المتون، ويختصر الطويل منها.</a:t>
            </a:r>
          </a:p>
          <a:p>
            <a:pPr algn="justLow">
              <a:lnSpc>
                <a:spcPct val="115000"/>
              </a:lnSpc>
              <a:spcAft>
                <a:spcPts val="800"/>
              </a:spcAft>
              <a:defRPr/>
            </a:pPr>
            <a:r>
              <a:rPr lang="ar-SA" dirty="0" smtClean="0">
                <a:latin typeface="Calibri" panose="020F0502020204030204" pitchFamily="34" charset="0"/>
                <a:ea typeface="Calibri" panose="020F0502020204030204" pitchFamily="34" charset="0"/>
              </a:rPr>
              <a:t>-لا </a:t>
            </a:r>
            <a:r>
              <a:rPr lang="ar-SA" dirty="0">
                <a:latin typeface="Calibri" panose="020F0502020204030204" pitchFamily="34" charset="0"/>
                <a:ea typeface="Calibri" panose="020F0502020204030204" pitchFamily="34" charset="0"/>
              </a:rPr>
              <a:t>يوازن بين الروايات ولا يذكر </a:t>
            </a:r>
            <a:r>
              <a:rPr lang="ar-SA" dirty="0" smtClean="0">
                <a:latin typeface="Calibri" panose="020F0502020204030204" pitchFamily="34" charset="0"/>
                <a:ea typeface="Calibri" panose="020F0502020204030204" pitchFamily="34" charset="0"/>
              </a:rPr>
              <a:t>الفروق</a:t>
            </a:r>
            <a:endParaRPr lang="ar-SA" dirty="0">
              <a:latin typeface="Calibri" panose="020F0502020204030204" pitchFamily="34" charset="0"/>
              <a:ea typeface="Calibri" panose="020F0502020204030204" pitchFamily="34" charset="0"/>
            </a:endParaRPr>
          </a:p>
          <a:p>
            <a:pPr algn="justLow">
              <a:lnSpc>
                <a:spcPct val="115000"/>
              </a:lnSpc>
              <a:defRPr/>
            </a:pPr>
            <a:r>
              <a:rPr lang="ar-SA" dirty="0" smtClean="0">
                <a:latin typeface="Calibri" panose="020F0502020204030204" pitchFamily="34" charset="0"/>
                <a:ea typeface="Calibri" panose="020F0502020204030204" pitchFamily="34" charset="0"/>
              </a:rPr>
              <a:t>-لا </a:t>
            </a:r>
            <a:r>
              <a:rPr lang="ar-SA" dirty="0">
                <a:latin typeface="Calibri" panose="020F0502020204030204" pitchFamily="34" charset="0"/>
                <a:ea typeface="Calibri" panose="020F0502020204030204" pitchFamily="34" charset="0"/>
              </a:rPr>
              <a:t>يشرح الغريب.</a:t>
            </a:r>
            <a:endParaRPr lang="en-US" dirty="0">
              <a:latin typeface="Calibri" panose="020F0502020204030204" pitchFamily="34" charset="0"/>
              <a:ea typeface="Calibri" panose="020F0502020204030204" pitchFamily="34" charset="0"/>
            </a:endParaRPr>
          </a:p>
        </p:txBody>
      </p:sp>
      <p:sp>
        <p:nvSpPr>
          <p:cNvPr id="7" name="مربع نص 6"/>
          <p:cNvSpPr txBox="1"/>
          <p:nvPr/>
        </p:nvSpPr>
        <p:spPr>
          <a:xfrm>
            <a:off x="151417" y="638025"/>
            <a:ext cx="1371600" cy="2862322"/>
          </a:xfrm>
          <a:prstGeom prst="rect">
            <a:avLst/>
          </a:prstGeom>
          <a:noFill/>
        </p:spPr>
        <p:txBody>
          <a:bodyPr wrap="square" rtlCol="1">
            <a:spAutoFit/>
          </a:bodyPr>
          <a:lstStyle/>
          <a:p>
            <a:pPr algn="justLow">
              <a:defRPr/>
            </a:pPr>
            <a:r>
              <a:rPr lang="ar-SA" dirty="0">
                <a:latin typeface="Calibri" panose="020F0502020204030204" pitchFamily="34" charset="0"/>
                <a:ea typeface="Calibri" panose="020F0502020204030204" pitchFamily="34" charset="0"/>
              </a:rPr>
              <a:t>ينقل حكم السيوطي</a:t>
            </a:r>
            <a:endParaRPr lang="en-US" dirty="0">
              <a:latin typeface="Calibri" panose="020F0502020204030204" pitchFamily="34" charset="0"/>
              <a:ea typeface="Calibri" panose="020F0502020204030204" pitchFamily="34" charset="0"/>
            </a:endParaRPr>
          </a:p>
          <a:p>
            <a:pPr algn="justLow">
              <a:defRPr/>
            </a:pPr>
            <a:r>
              <a:rPr lang="ar-SA" dirty="0">
                <a:latin typeface="Calibri" panose="020F0502020204030204" pitchFamily="34" charset="0"/>
                <a:ea typeface="Calibri" panose="020F0502020204030204" pitchFamily="34" charset="0"/>
              </a:rPr>
              <a:t>يذكر المتون، ويختصر الطويل منها.</a:t>
            </a:r>
            <a:endParaRPr lang="en-US" dirty="0">
              <a:latin typeface="Calibri" panose="020F0502020204030204" pitchFamily="34" charset="0"/>
              <a:ea typeface="Calibri" panose="020F0502020204030204" pitchFamily="34" charset="0"/>
            </a:endParaRPr>
          </a:p>
          <a:p>
            <a:pPr algn="justLow">
              <a:defRPr/>
            </a:pPr>
            <a:r>
              <a:rPr lang="ar-SA" dirty="0">
                <a:latin typeface="Calibri" panose="020F0502020204030204" pitchFamily="34" charset="0"/>
                <a:ea typeface="Calibri" panose="020F0502020204030204" pitchFamily="34" charset="0"/>
              </a:rPr>
              <a:t>لا يوازن بين الروايات ولا يذكر الفروق</a:t>
            </a:r>
            <a:endParaRPr lang="en-US" dirty="0">
              <a:latin typeface="Calibri" panose="020F0502020204030204" pitchFamily="34" charset="0"/>
              <a:ea typeface="Calibri" panose="020F0502020204030204" pitchFamily="34" charset="0"/>
            </a:endParaRPr>
          </a:p>
          <a:p>
            <a:pPr algn="justLow">
              <a:defRPr/>
            </a:pPr>
            <a:r>
              <a:rPr lang="ar-SA" dirty="0">
                <a:latin typeface="Calibri" panose="020F0502020204030204" pitchFamily="34" charset="0"/>
                <a:ea typeface="Calibri" panose="020F0502020204030204" pitchFamily="34" charset="0"/>
              </a:rPr>
              <a:t>لا يشرح الغريب.</a:t>
            </a:r>
            <a:endParaRPr lang="en-US" dirty="0">
              <a:latin typeface="Calibri" panose="020F0502020204030204" pitchFamily="34" charset="0"/>
              <a:ea typeface="Calibri" panose="020F0502020204030204" pitchFamily="34" charset="0"/>
            </a:endParaRPr>
          </a:p>
        </p:txBody>
      </p:sp>
    </p:spTree>
    <p:extLst>
      <p:ext uri="{BB962C8B-B14F-4D97-AF65-F5344CB8AC3E}">
        <p14:creationId xmlns:p14="http://schemas.microsoft.com/office/powerpoint/2010/main" val="1861126828"/>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 calcmode="lin" valueType="num">
                                      <p:cBhvr additive="base">
                                        <p:cTn id="13"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0" end="0"/>
                                            </p:txEl>
                                          </p:spTgt>
                                        </p:tgtEl>
                                        <p:attrNameLst>
                                          <p:attrName>ppt_y</p:attrName>
                                        </p:attrNameLst>
                                      </p:cBhvr>
                                      <p:tavLst>
                                        <p:tav tm="0">
                                          <p:val>
                                            <p:strVal val="1+#ppt_h/2"/>
                                          </p:val>
                                        </p:tav>
                                        <p:tav tm="100000">
                                          <p:val>
                                            <p:strVal val="#ppt_y"/>
                                          </p:val>
                                        </p:tav>
                                      </p:tavLst>
                                    </p:anim>
                                  </p:childTnLst>
                                </p:cTn>
                              </p:par>
                              <p:par>
                                <p:cTn id="15" presetID="2" presetClass="entr" presetSubtype="4" fill="hold" nodeType="with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 calcmode="lin" valueType="num">
                                      <p:cBhvr additive="base">
                                        <p:cTn id="1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8" dur="500" fill="hold"/>
                                        <p:tgtEl>
                                          <p:spTgt spid="3">
                                            <p:txEl>
                                              <p:pRg st="1" end="1"/>
                                            </p:txEl>
                                          </p:spTgt>
                                        </p:tgtEl>
                                        <p:attrNameLst>
                                          <p:attrName>ppt_y</p:attrName>
                                        </p:attrNameLst>
                                      </p:cBhvr>
                                      <p:tavLst>
                                        <p:tav tm="0">
                                          <p:val>
                                            <p:strVal val="1+#ppt_h/2"/>
                                          </p:val>
                                        </p:tav>
                                        <p:tav tm="100000">
                                          <p:val>
                                            <p:strVal val="#ppt_y"/>
                                          </p:val>
                                        </p:tav>
                                      </p:tavLst>
                                    </p:anim>
                                  </p:childTnLst>
                                </p:cTn>
                              </p:par>
                              <p:par>
                                <p:cTn id="19" presetID="2" presetClass="entr" presetSubtype="4" fill="hold" nodeType="with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 calcmode="lin" valueType="num">
                                      <p:cBhvr additive="base">
                                        <p:cTn id="21"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2" end="2"/>
                                            </p:txEl>
                                          </p:spTgt>
                                        </p:tgtEl>
                                        <p:attrNameLst>
                                          <p:attrName>ppt_y</p:attrName>
                                        </p:attrNameLst>
                                      </p:cBhvr>
                                      <p:tavLst>
                                        <p:tav tm="0">
                                          <p:val>
                                            <p:strVal val="1+#ppt_h/2"/>
                                          </p:val>
                                        </p:tav>
                                        <p:tav tm="100000">
                                          <p:val>
                                            <p:strVal val="#ppt_y"/>
                                          </p:val>
                                        </p:tav>
                                      </p:tavLst>
                                    </p:anim>
                                  </p:childTnLst>
                                </p:cTn>
                              </p:par>
                              <p:par>
                                <p:cTn id="23" presetID="2" presetClass="entr" presetSubtype="4" fill="hold" nodeType="with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par>
                                <p:cTn id="27" presetID="2" presetClass="entr" presetSubtype="4" fill="hold" nodeType="withEffect">
                                  <p:stCondLst>
                                    <p:cond delay="0"/>
                                  </p:stCondLst>
                                  <p:childTnLst>
                                    <p:set>
                                      <p:cBhvr>
                                        <p:cTn id="28" dur="1" fill="hold">
                                          <p:stCondLst>
                                            <p:cond delay="0"/>
                                          </p:stCondLst>
                                        </p:cTn>
                                        <p:tgtEl>
                                          <p:spTgt spid="3">
                                            <p:txEl>
                                              <p:pRg st="4" end="4"/>
                                            </p:txEl>
                                          </p:spTgt>
                                        </p:tgtEl>
                                        <p:attrNameLst>
                                          <p:attrName>style.visibility</p:attrName>
                                        </p:attrNameLst>
                                      </p:cBhvr>
                                      <p:to>
                                        <p:strVal val="visible"/>
                                      </p:to>
                                    </p:set>
                                    <p:anim calcmode="lin" valueType="num">
                                      <p:cBhvr additive="base">
                                        <p:cTn id="29"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0" dur="500" fill="hold"/>
                                        <p:tgtEl>
                                          <p:spTgt spid="3">
                                            <p:txEl>
                                              <p:pRg st="4" end="4"/>
                                            </p:txEl>
                                          </p:spTgt>
                                        </p:tgtEl>
                                        <p:attrNameLst>
                                          <p:attrName>ppt_y</p:attrName>
                                        </p:attrNameLst>
                                      </p:cBhvr>
                                      <p:tavLst>
                                        <p:tav tm="0">
                                          <p:val>
                                            <p:strVal val="1+#ppt_h/2"/>
                                          </p:val>
                                        </p:tav>
                                        <p:tav tm="100000">
                                          <p:val>
                                            <p:strVal val="#ppt_y"/>
                                          </p:val>
                                        </p:tav>
                                      </p:tavLst>
                                    </p:anim>
                                  </p:childTnLst>
                                </p:cTn>
                              </p:par>
                              <p:par>
                                <p:cTn id="31" presetID="2" presetClass="entr" presetSubtype="4" fill="hold" nodeType="withEffect">
                                  <p:stCondLst>
                                    <p:cond delay="0"/>
                                  </p:stCondLst>
                                  <p:childTnLst>
                                    <p:set>
                                      <p:cBhvr>
                                        <p:cTn id="32" dur="1" fill="hold">
                                          <p:stCondLst>
                                            <p:cond delay="0"/>
                                          </p:stCondLst>
                                        </p:cTn>
                                        <p:tgtEl>
                                          <p:spTgt spid="3">
                                            <p:txEl>
                                              <p:pRg st="5" end="5"/>
                                            </p:txEl>
                                          </p:spTgt>
                                        </p:tgtEl>
                                        <p:attrNameLst>
                                          <p:attrName>style.visibility</p:attrName>
                                        </p:attrNameLst>
                                      </p:cBhvr>
                                      <p:to>
                                        <p:strVal val="visible"/>
                                      </p:to>
                                    </p:set>
                                    <p:anim calcmode="lin" valueType="num">
                                      <p:cBhvr additive="base">
                                        <p:cTn id="33"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4" dur="500" fill="hold"/>
                                        <p:tgtEl>
                                          <p:spTgt spid="3">
                                            <p:txEl>
                                              <p:pRg st="5" end="5"/>
                                            </p:txEl>
                                          </p:spTgt>
                                        </p:tgtEl>
                                        <p:attrNameLst>
                                          <p:attrName>ppt_y</p:attrName>
                                        </p:attrNameLst>
                                      </p:cBhvr>
                                      <p:tavLst>
                                        <p:tav tm="0">
                                          <p:val>
                                            <p:strVal val="1+#ppt_h/2"/>
                                          </p:val>
                                        </p:tav>
                                        <p:tav tm="100000">
                                          <p:val>
                                            <p:strVal val="#ppt_y"/>
                                          </p:val>
                                        </p:tav>
                                      </p:tavLst>
                                    </p:anim>
                                  </p:childTnLst>
                                </p:cTn>
                              </p:par>
                              <p:par>
                                <p:cTn id="35" presetID="2" presetClass="entr" presetSubtype="4" fill="hold" nodeType="with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 calcmode="lin" valueType="num">
                                      <p:cBhvr additive="base">
                                        <p:cTn id="37"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5"/>
                                        </p:tgtEl>
                                        <p:attrNameLst>
                                          <p:attrName>style.visibility</p:attrName>
                                        </p:attrNameLst>
                                      </p:cBhvr>
                                      <p:to>
                                        <p:strVal val="visible"/>
                                      </p:to>
                                    </p:set>
                                    <p:anim calcmode="lin" valueType="num">
                                      <p:cBhvr additive="base">
                                        <p:cTn id="43" dur="500" fill="hold"/>
                                        <p:tgtEl>
                                          <p:spTgt spid="5"/>
                                        </p:tgtEl>
                                        <p:attrNameLst>
                                          <p:attrName>ppt_x</p:attrName>
                                        </p:attrNameLst>
                                      </p:cBhvr>
                                      <p:tavLst>
                                        <p:tav tm="0">
                                          <p:val>
                                            <p:strVal val="#ppt_x"/>
                                          </p:val>
                                        </p:tav>
                                        <p:tav tm="100000">
                                          <p:val>
                                            <p:strVal val="#ppt_x"/>
                                          </p:val>
                                        </p:tav>
                                      </p:tavLst>
                                    </p:anim>
                                    <p:anim calcmode="lin" valueType="num">
                                      <p:cBhvr additive="base">
                                        <p:cTn id="44"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6"/>
                                        </p:tgtEl>
                                        <p:attrNameLst>
                                          <p:attrName>style.visibility</p:attrName>
                                        </p:attrNameLst>
                                      </p:cBhvr>
                                      <p:to>
                                        <p:strVal val="visible"/>
                                      </p:to>
                                    </p:set>
                                    <p:anim calcmode="lin" valueType="num">
                                      <p:cBhvr additive="base">
                                        <p:cTn id="49" dur="500" fill="hold"/>
                                        <p:tgtEl>
                                          <p:spTgt spid="6"/>
                                        </p:tgtEl>
                                        <p:attrNameLst>
                                          <p:attrName>ppt_x</p:attrName>
                                        </p:attrNameLst>
                                      </p:cBhvr>
                                      <p:tavLst>
                                        <p:tav tm="0">
                                          <p:val>
                                            <p:strVal val="#ppt_x"/>
                                          </p:val>
                                        </p:tav>
                                        <p:tav tm="100000">
                                          <p:val>
                                            <p:strVal val="#ppt_x"/>
                                          </p:val>
                                        </p:tav>
                                      </p:tavLst>
                                    </p:anim>
                                    <p:anim calcmode="lin" valueType="num">
                                      <p:cBhvr additive="base">
                                        <p:cTn id="50" dur="500" fill="hold"/>
                                        <p:tgtEl>
                                          <p:spTgt spid="6"/>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7"/>
                                        </p:tgtEl>
                                        <p:attrNameLst>
                                          <p:attrName>style.visibility</p:attrName>
                                        </p:attrNameLst>
                                      </p:cBhvr>
                                      <p:to>
                                        <p:strVal val="visible"/>
                                      </p:to>
                                    </p:set>
                                    <p:anim calcmode="lin" valueType="num">
                                      <p:cBhvr additive="base">
                                        <p:cTn id="55" dur="500" fill="hold"/>
                                        <p:tgtEl>
                                          <p:spTgt spid="7"/>
                                        </p:tgtEl>
                                        <p:attrNameLst>
                                          <p:attrName>ppt_x</p:attrName>
                                        </p:attrNameLst>
                                      </p:cBhvr>
                                      <p:tavLst>
                                        <p:tav tm="0">
                                          <p:val>
                                            <p:strVal val="#ppt_x"/>
                                          </p:val>
                                        </p:tav>
                                        <p:tav tm="100000">
                                          <p:val>
                                            <p:strVal val="#ppt_x"/>
                                          </p:val>
                                        </p:tav>
                                      </p:tavLst>
                                    </p:anim>
                                    <p:anim calcmode="lin" valueType="num">
                                      <p:cBhvr additive="base">
                                        <p:cTn id="56" dur="500" fill="hold"/>
                                        <p:tgtEl>
                                          <p:spTgt spid="7"/>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5" grpId="0"/>
      <p:bldP spid="6" grpId="0"/>
      <p:bldP spid="7"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عنصر نائب للمحتوى 3"/>
          <p:cNvGraphicFramePr>
            <a:graphicFrameLocks noGrp="1"/>
          </p:cNvGraphicFramePr>
          <p:nvPr>
            <p:ph idx="1"/>
            <p:extLst>
              <p:ext uri="{D42A27DB-BD31-4B8C-83A1-F6EECF244321}">
                <p14:modId xmlns:p14="http://schemas.microsoft.com/office/powerpoint/2010/main" val="3346989150"/>
              </p:ext>
            </p:extLst>
          </p:nvPr>
        </p:nvGraphicFramePr>
        <p:xfrm>
          <a:off x="2" y="76199"/>
          <a:ext cx="12115799" cy="6672943"/>
        </p:xfrm>
        <a:graphic>
          <a:graphicData uri="http://schemas.openxmlformats.org/drawingml/2006/table">
            <a:tbl>
              <a:tblPr rtl="1" firstRow="1" bandRow="1">
                <a:tableStyleId>{21E4AEA4-8DFA-4A89-87EB-49C32662AFE0}</a:tableStyleId>
              </a:tblPr>
              <a:tblGrid>
                <a:gridCol w="996324">
                  <a:extLst>
                    <a:ext uri="{9D8B030D-6E8A-4147-A177-3AD203B41FA5}">
                      <a16:colId xmlns="" xmlns:a16="http://schemas.microsoft.com/office/drawing/2014/main" val="235624673"/>
                    </a:ext>
                  </a:extLst>
                </a:gridCol>
                <a:gridCol w="1663215">
                  <a:extLst>
                    <a:ext uri="{9D8B030D-6E8A-4147-A177-3AD203B41FA5}">
                      <a16:colId xmlns="" xmlns:a16="http://schemas.microsoft.com/office/drawing/2014/main" val="1495270153"/>
                    </a:ext>
                  </a:extLst>
                </a:gridCol>
                <a:gridCol w="2524818">
                  <a:extLst>
                    <a:ext uri="{9D8B030D-6E8A-4147-A177-3AD203B41FA5}">
                      <a16:colId xmlns="" xmlns:a16="http://schemas.microsoft.com/office/drawing/2014/main" val="280306005"/>
                    </a:ext>
                  </a:extLst>
                </a:gridCol>
                <a:gridCol w="2687836">
                  <a:extLst>
                    <a:ext uri="{9D8B030D-6E8A-4147-A177-3AD203B41FA5}">
                      <a16:colId xmlns="" xmlns:a16="http://schemas.microsoft.com/office/drawing/2014/main" val="2096927459"/>
                    </a:ext>
                  </a:extLst>
                </a:gridCol>
                <a:gridCol w="2300527"/>
                <a:gridCol w="1943079"/>
              </a:tblGrid>
              <a:tr h="1220103">
                <a:tc>
                  <a:txBody>
                    <a:bodyPr/>
                    <a:lstStyle/>
                    <a:p>
                      <a:pPr rtl="1"/>
                      <a:endParaRPr lang="ar-SA" sz="1050" b="1" dirty="0">
                        <a:cs typeface="+mn-cs"/>
                      </a:endParaRPr>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2400" kern="1200" dirty="0" smtClean="0"/>
                        <a:t>الجمع بين الصحيحين </a:t>
                      </a:r>
                    </a:p>
                    <a:p>
                      <a:pPr rtl="1"/>
                      <a:endParaRPr lang="ar-SA" sz="1050" b="1" dirty="0">
                        <a:cs typeface="+mn-cs"/>
                      </a:endParaRPr>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2400" kern="1200" dirty="0" smtClean="0"/>
                        <a:t>تجريد الصحاح </a:t>
                      </a:r>
                    </a:p>
                    <a:p>
                      <a:pPr rtl="1"/>
                      <a:endParaRPr lang="ar-SA" sz="1050" b="1" dirty="0">
                        <a:cs typeface="+mn-cs"/>
                      </a:endParaRPr>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2400" dirty="0" smtClean="0"/>
                        <a:t>جامع الأصول</a:t>
                      </a:r>
                    </a:p>
                    <a:p>
                      <a:pPr rtl="1"/>
                      <a:endParaRPr lang="ar-SA" sz="2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2400" dirty="0" smtClean="0"/>
                        <a:t>الجامع الكبير والصغير</a:t>
                      </a:r>
                    </a:p>
                    <a:p>
                      <a:pPr rtl="1"/>
                      <a:endParaRPr lang="ar-SA" sz="2400" dirty="0"/>
                    </a:p>
                  </a:txBody>
                  <a:tcPr/>
                </a:tc>
                <a:tc>
                  <a:txBody>
                    <a:bodyPr/>
                    <a:lstStyle/>
                    <a:p>
                      <a:pPr marL="0" marR="0" indent="0" algn="r" defTabSz="914400" rtl="1" eaLnBrk="1" fontAlgn="auto" latinLnBrk="0" hangingPunct="1">
                        <a:lnSpc>
                          <a:spcPct val="100000"/>
                        </a:lnSpc>
                        <a:spcBef>
                          <a:spcPts val="0"/>
                        </a:spcBef>
                        <a:spcAft>
                          <a:spcPts val="0"/>
                        </a:spcAft>
                        <a:buClrTx/>
                        <a:buSzTx/>
                        <a:buFontTx/>
                        <a:buNone/>
                        <a:tabLst/>
                        <a:defRPr/>
                      </a:pPr>
                      <a:r>
                        <a:rPr lang="ar-SA" sz="2400" kern="1200" dirty="0" smtClean="0"/>
                        <a:t>كنز العمال </a:t>
                      </a:r>
                      <a:endParaRPr lang="ar-SA" sz="2400" b="1" kern="1200" dirty="0">
                        <a:solidFill>
                          <a:srgbClr val="C00000"/>
                        </a:solidFill>
                        <a:latin typeface="+mn-lt"/>
                        <a:ea typeface="+mn-ea"/>
                        <a:cs typeface="+mn-cs"/>
                      </a:endParaRPr>
                    </a:p>
                  </a:txBody>
                  <a:tcPr/>
                </a:tc>
                <a:extLst>
                  <a:ext uri="{0D108BD9-81ED-4DB2-BD59-A6C34878D82A}">
                    <a16:rowId xmlns="" xmlns:a16="http://schemas.microsoft.com/office/drawing/2014/main" val="450704095"/>
                  </a:ext>
                </a:extLst>
              </a:tr>
              <a:tr h="5452840">
                <a:tc>
                  <a:txBody>
                    <a:bodyPr/>
                    <a:lstStyle/>
                    <a:p>
                      <a:pPr marL="0" marR="0" indent="0" algn="ctr" defTabSz="914400" rtl="1" eaLnBrk="1" fontAlgn="auto" latinLnBrk="0" hangingPunct="1">
                        <a:lnSpc>
                          <a:spcPct val="100000"/>
                        </a:lnSpc>
                        <a:spcBef>
                          <a:spcPts val="0"/>
                        </a:spcBef>
                        <a:spcAft>
                          <a:spcPts val="0"/>
                        </a:spcAft>
                        <a:buClrTx/>
                        <a:buSzTx/>
                        <a:buFontTx/>
                        <a:buNone/>
                        <a:tabLst/>
                        <a:defRPr/>
                      </a:pPr>
                      <a:r>
                        <a:rPr lang="ar-SA" sz="2000" b="1" dirty="0" smtClean="0">
                          <a:solidFill>
                            <a:schemeClr val="accent2">
                              <a:lumMod val="50000"/>
                            </a:schemeClr>
                          </a:solidFill>
                        </a:rPr>
                        <a:t> تابع الصناعة الإسنادية</a:t>
                      </a:r>
                    </a:p>
                    <a:p>
                      <a:pPr algn="ctr" rtl="1"/>
                      <a:endParaRPr lang="ar-SA" sz="1800" b="1" dirty="0">
                        <a:cs typeface="+mn-cs"/>
                      </a:endParaRPr>
                    </a:p>
                  </a:txBody>
                  <a:tcPr/>
                </a:tc>
                <a:tc>
                  <a:txBody>
                    <a:bodyPr/>
                    <a:lstStyle/>
                    <a:p>
                      <a:pPr algn="ctr" rtl="1">
                        <a:lnSpc>
                          <a:spcPct val="115000"/>
                        </a:lnSpc>
                        <a:spcAft>
                          <a:spcPts val="0"/>
                        </a:spcAft>
                      </a:pPr>
                      <a:endParaRPr lang="en-US" sz="1200" b="1"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ctr" rtl="1">
                        <a:lnSpc>
                          <a:spcPct val="115000"/>
                        </a:lnSpc>
                        <a:spcAft>
                          <a:spcPts val="0"/>
                        </a:spcAft>
                      </a:pPr>
                      <a:r>
                        <a:rPr lang="ar-SA" sz="900" dirty="0">
                          <a:effectLst/>
                        </a:rPr>
                        <a:t> </a:t>
                      </a:r>
                      <a:endParaRPr lang="en-US" sz="700" b="1" dirty="0">
                        <a:effectLst/>
                        <a:latin typeface="Calibri" panose="020F0502020204030204" pitchFamily="34" charset="0"/>
                        <a:ea typeface="Calibri" panose="020F0502020204030204" pitchFamily="34" charset="0"/>
                        <a:cs typeface="+mn-cs"/>
                      </a:endParaRPr>
                    </a:p>
                  </a:txBody>
                  <a:tcPr marL="68580" marR="68580" marT="0" marB="0"/>
                </a:tc>
                <a:tc>
                  <a:txBody>
                    <a:bodyPr/>
                    <a:lstStyle/>
                    <a:p>
                      <a:pPr algn="r" rtl="1">
                        <a:lnSpc>
                          <a:spcPct val="115000"/>
                        </a:lnSpc>
                        <a:spcAft>
                          <a:spcPts val="0"/>
                        </a:spcAft>
                      </a:pPr>
                      <a:r>
                        <a:rPr lang="ar-SA" sz="900" dirty="0" smtClean="0">
                          <a:effectLst/>
                        </a:rPr>
                        <a:t> </a:t>
                      </a:r>
                      <a:endParaRPr lang="en-US" sz="500" dirty="0" smtClean="0">
                        <a:effectLst/>
                      </a:endParaRPr>
                    </a:p>
                    <a:p>
                      <a:pPr algn="ctr" rtl="1">
                        <a:lnSpc>
                          <a:spcPct val="115000"/>
                        </a:lnSpc>
                        <a:spcAft>
                          <a:spcPts val="0"/>
                        </a:spcAft>
                      </a:pPr>
                      <a:endParaRPr lang="ar-SA" sz="900" dirty="0" smtClean="0">
                        <a:effectLst/>
                      </a:endParaRPr>
                    </a:p>
                    <a:p>
                      <a:pPr algn="ctr" rtl="1">
                        <a:lnSpc>
                          <a:spcPct val="115000"/>
                        </a:lnSpc>
                        <a:spcAft>
                          <a:spcPts val="0"/>
                        </a:spcAft>
                      </a:pPr>
                      <a:r>
                        <a:rPr lang="ar-SA" sz="900" dirty="0">
                          <a:effectLst/>
                        </a:rPr>
                        <a:t> </a:t>
                      </a:r>
                      <a:endParaRPr lang="en-US" sz="700" b="1" dirty="0">
                        <a:effectLst/>
                        <a:latin typeface="Calibri" panose="020F0502020204030204" pitchFamily="34" charset="0"/>
                        <a:ea typeface="Calibri" panose="020F0502020204030204" pitchFamily="34" charset="0"/>
                        <a:cs typeface="+mn-cs"/>
                      </a:endParaRPr>
                    </a:p>
                  </a:txBody>
                  <a:tcPr marL="68580" marR="68580" marT="0" marB="0"/>
                </a:tc>
                <a:tc>
                  <a:txBody>
                    <a:bodyPr/>
                    <a:lstStyle/>
                    <a:p>
                      <a:endParaRPr lang="ar-SA" dirty="0"/>
                    </a:p>
                  </a:txBody>
                  <a:tcPr marL="68580" marR="68580" marT="0" marB="0"/>
                </a:tc>
                <a:tc>
                  <a:txBody>
                    <a:bodyPr/>
                    <a:lstStyle/>
                    <a:p>
                      <a:pPr algn="ctr" rtl="1">
                        <a:lnSpc>
                          <a:spcPct val="115000"/>
                        </a:lnSpc>
                        <a:spcAft>
                          <a:spcPts val="0"/>
                        </a:spcAft>
                      </a:pPr>
                      <a:r>
                        <a:rPr lang="ar-SA" sz="900" dirty="0">
                          <a:effectLst/>
                        </a:rPr>
                        <a:t> </a:t>
                      </a:r>
                      <a:endParaRPr lang="en-US" sz="700" b="1" dirty="0">
                        <a:effectLst/>
                        <a:latin typeface="Calibri" panose="020F0502020204030204" pitchFamily="34" charset="0"/>
                        <a:ea typeface="Calibri" panose="020F0502020204030204" pitchFamily="34" charset="0"/>
                        <a:cs typeface="+mn-cs"/>
                      </a:endParaRPr>
                    </a:p>
                  </a:txBody>
                  <a:tcPr marL="68580" marR="68580" marT="0" marB="0"/>
                </a:tc>
                <a:extLst>
                  <a:ext uri="{0D108BD9-81ED-4DB2-BD59-A6C34878D82A}">
                    <a16:rowId xmlns="" xmlns:a16="http://schemas.microsoft.com/office/drawing/2014/main" val="1199891175"/>
                  </a:ext>
                </a:extLst>
              </a:tr>
            </a:tbl>
          </a:graphicData>
        </a:graphic>
      </p:graphicFrame>
      <p:sp>
        <p:nvSpPr>
          <p:cNvPr id="2" name="مربع نص 1"/>
          <p:cNvSpPr txBox="1"/>
          <p:nvPr/>
        </p:nvSpPr>
        <p:spPr>
          <a:xfrm>
            <a:off x="9741877" y="1406769"/>
            <a:ext cx="1371600" cy="3894399"/>
          </a:xfrm>
          <a:prstGeom prst="rect">
            <a:avLst/>
          </a:prstGeom>
          <a:noFill/>
        </p:spPr>
        <p:txBody>
          <a:bodyPr wrap="square" rtlCol="1">
            <a:spAutoFit/>
          </a:bodyPr>
          <a:lstStyle/>
          <a:p>
            <a:pPr algn="justLow">
              <a:lnSpc>
                <a:spcPct val="115000"/>
              </a:lnSpc>
            </a:pPr>
            <a:r>
              <a:rPr lang="ar-SA" dirty="0">
                <a:latin typeface="Calibri" panose="020F0502020204030204" pitchFamily="34" charset="0"/>
                <a:ea typeface="Calibri" panose="020F0502020204030204" pitchFamily="34" charset="0"/>
              </a:rPr>
              <a:t>يبين أسماء الرواة ويوضح </a:t>
            </a:r>
            <a:r>
              <a:rPr lang="ar-SA" dirty="0" err="1">
                <a:latin typeface="Calibri" panose="020F0502020204030204" pitchFamily="34" charset="0"/>
                <a:ea typeface="Calibri" panose="020F0502020204030204" pitchFamily="34" charset="0"/>
              </a:rPr>
              <a:t>الكنيبة</a:t>
            </a:r>
            <a:r>
              <a:rPr lang="ar-SA" dirty="0">
                <a:latin typeface="Calibri" panose="020F0502020204030204" pitchFamily="34" charset="0"/>
                <a:ea typeface="Calibri" panose="020F0502020204030204" pitchFamily="34" charset="0"/>
              </a:rPr>
              <a:t> ويبين النسب، والمهمل منها</a:t>
            </a:r>
          </a:p>
          <a:p>
            <a:pPr algn="justLow">
              <a:lnSpc>
                <a:spcPct val="115000"/>
              </a:lnSpc>
              <a:defRPr/>
            </a:pPr>
            <a:r>
              <a:rPr lang="ar-SA" dirty="0">
                <a:latin typeface="Calibri" panose="020F0502020204030204" pitchFamily="34" charset="0"/>
                <a:ea typeface="Calibri" panose="020F0502020204030204" pitchFamily="34" charset="0"/>
              </a:rPr>
              <a:t>ينبه على الأحاديث المسندة والمعلقة والمرسلة، وغير ذلك. وينبه على انفراد راو أو صحابي.</a:t>
            </a:r>
            <a:endParaRPr lang="en-US" sz="1200" dirty="0">
              <a:latin typeface="Calibri" panose="020F0502020204030204" pitchFamily="34" charset="0"/>
              <a:ea typeface="Calibri" panose="020F0502020204030204" pitchFamily="34" charset="0"/>
            </a:endParaRPr>
          </a:p>
        </p:txBody>
      </p:sp>
      <p:sp>
        <p:nvSpPr>
          <p:cNvPr id="3" name="مربع نص 2"/>
          <p:cNvSpPr txBox="1"/>
          <p:nvPr/>
        </p:nvSpPr>
        <p:spPr>
          <a:xfrm>
            <a:off x="7303477" y="1406769"/>
            <a:ext cx="2215661" cy="2938753"/>
          </a:xfrm>
          <a:prstGeom prst="rect">
            <a:avLst/>
          </a:prstGeom>
          <a:noFill/>
        </p:spPr>
        <p:txBody>
          <a:bodyPr wrap="square" rtlCol="1">
            <a:spAutoFit/>
          </a:bodyPr>
          <a:lstStyle/>
          <a:p>
            <a:pPr algn="ctr">
              <a:lnSpc>
                <a:spcPct val="115000"/>
              </a:lnSpc>
              <a:defRPr/>
            </a:pPr>
            <a:r>
              <a:rPr lang="ar-SA" dirty="0">
                <a:latin typeface="Calibri" panose="020F0502020204030204" pitchFamily="34" charset="0"/>
                <a:ea typeface="Calibri" panose="020F0502020204030204" pitchFamily="34" charset="0"/>
              </a:rPr>
              <a:t>لا يحتاج للحكم لأن موضوعه في الصحيحين</a:t>
            </a:r>
            <a:endParaRPr lang="en-US" dirty="0">
              <a:latin typeface="Calibri" panose="020F0502020204030204" pitchFamily="34" charset="0"/>
              <a:ea typeface="Calibri" panose="020F0502020204030204" pitchFamily="34" charset="0"/>
            </a:endParaRPr>
          </a:p>
          <a:p>
            <a:pPr algn="ctr">
              <a:lnSpc>
                <a:spcPct val="115000"/>
              </a:lnSpc>
              <a:defRPr/>
            </a:pPr>
            <a:r>
              <a:rPr lang="ar-SA" dirty="0">
                <a:latin typeface="Calibri" panose="020F0502020204030204" pitchFamily="34" charset="0"/>
                <a:ea typeface="Calibri" panose="020F0502020204030204" pitchFamily="34" charset="0"/>
              </a:rPr>
              <a:t>ترك أحاديث كثيرة.</a:t>
            </a:r>
            <a:endParaRPr lang="en-US" dirty="0">
              <a:latin typeface="Calibri" panose="020F0502020204030204" pitchFamily="34" charset="0"/>
              <a:ea typeface="Calibri" panose="020F0502020204030204" pitchFamily="34" charset="0"/>
            </a:endParaRPr>
          </a:p>
          <a:p>
            <a:pPr algn="ctr">
              <a:lnSpc>
                <a:spcPct val="115000"/>
              </a:lnSpc>
              <a:defRPr/>
            </a:pPr>
            <a:r>
              <a:rPr lang="ar-SA" dirty="0">
                <a:latin typeface="Calibri" panose="020F0502020204030204" pitchFamily="34" charset="0"/>
                <a:ea typeface="Calibri" panose="020F0502020204030204" pitchFamily="34" charset="0"/>
              </a:rPr>
              <a:t>أضاف إلى الكتب الستة التي جمعها زيادات تحتاج إلى المراجعة والنظر.</a:t>
            </a:r>
          </a:p>
          <a:p>
            <a:pPr algn="ctr">
              <a:lnSpc>
                <a:spcPct val="115000"/>
              </a:lnSpc>
              <a:defRPr/>
            </a:pPr>
            <a:r>
              <a:rPr lang="ar-SA" dirty="0">
                <a:latin typeface="Calibri" panose="020F0502020204030204" pitchFamily="34" charset="0"/>
                <a:ea typeface="Calibri" panose="020F0502020204030204" pitchFamily="34" charset="0"/>
              </a:rPr>
              <a:t>لا يذكر الألفاظ.</a:t>
            </a:r>
            <a:endParaRPr lang="en-US" dirty="0">
              <a:latin typeface="Calibri" panose="020F0502020204030204" pitchFamily="34" charset="0"/>
              <a:ea typeface="Calibri" panose="020F0502020204030204" pitchFamily="34" charset="0"/>
            </a:endParaRPr>
          </a:p>
          <a:p>
            <a:pPr algn="ctr">
              <a:lnSpc>
                <a:spcPct val="115000"/>
              </a:lnSpc>
              <a:defRPr/>
            </a:pPr>
            <a:endParaRPr lang="en-US" dirty="0">
              <a:latin typeface="Calibri" panose="020F0502020204030204" pitchFamily="34" charset="0"/>
              <a:ea typeface="Calibri" panose="020F0502020204030204" pitchFamily="34" charset="0"/>
            </a:endParaRPr>
          </a:p>
          <a:p>
            <a:pPr algn="ctr">
              <a:lnSpc>
                <a:spcPct val="115000"/>
              </a:lnSpc>
              <a:defRPr/>
            </a:pPr>
            <a:r>
              <a:rPr lang="ar-SA" dirty="0">
                <a:latin typeface="Calibri" panose="020F0502020204030204" pitchFamily="34" charset="0"/>
                <a:ea typeface="Calibri" panose="020F0502020204030204" pitchFamily="34" charset="0"/>
              </a:rPr>
              <a:t>لا يشرح غريب الحديث.</a:t>
            </a:r>
            <a:endParaRPr lang="en-US" dirty="0">
              <a:latin typeface="Calibri" panose="020F0502020204030204" pitchFamily="34" charset="0"/>
              <a:ea typeface="Calibri" panose="020F0502020204030204" pitchFamily="34" charset="0"/>
            </a:endParaRPr>
          </a:p>
        </p:txBody>
      </p:sp>
      <p:sp>
        <p:nvSpPr>
          <p:cNvPr id="6" name="مربع نص 5"/>
          <p:cNvSpPr txBox="1"/>
          <p:nvPr/>
        </p:nvSpPr>
        <p:spPr>
          <a:xfrm>
            <a:off x="4359309" y="1309533"/>
            <a:ext cx="2532185" cy="5796972"/>
          </a:xfrm>
          <a:prstGeom prst="rect">
            <a:avLst/>
          </a:prstGeom>
          <a:noFill/>
        </p:spPr>
        <p:txBody>
          <a:bodyPr wrap="square" rtlCol="1">
            <a:spAutoFit/>
          </a:bodyPr>
          <a:lstStyle/>
          <a:p>
            <a:pPr algn="justLow">
              <a:lnSpc>
                <a:spcPct val="115000"/>
              </a:lnSpc>
              <a:defRPr/>
            </a:pPr>
            <a:r>
              <a:rPr lang="ar-SA" sz="1600" dirty="0" smtClean="0">
                <a:latin typeface="Calibri" panose="020F0502020204030204" pitchFamily="34" charset="0"/>
                <a:ea typeface="Calibri" panose="020F0502020204030204" pitchFamily="34" charset="0"/>
              </a:rPr>
              <a:t>-لا </a:t>
            </a:r>
            <a:r>
              <a:rPr lang="ar-SA" sz="1600" dirty="0">
                <a:latin typeface="Calibri" panose="020F0502020204030204" pitchFamily="34" charset="0"/>
                <a:ea typeface="Calibri" panose="020F0502020204030204" pitchFamily="34" charset="0"/>
              </a:rPr>
              <a:t>يحكم على الأحاديث</a:t>
            </a:r>
            <a:endParaRPr lang="en-US" sz="1600" dirty="0">
              <a:latin typeface="Calibri" panose="020F0502020204030204" pitchFamily="34" charset="0"/>
              <a:ea typeface="Calibri" panose="020F0502020204030204" pitchFamily="34" charset="0"/>
            </a:endParaRPr>
          </a:p>
          <a:p>
            <a:pPr algn="justLow">
              <a:lnSpc>
                <a:spcPct val="115000"/>
              </a:lnSpc>
              <a:defRPr/>
            </a:pPr>
            <a:r>
              <a:rPr lang="ar-SA" sz="1600" dirty="0" smtClean="0">
                <a:latin typeface="Calibri" panose="020F0502020204030204" pitchFamily="34" charset="0"/>
                <a:ea typeface="Calibri" panose="020F0502020204030204" pitchFamily="34" charset="0"/>
              </a:rPr>
              <a:t>-استقصى </a:t>
            </a:r>
            <a:r>
              <a:rPr lang="ar-SA" sz="1600" dirty="0">
                <a:latin typeface="Calibri" panose="020F0502020204030204" pitchFamily="34" charset="0"/>
                <a:ea typeface="Calibri" panose="020F0502020204030204" pitchFamily="34" charset="0"/>
              </a:rPr>
              <a:t>الأحاديث الموجودة في الكتب الستة.</a:t>
            </a:r>
            <a:endParaRPr lang="en-US" sz="1600" dirty="0">
              <a:latin typeface="Calibri" panose="020F0502020204030204" pitchFamily="34" charset="0"/>
              <a:ea typeface="Calibri" panose="020F0502020204030204" pitchFamily="34" charset="0"/>
            </a:endParaRPr>
          </a:p>
          <a:p>
            <a:pPr algn="justLow">
              <a:lnSpc>
                <a:spcPct val="115000"/>
              </a:lnSpc>
              <a:defRPr/>
            </a:pPr>
            <a:r>
              <a:rPr lang="ar-SA" sz="1600" dirty="0">
                <a:latin typeface="Calibri" panose="020F0502020204030204" pitchFamily="34" charset="0"/>
                <a:ea typeface="Calibri" panose="020F0502020204030204" pitchFamily="34" charset="0"/>
              </a:rPr>
              <a:t>شرح ما في الأحاديث من الغريب والإعراب والمعنى.</a:t>
            </a:r>
            <a:endParaRPr lang="en-US" sz="1600" dirty="0">
              <a:latin typeface="Calibri" panose="020F0502020204030204" pitchFamily="34" charset="0"/>
              <a:ea typeface="Calibri" panose="020F0502020204030204" pitchFamily="34" charset="0"/>
            </a:endParaRPr>
          </a:p>
          <a:p>
            <a:pPr algn="justLow">
              <a:lnSpc>
                <a:spcPct val="115000"/>
              </a:lnSpc>
              <a:defRPr/>
            </a:pPr>
            <a:r>
              <a:rPr lang="ar-SA" sz="1600" dirty="0">
                <a:latin typeface="Calibri" panose="020F0502020204030204" pitchFamily="34" charset="0"/>
                <a:ea typeface="Calibri" panose="020F0502020204030204" pitchFamily="34" charset="0"/>
              </a:rPr>
              <a:t>أثبت الزيادات التي زادها رزين على كتب الأصول نقلاً على حالها و موضوعها، بقوله: «ذكره رزين».  وتركها بغير علامة، وترك موضعًا لذكر اسم من أخرجها ليضيفه إذا عثر عليه</a:t>
            </a:r>
            <a:endParaRPr lang="en-US" sz="1600" dirty="0">
              <a:latin typeface="Calibri" panose="020F0502020204030204" pitchFamily="34" charset="0"/>
              <a:ea typeface="Calibri" panose="020F0502020204030204" pitchFamily="34" charset="0"/>
            </a:endParaRPr>
          </a:p>
          <a:p>
            <a:pPr algn="justLow">
              <a:lnSpc>
                <a:spcPct val="107000"/>
              </a:lnSpc>
              <a:spcAft>
                <a:spcPts val="800"/>
              </a:spcAft>
            </a:pPr>
            <a:r>
              <a:rPr lang="ar-SA" sz="1600" dirty="0">
                <a:latin typeface="Calibri" panose="020F0502020204030204" pitchFamily="34" charset="0"/>
                <a:ea typeface="Calibri" panose="020F0502020204030204" pitchFamily="34" charset="0"/>
              </a:rPr>
              <a:t>يذكر ويحافظ على الألفاظ المختلفة للحديث الواحد، وحافظ على ألفاظ البخاري و مسلم من غيرهما من باقي الكتب الأربعة، إلا أن يكون في غيرهما زيادة بيان، ويثبت ما غفل عنه الحميدي وتركه من الأصول .</a:t>
            </a:r>
            <a:endParaRPr lang="en-US" sz="1600" dirty="0">
              <a:latin typeface="Calibri" panose="020F0502020204030204" pitchFamily="34" charset="0"/>
              <a:ea typeface="Calibri" panose="020F0502020204030204" pitchFamily="34" charset="0"/>
            </a:endParaRPr>
          </a:p>
          <a:p>
            <a:pPr algn="justLow">
              <a:lnSpc>
                <a:spcPct val="107000"/>
              </a:lnSpc>
              <a:spcAft>
                <a:spcPts val="800"/>
              </a:spcAft>
            </a:pPr>
            <a:r>
              <a:rPr lang="ar-SA" sz="1600" dirty="0">
                <a:latin typeface="Calibri" panose="020F0502020204030204" pitchFamily="34" charset="0"/>
                <a:ea typeface="Calibri" panose="020F0502020204030204" pitchFamily="34" charset="0"/>
              </a:rPr>
              <a:t>جمع الأحاديث بألفاظها في مكان واحد .</a:t>
            </a:r>
            <a:endParaRPr lang="en-US" sz="1600" dirty="0">
              <a:latin typeface="Calibri" panose="020F0502020204030204" pitchFamily="34" charset="0"/>
              <a:ea typeface="Calibri" panose="020F0502020204030204" pitchFamily="34" charset="0"/>
            </a:endParaRPr>
          </a:p>
          <a:p>
            <a:pPr algn="justLow"/>
            <a:endParaRPr lang="ar-SA" dirty="0"/>
          </a:p>
        </p:txBody>
      </p:sp>
    </p:spTree>
    <p:extLst>
      <p:ext uri="{BB962C8B-B14F-4D97-AF65-F5344CB8AC3E}">
        <p14:creationId xmlns:p14="http://schemas.microsoft.com/office/powerpoint/2010/main" val="752880337"/>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gtEl>
                                        <p:attrNameLst>
                                          <p:attrName>style.visibility</p:attrName>
                                        </p:attrNameLst>
                                      </p:cBhvr>
                                      <p:to>
                                        <p:strVal val="visible"/>
                                      </p:to>
                                    </p:set>
                                    <p:anim calcmode="lin" valueType="num">
                                      <p:cBhvr additive="base">
                                        <p:cTn id="13" dur="500" fill="hold"/>
                                        <p:tgtEl>
                                          <p:spTgt spid="3"/>
                                        </p:tgtEl>
                                        <p:attrNameLst>
                                          <p:attrName>ppt_x</p:attrName>
                                        </p:attrNameLst>
                                      </p:cBhvr>
                                      <p:tavLst>
                                        <p:tav tm="0">
                                          <p:val>
                                            <p:strVal val="#ppt_x"/>
                                          </p:val>
                                        </p:tav>
                                        <p:tav tm="100000">
                                          <p:val>
                                            <p:strVal val="#ppt_x"/>
                                          </p:val>
                                        </p:tav>
                                      </p:tavLst>
                                    </p:anim>
                                    <p:anim calcmode="lin" valueType="num">
                                      <p:cBhvr additive="base">
                                        <p:cTn id="14" dur="500" fill="hold"/>
                                        <p:tgtEl>
                                          <p:spTgt spid="3"/>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6"/>
                                        </p:tgtEl>
                                        <p:attrNameLst>
                                          <p:attrName>style.visibility</p:attrName>
                                        </p:attrNameLst>
                                      </p:cBhvr>
                                      <p:to>
                                        <p:strVal val="visible"/>
                                      </p:to>
                                    </p:set>
                                    <p:anim calcmode="lin" valueType="num">
                                      <p:cBhvr additive="base">
                                        <p:cTn id="19" dur="500" fill="hold"/>
                                        <p:tgtEl>
                                          <p:spTgt spid="6"/>
                                        </p:tgtEl>
                                        <p:attrNameLst>
                                          <p:attrName>ppt_x</p:attrName>
                                        </p:attrNameLst>
                                      </p:cBhvr>
                                      <p:tavLst>
                                        <p:tav tm="0">
                                          <p:val>
                                            <p:strVal val="#ppt_x"/>
                                          </p:val>
                                        </p:tav>
                                        <p:tav tm="100000">
                                          <p:val>
                                            <p:strVal val="#ppt_x"/>
                                          </p:val>
                                        </p:tav>
                                      </p:tavLst>
                                    </p:anim>
                                    <p:anim calcmode="lin" valueType="num">
                                      <p:cBhvr additive="base">
                                        <p:cTn id="20" dur="500" fill="hold"/>
                                        <p:tgtEl>
                                          <p:spTgt spid="6"/>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p:bldP spid="6" grpId="0"/>
    </p:bldLst>
  </p:timing>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773</TotalTime>
  <Words>1685</Words>
  <Application>Microsoft Office PowerPoint</Application>
  <PresentationFormat>مخصص</PresentationFormat>
  <Paragraphs>287</Paragraphs>
  <Slides>7</Slides>
  <Notes>0</Notes>
  <HiddenSlides>0</HiddenSlides>
  <MMClips>0</MMClips>
  <ScaleCrop>false</ScaleCrop>
  <HeadingPairs>
    <vt:vector size="4" baseType="variant">
      <vt:variant>
        <vt:lpstr>نسق</vt:lpstr>
      </vt:variant>
      <vt:variant>
        <vt:i4>1</vt:i4>
      </vt:variant>
      <vt:variant>
        <vt:lpstr>عناوين الشرائح</vt:lpstr>
      </vt:variant>
      <vt:variant>
        <vt:i4>7</vt:i4>
      </vt:variant>
    </vt:vector>
  </HeadingPairs>
  <TitlesOfParts>
    <vt:vector size="8" baseType="lpstr">
      <vt:lpstr>نسق Office</vt:lpstr>
      <vt:lpstr>بسم الله الرحمن الرحيم  مقرر كتب المجاميع والزوائد  </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نعمات محمد</dc:creator>
  <cp:lastModifiedBy>نعمات</cp:lastModifiedBy>
  <cp:revision>69</cp:revision>
  <dcterms:created xsi:type="dcterms:W3CDTF">2016-10-15T17:18:29Z</dcterms:created>
  <dcterms:modified xsi:type="dcterms:W3CDTF">2016-12-19T10:06:22Z</dcterms:modified>
</cp:coreProperties>
</file>

<file path=docProps/thumbnail.jpeg>
</file>