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2" r:id="rId2"/>
    <p:sldId id="258" r:id="rId3"/>
    <p:sldId id="257" r:id="rId4"/>
    <p:sldId id="316" r:id="rId5"/>
    <p:sldId id="293" r:id="rId6"/>
    <p:sldId id="259" r:id="rId7"/>
    <p:sldId id="263" r:id="rId8"/>
    <p:sldId id="318" r:id="rId9"/>
    <p:sldId id="269" r:id="rId10"/>
    <p:sldId id="297" r:id="rId11"/>
    <p:sldId id="286" r:id="rId12"/>
    <p:sldId id="264" r:id="rId13"/>
    <p:sldId id="265" r:id="rId14"/>
    <p:sldId id="320" r:id="rId15"/>
    <p:sldId id="277" r:id="rId16"/>
    <p:sldId id="315" r:id="rId17"/>
    <p:sldId id="278" r:id="rId18"/>
    <p:sldId id="321" r:id="rId19"/>
    <p:sldId id="301" r:id="rId20"/>
    <p:sldId id="303" r:id="rId21"/>
    <p:sldId id="279" r:id="rId22"/>
    <p:sldId id="295" r:id="rId23"/>
    <p:sldId id="280" r:id="rId24"/>
    <p:sldId id="306" r:id="rId25"/>
    <p:sldId id="282" r:id="rId26"/>
    <p:sldId id="307" r:id="rId27"/>
    <p:sldId id="283" r:id="rId28"/>
    <p:sldId id="284" r:id="rId29"/>
    <p:sldId id="260" r:id="rId30"/>
    <p:sldId id="308" r:id="rId31"/>
    <p:sldId id="267" r:id="rId32"/>
    <p:sldId id="261" r:id="rId33"/>
    <p:sldId id="305" r:id="rId34"/>
    <p:sldId id="262" r:id="rId35"/>
    <p:sldId id="304" r:id="rId36"/>
    <p:sldId id="273" r:id="rId37"/>
    <p:sldId id="309" r:id="rId38"/>
    <p:sldId id="310" r:id="rId39"/>
    <p:sldId id="312" r:id="rId40"/>
    <p:sldId id="313" r:id="rId41"/>
    <p:sldId id="314" r:id="rId42"/>
    <p:sldId id="274" r:id="rId43"/>
    <p:sldId id="275" r:id="rId44"/>
    <p:sldId id="311" r:id="rId45"/>
    <p:sldId id="299" r:id="rId46"/>
    <p:sldId id="276" r:id="rId47"/>
    <p:sldId id="287" r:id="rId48"/>
    <p:sldId id="288" r:id="rId49"/>
  </p:sldIdLst>
  <p:sldSz cx="9144000" cy="6858000" type="screen4x3"/>
  <p:notesSz cx="6858000" cy="9144000"/>
  <p:defaultTextStyle>
    <a:defPPr>
      <a:defRPr lang="ar-A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45" d="100"/>
          <a:sy n="45" d="100"/>
        </p:scale>
        <p:origin x="-67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AE"/>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AE"/>
          </a:p>
        </p:txBody>
      </p:sp>
      <p:sp>
        <p:nvSpPr>
          <p:cNvPr id="4" name="عنصر نائب للتاريخ 3"/>
          <p:cNvSpPr>
            <a:spLocks noGrp="1"/>
          </p:cNvSpPr>
          <p:nvPr>
            <p:ph type="dt" sz="half" idx="10"/>
          </p:nvPr>
        </p:nvSpPr>
        <p:spPr/>
        <p:txBody>
          <a:bodyPr/>
          <a:lstStyle/>
          <a:p>
            <a:fld id="{852331C6-7CF4-42CF-A232-5ACCC30540B3}" type="datetimeFigureOut">
              <a:rPr lang="ar-AE" smtClean="0"/>
              <a:pPr/>
              <a:t>23/09/1432</a:t>
            </a:fld>
            <a:endParaRPr lang="ar-AE"/>
          </a:p>
        </p:txBody>
      </p:sp>
      <p:sp>
        <p:nvSpPr>
          <p:cNvPr id="5" name="عنصر نائب للتذييل 4"/>
          <p:cNvSpPr>
            <a:spLocks noGrp="1"/>
          </p:cNvSpPr>
          <p:nvPr>
            <p:ph type="ftr" sz="quarter" idx="11"/>
          </p:nvPr>
        </p:nvSpPr>
        <p:spPr/>
        <p:txBody>
          <a:bodyPr/>
          <a:lstStyle/>
          <a:p>
            <a:endParaRPr lang="ar-AE"/>
          </a:p>
        </p:txBody>
      </p:sp>
      <p:sp>
        <p:nvSpPr>
          <p:cNvPr id="6" name="عنصر نائب لرقم الشريحة 5"/>
          <p:cNvSpPr>
            <a:spLocks noGrp="1"/>
          </p:cNvSpPr>
          <p:nvPr>
            <p:ph type="sldNum" sz="quarter" idx="12"/>
          </p:nvPr>
        </p:nvSpPr>
        <p:spPr/>
        <p:txBody>
          <a:bodyPr/>
          <a:lstStyle/>
          <a:p>
            <a:fld id="{8CDABD16-7AC9-448D-ABD0-EFFA882108E5}" type="slidenum">
              <a:rPr lang="ar-AE" smtClean="0"/>
              <a:pPr/>
              <a:t>‹#›</a:t>
            </a:fld>
            <a:endParaRPr lang="ar-A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AE"/>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AE"/>
          </a:p>
        </p:txBody>
      </p:sp>
      <p:sp>
        <p:nvSpPr>
          <p:cNvPr id="4" name="عنصر نائب للتاريخ 3"/>
          <p:cNvSpPr>
            <a:spLocks noGrp="1"/>
          </p:cNvSpPr>
          <p:nvPr>
            <p:ph type="dt" sz="half" idx="10"/>
          </p:nvPr>
        </p:nvSpPr>
        <p:spPr/>
        <p:txBody>
          <a:bodyPr/>
          <a:lstStyle/>
          <a:p>
            <a:fld id="{852331C6-7CF4-42CF-A232-5ACCC30540B3}" type="datetimeFigureOut">
              <a:rPr lang="ar-AE" smtClean="0"/>
              <a:pPr/>
              <a:t>23/09/1432</a:t>
            </a:fld>
            <a:endParaRPr lang="ar-AE"/>
          </a:p>
        </p:txBody>
      </p:sp>
      <p:sp>
        <p:nvSpPr>
          <p:cNvPr id="5" name="عنصر نائب للتذييل 4"/>
          <p:cNvSpPr>
            <a:spLocks noGrp="1"/>
          </p:cNvSpPr>
          <p:nvPr>
            <p:ph type="ftr" sz="quarter" idx="11"/>
          </p:nvPr>
        </p:nvSpPr>
        <p:spPr/>
        <p:txBody>
          <a:bodyPr/>
          <a:lstStyle/>
          <a:p>
            <a:endParaRPr lang="ar-AE"/>
          </a:p>
        </p:txBody>
      </p:sp>
      <p:sp>
        <p:nvSpPr>
          <p:cNvPr id="6" name="عنصر نائب لرقم الشريحة 5"/>
          <p:cNvSpPr>
            <a:spLocks noGrp="1"/>
          </p:cNvSpPr>
          <p:nvPr>
            <p:ph type="sldNum" sz="quarter" idx="12"/>
          </p:nvPr>
        </p:nvSpPr>
        <p:spPr/>
        <p:txBody>
          <a:bodyPr/>
          <a:lstStyle/>
          <a:p>
            <a:fld id="{8CDABD16-7AC9-448D-ABD0-EFFA882108E5}" type="slidenum">
              <a:rPr lang="ar-AE" smtClean="0"/>
              <a:pPr/>
              <a:t>‹#›</a:t>
            </a:fld>
            <a:endParaRPr lang="ar-A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AE"/>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AE"/>
          </a:p>
        </p:txBody>
      </p:sp>
      <p:sp>
        <p:nvSpPr>
          <p:cNvPr id="4" name="عنصر نائب للتاريخ 3"/>
          <p:cNvSpPr>
            <a:spLocks noGrp="1"/>
          </p:cNvSpPr>
          <p:nvPr>
            <p:ph type="dt" sz="half" idx="10"/>
          </p:nvPr>
        </p:nvSpPr>
        <p:spPr/>
        <p:txBody>
          <a:bodyPr/>
          <a:lstStyle/>
          <a:p>
            <a:fld id="{852331C6-7CF4-42CF-A232-5ACCC30540B3}" type="datetimeFigureOut">
              <a:rPr lang="ar-AE" smtClean="0"/>
              <a:pPr/>
              <a:t>23/09/1432</a:t>
            </a:fld>
            <a:endParaRPr lang="ar-AE"/>
          </a:p>
        </p:txBody>
      </p:sp>
      <p:sp>
        <p:nvSpPr>
          <p:cNvPr id="5" name="عنصر نائب للتذييل 4"/>
          <p:cNvSpPr>
            <a:spLocks noGrp="1"/>
          </p:cNvSpPr>
          <p:nvPr>
            <p:ph type="ftr" sz="quarter" idx="11"/>
          </p:nvPr>
        </p:nvSpPr>
        <p:spPr/>
        <p:txBody>
          <a:bodyPr/>
          <a:lstStyle/>
          <a:p>
            <a:endParaRPr lang="ar-AE"/>
          </a:p>
        </p:txBody>
      </p:sp>
      <p:sp>
        <p:nvSpPr>
          <p:cNvPr id="6" name="عنصر نائب لرقم الشريحة 5"/>
          <p:cNvSpPr>
            <a:spLocks noGrp="1"/>
          </p:cNvSpPr>
          <p:nvPr>
            <p:ph type="sldNum" sz="quarter" idx="12"/>
          </p:nvPr>
        </p:nvSpPr>
        <p:spPr/>
        <p:txBody>
          <a:bodyPr/>
          <a:lstStyle/>
          <a:p>
            <a:fld id="{8CDABD16-7AC9-448D-ABD0-EFFA882108E5}" type="slidenum">
              <a:rPr lang="ar-AE" smtClean="0"/>
              <a:pPr/>
              <a:t>‹#›</a:t>
            </a:fld>
            <a:endParaRPr lang="ar-A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AE"/>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AE"/>
          </a:p>
        </p:txBody>
      </p:sp>
      <p:sp>
        <p:nvSpPr>
          <p:cNvPr id="4" name="عنصر نائب للتاريخ 3"/>
          <p:cNvSpPr>
            <a:spLocks noGrp="1"/>
          </p:cNvSpPr>
          <p:nvPr>
            <p:ph type="dt" sz="half" idx="10"/>
          </p:nvPr>
        </p:nvSpPr>
        <p:spPr/>
        <p:txBody>
          <a:bodyPr/>
          <a:lstStyle/>
          <a:p>
            <a:fld id="{852331C6-7CF4-42CF-A232-5ACCC30540B3}" type="datetimeFigureOut">
              <a:rPr lang="ar-AE" smtClean="0"/>
              <a:pPr/>
              <a:t>23/09/1432</a:t>
            </a:fld>
            <a:endParaRPr lang="ar-AE"/>
          </a:p>
        </p:txBody>
      </p:sp>
      <p:sp>
        <p:nvSpPr>
          <p:cNvPr id="5" name="عنصر نائب للتذييل 4"/>
          <p:cNvSpPr>
            <a:spLocks noGrp="1"/>
          </p:cNvSpPr>
          <p:nvPr>
            <p:ph type="ftr" sz="quarter" idx="11"/>
          </p:nvPr>
        </p:nvSpPr>
        <p:spPr/>
        <p:txBody>
          <a:bodyPr/>
          <a:lstStyle/>
          <a:p>
            <a:endParaRPr lang="ar-AE"/>
          </a:p>
        </p:txBody>
      </p:sp>
      <p:sp>
        <p:nvSpPr>
          <p:cNvPr id="6" name="عنصر نائب لرقم الشريحة 5"/>
          <p:cNvSpPr>
            <a:spLocks noGrp="1"/>
          </p:cNvSpPr>
          <p:nvPr>
            <p:ph type="sldNum" sz="quarter" idx="12"/>
          </p:nvPr>
        </p:nvSpPr>
        <p:spPr/>
        <p:txBody>
          <a:bodyPr/>
          <a:lstStyle/>
          <a:p>
            <a:fld id="{8CDABD16-7AC9-448D-ABD0-EFFA882108E5}" type="slidenum">
              <a:rPr lang="ar-AE" smtClean="0"/>
              <a:pPr/>
              <a:t>‹#›</a:t>
            </a:fld>
            <a:endParaRPr lang="ar-A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AE"/>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52331C6-7CF4-42CF-A232-5ACCC30540B3}" type="datetimeFigureOut">
              <a:rPr lang="ar-AE" smtClean="0"/>
              <a:pPr/>
              <a:t>23/09/1432</a:t>
            </a:fld>
            <a:endParaRPr lang="ar-AE"/>
          </a:p>
        </p:txBody>
      </p:sp>
      <p:sp>
        <p:nvSpPr>
          <p:cNvPr id="5" name="عنصر نائب للتذييل 4"/>
          <p:cNvSpPr>
            <a:spLocks noGrp="1"/>
          </p:cNvSpPr>
          <p:nvPr>
            <p:ph type="ftr" sz="quarter" idx="11"/>
          </p:nvPr>
        </p:nvSpPr>
        <p:spPr/>
        <p:txBody>
          <a:bodyPr/>
          <a:lstStyle/>
          <a:p>
            <a:endParaRPr lang="ar-AE"/>
          </a:p>
        </p:txBody>
      </p:sp>
      <p:sp>
        <p:nvSpPr>
          <p:cNvPr id="6" name="عنصر نائب لرقم الشريحة 5"/>
          <p:cNvSpPr>
            <a:spLocks noGrp="1"/>
          </p:cNvSpPr>
          <p:nvPr>
            <p:ph type="sldNum" sz="quarter" idx="12"/>
          </p:nvPr>
        </p:nvSpPr>
        <p:spPr/>
        <p:txBody>
          <a:bodyPr/>
          <a:lstStyle/>
          <a:p>
            <a:fld id="{8CDABD16-7AC9-448D-ABD0-EFFA882108E5}" type="slidenum">
              <a:rPr lang="ar-AE" smtClean="0"/>
              <a:pPr/>
              <a:t>‹#›</a:t>
            </a:fld>
            <a:endParaRPr lang="ar-A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AE"/>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AE"/>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AE"/>
          </a:p>
        </p:txBody>
      </p:sp>
      <p:sp>
        <p:nvSpPr>
          <p:cNvPr id="5" name="عنصر نائب للتاريخ 4"/>
          <p:cNvSpPr>
            <a:spLocks noGrp="1"/>
          </p:cNvSpPr>
          <p:nvPr>
            <p:ph type="dt" sz="half" idx="10"/>
          </p:nvPr>
        </p:nvSpPr>
        <p:spPr/>
        <p:txBody>
          <a:bodyPr/>
          <a:lstStyle/>
          <a:p>
            <a:fld id="{852331C6-7CF4-42CF-A232-5ACCC30540B3}" type="datetimeFigureOut">
              <a:rPr lang="ar-AE" smtClean="0"/>
              <a:pPr/>
              <a:t>23/09/1432</a:t>
            </a:fld>
            <a:endParaRPr lang="ar-AE"/>
          </a:p>
        </p:txBody>
      </p:sp>
      <p:sp>
        <p:nvSpPr>
          <p:cNvPr id="6" name="عنصر نائب للتذييل 5"/>
          <p:cNvSpPr>
            <a:spLocks noGrp="1"/>
          </p:cNvSpPr>
          <p:nvPr>
            <p:ph type="ftr" sz="quarter" idx="11"/>
          </p:nvPr>
        </p:nvSpPr>
        <p:spPr/>
        <p:txBody>
          <a:bodyPr/>
          <a:lstStyle/>
          <a:p>
            <a:endParaRPr lang="ar-AE"/>
          </a:p>
        </p:txBody>
      </p:sp>
      <p:sp>
        <p:nvSpPr>
          <p:cNvPr id="7" name="عنصر نائب لرقم الشريحة 6"/>
          <p:cNvSpPr>
            <a:spLocks noGrp="1"/>
          </p:cNvSpPr>
          <p:nvPr>
            <p:ph type="sldNum" sz="quarter" idx="12"/>
          </p:nvPr>
        </p:nvSpPr>
        <p:spPr/>
        <p:txBody>
          <a:bodyPr/>
          <a:lstStyle/>
          <a:p>
            <a:fld id="{8CDABD16-7AC9-448D-ABD0-EFFA882108E5}" type="slidenum">
              <a:rPr lang="ar-AE" smtClean="0"/>
              <a:pPr/>
              <a:t>‹#›</a:t>
            </a:fld>
            <a:endParaRPr lang="ar-A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AE"/>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AE"/>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AE"/>
          </a:p>
        </p:txBody>
      </p:sp>
      <p:sp>
        <p:nvSpPr>
          <p:cNvPr id="7" name="عنصر نائب للتاريخ 6"/>
          <p:cNvSpPr>
            <a:spLocks noGrp="1"/>
          </p:cNvSpPr>
          <p:nvPr>
            <p:ph type="dt" sz="half" idx="10"/>
          </p:nvPr>
        </p:nvSpPr>
        <p:spPr/>
        <p:txBody>
          <a:bodyPr/>
          <a:lstStyle/>
          <a:p>
            <a:fld id="{852331C6-7CF4-42CF-A232-5ACCC30540B3}" type="datetimeFigureOut">
              <a:rPr lang="ar-AE" smtClean="0"/>
              <a:pPr/>
              <a:t>23/09/1432</a:t>
            </a:fld>
            <a:endParaRPr lang="ar-AE"/>
          </a:p>
        </p:txBody>
      </p:sp>
      <p:sp>
        <p:nvSpPr>
          <p:cNvPr id="8" name="عنصر نائب للتذييل 7"/>
          <p:cNvSpPr>
            <a:spLocks noGrp="1"/>
          </p:cNvSpPr>
          <p:nvPr>
            <p:ph type="ftr" sz="quarter" idx="11"/>
          </p:nvPr>
        </p:nvSpPr>
        <p:spPr/>
        <p:txBody>
          <a:bodyPr/>
          <a:lstStyle/>
          <a:p>
            <a:endParaRPr lang="ar-AE"/>
          </a:p>
        </p:txBody>
      </p:sp>
      <p:sp>
        <p:nvSpPr>
          <p:cNvPr id="9" name="عنصر نائب لرقم الشريحة 8"/>
          <p:cNvSpPr>
            <a:spLocks noGrp="1"/>
          </p:cNvSpPr>
          <p:nvPr>
            <p:ph type="sldNum" sz="quarter" idx="12"/>
          </p:nvPr>
        </p:nvSpPr>
        <p:spPr/>
        <p:txBody>
          <a:bodyPr/>
          <a:lstStyle/>
          <a:p>
            <a:fld id="{8CDABD16-7AC9-448D-ABD0-EFFA882108E5}" type="slidenum">
              <a:rPr lang="ar-AE" smtClean="0"/>
              <a:pPr/>
              <a:t>‹#›</a:t>
            </a:fld>
            <a:endParaRPr lang="ar-A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AE"/>
          </a:p>
        </p:txBody>
      </p:sp>
      <p:sp>
        <p:nvSpPr>
          <p:cNvPr id="3" name="عنصر نائب للتاريخ 2"/>
          <p:cNvSpPr>
            <a:spLocks noGrp="1"/>
          </p:cNvSpPr>
          <p:nvPr>
            <p:ph type="dt" sz="half" idx="10"/>
          </p:nvPr>
        </p:nvSpPr>
        <p:spPr/>
        <p:txBody>
          <a:bodyPr/>
          <a:lstStyle/>
          <a:p>
            <a:fld id="{852331C6-7CF4-42CF-A232-5ACCC30540B3}" type="datetimeFigureOut">
              <a:rPr lang="ar-AE" smtClean="0"/>
              <a:pPr/>
              <a:t>23/09/1432</a:t>
            </a:fld>
            <a:endParaRPr lang="ar-AE"/>
          </a:p>
        </p:txBody>
      </p:sp>
      <p:sp>
        <p:nvSpPr>
          <p:cNvPr id="4" name="عنصر نائب للتذييل 3"/>
          <p:cNvSpPr>
            <a:spLocks noGrp="1"/>
          </p:cNvSpPr>
          <p:nvPr>
            <p:ph type="ftr" sz="quarter" idx="11"/>
          </p:nvPr>
        </p:nvSpPr>
        <p:spPr/>
        <p:txBody>
          <a:bodyPr/>
          <a:lstStyle/>
          <a:p>
            <a:endParaRPr lang="ar-AE"/>
          </a:p>
        </p:txBody>
      </p:sp>
      <p:sp>
        <p:nvSpPr>
          <p:cNvPr id="5" name="عنصر نائب لرقم الشريحة 4"/>
          <p:cNvSpPr>
            <a:spLocks noGrp="1"/>
          </p:cNvSpPr>
          <p:nvPr>
            <p:ph type="sldNum" sz="quarter" idx="12"/>
          </p:nvPr>
        </p:nvSpPr>
        <p:spPr/>
        <p:txBody>
          <a:bodyPr/>
          <a:lstStyle/>
          <a:p>
            <a:fld id="{8CDABD16-7AC9-448D-ABD0-EFFA882108E5}" type="slidenum">
              <a:rPr lang="ar-AE" smtClean="0"/>
              <a:pPr/>
              <a:t>‹#›</a:t>
            </a:fld>
            <a:endParaRPr lang="ar-A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52331C6-7CF4-42CF-A232-5ACCC30540B3}" type="datetimeFigureOut">
              <a:rPr lang="ar-AE" smtClean="0"/>
              <a:pPr/>
              <a:t>23/09/1432</a:t>
            </a:fld>
            <a:endParaRPr lang="ar-AE"/>
          </a:p>
        </p:txBody>
      </p:sp>
      <p:sp>
        <p:nvSpPr>
          <p:cNvPr id="3" name="عنصر نائب للتذييل 2"/>
          <p:cNvSpPr>
            <a:spLocks noGrp="1"/>
          </p:cNvSpPr>
          <p:nvPr>
            <p:ph type="ftr" sz="quarter" idx="11"/>
          </p:nvPr>
        </p:nvSpPr>
        <p:spPr/>
        <p:txBody>
          <a:bodyPr/>
          <a:lstStyle/>
          <a:p>
            <a:endParaRPr lang="ar-AE"/>
          </a:p>
        </p:txBody>
      </p:sp>
      <p:sp>
        <p:nvSpPr>
          <p:cNvPr id="4" name="عنصر نائب لرقم الشريحة 3"/>
          <p:cNvSpPr>
            <a:spLocks noGrp="1"/>
          </p:cNvSpPr>
          <p:nvPr>
            <p:ph type="sldNum" sz="quarter" idx="12"/>
          </p:nvPr>
        </p:nvSpPr>
        <p:spPr/>
        <p:txBody>
          <a:bodyPr/>
          <a:lstStyle/>
          <a:p>
            <a:fld id="{8CDABD16-7AC9-448D-ABD0-EFFA882108E5}" type="slidenum">
              <a:rPr lang="ar-AE" smtClean="0"/>
              <a:pPr/>
              <a:t>‹#›</a:t>
            </a:fld>
            <a:endParaRPr lang="ar-A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AE"/>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AE"/>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52331C6-7CF4-42CF-A232-5ACCC30540B3}" type="datetimeFigureOut">
              <a:rPr lang="ar-AE" smtClean="0"/>
              <a:pPr/>
              <a:t>23/09/1432</a:t>
            </a:fld>
            <a:endParaRPr lang="ar-AE"/>
          </a:p>
        </p:txBody>
      </p:sp>
      <p:sp>
        <p:nvSpPr>
          <p:cNvPr id="6" name="عنصر نائب للتذييل 5"/>
          <p:cNvSpPr>
            <a:spLocks noGrp="1"/>
          </p:cNvSpPr>
          <p:nvPr>
            <p:ph type="ftr" sz="quarter" idx="11"/>
          </p:nvPr>
        </p:nvSpPr>
        <p:spPr/>
        <p:txBody>
          <a:bodyPr/>
          <a:lstStyle/>
          <a:p>
            <a:endParaRPr lang="ar-AE"/>
          </a:p>
        </p:txBody>
      </p:sp>
      <p:sp>
        <p:nvSpPr>
          <p:cNvPr id="7" name="عنصر نائب لرقم الشريحة 6"/>
          <p:cNvSpPr>
            <a:spLocks noGrp="1"/>
          </p:cNvSpPr>
          <p:nvPr>
            <p:ph type="sldNum" sz="quarter" idx="12"/>
          </p:nvPr>
        </p:nvSpPr>
        <p:spPr/>
        <p:txBody>
          <a:bodyPr/>
          <a:lstStyle/>
          <a:p>
            <a:fld id="{8CDABD16-7AC9-448D-ABD0-EFFA882108E5}" type="slidenum">
              <a:rPr lang="ar-AE" smtClean="0"/>
              <a:pPr/>
              <a:t>‹#›</a:t>
            </a:fld>
            <a:endParaRPr lang="ar-A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AE"/>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AE"/>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52331C6-7CF4-42CF-A232-5ACCC30540B3}" type="datetimeFigureOut">
              <a:rPr lang="ar-AE" smtClean="0"/>
              <a:pPr/>
              <a:t>23/09/1432</a:t>
            </a:fld>
            <a:endParaRPr lang="ar-AE"/>
          </a:p>
        </p:txBody>
      </p:sp>
      <p:sp>
        <p:nvSpPr>
          <p:cNvPr id="6" name="عنصر نائب للتذييل 5"/>
          <p:cNvSpPr>
            <a:spLocks noGrp="1"/>
          </p:cNvSpPr>
          <p:nvPr>
            <p:ph type="ftr" sz="quarter" idx="11"/>
          </p:nvPr>
        </p:nvSpPr>
        <p:spPr/>
        <p:txBody>
          <a:bodyPr/>
          <a:lstStyle/>
          <a:p>
            <a:endParaRPr lang="ar-AE"/>
          </a:p>
        </p:txBody>
      </p:sp>
      <p:sp>
        <p:nvSpPr>
          <p:cNvPr id="7" name="عنصر نائب لرقم الشريحة 6"/>
          <p:cNvSpPr>
            <a:spLocks noGrp="1"/>
          </p:cNvSpPr>
          <p:nvPr>
            <p:ph type="sldNum" sz="quarter" idx="12"/>
          </p:nvPr>
        </p:nvSpPr>
        <p:spPr/>
        <p:txBody>
          <a:bodyPr/>
          <a:lstStyle/>
          <a:p>
            <a:fld id="{8CDABD16-7AC9-448D-ABD0-EFFA882108E5}" type="slidenum">
              <a:rPr lang="ar-AE" smtClean="0"/>
              <a:pPr/>
              <a:t>‹#›</a:t>
            </a:fld>
            <a:endParaRPr lang="ar-A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AE"/>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AE"/>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52331C6-7CF4-42CF-A232-5ACCC30540B3}" type="datetimeFigureOut">
              <a:rPr lang="ar-AE" smtClean="0"/>
              <a:pPr/>
              <a:t>23/09/1432</a:t>
            </a:fld>
            <a:endParaRPr lang="ar-AE"/>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AE"/>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CDABD16-7AC9-448D-ABD0-EFFA882108E5}" type="slidenum">
              <a:rPr lang="ar-AE" smtClean="0"/>
              <a:pPr/>
              <a:t>‹#›</a:t>
            </a:fld>
            <a:endParaRPr lang="ar-A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A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619672" y="2924944"/>
            <a:ext cx="5371983" cy="830997"/>
          </a:xfrm>
          <a:prstGeom prst="rect">
            <a:avLst/>
          </a:prstGeom>
        </p:spPr>
        <p:txBody>
          <a:bodyPr wrap="none">
            <a:spAutoFit/>
          </a:bodyPr>
          <a:lstStyle/>
          <a:p>
            <a:r>
              <a:rPr lang="ar-AE" sz="4800" b="1" dirty="0" smtClean="0">
                <a:latin typeface="Times New Roman" pitchFamily="18" charset="0"/>
                <a:cs typeface="Times New Roman" pitchFamily="18" charset="0"/>
              </a:rPr>
              <a:t>طرق جمع وحفظ الحشرات</a:t>
            </a:r>
            <a:endParaRPr lang="ar-AE" sz="4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http://i83.servimg.com/u/f83/14/03/62/14/111.gif"/>
          <p:cNvPicPr>
            <a:picLocks noChangeAspect="1" noChangeArrowheads="1"/>
          </p:cNvPicPr>
          <p:nvPr/>
        </p:nvPicPr>
        <p:blipFill>
          <a:blip r:embed="rId2" cstate="print"/>
          <a:srcRect/>
          <a:stretch>
            <a:fillRect/>
          </a:stretch>
        </p:blipFill>
        <p:spPr bwMode="auto">
          <a:xfrm>
            <a:off x="971600" y="764704"/>
            <a:ext cx="7267575" cy="497205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iki.bugwood.org/uploads/thumb/Nets.jpg/375px-Nets.jpg"/>
          <p:cNvPicPr>
            <a:picLocks noChangeAspect="1" noChangeArrowheads="1"/>
          </p:cNvPicPr>
          <p:nvPr/>
        </p:nvPicPr>
        <p:blipFill>
          <a:blip r:embed="rId2" cstate="print"/>
          <a:srcRect/>
          <a:stretch>
            <a:fillRect/>
          </a:stretch>
        </p:blipFill>
        <p:spPr bwMode="auto">
          <a:xfrm>
            <a:off x="2182233" y="764705"/>
            <a:ext cx="5414103" cy="5775042"/>
          </a:xfrm>
          <a:prstGeom prst="rect">
            <a:avLst/>
          </a:prstGeom>
          <a:noFill/>
        </p:spPr>
      </p:pic>
      <p:sp>
        <p:nvSpPr>
          <p:cNvPr id="3" name="مربع نص 2"/>
          <p:cNvSpPr txBox="1"/>
          <p:nvPr/>
        </p:nvSpPr>
        <p:spPr>
          <a:xfrm>
            <a:off x="2123728" y="260648"/>
            <a:ext cx="4551246" cy="523220"/>
          </a:xfrm>
          <a:prstGeom prst="rect">
            <a:avLst/>
          </a:prstGeom>
          <a:noFill/>
        </p:spPr>
        <p:txBody>
          <a:bodyPr wrap="none" rtlCol="1">
            <a:spAutoFit/>
          </a:bodyPr>
          <a:lstStyle/>
          <a:p>
            <a:r>
              <a:rPr lang="ar-AE" sz="2800" dirty="0" smtClean="0"/>
              <a:t>ثلاثة انواع من </a:t>
            </a:r>
            <a:r>
              <a:rPr lang="ar-AE" sz="2800" dirty="0" err="1" smtClean="0"/>
              <a:t>الشياك</a:t>
            </a:r>
            <a:r>
              <a:rPr lang="ar-AE" sz="2800" dirty="0" smtClean="0"/>
              <a:t> لجمع الحشرات </a:t>
            </a:r>
            <a:endParaRPr lang="ar-AE"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363915"/>
            <a:ext cx="8352928" cy="6494085"/>
          </a:xfrm>
          <a:prstGeom prst="rect">
            <a:avLst/>
          </a:prstGeom>
        </p:spPr>
        <p:txBody>
          <a:bodyPr wrap="square">
            <a:spAutoFit/>
          </a:bodyPr>
          <a:lstStyle/>
          <a:p>
            <a:r>
              <a:rPr lang="ar-AE" sz="3200" dirty="0">
                <a:latin typeface="Times New Roman" pitchFamily="18" charset="0"/>
                <a:cs typeface="Times New Roman" pitchFamily="18" charset="0"/>
              </a:rPr>
              <a:t>( </a:t>
            </a:r>
            <a:r>
              <a:rPr lang="ar-AE" sz="3200" dirty="0" err="1">
                <a:latin typeface="Times New Roman" pitchFamily="18" charset="0"/>
                <a:cs typeface="Times New Roman" pitchFamily="18" charset="0"/>
              </a:rPr>
              <a:t>أ </a:t>
            </a:r>
            <a:r>
              <a:rPr lang="ar-AE" sz="3200" dirty="0">
                <a:latin typeface="Times New Roman" pitchFamily="18" charset="0"/>
                <a:cs typeface="Times New Roman" pitchFamily="18" charset="0"/>
              </a:rPr>
              <a:t>) شبكة الفراشات</a:t>
            </a:r>
          </a:p>
          <a:p>
            <a:r>
              <a:rPr lang="ar-AE" sz="3200" dirty="0">
                <a:latin typeface="Times New Roman" pitchFamily="18" charset="0"/>
                <a:cs typeface="Times New Roman" pitchFamily="18" charset="0"/>
              </a:rPr>
              <a:t>     شبكة مصنوعة من قماش أبيض خفيف من النايلون المسامي الشفاف لكي يسهل رؤية الحشرات داخل </a:t>
            </a:r>
            <a:r>
              <a:rPr lang="ar-AE" sz="3200" dirty="0" err="1">
                <a:latin typeface="Times New Roman" pitchFamily="18" charset="0"/>
                <a:cs typeface="Times New Roman" pitchFamily="18" charset="0"/>
              </a:rPr>
              <a:t>الشبكة </a:t>
            </a:r>
            <a:r>
              <a:rPr lang="ar-AE" sz="3200" dirty="0">
                <a:latin typeface="Times New Roman" pitchFamily="18" charset="0"/>
                <a:cs typeface="Times New Roman" pitchFamily="18" charset="0"/>
              </a:rPr>
              <a:t>, وتستعمل هذه الشبكة عادة في تجميع الفراشات </a:t>
            </a:r>
            <a:r>
              <a:rPr lang="ar-AE" sz="3200" dirty="0" err="1">
                <a:latin typeface="Times New Roman" pitchFamily="18" charset="0"/>
                <a:cs typeface="Times New Roman" pitchFamily="18" charset="0"/>
              </a:rPr>
              <a:t>والرعاشات</a:t>
            </a:r>
            <a:r>
              <a:rPr lang="ar-AE" sz="3200" dirty="0">
                <a:latin typeface="Times New Roman" pitchFamily="18" charset="0"/>
                <a:cs typeface="Times New Roman" pitchFamily="18" charset="0"/>
              </a:rPr>
              <a:t> </a:t>
            </a:r>
            <a:r>
              <a:rPr lang="ar-AE" sz="3200" dirty="0" err="1">
                <a:latin typeface="Times New Roman" pitchFamily="18" charset="0"/>
                <a:cs typeface="Times New Roman" pitchFamily="18" charset="0"/>
              </a:rPr>
              <a:t>.</a:t>
            </a:r>
            <a:endParaRPr lang="ar-AE" sz="3200" dirty="0">
              <a:latin typeface="Times New Roman" pitchFamily="18" charset="0"/>
              <a:cs typeface="Times New Roman" pitchFamily="18" charset="0"/>
            </a:endParaRPr>
          </a:p>
          <a:p>
            <a:r>
              <a:rPr lang="ar-AE" sz="3200" dirty="0" err="1">
                <a:latin typeface="Times New Roman" pitchFamily="18" charset="0"/>
                <a:cs typeface="Times New Roman" pitchFamily="18" charset="0"/>
              </a:rPr>
              <a:t>ب .</a:t>
            </a:r>
            <a:r>
              <a:rPr lang="ar-AE" sz="3200" dirty="0">
                <a:latin typeface="Times New Roman" pitchFamily="18" charset="0"/>
                <a:cs typeface="Times New Roman" pitchFamily="18" charset="0"/>
              </a:rPr>
              <a:t>  شبكة الكنس</a:t>
            </a:r>
          </a:p>
          <a:p>
            <a:r>
              <a:rPr lang="ar-AE" sz="3200" dirty="0">
                <a:latin typeface="Times New Roman" pitchFamily="18" charset="0"/>
                <a:cs typeface="Times New Roman" pitchFamily="18" charset="0"/>
              </a:rPr>
              <a:t>      مصنوعة من قماش سميك نوعا ما, وتستعمل في تجميع معظم أنواع الحشرات الموجودة على المزروعات الحقلية كالقمح والبرسيم والبطاطس والأعشاب </a:t>
            </a:r>
            <a:r>
              <a:rPr lang="ar-AE" sz="3200" dirty="0" err="1">
                <a:latin typeface="Times New Roman" pitchFamily="18" charset="0"/>
                <a:cs typeface="Times New Roman" pitchFamily="18" charset="0"/>
              </a:rPr>
              <a:t>والحشائش .</a:t>
            </a:r>
            <a:r>
              <a:rPr lang="ar-AE" sz="3200" dirty="0">
                <a:latin typeface="Times New Roman" pitchFamily="18" charset="0"/>
                <a:cs typeface="Times New Roman" pitchFamily="18" charset="0"/>
              </a:rPr>
              <a:t> ويتم تجميع الحشرات بحركة </a:t>
            </a:r>
            <a:r>
              <a:rPr lang="ar-AE" sz="3200" dirty="0" err="1">
                <a:latin typeface="Times New Roman" pitchFamily="18" charset="0"/>
                <a:cs typeface="Times New Roman" pitchFamily="18" charset="0"/>
              </a:rPr>
              <a:t>الكنس </a:t>
            </a:r>
            <a:r>
              <a:rPr lang="ar-AE" sz="3200" dirty="0">
                <a:latin typeface="Times New Roman" pitchFamily="18" charset="0"/>
                <a:cs typeface="Times New Roman" pitchFamily="18" charset="0"/>
              </a:rPr>
              <a:t>( امتداد اليد على الجانبين من </a:t>
            </a:r>
            <a:r>
              <a:rPr lang="ar-AE" sz="3200" dirty="0" err="1">
                <a:latin typeface="Times New Roman" pitchFamily="18" charset="0"/>
                <a:cs typeface="Times New Roman" pitchFamily="18" charset="0"/>
              </a:rPr>
              <a:t>الجسم </a:t>
            </a:r>
            <a:r>
              <a:rPr lang="ar-AE" sz="3200" dirty="0">
                <a:latin typeface="Times New Roman" pitchFamily="18" charset="0"/>
                <a:cs typeface="Times New Roman" pitchFamily="18" charset="0"/>
              </a:rPr>
              <a:t>) على المحاصيل بالشبكة عدة </a:t>
            </a:r>
            <a:r>
              <a:rPr lang="ar-AE" sz="3200" dirty="0" err="1">
                <a:latin typeface="Times New Roman" pitchFamily="18" charset="0"/>
                <a:cs typeface="Times New Roman" pitchFamily="18" charset="0"/>
              </a:rPr>
              <a:t>مرات </a:t>
            </a:r>
            <a:r>
              <a:rPr lang="ar-AE" sz="3200" dirty="0">
                <a:latin typeface="Times New Roman" pitchFamily="18" charset="0"/>
                <a:cs typeface="Times New Roman" pitchFamily="18" charset="0"/>
              </a:rPr>
              <a:t>, ثم تلف الشبكة أو تثنى بالتواء اليد </a:t>
            </a:r>
            <a:r>
              <a:rPr lang="ar-AE" sz="3200" dirty="0" err="1">
                <a:latin typeface="Times New Roman" pitchFamily="18" charset="0"/>
                <a:cs typeface="Times New Roman" pitchFamily="18" charset="0"/>
              </a:rPr>
              <a:t>بسرعة .</a:t>
            </a:r>
            <a:r>
              <a:rPr lang="ar-AE" sz="3200" dirty="0">
                <a:latin typeface="Times New Roman" pitchFamily="18" charset="0"/>
                <a:cs typeface="Times New Roman" pitchFamily="18" charset="0"/>
              </a:rPr>
              <a:t> تثنى الشبكة بعد ذلك على حلقة السلك المعدني حاجزة الحشرات داخلها ثم تنقل الحشرات المصطادة إلى زجاجة </a:t>
            </a:r>
            <a:r>
              <a:rPr lang="ar-AE" sz="3200" dirty="0" err="1">
                <a:latin typeface="Times New Roman" pitchFamily="18" charset="0"/>
                <a:cs typeface="Times New Roman" pitchFamily="18" charset="0"/>
              </a:rPr>
              <a:t>القتل .</a:t>
            </a:r>
            <a:endParaRPr lang="ar-AE"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548680"/>
            <a:ext cx="8424936" cy="4462760"/>
          </a:xfrm>
          <a:prstGeom prst="rect">
            <a:avLst/>
          </a:prstGeom>
        </p:spPr>
        <p:txBody>
          <a:bodyPr wrap="square">
            <a:spAutoFit/>
          </a:bodyPr>
          <a:lstStyle/>
          <a:p>
            <a:r>
              <a:rPr lang="ar-AE" sz="4000" dirty="0" err="1"/>
              <a:t>ج .</a:t>
            </a:r>
            <a:r>
              <a:rPr lang="ar-AE" sz="4000" dirty="0"/>
              <a:t> الشبكات المائية</a:t>
            </a:r>
          </a:p>
          <a:p>
            <a:r>
              <a:rPr lang="ar-AE" sz="4000" dirty="0"/>
              <a:t>     تستخدم لتجميع الحشرات المائية وتصنع من قماش سميك أو من </a:t>
            </a:r>
            <a:r>
              <a:rPr lang="ar-AE" sz="4000" dirty="0" smtClean="0"/>
              <a:t>التيل المسامي </a:t>
            </a:r>
            <a:r>
              <a:rPr lang="ar-AE" sz="4000" dirty="0"/>
              <a:t>وتتميز شبكة الماء بصغر حجمها وثقلها , وبها يد طويلة لتصل إلى العمق المطلوب . تجر الشبكة على أرضية القاع ومنها بسرعة إلى السطح , يتسرب الماء وتبقى الحشرات في قاع الشبكة ويتم نقلها إلى إناء </a:t>
            </a:r>
            <a:r>
              <a:rPr lang="ar-AE" sz="4000" dirty="0" smtClean="0"/>
              <a:t>التجميع</a:t>
            </a:r>
            <a:endParaRPr lang="ar-AE" sz="4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683568" y="404664"/>
            <a:ext cx="7668344" cy="6001643"/>
          </a:xfrm>
          <a:prstGeom prst="rect">
            <a:avLst/>
          </a:prstGeom>
        </p:spPr>
        <p:txBody>
          <a:bodyPr wrap="square">
            <a:spAutoFit/>
          </a:bodyPr>
          <a:lstStyle/>
          <a:p>
            <a:r>
              <a:rPr lang="ar-AE" sz="4800" dirty="0" smtClean="0"/>
              <a:t>3 - </a:t>
            </a:r>
            <a:r>
              <a:rPr lang="ar-AE" sz="4800" dirty="0" smtClean="0"/>
              <a:t>الضرب</a:t>
            </a:r>
            <a:r>
              <a:rPr lang="ar-AE" sz="4800" dirty="0" smtClean="0"/>
              <a:t>  </a:t>
            </a:r>
            <a:endParaRPr lang="en-US" sz="4800" dirty="0" smtClean="0"/>
          </a:p>
          <a:p>
            <a:r>
              <a:rPr lang="ar-AE" sz="4800" dirty="0" smtClean="0"/>
              <a:t> </a:t>
            </a:r>
            <a:r>
              <a:rPr lang="ar-AE" sz="4800" dirty="0" smtClean="0"/>
              <a:t>تستخدم طريقة الضرب في تجميع الحشرات الموجودة على الأشجار والشجيرات بضرب الأغصان والفروع بعصا فيتساقط ما عليها من حشرات في مختلف أطوار نموها على قطعة قماش مشدودة الجوانب أو إناء تجميع مسطح أسفل الأغصان والأفرع.</a:t>
            </a:r>
            <a:endParaRPr lang="ar-AE" sz="4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476672"/>
            <a:ext cx="7920880" cy="6186309"/>
          </a:xfrm>
          <a:prstGeom prst="rect">
            <a:avLst/>
          </a:prstGeom>
        </p:spPr>
        <p:txBody>
          <a:bodyPr wrap="square">
            <a:spAutoFit/>
          </a:bodyPr>
          <a:lstStyle/>
          <a:p>
            <a:r>
              <a:rPr lang="ar-AE" sz="3600" dirty="0" err="1"/>
              <a:t>4 </a:t>
            </a:r>
            <a:r>
              <a:rPr lang="ar-AE" sz="3600" dirty="0"/>
              <a:t>- التجميع باستخدام </a:t>
            </a:r>
            <a:r>
              <a:rPr lang="ar-AE" sz="3600" dirty="0" err="1"/>
              <a:t>الشفاطة</a:t>
            </a:r>
            <a:endParaRPr lang="ar-AE" sz="3600" dirty="0"/>
          </a:p>
          <a:p>
            <a:r>
              <a:rPr lang="ar-AE" sz="3600" dirty="0"/>
              <a:t>      تستخدم هذه الطريقة في جمع الحشرات الصغيرة جدا وخاصة المراد جمعها حية مثل المن والنمل وغيرها من الحشرات الصغيرة الدقيقة التي يصعب تجميعها باليد.</a:t>
            </a:r>
          </a:p>
          <a:p>
            <a:r>
              <a:rPr lang="ar-AE" sz="3600" dirty="0"/>
              <a:t>      وتتكون </a:t>
            </a:r>
            <a:r>
              <a:rPr lang="ar-AE" sz="3600" dirty="0" err="1"/>
              <a:t>الشفاطة</a:t>
            </a:r>
            <a:r>
              <a:rPr lang="ar-AE" sz="3600" dirty="0"/>
              <a:t> من وعاء زجاجي </a:t>
            </a:r>
            <a:r>
              <a:rPr lang="ar-AE" sz="3600" dirty="0" err="1"/>
              <a:t>به</a:t>
            </a:r>
            <a:r>
              <a:rPr lang="ar-AE" sz="3600" dirty="0"/>
              <a:t> سدادة من المطاط أو الفلين تنفذ منها أنبوبتان من الزجاج أو </a:t>
            </a:r>
            <a:r>
              <a:rPr lang="ar-AE" sz="3600" dirty="0" err="1"/>
              <a:t>النحاس </a:t>
            </a:r>
            <a:r>
              <a:rPr lang="ar-AE" sz="3600" dirty="0"/>
              <a:t>, توضع الأنبوبة القصيرة على الحشرات عن طريق </a:t>
            </a:r>
            <a:r>
              <a:rPr lang="ar-AE" sz="3600" dirty="0" err="1"/>
              <a:t>الشفط </a:t>
            </a:r>
            <a:r>
              <a:rPr lang="ar-AE" sz="3600" dirty="0"/>
              <a:t>, ويمنع دخول الحشرات التي جمعت داخل </a:t>
            </a:r>
            <a:r>
              <a:rPr lang="ar-AE" sz="3600" dirty="0" err="1"/>
              <a:t>الشفاطة</a:t>
            </a:r>
            <a:r>
              <a:rPr lang="ar-AE" sz="3600" dirty="0"/>
              <a:t> إلى الفم وجود قطعة من الشاش حول فتحة الأنبوبة</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descr="http://i83.servimg.com/u/f83/14/03/62/14/112.gif"/>
          <p:cNvPicPr>
            <a:picLocks noChangeAspect="1" noChangeArrowheads="1"/>
          </p:cNvPicPr>
          <p:nvPr/>
        </p:nvPicPr>
        <p:blipFill>
          <a:blip r:embed="rId2" cstate="print"/>
          <a:srcRect/>
          <a:stretch>
            <a:fillRect/>
          </a:stretch>
        </p:blipFill>
        <p:spPr bwMode="auto">
          <a:xfrm>
            <a:off x="832754" y="1412776"/>
            <a:ext cx="7631736" cy="36004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1340768"/>
            <a:ext cx="8208912" cy="3970318"/>
          </a:xfrm>
          <a:prstGeom prst="rect">
            <a:avLst/>
          </a:prstGeom>
        </p:spPr>
        <p:txBody>
          <a:bodyPr wrap="square">
            <a:spAutoFit/>
          </a:bodyPr>
          <a:lstStyle/>
          <a:p>
            <a:r>
              <a:rPr lang="ar-AE" sz="2800" dirty="0" err="1">
                <a:latin typeface="Times New Roman" pitchFamily="18" charset="0"/>
                <a:cs typeface="Times New Roman" pitchFamily="18" charset="0"/>
              </a:rPr>
              <a:t>5 .</a:t>
            </a:r>
            <a:r>
              <a:rPr lang="ar-AE" sz="2800" dirty="0">
                <a:latin typeface="Times New Roman" pitchFamily="18" charset="0"/>
                <a:cs typeface="Times New Roman" pitchFamily="18" charset="0"/>
              </a:rPr>
              <a:t> المصائد</a:t>
            </a:r>
          </a:p>
          <a:p>
            <a:r>
              <a:rPr lang="ar-AE" sz="2800" dirty="0">
                <a:latin typeface="Times New Roman" pitchFamily="18" charset="0"/>
                <a:cs typeface="Times New Roman" pitchFamily="18" charset="0"/>
              </a:rPr>
              <a:t>      تستخدم المصائد  بجميع أنواعها لتجميع العديد من أنواع الحشرات ومن أهم </a:t>
            </a:r>
            <a:r>
              <a:rPr lang="ar-AE" sz="2800" dirty="0" err="1">
                <a:latin typeface="Times New Roman" pitchFamily="18" charset="0"/>
                <a:cs typeface="Times New Roman" pitchFamily="18" charset="0"/>
              </a:rPr>
              <a:t>أنواعها :</a:t>
            </a:r>
            <a:endParaRPr lang="ar-AE" sz="2800" dirty="0">
              <a:latin typeface="Times New Roman" pitchFamily="18" charset="0"/>
              <a:cs typeface="Times New Roman" pitchFamily="18" charset="0"/>
            </a:endParaRPr>
          </a:p>
          <a:p>
            <a:r>
              <a:rPr lang="ar-AE" sz="2800" u="sng" dirty="0">
                <a:latin typeface="Times New Roman" pitchFamily="18" charset="0"/>
                <a:cs typeface="Times New Roman" pitchFamily="18" charset="0"/>
              </a:rPr>
              <a:t>( </a:t>
            </a:r>
            <a:r>
              <a:rPr lang="ar-AE" sz="2800" u="sng" dirty="0" err="1">
                <a:latin typeface="Times New Roman" pitchFamily="18" charset="0"/>
                <a:cs typeface="Times New Roman" pitchFamily="18" charset="0"/>
              </a:rPr>
              <a:t>أ </a:t>
            </a:r>
            <a:r>
              <a:rPr lang="ar-AE" sz="2800" u="sng" dirty="0">
                <a:latin typeface="Times New Roman" pitchFamily="18" charset="0"/>
                <a:cs typeface="Times New Roman" pitchFamily="18" charset="0"/>
              </a:rPr>
              <a:t>) المصائد الضوئية</a:t>
            </a:r>
            <a:endParaRPr lang="ar-AE" sz="2800" dirty="0">
              <a:latin typeface="Times New Roman" pitchFamily="18" charset="0"/>
              <a:cs typeface="Times New Roman" pitchFamily="18" charset="0"/>
            </a:endParaRPr>
          </a:p>
          <a:p>
            <a:r>
              <a:rPr lang="ar-AE" sz="2800" dirty="0">
                <a:latin typeface="Times New Roman" pitchFamily="18" charset="0"/>
                <a:cs typeface="Times New Roman" pitchFamily="18" charset="0"/>
              </a:rPr>
              <a:t>       تستخدم هذه الطريقة في صيد الحشرات التي يزداد نشاطها ليلا وتتركب المصائد الضوئية من مصدر </a:t>
            </a:r>
            <a:r>
              <a:rPr lang="ar-AE" sz="2800" dirty="0" err="1">
                <a:latin typeface="Times New Roman" pitchFamily="18" charset="0"/>
                <a:cs typeface="Times New Roman" pitchFamily="18" charset="0"/>
              </a:rPr>
              <a:t>ضوئي </a:t>
            </a:r>
            <a:r>
              <a:rPr lang="ar-AE" sz="2800" dirty="0">
                <a:latin typeface="Times New Roman" pitchFamily="18" charset="0"/>
                <a:cs typeface="Times New Roman" pitchFamily="18" charset="0"/>
              </a:rPr>
              <a:t>(مصباح </a:t>
            </a:r>
            <a:r>
              <a:rPr lang="ar-AE" sz="2800" dirty="0" err="1">
                <a:latin typeface="Times New Roman" pitchFamily="18" charset="0"/>
                <a:cs typeface="Times New Roman" pitchFamily="18" charset="0"/>
              </a:rPr>
              <a:t>كهربائي </a:t>
            </a:r>
            <a:r>
              <a:rPr lang="ar-AE" sz="2800" dirty="0">
                <a:latin typeface="Times New Roman" pitchFamily="18" charset="0"/>
                <a:cs typeface="Times New Roman" pitchFamily="18" charset="0"/>
              </a:rPr>
              <a:t>) 200 وات وقمع معدني أملس </a:t>
            </a:r>
            <a:r>
              <a:rPr lang="ar-AE" sz="2800" dirty="0" err="1">
                <a:latin typeface="Times New Roman" pitchFamily="18" charset="0"/>
                <a:cs typeface="Times New Roman" pitchFamily="18" charset="0"/>
              </a:rPr>
              <a:t>الجدران </a:t>
            </a:r>
            <a:r>
              <a:rPr lang="ar-AE" sz="2800" dirty="0">
                <a:latin typeface="Times New Roman" pitchFamily="18" charset="0"/>
                <a:cs typeface="Times New Roman" pitchFamily="18" charset="0"/>
              </a:rPr>
              <a:t>, يوجد أسفله مباشرة إناء تجميع يحتوي على مادة </a:t>
            </a:r>
            <a:r>
              <a:rPr lang="ar-AE" sz="2800" dirty="0" err="1">
                <a:latin typeface="Times New Roman" pitchFamily="18" charset="0"/>
                <a:cs typeface="Times New Roman" pitchFamily="18" charset="0"/>
              </a:rPr>
              <a:t>حافظة </a:t>
            </a:r>
            <a:r>
              <a:rPr lang="ar-AE" sz="2800" dirty="0">
                <a:latin typeface="Times New Roman" pitchFamily="18" charset="0"/>
                <a:cs typeface="Times New Roman" pitchFamily="18" charset="0"/>
              </a:rPr>
              <a:t>( 70% </a:t>
            </a:r>
            <a:r>
              <a:rPr lang="ar-AE" sz="2800" dirty="0" err="1">
                <a:latin typeface="Times New Roman" pitchFamily="18" charset="0"/>
                <a:cs typeface="Times New Roman" pitchFamily="18" charset="0"/>
              </a:rPr>
              <a:t>كحول ) .</a:t>
            </a:r>
            <a:endParaRPr lang="ar-AE" sz="2800" dirty="0">
              <a:latin typeface="Times New Roman" pitchFamily="18" charset="0"/>
              <a:cs typeface="Times New Roman" pitchFamily="18" charset="0"/>
            </a:endParaRPr>
          </a:p>
          <a:p>
            <a:r>
              <a:rPr lang="ar-AE" sz="2800" dirty="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83.servimg.com/u/f83/14/03/62/14/113.gif"/>
          <p:cNvPicPr>
            <a:picLocks noChangeAspect="1" noChangeArrowheads="1"/>
          </p:cNvPicPr>
          <p:nvPr/>
        </p:nvPicPr>
        <p:blipFill>
          <a:blip r:embed="rId2" cstate="print"/>
          <a:srcRect/>
          <a:stretch>
            <a:fillRect/>
          </a:stretch>
        </p:blipFill>
        <p:spPr bwMode="auto">
          <a:xfrm>
            <a:off x="1429798" y="588128"/>
            <a:ext cx="5518466" cy="500111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51520" y="836712"/>
            <a:ext cx="8172400" cy="4524315"/>
          </a:xfrm>
          <a:prstGeom prst="rect">
            <a:avLst/>
          </a:prstGeom>
        </p:spPr>
        <p:txBody>
          <a:bodyPr wrap="square">
            <a:spAutoFit/>
          </a:bodyPr>
          <a:lstStyle/>
          <a:p>
            <a:r>
              <a:rPr lang="ar-AE" sz="4800" u="sng" dirty="0"/>
              <a:t> (ب) المصائد اللاصقة</a:t>
            </a:r>
            <a:endParaRPr lang="ar-AE" sz="4800" dirty="0"/>
          </a:p>
          <a:p>
            <a:r>
              <a:rPr lang="ar-AE" sz="4800" dirty="0"/>
              <a:t>       تستخدم هذه الطريقة في جمع الحشرات النشطة ليلا </a:t>
            </a:r>
            <a:r>
              <a:rPr lang="ar-AE" sz="4800" dirty="0" err="1"/>
              <a:t>ونهارا </a:t>
            </a:r>
            <a:r>
              <a:rPr lang="ar-AE" sz="4800" dirty="0"/>
              <a:t>, وهي عبارة عن اسطوانة أو أنبوبة زجاجية مغطاة بمادة </a:t>
            </a:r>
            <a:r>
              <a:rPr lang="ar-AE" sz="4800" dirty="0" err="1"/>
              <a:t>لاصقة </a:t>
            </a:r>
            <a:r>
              <a:rPr lang="ar-AE" sz="4800" dirty="0"/>
              <a:t>, وتوضع على دعامة على الارتفاع </a:t>
            </a:r>
            <a:r>
              <a:rPr lang="ar-AE" sz="4800" dirty="0" err="1"/>
              <a:t>المطلوب </a:t>
            </a:r>
            <a:r>
              <a:rPr lang="ar-AE" sz="4800" dirty="0" err="1" smtClean="0"/>
              <a:t>.</a:t>
            </a:r>
            <a:endParaRPr lang="ar-AE" sz="4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67544" y="620688"/>
            <a:ext cx="7344816" cy="5078313"/>
          </a:xfrm>
          <a:prstGeom prst="rect">
            <a:avLst/>
          </a:prstGeom>
        </p:spPr>
        <p:txBody>
          <a:bodyPr wrap="square">
            <a:spAutoFit/>
          </a:bodyPr>
          <a:lstStyle/>
          <a:p>
            <a:r>
              <a:rPr lang="ar-AE" sz="3600" b="1" dirty="0" err="1" smtClean="0">
                <a:latin typeface="Times New Roman" pitchFamily="18" charset="0"/>
                <a:cs typeface="Times New Roman" pitchFamily="18" charset="0"/>
              </a:rPr>
              <a:t>أولاً </a:t>
            </a:r>
            <a:r>
              <a:rPr lang="ar-AE" sz="3600" b="1" dirty="0">
                <a:latin typeface="Times New Roman" pitchFamily="18" charset="0"/>
                <a:cs typeface="Times New Roman" pitchFamily="18" charset="0"/>
              </a:rPr>
              <a:t>: أماكن تواجد </a:t>
            </a:r>
            <a:r>
              <a:rPr lang="ar-AE" sz="3600" b="1" dirty="0" err="1">
                <a:latin typeface="Times New Roman" pitchFamily="18" charset="0"/>
                <a:cs typeface="Times New Roman" pitchFamily="18" charset="0"/>
              </a:rPr>
              <a:t>الحشرات :</a:t>
            </a:r>
            <a:endParaRPr lang="ar-AE" sz="3600" dirty="0">
              <a:latin typeface="Times New Roman" pitchFamily="18" charset="0"/>
              <a:cs typeface="Times New Roman" pitchFamily="18" charset="0"/>
            </a:endParaRPr>
          </a:p>
          <a:p>
            <a:r>
              <a:rPr lang="ar-AE" sz="3600" dirty="0">
                <a:latin typeface="Times New Roman" pitchFamily="18" charset="0"/>
                <a:cs typeface="Times New Roman" pitchFamily="18" charset="0"/>
              </a:rPr>
              <a:t>1- النباتات</a:t>
            </a:r>
          </a:p>
          <a:p>
            <a:r>
              <a:rPr lang="ar-AE" sz="3600" dirty="0">
                <a:latin typeface="Times New Roman" pitchFamily="18" charset="0"/>
                <a:cs typeface="Times New Roman" pitchFamily="18" charset="0"/>
              </a:rPr>
              <a:t>2- الحيوانات</a:t>
            </a:r>
          </a:p>
          <a:p>
            <a:r>
              <a:rPr lang="ar-AE" sz="3600" dirty="0">
                <a:latin typeface="Times New Roman" pitchFamily="18" charset="0"/>
                <a:cs typeface="Times New Roman" pitchFamily="18" charset="0"/>
              </a:rPr>
              <a:t>3- المواد المتحللة</a:t>
            </a:r>
          </a:p>
          <a:p>
            <a:r>
              <a:rPr lang="ar-AE" sz="3600" dirty="0">
                <a:latin typeface="Times New Roman" pitchFamily="18" charset="0"/>
                <a:cs typeface="Times New Roman" pitchFamily="18" charset="0"/>
              </a:rPr>
              <a:t>4- التربة</a:t>
            </a:r>
          </a:p>
          <a:p>
            <a:r>
              <a:rPr lang="ar-AE" sz="3600" dirty="0">
                <a:latin typeface="Times New Roman" pitchFamily="18" charset="0"/>
                <a:cs typeface="Times New Roman" pitchFamily="18" charset="0"/>
              </a:rPr>
              <a:t>5- المنازل</a:t>
            </a:r>
          </a:p>
          <a:p>
            <a:r>
              <a:rPr lang="ar-AE" sz="3600" dirty="0">
                <a:latin typeface="Times New Roman" pitchFamily="18" charset="0"/>
                <a:cs typeface="Times New Roman" pitchFamily="18" charset="0"/>
              </a:rPr>
              <a:t>6- الماء</a:t>
            </a:r>
          </a:p>
          <a:p>
            <a:r>
              <a:rPr lang="ar-AE" sz="3600" dirty="0">
                <a:latin typeface="Times New Roman" pitchFamily="18" charset="0"/>
                <a:cs typeface="Times New Roman" pitchFamily="18" charset="0"/>
              </a:rPr>
              <a:t>***- ابحث عنها في أي مكان تتواجد فيه ستجد منها الكثير عددا ونوعا.</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http://i83.servimg.com/u/f83/14/03/62/14/114.gif"/>
          <p:cNvPicPr>
            <a:picLocks noChangeAspect="1" noChangeArrowheads="1"/>
          </p:cNvPicPr>
          <p:nvPr/>
        </p:nvPicPr>
        <p:blipFill>
          <a:blip r:embed="rId2" cstate="print"/>
          <a:srcRect/>
          <a:stretch>
            <a:fillRect/>
          </a:stretch>
        </p:blipFill>
        <p:spPr bwMode="auto">
          <a:xfrm>
            <a:off x="1547664" y="300414"/>
            <a:ext cx="6840760" cy="6177104"/>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548680"/>
            <a:ext cx="8424936" cy="6001643"/>
          </a:xfrm>
          <a:prstGeom prst="rect">
            <a:avLst/>
          </a:prstGeom>
        </p:spPr>
        <p:txBody>
          <a:bodyPr wrap="square">
            <a:spAutoFit/>
          </a:bodyPr>
          <a:lstStyle/>
          <a:p>
            <a:r>
              <a:rPr lang="ar-AE" sz="3200" u="sng" dirty="0"/>
              <a:t> ( </a:t>
            </a:r>
            <a:r>
              <a:rPr lang="ar-AE" sz="3200" u="sng" dirty="0" err="1"/>
              <a:t>ج </a:t>
            </a:r>
            <a:r>
              <a:rPr lang="ar-AE" sz="3200" u="sng" dirty="0"/>
              <a:t>) المصائد المائــــية</a:t>
            </a:r>
            <a:endParaRPr lang="ar-AE" sz="3200" dirty="0"/>
          </a:p>
          <a:p>
            <a:r>
              <a:rPr lang="ar-AE" sz="3200" dirty="0"/>
              <a:t>      تستخدم هذه الطريقة لجمع أنواع كثيرة من الحشرات مثل المــن </a:t>
            </a:r>
            <a:r>
              <a:rPr lang="ar-AE" sz="3200" dirty="0" err="1"/>
              <a:t>والذباب </a:t>
            </a:r>
            <a:r>
              <a:rPr lang="ar-AE" sz="3200" dirty="0"/>
              <a:t>, وهي عبارة عن أوان مطلية من الداخل باللون الأصفر أو الأبيض لجذب الحشرات </a:t>
            </a:r>
            <a:r>
              <a:rPr lang="ar-AE" sz="3200" dirty="0" err="1"/>
              <a:t>إليها </a:t>
            </a:r>
            <a:r>
              <a:rPr lang="ar-AE" sz="3200" dirty="0"/>
              <a:t>, دائرية أو مستطيلة الشكل من الزجاج أو اللدائن أو المعدن وتعبأ اواني الجمع بالماء المضاف إليه قليل من الصابون فيعمل على نزول الحشرات من السطح إلى قاع </a:t>
            </a:r>
            <a:r>
              <a:rPr lang="ar-AE" sz="3200" dirty="0" err="1"/>
              <a:t>الإناء </a:t>
            </a:r>
            <a:r>
              <a:rPr lang="ar-AE" sz="3200" dirty="0"/>
              <a:t>, كما يضاف أيضا 5% من </a:t>
            </a:r>
            <a:r>
              <a:rPr lang="ar-AE" sz="3200" dirty="0" err="1"/>
              <a:t>الفورمالين</a:t>
            </a:r>
            <a:r>
              <a:rPr lang="ar-AE" sz="3200" dirty="0"/>
              <a:t> لحفظ الحشرات من </a:t>
            </a:r>
            <a:r>
              <a:rPr lang="ar-AE" sz="3200" dirty="0" err="1"/>
              <a:t>التعفن .</a:t>
            </a:r>
            <a:r>
              <a:rPr lang="ar-AE" sz="3200" dirty="0"/>
              <a:t> توضع المصائد على ارتفاعات مختلفة, وينصح بملاحظتها باستمرار حتى لا يرتفع الماء أثناء سقوط الأمطار أو يتبخر نتيجة لحرارة الشمس </a:t>
            </a:r>
            <a:r>
              <a:rPr lang="ar-AE" sz="3200" dirty="0" err="1"/>
              <a:t>العالية </a:t>
            </a:r>
            <a:r>
              <a:rPr lang="ar-AE" sz="3200" dirty="0"/>
              <a:t>.ولزيادة كفاءة هذه المصائد يوضع بداخل الإناء لوح من الزجاج أو صفيحتان من </a:t>
            </a:r>
            <a:r>
              <a:rPr lang="ar-AE" sz="3200" dirty="0" err="1"/>
              <a:t>الالومنيوم</a:t>
            </a:r>
            <a:r>
              <a:rPr lang="ar-AE" sz="3200" dirty="0"/>
              <a:t> في وضع</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http://i83.servimg.com/u/f83/14/03/62/14/115.gif"/>
          <p:cNvPicPr>
            <a:picLocks noChangeAspect="1" noChangeArrowheads="1"/>
          </p:cNvPicPr>
          <p:nvPr/>
        </p:nvPicPr>
        <p:blipFill>
          <a:blip r:embed="rId2" cstate="print"/>
          <a:srcRect/>
          <a:stretch>
            <a:fillRect/>
          </a:stretch>
        </p:blipFill>
        <p:spPr bwMode="auto">
          <a:xfrm>
            <a:off x="395536" y="1988840"/>
            <a:ext cx="7553273" cy="3021311"/>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548680"/>
            <a:ext cx="7992888" cy="5632311"/>
          </a:xfrm>
          <a:prstGeom prst="rect">
            <a:avLst/>
          </a:prstGeom>
        </p:spPr>
        <p:txBody>
          <a:bodyPr wrap="square">
            <a:spAutoFit/>
          </a:bodyPr>
          <a:lstStyle/>
          <a:p>
            <a:r>
              <a:rPr lang="ar-AE" sz="3600" dirty="0"/>
              <a:t>( </a:t>
            </a:r>
            <a:r>
              <a:rPr lang="ar-AE" sz="3600" dirty="0" err="1"/>
              <a:t>د </a:t>
            </a:r>
            <a:r>
              <a:rPr lang="ar-AE" sz="3600" dirty="0"/>
              <a:t>) المصائد المستوردة</a:t>
            </a:r>
          </a:p>
          <a:p>
            <a:r>
              <a:rPr lang="ar-AE" sz="3600" dirty="0"/>
              <a:t>      تستخدم هذه الطريقة في تجميع الحشرات الأرضية مثل </a:t>
            </a:r>
            <a:r>
              <a:rPr lang="ar-AE" sz="3600" dirty="0" err="1"/>
              <a:t>الخنافس </a:t>
            </a:r>
            <a:r>
              <a:rPr lang="ar-AE" sz="3600" dirty="0"/>
              <a:t>, النمل وصراصير الحقل وتتركب هذه المصائد من إناء زجاجي أو من لدائن ذات فوهة واسعة ويغمر الإناء في حفرة تحت سطح </a:t>
            </a:r>
            <a:r>
              <a:rPr lang="ar-AE" sz="3600" dirty="0" err="1"/>
              <a:t>التربة .</a:t>
            </a:r>
            <a:endParaRPr lang="ar-AE" sz="3600" dirty="0"/>
          </a:p>
          <a:p>
            <a:r>
              <a:rPr lang="ar-AE" sz="3600" dirty="0"/>
              <a:t>وعند هطول الأمطار يوضع غطاء لمنع دخول الماء إلى المصيدة.</a:t>
            </a:r>
          </a:p>
          <a:p>
            <a:r>
              <a:rPr lang="ar-AE" sz="3600" dirty="0" smtClean="0"/>
              <a:t/>
            </a:r>
            <a:br>
              <a:rPr lang="ar-AE" sz="3600" dirty="0" smtClean="0"/>
            </a:br>
            <a:endParaRPr lang="ar-AE" sz="3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http://i83.servimg.com/u/f83/14/03/62/14/116.gif"/>
          <p:cNvPicPr>
            <a:picLocks noChangeAspect="1" noChangeArrowheads="1"/>
          </p:cNvPicPr>
          <p:nvPr/>
        </p:nvPicPr>
        <p:blipFill>
          <a:blip r:embed="rId2" cstate="print"/>
          <a:srcRect/>
          <a:stretch>
            <a:fillRect/>
          </a:stretch>
        </p:blipFill>
        <p:spPr bwMode="auto">
          <a:xfrm>
            <a:off x="324091" y="1340768"/>
            <a:ext cx="8643511" cy="3528392"/>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332657"/>
            <a:ext cx="8280920" cy="6124754"/>
          </a:xfrm>
          <a:prstGeom prst="rect">
            <a:avLst/>
          </a:prstGeom>
        </p:spPr>
        <p:txBody>
          <a:bodyPr wrap="square">
            <a:spAutoFit/>
          </a:bodyPr>
          <a:lstStyle/>
          <a:p>
            <a:r>
              <a:rPr lang="ar-AE" sz="2800" dirty="0"/>
              <a:t>6-  الغربلة</a:t>
            </a:r>
          </a:p>
          <a:p>
            <a:r>
              <a:rPr lang="ar-AE" sz="2800" dirty="0"/>
              <a:t>      يستخدم في هذه الطريقة بعض أنواع من المناخل أو قمع </a:t>
            </a:r>
            <a:r>
              <a:rPr lang="ar-AE" sz="2800" dirty="0" err="1"/>
              <a:t>بارليز</a:t>
            </a:r>
            <a:r>
              <a:rPr lang="ar-AE" sz="2800" dirty="0"/>
              <a:t>، والتجميع باستخدام طريقة المناخل يتم بجمع الحشرات الصغيرة التي توجد على بقايا النباتات والأوراق المتساقطة وكذلك الحشرات الموجودة مع المواد الغذائية والحبوب </a:t>
            </a:r>
            <a:r>
              <a:rPr lang="ar-AE" sz="2800" dirty="0" err="1"/>
              <a:t>المخزونة.</a:t>
            </a:r>
            <a:r>
              <a:rPr lang="ar-AE" sz="2800" dirty="0"/>
              <a:t> ويتم غربلة هذه المواد المختلطة بوضع كمية منها في المنخل وتغربل ببطء على قطعة من القماش أو الورق المقوى الأبيض وتجمع الحشرات المتساقطة بواسطة </a:t>
            </a:r>
            <a:r>
              <a:rPr lang="ar-AE" sz="2800" dirty="0" err="1"/>
              <a:t>الشفاطة</a:t>
            </a:r>
            <a:r>
              <a:rPr lang="ar-AE" sz="2800" dirty="0"/>
              <a:t> أو فرشة </a:t>
            </a:r>
            <a:r>
              <a:rPr lang="ar-AE" sz="2800" dirty="0" err="1"/>
              <a:t>مبللة .</a:t>
            </a:r>
            <a:endParaRPr lang="ar-AE" sz="2800" dirty="0"/>
          </a:p>
          <a:p>
            <a:r>
              <a:rPr lang="ar-AE" sz="2800" dirty="0"/>
              <a:t>      وفي حالة استعمال قمع </a:t>
            </a:r>
            <a:r>
              <a:rPr lang="ar-AE" sz="2800" dirty="0" err="1"/>
              <a:t>بارليز</a:t>
            </a:r>
            <a:r>
              <a:rPr lang="ar-AE" sz="2800" dirty="0"/>
              <a:t>  توضع العينة المحتوية على الحشرات وبقايا النباتات على حامل منخلي في قمع كبير من الزجاج يوضع أسفله إناء يحتوي على 70% كحول لتسقط فيه </a:t>
            </a:r>
            <a:r>
              <a:rPr lang="ar-AE" sz="2800" dirty="0" err="1"/>
              <a:t>الحشرات </a:t>
            </a:r>
            <a:r>
              <a:rPr lang="ar-AE" sz="2800" dirty="0"/>
              <a:t>, ويعلو القمع مصباح كهربائي لتسليط الضوء والحرارة على بعد مناسب من العينة تجعل الحشرات تتحرك أسفل القمع وتسقط في إناء </a:t>
            </a:r>
            <a:r>
              <a:rPr lang="ar-AE" sz="2800" dirty="0" err="1"/>
              <a:t>التجميع .</a:t>
            </a:r>
            <a:endParaRPr lang="ar-AE" sz="2800" dirty="0"/>
          </a:p>
          <a:p>
            <a:r>
              <a:rPr lang="ar-AE" sz="2800" dirty="0"/>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http://i83.servimg.com/u/f83/14/03/62/14/117.gif"/>
          <p:cNvPicPr>
            <a:picLocks noChangeAspect="1" noChangeArrowheads="1"/>
          </p:cNvPicPr>
          <p:nvPr/>
        </p:nvPicPr>
        <p:blipFill>
          <a:blip r:embed="rId2" cstate="print"/>
          <a:srcRect/>
          <a:stretch>
            <a:fillRect/>
          </a:stretch>
        </p:blipFill>
        <p:spPr bwMode="auto">
          <a:xfrm>
            <a:off x="827584" y="260939"/>
            <a:ext cx="6696744" cy="6235415"/>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332656"/>
            <a:ext cx="8388424" cy="6001643"/>
          </a:xfrm>
          <a:prstGeom prst="rect">
            <a:avLst/>
          </a:prstGeom>
        </p:spPr>
        <p:txBody>
          <a:bodyPr wrap="square">
            <a:spAutoFit/>
          </a:bodyPr>
          <a:lstStyle/>
          <a:p>
            <a:r>
              <a:rPr lang="ar-AE" sz="3200" dirty="0"/>
              <a:t>      يلف شريط لاصق حول قاع الزجاجة من الخارج لمنع تبعثر المادة الكيميائية في حالة كسر الزجاجة, كما تلصق </a:t>
            </a:r>
            <a:r>
              <a:rPr lang="ar-AE" sz="3200" dirty="0" err="1"/>
              <a:t>علامة </a:t>
            </a:r>
            <a:r>
              <a:rPr lang="ar-AE" sz="3200" dirty="0"/>
              <a:t>(خطر) على الزجاجة من </a:t>
            </a:r>
            <a:r>
              <a:rPr lang="ar-AE" sz="3200" dirty="0" err="1"/>
              <a:t>الخارج .</a:t>
            </a:r>
            <a:r>
              <a:rPr lang="ar-AE" sz="3200" dirty="0"/>
              <a:t> أما بالنسبة للمواد الكيميائية </a:t>
            </a:r>
            <a:r>
              <a:rPr lang="ar-AE" sz="3200" dirty="0" err="1"/>
              <a:t>الأخرى </a:t>
            </a:r>
            <a:r>
              <a:rPr lang="ar-AE" sz="3200" dirty="0"/>
              <a:t>( </a:t>
            </a:r>
            <a:r>
              <a:rPr lang="ar-AE" sz="3200" dirty="0" err="1"/>
              <a:t>الكلورو</a:t>
            </a:r>
            <a:r>
              <a:rPr lang="ar-AE" sz="3200" dirty="0"/>
              <a:t> </a:t>
            </a:r>
            <a:r>
              <a:rPr lang="ar-AE" sz="3200" dirty="0" err="1"/>
              <a:t>فورم </a:t>
            </a:r>
            <a:r>
              <a:rPr lang="ar-AE" sz="3200" dirty="0"/>
              <a:t>, رابع </a:t>
            </a:r>
            <a:r>
              <a:rPr lang="ar-AE" sz="3200" dirty="0" err="1"/>
              <a:t>كلوريد</a:t>
            </a:r>
            <a:r>
              <a:rPr lang="ar-AE" sz="3200" dirty="0"/>
              <a:t> </a:t>
            </a:r>
            <a:r>
              <a:rPr lang="ar-AE" sz="3200" dirty="0" err="1"/>
              <a:t>الكربون </a:t>
            </a:r>
            <a:r>
              <a:rPr lang="ar-AE" sz="3200" dirty="0"/>
              <a:t>, </a:t>
            </a:r>
            <a:r>
              <a:rPr lang="ar-AE" sz="3200" dirty="0" err="1"/>
              <a:t>وخلات</a:t>
            </a:r>
            <a:r>
              <a:rPr lang="ar-AE" sz="3200" dirty="0"/>
              <a:t> </a:t>
            </a:r>
            <a:r>
              <a:rPr lang="ar-AE" sz="3200" dirty="0" err="1"/>
              <a:t>الإيثايل</a:t>
            </a:r>
            <a:r>
              <a:rPr lang="ar-AE" sz="3200" dirty="0"/>
              <a:t> ) فهي أقل سمية من مادة </a:t>
            </a:r>
            <a:r>
              <a:rPr lang="ar-AE" sz="3200" dirty="0" err="1"/>
              <a:t>السيانور</a:t>
            </a:r>
            <a:r>
              <a:rPr lang="ar-AE" sz="3200" dirty="0"/>
              <a:t> , وتجهز زجاجة القتل لهذه المواد بوضع قطعة قطن مبللة بإحدى هذه المواد في قاع الزجاجة كما يجب إضافة المواد المستعملة كل 24 ساعة في حالة تكرار استخدامها للحفاظ على فعاليتها لمدة </a:t>
            </a:r>
            <a:r>
              <a:rPr lang="ar-AE" sz="3200" dirty="0" err="1"/>
              <a:t>طويلة .</a:t>
            </a:r>
            <a:r>
              <a:rPr lang="ar-AE" sz="3200" dirty="0"/>
              <a:t> وتعتبر مادة </a:t>
            </a:r>
            <a:r>
              <a:rPr lang="ar-AE" sz="3200" dirty="0" err="1"/>
              <a:t>الإيثايل</a:t>
            </a:r>
            <a:r>
              <a:rPr lang="ar-AE" sz="3200" dirty="0"/>
              <a:t> غير ضارة </a:t>
            </a:r>
            <a:r>
              <a:rPr lang="ar-AE" sz="3200" dirty="0" err="1"/>
              <a:t>بالإنسان </a:t>
            </a:r>
            <a:r>
              <a:rPr lang="ar-AE" sz="3200" dirty="0"/>
              <a:t>, أما مادتي </a:t>
            </a:r>
            <a:r>
              <a:rPr lang="ar-AE" sz="3200" dirty="0" err="1"/>
              <a:t>الكلورو</a:t>
            </a:r>
            <a:r>
              <a:rPr lang="ar-AE" sz="3200" dirty="0"/>
              <a:t> فورم ورابع </a:t>
            </a:r>
            <a:r>
              <a:rPr lang="ar-AE" sz="3200" dirty="0" err="1"/>
              <a:t>كلوريد</a:t>
            </a:r>
            <a:r>
              <a:rPr lang="ar-AE" sz="3200" dirty="0"/>
              <a:t> الكربون فهي من المواد السامة للإنسان وينصح بعدم استنشاقها</a:t>
            </a:r>
          </a:p>
          <a:p>
            <a:r>
              <a:rPr lang="ar-AE" sz="3200" dirty="0"/>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26697" y="3244334"/>
            <a:ext cx="3607078" cy="707886"/>
          </a:xfrm>
          <a:prstGeom prst="rect">
            <a:avLst/>
          </a:prstGeom>
        </p:spPr>
        <p:txBody>
          <a:bodyPr wrap="none">
            <a:spAutoFit/>
          </a:bodyPr>
          <a:lstStyle/>
          <a:p>
            <a:r>
              <a:rPr lang="ar-AE" sz="4000" b="1" dirty="0" err="1"/>
              <a:t>ثالثاً </a:t>
            </a:r>
            <a:r>
              <a:rPr lang="ar-AE" sz="4000" b="1" dirty="0"/>
              <a:t>: حفظ الحشرات</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692696"/>
            <a:ext cx="8208912" cy="6555641"/>
          </a:xfrm>
          <a:prstGeom prst="rect">
            <a:avLst/>
          </a:prstGeom>
        </p:spPr>
        <p:txBody>
          <a:bodyPr wrap="square">
            <a:spAutoFit/>
          </a:bodyPr>
          <a:lstStyle/>
          <a:p>
            <a:r>
              <a:rPr lang="ar-AE" sz="2800" dirty="0"/>
              <a:t>     توجد طرق مختلفة لحفظ وتخزين الحشرات لفترة طويلة من الزمن </a:t>
            </a:r>
            <a:r>
              <a:rPr lang="ar-AE" sz="2800" dirty="0" err="1"/>
              <a:t>أهمها :</a:t>
            </a:r>
            <a:endParaRPr lang="ar-AE" sz="2800" dirty="0"/>
          </a:p>
          <a:p>
            <a:r>
              <a:rPr lang="ar-AE" sz="2800" dirty="0"/>
              <a:t>*التدبيس </a:t>
            </a:r>
            <a:r>
              <a:rPr lang="ar-AE" sz="2800" dirty="0" err="1"/>
              <a:t>والتجفيف </a:t>
            </a:r>
            <a:r>
              <a:rPr lang="ar-AE" sz="2800" dirty="0"/>
              <a:t>( الحفظ </a:t>
            </a:r>
            <a:r>
              <a:rPr lang="ar-AE" sz="2800" dirty="0" err="1"/>
              <a:t>الجاف )</a:t>
            </a:r>
            <a:endParaRPr lang="ar-AE" sz="2800" dirty="0"/>
          </a:p>
          <a:p>
            <a:r>
              <a:rPr lang="ar-AE" sz="2800" dirty="0"/>
              <a:t>      يفضل استخدام هذه الطريقة لحفظ الحشرات داخل صناديق وأدراج الحشرات وتستخدم هذه الطريقة عادة للحشرات ذات الجليد الصلب حتى تجف وهي في حالة </a:t>
            </a:r>
            <a:r>
              <a:rPr lang="ar-AE" sz="2800" dirty="0" err="1"/>
              <a:t>جيدة.</a:t>
            </a:r>
            <a:r>
              <a:rPr lang="ar-AE" sz="2800" dirty="0"/>
              <a:t> ثم تحفظ العينات في صناديق خاصة مصنوعة من الخشب ذات غطاء زجاجي محكم وقاع </a:t>
            </a:r>
            <a:r>
              <a:rPr lang="ar-AE" sz="2800" dirty="0" err="1"/>
              <a:t>فليني </a:t>
            </a:r>
            <a:r>
              <a:rPr lang="ar-AE" sz="2800" dirty="0"/>
              <a:t>, ويكون مقاس الصندوق عادة 23*30*64 </a:t>
            </a:r>
            <a:r>
              <a:rPr lang="ar-AE" sz="2800" dirty="0" err="1"/>
              <a:t>سم </a:t>
            </a:r>
            <a:r>
              <a:rPr lang="ar-AE" sz="2800" dirty="0"/>
              <a:t>, وترتب النماذج الحشرية داخل هذه الصناديق غالبا وفقا للترتيب التقسيمي للرتب </a:t>
            </a:r>
            <a:r>
              <a:rPr lang="ar-AE" sz="2800" dirty="0" err="1"/>
              <a:t>والعائلات .</a:t>
            </a:r>
            <a:endParaRPr lang="ar-AE" sz="2800" dirty="0"/>
          </a:p>
          <a:p>
            <a:r>
              <a:rPr lang="ar-AE" sz="2800" dirty="0"/>
              <a:t>      ولحماية النماذج الحشرية من التلف بواسطة الحشرات الأخرى مثل النمل وخنافس </a:t>
            </a:r>
            <a:r>
              <a:rPr lang="ar-AE" sz="2800" dirty="0" err="1"/>
              <a:t>الجلود </a:t>
            </a:r>
            <a:r>
              <a:rPr lang="ar-AE" sz="2800" dirty="0"/>
              <a:t>, توضع في زوايا الصندوق كمية من </a:t>
            </a:r>
            <a:r>
              <a:rPr lang="ar-AE" sz="2800" dirty="0" err="1"/>
              <a:t>النفتالين</a:t>
            </a:r>
            <a:r>
              <a:rPr lang="ar-AE" sz="2800" dirty="0"/>
              <a:t> على هيئة كرات أو على هيئة مسحوق في صرة من </a:t>
            </a:r>
            <a:r>
              <a:rPr lang="ar-AE" sz="2800" dirty="0" err="1"/>
              <a:t>الشاش .</a:t>
            </a:r>
            <a:r>
              <a:rPr lang="ar-AE" sz="2800" dirty="0"/>
              <a:t> وتتم عملية التدبيس</a:t>
            </a:r>
          </a:p>
          <a:p>
            <a:r>
              <a:rPr lang="ar-AE" sz="2800" dirty="0" smtClean="0"/>
              <a:t/>
            </a:r>
            <a:br>
              <a:rPr lang="ar-AE" sz="2800" dirty="0" smtClean="0"/>
            </a:br>
            <a:endParaRPr lang="ar-AE"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411760" y="188640"/>
            <a:ext cx="4572000" cy="6370975"/>
          </a:xfrm>
          <a:prstGeom prst="rect">
            <a:avLst/>
          </a:prstGeom>
        </p:spPr>
        <p:txBody>
          <a:bodyPr>
            <a:spAutoFit/>
          </a:bodyPr>
          <a:lstStyle/>
          <a:p>
            <a:r>
              <a:rPr lang="ar-AE" sz="2400" b="1" dirty="0" err="1"/>
              <a:t>ثانياً </a:t>
            </a:r>
            <a:r>
              <a:rPr lang="ar-AE" sz="2400" b="1" dirty="0"/>
              <a:t>: طرق جمع </a:t>
            </a:r>
            <a:r>
              <a:rPr lang="ar-AE" sz="2400" b="1" dirty="0" err="1"/>
              <a:t>الحشرات :</a:t>
            </a:r>
            <a:endParaRPr lang="ar-AE" sz="2400" dirty="0"/>
          </a:p>
          <a:p>
            <a:r>
              <a:rPr lang="ar-AE" sz="2400" dirty="0"/>
              <a:t>1- اختيار الأدوات المناسبة لتجميع </a:t>
            </a:r>
            <a:r>
              <a:rPr lang="ar-AE" sz="2400" dirty="0" err="1"/>
              <a:t>الحشرات .</a:t>
            </a:r>
            <a:endParaRPr lang="ar-AE" sz="2400" dirty="0"/>
          </a:p>
          <a:p>
            <a:r>
              <a:rPr lang="ar-AE" sz="2400" dirty="0"/>
              <a:t> 2- اختيار الطريقة الملائمة لتجميع الحشرات</a:t>
            </a:r>
          </a:p>
          <a:p>
            <a:r>
              <a:rPr lang="ar-AE" sz="2400" dirty="0" err="1"/>
              <a:t>أ </a:t>
            </a:r>
            <a:r>
              <a:rPr lang="ar-AE" sz="2400" dirty="0"/>
              <a:t>– الأدوات المستخدمة في تجميع الحشرات</a:t>
            </a:r>
          </a:p>
          <a:p>
            <a:r>
              <a:rPr lang="ar-AE" sz="2400" dirty="0" err="1"/>
              <a:t>1 </a:t>
            </a:r>
            <a:r>
              <a:rPr lang="ar-AE" sz="2400" dirty="0"/>
              <a:t>-  شبكة حشرات</a:t>
            </a:r>
          </a:p>
          <a:p>
            <a:r>
              <a:rPr lang="ar-AE" sz="2400" dirty="0" err="1"/>
              <a:t>2 </a:t>
            </a:r>
            <a:r>
              <a:rPr lang="ar-AE" sz="2400" dirty="0"/>
              <a:t>-  زجاجات لقتل الحشرات</a:t>
            </a:r>
          </a:p>
          <a:p>
            <a:r>
              <a:rPr lang="ar-AE" sz="2400" dirty="0" err="1"/>
              <a:t>3 </a:t>
            </a:r>
            <a:r>
              <a:rPr lang="ar-AE" sz="2400" dirty="0"/>
              <a:t>-  </a:t>
            </a:r>
            <a:r>
              <a:rPr lang="ar-AE" sz="2400" dirty="0" err="1"/>
              <a:t>الشفاطة</a:t>
            </a:r>
            <a:r>
              <a:rPr lang="ar-AE" sz="2400" dirty="0"/>
              <a:t> لسحب الحشرات الصغيرة الحجم.</a:t>
            </a:r>
          </a:p>
          <a:p>
            <a:r>
              <a:rPr lang="ar-AE" sz="2400" dirty="0" err="1"/>
              <a:t>4 </a:t>
            </a:r>
            <a:r>
              <a:rPr lang="ar-AE" sz="2400" dirty="0"/>
              <a:t>-  عدسة يد مكبرة</a:t>
            </a:r>
          </a:p>
          <a:p>
            <a:r>
              <a:rPr lang="ar-AE" sz="2400" dirty="0" err="1"/>
              <a:t>5 </a:t>
            </a:r>
            <a:r>
              <a:rPr lang="ar-AE" sz="2400" dirty="0"/>
              <a:t>-  سكين مطوي</a:t>
            </a:r>
          </a:p>
          <a:p>
            <a:r>
              <a:rPr lang="ar-AE" sz="2400" dirty="0" err="1"/>
              <a:t>6 </a:t>
            </a:r>
            <a:r>
              <a:rPr lang="ar-AE" sz="2400" dirty="0"/>
              <a:t>-  ملقط وإبرة ومقص</a:t>
            </a:r>
          </a:p>
          <a:p>
            <a:r>
              <a:rPr lang="ar-AE" sz="2400" dirty="0" err="1"/>
              <a:t>7 </a:t>
            </a:r>
            <a:r>
              <a:rPr lang="ar-AE" sz="2400" dirty="0"/>
              <a:t>-  أنابيب زجاجية</a:t>
            </a:r>
          </a:p>
          <a:p>
            <a:r>
              <a:rPr lang="ar-AE" sz="2400" dirty="0" err="1"/>
              <a:t>8 </a:t>
            </a:r>
            <a:r>
              <a:rPr lang="ar-AE" sz="2400" dirty="0"/>
              <a:t>-  مصائد.</a:t>
            </a:r>
          </a:p>
          <a:p>
            <a:r>
              <a:rPr lang="ar-AE" sz="2400" dirty="0" err="1"/>
              <a:t>9  </a:t>
            </a:r>
            <a:r>
              <a:rPr lang="ar-AE" sz="2400" dirty="0"/>
              <a:t>-  كراسة ملاحظات وقلم.</a:t>
            </a:r>
          </a:p>
          <a:p>
            <a:r>
              <a:rPr lang="ar-AE" sz="2400" dirty="0"/>
              <a:t>10-  حافظة خاصة لأدوات </a:t>
            </a:r>
            <a:r>
              <a:rPr lang="ar-AE" sz="2400" dirty="0" err="1"/>
              <a:t>التجميع .</a:t>
            </a:r>
            <a:endParaRPr lang="ar-AE" sz="2400" dirty="0"/>
          </a:p>
          <a:p>
            <a:r>
              <a:rPr lang="ar-AE" sz="2400" dirty="0"/>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http://i83.servimg.com/u/f83/14/03/62/14/119.gif"/>
          <p:cNvPicPr>
            <a:picLocks noChangeAspect="1" noChangeArrowheads="1"/>
          </p:cNvPicPr>
          <p:nvPr/>
        </p:nvPicPr>
        <p:blipFill>
          <a:blip r:embed="rId2" cstate="print"/>
          <a:srcRect/>
          <a:stretch>
            <a:fillRect/>
          </a:stretch>
        </p:blipFill>
        <p:spPr bwMode="auto">
          <a:xfrm>
            <a:off x="971599" y="980728"/>
            <a:ext cx="7433537" cy="5060057"/>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upload.wikimedia.org/wikipedia/commons/4/4c/Beetle_collection.jpg"/>
          <p:cNvPicPr>
            <a:picLocks noChangeAspect="1" noChangeArrowheads="1"/>
          </p:cNvPicPr>
          <p:nvPr/>
        </p:nvPicPr>
        <p:blipFill>
          <a:blip r:embed="rId2" cstate="print"/>
          <a:srcRect/>
          <a:stretch>
            <a:fillRect/>
          </a:stretch>
        </p:blipFill>
        <p:spPr bwMode="auto">
          <a:xfrm>
            <a:off x="683568" y="321140"/>
            <a:ext cx="7920880" cy="5990166"/>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548680"/>
            <a:ext cx="7848872" cy="6001643"/>
          </a:xfrm>
          <a:prstGeom prst="rect">
            <a:avLst/>
          </a:prstGeom>
        </p:spPr>
        <p:txBody>
          <a:bodyPr wrap="square">
            <a:spAutoFit/>
          </a:bodyPr>
          <a:lstStyle/>
          <a:p>
            <a:r>
              <a:rPr lang="ar-AE" sz="2400" dirty="0"/>
              <a:t>( أ) التدبيس المباشر</a:t>
            </a:r>
          </a:p>
          <a:p>
            <a:r>
              <a:rPr lang="ar-AE" sz="2400" dirty="0"/>
              <a:t>      تستخدم دبابيس من فلاذ غير قابل للصدأ ذات أحجام مختلفة, وبعد قتل الحشرة مباشرة وقبل جفافها يغرز الدبوس عادة عموديا في منطقة الصدر, بحيث يترك حوالي 4/1 طول الدبوس أعلى جسم </a:t>
            </a:r>
            <a:r>
              <a:rPr lang="ar-AE" sz="2400" dirty="0" err="1"/>
              <a:t>الحشرة.</a:t>
            </a:r>
            <a:r>
              <a:rPr lang="ar-AE" sz="2400" dirty="0"/>
              <a:t> وفي حالة الحشرات من رتبة غمديه الأجنحة يغرز الدبوس في الغمد </a:t>
            </a:r>
            <a:r>
              <a:rPr lang="ar-AE" sz="2400" dirty="0" err="1"/>
              <a:t>الأيمن </a:t>
            </a:r>
            <a:r>
              <a:rPr lang="ar-AE" sz="2400" dirty="0"/>
              <a:t>, أما الحشرات نصفية الأجنحة فيجب أن يمر الدبوس بالصفيحة الوسطى المثلثة للحلقة الصدرية </a:t>
            </a:r>
            <a:r>
              <a:rPr lang="ar-AE" sz="2400" dirty="0" err="1"/>
              <a:t>الثانية .</a:t>
            </a:r>
            <a:endParaRPr lang="ar-AE" sz="2400" dirty="0"/>
          </a:p>
          <a:p>
            <a:r>
              <a:rPr lang="ar-AE" sz="2400" dirty="0"/>
              <a:t>      كما توضع أسفل الدبوس قصاصة أو قصاصتين من الورق لكتابة المعلومات </a:t>
            </a:r>
            <a:r>
              <a:rPr lang="ar-AE" sz="2400" dirty="0" err="1"/>
              <a:t>الخاصة.</a:t>
            </a:r>
            <a:r>
              <a:rPr lang="ar-AE" sz="2400" dirty="0"/>
              <a:t> والمعلومات الهامة التي يجب كتابتها على قصاصات الورق تشمل </a:t>
            </a:r>
            <a:r>
              <a:rPr lang="ar-AE" sz="2400" dirty="0" err="1"/>
              <a:t>الآتي:</a:t>
            </a:r>
            <a:endParaRPr lang="ar-AE" sz="2400" dirty="0"/>
          </a:p>
          <a:p>
            <a:r>
              <a:rPr lang="ar-AE" sz="2400" dirty="0"/>
              <a:t>اسم </a:t>
            </a:r>
            <a:r>
              <a:rPr lang="ar-AE" sz="2400" dirty="0" err="1"/>
              <a:t>الحشرة </a:t>
            </a:r>
            <a:r>
              <a:rPr lang="ar-AE" sz="2400" dirty="0"/>
              <a:t>-  تاريخ </a:t>
            </a:r>
            <a:r>
              <a:rPr lang="ar-AE" sz="2400" dirty="0" err="1"/>
              <a:t>التجميع </a:t>
            </a:r>
            <a:r>
              <a:rPr lang="ar-AE" sz="2400" dirty="0"/>
              <a:t>- </a:t>
            </a:r>
            <a:r>
              <a:rPr lang="ar-AE" sz="2400" dirty="0" err="1"/>
              <a:t>العائل </a:t>
            </a:r>
            <a:r>
              <a:rPr lang="ar-AE" sz="2400" dirty="0"/>
              <a:t>( </a:t>
            </a:r>
            <a:r>
              <a:rPr lang="ar-AE" sz="2400" dirty="0" err="1"/>
              <a:t>المحصول ) </a:t>
            </a:r>
            <a:r>
              <a:rPr lang="ar-AE" sz="2400" dirty="0"/>
              <a:t>- اسم </a:t>
            </a:r>
            <a:r>
              <a:rPr lang="ar-AE" sz="2400" dirty="0" err="1"/>
              <a:t>الجامع </a:t>
            </a:r>
            <a:r>
              <a:rPr lang="ar-AE" sz="2400" dirty="0"/>
              <a:t>- مكان التجميع</a:t>
            </a:r>
          </a:p>
          <a:p>
            <a:r>
              <a:rPr lang="ar-AE" sz="2400" dirty="0"/>
              <a:t> مع ملاحظة كتابة البيانات المذكورة بالحبر الصيني, الهندي الأسود, أو بقلم رصاص.</a:t>
            </a:r>
          </a:p>
          <a:p>
            <a:r>
              <a:rPr lang="ar-AE" sz="2400" dirty="0" smtClean="0"/>
              <a:t/>
            </a:r>
            <a:br>
              <a:rPr lang="ar-AE" sz="2400" dirty="0" smtClean="0"/>
            </a:br>
            <a:endParaRPr lang="ar-AE"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http://www.petra.gov.jo/library/635255740745390000.jpg"/>
          <p:cNvPicPr>
            <a:picLocks noChangeAspect="1" noChangeArrowheads="1"/>
          </p:cNvPicPr>
          <p:nvPr/>
        </p:nvPicPr>
        <p:blipFill>
          <a:blip r:embed="rId2" cstate="print"/>
          <a:srcRect/>
          <a:stretch>
            <a:fillRect/>
          </a:stretch>
        </p:blipFill>
        <p:spPr bwMode="auto">
          <a:xfrm>
            <a:off x="1763688" y="332656"/>
            <a:ext cx="5472608" cy="6329696"/>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404664"/>
            <a:ext cx="7884368" cy="6124754"/>
          </a:xfrm>
          <a:prstGeom prst="rect">
            <a:avLst/>
          </a:prstGeom>
        </p:spPr>
        <p:txBody>
          <a:bodyPr wrap="square">
            <a:spAutoFit/>
          </a:bodyPr>
          <a:lstStyle/>
          <a:p>
            <a:r>
              <a:rPr lang="ar-AE" sz="2800" dirty="0"/>
              <a:t>( </a:t>
            </a:r>
            <a:r>
              <a:rPr lang="ar-AE" sz="2800" dirty="0" err="1"/>
              <a:t>ب </a:t>
            </a:r>
            <a:r>
              <a:rPr lang="ar-AE" sz="2800" dirty="0"/>
              <a:t>) التحميل على قصاصة ورقية</a:t>
            </a:r>
          </a:p>
          <a:p>
            <a:r>
              <a:rPr lang="ar-AE" sz="2800" dirty="0"/>
              <a:t>      تجهز الحشرات الصغيرة الحجم كالحشرات المتطفلة وبعض الحشرات غشائية الأجنحة وثنائية الأجنحة ونصفية الأجنحة, بهذه الطريقة حيث تلصق الحشرة على قصاصة ورق بيضاء بغراء شفاف أولا ثم يغرز الدبوس في موضع مناسب في قصاصة الورق يقابل موضع </a:t>
            </a:r>
            <a:r>
              <a:rPr lang="ar-AE" sz="2800" dirty="0" err="1"/>
              <a:t>الحشرة.</a:t>
            </a:r>
            <a:r>
              <a:rPr lang="ar-AE" sz="2800" dirty="0"/>
              <a:t> وتكون قصاصة الورق مثلثة أو مستطيلة الشكل كما توضع قصاصة ورقية أخرى أسفل العينة لكتابة المعلومات الخاصة </a:t>
            </a:r>
            <a:r>
              <a:rPr lang="ar-AE" sz="2800" dirty="0" err="1"/>
              <a:t>بالحشرة  .</a:t>
            </a:r>
            <a:endParaRPr lang="ar-AE" sz="2800" dirty="0"/>
          </a:p>
          <a:p>
            <a:r>
              <a:rPr lang="ar-AE" sz="2800" dirty="0"/>
              <a:t>( </a:t>
            </a:r>
            <a:r>
              <a:rPr lang="ar-AE" sz="2800" dirty="0" err="1"/>
              <a:t>ج </a:t>
            </a:r>
            <a:r>
              <a:rPr lang="ar-AE" sz="2800" dirty="0"/>
              <a:t>) التحميل المزدوج</a:t>
            </a:r>
          </a:p>
          <a:p>
            <a:r>
              <a:rPr lang="ar-AE" sz="2800" dirty="0"/>
              <a:t>      تستخدم هذه الطريقة للحشرات الصغيرة جدا, حيث يغرز دبوس رفيع في صدر الحشرة ثم على طرف قطعة من الفلين ويحمل طرفها الآخر على الدبوس </a:t>
            </a:r>
            <a:r>
              <a:rPr lang="ar-AE" sz="2800" dirty="0" err="1"/>
              <a:t>العادي.</a:t>
            </a:r>
            <a:r>
              <a:rPr lang="ar-AE" sz="2800" dirty="0"/>
              <a:t> توضع قصاصة أو قصاصتين من الورق أسفل العينة لكتابة المعلومات الخاصة بالحشرة</a:t>
            </a:r>
          </a:p>
          <a:p>
            <a:r>
              <a:rPr lang="ar-AE" sz="2800" dirty="0"/>
              <a:t>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http://i83.servimg.com/u/f83/14/03/62/14/120.gif"/>
          <p:cNvPicPr>
            <a:picLocks noChangeAspect="1" noChangeArrowheads="1"/>
          </p:cNvPicPr>
          <p:nvPr/>
        </p:nvPicPr>
        <p:blipFill>
          <a:blip r:embed="rId2" cstate="print"/>
          <a:srcRect/>
          <a:stretch>
            <a:fillRect/>
          </a:stretch>
        </p:blipFill>
        <p:spPr bwMode="auto">
          <a:xfrm>
            <a:off x="827584" y="836712"/>
            <a:ext cx="6481167" cy="5558998"/>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260648"/>
            <a:ext cx="8388424" cy="6986528"/>
          </a:xfrm>
          <a:prstGeom prst="rect">
            <a:avLst/>
          </a:prstGeom>
        </p:spPr>
        <p:txBody>
          <a:bodyPr wrap="square">
            <a:spAutoFit/>
          </a:bodyPr>
          <a:lstStyle/>
          <a:p>
            <a:r>
              <a:rPr lang="ar-AE" sz="2800" dirty="0"/>
              <a:t>( </a:t>
            </a:r>
            <a:r>
              <a:rPr lang="ar-AE" sz="2800" dirty="0" err="1"/>
              <a:t>د </a:t>
            </a:r>
            <a:r>
              <a:rPr lang="ar-AE" sz="2800" dirty="0"/>
              <a:t>) </a:t>
            </a:r>
            <a:r>
              <a:rPr lang="ar-AE" sz="2800" dirty="0" err="1"/>
              <a:t>التصليب</a:t>
            </a:r>
            <a:r>
              <a:rPr lang="ar-AE" sz="2800" dirty="0"/>
              <a:t> ( الفرد</a:t>
            </a:r>
            <a:r>
              <a:rPr lang="ar-AE" sz="2800" dirty="0" err="1"/>
              <a:t>)</a:t>
            </a:r>
            <a:endParaRPr lang="ar-AE" sz="2800" dirty="0"/>
          </a:p>
          <a:p>
            <a:r>
              <a:rPr lang="ar-AE" sz="2800" dirty="0"/>
              <a:t>      في هذه العملية تفرد الأجنحة والأرجل وقرون الاستشعار في وضع أفقي مع مستوى جسم الحشرة حتى تجف هذه </a:t>
            </a:r>
            <a:r>
              <a:rPr lang="ar-AE" sz="2800" dirty="0" err="1"/>
              <a:t>الزوائد</a:t>
            </a:r>
            <a:r>
              <a:rPr lang="ar-AE" sz="2800" dirty="0"/>
              <a:t> في الشكل الطبيعي </a:t>
            </a:r>
            <a:r>
              <a:rPr lang="ar-AE" sz="2800" dirty="0" err="1"/>
              <a:t>للحشرة .</a:t>
            </a:r>
            <a:endParaRPr lang="ar-AE" sz="2800" dirty="0"/>
          </a:p>
          <a:p>
            <a:r>
              <a:rPr lang="ar-AE" sz="2800" dirty="0"/>
              <a:t>      ويتم الفرد أو الصلب باستعمال الصلابة التي تتركب من شريحتين من الخشب إحداهما متحركة والأخرى ثابتة على قاعدة خشبية بينهما مجرى يتناسب مع جسم الحشرة.</a:t>
            </a:r>
          </a:p>
          <a:p>
            <a:r>
              <a:rPr lang="ar-AE" sz="2800" dirty="0"/>
              <a:t>      توضع الحشرة المراد صلبها ( فراشة مثلا ) حيث يكون كل من الصدر والبطن في مجرى الصلابة , يغرز الدبوس في صدر الحشرة وتثبت نهايته بمجرى الصلابة بحيث يكون السطح العلوي لجسم الحشرة </a:t>
            </a:r>
            <a:r>
              <a:rPr lang="ar-AE" sz="2800" dirty="0" smtClean="0"/>
              <a:t>وسطحي </a:t>
            </a:r>
            <a:r>
              <a:rPr lang="ar-AE" sz="2800" dirty="0"/>
              <a:t>شريحتي الصلابة في مستوى واحد . تفرد الأجنحة على شريحتي الصلابة من الجانبين وتثبت بواسطة شريطين من الورق يثبتان بالدبابيس وتوجه </a:t>
            </a:r>
            <a:r>
              <a:rPr lang="ar-AE" sz="2800" dirty="0" err="1"/>
              <a:t>زوائد</a:t>
            </a:r>
            <a:r>
              <a:rPr lang="ar-AE" sz="2800" dirty="0"/>
              <a:t> الحشرة </a:t>
            </a:r>
            <a:r>
              <a:rPr lang="ar-AE" sz="2800" dirty="0" err="1"/>
              <a:t>الأخرى </a:t>
            </a:r>
            <a:r>
              <a:rPr lang="ar-AE" sz="2800" dirty="0"/>
              <a:t>( الأرجل وقرون </a:t>
            </a:r>
            <a:r>
              <a:rPr lang="ar-AE" sz="2800" dirty="0" err="1"/>
              <a:t>الاستشعار </a:t>
            </a:r>
            <a:r>
              <a:rPr lang="ar-AE" sz="2800" dirty="0"/>
              <a:t>) في وضعها الطبيعي, وتترك الحشرة على الصلابة لبضعة أيام لتجف بعيدة عن هجمات النمل والحشرات الأخرى, ثم تنقل إلى صندوق </a:t>
            </a:r>
            <a:r>
              <a:rPr lang="ar-AE" sz="2800" dirty="0" err="1"/>
              <a:t>الحفظ .</a:t>
            </a:r>
            <a:endParaRPr lang="ar-AE" sz="2800" dirty="0"/>
          </a:p>
          <a:p>
            <a:r>
              <a:rPr lang="ar-AE" sz="2800" dirty="0"/>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http://i83.servimg.com/u/f83/14/03/62/14/121.gif"/>
          <p:cNvPicPr>
            <a:picLocks noChangeAspect="1" noChangeArrowheads="1"/>
          </p:cNvPicPr>
          <p:nvPr/>
        </p:nvPicPr>
        <p:blipFill>
          <a:blip r:embed="rId2" cstate="print"/>
          <a:srcRect/>
          <a:stretch>
            <a:fillRect/>
          </a:stretch>
        </p:blipFill>
        <p:spPr bwMode="auto">
          <a:xfrm>
            <a:off x="2267744" y="1340768"/>
            <a:ext cx="4764098" cy="367092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http://i83.servimg.com/u/f83/14/03/62/14/122.gif"/>
          <p:cNvPicPr>
            <a:picLocks noChangeAspect="1" noChangeArrowheads="1"/>
          </p:cNvPicPr>
          <p:nvPr/>
        </p:nvPicPr>
        <p:blipFill>
          <a:blip r:embed="rId2" cstate="print"/>
          <a:srcRect/>
          <a:stretch>
            <a:fillRect/>
          </a:stretch>
        </p:blipFill>
        <p:spPr bwMode="auto">
          <a:xfrm>
            <a:off x="1979713" y="620688"/>
            <a:ext cx="4719544" cy="5970612"/>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http://i83.servimg.com/u/f83/14/03/62/14/14c1fb14.jpg"/>
          <p:cNvPicPr>
            <a:picLocks noChangeAspect="1" noChangeArrowheads="1"/>
          </p:cNvPicPr>
          <p:nvPr/>
        </p:nvPicPr>
        <p:blipFill>
          <a:blip r:embed="rId2" cstate="print"/>
          <a:srcRect/>
          <a:stretch>
            <a:fillRect/>
          </a:stretch>
        </p:blipFill>
        <p:spPr bwMode="auto">
          <a:xfrm>
            <a:off x="1907704" y="1196752"/>
            <a:ext cx="5718222" cy="429386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i83.servimg.com/u/f83/14/03/62/14/110.gif"/>
          <p:cNvPicPr>
            <a:picLocks noChangeAspect="1" noChangeArrowheads="1"/>
          </p:cNvPicPr>
          <p:nvPr/>
        </p:nvPicPr>
        <p:blipFill>
          <a:blip r:embed="rId2" cstate="print"/>
          <a:srcRect/>
          <a:stretch>
            <a:fillRect/>
          </a:stretch>
        </p:blipFill>
        <p:spPr bwMode="auto">
          <a:xfrm>
            <a:off x="611560" y="764704"/>
            <a:ext cx="7058025" cy="5353051"/>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descr="http://i83.servimg.com/u/f83/14/03/62/14/14c1fb15.jpg"/>
          <p:cNvPicPr>
            <a:picLocks noChangeAspect="1" noChangeArrowheads="1"/>
          </p:cNvPicPr>
          <p:nvPr/>
        </p:nvPicPr>
        <p:blipFill>
          <a:blip r:embed="rId2" cstate="print"/>
          <a:srcRect/>
          <a:stretch>
            <a:fillRect/>
          </a:stretch>
        </p:blipFill>
        <p:spPr bwMode="auto">
          <a:xfrm>
            <a:off x="1403648" y="980728"/>
            <a:ext cx="6209446" cy="4606281"/>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http://i83.servimg.com/u/f83/14/03/62/14/14c1fb16.jpg"/>
          <p:cNvPicPr>
            <a:picLocks noChangeAspect="1" noChangeArrowheads="1"/>
          </p:cNvPicPr>
          <p:nvPr/>
        </p:nvPicPr>
        <p:blipFill>
          <a:blip r:embed="rId2" cstate="print"/>
          <a:srcRect/>
          <a:stretch>
            <a:fillRect/>
          </a:stretch>
        </p:blipFill>
        <p:spPr bwMode="auto">
          <a:xfrm>
            <a:off x="2555776" y="260648"/>
            <a:ext cx="4176464" cy="6264696"/>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548681"/>
            <a:ext cx="7992888" cy="5632311"/>
          </a:xfrm>
          <a:prstGeom prst="rect">
            <a:avLst/>
          </a:prstGeom>
        </p:spPr>
        <p:txBody>
          <a:bodyPr wrap="square">
            <a:spAutoFit/>
          </a:bodyPr>
          <a:lstStyle/>
          <a:p>
            <a:r>
              <a:rPr lang="ar-AE" sz="3600" u="sng" dirty="0"/>
              <a:t>*الحفظ في محاليل</a:t>
            </a:r>
            <a:endParaRPr lang="ar-AE" sz="3600" dirty="0"/>
          </a:p>
          <a:p>
            <a:r>
              <a:rPr lang="ar-AE" sz="3600" dirty="0"/>
              <a:t>      تستخدم هذه الطريقة في حفظ الحشرات التي يصعب حفظها </a:t>
            </a:r>
            <a:r>
              <a:rPr lang="ar-AE" sz="3600" dirty="0" err="1"/>
              <a:t>جافة </a:t>
            </a:r>
            <a:r>
              <a:rPr lang="ar-AE" sz="3600" dirty="0"/>
              <a:t>, أو للحشرات التي تم تجميعها بواسطة المصائد الضوئية بأعداد كبيرة وتحفظ في مادة حافظة تتكون من 70% كحول مع قطرات من </a:t>
            </a:r>
            <a:r>
              <a:rPr lang="ar-AE" sz="3600" dirty="0" err="1"/>
              <a:t>الجلسرين</a:t>
            </a:r>
            <a:r>
              <a:rPr lang="ar-AE" sz="3600" dirty="0"/>
              <a:t> لمنع تصلب </a:t>
            </a:r>
            <a:r>
              <a:rPr lang="ar-AE" sz="3600" dirty="0" err="1"/>
              <a:t>زوائد</a:t>
            </a:r>
            <a:r>
              <a:rPr lang="ar-AE" sz="3600" dirty="0"/>
              <a:t> </a:t>
            </a:r>
            <a:r>
              <a:rPr lang="ar-AE" sz="3600" dirty="0" err="1"/>
              <a:t>الحشرة .</a:t>
            </a:r>
            <a:r>
              <a:rPr lang="ar-AE" sz="3600" dirty="0"/>
              <a:t> توضع ورقة المعلومات الخاصة بالعينة مكتوبة بقلم الرصاص داخل زجاجة الحفظ وتحكم الزجاجة بغطاء محكم مع إضافة الكحول من وقت </a:t>
            </a:r>
            <a:r>
              <a:rPr lang="ar-AE" sz="3600" dirty="0" err="1"/>
              <a:t>لآخر .</a:t>
            </a:r>
            <a:endParaRPr lang="ar-AE" sz="3600" dirty="0"/>
          </a:p>
          <a:p>
            <a:r>
              <a:rPr lang="ar-AE" sz="3600" dirty="0"/>
              <a:t>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260648"/>
            <a:ext cx="8028384" cy="5693866"/>
          </a:xfrm>
          <a:prstGeom prst="rect">
            <a:avLst/>
          </a:prstGeom>
        </p:spPr>
        <p:txBody>
          <a:bodyPr wrap="square">
            <a:spAutoFit/>
          </a:bodyPr>
          <a:lstStyle/>
          <a:p>
            <a:r>
              <a:rPr lang="ar-AE" sz="2800" u="sng" dirty="0"/>
              <a:t>الحفظ المؤقت  </a:t>
            </a:r>
            <a:endParaRPr lang="ar-AE" sz="2800" dirty="0"/>
          </a:p>
          <a:p>
            <a:r>
              <a:rPr lang="ar-AE" sz="2800" dirty="0"/>
              <a:t>      تحفظ الحشرات مؤقتا بين طبقتين من قطن صوفي وتلف أغلفة من الورق مع كمية من </a:t>
            </a:r>
            <a:r>
              <a:rPr lang="ar-AE" sz="2800" dirty="0" err="1"/>
              <a:t>النفتالين</a:t>
            </a:r>
            <a:r>
              <a:rPr lang="ar-AE" sz="2800" dirty="0"/>
              <a:t> أو قطرات من مادة رابع </a:t>
            </a:r>
            <a:r>
              <a:rPr lang="ar-AE" sz="2800" dirty="0" err="1"/>
              <a:t>كلوريد</a:t>
            </a:r>
            <a:r>
              <a:rPr lang="ar-AE" sz="2800" dirty="0"/>
              <a:t> </a:t>
            </a:r>
            <a:r>
              <a:rPr lang="ar-AE" sz="2800" dirty="0" err="1"/>
              <a:t>الكربون </a:t>
            </a:r>
            <a:r>
              <a:rPr lang="ar-AE" sz="2800" dirty="0"/>
              <a:t>, وتجهز أغلفة الورق بأخذ قطعة مستطيلة من الورق وتطوي من زاويتين متقابلتين على هيئة </a:t>
            </a:r>
            <a:r>
              <a:rPr lang="ar-AE" sz="2800" dirty="0" err="1"/>
              <a:t>ظرف  .</a:t>
            </a:r>
            <a:endParaRPr lang="ar-AE" sz="2800" dirty="0"/>
          </a:p>
          <a:p>
            <a:r>
              <a:rPr lang="ar-AE" sz="2800" dirty="0"/>
              <a:t>      وتكتب البيانات الخاصة بالعينة على الغلاف وتوضع الأغلفة في صناديق أو إدراج لحفظها لحين </a:t>
            </a:r>
            <a:r>
              <a:rPr lang="ar-AE" sz="2800" dirty="0" err="1"/>
              <a:t>استعمالها .</a:t>
            </a:r>
            <a:endParaRPr lang="ar-AE" sz="2800" dirty="0"/>
          </a:p>
          <a:p>
            <a:r>
              <a:rPr lang="ar-AE" sz="2800" u="sng" dirty="0"/>
              <a:t>الحفظ بواسطة الشرائح </a:t>
            </a:r>
            <a:r>
              <a:rPr lang="ar-AE" sz="2800" u="sng" dirty="0" err="1"/>
              <a:t>المجهرية</a:t>
            </a:r>
            <a:endParaRPr lang="ar-AE" sz="2800" dirty="0"/>
          </a:p>
          <a:p>
            <a:r>
              <a:rPr lang="ar-AE" sz="2800" dirty="0"/>
              <a:t>تستخدم هذه الطريقة في حفظ الحشرات الصغيرة جدا كالقمل والبراغيث </a:t>
            </a:r>
            <a:r>
              <a:rPr lang="ar-AE" sz="2800" dirty="0" smtClean="0"/>
              <a:t>والمن. </a:t>
            </a:r>
            <a:r>
              <a:rPr lang="ar-AE" sz="2800" dirty="0"/>
              <a:t>أو لحفظ بعض الأجزاء أو </a:t>
            </a:r>
            <a:r>
              <a:rPr lang="ar-AE" sz="2800" dirty="0" err="1"/>
              <a:t>الزوائد</a:t>
            </a:r>
            <a:r>
              <a:rPr lang="ar-AE" sz="2800" dirty="0"/>
              <a:t> في جسم الحشرة مثل الأرجل وقرون الاستشعار والأجنحة وأجزاء الفم والثغور التنفسية والقصبات الهوائية </a:t>
            </a:r>
            <a:r>
              <a:rPr lang="ar-AE" sz="2800" dirty="0" err="1"/>
              <a:t>وغيرها .</a:t>
            </a:r>
            <a:endParaRPr lang="ar-AE" sz="2800" dirty="0"/>
          </a:p>
          <a:p>
            <a:r>
              <a:rPr lang="ar-AE" sz="2800" dirty="0"/>
              <a:t>        يتم تحضير الشرائح </a:t>
            </a:r>
            <a:r>
              <a:rPr lang="ar-AE" sz="2800" dirty="0" err="1"/>
              <a:t>المجهرية</a:t>
            </a:r>
            <a:r>
              <a:rPr lang="ar-AE" sz="2800" dirty="0"/>
              <a:t> بإتباع الخطوات </a:t>
            </a:r>
            <a:r>
              <a:rPr lang="ar-AE" sz="2800" dirty="0" err="1"/>
              <a:t>التالية :</a:t>
            </a:r>
            <a:endParaRPr lang="ar-AE" sz="28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http://i83.servimg.com/u/f83/14/03/62/14/123.gif"/>
          <p:cNvPicPr>
            <a:picLocks noChangeAspect="1" noChangeArrowheads="1"/>
          </p:cNvPicPr>
          <p:nvPr/>
        </p:nvPicPr>
        <p:blipFill>
          <a:blip r:embed="rId2" cstate="print"/>
          <a:srcRect/>
          <a:stretch>
            <a:fillRect/>
          </a:stretch>
        </p:blipFill>
        <p:spPr bwMode="auto">
          <a:xfrm>
            <a:off x="1763687" y="1124744"/>
            <a:ext cx="5332701" cy="4418832"/>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3.bp.blogspot.com/-0JbFOUwzniI/Uu92LoWUdGI/AAAAAAAAFa0/p6DWph-mgww/s1600/%D8%B4%D8%B1%D9%8A%D8%AD%D8%A9.gif"/>
          <p:cNvPicPr>
            <a:picLocks noChangeAspect="1" noChangeArrowheads="1"/>
          </p:cNvPicPr>
          <p:nvPr/>
        </p:nvPicPr>
        <p:blipFill>
          <a:blip r:embed="rId2" cstate="print"/>
          <a:srcRect/>
          <a:stretch>
            <a:fillRect/>
          </a:stretch>
        </p:blipFill>
        <p:spPr bwMode="auto">
          <a:xfrm>
            <a:off x="1115616" y="841811"/>
            <a:ext cx="5976664" cy="4539071"/>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548680"/>
            <a:ext cx="8316416" cy="5509200"/>
          </a:xfrm>
          <a:prstGeom prst="rect">
            <a:avLst/>
          </a:prstGeom>
        </p:spPr>
        <p:txBody>
          <a:bodyPr wrap="square">
            <a:spAutoFit/>
          </a:bodyPr>
          <a:lstStyle/>
          <a:p>
            <a:r>
              <a:rPr lang="ar-AE" sz="3200" dirty="0"/>
              <a:t>( </a:t>
            </a:r>
            <a:r>
              <a:rPr lang="ar-AE" sz="3200" dirty="0" err="1"/>
              <a:t>أ </a:t>
            </a:r>
            <a:r>
              <a:rPr lang="ar-AE" sz="3200" dirty="0"/>
              <a:t>) التفكـــك</a:t>
            </a:r>
          </a:p>
          <a:p>
            <a:r>
              <a:rPr lang="ar-AE" sz="3200" dirty="0"/>
              <a:t>      </a:t>
            </a:r>
            <a:r>
              <a:rPr lang="ar-AE" sz="3200" dirty="0" smtClean="0"/>
              <a:t>تعلى </a:t>
            </a:r>
            <a:r>
              <a:rPr lang="ar-AE" sz="3200" dirty="0"/>
              <a:t>العينات ( أجزاء الحشرة ) في محلول 5% أو 15% من هيدروكسيد الصوديوم ( صودا كاوية ) أو هيدروكسيد البوتاسيوم ( البوتاس ) , وتعتمد مدة الغليان على مدى صلابة هذه الأجزاء</a:t>
            </a:r>
          </a:p>
          <a:p>
            <a:r>
              <a:rPr lang="ar-AE" sz="3200" dirty="0"/>
              <a:t>      أما بالنسبة لتحضير شرائح مجهريه لحشرة كاملة </a:t>
            </a:r>
            <a:r>
              <a:rPr lang="ar-AE" sz="3200" dirty="0" smtClean="0"/>
              <a:t>مثل </a:t>
            </a:r>
            <a:r>
              <a:rPr lang="ar-AE" sz="3200" dirty="0"/>
              <a:t>السمك الفضي أو البعوض , تنقع الحشرة في محلول هيدروكسيد الصوديوم أو البوتاسيوم البارد أو الدافئ لمدة 20دقيقة . تنقل العينة من المحلول وتوضع في صحن </a:t>
            </a:r>
            <a:r>
              <a:rPr lang="ar-AE" sz="3200" dirty="0" err="1"/>
              <a:t>به</a:t>
            </a:r>
            <a:r>
              <a:rPr lang="ar-AE" sz="3200" dirty="0"/>
              <a:t> ماء للغسل وغزالة الشوائب المتفككة </a:t>
            </a:r>
            <a:r>
              <a:rPr lang="ar-AE" sz="3200" dirty="0" err="1"/>
              <a:t>بعناية </a:t>
            </a:r>
            <a:r>
              <a:rPr lang="ar-AE" sz="3200" dirty="0"/>
              <a:t>, ثم تنقل العينة مرة أخرى إلى ماء يحتوي على قليل من حامض الخليك </a:t>
            </a:r>
            <a:r>
              <a:rPr lang="ar-AE" sz="3200" dirty="0" err="1"/>
              <a:t>الثلجي .</a:t>
            </a:r>
            <a:endParaRPr lang="ar-AE" sz="32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7584" y="476672"/>
            <a:ext cx="7740352" cy="6124754"/>
          </a:xfrm>
          <a:prstGeom prst="rect">
            <a:avLst/>
          </a:prstGeom>
        </p:spPr>
        <p:txBody>
          <a:bodyPr wrap="square">
            <a:spAutoFit/>
          </a:bodyPr>
          <a:lstStyle/>
          <a:p>
            <a:r>
              <a:rPr lang="ar-AE" sz="2800" dirty="0"/>
              <a:t>( </a:t>
            </a:r>
            <a:r>
              <a:rPr lang="ar-AE" sz="2800" dirty="0" err="1"/>
              <a:t>ب </a:t>
            </a:r>
            <a:r>
              <a:rPr lang="ar-AE" sz="2800" dirty="0"/>
              <a:t>) إزالة الماء</a:t>
            </a:r>
          </a:p>
          <a:p>
            <a:r>
              <a:rPr lang="ar-AE" sz="2800" dirty="0"/>
              <a:t>      تتم عملية إزالة الماء من العينة بنقلها من الماء الحامض ووضعها في تركيزات تصاعدية من </a:t>
            </a:r>
            <a:r>
              <a:rPr lang="ar-AE" sz="2800" dirty="0" err="1"/>
              <a:t>الكحول </a:t>
            </a:r>
            <a:r>
              <a:rPr lang="ar-AE" sz="2800" dirty="0"/>
              <a:t>, مع مراعاة تسلسل التركيزات والزمن المحدد لكل تركيز </a:t>
            </a:r>
            <a:r>
              <a:rPr lang="ar-AE" sz="2800" dirty="0" err="1"/>
              <a:t>كالآتي :</a:t>
            </a:r>
            <a:endParaRPr lang="ar-AE" sz="2800" dirty="0"/>
          </a:p>
          <a:p>
            <a:r>
              <a:rPr lang="ar-AE" sz="2800" dirty="0"/>
              <a:t>1- كحول 30%                     لمدة 5-10      دقائق</a:t>
            </a:r>
          </a:p>
          <a:p>
            <a:r>
              <a:rPr lang="ar-AE" sz="2800" dirty="0"/>
              <a:t>2- كحول 50%                     لمدة  </a:t>
            </a:r>
            <a:r>
              <a:rPr lang="ar-AE" sz="2800" dirty="0" err="1"/>
              <a:t>8 </a:t>
            </a:r>
            <a:r>
              <a:rPr lang="ar-AE" sz="2800" dirty="0"/>
              <a:t>- 10   دقائق</a:t>
            </a:r>
          </a:p>
          <a:p>
            <a:r>
              <a:rPr lang="ar-AE" sz="2800" dirty="0"/>
              <a:t>3- كحول 70%                     لمدة </a:t>
            </a:r>
            <a:r>
              <a:rPr lang="ar-AE" sz="2800" dirty="0" err="1"/>
              <a:t>10 </a:t>
            </a:r>
            <a:r>
              <a:rPr lang="ar-AE" sz="2800" dirty="0"/>
              <a:t>- 15  دقيقه</a:t>
            </a:r>
          </a:p>
          <a:p>
            <a:r>
              <a:rPr lang="ar-AE" sz="2800" dirty="0"/>
              <a:t>4- كحول 85%                     لمدة </a:t>
            </a:r>
            <a:r>
              <a:rPr lang="ar-AE" sz="2800" dirty="0" err="1"/>
              <a:t>15 </a:t>
            </a:r>
            <a:r>
              <a:rPr lang="ar-AE" sz="2800" dirty="0"/>
              <a:t>- 20  دقيقه</a:t>
            </a:r>
          </a:p>
          <a:p>
            <a:r>
              <a:rPr lang="ar-AE" sz="2800" dirty="0"/>
              <a:t>5- كحول 95%                     لمدة </a:t>
            </a:r>
            <a:r>
              <a:rPr lang="ar-AE" sz="2800" dirty="0" err="1"/>
              <a:t>15 </a:t>
            </a:r>
            <a:r>
              <a:rPr lang="ar-AE" sz="2800" dirty="0"/>
              <a:t>- 20  دقيقه</a:t>
            </a:r>
          </a:p>
          <a:p>
            <a:r>
              <a:rPr lang="ar-AE" sz="2800" dirty="0"/>
              <a:t>6- كحول 100%                   لمدة </a:t>
            </a:r>
            <a:r>
              <a:rPr lang="ar-AE" sz="2800" dirty="0" err="1"/>
              <a:t>20 </a:t>
            </a:r>
            <a:r>
              <a:rPr lang="ar-AE" sz="2800" dirty="0"/>
              <a:t>- 30  دقيقه</a:t>
            </a:r>
          </a:p>
          <a:p>
            <a:r>
              <a:rPr lang="ar-AE" sz="2800" dirty="0"/>
              <a:t>      وينصح عند نقل العينة من تركيز كحولي الى أخر بالضغط بحذر على العينة بواسطة ملقط غير حاد ليتخلل الكحول أنسجة العينة وفي حالة التحضير المجهري للحشرات الدقيقة أو </a:t>
            </a:r>
            <a:r>
              <a:rPr lang="ar-AE" sz="2800" dirty="0" err="1"/>
              <a:t>الرهيفة</a:t>
            </a:r>
            <a:r>
              <a:rPr lang="ar-AE" sz="2800" dirty="0"/>
              <a:t> يجب تعريضها لتركيزات</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476672"/>
            <a:ext cx="8316416" cy="5693866"/>
          </a:xfrm>
          <a:prstGeom prst="rect">
            <a:avLst/>
          </a:prstGeom>
        </p:spPr>
        <p:txBody>
          <a:bodyPr wrap="square">
            <a:spAutoFit/>
          </a:bodyPr>
          <a:lstStyle/>
          <a:p>
            <a:r>
              <a:rPr lang="ar-AE" sz="2800" dirty="0"/>
              <a:t>(ج) </a:t>
            </a:r>
            <a:r>
              <a:rPr lang="ar-AE" sz="2800" dirty="0" err="1"/>
              <a:t>الترويق</a:t>
            </a:r>
            <a:endParaRPr lang="ar-AE" sz="2800" dirty="0"/>
          </a:p>
          <a:p>
            <a:r>
              <a:rPr lang="ar-AE" sz="2800" dirty="0"/>
              <a:t>      يستعمل </a:t>
            </a:r>
            <a:r>
              <a:rPr lang="ar-AE" sz="2800" dirty="0" err="1"/>
              <a:t>الزيلول</a:t>
            </a:r>
            <a:r>
              <a:rPr lang="ar-AE" sz="2800" dirty="0"/>
              <a:t> في عملية الشفافية كما يستخدم البنزين وزيت القرنفل لنفس </a:t>
            </a:r>
            <a:r>
              <a:rPr lang="ar-AE" sz="2800" dirty="0" err="1"/>
              <a:t>الغرض .</a:t>
            </a:r>
            <a:r>
              <a:rPr lang="ar-AE" sz="2800" dirty="0"/>
              <a:t> تجفف العينات كبيرة الحجم من الكحول المطلق بوضعها على ورقة ترشيح ثم تنقل مباشرة الى </a:t>
            </a:r>
            <a:r>
              <a:rPr lang="ar-AE" sz="2800" dirty="0" err="1"/>
              <a:t>الزيلول</a:t>
            </a:r>
            <a:r>
              <a:rPr lang="ar-AE" sz="2800" dirty="0"/>
              <a:t> من </a:t>
            </a:r>
            <a:r>
              <a:rPr lang="ar-AE" sz="2800" dirty="0" err="1"/>
              <a:t>15 </a:t>
            </a:r>
            <a:r>
              <a:rPr lang="ar-AE" sz="2800" dirty="0"/>
              <a:t>- 20 دقيقة لتصبح رائقة أو شفافة بعض </a:t>
            </a:r>
            <a:r>
              <a:rPr lang="ar-AE" sz="2800" dirty="0" err="1"/>
              <a:t>الشي</a:t>
            </a:r>
            <a:r>
              <a:rPr lang="ar-AE" sz="2800" dirty="0"/>
              <a:t> ويجب ألا تبقى العينة لمدة طويلة في محلول </a:t>
            </a:r>
            <a:r>
              <a:rPr lang="ar-AE" sz="2800" dirty="0" err="1"/>
              <a:t>الزيلول</a:t>
            </a:r>
            <a:r>
              <a:rPr lang="ar-AE" sz="2800" dirty="0"/>
              <a:t> قبل إعدادها حتى لا تتكسر أجزاؤها</a:t>
            </a:r>
          </a:p>
          <a:p>
            <a:r>
              <a:rPr lang="ar-AE" sz="2800" dirty="0"/>
              <a:t>(د) إعداد العينة على الشريحة</a:t>
            </a:r>
          </a:p>
          <a:p>
            <a:r>
              <a:rPr lang="ar-AE" sz="2800" dirty="0"/>
              <a:t>      بعد عملية </a:t>
            </a:r>
            <a:r>
              <a:rPr lang="ar-AE" sz="2800" dirty="0" err="1"/>
              <a:t>الترويق</a:t>
            </a:r>
            <a:r>
              <a:rPr lang="ar-AE" sz="2800" dirty="0"/>
              <a:t> تنظف الشريحة الزجاجية جيدا بالكحول المطلق ويوضع في منتصفها كمية قليله من صمغ كندا بلسم على العينة وتغطى بماء الشريحة الزجاجي بوضع مائل بمساعدة إبرة لتجنب تكوين فقاعات هوائية في العينة بعد ذلك تلصق بطرفي الشريحة بطاقة أو بطاقتين وتكتب البيانات ألازمة على كل بطاقة بالحبر الهندي ثم تجفف وتحفظ في علب أو إدراج خاصة </a:t>
            </a:r>
            <a:r>
              <a:rPr lang="ar-AE" sz="2800" dirty="0" err="1"/>
              <a:t>بالشرائح .</a:t>
            </a:r>
            <a:endParaRPr lang="ar-AE"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up.arabseyes.com/gif/CmX30959.gif"/>
          <p:cNvPicPr>
            <a:picLocks noChangeAspect="1" noChangeArrowheads="1"/>
          </p:cNvPicPr>
          <p:nvPr/>
        </p:nvPicPr>
        <p:blipFill>
          <a:blip r:embed="rId2" cstate="print"/>
          <a:srcRect/>
          <a:stretch>
            <a:fillRect/>
          </a:stretch>
        </p:blipFill>
        <p:spPr bwMode="auto">
          <a:xfrm>
            <a:off x="1835696" y="1268760"/>
            <a:ext cx="6564270" cy="418755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79512" y="188640"/>
            <a:ext cx="8568952" cy="6124754"/>
          </a:xfrm>
          <a:prstGeom prst="rect">
            <a:avLst/>
          </a:prstGeom>
        </p:spPr>
        <p:txBody>
          <a:bodyPr wrap="square">
            <a:spAutoFit/>
          </a:bodyPr>
          <a:lstStyle/>
          <a:p>
            <a:r>
              <a:rPr lang="ar-AE" sz="2800" dirty="0"/>
              <a:t>     بعد إعداد الأدوات اللازمة لتجميع الحشرات يجب إتباع إحدى طرق التجميع المناسبة </a:t>
            </a:r>
            <a:r>
              <a:rPr lang="ar-AE" sz="2800" dirty="0" err="1"/>
              <a:t>الآتية :</a:t>
            </a:r>
            <a:endParaRPr lang="ar-AE" sz="2800" dirty="0"/>
          </a:p>
          <a:p>
            <a:r>
              <a:rPr lang="ar-AE" sz="2800" dirty="0"/>
              <a:t> 1- الالتقاط باليد</a:t>
            </a:r>
          </a:p>
          <a:p>
            <a:r>
              <a:rPr lang="ar-AE" sz="2800" dirty="0"/>
              <a:t>تستخدم هذه الطريقة في تجميع الحشرات الأرضية كبيرة الحجم كالخنافس والصراصير والنمل حيث يتم التقاطها باليد ووضعها في زجاجة </a:t>
            </a:r>
            <a:r>
              <a:rPr lang="ar-AE" sz="2800" dirty="0" err="1"/>
              <a:t>القتل .</a:t>
            </a:r>
            <a:endParaRPr lang="ar-AE" sz="2800" dirty="0"/>
          </a:p>
          <a:p>
            <a:r>
              <a:rPr lang="ar-AE" sz="2800" dirty="0"/>
              <a:t>كما تستخدم هذه الطريقة في جمع الحشرات المختبئة تحت </a:t>
            </a:r>
            <a:r>
              <a:rPr lang="ar-AE" sz="2800" dirty="0" err="1"/>
              <a:t>قلف</a:t>
            </a:r>
            <a:r>
              <a:rPr lang="ar-AE" sz="2800" dirty="0"/>
              <a:t> </a:t>
            </a:r>
            <a:r>
              <a:rPr lang="ar-AE" sz="2800" dirty="0" err="1"/>
              <a:t>الأشجار </a:t>
            </a:r>
            <a:r>
              <a:rPr lang="ar-AE" sz="2800" dirty="0"/>
              <a:t>, أو على الأوراق </a:t>
            </a:r>
            <a:r>
              <a:rPr lang="ar-AE" sz="2800" dirty="0" err="1"/>
              <a:t>والأزهار </a:t>
            </a:r>
            <a:r>
              <a:rPr lang="ar-AE" sz="2800" dirty="0"/>
              <a:t>, أو الحشرات المتطفلة على </a:t>
            </a:r>
            <a:r>
              <a:rPr lang="ar-AE" sz="2800" dirty="0" err="1"/>
              <a:t>العائل .</a:t>
            </a:r>
            <a:endParaRPr lang="ar-AE" sz="2800" dirty="0"/>
          </a:p>
          <a:p>
            <a:r>
              <a:rPr lang="ar-AE" sz="2800" dirty="0"/>
              <a:t>2- التجميع بواسطة الشبكات</a:t>
            </a:r>
          </a:p>
          <a:p>
            <a:r>
              <a:rPr lang="ar-AE" sz="2800" dirty="0"/>
              <a:t>     تستخدم شبكات خاصة لتجميع معظم أنواع الحشرات الطائرة والمائية, وتصنع الشبكة من قماش خاص من النايلون أو </a:t>
            </a:r>
            <a:r>
              <a:rPr lang="ar-AE" sz="2800" dirty="0" err="1"/>
              <a:t>التيل</a:t>
            </a:r>
            <a:r>
              <a:rPr lang="ar-AE" sz="2800" dirty="0"/>
              <a:t> طوله حوالي 65 سم, يثبت على حواف حلقة معدنية قطرها 30 </a:t>
            </a:r>
            <a:r>
              <a:rPr lang="ar-AE" sz="2800" dirty="0" err="1"/>
              <a:t>سم.</a:t>
            </a:r>
            <a:r>
              <a:rPr lang="ar-AE" sz="2800" dirty="0"/>
              <a:t> يثبت طرفا السلك للحلقة المعدنية داخل أخدودين على جانبي عصا مصنوعة من الخشب أو </a:t>
            </a:r>
            <a:r>
              <a:rPr lang="ar-AE" sz="2800" dirty="0" err="1"/>
              <a:t>الالومنيوم</a:t>
            </a:r>
            <a:r>
              <a:rPr lang="ar-AE" sz="2800" dirty="0"/>
              <a:t> أو النحاس المجوف من يبلغ طولها حوالي 90 </a:t>
            </a:r>
            <a:r>
              <a:rPr lang="ar-AE" sz="2800" dirty="0" err="1"/>
              <a:t>سم .</a:t>
            </a:r>
            <a:endParaRPr lang="ar-AE" sz="2800" dirty="0"/>
          </a:p>
          <a:p>
            <a:r>
              <a:rPr lang="ar-AE" sz="2800" dirty="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2690336"/>
            <a:ext cx="4572000" cy="3477875"/>
          </a:xfrm>
          <a:prstGeom prst="rect">
            <a:avLst/>
          </a:prstGeom>
        </p:spPr>
        <p:txBody>
          <a:bodyPr>
            <a:spAutoFit/>
          </a:bodyPr>
          <a:lstStyle/>
          <a:p>
            <a:r>
              <a:rPr lang="en-US" sz="4400" dirty="0"/>
              <a:t>A = </a:t>
            </a:r>
            <a:r>
              <a:rPr lang="ar-AE" sz="4400" dirty="0"/>
              <a:t>أخدود</a:t>
            </a:r>
          </a:p>
          <a:p>
            <a:r>
              <a:rPr lang="en-US" sz="4400" dirty="0"/>
              <a:t>B = </a:t>
            </a:r>
            <a:r>
              <a:rPr lang="ar-AE" sz="4400" dirty="0"/>
              <a:t>حلقة معدنية</a:t>
            </a:r>
          </a:p>
          <a:p>
            <a:r>
              <a:rPr lang="en-US" sz="4400" dirty="0"/>
              <a:t>C = </a:t>
            </a:r>
            <a:r>
              <a:rPr lang="ar-AE" sz="4400" dirty="0"/>
              <a:t>عصا طويلة</a:t>
            </a:r>
          </a:p>
          <a:p>
            <a:r>
              <a:rPr lang="en-US" sz="4400" dirty="0"/>
              <a:t>D = </a:t>
            </a:r>
            <a:r>
              <a:rPr lang="ar-AE" sz="4400" dirty="0"/>
              <a:t>قماش من </a:t>
            </a:r>
            <a:r>
              <a:rPr lang="ar-AE" sz="4400" dirty="0" err="1"/>
              <a:t>التيل</a:t>
            </a:r>
            <a:endParaRPr lang="ar-AE" sz="4400" dirty="0"/>
          </a:p>
          <a:p>
            <a:r>
              <a:rPr lang="en-US" sz="4400" dirty="0"/>
              <a:t>E = </a:t>
            </a:r>
            <a:r>
              <a:rPr lang="ar-AE" sz="4400" dirty="0"/>
              <a:t>شبكة كنس</a:t>
            </a:r>
          </a:p>
        </p:txBody>
      </p:sp>
      <p:sp>
        <p:nvSpPr>
          <p:cNvPr id="3" name="مربع نص 2"/>
          <p:cNvSpPr txBox="1"/>
          <p:nvPr/>
        </p:nvSpPr>
        <p:spPr>
          <a:xfrm>
            <a:off x="2699792" y="1196752"/>
            <a:ext cx="4485523" cy="646331"/>
          </a:xfrm>
          <a:prstGeom prst="rect">
            <a:avLst/>
          </a:prstGeom>
          <a:noFill/>
        </p:spPr>
        <p:txBody>
          <a:bodyPr wrap="none" rtlCol="1">
            <a:spAutoFit/>
          </a:bodyPr>
          <a:lstStyle/>
          <a:p>
            <a:r>
              <a:rPr lang="ar-AE" sz="3600" dirty="0" smtClean="0"/>
              <a:t>مكونات شبكة جمع الحشرات </a:t>
            </a:r>
            <a:endParaRPr lang="ar-AE"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899592" y="3140968"/>
            <a:ext cx="5987537" cy="584775"/>
          </a:xfrm>
          <a:prstGeom prst="rect">
            <a:avLst/>
          </a:prstGeom>
        </p:spPr>
        <p:txBody>
          <a:bodyPr wrap="none">
            <a:spAutoFit/>
          </a:bodyPr>
          <a:lstStyle/>
          <a:p>
            <a:r>
              <a:rPr lang="ar-AE" sz="3200" b="1" dirty="0"/>
              <a:t>الأنواع المختلفة من شبكات تجميع الحشرات</a:t>
            </a:r>
            <a:endParaRPr lang="ar-AE"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forestry-suppliers.com/Images/Medium/5280_53698_p1.jpg"/>
          <p:cNvPicPr>
            <a:picLocks noChangeAspect="1" noChangeArrowheads="1"/>
          </p:cNvPicPr>
          <p:nvPr/>
        </p:nvPicPr>
        <p:blipFill>
          <a:blip r:embed="rId2" cstate="print"/>
          <a:srcRect/>
          <a:stretch>
            <a:fillRect/>
          </a:stretch>
        </p:blipFill>
        <p:spPr bwMode="auto">
          <a:xfrm>
            <a:off x="2411760" y="1412776"/>
            <a:ext cx="3024336" cy="4877961"/>
          </a:xfrm>
          <a:prstGeom prst="rect">
            <a:avLst/>
          </a:prstGeom>
          <a:noFill/>
        </p:spPr>
      </p:pic>
      <p:sp>
        <p:nvSpPr>
          <p:cNvPr id="3" name="مربع نص 2"/>
          <p:cNvSpPr txBox="1"/>
          <p:nvPr/>
        </p:nvSpPr>
        <p:spPr>
          <a:xfrm>
            <a:off x="3592376" y="764704"/>
            <a:ext cx="1308371" cy="769441"/>
          </a:xfrm>
          <a:prstGeom prst="rect">
            <a:avLst/>
          </a:prstGeom>
          <a:noFill/>
        </p:spPr>
        <p:txBody>
          <a:bodyPr wrap="none" rtlCol="1">
            <a:spAutoFit/>
          </a:bodyPr>
          <a:lstStyle/>
          <a:p>
            <a:r>
              <a:rPr lang="ar-AE" sz="4400" dirty="0" smtClean="0"/>
              <a:t>قماش </a:t>
            </a:r>
            <a:endParaRPr lang="ar-AE"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TotalTime>
  <Words>146</Words>
  <Application>Microsoft Office PowerPoint</Application>
  <PresentationFormat>On-screen Show (4:3)</PresentationFormat>
  <Paragraphs>117</Paragraphs>
  <Slides>48</Slides>
  <Notes>0</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سمة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Dellcpc</dc:creator>
  <cp:lastModifiedBy>Zoology Lab KSU</cp:lastModifiedBy>
  <cp:revision>12</cp:revision>
  <dcterms:created xsi:type="dcterms:W3CDTF">2015-04-30T06:58:12Z</dcterms:created>
  <dcterms:modified xsi:type="dcterms:W3CDTF">2011-08-22T09:50:52Z</dcterms:modified>
</cp:coreProperties>
</file>