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72" r:id="rId1"/>
  </p:sldMasterIdLst>
  <p:sldIdLst>
    <p:sldId id="256" r:id="rId2"/>
    <p:sldId id="257" r:id="rId3"/>
    <p:sldId id="258" r:id="rId4"/>
    <p:sldId id="259" r:id="rId5"/>
    <p:sldId id="260" r:id="rId6"/>
    <p:sldId id="265" r:id="rId7"/>
    <p:sldId id="273" r:id="rId8"/>
    <p:sldId id="274" r:id="rId9"/>
    <p:sldId id="277" r:id="rId10"/>
    <p:sldId id="278" r:id="rId11"/>
    <p:sldId id="279" r:id="rId12"/>
    <p:sldId id="280" r:id="rId13"/>
    <p:sldId id="281" r:id="rId14"/>
    <p:sldId id="282" r:id="rId15"/>
    <p:sldId id="283" r:id="rId16"/>
    <p:sldId id="262" r:id="rId17"/>
    <p:sldId id="263"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5" d="100"/>
          <a:sy n="75" d="100"/>
        </p:scale>
        <p:origin x="101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2" name="مستطيل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مستطيل مستدير الزوايا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عنوان فرعي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D6E092BF-7229-4E33-8F81-E6C0E6854229}" type="datetimeFigureOut">
              <a:rPr lang="ar-SA" smtClean="0"/>
              <a:pPr/>
              <a:t>23/03/39</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29" name="عنصر نائب لرقم الشريحة 28"/>
          <p:cNvSpPr>
            <a:spLocks noGrp="1"/>
          </p:cNvSpPr>
          <p:nvPr>
            <p:ph type="sldNum" sz="quarter" idx="12"/>
          </p:nvPr>
        </p:nvSpPr>
        <p:spPr/>
        <p:txBody>
          <a:bodyPr lIns="0" tIns="0" rIns="0" bIns="0">
            <a:noAutofit/>
          </a:bodyPr>
          <a:lstStyle>
            <a:lvl1pPr>
              <a:defRPr sz="1400">
                <a:solidFill>
                  <a:srgbClr val="FFFFFF"/>
                </a:solidFill>
              </a:defRPr>
            </a:lvl1pPr>
          </a:lstStyle>
          <a:p>
            <a:fld id="{35F15421-FA97-4704-923D-34317C4AE431}" type="slidenum">
              <a:rPr lang="ar-SA" smtClean="0"/>
              <a:pPr/>
              <a:t>‹#›</a:t>
            </a:fld>
            <a:endParaRPr lang="ar-SA"/>
          </a:p>
        </p:txBody>
      </p:sp>
      <p:sp>
        <p:nvSpPr>
          <p:cNvPr id="7" name="مستطيل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ar-SA" smtClean="0"/>
              <a:t>انقر لتحرير نمط العنوان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6E092BF-7229-4E33-8F81-E6C0E6854229}" type="datetimeFigureOut">
              <a:rPr lang="ar-SA" smtClean="0"/>
              <a:pPr/>
              <a:t>23/03/39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5F15421-FA97-4704-923D-34317C4AE43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41"/>
            <a:ext cx="201168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914400" y="274640"/>
            <a:ext cx="55626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6E092BF-7229-4E33-8F81-E6C0E6854229}" type="datetimeFigureOut">
              <a:rPr lang="ar-SA" smtClean="0"/>
              <a:pPr/>
              <a:t>23/03/39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5F15421-FA97-4704-923D-34317C4AE43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D6E092BF-7229-4E33-8F81-E6C0E6854229}" type="datetimeFigureOut">
              <a:rPr lang="ar-SA" smtClean="0"/>
              <a:pPr/>
              <a:t>23/03/39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5F15421-FA97-4704-923D-34317C4AE431}" type="slidenum">
              <a:rPr lang="ar-SA" smtClean="0"/>
              <a:pPr/>
              <a:t>‹#›</a:t>
            </a:fld>
            <a:endParaRPr lang="ar-SA"/>
          </a:p>
        </p:txBody>
      </p:sp>
      <p:sp>
        <p:nvSpPr>
          <p:cNvPr id="8" name="عنصر نائب للمحتوى 7"/>
          <p:cNvSpPr>
            <a:spLocks noGrp="1"/>
          </p:cNvSpPr>
          <p:nvPr>
            <p:ph sz="quarter" idx="1"/>
          </p:nvPr>
        </p:nvSpPr>
        <p:spPr>
          <a:xfrm>
            <a:off x="914400" y="1447800"/>
            <a:ext cx="777240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1" name="مستطيل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مستطيل مستدير الزوايا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722313" y="952500"/>
            <a:ext cx="7772400" cy="1362075"/>
          </a:xfrm>
        </p:spPr>
        <p:txBody>
          <a:bodyPr anchor="b" anchorCtr="0"/>
          <a:lstStyle>
            <a:lvl1pPr algn="l">
              <a:buNone/>
              <a:defRPr sz="4000" b="0" cap="none"/>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6E092BF-7229-4E33-8F81-E6C0E6854229}" type="datetimeFigureOut">
              <a:rPr lang="ar-SA" smtClean="0"/>
              <a:pPr/>
              <a:t>23/03/39</a:t>
            </a:fld>
            <a:endParaRPr lang="ar-SA"/>
          </a:p>
        </p:txBody>
      </p:sp>
      <p:sp>
        <p:nvSpPr>
          <p:cNvPr id="5" name="عنصر نائب للتذييل 4"/>
          <p:cNvSpPr>
            <a:spLocks noGrp="1"/>
          </p:cNvSpPr>
          <p:nvPr>
            <p:ph type="ftr" sz="quarter" idx="11"/>
          </p:nvPr>
        </p:nvSpPr>
        <p:spPr>
          <a:xfrm>
            <a:off x="800100" y="6172200"/>
            <a:ext cx="4000500" cy="457200"/>
          </a:xfrm>
        </p:spPr>
        <p:txBody>
          <a:bodyPr/>
          <a:lstStyle/>
          <a:p>
            <a:endParaRPr lang="ar-SA"/>
          </a:p>
        </p:txBody>
      </p:sp>
      <p:sp>
        <p:nvSpPr>
          <p:cNvPr id="7" name="مستطيل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146304" y="6208776"/>
            <a:ext cx="457200" cy="457200"/>
          </a:xfrm>
        </p:spPr>
        <p:txBody>
          <a:bodyPr/>
          <a:lstStyle/>
          <a:p>
            <a:fld id="{35F15421-FA97-4704-923D-34317C4AE431}"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D6E092BF-7229-4E33-8F81-E6C0E6854229}" type="datetimeFigureOut">
              <a:rPr lang="ar-SA" smtClean="0"/>
              <a:pPr/>
              <a:t>23/03/39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5F15421-FA97-4704-923D-34317C4AE431}" type="slidenum">
              <a:rPr lang="ar-SA" smtClean="0"/>
              <a:pPr/>
              <a:t>‹#›</a:t>
            </a:fld>
            <a:endParaRPr lang="ar-SA"/>
          </a:p>
        </p:txBody>
      </p:sp>
      <p:sp>
        <p:nvSpPr>
          <p:cNvPr id="9" name="عنصر نائب للمحتوى 8"/>
          <p:cNvSpPr>
            <a:spLocks noGrp="1"/>
          </p:cNvSpPr>
          <p:nvPr>
            <p:ph sz="quarter" idx="1"/>
          </p:nvPr>
        </p:nvSpPr>
        <p:spPr>
          <a:xfrm>
            <a:off x="91440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93395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3050"/>
            <a:ext cx="7772400" cy="1143000"/>
          </a:xfrm>
        </p:spPr>
        <p:txBody>
          <a:bodyPr anchor="b" anchorCtr="0"/>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D6E092BF-7229-4E33-8F81-E6C0E6854229}" type="datetimeFigureOut">
              <a:rPr lang="ar-SA" smtClean="0"/>
              <a:pPr/>
              <a:t>23/03/39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5F15421-FA97-4704-923D-34317C4AE431}" type="slidenum">
              <a:rPr lang="ar-SA" smtClean="0"/>
              <a:pPr/>
              <a:t>‹#›</a:t>
            </a:fld>
            <a:endParaRPr lang="ar-SA"/>
          </a:p>
        </p:txBody>
      </p:sp>
      <p:sp>
        <p:nvSpPr>
          <p:cNvPr id="11" name="عنصر نائب للمحتوى 10"/>
          <p:cNvSpPr>
            <a:spLocks noGrp="1"/>
          </p:cNvSpPr>
          <p:nvPr>
            <p:ph sz="half" idx="2"/>
          </p:nvPr>
        </p:nvSpPr>
        <p:spPr>
          <a:xfrm>
            <a:off x="9144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4"/>
          </p:nvPr>
        </p:nvSpPr>
        <p:spPr>
          <a:xfrm>
            <a:off x="49530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D6E092BF-7229-4E33-8F81-E6C0E6854229}" type="datetimeFigureOut">
              <a:rPr lang="ar-SA" smtClean="0"/>
              <a:pPr/>
              <a:t>23/03/39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5F15421-FA97-4704-923D-34317C4AE43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6E092BF-7229-4E33-8F81-E6C0E6854229}" type="datetimeFigureOut">
              <a:rPr lang="ar-SA" smtClean="0"/>
              <a:pPr/>
              <a:t>23/03/39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5F15421-FA97-4704-923D-34317C4AE43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مستطيل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مستطيل مستدير الزوايا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914400" y="273050"/>
            <a:ext cx="7772400" cy="1143000"/>
          </a:xfrm>
        </p:spPr>
        <p:txBody>
          <a:bodyPr anchor="b" anchorCtr="0"/>
          <a:lstStyle>
            <a:lvl1pPr algn="l">
              <a:buNone/>
              <a:defRPr sz="4000" b="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6E092BF-7229-4E33-8F81-E6C0E6854229}" type="datetimeFigureOut">
              <a:rPr lang="ar-SA" smtClean="0"/>
              <a:pPr/>
              <a:t>23/03/39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5F15421-FA97-4704-923D-34317C4AE431}" type="slidenum">
              <a:rPr lang="ar-SA" smtClean="0"/>
              <a:pPr/>
              <a:t>‹#›</a:t>
            </a:fld>
            <a:endParaRPr lang="ar-SA"/>
          </a:p>
        </p:txBody>
      </p:sp>
      <p:sp>
        <p:nvSpPr>
          <p:cNvPr id="11" name="عنصر نائب للمحتوى 10"/>
          <p:cNvSpPr>
            <a:spLocks noGrp="1"/>
          </p:cNvSpPr>
          <p:nvPr>
            <p:ph sz="quarter" idx="1"/>
          </p:nvPr>
        </p:nvSpPr>
        <p:spPr>
          <a:xfrm>
            <a:off x="2971800" y="1600200"/>
            <a:ext cx="5715000" cy="44958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6E092BF-7229-4E33-8F81-E6C0E6854229}" type="datetimeFigureOut">
              <a:rPr lang="ar-SA" smtClean="0"/>
              <a:pPr/>
              <a:t>23/03/39</a:t>
            </a:fld>
            <a:endParaRPr lang="ar-SA"/>
          </a:p>
        </p:txBody>
      </p:sp>
      <p:sp>
        <p:nvSpPr>
          <p:cNvPr id="6" name="عنصر نائب للتذييل 5"/>
          <p:cNvSpPr>
            <a:spLocks noGrp="1"/>
          </p:cNvSpPr>
          <p:nvPr>
            <p:ph type="ftr" sz="quarter" idx="11"/>
          </p:nvPr>
        </p:nvSpPr>
        <p:spPr>
          <a:xfrm>
            <a:off x="914400" y="6172200"/>
            <a:ext cx="3886200" cy="457200"/>
          </a:xfrm>
        </p:spPr>
        <p:txBody>
          <a:bodyPr/>
          <a:lstStyle/>
          <a:p>
            <a:endParaRPr lang="ar-SA"/>
          </a:p>
        </p:txBody>
      </p:sp>
      <p:sp>
        <p:nvSpPr>
          <p:cNvPr id="7" name="عنصر نائب لرقم الشريحة 6"/>
          <p:cNvSpPr>
            <a:spLocks noGrp="1"/>
          </p:cNvSpPr>
          <p:nvPr>
            <p:ph type="sldNum" sz="quarter" idx="12"/>
          </p:nvPr>
        </p:nvSpPr>
        <p:spPr>
          <a:xfrm>
            <a:off x="146304" y="6208776"/>
            <a:ext cx="457200" cy="457200"/>
          </a:xfrm>
        </p:spPr>
        <p:txBody>
          <a:bodyPr/>
          <a:lstStyle/>
          <a:p>
            <a:fld id="{35F15421-FA97-4704-923D-34317C4AE431}" type="slidenum">
              <a:rPr lang="ar-SA" smtClean="0"/>
              <a:pPr/>
              <a:t>‹#›</a:t>
            </a:fld>
            <a:endParaRPr lang="ar-SA"/>
          </a:p>
        </p:txBody>
      </p:sp>
      <p:sp>
        <p:nvSpPr>
          <p:cNvPr id="11" name="مستطيل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عنصر نائب للصورة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مستطيل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مستطيل مستدير الزوايا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عنصر نائب للعنوان 21"/>
          <p:cNvSpPr>
            <a:spLocks noGrp="1"/>
          </p:cNvSpPr>
          <p:nvPr>
            <p:ph type="title"/>
          </p:nvPr>
        </p:nvSpPr>
        <p:spPr>
          <a:xfrm>
            <a:off x="914400" y="274638"/>
            <a:ext cx="7772400" cy="1143000"/>
          </a:xfrm>
          <a:prstGeom prst="rect">
            <a:avLst/>
          </a:prstGeom>
        </p:spPr>
        <p:txBody>
          <a:bodyPr bIns="91440"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6E092BF-7229-4E33-8F81-E6C0E6854229}" type="datetimeFigureOut">
              <a:rPr lang="ar-SA" smtClean="0"/>
              <a:pPr/>
              <a:t>23/03/39</a:t>
            </a:fld>
            <a:endParaRPr lang="ar-SA"/>
          </a:p>
        </p:txBody>
      </p:sp>
      <p:sp>
        <p:nvSpPr>
          <p:cNvPr id="3" name="عنصر نائب للتذييل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عنصر نائب لرقم الشريحة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35F15421-FA97-4704-923D-34317C4AE43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2000240"/>
            <a:ext cx="7851648" cy="1200160"/>
          </a:xfrm>
        </p:spPr>
        <p:txBody>
          <a:bodyPr>
            <a:normAutofit/>
          </a:bodyPr>
          <a:lstStyle/>
          <a:p>
            <a:endParaRPr lang="ar-SA" dirty="0"/>
          </a:p>
        </p:txBody>
      </p:sp>
      <p:pic>
        <p:nvPicPr>
          <p:cNvPr id="4" name="صورة 3" descr="افتا.jpg"/>
          <p:cNvPicPr>
            <a:picLocks noChangeAspect="1"/>
          </p:cNvPicPr>
          <p:nvPr/>
        </p:nvPicPr>
        <p:blipFill>
          <a:blip r:embed="rId2"/>
          <a:stretch>
            <a:fillRect/>
          </a:stretch>
        </p:blipFill>
        <p:spPr>
          <a:xfrm>
            <a:off x="1857356" y="214290"/>
            <a:ext cx="4714908" cy="3126640"/>
          </a:xfrm>
          <a:prstGeom prst="rect">
            <a:avLst/>
          </a:prstGeom>
        </p:spPr>
      </p:pic>
      <p:sp>
        <p:nvSpPr>
          <p:cNvPr id="5" name="عنوان فرعي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697795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642918"/>
            <a:ext cx="7772400" cy="1362456"/>
          </a:xfrm>
        </p:spPr>
        <p:txBody>
          <a:bodyPr/>
          <a:lstStyle/>
          <a:p>
            <a:pPr algn="ctr"/>
            <a:r>
              <a:rPr lang="ar-SA" dirty="0" smtClean="0"/>
              <a:t>مخيم التدخل الصيفي :</a:t>
            </a:r>
            <a:endParaRPr lang="ar-SA" dirty="0"/>
          </a:p>
        </p:txBody>
      </p:sp>
      <p:sp>
        <p:nvSpPr>
          <p:cNvPr id="3" name="عنصر نائب للنص 2"/>
          <p:cNvSpPr>
            <a:spLocks noGrp="1"/>
          </p:cNvSpPr>
          <p:nvPr>
            <p:ph type="body" idx="1"/>
          </p:nvPr>
        </p:nvSpPr>
        <p:spPr>
          <a:xfrm>
            <a:off x="530352" y="2704664"/>
            <a:ext cx="7772400" cy="3939046"/>
          </a:xfrm>
        </p:spPr>
        <p:txBody>
          <a:bodyPr>
            <a:normAutofit/>
          </a:bodyPr>
          <a:lstStyle/>
          <a:p>
            <a:r>
              <a:rPr lang="ar-SA" b="1" dirty="0" smtClean="0"/>
              <a:t>هو برنامج يقام بشكل دوري كل سنة في فترة إجازة الصيف، يهدف إلى تمكين أطفال </a:t>
            </a:r>
            <a:r>
              <a:rPr lang="ar-SA" b="1" dirty="0" err="1" smtClean="0"/>
              <a:t>افتا</a:t>
            </a:r>
            <a:r>
              <a:rPr lang="ar-SA" b="1" dirty="0" smtClean="0"/>
              <a:t> لتنمية المهارات والقيم الضرورية لنجاحهم في المجتمع والنهوض بهم إلى مستوى أفضل لاهتمامه بالجوانب البدنية والعقلية والاجتماعية والنفسية، ويساعد المخيم الأطفال على التدريب واكتساب المهارات، ويتضمن المشروع ممارسة ألوان النشاط، مثل: النشاطات الرياضية، الاستكشافية، الفنية، والقيام بالزيارات العلمية.</a:t>
            </a:r>
          </a:p>
          <a:p>
            <a:endParaRPr lang="ar-SA" dirty="0"/>
          </a:p>
        </p:txBody>
      </p:sp>
      <p:pic>
        <p:nvPicPr>
          <p:cNvPr id="4" name="صورة 3" descr="صورة تحتوي على نص&#10;&#10;وصف منشأ بثقة عالية جداً">
            <a:extLst>
              <a:ext uri="{FF2B5EF4-FFF2-40B4-BE49-F238E27FC236}">
                <a16:creationId xmlns:a16="http://schemas.microsoft.com/office/drawing/2014/main" xmlns="" id="{8EEC6523-599C-4D46-A80C-8443590B2B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348" y="4786322"/>
            <a:ext cx="3025884" cy="180284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642918"/>
            <a:ext cx="7772400" cy="1362456"/>
          </a:xfrm>
        </p:spPr>
        <p:txBody>
          <a:bodyPr/>
          <a:lstStyle/>
          <a:p>
            <a:pPr algn="ctr"/>
            <a:r>
              <a:rPr lang="ar-SA" dirty="0" smtClean="0"/>
              <a:t>تدريب ودعم الأهالي :</a:t>
            </a:r>
            <a:endParaRPr lang="ar-SA" dirty="0"/>
          </a:p>
        </p:txBody>
      </p:sp>
      <p:sp>
        <p:nvSpPr>
          <p:cNvPr id="3" name="عنصر نائب للنص 2"/>
          <p:cNvSpPr>
            <a:spLocks noGrp="1"/>
          </p:cNvSpPr>
          <p:nvPr>
            <p:ph type="body" idx="1"/>
          </p:nvPr>
        </p:nvSpPr>
        <p:spPr>
          <a:xfrm>
            <a:off x="530352" y="2704664"/>
            <a:ext cx="7772400" cy="4153336"/>
          </a:xfrm>
        </p:spPr>
        <p:txBody>
          <a:bodyPr>
            <a:normAutofit/>
          </a:bodyPr>
          <a:lstStyle/>
          <a:p>
            <a:r>
              <a:rPr lang="ar-SA" b="1" dirty="0" smtClean="0"/>
              <a:t>تضع جمعية دعم اضطراب فرط الحركة وتشتت الانتباه “</a:t>
            </a:r>
            <a:r>
              <a:rPr lang="ar-SA" b="1" dirty="0" err="1" smtClean="0"/>
              <a:t>افتا</a:t>
            </a:r>
            <a:r>
              <a:rPr lang="ar-SA" b="1" dirty="0" smtClean="0"/>
              <a:t>”  التثقيف في سلم أولياتها، وتحديداً تنمية الوعي بكل الأمور المتعلقة بالاضطراب، وكيفية التعامل مع المصابين </a:t>
            </a:r>
            <a:r>
              <a:rPr lang="ar-SA" b="1" dirty="0" err="1" smtClean="0"/>
              <a:t>به</a:t>
            </a:r>
            <a:r>
              <a:rPr lang="ar-SA" b="1" dirty="0" smtClean="0"/>
              <a:t> داخل المنزل أو المدرسة أو حتى في الأماكن العامة. وتبعاً لذلك، تنظّم الجمعية عددا من الفعاليات والندوات وورش العمل التي تحقق رسالتها السامية، ومن ذلك تنظيمها لورش تستهدف أهالي ذوي </a:t>
            </a:r>
            <a:r>
              <a:rPr lang="ar-SA" b="1" dirty="0" err="1" smtClean="0"/>
              <a:t>افتا</a:t>
            </a:r>
            <a:r>
              <a:rPr lang="ar-SA" b="1" dirty="0" smtClean="0"/>
              <a:t>. وتتطلع الجمعية أن تكون المعلومات التي يتلقونها أثناء هذه الورش لها أثر كبير في مدى مساعدتهم لأطفالهم لتحقيق المستوى الأكاديمي المطلوب، والقدرة على الإنجاز.</a:t>
            </a:r>
          </a:p>
          <a:p>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428604"/>
            <a:ext cx="7772400" cy="1362456"/>
          </a:xfrm>
        </p:spPr>
        <p:txBody>
          <a:bodyPr/>
          <a:lstStyle/>
          <a:p>
            <a:pPr algn="ctr"/>
            <a:r>
              <a:rPr lang="ar-SA" dirty="0" smtClean="0"/>
              <a:t>الحملات والأنشطة </a:t>
            </a:r>
            <a:r>
              <a:rPr lang="ar-SA" dirty="0" err="1" smtClean="0"/>
              <a:t>التوعوية</a:t>
            </a:r>
            <a:r>
              <a:rPr lang="ar-SA" dirty="0" smtClean="0"/>
              <a:t> للمجتمع:</a:t>
            </a:r>
            <a:endParaRPr lang="ar-SA" dirty="0"/>
          </a:p>
        </p:txBody>
      </p:sp>
      <p:sp>
        <p:nvSpPr>
          <p:cNvPr id="3" name="عنصر نائب للنص 2"/>
          <p:cNvSpPr>
            <a:spLocks noGrp="1"/>
          </p:cNvSpPr>
          <p:nvPr>
            <p:ph type="body" idx="1"/>
          </p:nvPr>
        </p:nvSpPr>
        <p:spPr>
          <a:xfrm>
            <a:off x="530352" y="2571744"/>
            <a:ext cx="7772400" cy="3857652"/>
          </a:xfrm>
        </p:spPr>
        <p:txBody>
          <a:bodyPr>
            <a:normAutofit/>
          </a:bodyPr>
          <a:lstStyle/>
          <a:p>
            <a:r>
              <a:rPr lang="ar-SA" sz="2400" b="1" dirty="0" smtClean="0"/>
              <a:t> يصيب اضطراب فرط الحركة وتشتت الانتباه 15 % من أطفال المملكة  ويؤدي في حال عدم تشخيصه وعلاجه المبكر إلى آثار سلبية، كالجريمة والإدمان والحوادث، مما يجعل ذوي </a:t>
            </a:r>
            <a:r>
              <a:rPr lang="ar-SA" sz="2400" b="1" dirty="0" err="1" smtClean="0"/>
              <a:t>افتا</a:t>
            </a:r>
            <a:r>
              <a:rPr lang="ar-SA" sz="2400" b="1" dirty="0" smtClean="0"/>
              <a:t>  أعضاء غير فاعلين في المجتمع ، لذا تهدف الحملات </a:t>
            </a:r>
            <a:r>
              <a:rPr lang="ar-SA" sz="2400" b="1" dirty="0" err="1" smtClean="0"/>
              <a:t>التوعوية</a:t>
            </a:r>
            <a:r>
              <a:rPr lang="ar-SA" sz="2400" b="1" dirty="0" smtClean="0"/>
              <a:t> التي تقيمها جمعية </a:t>
            </a:r>
            <a:r>
              <a:rPr lang="ar-SA" sz="2400" b="1" dirty="0" err="1" smtClean="0"/>
              <a:t>افتا</a:t>
            </a:r>
            <a:r>
              <a:rPr lang="ar-SA" sz="2400" b="1" dirty="0" smtClean="0"/>
              <a:t> للتركيز على نشر التوعية عن الاضطراب وعلاجه، والطرق السليمة للتعامل معه. كما تسعى الجمعية إلى رفع مستوى الحياة للمصابين </a:t>
            </a:r>
            <a:r>
              <a:rPr lang="ar-SA" sz="2400" b="1" dirty="0" err="1" smtClean="0"/>
              <a:t>بافتا</a:t>
            </a:r>
            <a:r>
              <a:rPr lang="ar-SA" sz="2400" b="1" dirty="0" smtClean="0"/>
              <a:t>، من خلال رفع الوعي، وتحسين الخدمات المقدمة لهم، عن طريق دعم الأهالي والمختصين بورش العمل والمؤتمرات، وتوفير الجهات الداعمة والمقدمة للخدمات التي تنقصهم.</a:t>
            </a:r>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0"/>
            <a:ext cx="7772400" cy="1362456"/>
          </a:xfrm>
        </p:spPr>
        <p:txBody>
          <a:bodyPr/>
          <a:lstStyle/>
          <a:p>
            <a:pPr algn="ctr"/>
            <a:r>
              <a:rPr lang="ar-SA" dirty="0" smtClean="0"/>
              <a:t>العيادة الخيرية:</a:t>
            </a:r>
            <a:endParaRPr lang="ar-SA" dirty="0"/>
          </a:p>
        </p:txBody>
      </p:sp>
      <p:sp>
        <p:nvSpPr>
          <p:cNvPr id="3" name="عنصر نائب للنص 2"/>
          <p:cNvSpPr>
            <a:spLocks noGrp="1"/>
          </p:cNvSpPr>
          <p:nvPr>
            <p:ph type="body" idx="1"/>
          </p:nvPr>
        </p:nvSpPr>
        <p:spPr>
          <a:xfrm>
            <a:off x="530352" y="1500174"/>
            <a:ext cx="7772400" cy="5357826"/>
          </a:xfrm>
        </p:spPr>
        <p:txBody>
          <a:bodyPr>
            <a:normAutofit/>
          </a:bodyPr>
          <a:lstStyle/>
          <a:p>
            <a:endParaRPr lang="ar-SA" sz="2400" b="1" dirty="0" smtClean="0"/>
          </a:p>
          <a:p>
            <a:endParaRPr lang="ar-SA" b="1" dirty="0" smtClean="0"/>
          </a:p>
          <a:p>
            <a:endParaRPr lang="ar-SA" sz="2400" b="1" dirty="0" smtClean="0"/>
          </a:p>
          <a:p>
            <a:r>
              <a:rPr lang="ar-SA" sz="2400" b="1" dirty="0" smtClean="0"/>
              <a:t>تهدف جمعية </a:t>
            </a:r>
            <a:r>
              <a:rPr lang="ar-SA" sz="2400" b="1" dirty="0" err="1" smtClean="0"/>
              <a:t>افتا</a:t>
            </a:r>
            <a:r>
              <a:rPr lang="ar-SA" sz="2400" b="1" dirty="0" smtClean="0"/>
              <a:t> في إطار برامجها </a:t>
            </a:r>
            <a:r>
              <a:rPr lang="ar-SA" sz="2400" b="1" dirty="0" err="1" smtClean="0"/>
              <a:t>الاستراتيجية</a:t>
            </a:r>
            <a:r>
              <a:rPr lang="ar-SA" sz="2400" b="1" dirty="0" smtClean="0"/>
              <a:t> لإنشاء عيادة خيرية متخصصة تقوم بتقديم الخدمة التشخيصية </a:t>
            </a:r>
            <a:r>
              <a:rPr lang="ar-SA" sz="2400" b="1" dirty="0" err="1" smtClean="0"/>
              <a:t>و</a:t>
            </a:r>
            <a:r>
              <a:rPr lang="ar-SA" sz="2400" b="1" dirty="0" smtClean="0"/>
              <a:t> العلاجية متعددة التخصصات العالية المستوى للأطفال المصابين </a:t>
            </a:r>
            <a:r>
              <a:rPr lang="ar-SA" sz="2400" b="1" dirty="0" err="1" smtClean="0"/>
              <a:t>بافتا</a:t>
            </a:r>
            <a:r>
              <a:rPr lang="ar-SA" sz="2400" b="1" dirty="0" smtClean="0"/>
              <a:t>. وتفصيلا تقوم بما يلي</a:t>
            </a:r>
          </a:p>
          <a:p>
            <a:r>
              <a:rPr lang="ar-SA" sz="2400" b="1" dirty="0" smtClean="0"/>
              <a:t>• تقديم الخدمة التشخيصية</a:t>
            </a:r>
          </a:p>
          <a:p>
            <a:r>
              <a:rPr lang="ar-SA" sz="2400" b="1" dirty="0" smtClean="0"/>
              <a:t>•تقديم الخدمة العلاجية بالعقاقير الطبية</a:t>
            </a:r>
          </a:p>
          <a:p>
            <a:r>
              <a:rPr lang="ar-SA" sz="2400" b="1" dirty="0" smtClean="0"/>
              <a:t>•تقديم برنامج تعديل السلوك للطفل</a:t>
            </a:r>
          </a:p>
          <a:p>
            <a:r>
              <a:rPr lang="ar-SA" sz="2400" b="1" dirty="0" smtClean="0"/>
              <a:t>•تقديم جلسات علاج نفسي للطفل والوالدين</a:t>
            </a:r>
          </a:p>
          <a:p>
            <a:r>
              <a:rPr lang="ar-SA" sz="2400" b="1" dirty="0" smtClean="0"/>
              <a:t>•تقديم الدعم </a:t>
            </a:r>
            <a:r>
              <a:rPr lang="ar-SA" sz="2400" b="1" dirty="0" err="1" smtClean="0"/>
              <a:t>اللوجستي</a:t>
            </a:r>
            <a:r>
              <a:rPr lang="ar-SA" sz="2400" b="1" dirty="0" smtClean="0"/>
              <a:t> اجتماعي / تثقيفي / </a:t>
            </a:r>
            <a:r>
              <a:rPr lang="ar-SA" sz="2400" b="1" dirty="0" err="1" smtClean="0"/>
              <a:t>توعوي</a:t>
            </a:r>
            <a:endParaRPr lang="ar-SA" sz="2400" b="1" dirty="0" smtClean="0"/>
          </a:p>
          <a:p>
            <a:endParaRPr lang="ar-SA" sz="2400" b="1" dirty="0" smtClean="0"/>
          </a:p>
          <a:p>
            <a:endParaRPr lang="ar-SA" dirty="0"/>
          </a:p>
        </p:txBody>
      </p:sp>
      <p:pic>
        <p:nvPicPr>
          <p:cNvPr id="4" name="صورة 3" descr="صورة تحتوي على حائط, داخلي, نافذة&#10;&#10;وصف منشأ بثقة عالية جداً">
            <a:extLst>
              <a:ext uri="{FF2B5EF4-FFF2-40B4-BE49-F238E27FC236}">
                <a16:creationId xmlns:a16="http://schemas.microsoft.com/office/drawing/2014/main" xmlns="" id="{71FE8B10-D953-46DA-9884-18BA2EAE1E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158" y="4357694"/>
            <a:ext cx="2357454" cy="204433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7772400" cy="1362456"/>
          </a:xfrm>
        </p:spPr>
        <p:txBody>
          <a:bodyPr/>
          <a:lstStyle/>
          <a:p>
            <a:pPr algn="ctr"/>
            <a:r>
              <a:rPr lang="ar-SA" dirty="0" smtClean="0"/>
              <a:t>أخر الأنشطة :</a:t>
            </a:r>
            <a:endParaRPr lang="ar-SA" dirty="0"/>
          </a:p>
        </p:txBody>
      </p:sp>
      <p:sp>
        <p:nvSpPr>
          <p:cNvPr id="3" name="عنصر نائب للنص 2"/>
          <p:cNvSpPr>
            <a:spLocks noGrp="1"/>
          </p:cNvSpPr>
          <p:nvPr>
            <p:ph type="body" idx="1"/>
          </p:nvPr>
        </p:nvSpPr>
        <p:spPr>
          <a:xfrm>
            <a:off x="530352" y="2704664"/>
            <a:ext cx="7772400" cy="3867608"/>
          </a:xfrm>
        </p:spPr>
        <p:txBody>
          <a:bodyPr>
            <a:normAutofit lnSpcReduction="10000"/>
          </a:bodyPr>
          <a:lstStyle/>
          <a:p>
            <a:r>
              <a:rPr lang="ar-SA" sz="2400" b="1" dirty="0" smtClean="0"/>
              <a:t>محاضرة السلوك الاندفاعي عند أطفال فرط الحركة وتشتت الانتباه</a:t>
            </a:r>
          </a:p>
          <a:p>
            <a:endParaRPr lang="ar-SA" sz="2400" b="1" dirty="0" smtClean="0"/>
          </a:p>
          <a:p>
            <a:r>
              <a:rPr lang="ar-SA" sz="2400" b="1" dirty="0" smtClean="0"/>
              <a:t>لأمهات الأطفال من عمر 7 </a:t>
            </a:r>
            <a:r>
              <a:rPr lang="ar-SA" sz="2400" b="1" dirty="0" err="1" smtClean="0"/>
              <a:t>الى</a:t>
            </a:r>
            <a:r>
              <a:rPr lang="ar-SA" sz="2400" b="1" dirty="0" smtClean="0"/>
              <a:t> 14 سنه</a:t>
            </a:r>
          </a:p>
          <a:p>
            <a:endParaRPr lang="ar-SA" sz="2400" b="1" dirty="0" smtClean="0"/>
          </a:p>
          <a:p>
            <a:r>
              <a:rPr lang="ar-SA" sz="2400" b="1" dirty="0" smtClean="0"/>
              <a:t>المحاور : </a:t>
            </a:r>
          </a:p>
          <a:p>
            <a:r>
              <a:rPr lang="ar-SA" sz="2400" b="1" dirty="0" smtClean="0"/>
              <a:t>١-مفهوم الاندفاع وعلاقته </a:t>
            </a:r>
            <a:r>
              <a:rPr lang="ar-SA" sz="2400" b="1" dirty="0" err="1" smtClean="0"/>
              <a:t>بفرط</a:t>
            </a:r>
            <a:r>
              <a:rPr lang="ar-SA" sz="2400" b="1" dirty="0" smtClean="0"/>
              <a:t> الحركة.</a:t>
            </a:r>
          </a:p>
          <a:p>
            <a:r>
              <a:rPr lang="ar-SA" sz="2400" b="1" dirty="0" smtClean="0"/>
              <a:t>٢-العادة السرية عند </a:t>
            </a:r>
            <a:r>
              <a:rPr lang="ar-SA" sz="2400" b="1" dirty="0" err="1" smtClean="0"/>
              <a:t>الاطفال</a:t>
            </a:r>
            <a:r>
              <a:rPr lang="ar-SA" sz="2400" b="1" dirty="0" smtClean="0"/>
              <a:t> وعلاقتها بالاندفاع.</a:t>
            </a:r>
          </a:p>
          <a:p>
            <a:r>
              <a:rPr lang="ar-SA" sz="2400" b="1" dirty="0" smtClean="0"/>
              <a:t>٣-فرط الحركة والعلاقات الاجتماعية.</a:t>
            </a:r>
          </a:p>
          <a:p>
            <a:r>
              <a:rPr lang="ar-SA" sz="2400" b="1" dirty="0" smtClean="0"/>
              <a:t>٤-التحصيل الدراسي وعلاقته بالاندفاع.</a:t>
            </a:r>
          </a:p>
          <a:p>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714356"/>
            <a:ext cx="7772400" cy="1362456"/>
          </a:xfrm>
        </p:spPr>
        <p:txBody>
          <a:bodyPr/>
          <a:lstStyle/>
          <a:p>
            <a:pPr algn="ctr"/>
            <a:r>
              <a:rPr lang="ar-SA" dirty="0" smtClean="0"/>
              <a:t>ورشة </a:t>
            </a:r>
            <a:r>
              <a:rPr lang="ar-SA" dirty="0" err="1" smtClean="0"/>
              <a:t>الوالدية</a:t>
            </a:r>
            <a:r>
              <a:rPr lang="ar-SA" dirty="0" smtClean="0"/>
              <a:t> الواعية :</a:t>
            </a:r>
            <a:endParaRPr lang="ar-SA" dirty="0"/>
          </a:p>
        </p:txBody>
      </p:sp>
      <p:sp>
        <p:nvSpPr>
          <p:cNvPr id="3" name="عنصر نائب للنص 2"/>
          <p:cNvSpPr>
            <a:spLocks noGrp="1"/>
          </p:cNvSpPr>
          <p:nvPr>
            <p:ph type="body" idx="1"/>
          </p:nvPr>
        </p:nvSpPr>
        <p:spPr>
          <a:xfrm>
            <a:off x="530352" y="2214554"/>
            <a:ext cx="7772400" cy="4643446"/>
          </a:xfrm>
        </p:spPr>
        <p:txBody>
          <a:bodyPr>
            <a:normAutofit fontScale="92500" lnSpcReduction="20000"/>
          </a:bodyPr>
          <a:lstStyle/>
          <a:p>
            <a:endParaRPr lang="ar-SA" sz="2400" b="1" dirty="0" smtClean="0"/>
          </a:p>
          <a:p>
            <a:r>
              <a:rPr lang="ar-SA" sz="2400" b="1" dirty="0" smtClean="0"/>
              <a:t>*المحاور : </a:t>
            </a:r>
          </a:p>
          <a:p>
            <a:r>
              <a:rPr lang="ar-SA" sz="2400" b="1" dirty="0" smtClean="0"/>
              <a:t>١-مفهوم الاندفاع وعلاقته </a:t>
            </a:r>
            <a:r>
              <a:rPr lang="ar-SA" sz="2400" b="1" dirty="0" err="1" smtClean="0"/>
              <a:t>بفرط</a:t>
            </a:r>
            <a:r>
              <a:rPr lang="ar-SA" sz="2400" b="1" dirty="0" smtClean="0"/>
              <a:t> الحركة.</a:t>
            </a:r>
          </a:p>
          <a:p>
            <a:endParaRPr lang="ar-SA" sz="2400" b="1" dirty="0" smtClean="0"/>
          </a:p>
          <a:p>
            <a:r>
              <a:rPr lang="ar-SA" sz="2400" b="1" dirty="0" smtClean="0"/>
              <a:t>٢-العادة السرية عند </a:t>
            </a:r>
            <a:r>
              <a:rPr lang="ar-SA" sz="2400" b="1" dirty="0" err="1" smtClean="0"/>
              <a:t>الاطفال</a:t>
            </a:r>
            <a:r>
              <a:rPr lang="ar-SA" sz="2400" b="1" dirty="0" smtClean="0"/>
              <a:t> وعلاقتها بالاندفاع.</a:t>
            </a:r>
          </a:p>
          <a:p>
            <a:endParaRPr lang="ar-SA" sz="2400" b="1" dirty="0" smtClean="0"/>
          </a:p>
          <a:p>
            <a:r>
              <a:rPr lang="ar-SA" sz="2400" b="1" dirty="0" smtClean="0"/>
              <a:t>٣-فرط الحركة والعلاقات الاجتماعية.</a:t>
            </a:r>
          </a:p>
          <a:p>
            <a:endParaRPr lang="ar-SA" sz="2400" b="1" dirty="0" smtClean="0"/>
          </a:p>
          <a:p>
            <a:r>
              <a:rPr lang="ar-SA" sz="2400" b="1" dirty="0" smtClean="0"/>
              <a:t>٤-التحصيل الدراسي وعلاقته بالاندفاع.</a:t>
            </a:r>
          </a:p>
          <a:p>
            <a:endParaRPr lang="ar-SA" sz="2400" b="1" dirty="0" smtClean="0"/>
          </a:p>
          <a:p>
            <a:r>
              <a:rPr lang="ar-SA" sz="2400" b="1" dirty="0" smtClean="0"/>
              <a:t>* الفئة المستهدفة :</a:t>
            </a:r>
          </a:p>
          <a:p>
            <a:r>
              <a:rPr lang="ar-SA" sz="2400" b="1" dirty="0" smtClean="0"/>
              <a:t>آباء وأمهات الذين لديهم ذوي اضطراب فرط الحركة وتشتت الانتباه للفئة العمرية ١٤ سنة وما فوق .</a:t>
            </a:r>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428604"/>
            <a:ext cx="7772400" cy="1362456"/>
          </a:xfrm>
        </p:spPr>
        <p:txBody>
          <a:bodyPr/>
          <a:lstStyle/>
          <a:p>
            <a:pPr algn="ctr"/>
            <a:r>
              <a:rPr lang="ar-SA" sz="3600" dirty="0" smtClean="0"/>
              <a:t>تطبيقات مساعدة لذوي </a:t>
            </a:r>
            <a:r>
              <a:rPr lang="ar-SA" sz="3600" dirty="0" err="1" smtClean="0"/>
              <a:t>افتا</a:t>
            </a:r>
            <a:r>
              <a:rPr lang="ar-SA" sz="3600" dirty="0" smtClean="0"/>
              <a:t> : </a:t>
            </a:r>
            <a:endParaRPr lang="ar-SA" sz="3600" dirty="0"/>
          </a:p>
        </p:txBody>
      </p:sp>
      <p:sp>
        <p:nvSpPr>
          <p:cNvPr id="3" name="عنصر نائب للنص 2"/>
          <p:cNvSpPr>
            <a:spLocks noGrp="1"/>
          </p:cNvSpPr>
          <p:nvPr>
            <p:ph type="body" idx="1"/>
          </p:nvPr>
        </p:nvSpPr>
        <p:spPr>
          <a:xfrm>
            <a:off x="571472" y="1928802"/>
            <a:ext cx="7772400" cy="4357718"/>
          </a:xfrm>
        </p:spPr>
        <p:txBody>
          <a:bodyPr>
            <a:normAutofit fontScale="92500" lnSpcReduction="10000"/>
          </a:bodyPr>
          <a:lstStyle/>
          <a:p>
            <a:pPr algn="ctr"/>
            <a:endParaRPr lang="ar-SA" b="1" dirty="0" smtClean="0"/>
          </a:p>
          <a:p>
            <a:pPr algn="ctr"/>
            <a:endParaRPr lang="ar-SA" b="1" dirty="0" smtClean="0"/>
          </a:p>
          <a:p>
            <a:pPr algn="ctr"/>
            <a:r>
              <a:rPr lang="ar-SA" b="1" dirty="0" smtClean="0"/>
              <a:t>غالباً </a:t>
            </a:r>
            <a:r>
              <a:rPr lang="ar-SA" b="1" dirty="0" err="1" smtClean="0"/>
              <a:t>مايواجه</a:t>
            </a:r>
            <a:r>
              <a:rPr lang="ar-SA" b="1" dirty="0" smtClean="0"/>
              <a:t> ذوي </a:t>
            </a:r>
            <a:r>
              <a:rPr lang="ar-SA" b="1" dirty="0" err="1" smtClean="0"/>
              <a:t>افتا</a:t>
            </a:r>
            <a:r>
              <a:rPr lang="ar-SA" b="1" dirty="0" smtClean="0"/>
              <a:t> أعراض مصاحبة مثل: التشتت، والنسيان، والفوضى، وقلة النوم. وحيث هناك تطبيقات تساعد في إدارة الحياة، وزيادة الإنتاجية، في تنظيم الوقت، </a:t>
            </a:r>
            <a:r>
              <a:rPr lang="ar-SA" b="1" dirty="0" err="1" smtClean="0"/>
              <a:t>و</a:t>
            </a:r>
            <a:r>
              <a:rPr lang="ar-SA" b="1" dirty="0" smtClean="0"/>
              <a:t> التذكير بأوقات المهام، وغيره، فإنه يمكن الاستفادة من تطبيقات الهواتف الذكية في إدارة أعراض </a:t>
            </a:r>
            <a:r>
              <a:rPr lang="ar-SA" b="1" dirty="0" err="1" smtClean="0"/>
              <a:t>افتا</a:t>
            </a:r>
            <a:r>
              <a:rPr lang="ar-SA" b="1" dirty="0" smtClean="0"/>
              <a:t> بشكل أكثر فعالية. منها :</a:t>
            </a:r>
          </a:p>
          <a:p>
            <a:pPr algn="ctr"/>
            <a:endParaRPr lang="ar-SA" b="1" dirty="0" smtClean="0"/>
          </a:p>
          <a:p>
            <a:pPr algn="ctr"/>
            <a:r>
              <a:rPr lang="ar-SA" b="1" dirty="0" smtClean="0">
                <a:solidFill>
                  <a:srgbClr val="FF0000"/>
                </a:solidFill>
              </a:rPr>
              <a:t>تطبيقات لزيادة التركيز، وتقليل الملهيات: </a:t>
            </a:r>
            <a:r>
              <a:rPr lang="en-US" b="1" dirty="0" smtClean="0"/>
              <a:t>Rescue Time</a:t>
            </a:r>
            <a:r>
              <a:rPr lang="ar-SA" b="1" dirty="0" smtClean="0"/>
              <a:t> , </a:t>
            </a:r>
            <a:r>
              <a:rPr lang="en-US" b="1" dirty="0" err="1" smtClean="0"/>
              <a:t>CogniFit</a:t>
            </a:r>
            <a:r>
              <a:rPr lang="en-US" b="1" dirty="0" smtClean="0"/>
              <a:t> </a:t>
            </a:r>
            <a:endParaRPr lang="ar-SA" b="1" dirty="0" smtClean="0">
              <a:solidFill>
                <a:srgbClr val="FF0000"/>
              </a:solidFill>
            </a:endParaRPr>
          </a:p>
          <a:p>
            <a:pPr algn="ctr"/>
            <a:r>
              <a:rPr lang="ar-SA" b="1" dirty="0" smtClean="0">
                <a:solidFill>
                  <a:srgbClr val="FF0000"/>
                </a:solidFill>
              </a:rPr>
              <a:t>تطبيقات لإدارة وترتيب المعلومات: </a:t>
            </a:r>
            <a:r>
              <a:rPr lang="en-US" b="1" dirty="0" err="1" smtClean="0"/>
              <a:t>Evernote</a:t>
            </a:r>
            <a:r>
              <a:rPr lang="ar-SA" b="1" dirty="0" smtClean="0"/>
              <a:t> , </a:t>
            </a:r>
            <a:r>
              <a:rPr lang="en-US" b="1" dirty="0" err="1" smtClean="0"/>
              <a:t>MindNode</a:t>
            </a:r>
            <a:r>
              <a:rPr lang="ar-SA" b="1" dirty="0" smtClean="0"/>
              <a:t> ,</a:t>
            </a:r>
            <a:r>
              <a:rPr lang="en-US" b="1" dirty="0" smtClean="0"/>
              <a:t> </a:t>
            </a:r>
            <a:r>
              <a:rPr lang="en-US" b="1" dirty="0" err="1" smtClean="0"/>
              <a:t>Dropbox</a:t>
            </a:r>
            <a:r>
              <a:rPr lang="en-US" b="1" dirty="0" smtClean="0"/>
              <a:t> </a:t>
            </a:r>
            <a:endParaRPr lang="ar-SA" b="1" dirty="0" smtClean="0">
              <a:solidFill>
                <a:srgbClr val="FF0000"/>
              </a:solidFill>
            </a:endParaRPr>
          </a:p>
          <a:p>
            <a:pPr algn="ctr"/>
            <a:r>
              <a:rPr lang="ar-SA" b="1" dirty="0" smtClean="0">
                <a:solidFill>
                  <a:srgbClr val="FF0000"/>
                </a:solidFill>
              </a:rPr>
              <a:t>تطبيقات لإدارة وتنظيم الوقت: </a:t>
            </a:r>
            <a:r>
              <a:rPr lang="ar-SA" b="1" dirty="0" smtClean="0"/>
              <a:t>30/30 , </a:t>
            </a:r>
            <a:r>
              <a:rPr lang="en-US" b="1" dirty="0" smtClean="0"/>
              <a:t>Task Timer </a:t>
            </a:r>
            <a:r>
              <a:rPr lang="ar-SA" b="1" dirty="0" smtClean="0"/>
              <a:t> , </a:t>
            </a:r>
            <a:r>
              <a:rPr lang="en-US" b="1" dirty="0" smtClean="0"/>
              <a:t>Priority Matrix</a:t>
            </a:r>
            <a:endParaRPr lang="ar-SA" b="1" dirty="0" smtClean="0">
              <a:solidFill>
                <a:srgbClr val="FF0000"/>
              </a:solidFill>
            </a:endParaRPr>
          </a:p>
          <a:p>
            <a:pPr algn="ctr"/>
            <a:r>
              <a:rPr lang="ar-SA" b="1" dirty="0" smtClean="0">
                <a:solidFill>
                  <a:srgbClr val="FF0000"/>
                </a:solidFill>
              </a:rPr>
              <a:t>تطبيقات لنوم أفضل وإنتاجية أكثر:</a:t>
            </a:r>
            <a:r>
              <a:rPr lang="en-US" b="1" dirty="0" smtClean="0"/>
              <a:t>Sleep Cycle  </a:t>
            </a:r>
            <a:r>
              <a:rPr lang="ar-SA" b="1" dirty="0" smtClean="0"/>
              <a:t> , </a:t>
            </a:r>
            <a:r>
              <a:rPr lang="en-US" b="1" dirty="0" err="1" smtClean="0"/>
              <a:t>Chronos</a:t>
            </a:r>
            <a:r>
              <a:rPr lang="en-US" b="1" dirty="0" smtClean="0"/>
              <a:t> </a:t>
            </a:r>
            <a:r>
              <a:rPr lang="ar-SA" b="1" dirty="0" smtClean="0"/>
              <a:t> , </a:t>
            </a:r>
            <a:endParaRPr lang="ar-SA" b="1" dirty="0" smtClean="0">
              <a:solidFill>
                <a:srgbClr val="FF0000"/>
              </a:solidFill>
            </a:endParaRPr>
          </a:p>
          <a:p>
            <a:pPr algn="ctr"/>
            <a:r>
              <a:rPr lang="en-US" b="1" dirty="0" err="1" smtClean="0"/>
              <a:t>SleepBot</a:t>
            </a:r>
            <a:endParaRPr lang="ar-SA" b="1" dirty="0" smtClean="0">
              <a:solidFill>
                <a:srgbClr val="FF0000"/>
              </a:solidFill>
            </a:endParaRPr>
          </a:p>
          <a:p>
            <a:pPr algn="ctr"/>
            <a:endParaRPr lang="ar-SA" b="1" dirty="0" smtClean="0">
              <a:solidFill>
                <a:srgbClr val="FF0000"/>
              </a:solidFill>
            </a:endParaRPr>
          </a:p>
          <a:p>
            <a:endParaRPr lang="ar-SA" dirty="0"/>
          </a:p>
        </p:txBody>
      </p:sp>
      <p:pic>
        <p:nvPicPr>
          <p:cNvPr id="7" name="صورة 6" descr="افتا.jpg"/>
          <p:cNvPicPr>
            <a:picLocks noChangeAspect="1"/>
          </p:cNvPicPr>
          <p:nvPr/>
        </p:nvPicPr>
        <p:blipFill>
          <a:blip r:embed="rId2" cstate="print"/>
          <a:stretch>
            <a:fillRect/>
          </a:stretch>
        </p:blipFill>
        <p:spPr>
          <a:xfrm>
            <a:off x="214282" y="642918"/>
            <a:ext cx="1438339" cy="139168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نص 2"/>
          <p:cNvSpPr>
            <a:spLocks noGrp="1"/>
          </p:cNvSpPr>
          <p:nvPr>
            <p:ph type="body" idx="1"/>
          </p:nvPr>
        </p:nvSpPr>
        <p:spPr>
          <a:xfrm>
            <a:off x="530352" y="0"/>
            <a:ext cx="7772400" cy="6143644"/>
          </a:xfrm>
        </p:spPr>
        <p:txBody>
          <a:bodyPr/>
          <a:lstStyle/>
          <a:p>
            <a:endParaRPr lang="ar-SA" dirty="0"/>
          </a:p>
        </p:txBody>
      </p:sp>
      <p:sp>
        <p:nvSpPr>
          <p:cNvPr id="4" name="شكل بيضاوي 3"/>
          <p:cNvSpPr/>
          <p:nvPr/>
        </p:nvSpPr>
        <p:spPr>
          <a:xfrm>
            <a:off x="928662" y="642918"/>
            <a:ext cx="6858048" cy="3571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dirty="0" smtClean="0"/>
              <a:t>شاكرين لكم حسن استماعكم </a:t>
            </a:r>
            <a:endParaRPr lang="ar-SA" sz="4000" dirty="0"/>
          </a:p>
        </p:txBody>
      </p:sp>
      <p:pic>
        <p:nvPicPr>
          <p:cNvPr id="5" name="صورة 4" descr="افتا.jpg"/>
          <p:cNvPicPr>
            <a:picLocks noChangeAspect="1"/>
          </p:cNvPicPr>
          <p:nvPr/>
        </p:nvPicPr>
        <p:blipFill>
          <a:blip r:embed="rId2" cstate="print"/>
          <a:stretch>
            <a:fillRect/>
          </a:stretch>
        </p:blipFill>
        <p:spPr>
          <a:xfrm>
            <a:off x="2857488" y="3286124"/>
            <a:ext cx="2724223" cy="263586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7772400" cy="1362456"/>
          </a:xfrm>
        </p:spPr>
        <p:txBody>
          <a:bodyPr/>
          <a:lstStyle/>
          <a:p>
            <a:pPr algn="ctr"/>
            <a:r>
              <a:rPr lang="ar-SA" dirty="0" smtClean="0"/>
              <a:t>جمعية </a:t>
            </a:r>
            <a:r>
              <a:rPr lang="ar-SA" dirty="0" err="1" smtClean="0"/>
              <a:t>أفتا</a:t>
            </a:r>
            <a:r>
              <a:rPr lang="ar-SA" dirty="0" smtClean="0"/>
              <a:t> :</a:t>
            </a:r>
            <a:endParaRPr lang="ar-SA" dirty="0"/>
          </a:p>
        </p:txBody>
      </p:sp>
      <p:sp>
        <p:nvSpPr>
          <p:cNvPr id="3" name="عنصر نائب للنص 2"/>
          <p:cNvSpPr>
            <a:spLocks noGrp="1"/>
          </p:cNvSpPr>
          <p:nvPr>
            <p:ph type="body" idx="1"/>
          </p:nvPr>
        </p:nvSpPr>
        <p:spPr>
          <a:xfrm>
            <a:off x="857224" y="2643182"/>
            <a:ext cx="7675216" cy="3450114"/>
          </a:xfrm>
        </p:spPr>
        <p:txBody>
          <a:bodyPr>
            <a:normAutofit fontScale="85000" lnSpcReduction="10000"/>
          </a:bodyPr>
          <a:lstStyle/>
          <a:p>
            <a:r>
              <a:rPr lang="ar-SA" b="1" dirty="0">
                <a:solidFill>
                  <a:srgbClr val="FF0000"/>
                </a:solidFill>
              </a:rPr>
              <a:t>الجمعية السعودية لاضطراب فرط الحركة وتشتت الانتباه </a:t>
            </a:r>
            <a:r>
              <a:rPr lang="ar-SA" dirty="0"/>
              <a:t>هي جمعية أهلية غير ربحية، ومسجلة رسميا  بوزارة العمل والتنمية الاجتماعية تحت رقم (474) في 19 صفر 1430هـ.</a:t>
            </a:r>
          </a:p>
          <a:p>
            <a:r>
              <a:rPr lang="ar-SA" dirty="0"/>
              <a:t>وهي أول جمعية أنشئت في منطقة الشرق الأوسط لدعم ذوي اضطراب فرط الحركة وتشتت الانتباه من خلال عدة برامج ومشاريع تهدف إلى المساهمة في نهضة المجتمع بتقديم الدعم المتخصص والشامل لذوي الاضطراب.</a:t>
            </a:r>
          </a:p>
          <a:p>
            <a:r>
              <a:rPr lang="ar-SA" b="1" dirty="0" smtClean="0">
                <a:solidFill>
                  <a:srgbClr val="FF0000"/>
                </a:solidFill>
              </a:rPr>
              <a:t>رؤية الجمعية:</a:t>
            </a:r>
            <a:endParaRPr lang="ar-SA" b="1" dirty="0">
              <a:solidFill>
                <a:srgbClr val="FF0000"/>
              </a:solidFill>
            </a:endParaRPr>
          </a:p>
          <a:p>
            <a:r>
              <a:rPr lang="ar-SA" dirty="0"/>
              <a:t>وطن يزدهر به ذوي اضطراب فرط الحركة وتشتت الانتباه</a:t>
            </a:r>
          </a:p>
          <a:p>
            <a:r>
              <a:rPr lang="ar-SA" b="1" dirty="0" smtClean="0">
                <a:solidFill>
                  <a:srgbClr val="FF0000"/>
                </a:solidFill>
              </a:rPr>
              <a:t>رسالة الجمعية:</a:t>
            </a:r>
            <a:endParaRPr lang="ar-SA" b="1" dirty="0">
              <a:solidFill>
                <a:srgbClr val="FF0000"/>
              </a:solidFill>
            </a:endParaRPr>
          </a:p>
          <a:p>
            <a:r>
              <a:rPr lang="ar-SA" dirty="0"/>
              <a:t>التميز في تقديم الدعم المتخصص والشامل لذوي اضطراب فرط الحركة وتشتت الانتباه</a:t>
            </a:r>
          </a:p>
          <a:p>
            <a:r>
              <a:rPr lang="ar-SA" dirty="0"/>
              <a:t> </a:t>
            </a:r>
          </a:p>
        </p:txBody>
      </p:sp>
      <p:pic>
        <p:nvPicPr>
          <p:cNvPr id="4" name="صورة 3" descr="افتا.jpg"/>
          <p:cNvPicPr>
            <a:picLocks noChangeAspect="1"/>
          </p:cNvPicPr>
          <p:nvPr/>
        </p:nvPicPr>
        <p:blipFill>
          <a:blip r:embed="rId2"/>
          <a:stretch>
            <a:fillRect/>
          </a:stretch>
        </p:blipFill>
        <p:spPr>
          <a:xfrm>
            <a:off x="857224" y="500042"/>
            <a:ext cx="1928826" cy="1866267"/>
          </a:xfrm>
          <a:prstGeom prst="rect">
            <a:avLst/>
          </a:prstGeom>
        </p:spPr>
      </p:pic>
    </p:spTree>
    <p:extLst>
      <p:ext uri="{BB962C8B-B14F-4D97-AF65-F5344CB8AC3E}">
        <p14:creationId xmlns:p14="http://schemas.microsoft.com/office/powerpoint/2010/main" val="13571053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1000108"/>
            <a:ext cx="7772400" cy="1362456"/>
          </a:xfrm>
        </p:spPr>
        <p:txBody>
          <a:bodyPr/>
          <a:lstStyle/>
          <a:p>
            <a:pPr algn="ctr"/>
            <a:r>
              <a:rPr lang="ar-SA" dirty="0" smtClean="0"/>
              <a:t>اهداف الجمعية :</a:t>
            </a:r>
            <a:endParaRPr lang="ar-SA" dirty="0"/>
          </a:p>
        </p:txBody>
      </p:sp>
      <p:sp>
        <p:nvSpPr>
          <p:cNvPr id="3" name="عنصر نائب للنص 2"/>
          <p:cNvSpPr>
            <a:spLocks noGrp="1"/>
          </p:cNvSpPr>
          <p:nvPr>
            <p:ph type="body" idx="1"/>
          </p:nvPr>
        </p:nvSpPr>
        <p:spPr>
          <a:xfrm>
            <a:off x="722312" y="2547938"/>
            <a:ext cx="7882136" cy="3473350"/>
          </a:xfrm>
        </p:spPr>
        <p:txBody>
          <a:bodyPr>
            <a:normAutofit fontScale="92500" lnSpcReduction="20000"/>
          </a:bodyPr>
          <a:lstStyle/>
          <a:p>
            <a:r>
              <a:rPr lang="ar-SA" dirty="0" smtClean="0"/>
              <a:t>- تفعيل </a:t>
            </a:r>
            <a:r>
              <a:rPr lang="ar-SA" dirty="0"/>
              <a:t>المشروع الوطني للتعامل مع الأطفال من ذوي اضطراب فرط الحركة وتشتت الانتباه</a:t>
            </a:r>
          </a:p>
          <a:p>
            <a:r>
              <a:rPr lang="ar-SA" dirty="0" smtClean="0"/>
              <a:t>- بناء </a:t>
            </a:r>
            <a:r>
              <a:rPr lang="ar-SA" dirty="0"/>
              <a:t>قدرات الجمعية على مستوى المنظمة والمجتمع </a:t>
            </a:r>
            <a:r>
              <a:rPr lang="ar-SA" dirty="0" err="1" smtClean="0"/>
              <a:t>و</a:t>
            </a:r>
            <a:r>
              <a:rPr lang="ar-SA" dirty="0" smtClean="0"/>
              <a:t> </a:t>
            </a:r>
            <a:r>
              <a:rPr lang="ar-SA" dirty="0" err="1" smtClean="0"/>
              <a:t>حوكمتها</a:t>
            </a:r>
            <a:endParaRPr lang="ar-SA" dirty="0"/>
          </a:p>
          <a:p>
            <a:r>
              <a:rPr lang="ar-SA" dirty="0" smtClean="0"/>
              <a:t>- توسيع </a:t>
            </a:r>
            <a:r>
              <a:rPr lang="ar-SA" dirty="0"/>
              <a:t>نطاق خدمات الجمعية</a:t>
            </a:r>
          </a:p>
          <a:p>
            <a:r>
              <a:rPr lang="ar-SA" dirty="0" smtClean="0"/>
              <a:t>- عقد </a:t>
            </a:r>
            <a:r>
              <a:rPr lang="ar-SA" dirty="0"/>
              <a:t>الشراكات لتقديم الخدمات التخصصية الشاملة لتشـخيص حالات اضطراب فرط الحركة وتشتت الانتباه</a:t>
            </a:r>
          </a:p>
          <a:p>
            <a:r>
              <a:rPr lang="ar-SA" dirty="0" smtClean="0"/>
              <a:t>- تطوير </a:t>
            </a:r>
            <a:r>
              <a:rPr lang="ar-SA" dirty="0"/>
              <a:t>وتقنين أدوات التشـخيص والتقويم الملائمة  للكشف عن ذوي اضطراب فرط الحركة وتشتت الانتباه</a:t>
            </a:r>
          </a:p>
          <a:p>
            <a:r>
              <a:rPr lang="ar-SA" dirty="0" smtClean="0"/>
              <a:t>- التوعية </a:t>
            </a:r>
            <a:r>
              <a:rPr lang="ar-SA" dirty="0"/>
              <a:t>والتعريف بالاضطراب وطرق التعامل معه لإحداث تغيير إيجابي في المجتمع تجاه الاضطراب</a:t>
            </a:r>
          </a:p>
        </p:txBody>
      </p:sp>
      <p:pic>
        <p:nvPicPr>
          <p:cNvPr id="4" name="صورة 3" descr="افتا.jpg"/>
          <p:cNvPicPr>
            <a:picLocks noChangeAspect="1"/>
          </p:cNvPicPr>
          <p:nvPr/>
        </p:nvPicPr>
        <p:blipFill>
          <a:blip r:embed="rId2" cstate="print"/>
          <a:stretch>
            <a:fillRect/>
          </a:stretch>
        </p:blipFill>
        <p:spPr>
          <a:xfrm>
            <a:off x="1071538" y="1000108"/>
            <a:ext cx="1425963" cy="1379714"/>
          </a:xfrm>
          <a:prstGeom prst="rect">
            <a:avLst/>
          </a:prstGeom>
        </p:spPr>
      </p:pic>
    </p:spTree>
    <p:extLst>
      <p:ext uri="{BB962C8B-B14F-4D97-AF65-F5344CB8AC3E}">
        <p14:creationId xmlns:p14="http://schemas.microsoft.com/office/powerpoint/2010/main" val="29752257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1071546"/>
            <a:ext cx="7772400" cy="1362456"/>
          </a:xfrm>
        </p:spPr>
        <p:txBody>
          <a:bodyPr/>
          <a:lstStyle/>
          <a:p>
            <a:pPr algn="ctr"/>
            <a:r>
              <a:rPr lang="ar-SA" dirty="0" smtClean="0"/>
              <a:t>عضوية الجمعية :</a:t>
            </a:r>
            <a:endParaRPr lang="ar-SA" dirty="0"/>
          </a:p>
        </p:txBody>
      </p:sp>
      <p:sp>
        <p:nvSpPr>
          <p:cNvPr id="3" name="عنصر نائب للنص 2"/>
          <p:cNvSpPr>
            <a:spLocks noGrp="1"/>
          </p:cNvSpPr>
          <p:nvPr>
            <p:ph type="body" idx="1"/>
          </p:nvPr>
        </p:nvSpPr>
        <p:spPr>
          <a:xfrm>
            <a:off x="722312" y="2547938"/>
            <a:ext cx="7882136" cy="3977406"/>
          </a:xfrm>
        </p:spPr>
        <p:txBody>
          <a:bodyPr>
            <a:normAutofit fontScale="77500" lnSpcReduction="20000"/>
          </a:bodyPr>
          <a:lstStyle/>
          <a:p>
            <a:endParaRPr lang="ar-SA" b="1" dirty="0"/>
          </a:p>
          <a:p>
            <a:r>
              <a:rPr lang="ar-SA" b="1" dirty="0"/>
              <a:t> </a:t>
            </a:r>
            <a:r>
              <a:rPr lang="ar-SA" sz="2400" b="1" dirty="0">
                <a:solidFill>
                  <a:srgbClr val="FF0000"/>
                </a:solidFill>
              </a:rPr>
              <a:t>عضو فخري</a:t>
            </a:r>
          </a:p>
          <a:p>
            <a:r>
              <a:rPr lang="ar-SA" dirty="0"/>
              <a:t>هو العضو الذي تمنحه الجمعية العمومية العضوية الفخرية أو مجلس الإدارة وليس له حق التصويت ولا يثبت بحضوره صحة الانعقاد.</a:t>
            </a:r>
          </a:p>
          <a:p>
            <a:r>
              <a:rPr lang="ar-SA" b="1" dirty="0"/>
              <a:t> </a:t>
            </a:r>
            <a:r>
              <a:rPr lang="ar-SA" sz="2400" b="1" dirty="0">
                <a:solidFill>
                  <a:srgbClr val="FF0000"/>
                </a:solidFill>
              </a:rPr>
              <a:t>عضو عامل</a:t>
            </a:r>
          </a:p>
          <a:p>
            <a:r>
              <a:rPr lang="ar-SA" dirty="0"/>
              <a:t>هو العضو الذي شارك في تأسيس الجمعية أو التحق بها بعد قيامها بناءً على قبول مجلس الإدارة لطلب العضوية المقدم منه، وهذه العضوية قاصرة على (الرجال/ النساء) و يكون لهذا العضو حق حضور اجتماعات الجمعية العمومية والتصويت على قراراتها وترشيح نفسه لعضوية مجلس الإدارة، بعد مضي سنة على تاريخ التحاقه بالجمعية، و يدفع اشتراك مقداره (1000) ريال سعودي سنوياً.</a:t>
            </a:r>
          </a:p>
          <a:p>
            <a:r>
              <a:rPr lang="ar-SA" b="1" dirty="0"/>
              <a:t> </a:t>
            </a:r>
            <a:r>
              <a:rPr lang="ar-SA" sz="2400" b="1" dirty="0">
                <a:solidFill>
                  <a:srgbClr val="FF0000"/>
                </a:solidFill>
              </a:rPr>
              <a:t>عضو منتسب</a:t>
            </a:r>
          </a:p>
          <a:p>
            <a:r>
              <a:rPr lang="ar-SA" dirty="0"/>
              <a:t>هو العضو الذي يطلب الانتساب إلى عضوية الجمعية ويتم قبوله بموافقة مجلس الإدارة بعد تحقق الشروط المطلوبة والمنصوص عليها قانونا عدا شرط السن، ولا يكون لهذا العضو حق حضور اجتماعات الجمعية العمومية ولا الترشيح لعضوية مجلس الإدارة، ويدفع اشتراكا مقداره (500) ريال سعودي.</a:t>
            </a:r>
          </a:p>
          <a:p>
            <a:endParaRPr lang="ar-SA" dirty="0"/>
          </a:p>
        </p:txBody>
      </p:sp>
      <p:pic>
        <p:nvPicPr>
          <p:cNvPr id="4" name="صورة 3" descr="افتا.jpg"/>
          <p:cNvPicPr>
            <a:picLocks noChangeAspect="1"/>
          </p:cNvPicPr>
          <p:nvPr/>
        </p:nvPicPr>
        <p:blipFill>
          <a:blip r:embed="rId2" cstate="print"/>
          <a:stretch>
            <a:fillRect/>
          </a:stretch>
        </p:blipFill>
        <p:spPr>
          <a:xfrm>
            <a:off x="785786" y="1071546"/>
            <a:ext cx="1573629" cy="1522590"/>
          </a:xfrm>
          <a:prstGeom prst="rect">
            <a:avLst/>
          </a:prstGeom>
        </p:spPr>
      </p:pic>
    </p:spTree>
    <p:extLst>
      <p:ext uri="{BB962C8B-B14F-4D97-AF65-F5344CB8AC3E}">
        <p14:creationId xmlns:p14="http://schemas.microsoft.com/office/powerpoint/2010/main" val="30252242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smtClean="0"/>
              <a:t> </a:t>
            </a:r>
            <a:r>
              <a:rPr lang="ar-SA" dirty="0" smtClean="0"/>
              <a:t>تعريف افتا :</a:t>
            </a:r>
            <a:endParaRPr lang="ar-SA" dirty="0"/>
          </a:p>
        </p:txBody>
      </p:sp>
      <p:sp>
        <p:nvSpPr>
          <p:cNvPr id="3" name="عنصر نائب للنص 2"/>
          <p:cNvSpPr>
            <a:spLocks noGrp="1"/>
          </p:cNvSpPr>
          <p:nvPr>
            <p:ph type="body" idx="1"/>
          </p:nvPr>
        </p:nvSpPr>
        <p:spPr>
          <a:xfrm>
            <a:off x="722313" y="2547938"/>
            <a:ext cx="7882135" cy="3761382"/>
          </a:xfrm>
        </p:spPr>
        <p:txBody>
          <a:bodyPr>
            <a:normAutofit fontScale="77500" lnSpcReduction="20000"/>
          </a:bodyPr>
          <a:lstStyle/>
          <a:p>
            <a:endParaRPr lang="ar-SA" dirty="0"/>
          </a:p>
          <a:p>
            <a:r>
              <a:rPr lang="ar-SA" dirty="0"/>
              <a:t>هو اضطراب عصبي بيولوجي يصيب الأطفال و يؤدي إلى فرط الحركة </a:t>
            </a:r>
            <a:r>
              <a:rPr lang="ar-SA" dirty="0" err="1"/>
              <a:t>والإندفاعية</a:t>
            </a:r>
            <a:r>
              <a:rPr lang="ar-SA" dirty="0"/>
              <a:t> وتشتت الانتباه ويستمر معهم حتى البلوغ بأشكال وأعراض مختلفة.</a:t>
            </a:r>
          </a:p>
          <a:p>
            <a:r>
              <a:rPr lang="ar-SA" b="1" dirty="0">
                <a:solidFill>
                  <a:srgbClr val="FF0000"/>
                </a:solidFill>
              </a:rPr>
              <a:t>أنواعه الرئيسية :</a:t>
            </a:r>
          </a:p>
          <a:p>
            <a:r>
              <a:rPr lang="ar-SA" b="1" dirty="0">
                <a:solidFill>
                  <a:srgbClr val="FF0000"/>
                </a:solidFill>
              </a:rPr>
              <a:t>أولا: </a:t>
            </a:r>
            <a:r>
              <a:rPr lang="ar-SA" dirty="0"/>
              <a:t>تشتت الانتباه: عندما يهيمن سلوك عدم الانتباه على المصاب بشكل أكبر.(نسبته لدى الإناث أعلى منها لدى الذكور</a:t>
            </a:r>
            <a:r>
              <a:rPr lang="ar-SA" dirty="0" smtClean="0"/>
              <a:t>).</a:t>
            </a:r>
          </a:p>
          <a:p>
            <a:endParaRPr lang="ar-SA" dirty="0"/>
          </a:p>
          <a:p>
            <a:r>
              <a:rPr lang="ar-SA" b="1" dirty="0">
                <a:solidFill>
                  <a:srgbClr val="FF0000"/>
                </a:solidFill>
              </a:rPr>
              <a:t>ثانياً</a:t>
            </a:r>
            <a:r>
              <a:rPr lang="ar-SA" dirty="0">
                <a:solidFill>
                  <a:srgbClr val="FF0000"/>
                </a:solidFill>
              </a:rPr>
              <a:t>: </a:t>
            </a:r>
            <a:r>
              <a:rPr lang="ar-SA" dirty="0"/>
              <a:t>فرط الحركة و الاندفاعية: عندما يهيمن سلوك الحركة المفرطة </a:t>
            </a:r>
            <a:r>
              <a:rPr lang="ar-SA" dirty="0" err="1"/>
              <a:t>والإندفاعية</a:t>
            </a:r>
            <a:r>
              <a:rPr lang="ar-SA" dirty="0"/>
              <a:t> ويظهر بشكل أكبر من سلوك تشتت </a:t>
            </a:r>
            <a:r>
              <a:rPr lang="ar-SA" dirty="0" err="1"/>
              <a:t>الإنتباه</a:t>
            </a:r>
            <a:r>
              <a:rPr lang="ar-SA" dirty="0"/>
              <a:t>.(يصيب الذكور غالباً) </a:t>
            </a:r>
            <a:r>
              <a:rPr lang="ar-SA" dirty="0" smtClean="0"/>
              <a:t>.</a:t>
            </a:r>
          </a:p>
          <a:p>
            <a:endParaRPr lang="ar-SA" dirty="0"/>
          </a:p>
          <a:p>
            <a:r>
              <a:rPr lang="ar-SA" b="1" dirty="0">
                <a:solidFill>
                  <a:srgbClr val="FF0000"/>
                </a:solidFill>
              </a:rPr>
              <a:t>ثالثاً: </a:t>
            </a:r>
            <a:r>
              <a:rPr lang="ar-SA" dirty="0"/>
              <a:t>النوع المشترك (فرط الحركة و الاندفاعية و تشتت الانتباه): عندما تهيمن الأعراض الثلاثة بنفس الدرجة على سلوك المصاب.</a:t>
            </a:r>
          </a:p>
          <a:p>
            <a:r>
              <a:rPr lang="ar-SA" dirty="0"/>
              <a:t> </a:t>
            </a:r>
          </a:p>
        </p:txBody>
      </p:sp>
      <p:pic>
        <p:nvPicPr>
          <p:cNvPr id="4" name="صورة 3" descr="افتا.jpg"/>
          <p:cNvPicPr>
            <a:picLocks noChangeAspect="1"/>
          </p:cNvPicPr>
          <p:nvPr/>
        </p:nvPicPr>
        <p:blipFill>
          <a:blip r:embed="rId2"/>
          <a:stretch>
            <a:fillRect/>
          </a:stretch>
        </p:blipFill>
        <p:spPr>
          <a:xfrm>
            <a:off x="928662" y="857232"/>
            <a:ext cx="1795127" cy="1736904"/>
          </a:xfrm>
          <a:prstGeom prst="rect">
            <a:avLst/>
          </a:prstGeom>
        </p:spPr>
      </p:pic>
    </p:spTree>
    <p:extLst>
      <p:ext uri="{BB962C8B-B14F-4D97-AF65-F5344CB8AC3E}">
        <p14:creationId xmlns:p14="http://schemas.microsoft.com/office/powerpoint/2010/main" val="2793880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928670"/>
            <a:ext cx="7772400" cy="1362456"/>
          </a:xfrm>
        </p:spPr>
        <p:txBody>
          <a:bodyPr/>
          <a:lstStyle/>
          <a:p>
            <a:pPr algn="ctr"/>
            <a:r>
              <a:rPr lang="ar-SA" dirty="0" smtClean="0"/>
              <a:t>الأعراض: </a:t>
            </a:r>
            <a:endParaRPr lang="ar-SA" dirty="0"/>
          </a:p>
        </p:txBody>
      </p:sp>
      <p:sp>
        <p:nvSpPr>
          <p:cNvPr id="3" name="عنصر نائب للنص 2"/>
          <p:cNvSpPr>
            <a:spLocks noGrp="1"/>
          </p:cNvSpPr>
          <p:nvPr>
            <p:ph type="body" idx="1"/>
          </p:nvPr>
        </p:nvSpPr>
        <p:spPr>
          <a:xfrm>
            <a:off x="530352" y="2704664"/>
            <a:ext cx="7772400" cy="3581856"/>
          </a:xfrm>
        </p:spPr>
        <p:txBody>
          <a:bodyPr>
            <a:normAutofit fontScale="77500" lnSpcReduction="20000"/>
          </a:bodyPr>
          <a:lstStyle/>
          <a:p>
            <a:r>
              <a:rPr lang="ar-SA" sz="3100" b="1" dirty="0" smtClean="0">
                <a:solidFill>
                  <a:srgbClr val="FF0000"/>
                </a:solidFill>
              </a:rPr>
              <a:t>أولاً : أعراض تشتت الانتباه</a:t>
            </a:r>
          </a:p>
          <a:p>
            <a:r>
              <a:rPr lang="ar-SA" sz="2400" dirty="0" smtClean="0"/>
              <a:t>•صعوبة في التركيز </a:t>
            </a:r>
            <a:r>
              <a:rPr lang="ar-SA" sz="2400" dirty="0" err="1" smtClean="0"/>
              <a:t>و</a:t>
            </a:r>
            <a:r>
              <a:rPr lang="ar-SA" sz="2400" dirty="0" smtClean="0"/>
              <a:t> إنجاز المهمة.</a:t>
            </a:r>
          </a:p>
          <a:p>
            <a:r>
              <a:rPr lang="ar-SA" sz="2400" dirty="0" smtClean="0"/>
              <a:t>•سهولة التشتت بالمؤثرات الخارجية، فهو يبدو كأنه لا يستمع عند مخاطبته.</a:t>
            </a:r>
          </a:p>
          <a:p>
            <a:r>
              <a:rPr lang="ar-SA" sz="2400" dirty="0" smtClean="0"/>
              <a:t>•يضجر بسهولة .</a:t>
            </a:r>
          </a:p>
          <a:p>
            <a:r>
              <a:rPr lang="ar-SA" sz="2400" dirty="0" smtClean="0"/>
              <a:t>•كثير النسيان </a:t>
            </a:r>
            <a:r>
              <a:rPr lang="ar-SA" sz="2400" dirty="0" err="1" smtClean="0"/>
              <a:t>و</a:t>
            </a:r>
            <a:r>
              <a:rPr lang="ar-SA" sz="2400" dirty="0" smtClean="0"/>
              <a:t> خصوصا لأعماله اليومية .</a:t>
            </a:r>
          </a:p>
          <a:p>
            <a:r>
              <a:rPr lang="ar-SA" sz="2400" dirty="0" smtClean="0"/>
              <a:t>•يبدو </a:t>
            </a:r>
            <a:r>
              <a:rPr lang="ar-SA" sz="2400" dirty="0" err="1" smtClean="0"/>
              <a:t>و</a:t>
            </a:r>
            <a:r>
              <a:rPr lang="ar-SA" sz="2400" dirty="0" smtClean="0"/>
              <a:t> كأنه في عالم آخر، فعندما يطلب منه معلمه القراءة فإنه لا يعرف أين وصل زميله من قبله.</a:t>
            </a:r>
          </a:p>
          <a:p>
            <a:r>
              <a:rPr lang="ar-SA" sz="2400" dirty="0" smtClean="0"/>
              <a:t>•لديه مشاكل في إتباع التعليمات </a:t>
            </a:r>
            <a:r>
              <a:rPr lang="ar-SA" sz="2400" dirty="0" err="1" smtClean="0"/>
              <a:t>و</a:t>
            </a:r>
            <a:r>
              <a:rPr lang="ar-SA" sz="2400" dirty="0" smtClean="0"/>
              <a:t> أداء الواجبات التي تُطلب منه .</a:t>
            </a:r>
          </a:p>
          <a:p>
            <a:r>
              <a:rPr lang="ar-SA" sz="2400" dirty="0" smtClean="0"/>
              <a:t>•لا يتمكن من إنجاز العمل المطلوب منه فهو ينتقل من نشاط لآخر دون إكمال النشاط السابق.</a:t>
            </a:r>
          </a:p>
          <a:p>
            <a:r>
              <a:rPr lang="ar-SA" sz="2400" dirty="0" smtClean="0"/>
              <a:t>•لديه صعوبة في التخطيط </a:t>
            </a:r>
            <a:r>
              <a:rPr lang="ar-SA" sz="2400" dirty="0" err="1" smtClean="0"/>
              <a:t>و</a:t>
            </a:r>
            <a:r>
              <a:rPr lang="ar-SA" sz="2400" dirty="0" smtClean="0"/>
              <a:t> التنظيم لأداء الواجب ، </a:t>
            </a:r>
            <a:r>
              <a:rPr lang="ar-SA" sz="2400" dirty="0" err="1" smtClean="0"/>
              <a:t>و</a:t>
            </a:r>
            <a:r>
              <a:rPr lang="ar-SA" sz="2400" dirty="0" smtClean="0"/>
              <a:t> في إتباع الخطوات اللازمة لذلك .</a:t>
            </a:r>
          </a:p>
          <a:p>
            <a:r>
              <a:rPr lang="ar-SA" sz="2400" dirty="0" smtClean="0"/>
              <a:t>•يبدو </a:t>
            </a:r>
            <a:r>
              <a:rPr lang="ar-SA" sz="2400" dirty="0" err="1" smtClean="0"/>
              <a:t>و</a:t>
            </a:r>
            <a:r>
              <a:rPr lang="ar-SA" sz="2400" dirty="0" smtClean="0"/>
              <a:t> كأنه لا يستمع إليك ، </a:t>
            </a:r>
            <a:r>
              <a:rPr lang="ar-SA" sz="2400" dirty="0" err="1" smtClean="0"/>
              <a:t>و</a:t>
            </a:r>
            <a:r>
              <a:rPr lang="ar-SA" sz="2400" dirty="0" smtClean="0"/>
              <a:t> لا يَتذكر ما قلته له قبل دقائق .</a:t>
            </a:r>
          </a:p>
          <a:p>
            <a:r>
              <a:rPr lang="ar-SA" sz="2400" dirty="0" smtClean="0"/>
              <a:t>•الملل من الألعاب التي تستدعي تركيزاً ذهنياً </a:t>
            </a:r>
            <a:r>
              <a:rPr lang="ar-SA" sz="2400" dirty="0" err="1" smtClean="0"/>
              <a:t>و</a:t>
            </a:r>
            <a:r>
              <a:rPr lang="ar-SA" sz="2400" dirty="0" smtClean="0"/>
              <a:t> الميل للألعاب التي لا تستدعي التركيز .</a:t>
            </a:r>
          </a:p>
          <a:p>
            <a:endParaRPr lang="ar-SA" dirty="0"/>
          </a:p>
        </p:txBody>
      </p:sp>
      <p:pic>
        <p:nvPicPr>
          <p:cNvPr id="4" name="صورة 3" descr="افتا.jpg"/>
          <p:cNvPicPr>
            <a:picLocks noChangeAspect="1"/>
          </p:cNvPicPr>
          <p:nvPr/>
        </p:nvPicPr>
        <p:blipFill>
          <a:blip r:embed="rId2" cstate="print"/>
          <a:stretch>
            <a:fillRect/>
          </a:stretch>
        </p:blipFill>
        <p:spPr>
          <a:xfrm>
            <a:off x="1069143" y="1000108"/>
            <a:ext cx="1581215" cy="152993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500042"/>
            <a:ext cx="7772400" cy="1362456"/>
          </a:xfrm>
        </p:spPr>
        <p:txBody>
          <a:bodyPr/>
          <a:lstStyle/>
          <a:p>
            <a:pPr algn="ctr"/>
            <a:r>
              <a:rPr lang="ar-SA" dirty="0" smtClean="0"/>
              <a:t>الأنشطة والبرامج: </a:t>
            </a:r>
            <a:endParaRPr lang="ar-SA" dirty="0"/>
          </a:p>
        </p:txBody>
      </p:sp>
      <p:sp>
        <p:nvSpPr>
          <p:cNvPr id="3" name="عنصر نائب للنص 2"/>
          <p:cNvSpPr>
            <a:spLocks noGrp="1"/>
          </p:cNvSpPr>
          <p:nvPr>
            <p:ph type="body" idx="1"/>
          </p:nvPr>
        </p:nvSpPr>
        <p:spPr>
          <a:xfrm>
            <a:off x="530352" y="2500306"/>
            <a:ext cx="7772400" cy="3643338"/>
          </a:xfrm>
        </p:spPr>
        <p:txBody>
          <a:bodyPr/>
          <a:lstStyle/>
          <a:p>
            <a:r>
              <a:rPr lang="ar-SA" sz="3600" b="1" u="sng" dirty="0" err="1" smtClean="0">
                <a:solidFill>
                  <a:srgbClr val="FF0000"/>
                </a:solidFill>
              </a:rPr>
              <a:t>ازر</a:t>
            </a:r>
            <a:endParaRPr lang="ar-SA" sz="2400" b="1" u="sng" dirty="0" smtClean="0">
              <a:solidFill>
                <a:srgbClr val="FF0000"/>
              </a:solidFill>
            </a:endParaRPr>
          </a:p>
          <a:p>
            <a:r>
              <a:rPr lang="ar-SA" sz="2400" b="1" u="sng" dirty="0" smtClean="0"/>
              <a:t> </a:t>
            </a:r>
            <a:r>
              <a:rPr lang="ar-SA" sz="2400" b="1" dirty="0" smtClean="0"/>
              <a:t>الجميع يحتاج إلى شبكة دعم قوية ! يمكن لمجموعات الدعم أن تكون مصدر ثمين لتوجيه طاقات وإبداعات الشباب المشخصين باضطراب فرط الحركة وتشتت الانتباه من خلال بناء الوعي وتبادل الحلول وإرشاد المشاركين للأدوات والأساليب  التي تساعدهم على تخطي  معاناتهم والتعامل مع مشاكلهم . يحدث كل هذا في جو تآلفي…</a:t>
            </a:r>
          </a:p>
          <a:p>
            <a:endParaRPr lang="ar-SA" sz="2400" b="1" dirty="0" smtClean="0"/>
          </a:p>
          <a:p>
            <a:endParaRPr lang="ar-SA" dirty="0"/>
          </a:p>
        </p:txBody>
      </p:sp>
      <p:pic>
        <p:nvPicPr>
          <p:cNvPr id="4" name="صورة 3" descr="افتا.jpg"/>
          <p:cNvPicPr>
            <a:picLocks noChangeAspect="1"/>
          </p:cNvPicPr>
          <p:nvPr/>
        </p:nvPicPr>
        <p:blipFill>
          <a:blip r:embed="rId2" cstate="print"/>
          <a:stretch>
            <a:fillRect/>
          </a:stretch>
        </p:blipFill>
        <p:spPr>
          <a:xfrm>
            <a:off x="1142976" y="642918"/>
            <a:ext cx="1143008" cy="1105936"/>
          </a:xfrm>
          <a:prstGeom prst="rect">
            <a:avLst/>
          </a:prstGeom>
        </p:spPr>
      </p:pic>
      <p:pic>
        <p:nvPicPr>
          <p:cNvPr id="5" name="صورة 4">
            <a:extLst>
              <a:ext uri="{FF2B5EF4-FFF2-40B4-BE49-F238E27FC236}">
                <a16:creationId xmlns:a16="http://schemas.microsoft.com/office/drawing/2014/main" xmlns="" id="{27C71AAF-4FD0-4D43-9DCA-B8B559E98C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8926" y="5072074"/>
            <a:ext cx="3118160" cy="158194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85728"/>
            <a:ext cx="7772400" cy="1362456"/>
          </a:xfrm>
        </p:spPr>
        <p:txBody>
          <a:bodyPr/>
          <a:lstStyle/>
          <a:p>
            <a:pPr algn="ctr"/>
            <a:r>
              <a:rPr lang="ar-SA" dirty="0" smtClean="0"/>
              <a:t>برنامج رزين :</a:t>
            </a:r>
            <a:endParaRPr lang="ar-SA" dirty="0"/>
          </a:p>
        </p:txBody>
      </p:sp>
      <p:sp>
        <p:nvSpPr>
          <p:cNvPr id="3" name="عنصر نائب للنص 2"/>
          <p:cNvSpPr>
            <a:spLocks noGrp="1"/>
          </p:cNvSpPr>
          <p:nvPr>
            <p:ph type="body" idx="1"/>
          </p:nvPr>
        </p:nvSpPr>
        <p:spPr>
          <a:xfrm>
            <a:off x="530352" y="1857364"/>
            <a:ext cx="7772400" cy="4643470"/>
          </a:xfrm>
        </p:spPr>
        <p:txBody>
          <a:bodyPr>
            <a:normAutofit/>
          </a:bodyPr>
          <a:lstStyle/>
          <a:p>
            <a:endParaRPr lang="ar-SA" b="1" dirty="0" smtClean="0"/>
          </a:p>
          <a:p>
            <a:endParaRPr lang="ar-SA" b="1" dirty="0" smtClean="0"/>
          </a:p>
          <a:p>
            <a:r>
              <a:rPr lang="ar-SA" b="1" dirty="0" smtClean="0"/>
              <a:t>تسعد الجمعية السعودية لاضطراب فرط الحركة وتشتت الانتباه بمشاركتكم إطلاق أول مشاريعها الموجهة للكبار من ذوي الاضطراب والذي يستثمر طاقات وإبداعات شبابنا وشاباتنا من خلال تدريبهم على تطوير المھ</a:t>
            </a:r>
            <a:r>
              <a:rPr lang="ar-SA" b="1" dirty="0" err="1" smtClean="0"/>
              <a:t>ارات</a:t>
            </a:r>
            <a:r>
              <a:rPr lang="ar-SA" b="1" dirty="0" smtClean="0"/>
              <a:t> التنظيمية وبناء العلاقات الاجتماعية.( رزين ) والحاصل على منحة مؤسسة الملك خالد الخيرية ومنحة بنك الجزيرة يقدم بالتعاون مع منظمة </a:t>
            </a:r>
            <a:r>
              <a:rPr lang="ar-SA" b="1" dirty="0" err="1" smtClean="0"/>
              <a:t>دیل</a:t>
            </a:r>
            <a:r>
              <a:rPr lang="ar-SA" b="1" dirty="0" smtClean="0"/>
              <a:t> </a:t>
            </a:r>
            <a:r>
              <a:rPr lang="ar-SA" b="1" dirty="0" err="1" smtClean="0"/>
              <a:t>كارنیجي</a:t>
            </a:r>
            <a:r>
              <a:rPr lang="ar-SA" b="1" dirty="0" smtClean="0"/>
              <a:t> للتدريب.</a:t>
            </a:r>
          </a:p>
          <a:p>
            <a:endParaRPr lang="ar-SA" b="1" dirty="0" smtClean="0"/>
          </a:p>
          <a:p>
            <a:endParaRPr lang="ar-SA" b="1" dirty="0" smtClean="0"/>
          </a:p>
          <a:p>
            <a:endParaRPr lang="ar-SA" b="1" dirty="0" smtClean="0"/>
          </a:p>
          <a:p>
            <a:endParaRPr lang="ar-SA" dirty="0"/>
          </a:p>
        </p:txBody>
      </p:sp>
      <p:pic>
        <p:nvPicPr>
          <p:cNvPr id="4" name="صورة 3" descr="صورة تحتوي على عنصر&#10;&#10;وصف منشأ بثقة عالية">
            <a:extLst>
              <a:ext uri="{FF2B5EF4-FFF2-40B4-BE49-F238E27FC236}">
                <a16:creationId xmlns:a16="http://schemas.microsoft.com/office/drawing/2014/main" xmlns="" id="{246B69F6-9DB2-402A-95D4-D7D7E159D3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8794" y="4929198"/>
            <a:ext cx="5286375" cy="1685925"/>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714356"/>
            <a:ext cx="7772400" cy="1362456"/>
          </a:xfrm>
        </p:spPr>
        <p:txBody>
          <a:bodyPr/>
          <a:lstStyle/>
          <a:p>
            <a:pPr algn="ctr"/>
            <a:r>
              <a:rPr lang="ar-SA" dirty="0" smtClean="0"/>
              <a:t>برنامج مستشارك :</a:t>
            </a:r>
            <a:endParaRPr lang="ar-SA" dirty="0"/>
          </a:p>
        </p:txBody>
      </p:sp>
      <p:sp>
        <p:nvSpPr>
          <p:cNvPr id="3" name="عنصر نائب للنص 2"/>
          <p:cNvSpPr>
            <a:spLocks noGrp="1"/>
          </p:cNvSpPr>
          <p:nvPr>
            <p:ph type="body" idx="1"/>
          </p:nvPr>
        </p:nvSpPr>
        <p:spPr/>
        <p:txBody>
          <a:bodyPr/>
          <a:lstStyle/>
          <a:p>
            <a:r>
              <a:rPr lang="ar-SA" sz="2400" dirty="0" smtClean="0"/>
              <a:t>برنامج يوفر خدمات استشارية طبية ونفسية عبر الهاتف بالتعاون مع نخبة من الاستشاريين </a:t>
            </a:r>
            <a:r>
              <a:rPr lang="ar-SA" sz="2400" dirty="0" err="1" smtClean="0"/>
              <a:t>والاخصائيين</a:t>
            </a:r>
            <a:r>
              <a:rPr lang="ar-SA" sz="2400" dirty="0" smtClean="0"/>
              <a:t>. </a:t>
            </a:r>
          </a:p>
          <a:p>
            <a:endParaRPr lang="ar-SA" sz="2400" dirty="0" smtClean="0"/>
          </a:p>
          <a:p>
            <a:endParaRPr lang="ar-SA" dirty="0"/>
          </a:p>
        </p:txBody>
      </p:sp>
      <p:pic>
        <p:nvPicPr>
          <p:cNvPr id="4" name="صورة 3">
            <a:extLst>
              <a:ext uri="{FF2B5EF4-FFF2-40B4-BE49-F238E27FC236}">
                <a16:creationId xmlns:a16="http://schemas.microsoft.com/office/drawing/2014/main" xmlns="" id="{EF20AB9A-A333-4F77-846A-5DC5D0EA2D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1670" y="4500570"/>
            <a:ext cx="5286375" cy="1685925"/>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وازنة">
  <a:themeElements>
    <a:clrScheme name="موازنة">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موازنة">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وازنة">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131</TotalTime>
  <Words>938</Words>
  <Application>Microsoft Office PowerPoint</Application>
  <PresentationFormat>عرض على الشاشة (3:4)‏</PresentationFormat>
  <Paragraphs>106</Paragraphs>
  <Slides>17</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17</vt:i4>
      </vt:variant>
    </vt:vector>
  </HeadingPairs>
  <TitlesOfParts>
    <vt:vector size="23" baseType="lpstr">
      <vt:lpstr>Franklin Gothic Book</vt:lpstr>
      <vt:lpstr>Perpetua</vt:lpstr>
      <vt:lpstr>Tahoma</vt:lpstr>
      <vt:lpstr>Times New Roman</vt:lpstr>
      <vt:lpstr>Wingdings 2</vt:lpstr>
      <vt:lpstr>موازنة</vt:lpstr>
      <vt:lpstr>عرض تقديمي في PowerPoint</vt:lpstr>
      <vt:lpstr>جمعية أفتا :</vt:lpstr>
      <vt:lpstr>اهداف الجمعية :</vt:lpstr>
      <vt:lpstr>عضوية الجمعية :</vt:lpstr>
      <vt:lpstr> تعريف افتا :</vt:lpstr>
      <vt:lpstr>الأعراض: </vt:lpstr>
      <vt:lpstr>الأنشطة والبرامج: </vt:lpstr>
      <vt:lpstr>برنامج رزين :</vt:lpstr>
      <vt:lpstr>برنامج مستشارك :</vt:lpstr>
      <vt:lpstr>مخيم التدخل الصيفي :</vt:lpstr>
      <vt:lpstr>تدريب ودعم الأهالي :</vt:lpstr>
      <vt:lpstr>الحملات والأنشطة التوعوية للمجتمع:</vt:lpstr>
      <vt:lpstr>العيادة الخيرية:</vt:lpstr>
      <vt:lpstr>أخر الأنشطة :</vt:lpstr>
      <vt:lpstr>ورشة الوالدية الواعية :</vt:lpstr>
      <vt:lpstr>تطبيقات مساعدة لذوي افتا : </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جمعية أفتا</dc:title>
  <dc:creator>دلال</dc:creator>
  <cp:lastModifiedBy>MacbookPro</cp:lastModifiedBy>
  <cp:revision>16</cp:revision>
  <dcterms:created xsi:type="dcterms:W3CDTF">2017-11-22T11:39:48Z</dcterms:created>
  <dcterms:modified xsi:type="dcterms:W3CDTF">2017-12-11T09:39:16Z</dcterms:modified>
</cp:coreProperties>
</file>