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3" r:id="rId7"/>
    <p:sldId id="264" r:id="rId8"/>
    <p:sldId id="265" r:id="rId9"/>
    <p:sldId id="266" r:id="rId10"/>
    <p:sldId id="269" r:id="rId11"/>
    <p:sldId id="270" r:id="rId12"/>
    <p:sldId id="271" r:id="rId13"/>
    <p:sldId id="272" r:id="rId14"/>
    <p:sldId id="273" r:id="rId15"/>
    <p:sldId id="274" r:id="rId16"/>
    <p:sldId id="276" r:id="rId17"/>
    <p:sldId id="277"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 id="291" r:id="rId32"/>
    <p:sldId id="293" r:id="rId33"/>
    <p:sldId id="292"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SUS" initials="A" lastIdx="1" clrIdx="0">
    <p:extLst>
      <p:ext uri="{19B8F6BF-5375-455C-9EA6-DF929625EA0E}">
        <p15:presenceInfo xmlns:p15="http://schemas.microsoft.com/office/powerpoint/2012/main" userId="ASU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456" autoAdjust="0"/>
    <p:restoredTop sz="94660"/>
  </p:normalViewPr>
  <p:slideViewPr>
    <p:cSldViewPr snapToGrid="0">
      <p:cViewPr varScale="1">
        <p:scale>
          <a:sx n="79" d="100"/>
          <a:sy n="79" d="100"/>
        </p:scale>
        <p:origin x="222"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AD172E-1217-4A9D-9FBE-9173D614E6DA}"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F55996D5-8DC2-407F-BD14-6D3CC84395CC}">
      <dgm:prSet custT="1"/>
      <dgm:spPr/>
      <dgm:t>
        <a:bodyPr/>
        <a:lstStyle/>
        <a:p>
          <a:pPr rtl="1"/>
          <a:r>
            <a:rPr lang="ar-SA" sz="2800" b="1" dirty="0">
              <a:latin typeface="Traditional Arabic" panose="02020603050405020304" pitchFamily="18" charset="-78"/>
              <a:cs typeface="Traditional Arabic" panose="02020603050405020304" pitchFamily="18" charset="-78"/>
            </a:rPr>
            <a:t>2013</a:t>
          </a:r>
          <a:endParaRPr lang="ar-SA" sz="2800" dirty="0">
            <a:latin typeface="Traditional Arabic" panose="02020603050405020304" pitchFamily="18" charset="-78"/>
            <a:cs typeface="Traditional Arabic" panose="02020603050405020304" pitchFamily="18" charset="-78"/>
          </a:endParaRPr>
        </a:p>
      </dgm:t>
    </dgm:pt>
    <dgm:pt modelId="{6EE86FFC-F406-4A01-A444-CF1E5F6698C3}" type="parTrans" cxnId="{D4FF1A29-EAC7-43E1-B461-995BE491C610}">
      <dgm:prSet/>
      <dgm:spPr/>
      <dgm:t>
        <a:bodyPr/>
        <a:lstStyle/>
        <a:p>
          <a:pPr rtl="1"/>
          <a:endParaRPr lang="ar-SA"/>
        </a:p>
      </dgm:t>
    </dgm:pt>
    <dgm:pt modelId="{7A628395-DBCC-4AC4-A06B-8340DBA2F386}" type="sibTrans" cxnId="{D4FF1A29-EAC7-43E1-B461-995BE491C610}">
      <dgm:prSet/>
      <dgm:spPr/>
      <dgm:t>
        <a:bodyPr/>
        <a:lstStyle/>
        <a:p>
          <a:pPr rtl="1"/>
          <a:endParaRPr lang="ar-SA"/>
        </a:p>
      </dgm:t>
    </dgm:pt>
    <dgm:pt modelId="{564B0122-3318-4519-851C-4E82C7D93E7E}">
      <dgm:prSet/>
      <dgm:spPr/>
      <dgm:t>
        <a:bodyPr/>
        <a:lstStyle/>
        <a:p>
          <a:pPr rtl="1"/>
          <a:r>
            <a:rPr lang="ar-SA" dirty="0">
              <a:latin typeface="Traditional Arabic" panose="02020603050405020304" pitchFamily="18" charset="-78"/>
              <a:cs typeface="Traditional Arabic" panose="02020603050405020304" pitchFamily="18" charset="-78"/>
            </a:rPr>
            <a:t>مشروع تطوير رياض الأطفال والحضانة التابعة لمدارس التطوير التربوي في جامعة الأميرة نورة بنت عبدالرحمن</a:t>
          </a:r>
        </a:p>
      </dgm:t>
    </dgm:pt>
    <dgm:pt modelId="{E9F25441-CFD4-4D51-8EED-59EA79B38E3F}" type="parTrans" cxnId="{D62915AD-BFC4-42B2-BD6B-CA07E1C114F8}">
      <dgm:prSet/>
      <dgm:spPr/>
      <dgm:t>
        <a:bodyPr/>
        <a:lstStyle/>
        <a:p>
          <a:pPr rtl="1"/>
          <a:endParaRPr lang="ar-SA"/>
        </a:p>
      </dgm:t>
    </dgm:pt>
    <dgm:pt modelId="{6FC33BF1-99AB-4A5F-9526-3A8235D72CB3}" type="sibTrans" cxnId="{D62915AD-BFC4-42B2-BD6B-CA07E1C114F8}">
      <dgm:prSet/>
      <dgm:spPr/>
      <dgm:t>
        <a:bodyPr/>
        <a:lstStyle/>
        <a:p>
          <a:pPr rtl="1"/>
          <a:endParaRPr lang="ar-SA"/>
        </a:p>
      </dgm:t>
    </dgm:pt>
    <dgm:pt modelId="{DD8E01F1-2351-410B-A7D7-CFAC102CBC63}">
      <dgm:prSet/>
      <dgm:spPr/>
      <dgm:t>
        <a:bodyPr/>
        <a:lstStyle/>
        <a:p>
          <a:pPr rtl="1"/>
          <a:r>
            <a:rPr lang="ar-SA" dirty="0">
              <a:latin typeface="Traditional Arabic" panose="02020603050405020304" pitchFamily="18" charset="-78"/>
              <a:cs typeface="Traditional Arabic" panose="02020603050405020304" pitchFamily="18" charset="-78"/>
            </a:rPr>
            <a:t>مشروع وزارة الشؤون الاجتماعية لتدريب مشرفات مراكز ضيافة الأطفال الأهلية في الرياض وجدة  </a:t>
          </a:r>
        </a:p>
      </dgm:t>
    </dgm:pt>
    <dgm:pt modelId="{5F193B0E-6BBE-458A-80EB-F0D0B5CD7F47}" type="parTrans" cxnId="{224AC241-20CD-4DE9-B230-970B403505C6}">
      <dgm:prSet/>
      <dgm:spPr/>
      <dgm:t>
        <a:bodyPr/>
        <a:lstStyle/>
        <a:p>
          <a:pPr rtl="1"/>
          <a:endParaRPr lang="ar-SA"/>
        </a:p>
      </dgm:t>
    </dgm:pt>
    <dgm:pt modelId="{3DDDDB8B-B0E5-4FDD-9441-04808E01FA1C}" type="sibTrans" cxnId="{224AC241-20CD-4DE9-B230-970B403505C6}">
      <dgm:prSet/>
      <dgm:spPr/>
      <dgm:t>
        <a:bodyPr/>
        <a:lstStyle/>
        <a:p>
          <a:pPr rtl="1"/>
          <a:endParaRPr lang="ar-SA"/>
        </a:p>
      </dgm:t>
    </dgm:pt>
    <dgm:pt modelId="{113290E9-F540-48E0-A83B-75507A97BC0C}" type="pres">
      <dgm:prSet presAssocID="{96AD172E-1217-4A9D-9FBE-9173D614E6DA}" presName="hierChild1" presStyleCnt="0">
        <dgm:presLayoutVars>
          <dgm:orgChart val="1"/>
          <dgm:chPref val="1"/>
          <dgm:dir/>
          <dgm:animOne val="branch"/>
          <dgm:animLvl val="lvl"/>
          <dgm:resizeHandles/>
        </dgm:presLayoutVars>
      </dgm:prSet>
      <dgm:spPr/>
      <dgm:t>
        <a:bodyPr/>
        <a:lstStyle/>
        <a:p>
          <a:endParaRPr lang="en-US"/>
        </a:p>
      </dgm:t>
    </dgm:pt>
    <dgm:pt modelId="{5E03B94C-DE19-4D61-971E-C277D4EB9CF5}" type="pres">
      <dgm:prSet presAssocID="{F55996D5-8DC2-407F-BD14-6D3CC84395CC}" presName="hierRoot1" presStyleCnt="0">
        <dgm:presLayoutVars>
          <dgm:hierBranch val="init"/>
        </dgm:presLayoutVars>
      </dgm:prSet>
      <dgm:spPr/>
    </dgm:pt>
    <dgm:pt modelId="{C51A0B7E-60EE-44AE-B9E8-D1B6C7A46B6F}" type="pres">
      <dgm:prSet presAssocID="{F55996D5-8DC2-407F-BD14-6D3CC84395CC}" presName="rootComposite1" presStyleCnt="0"/>
      <dgm:spPr/>
    </dgm:pt>
    <dgm:pt modelId="{5B881E27-BFBB-494C-98DD-B4FBABB6A1F0}" type="pres">
      <dgm:prSet presAssocID="{F55996D5-8DC2-407F-BD14-6D3CC84395CC}" presName="rootText1" presStyleLbl="node0" presStyleIdx="0" presStyleCnt="1">
        <dgm:presLayoutVars>
          <dgm:chPref val="3"/>
        </dgm:presLayoutVars>
      </dgm:prSet>
      <dgm:spPr/>
      <dgm:t>
        <a:bodyPr/>
        <a:lstStyle/>
        <a:p>
          <a:endParaRPr lang="en-US"/>
        </a:p>
      </dgm:t>
    </dgm:pt>
    <dgm:pt modelId="{8D1219F7-874F-4A44-81E0-B08A88A74C44}" type="pres">
      <dgm:prSet presAssocID="{F55996D5-8DC2-407F-BD14-6D3CC84395CC}" presName="rootConnector1" presStyleLbl="node1" presStyleIdx="0" presStyleCnt="0"/>
      <dgm:spPr/>
      <dgm:t>
        <a:bodyPr/>
        <a:lstStyle/>
        <a:p>
          <a:endParaRPr lang="en-US"/>
        </a:p>
      </dgm:t>
    </dgm:pt>
    <dgm:pt modelId="{5D0A1E46-5B3B-4161-9487-F737BDEAA0C8}" type="pres">
      <dgm:prSet presAssocID="{F55996D5-8DC2-407F-BD14-6D3CC84395CC}" presName="hierChild2" presStyleCnt="0"/>
      <dgm:spPr/>
    </dgm:pt>
    <dgm:pt modelId="{190836BE-7161-4B3C-9763-F96E333C5457}" type="pres">
      <dgm:prSet presAssocID="{E9F25441-CFD4-4D51-8EED-59EA79B38E3F}" presName="Name37" presStyleLbl="parChTrans1D2" presStyleIdx="0" presStyleCnt="2"/>
      <dgm:spPr/>
      <dgm:t>
        <a:bodyPr/>
        <a:lstStyle/>
        <a:p>
          <a:endParaRPr lang="en-US"/>
        </a:p>
      </dgm:t>
    </dgm:pt>
    <dgm:pt modelId="{EC293321-6AF5-4EF9-AF2F-C68324A3AE50}" type="pres">
      <dgm:prSet presAssocID="{564B0122-3318-4519-851C-4E82C7D93E7E}" presName="hierRoot2" presStyleCnt="0">
        <dgm:presLayoutVars>
          <dgm:hierBranch val="init"/>
        </dgm:presLayoutVars>
      </dgm:prSet>
      <dgm:spPr/>
    </dgm:pt>
    <dgm:pt modelId="{F5C8530B-0D7C-4D80-A6C8-E7475B2358CE}" type="pres">
      <dgm:prSet presAssocID="{564B0122-3318-4519-851C-4E82C7D93E7E}" presName="rootComposite" presStyleCnt="0"/>
      <dgm:spPr/>
    </dgm:pt>
    <dgm:pt modelId="{693DAF6A-7DDF-41C5-928F-C52FB51F1856}" type="pres">
      <dgm:prSet presAssocID="{564B0122-3318-4519-851C-4E82C7D93E7E}" presName="rootText" presStyleLbl="node2" presStyleIdx="0" presStyleCnt="2">
        <dgm:presLayoutVars>
          <dgm:chPref val="3"/>
        </dgm:presLayoutVars>
      </dgm:prSet>
      <dgm:spPr/>
      <dgm:t>
        <a:bodyPr/>
        <a:lstStyle/>
        <a:p>
          <a:endParaRPr lang="en-US"/>
        </a:p>
      </dgm:t>
    </dgm:pt>
    <dgm:pt modelId="{024567D8-54CC-445C-94DE-88D80E619813}" type="pres">
      <dgm:prSet presAssocID="{564B0122-3318-4519-851C-4E82C7D93E7E}" presName="rootConnector" presStyleLbl="node2" presStyleIdx="0" presStyleCnt="2"/>
      <dgm:spPr/>
      <dgm:t>
        <a:bodyPr/>
        <a:lstStyle/>
        <a:p>
          <a:endParaRPr lang="en-US"/>
        </a:p>
      </dgm:t>
    </dgm:pt>
    <dgm:pt modelId="{398536C7-8FA0-4A75-9068-ADE525C44AC5}" type="pres">
      <dgm:prSet presAssocID="{564B0122-3318-4519-851C-4E82C7D93E7E}" presName="hierChild4" presStyleCnt="0"/>
      <dgm:spPr/>
    </dgm:pt>
    <dgm:pt modelId="{49DDFFDC-A3B1-47A0-B5AE-13A8D874F76A}" type="pres">
      <dgm:prSet presAssocID="{564B0122-3318-4519-851C-4E82C7D93E7E}" presName="hierChild5" presStyleCnt="0"/>
      <dgm:spPr/>
    </dgm:pt>
    <dgm:pt modelId="{2818D114-F8DB-412A-A36C-CE1B79C7EB5A}" type="pres">
      <dgm:prSet presAssocID="{5F193B0E-6BBE-458A-80EB-F0D0B5CD7F47}" presName="Name37" presStyleLbl="parChTrans1D2" presStyleIdx="1" presStyleCnt="2"/>
      <dgm:spPr/>
      <dgm:t>
        <a:bodyPr/>
        <a:lstStyle/>
        <a:p>
          <a:endParaRPr lang="en-US"/>
        </a:p>
      </dgm:t>
    </dgm:pt>
    <dgm:pt modelId="{1B2984B7-26F0-4D8B-8CFE-1E028CBEF204}" type="pres">
      <dgm:prSet presAssocID="{DD8E01F1-2351-410B-A7D7-CFAC102CBC63}" presName="hierRoot2" presStyleCnt="0">
        <dgm:presLayoutVars>
          <dgm:hierBranch val="init"/>
        </dgm:presLayoutVars>
      </dgm:prSet>
      <dgm:spPr/>
    </dgm:pt>
    <dgm:pt modelId="{426A02D8-0EA8-463B-BD69-45D1CD9D37AE}" type="pres">
      <dgm:prSet presAssocID="{DD8E01F1-2351-410B-A7D7-CFAC102CBC63}" presName="rootComposite" presStyleCnt="0"/>
      <dgm:spPr/>
    </dgm:pt>
    <dgm:pt modelId="{9E80E716-3A93-4362-B92B-CB9FF4D8FAE2}" type="pres">
      <dgm:prSet presAssocID="{DD8E01F1-2351-410B-A7D7-CFAC102CBC63}" presName="rootText" presStyleLbl="node2" presStyleIdx="1" presStyleCnt="2" custScaleX="107370">
        <dgm:presLayoutVars>
          <dgm:chPref val="3"/>
        </dgm:presLayoutVars>
      </dgm:prSet>
      <dgm:spPr/>
      <dgm:t>
        <a:bodyPr/>
        <a:lstStyle/>
        <a:p>
          <a:endParaRPr lang="en-US"/>
        </a:p>
      </dgm:t>
    </dgm:pt>
    <dgm:pt modelId="{55AA92BE-4FF1-4C7C-B499-B5C6164C984C}" type="pres">
      <dgm:prSet presAssocID="{DD8E01F1-2351-410B-A7D7-CFAC102CBC63}" presName="rootConnector" presStyleLbl="node2" presStyleIdx="1" presStyleCnt="2"/>
      <dgm:spPr/>
      <dgm:t>
        <a:bodyPr/>
        <a:lstStyle/>
        <a:p>
          <a:endParaRPr lang="en-US"/>
        </a:p>
      </dgm:t>
    </dgm:pt>
    <dgm:pt modelId="{A1B51C5C-456D-4A69-9D52-896B8BB107E0}" type="pres">
      <dgm:prSet presAssocID="{DD8E01F1-2351-410B-A7D7-CFAC102CBC63}" presName="hierChild4" presStyleCnt="0"/>
      <dgm:spPr/>
    </dgm:pt>
    <dgm:pt modelId="{A5008239-DAF2-48D5-9B2B-83AF93541125}" type="pres">
      <dgm:prSet presAssocID="{DD8E01F1-2351-410B-A7D7-CFAC102CBC63}" presName="hierChild5" presStyleCnt="0"/>
      <dgm:spPr/>
    </dgm:pt>
    <dgm:pt modelId="{3246058D-EE75-4D24-BE20-4B377630DB53}" type="pres">
      <dgm:prSet presAssocID="{F55996D5-8DC2-407F-BD14-6D3CC84395CC}" presName="hierChild3" presStyleCnt="0"/>
      <dgm:spPr/>
    </dgm:pt>
  </dgm:ptLst>
  <dgm:cxnLst>
    <dgm:cxn modelId="{8BB49B08-02FD-46A3-A12A-3AA6C4DD901F}" type="presOf" srcId="{564B0122-3318-4519-851C-4E82C7D93E7E}" destId="{024567D8-54CC-445C-94DE-88D80E619813}" srcOrd="1" destOrd="0" presId="urn:microsoft.com/office/officeart/2005/8/layout/orgChart1"/>
    <dgm:cxn modelId="{1052369C-2197-4145-BCC1-E3E7AE97FBF8}" type="presOf" srcId="{564B0122-3318-4519-851C-4E82C7D93E7E}" destId="{693DAF6A-7DDF-41C5-928F-C52FB51F1856}" srcOrd="0" destOrd="0" presId="urn:microsoft.com/office/officeart/2005/8/layout/orgChart1"/>
    <dgm:cxn modelId="{D4FF1A29-EAC7-43E1-B461-995BE491C610}" srcId="{96AD172E-1217-4A9D-9FBE-9173D614E6DA}" destId="{F55996D5-8DC2-407F-BD14-6D3CC84395CC}" srcOrd="0" destOrd="0" parTransId="{6EE86FFC-F406-4A01-A444-CF1E5F6698C3}" sibTransId="{7A628395-DBCC-4AC4-A06B-8340DBA2F386}"/>
    <dgm:cxn modelId="{56BA8723-953C-4E1C-8CFC-B76A61CF02AF}" type="presOf" srcId="{DD8E01F1-2351-410B-A7D7-CFAC102CBC63}" destId="{9E80E716-3A93-4362-B92B-CB9FF4D8FAE2}" srcOrd="0" destOrd="0" presId="urn:microsoft.com/office/officeart/2005/8/layout/orgChart1"/>
    <dgm:cxn modelId="{A2848B7A-0A82-498B-8C57-48584AD505A1}" type="presOf" srcId="{5F193B0E-6BBE-458A-80EB-F0D0B5CD7F47}" destId="{2818D114-F8DB-412A-A36C-CE1B79C7EB5A}" srcOrd="0" destOrd="0" presId="urn:microsoft.com/office/officeart/2005/8/layout/orgChart1"/>
    <dgm:cxn modelId="{37F4472D-29F0-425C-B4D5-5D3E0E26019A}" type="presOf" srcId="{F55996D5-8DC2-407F-BD14-6D3CC84395CC}" destId="{8D1219F7-874F-4A44-81E0-B08A88A74C44}" srcOrd="1" destOrd="0" presId="urn:microsoft.com/office/officeart/2005/8/layout/orgChart1"/>
    <dgm:cxn modelId="{381B8C04-91C5-4876-88A5-F96ADCEF389C}" type="presOf" srcId="{96AD172E-1217-4A9D-9FBE-9173D614E6DA}" destId="{113290E9-F540-48E0-A83B-75507A97BC0C}" srcOrd="0" destOrd="0" presId="urn:microsoft.com/office/officeart/2005/8/layout/orgChart1"/>
    <dgm:cxn modelId="{0E8EBE07-084E-425A-951D-B10F051E6FD1}" type="presOf" srcId="{DD8E01F1-2351-410B-A7D7-CFAC102CBC63}" destId="{55AA92BE-4FF1-4C7C-B499-B5C6164C984C}" srcOrd="1" destOrd="0" presId="urn:microsoft.com/office/officeart/2005/8/layout/orgChart1"/>
    <dgm:cxn modelId="{224AC241-20CD-4DE9-B230-970B403505C6}" srcId="{F55996D5-8DC2-407F-BD14-6D3CC84395CC}" destId="{DD8E01F1-2351-410B-A7D7-CFAC102CBC63}" srcOrd="1" destOrd="0" parTransId="{5F193B0E-6BBE-458A-80EB-F0D0B5CD7F47}" sibTransId="{3DDDDB8B-B0E5-4FDD-9441-04808E01FA1C}"/>
    <dgm:cxn modelId="{D62915AD-BFC4-42B2-BD6B-CA07E1C114F8}" srcId="{F55996D5-8DC2-407F-BD14-6D3CC84395CC}" destId="{564B0122-3318-4519-851C-4E82C7D93E7E}" srcOrd="0" destOrd="0" parTransId="{E9F25441-CFD4-4D51-8EED-59EA79B38E3F}" sibTransId="{6FC33BF1-99AB-4A5F-9526-3A8235D72CB3}"/>
    <dgm:cxn modelId="{6E462225-A2A6-496D-B503-DB08D6092C9D}" type="presOf" srcId="{F55996D5-8DC2-407F-BD14-6D3CC84395CC}" destId="{5B881E27-BFBB-494C-98DD-B4FBABB6A1F0}" srcOrd="0" destOrd="0" presId="urn:microsoft.com/office/officeart/2005/8/layout/orgChart1"/>
    <dgm:cxn modelId="{0C37BFE9-8AFF-4216-9D47-2BA32CA17BF5}" type="presOf" srcId="{E9F25441-CFD4-4D51-8EED-59EA79B38E3F}" destId="{190836BE-7161-4B3C-9763-F96E333C5457}" srcOrd="0" destOrd="0" presId="urn:microsoft.com/office/officeart/2005/8/layout/orgChart1"/>
    <dgm:cxn modelId="{60A6AEA5-4ED5-45F5-A3B1-2DC2F21C28B8}" type="presParOf" srcId="{113290E9-F540-48E0-A83B-75507A97BC0C}" destId="{5E03B94C-DE19-4D61-971E-C277D4EB9CF5}" srcOrd="0" destOrd="0" presId="urn:microsoft.com/office/officeart/2005/8/layout/orgChart1"/>
    <dgm:cxn modelId="{89A44501-551A-49DF-9B79-C3F8467F52BF}" type="presParOf" srcId="{5E03B94C-DE19-4D61-971E-C277D4EB9CF5}" destId="{C51A0B7E-60EE-44AE-B9E8-D1B6C7A46B6F}" srcOrd="0" destOrd="0" presId="urn:microsoft.com/office/officeart/2005/8/layout/orgChart1"/>
    <dgm:cxn modelId="{7E58BEF0-6876-4B39-8259-F028995426C7}" type="presParOf" srcId="{C51A0B7E-60EE-44AE-B9E8-D1B6C7A46B6F}" destId="{5B881E27-BFBB-494C-98DD-B4FBABB6A1F0}" srcOrd="0" destOrd="0" presId="urn:microsoft.com/office/officeart/2005/8/layout/orgChart1"/>
    <dgm:cxn modelId="{6847CF05-E66E-49F5-956F-BB94ED51CF44}" type="presParOf" srcId="{C51A0B7E-60EE-44AE-B9E8-D1B6C7A46B6F}" destId="{8D1219F7-874F-4A44-81E0-B08A88A74C44}" srcOrd="1" destOrd="0" presId="urn:microsoft.com/office/officeart/2005/8/layout/orgChart1"/>
    <dgm:cxn modelId="{FF4F0B33-1CF1-4A05-83D6-21023E6308F4}" type="presParOf" srcId="{5E03B94C-DE19-4D61-971E-C277D4EB9CF5}" destId="{5D0A1E46-5B3B-4161-9487-F737BDEAA0C8}" srcOrd="1" destOrd="0" presId="urn:microsoft.com/office/officeart/2005/8/layout/orgChart1"/>
    <dgm:cxn modelId="{00C7176D-7402-4B3A-8CB5-BCEC0E973707}" type="presParOf" srcId="{5D0A1E46-5B3B-4161-9487-F737BDEAA0C8}" destId="{190836BE-7161-4B3C-9763-F96E333C5457}" srcOrd="0" destOrd="0" presId="urn:microsoft.com/office/officeart/2005/8/layout/orgChart1"/>
    <dgm:cxn modelId="{853898F8-CC26-4DCD-9C20-289AC02D79EC}" type="presParOf" srcId="{5D0A1E46-5B3B-4161-9487-F737BDEAA0C8}" destId="{EC293321-6AF5-4EF9-AF2F-C68324A3AE50}" srcOrd="1" destOrd="0" presId="urn:microsoft.com/office/officeart/2005/8/layout/orgChart1"/>
    <dgm:cxn modelId="{B9FE1DAF-E480-44D8-A303-9D9F95E2191B}" type="presParOf" srcId="{EC293321-6AF5-4EF9-AF2F-C68324A3AE50}" destId="{F5C8530B-0D7C-4D80-A6C8-E7475B2358CE}" srcOrd="0" destOrd="0" presId="urn:microsoft.com/office/officeart/2005/8/layout/orgChart1"/>
    <dgm:cxn modelId="{5789CFF7-345F-44F7-BF99-80A972666FDE}" type="presParOf" srcId="{F5C8530B-0D7C-4D80-A6C8-E7475B2358CE}" destId="{693DAF6A-7DDF-41C5-928F-C52FB51F1856}" srcOrd="0" destOrd="0" presId="urn:microsoft.com/office/officeart/2005/8/layout/orgChart1"/>
    <dgm:cxn modelId="{2D0151AB-33D1-49FD-9E5F-F43B90B5907F}" type="presParOf" srcId="{F5C8530B-0D7C-4D80-A6C8-E7475B2358CE}" destId="{024567D8-54CC-445C-94DE-88D80E619813}" srcOrd="1" destOrd="0" presId="urn:microsoft.com/office/officeart/2005/8/layout/orgChart1"/>
    <dgm:cxn modelId="{507A9CA7-3DF1-45EA-9578-ED6E521AFD82}" type="presParOf" srcId="{EC293321-6AF5-4EF9-AF2F-C68324A3AE50}" destId="{398536C7-8FA0-4A75-9068-ADE525C44AC5}" srcOrd="1" destOrd="0" presId="urn:microsoft.com/office/officeart/2005/8/layout/orgChart1"/>
    <dgm:cxn modelId="{D168FB17-974B-4E94-A65F-C3A33987AF00}" type="presParOf" srcId="{EC293321-6AF5-4EF9-AF2F-C68324A3AE50}" destId="{49DDFFDC-A3B1-47A0-B5AE-13A8D874F76A}" srcOrd="2" destOrd="0" presId="urn:microsoft.com/office/officeart/2005/8/layout/orgChart1"/>
    <dgm:cxn modelId="{B6647432-98F1-4D8A-A016-0F3D5F0A620B}" type="presParOf" srcId="{5D0A1E46-5B3B-4161-9487-F737BDEAA0C8}" destId="{2818D114-F8DB-412A-A36C-CE1B79C7EB5A}" srcOrd="2" destOrd="0" presId="urn:microsoft.com/office/officeart/2005/8/layout/orgChart1"/>
    <dgm:cxn modelId="{2231D6E8-20CC-410B-8F89-A360BC4D40A9}" type="presParOf" srcId="{5D0A1E46-5B3B-4161-9487-F737BDEAA0C8}" destId="{1B2984B7-26F0-4D8B-8CFE-1E028CBEF204}" srcOrd="3" destOrd="0" presId="urn:microsoft.com/office/officeart/2005/8/layout/orgChart1"/>
    <dgm:cxn modelId="{038D8B48-A877-4239-80D2-0577F8105D9C}" type="presParOf" srcId="{1B2984B7-26F0-4D8B-8CFE-1E028CBEF204}" destId="{426A02D8-0EA8-463B-BD69-45D1CD9D37AE}" srcOrd="0" destOrd="0" presId="urn:microsoft.com/office/officeart/2005/8/layout/orgChart1"/>
    <dgm:cxn modelId="{47885617-2582-4188-A9A0-023824796301}" type="presParOf" srcId="{426A02D8-0EA8-463B-BD69-45D1CD9D37AE}" destId="{9E80E716-3A93-4362-B92B-CB9FF4D8FAE2}" srcOrd="0" destOrd="0" presId="urn:microsoft.com/office/officeart/2005/8/layout/orgChart1"/>
    <dgm:cxn modelId="{8E3D21F0-5C09-4DD5-96C6-BB290E99C073}" type="presParOf" srcId="{426A02D8-0EA8-463B-BD69-45D1CD9D37AE}" destId="{55AA92BE-4FF1-4C7C-B499-B5C6164C984C}" srcOrd="1" destOrd="0" presId="urn:microsoft.com/office/officeart/2005/8/layout/orgChart1"/>
    <dgm:cxn modelId="{DB2A7F88-1485-4AE4-81DB-0D10C6F07A0E}" type="presParOf" srcId="{1B2984B7-26F0-4D8B-8CFE-1E028CBEF204}" destId="{A1B51C5C-456D-4A69-9D52-896B8BB107E0}" srcOrd="1" destOrd="0" presId="urn:microsoft.com/office/officeart/2005/8/layout/orgChart1"/>
    <dgm:cxn modelId="{7BEF5332-D2D5-44B9-9370-6A02AC5F904F}" type="presParOf" srcId="{1B2984B7-26F0-4D8B-8CFE-1E028CBEF204}" destId="{A5008239-DAF2-48D5-9B2B-83AF93541125}" srcOrd="2" destOrd="0" presId="urn:microsoft.com/office/officeart/2005/8/layout/orgChart1"/>
    <dgm:cxn modelId="{3D16B39D-480E-4300-BCC9-2391BA77457E}" type="presParOf" srcId="{5E03B94C-DE19-4D61-971E-C277D4EB9CF5}" destId="{3246058D-EE75-4D24-BE20-4B377630DB53}"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70B3DE6-45E7-41EB-BAEF-5839E2A657A4}" type="doc">
      <dgm:prSet loTypeId="urn:microsoft.com/office/officeart/2005/8/layout/vList2" loCatId="list" qsTypeId="urn:microsoft.com/office/officeart/2005/8/quickstyle/simple1" qsCatId="simple" csTypeId="urn:microsoft.com/office/officeart/2005/8/colors/accent0_1" csCatId="mainScheme"/>
      <dgm:spPr/>
      <dgm:t>
        <a:bodyPr/>
        <a:lstStyle/>
        <a:p>
          <a:pPr rtl="1"/>
          <a:endParaRPr lang="ar-SA"/>
        </a:p>
      </dgm:t>
    </dgm:pt>
    <dgm:pt modelId="{894062B0-DEC7-4F11-8484-E360164DB306}">
      <dgm:prSet custT="1"/>
      <dgm:spPr/>
      <dgm:t>
        <a:bodyPr/>
        <a:lstStyle/>
        <a:p>
          <a:pPr rtl="1"/>
          <a:r>
            <a:rPr lang="ar-SA" sz="3200" dirty="0">
              <a:latin typeface="Traditional Arabic" panose="02020603050405020304" pitchFamily="18" charset="-78"/>
              <a:cs typeface="Traditional Arabic" panose="02020603050405020304" pitchFamily="18" charset="-78"/>
            </a:rPr>
            <a:t>تأسيس بيت خبرة ومرجعية تربوية في الطفولة </a:t>
          </a:r>
        </a:p>
      </dgm:t>
    </dgm:pt>
    <dgm:pt modelId="{B29C1058-EF29-4866-8E6A-449244AD2462}" type="parTrans" cxnId="{47B576C8-A688-42A1-924E-2CFCF7D157DD}">
      <dgm:prSet/>
      <dgm:spPr/>
      <dgm:t>
        <a:bodyPr/>
        <a:lstStyle/>
        <a:p>
          <a:pPr rtl="1"/>
          <a:endParaRPr lang="ar-SA"/>
        </a:p>
      </dgm:t>
    </dgm:pt>
    <dgm:pt modelId="{D3BF6BB4-AADB-48F4-A78D-57E5C08ECB03}" type="sibTrans" cxnId="{47B576C8-A688-42A1-924E-2CFCF7D157DD}">
      <dgm:prSet/>
      <dgm:spPr/>
      <dgm:t>
        <a:bodyPr/>
        <a:lstStyle/>
        <a:p>
          <a:pPr rtl="1"/>
          <a:endParaRPr lang="ar-SA"/>
        </a:p>
      </dgm:t>
    </dgm:pt>
    <dgm:pt modelId="{62265DB9-07CC-4579-8305-49F85D5FB3CB}" type="pres">
      <dgm:prSet presAssocID="{570B3DE6-45E7-41EB-BAEF-5839E2A657A4}" presName="linear" presStyleCnt="0">
        <dgm:presLayoutVars>
          <dgm:animLvl val="lvl"/>
          <dgm:resizeHandles val="exact"/>
        </dgm:presLayoutVars>
      </dgm:prSet>
      <dgm:spPr/>
      <dgm:t>
        <a:bodyPr/>
        <a:lstStyle/>
        <a:p>
          <a:endParaRPr lang="en-US"/>
        </a:p>
      </dgm:t>
    </dgm:pt>
    <dgm:pt modelId="{EFC2C1B0-4CDE-40F1-8FAD-E6391862D33C}" type="pres">
      <dgm:prSet presAssocID="{894062B0-DEC7-4F11-8484-E360164DB306}" presName="parentText" presStyleLbl="node1" presStyleIdx="0" presStyleCnt="1">
        <dgm:presLayoutVars>
          <dgm:chMax val="0"/>
          <dgm:bulletEnabled val="1"/>
        </dgm:presLayoutVars>
      </dgm:prSet>
      <dgm:spPr/>
      <dgm:t>
        <a:bodyPr/>
        <a:lstStyle/>
        <a:p>
          <a:endParaRPr lang="en-US"/>
        </a:p>
      </dgm:t>
    </dgm:pt>
  </dgm:ptLst>
  <dgm:cxnLst>
    <dgm:cxn modelId="{CB66870A-6EF5-445C-8D4E-9967A2974034}" type="presOf" srcId="{570B3DE6-45E7-41EB-BAEF-5839E2A657A4}" destId="{62265DB9-07CC-4579-8305-49F85D5FB3CB}" srcOrd="0" destOrd="0" presId="urn:microsoft.com/office/officeart/2005/8/layout/vList2"/>
    <dgm:cxn modelId="{F75439ED-CF87-4B63-B2BB-21E505700FC2}" type="presOf" srcId="{894062B0-DEC7-4F11-8484-E360164DB306}" destId="{EFC2C1B0-4CDE-40F1-8FAD-E6391862D33C}" srcOrd="0" destOrd="0" presId="urn:microsoft.com/office/officeart/2005/8/layout/vList2"/>
    <dgm:cxn modelId="{47B576C8-A688-42A1-924E-2CFCF7D157DD}" srcId="{570B3DE6-45E7-41EB-BAEF-5839E2A657A4}" destId="{894062B0-DEC7-4F11-8484-E360164DB306}" srcOrd="0" destOrd="0" parTransId="{B29C1058-EF29-4866-8E6A-449244AD2462}" sibTransId="{D3BF6BB4-AADB-48F4-A78D-57E5C08ECB03}"/>
    <dgm:cxn modelId="{224AA2C6-A973-497C-A6F6-9FE4C85B664A}" type="presParOf" srcId="{62265DB9-07CC-4579-8305-49F85D5FB3CB}" destId="{EFC2C1B0-4CDE-40F1-8FAD-E6391862D33C}"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31754F-CEC6-407C-97C4-0B8148A3F848}"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pPr rtl="1"/>
          <a:endParaRPr lang="ar-SA"/>
        </a:p>
      </dgm:t>
    </dgm:pt>
    <dgm:pt modelId="{C9203AE9-4921-4A37-860E-AEB8B3EC1C51}">
      <dgm:prSet custT="1"/>
      <dgm:spPr/>
      <dgm:t>
        <a:bodyPr/>
        <a:lstStyle/>
        <a:p>
          <a:pPr algn="ctr" rtl="1"/>
          <a:r>
            <a:rPr lang="ar-SA" sz="2000" dirty="0">
              <a:latin typeface="Traditional Arabic" panose="02020603050405020304" pitchFamily="18" charset="-78"/>
              <a:cs typeface="Traditional Arabic" panose="02020603050405020304" pitchFamily="18" charset="-78"/>
            </a:rPr>
            <a:t>تقديم استشارات لعمادة خدمة المجتمع والتعليم المستمر بجامعة الاميرة نورة بنت عبدالرحمن الخاصة بدبلوم رعاية الطفولة المقدم من اكاديمية باريس يالسوربون </a:t>
          </a:r>
        </a:p>
      </dgm:t>
    </dgm:pt>
    <dgm:pt modelId="{99407C19-53DC-4800-8FD8-FBE05652D3C6}" type="parTrans" cxnId="{21101C12-BA6A-41B4-9B5B-EAD8E8C22BD0}">
      <dgm:prSet/>
      <dgm:spPr/>
      <dgm:t>
        <a:bodyPr/>
        <a:lstStyle/>
        <a:p>
          <a:pPr rtl="1"/>
          <a:endParaRPr lang="ar-SA"/>
        </a:p>
      </dgm:t>
    </dgm:pt>
    <dgm:pt modelId="{B25FA90B-2D55-4303-BCE1-A843E7B6A89B}" type="sibTrans" cxnId="{21101C12-BA6A-41B4-9B5B-EAD8E8C22BD0}">
      <dgm:prSet/>
      <dgm:spPr/>
      <dgm:t>
        <a:bodyPr/>
        <a:lstStyle/>
        <a:p>
          <a:pPr rtl="1"/>
          <a:endParaRPr lang="ar-SA"/>
        </a:p>
      </dgm:t>
    </dgm:pt>
    <dgm:pt modelId="{5D3ADE7F-E963-4214-BFF4-F66AA9CE1D9C}">
      <dgm:prSet custT="1"/>
      <dgm:spPr/>
      <dgm:t>
        <a:bodyPr/>
        <a:lstStyle/>
        <a:p>
          <a:pPr rtl="1"/>
          <a:r>
            <a:rPr lang="ar-SA" sz="2000" dirty="0">
              <a:latin typeface="Traditional Arabic" panose="02020603050405020304" pitchFamily="18" charset="-78"/>
              <a:cs typeface="Traditional Arabic" panose="02020603050405020304" pitchFamily="18" charset="-78"/>
            </a:rPr>
            <a:t>تقديم استشارات لبناء حضانة لأعضاء هيئة التدريس في الحي السكني لجامعة الأميرة نورة بنت عبدالرحمن</a:t>
          </a:r>
        </a:p>
      </dgm:t>
    </dgm:pt>
    <dgm:pt modelId="{3DAC5090-E2DE-4865-9B39-26AFBE8B4B74}" type="parTrans" cxnId="{E7E647E4-AF07-4EEE-A821-89CB7407EB33}">
      <dgm:prSet/>
      <dgm:spPr/>
      <dgm:t>
        <a:bodyPr/>
        <a:lstStyle/>
        <a:p>
          <a:pPr rtl="1"/>
          <a:endParaRPr lang="ar-SA"/>
        </a:p>
      </dgm:t>
    </dgm:pt>
    <dgm:pt modelId="{C1ED818E-AB3A-488F-8B69-C445032889EF}" type="sibTrans" cxnId="{E7E647E4-AF07-4EEE-A821-89CB7407EB33}">
      <dgm:prSet/>
      <dgm:spPr/>
      <dgm:t>
        <a:bodyPr/>
        <a:lstStyle/>
        <a:p>
          <a:pPr rtl="1"/>
          <a:endParaRPr lang="ar-SA"/>
        </a:p>
      </dgm:t>
    </dgm:pt>
    <dgm:pt modelId="{38A8CEF4-B25A-42AE-B01D-AFBD75AC44AF}">
      <dgm:prSet custT="1"/>
      <dgm:spPr/>
      <dgm:t>
        <a:bodyPr/>
        <a:lstStyle/>
        <a:p>
          <a:pPr algn="ctr" rtl="1"/>
          <a:r>
            <a:rPr lang="ar-SA" sz="2000" dirty="0">
              <a:latin typeface="Traditional Arabic" panose="02020603050405020304" pitchFamily="18" charset="-78"/>
              <a:cs typeface="Traditional Arabic" panose="02020603050405020304" pitchFamily="18" charset="-78"/>
            </a:rPr>
            <a:t>تقديم استشارات لبناء مركز تدريب لمقدمات الرعاية للأطفال منذ ولادتهم الى سن 4 سنوات في جامعة الأميرة نورة بنت عبدالرحمن </a:t>
          </a:r>
        </a:p>
      </dgm:t>
    </dgm:pt>
    <dgm:pt modelId="{EC029609-3922-428F-A4B1-C4533923CAC1}" type="parTrans" cxnId="{2794589F-70B4-4EE1-BB9A-1D577A2A61FF}">
      <dgm:prSet/>
      <dgm:spPr/>
      <dgm:t>
        <a:bodyPr/>
        <a:lstStyle/>
        <a:p>
          <a:pPr rtl="1"/>
          <a:endParaRPr lang="ar-SA"/>
        </a:p>
      </dgm:t>
    </dgm:pt>
    <dgm:pt modelId="{0E5A3E32-5C3A-457E-A3B3-EB1868F03944}" type="sibTrans" cxnId="{2794589F-70B4-4EE1-BB9A-1D577A2A61FF}">
      <dgm:prSet/>
      <dgm:spPr/>
      <dgm:t>
        <a:bodyPr/>
        <a:lstStyle/>
        <a:p>
          <a:pPr rtl="1"/>
          <a:endParaRPr lang="ar-SA"/>
        </a:p>
      </dgm:t>
    </dgm:pt>
    <dgm:pt modelId="{760CD14E-72CC-4062-A91B-3BC4DC7D7637}">
      <dgm:prSet custT="1"/>
      <dgm:spPr/>
      <dgm:t>
        <a:bodyPr/>
        <a:lstStyle/>
        <a:p>
          <a:pPr algn="ctr" rtl="1"/>
          <a:endParaRPr lang="ar-SA" sz="2000" dirty="0">
            <a:latin typeface="Traditional Arabic" panose="02020603050405020304" pitchFamily="18" charset="-78"/>
            <a:cs typeface="Traditional Arabic" panose="02020603050405020304" pitchFamily="18" charset="-78"/>
          </a:endParaRPr>
        </a:p>
        <a:p>
          <a:pPr algn="ctr" rtl="1"/>
          <a:endParaRPr lang="ar-SA" sz="2000" dirty="0">
            <a:latin typeface="Traditional Arabic" panose="02020603050405020304" pitchFamily="18" charset="-78"/>
            <a:cs typeface="Traditional Arabic" panose="02020603050405020304" pitchFamily="18" charset="-78"/>
          </a:endParaRPr>
        </a:p>
        <a:p>
          <a:pPr algn="ctr" rtl="1"/>
          <a:r>
            <a:rPr lang="ar-SA" sz="2000" dirty="0">
              <a:latin typeface="Traditional Arabic" panose="02020603050405020304" pitchFamily="18" charset="-78"/>
              <a:cs typeface="Traditional Arabic" panose="02020603050405020304" pitchFamily="18" charset="-78"/>
            </a:rPr>
            <a:t>المشاركة في تحكيم وثيقة (اعداد المعايير النمائية لمرحلة الطفولة المبكرة في المملكة العربية السعودية بعمر (3-6) سنوات وبناء قدرات رياض الاطفال للمشروع الوطني لشركة تطوير الخدمات التعليمية </a:t>
          </a:r>
        </a:p>
      </dgm:t>
    </dgm:pt>
    <dgm:pt modelId="{3351D400-48FF-46C4-B8EF-155BF2DABCC3}" type="sibTrans" cxnId="{AFF15063-1914-40B4-98FA-1D2F613C9AB5}">
      <dgm:prSet/>
      <dgm:spPr/>
      <dgm:t>
        <a:bodyPr/>
        <a:lstStyle/>
        <a:p>
          <a:pPr rtl="1"/>
          <a:endParaRPr lang="ar-SA"/>
        </a:p>
      </dgm:t>
    </dgm:pt>
    <dgm:pt modelId="{C9AA39A6-56E5-4A30-A071-7462776DF625}" type="parTrans" cxnId="{AFF15063-1914-40B4-98FA-1D2F613C9AB5}">
      <dgm:prSet/>
      <dgm:spPr/>
      <dgm:t>
        <a:bodyPr/>
        <a:lstStyle/>
        <a:p>
          <a:pPr rtl="1"/>
          <a:endParaRPr lang="ar-SA"/>
        </a:p>
      </dgm:t>
    </dgm:pt>
    <dgm:pt modelId="{48FA9D79-B60B-47E8-8ADA-FABE08ADADE6}" type="pres">
      <dgm:prSet presAssocID="{0331754F-CEC6-407C-97C4-0B8148A3F848}" presName="compositeShape" presStyleCnt="0">
        <dgm:presLayoutVars>
          <dgm:chMax val="7"/>
          <dgm:dir/>
          <dgm:resizeHandles val="exact"/>
        </dgm:presLayoutVars>
      </dgm:prSet>
      <dgm:spPr/>
      <dgm:t>
        <a:bodyPr/>
        <a:lstStyle/>
        <a:p>
          <a:endParaRPr lang="en-US"/>
        </a:p>
      </dgm:t>
    </dgm:pt>
    <dgm:pt modelId="{E9FEA9EF-8004-4512-BC5F-EFE41122D36F}" type="pres">
      <dgm:prSet presAssocID="{760CD14E-72CC-4062-A91B-3BC4DC7D7637}" presName="circ1" presStyleLbl="vennNode1" presStyleIdx="0" presStyleCnt="4" custScaleX="125148" custScaleY="94770" custLinFactNeighborX="1583" custLinFactNeighborY="-6297"/>
      <dgm:spPr/>
      <dgm:t>
        <a:bodyPr/>
        <a:lstStyle/>
        <a:p>
          <a:endParaRPr lang="en-US"/>
        </a:p>
      </dgm:t>
    </dgm:pt>
    <dgm:pt modelId="{F1A84307-B9DD-49D5-8859-6C4FC64C7BA6}" type="pres">
      <dgm:prSet presAssocID="{760CD14E-72CC-4062-A91B-3BC4DC7D7637}" presName="circ1Tx" presStyleLbl="revTx" presStyleIdx="0" presStyleCnt="0">
        <dgm:presLayoutVars>
          <dgm:chMax val="0"/>
          <dgm:chPref val="0"/>
          <dgm:bulletEnabled val="1"/>
        </dgm:presLayoutVars>
      </dgm:prSet>
      <dgm:spPr/>
      <dgm:t>
        <a:bodyPr/>
        <a:lstStyle/>
        <a:p>
          <a:endParaRPr lang="en-US"/>
        </a:p>
      </dgm:t>
    </dgm:pt>
    <dgm:pt modelId="{EA6A251B-CCB1-4DDD-9C51-A31CA2B31F57}" type="pres">
      <dgm:prSet presAssocID="{C9203AE9-4921-4A37-860E-AEB8B3EC1C51}" presName="circ2" presStyleLbl="vennNode1" presStyleIdx="1" presStyleCnt="4" custScaleX="122503" custScaleY="95579" custLinFactNeighborX="34392" custLinFactNeighborY="5561"/>
      <dgm:spPr/>
      <dgm:t>
        <a:bodyPr/>
        <a:lstStyle/>
        <a:p>
          <a:endParaRPr lang="en-US"/>
        </a:p>
      </dgm:t>
    </dgm:pt>
    <dgm:pt modelId="{EF5A267F-5A1C-4317-A590-8E9429946B46}" type="pres">
      <dgm:prSet presAssocID="{C9203AE9-4921-4A37-860E-AEB8B3EC1C51}" presName="circ2Tx" presStyleLbl="revTx" presStyleIdx="0" presStyleCnt="0">
        <dgm:presLayoutVars>
          <dgm:chMax val="0"/>
          <dgm:chPref val="0"/>
          <dgm:bulletEnabled val="1"/>
        </dgm:presLayoutVars>
      </dgm:prSet>
      <dgm:spPr/>
      <dgm:t>
        <a:bodyPr/>
        <a:lstStyle/>
        <a:p>
          <a:endParaRPr lang="en-US"/>
        </a:p>
      </dgm:t>
    </dgm:pt>
    <dgm:pt modelId="{B7D0E4E3-6A13-46B5-890B-C906D63AF3FA}" type="pres">
      <dgm:prSet presAssocID="{5D3ADE7F-E963-4214-BFF4-F66AA9CE1D9C}" presName="circ3" presStyleLbl="vennNode1" presStyleIdx="2" presStyleCnt="4" custLinFactNeighborX="1935" custLinFactNeighborY="5165"/>
      <dgm:spPr/>
      <dgm:t>
        <a:bodyPr/>
        <a:lstStyle/>
        <a:p>
          <a:endParaRPr lang="en-US"/>
        </a:p>
      </dgm:t>
    </dgm:pt>
    <dgm:pt modelId="{8E928B9D-51FB-43E4-90EA-E2471CE8A26B}" type="pres">
      <dgm:prSet presAssocID="{5D3ADE7F-E963-4214-BFF4-F66AA9CE1D9C}" presName="circ3Tx" presStyleLbl="revTx" presStyleIdx="0" presStyleCnt="0">
        <dgm:presLayoutVars>
          <dgm:chMax val="0"/>
          <dgm:chPref val="0"/>
          <dgm:bulletEnabled val="1"/>
        </dgm:presLayoutVars>
      </dgm:prSet>
      <dgm:spPr/>
      <dgm:t>
        <a:bodyPr/>
        <a:lstStyle/>
        <a:p>
          <a:endParaRPr lang="en-US"/>
        </a:p>
      </dgm:t>
    </dgm:pt>
    <dgm:pt modelId="{AFE57245-5346-44AD-B9BD-845B9EB4BB20}" type="pres">
      <dgm:prSet presAssocID="{38A8CEF4-B25A-42AE-B01D-AFBD75AC44AF}" presName="circ4" presStyleLbl="vennNode1" presStyleIdx="3" presStyleCnt="4" custScaleX="109265" custLinFactNeighborX="-8245" custLinFactNeighborY="6918"/>
      <dgm:spPr/>
      <dgm:t>
        <a:bodyPr/>
        <a:lstStyle/>
        <a:p>
          <a:endParaRPr lang="en-US"/>
        </a:p>
      </dgm:t>
    </dgm:pt>
    <dgm:pt modelId="{7FD0203B-AEE2-43D6-98D6-8FFA2545DA0D}" type="pres">
      <dgm:prSet presAssocID="{38A8CEF4-B25A-42AE-B01D-AFBD75AC44AF}" presName="circ4Tx" presStyleLbl="revTx" presStyleIdx="0" presStyleCnt="0">
        <dgm:presLayoutVars>
          <dgm:chMax val="0"/>
          <dgm:chPref val="0"/>
          <dgm:bulletEnabled val="1"/>
        </dgm:presLayoutVars>
      </dgm:prSet>
      <dgm:spPr/>
      <dgm:t>
        <a:bodyPr/>
        <a:lstStyle/>
        <a:p>
          <a:endParaRPr lang="en-US"/>
        </a:p>
      </dgm:t>
    </dgm:pt>
  </dgm:ptLst>
  <dgm:cxnLst>
    <dgm:cxn modelId="{251E6C0A-4DCA-4BEA-9014-5CEEBA7E0813}" type="presOf" srcId="{760CD14E-72CC-4062-A91B-3BC4DC7D7637}" destId="{E9FEA9EF-8004-4512-BC5F-EFE41122D36F}" srcOrd="0" destOrd="0" presId="urn:microsoft.com/office/officeart/2005/8/layout/venn1"/>
    <dgm:cxn modelId="{2794589F-70B4-4EE1-BB9A-1D577A2A61FF}" srcId="{0331754F-CEC6-407C-97C4-0B8148A3F848}" destId="{38A8CEF4-B25A-42AE-B01D-AFBD75AC44AF}" srcOrd="3" destOrd="0" parTransId="{EC029609-3922-428F-A4B1-C4533923CAC1}" sibTransId="{0E5A3E32-5C3A-457E-A3B3-EB1868F03944}"/>
    <dgm:cxn modelId="{B68F69C4-0FC3-462B-8A04-155B86D1052E}" type="presOf" srcId="{0331754F-CEC6-407C-97C4-0B8148A3F848}" destId="{48FA9D79-B60B-47E8-8ADA-FABE08ADADE6}" srcOrd="0" destOrd="0" presId="urn:microsoft.com/office/officeart/2005/8/layout/venn1"/>
    <dgm:cxn modelId="{9E88AD01-25E9-4AB2-9039-E542A012AE51}" type="presOf" srcId="{5D3ADE7F-E963-4214-BFF4-F66AA9CE1D9C}" destId="{B7D0E4E3-6A13-46B5-890B-C906D63AF3FA}" srcOrd="0" destOrd="0" presId="urn:microsoft.com/office/officeart/2005/8/layout/venn1"/>
    <dgm:cxn modelId="{78DC2D63-F68D-4A47-9FE2-84125071B77E}" type="presOf" srcId="{38A8CEF4-B25A-42AE-B01D-AFBD75AC44AF}" destId="{7FD0203B-AEE2-43D6-98D6-8FFA2545DA0D}" srcOrd="1" destOrd="0" presId="urn:microsoft.com/office/officeart/2005/8/layout/venn1"/>
    <dgm:cxn modelId="{E7E647E4-AF07-4EEE-A821-89CB7407EB33}" srcId="{0331754F-CEC6-407C-97C4-0B8148A3F848}" destId="{5D3ADE7F-E963-4214-BFF4-F66AA9CE1D9C}" srcOrd="2" destOrd="0" parTransId="{3DAC5090-E2DE-4865-9B39-26AFBE8B4B74}" sibTransId="{C1ED818E-AB3A-488F-8B69-C445032889EF}"/>
    <dgm:cxn modelId="{A32AB48A-5576-4630-98E6-92BE673545B7}" type="presOf" srcId="{760CD14E-72CC-4062-A91B-3BC4DC7D7637}" destId="{F1A84307-B9DD-49D5-8859-6C4FC64C7BA6}" srcOrd="1" destOrd="0" presId="urn:microsoft.com/office/officeart/2005/8/layout/venn1"/>
    <dgm:cxn modelId="{AFF15063-1914-40B4-98FA-1D2F613C9AB5}" srcId="{0331754F-CEC6-407C-97C4-0B8148A3F848}" destId="{760CD14E-72CC-4062-A91B-3BC4DC7D7637}" srcOrd="0" destOrd="0" parTransId="{C9AA39A6-56E5-4A30-A071-7462776DF625}" sibTransId="{3351D400-48FF-46C4-B8EF-155BF2DABCC3}"/>
    <dgm:cxn modelId="{21101C12-BA6A-41B4-9B5B-EAD8E8C22BD0}" srcId="{0331754F-CEC6-407C-97C4-0B8148A3F848}" destId="{C9203AE9-4921-4A37-860E-AEB8B3EC1C51}" srcOrd="1" destOrd="0" parTransId="{99407C19-53DC-4800-8FD8-FBE05652D3C6}" sibTransId="{B25FA90B-2D55-4303-BCE1-A843E7B6A89B}"/>
    <dgm:cxn modelId="{29C81596-9FE7-45EE-A41C-6C4644C2F6FF}" type="presOf" srcId="{5D3ADE7F-E963-4214-BFF4-F66AA9CE1D9C}" destId="{8E928B9D-51FB-43E4-90EA-E2471CE8A26B}" srcOrd="1" destOrd="0" presId="urn:microsoft.com/office/officeart/2005/8/layout/venn1"/>
    <dgm:cxn modelId="{B66B91B2-F240-47E4-9E25-421F9FC1C53F}" type="presOf" srcId="{C9203AE9-4921-4A37-860E-AEB8B3EC1C51}" destId="{EF5A267F-5A1C-4317-A590-8E9429946B46}" srcOrd="1" destOrd="0" presId="urn:microsoft.com/office/officeart/2005/8/layout/venn1"/>
    <dgm:cxn modelId="{4F602AE0-37DA-4AD8-B499-874251F7BB6B}" type="presOf" srcId="{C9203AE9-4921-4A37-860E-AEB8B3EC1C51}" destId="{EA6A251B-CCB1-4DDD-9C51-A31CA2B31F57}" srcOrd="0" destOrd="0" presId="urn:microsoft.com/office/officeart/2005/8/layout/venn1"/>
    <dgm:cxn modelId="{7752069A-B464-46B8-B0A2-99728D453B6B}" type="presOf" srcId="{38A8CEF4-B25A-42AE-B01D-AFBD75AC44AF}" destId="{AFE57245-5346-44AD-B9BD-845B9EB4BB20}" srcOrd="0" destOrd="0" presId="urn:microsoft.com/office/officeart/2005/8/layout/venn1"/>
    <dgm:cxn modelId="{0C134AA0-1AC9-40DE-B5BF-9830C73210CF}" type="presParOf" srcId="{48FA9D79-B60B-47E8-8ADA-FABE08ADADE6}" destId="{E9FEA9EF-8004-4512-BC5F-EFE41122D36F}" srcOrd="0" destOrd="0" presId="urn:microsoft.com/office/officeart/2005/8/layout/venn1"/>
    <dgm:cxn modelId="{CBC52B48-E406-4331-809D-399B0DC86F35}" type="presParOf" srcId="{48FA9D79-B60B-47E8-8ADA-FABE08ADADE6}" destId="{F1A84307-B9DD-49D5-8859-6C4FC64C7BA6}" srcOrd="1" destOrd="0" presId="urn:microsoft.com/office/officeart/2005/8/layout/venn1"/>
    <dgm:cxn modelId="{82257D84-C6CC-4D4D-B11C-C765E4CB8D27}" type="presParOf" srcId="{48FA9D79-B60B-47E8-8ADA-FABE08ADADE6}" destId="{EA6A251B-CCB1-4DDD-9C51-A31CA2B31F57}" srcOrd="2" destOrd="0" presId="urn:microsoft.com/office/officeart/2005/8/layout/venn1"/>
    <dgm:cxn modelId="{16E19F9D-4523-44EA-ADBD-58E0AEA7FED2}" type="presParOf" srcId="{48FA9D79-B60B-47E8-8ADA-FABE08ADADE6}" destId="{EF5A267F-5A1C-4317-A590-8E9429946B46}" srcOrd="3" destOrd="0" presId="urn:microsoft.com/office/officeart/2005/8/layout/venn1"/>
    <dgm:cxn modelId="{0E785AD4-E1E4-4FC3-B4B1-10ECBBF3F3F5}" type="presParOf" srcId="{48FA9D79-B60B-47E8-8ADA-FABE08ADADE6}" destId="{B7D0E4E3-6A13-46B5-890B-C906D63AF3FA}" srcOrd="4" destOrd="0" presId="urn:microsoft.com/office/officeart/2005/8/layout/venn1"/>
    <dgm:cxn modelId="{A7BB9088-6B20-47ED-BDED-2BD25C80A390}" type="presParOf" srcId="{48FA9D79-B60B-47E8-8ADA-FABE08ADADE6}" destId="{8E928B9D-51FB-43E4-90EA-E2471CE8A26B}" srcOrd="5" destOrd="0" presId="urn:microsoft.com/office/officeart/2005/8/layout/venn1"/>
    <dgm:cxn modelId="{93B8AB2D-33E0-4B17-85F0-2176BC580CCA}" type="presParOf" srcId="{48FA9D79-B60B-47E8-8ADA-FABE08ADADE6}" destId="{AFE57245-5346-44AD-B9BD-845B9EB4BB20}" srcOrd="6" destOrd="0" presId="urn:microsoft.com/office/officeart/2005/8/layout/venn1"/>
    <dgm:cxn modelId="{90591538-EC96-4534-A9C2-7E44261C77EC}" type="presParOf" srcId="{48FA9D79-B60B-47E8-8ADA-FABE08ADADE6}" destId="{7FD0203B-AEE2-43D6-98D6-8FFA2545DA0D}" srcOrd="7"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05F423C-F403-42D1-BAB2-CC4BA20BA82C}"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pPr rtl="1"/>
          <a:endParaRPr lang="ar-SA"/>
        </a:p>
      </dgm:t>
    </dgm:pt>
    <dgm:pt modelId="{05230ACC-8261-45BE-A1F1-97C78B8E0A6A}">
      <dgm:prSet custT="1"/>
      <dgm:spPr/>
      <dgm:t>
        <a:bodyPr/>
        <a:lstStyle/>
        <a:p>
          <a:pPr rtl="1"/>
          <a:r>
            <a:rPr lang="ar-SA" sz="3200" dirty="0">
              <a:latin typeface="Traditional Arabic" panose="02020603050405020304" pitchFamily="18" charset="-78"/>
              <a:cs typeface="Traditional Arabic" panose="02020603050405020304" pitchFamily="18" charset="-78"/>
            </a:rPr>
            <a:t>14 جهة المستفيدة من استشارات الجمعية في مجال الطفولة منذ تأسيسها</a:t>
          </a:r>
          <a:br>
            <a:rPr lang="ar-SA" sz="3200" dirty="0">
              <a:latin typeface="Traditional Arabic" panose="02020603050405020304" pitchFamily="18" charset="-78"/>
              <a:cs typeface="Traditional Arabic" panose="02020603050405020304" pitchFamily="18" charset="-78"/>
            </a:rPr>
          </a:br>
          <a:r>
            <a:rPr lang="ar-SA" sz="3200" dirty="0">
              <a:latin typeface="Traditional Arabic" panose="02020603050405020304" pitchFamily="18" charset="-78"/>
              <a:cs typeface="Traditional Arabic" panose="02020603050405020304" pitchFamily="18" charset="-78"/>
            </a:rPr>
            <a:t>2- شبكة كبيرة وواسعة من المتطوعين والمتطوعات 591 متطوعاً ومتطوعة </a:t>
          </a:r>
          <a:br>
            <a:rPr lang="ar-SA" sz="3200" dirty="0">
              <a:latin typeface="Traditional Arabic" panose="02020603050405020304" pitchFamily="18" charset="-78"/>
              <a:cs typeface="Traditional Arabic" panose="02020603050405020304" pitchFamily="18" charset="-78"/>
            </a:rPr>
          </a:br>
          <a:r>
            <a:rPr lang="ar-SA" sz="3200" dirty="0">
              <a:latin typeface="Traditional Arabic" panose="02020603050405020304" pitchFamily="18" charset="-78"/>
              <a:cs typeface="Traditional Arabic" panose="02020603050405020304" pitchFamily="18" charset="-78"/>
            </a:rPr>
            <a:t>3- بناء علاقات متينة مع مؤسسات المجتمع ذات العلاقة 74 مؤسسة </a:t>
          </a:r>
          <a:br>
            <a:rPr lang="ar-SA" sz="3200" dirty="0">
              <a:latin typeface="Traditional Arabic" panose="02020603050405020304" pitchFamily="18" charset="-78"/>
              <a:cs typeface="Traditional Arabic" panose="02020603050405020304" pitchFamily="18" charset="-78"/>
            </a:rPr>
          </a:br>
          <a:r>
            <a:rPr lang="ar-SA" sz="3200" dirty="0">
              <a:latin typeface="Traditional Arabic" panose="02020603050405020304" pitchFamily="18" charset="-78"/>
              <a:cs typeface="Traditional Arabic" panose="02020603050405020304" pitchFamily="18" charset="-78"/>
            </a:rPr>
            <a:t>4- الاسهام في تفعيل خطة وطنية لرعاية الطفولة 8176 قدرات بشرية مدربة 4 بيوت خبرة دولية تم التواصل معها و13 منطقة ادارية و38 محافظة </a:t>
          </a:r>
          <a:r>
            <a:rPr lang="ar-SA" sz="2800" dirty="0">
              <a:latin typeface="Traditional Arabic" panose="02020603050405020304" pitchFamily="18" charset="-78"/>
              <a:cs typeface="Traditional Arabic" panose="02020603050405020304" pitchFamily="18" charset="-78"/>
            </a:rPr>
            <a:t/>
          </a:r>
          <a:br>
            <a:rPr lang="ar-SA" sz="2800" dirty="0">
              <a:latin typeface="Traditional Arabic" panose="02020603050405020304" pitchFamily="18" charset="-78"/>
              <a:cs typeface="Traditional Arabic" panose="02020603050405020304" pitchFamily="18" charset="-78"/>
            </a:rPr>
          </a:br>
          <a:endParaRPr lang="ar-SA" sz="2800" dirty="0">
            <a:latin typeface="Traditional Arabic" panose="02020603050405020304" pitchFamily="18" charset="-78"/>
            <a:cs typeface="Traditional Arabic" panose="02020603050405020304" pitchFamily="18" charset="-78"/>
          </a:endParaRPr>
        </a:p>
      </dgm:t>
    </dgm:pt>
    <dgm:pt modelId="{C76272A0-3B27-46FA-BA04-8B06B9E0EEA7}" type="sibTrans" cxnId="{13FE22BA-4CC4-4378-962F-7D422AB803A1}">
      <dgm:prSet/>
      <dgm:spPr/>
      <dgm:t>
        <a:bodyPr/>
        <a:lstStyle/>
        <a:p>
          <a:pPr rtl="1"/>
          <a:endParaRPr lang="ar-SA"/>
        </a:p>
      </dgm:t>
    </dgm:pt>
    <dgm:pt modelId="{B39E8DF6-60A5-47CC-9EEA-6057CD98D973}" type="parTrans" cxnId="{13FE22BA-4CC4-4378-962F-7D422AB803A1}">
      <dgm:prSet/>
      <dgm:spPr/>
      <dgm:t>
        <a:bodyPr/>
        <a:lstStyle/>
        <a:p>
          <a:pPr rtl="1"/>
          <a:endParaRPr lang="ar-SA"/>
        </a:p>
      </dgm:t>
    </dgm:pt>
    <dgm:pt modelId="{FFA6F6F8-E4B6-4E14-86D3-24C415362566}" type="pres">
      <dgm:prSet presAssocID="{F05F423C-F403-42D1-BAB2-CC4BA20BA82C}" presName="linear" presStyleCnt="0">
        <dgm:presLayoutVars>
          <dgm:animLvl val="lvl"/>
          <dgm:resizeHandles val="exact"/>
        </dgm:presLayoutVars>
      </dgm:prSet>
      <dgm:spPr/>
      <dgm:t>
        <a:bodyPr/>
        <a:lstStyle/>
        <a:p>
          <a:endParaRPr lang="en-US"/>
        </a:p>
      </dgm:t>
    </dgm:pt>
    <dgm:pt modelId="{B9F78322-CAFB-4F9A-A8F9-A54DBA2A95C7}" type="pres">
      <dgm:prSet presAssocID="{05230ACC-8261-45BE-A1F1-97C78B8E0A6A}" presName="parentText" presStyleLbl="node1" presStyleIdx="0" presStyleCnt="1" custLinFactNeighborX="-2231" custLinFactNeighborY="25967">
        <dgm:presLayoutVars>
          <dgm:chMax val="0"/>
          <dgm:bulletEnabled val="1"/>
        </dgm:presLayoutVars>
      </dgm:prSet>
      <dgm:spPr/>
      <dgm:t>
        <a:bodyPr/>
        <a:lstStyle/>
        <a:p>
          <a:endParaRPr lang="en-US"/>
        </a:p>
      </dgm:t>
    </dgm:pt>
  </dgm:ptLst>
  <dgm:cxnLst>
    <dgm:cxn modelId="{F29BFC08-C2CF-4084-9D12-2D7C7AC22A8C}" type="presOf" srcId="{F05F423C-F403-42D1-BAB2-CC4BA20BA82C}" destId="{FFA6F6F8-E4B6-4E14-86D3-24C415362566}" srcOrd="0" destOrd="0" presId="urn:microsoft.com/office/officeart/2005/8/layout/vList2"/>
    <dgm:cxn modelId="{99AB7BF5-147C-4057-B269-0E3D1E1951EB}" type="presOf" srcId="{05230ACC-8261-45BE-A1F1-97C78B8E0A6A}" destId="{B9F78322-CAFB-4F9A-A8F9-A54DBA2A95C7}" srcOrd="0" destOrd="0" presId="urn:microsoft.com/office/officeart/2005/8/layout/vList2"/>
    <dgm:cxn modelId="{13FE22BA-4CC4-4378-962F-7D422AB803A1}" srcId="{F05F423C-F403-42D1-BAB2-CC4BA20BA82C}" destId="{05230ACC-8261-45BE-A1F1-97C78B8E0A6A}" srcOrd="0" destOrd="0" parTransId="{B39E8DF6-60A5-47CC-9EEA-6057CD98D973}" sibTransId="{C76272A0-3B27-46FA-BA04-8B06B9E0EEA7}"/>
    <dgm:cxn modelId="{78253AEA-09A7-4377-90B3-1A3E83295B77}" type="presParOf" srcId="{FFA6F6F8-E4B6-4E14-86D3-24C415362566}" destId="{B9F78322-CAFB-4F9A-A8F9-A54DBA2A95C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8CE360F-C5E8-46E1-8CBC-BAD3B6C015EA}"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pPr rtl="1"/>
          <a:endParaRPr lang="ar-SA"/>
        </a:p>
      </dgm:t>
    </dgm:pt>
    <dgm:pt modelId="{108BE3D3-1B2B-41E7-8195-29D99AA6D37C}">
      <dgm:prSet custT="1"/>
      <dgm:spPr/>
      <dgm:t>
        <a:bodyPr/>
        <a:lstStyle/>
        <a:p>
          <a:pPr rtl="1"/>
          <a:r>
            <a:rPr lang="ar-SA" sz="3200" dirty="0">
              <a:latin typeface="Traditional Arabic" panose="02020603050405020304" pitchFamily="18" charset="-78"/>
              <a:cs typeface="Traditional Arabic" panose="02020603050405020304" pitchFamily="18" charset="-78"/>
            </a:rPr>
            <a:t>5- انجاز عدد من دورات التدريب والتثقيف للوالدين والمهنيين المتعاملين مع الاطفال في مجالات الطفولة برنامج تثقيف الام والطفل 6360 ام و405 مدربة و46 مشرفة ، الدورات التثقيفية والتوعوية 329 مدربة وبرنامج دعم وتطوير اداء مدربات ومشرفات برنامج تثقيف الام والطفل 12 دورة و 356 حاضرة </a:t>
          </a:r>
          <a:br>
            <a:rPr lang="ar-SA" sz="3200" dirty="0">
              <a:latin typeface="Traditional Arabic" panose="02020603050405020304" pitchFamily="18" charset="-78"/>
              <a:cs typeface="Traditional Arabic" panose="02020603050405020304" pitchFamily="18" charset="-78"/>
            </a:rPr>
          </a:br>
          <a:r>
            <a:rPr lang="ar-SA" sz="3200" dirty="0">
              <a:latin typeface="Traditional Arabic" panose="02020603050405020304" pitchFamily="18" charset="-78"/>
              <a:cs typeface="Traditional Arabic" panose="02020603050405020304" pitchFamily="18" charset="-78"/>
            </a:rPr>
            <a:t>6- مشروع اعداد وتدريب مشرفات مراكز ضيافة الاطفال الاهلية 194 مشرفة و13 منطقة ادارية و38محافظة</a:t>
          </a:r>
        </a:p>
        <a:p>
          <a:pPr rtl="1"/>
          <a:r>
            <a:rPr lang="ar-SA" sz="3200" dirty="0">
              <a:latin typeface="Traditional Arabic" panose="02020603050405020304" pitchFamily="18" charset="-78"/>
              <a:cs typeface="Traditional Arabic" panose="02020603050405020304" pitchFamily="18" charset="-78"/>
            </a:rPr>
            <a:t>7- تفعيل وسائل الاتصال الحديثة في دعم برامج الجمعية وتثقيف المعنيين بالطفولة من افراد المجتمع </a:t>
          </a:r>
        </a:p>
        <a:p>
          <a:pPr rtl="1"/>
          <a:endParaRPr lang="ar-SA" sz="2700" dirty="0"/>
        </a:p>
      </dgm:t>
    </dgm:pt>
    <dgm:pt modelId="{98C0A0C4-B21B-4271-B1FE-2B9F3F4DFAEE}" type="sibTrans" cxnId="{578E0D7D-4BF4-4B7F-82F2-09BCFC51118D}">
      <dgm:prSet/>
      <dgm:spPr/>
      <dgm:t>
        <a:bodyPr/>
        <a:lstStyle/>
        <a:p>
          <a:pPr rtl="1"/>
          <a:endParaRPr lang="ar-SA"/>
        </a:p>
      </dgm:t>
    </dgm:pt>
    <dgm:pt modelId="{E547E497-10D0-4A0B-AFC3-D9799C5BF584}" type="parTrans" cxnId="{578E0D7D-4BF4-4B7F-82F2-09BCFC51118D}">
      <dgm:prSet/>
      <dgm:spPr/>
      <dgm:t>
        <a:bodyPr/>
        <a:lstStyle/>
        <a:p>
          <a:pPr rtl="1"/>
          <a:endParaRPr lang="ar-SA"/>
        </a:p>
      </dgm:t>
    </dgm:pt>
    <dgm:pt modelId="{42379705-9665-4CF2-AA0E-3D04B7B62E6B}" type="pres">
      <dgm:prSet presAssocID="{48CE360F-C5E8-46E1-8CBC-BAD3B6C015EA}" presName="linear" presStyleCnt="0">
        <dgm:presLayoutVars>
          <dgm:animLvl val="lvl"/>
          <dgm:resizeHandles val="exact"/>
        </dgm:presLayoutVars>
      </dgm:prSet>
      <dgm:spPr/>
      <dgm:t>
        <a:bodyPr/>
        <a:lstStyle/>
        <a:p>
          <a:endParaRPr lang="en-US"/>
        </a:p>
      </dgm:t>
    </dgm:pt>
    <dgm:pt modelId="{9EA0F424-A0EC-482F-99B8-A8C533DE1639}" type="pres">
      <dgm:prSet presAssocID="{108BE3D3-1B2B-41E7-8195-29D99AA6D37C}" presName="parentText" presStyleLbl="node1" presStyleIdx="0" presStyleCnt="1">
        <dgm:presLayoutVars>
          <dgm:chMax val="0"/>
          <dgm:bulletEnabled val="1"/>
        </dgm:presLayoutVars>
      </dgm:prSet>
      <dgm:spPr/>
      <dgm:t>
        <a:bodyPr/>
        <a:lstStyle/>
        <a:p>
          <a:endParaRPr lang="en-US"/>
        </a:p>
      </dgm:t>
    </dgm:pt>
  </dgm:ptLst>
  <dgm:cxnLst>
    <dgm:cxn modelId="{578E0D7D-4BF4-4B7F-82F2-09BCFC51118D}" srcId="{48CE360F-C5E8-46E1-8CBC-BAD3B6C015EA}" destId="{108BE3D3-1B2B-41E7-8195-29D99AA6D37C}" srcOrd="0" destOrd="0" parTransId="{E547E497-10D0-4A0B-AFC3-D9799C5BF584}" sibTransId="{98C0A0C4-B21B-4271-B1FE-2B9F3F4DFAEE}"/>
    <dgm:cxn modelId="{6897F6E5-7B36-4091-AA6D-4EEC27C7FF5C}" type="presOf" srcId="{108BE3D3-1B2B-41E7-8195-29D99AA6D37C}" destId="{9EA0F424-A0EC-482F-99B8-A8C533DE1639}" srcOrd="0" destOrd="0" presId="urn:microsoft.com/office/officeart/2005/8/layout/vList2"/>
    <dgm:cxn modelId="{B51094C1-8B26-422C-8014-3A577F56C012}" type="presOf" srcId="{48CE360F-C5E8-46E1-8CBC-BAD3B6C015EA}" destId="{42379705-9665-4CF2-AA0E-3D04B7B62E6B}" srcOrd="0" destOrd="0" presId="urn:microsoft.com/office/officeart/2005/8/layout/vList2"/>
    <dgm:cxn modelId="{F471AEC2-C874-4C61-9895-C8ACB985752E}" type="presParOf" srcId="{42379705-9665-4CF2-AA0E-3D04B7B62E6B}" destId="{9EA0F424-A0EC-482F-99B8-A8C533DE163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18D114-F8DB-412A-A36C-CE1B79C7EB5A}">
      <dsp:nvSpPr>
        <dsp:cNvPr id="0" name=""/>
        <dsp:cNvSpPr/>
      </dsp:nvSpPr>
      <dsp:spPr>
        <a:xfrm>
          <a:off x="3145775" y="2118707"/>
          <a:ext cx="1665759" cy="578197"/>
        </a:xfrm>
        <a:custGeom>
          <a:avLst/>
          <a:gdLst/>
          <a:ahLst/>
          <a:cxnLst/>
          <a:rect l="0" t="0" r="0" b="0"/>
          <a:pathLst>
            <a:path>
              <a:moveTo>
                <a:pt x="0" y="0"/>
              </a:moveTo>
              <a:lnTo>
                <a:pt x="0" y="289098"/>
              </a:lnTo>
              <a:lnTo>
                <a:pt x="1665759" y="289098"/>
              </a:lnTo>
              <a:lnTo>
                <a:pt x="1665759" y="57819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0836BE-7161-4B3C-9763-F96E333C5457}">
      <dsp:nvSpPr>
        <dsp:cNvPr id="0" name=""/>
        <dsp:cNvSpPr/>
      </dsp:nvSpPr>
      <dsp:spPr>
        <a:xfrm>
          <a:off x="1378555" y="2118707"/>
          <a:ext cx="1767219" cy="578197"/>
        </a:xfrm>
        <a:custGeom>
          <a:avLst/>
          <a:gdLst/>
          <a:ahLst/>
          <a:cxnLst/>
          <a:rect l="0" t="0" r="0" b="0"/>
          <a:pathLst>
            <a:path>
              <a:moveTo>
                <a:pt x="1767219" y="0"/>
              </a:moveTo>
              <a:lnTo>
                <a:pt x="1767219" y="289098"/>
              </a:lnTo>
              <a:lnTo>
                <a:pt x="0" y="289098"/>
              </a:lnTo>
              <a:lnTo>
                <a:pt x="0" y="57819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881E27-BFBB-494C-98DD-B4FBABB6A1F0}">
      <dsp:nvSpPr>
        <dsp:cNvPr id="0" name=""/>
        <dsp:cNvSpPr/>
      </dsp:nvSpPr>
      <dsp:spPr>
        <a:xfrm>
          <a:off x="1769114" y="742047"/>
          <a:ext cx="2753321" cy="137666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a:latin typeface="Traditional Arabic" panose="02020603050405020304" pitchFamily="18" charset="-78"/>
              <a:cs typeface="Traditional Arabic" panose="02020603050405020304" pitchFamily="18" charset="-78"/>
            </a:rPr>
            <a:t>2013</a:t>
          </a:r>
          <a:endParaRPr lang="ar-SA" sz="2800" kern="1200" dirty="0">
            <a:latin typeface="Traditional Arabic" panose="02020603050405020304" pitchFamily="18" charset="-78"/>
            <a:cs typeface="Traditional Arabic" panose="02020603050405020304" pitchFamily="18" charset="-78"/>
          </a:endParaRPr>
        </a:p>
      </dsp:txBody>
      <dsp:txXfrm>
        <a:off x="1769114" y="742047"/>
        <a:ext cx="2753321" cy="1376660"/>
      </dsp:txXfrm>
    </dsp:sp>
    <dsp:sp modelId="{693DAF6A-7DDF-41C5-928F-C52FB51F1856}">
      <dsp:nvSpPr>
        <dsp:cNvPr id="0" name=""/>
        <dsp:cNvSpPr/>
      </dsp:nvSpPr>
      <dsp:spPr>
        <a:xfrm>
          <a:off x="1895" y="2696905"/>
          <a:ext cx="2753321" cy="137666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SA" sz="2200" kern="1200" dirty="0">
              <a:latin typeface="Traditional Arabic" panose="02020603050405020304" pitchFamily="18" charset="-78"/>
              <a:cs typeface="Traditional Arabic" panose="02020603050405020304" pitchFamily="18" charset="-78"/>
            </a:rPr>
            <a:t>مشروع تطوير رياض الأطفال والحضانة التابعة لمدارس التطوير التربوي في جامعة الأميرة نورة بنت عبدالرحمن</a:t>
          </a:r>
        </a:p>
      </dsp:txBody>
      <dsp:txXfrm>
        <a:off x="1895" y="2696905"/>
        <a:ext cx="2753321" cy="1376660"/>
      </dsp:txXfrm>
    </dsp:sp>
    <dsp:sp modelId="{9E80E716-3A93-4362-B92B-CB9FF4D8FAE2}">
      <dsp:nvSpPr>
        <dsp:cNvPr id="0" name=""/>
        <dsp:cNvSpPr/>
      </dsp:nvSpPr>
      <dsp:spPr>
        <a:xfrm>
          <a:off x="3333413" y="2696905"/>
          <a:ext cx="2956240" cy="137666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SA" sz="2200" kern="1200" dirty="0">
              <a:latin typeface="Traditional Arabic" panose="02020603050405020304" pitchFamily="18" charset="-78"/>
              <a:cs typeface="Traditional Arabic" panose="02020603050405020304" pitchFamily="18" charset="-78"/>
            </a:rPr>
            <a:t>مشروع وزارة الشؤون الاجتماعية لتدريب مشرفات مراكز ضيافة الأطفال الأهلية في الرياض وجدة  </a:t>
          </a:r>
        </a:p>
      </dsp:txBody>
      <dsp:txXfrm>
        <a:off x="3333413" y="2696905"/>
        <a:ext cx="2956240" cy="13766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C2C1B0-4CDE-40F1-8FAD-E6391862D33C}">
      <dsp:nvSpPr>
        <dsp:cNvPr id="0" name=""/>
        <dsp:cNvSpPr/>
      </dsp:nvSpPr>
      <dsp:spPr>
        <a:xfrm>
          <a:off x="0" y="86"/>
          <a:ext cx="5125014" cy="707712"/>
        </a:xfrm>
        <a:prstGeom prst="roundRect">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r" defTabSz="1422400" rtl="1">
            <a:lnSpc>
              <a:spcPct val="90000"/>
            </a:lnSpc>
            <a:spcBef>
              <a:spcPct val="0"/>
            </a:spcBef>
            <a:spcAft>
              <a:spcPct val="35000"/>
            </a:spcAft>
          </a:pPr>
          <a:r>
            <a:rPr lang="ar-SA" sz="3200" kern="1200" dirty="0">
              <a:latin typeface="Traditional Arabic" panose="02020603050405020304" pitchFamily="18" charset="-78"/>
              <a:cs typeface="Traditional Arabic" panose="02020603050405020304" pitchFamily="18" charset="-78"/>
            </a:rPr>
            <a:t>تأسيس بيت خبرة ومرجعية تربوية في الطفولة </a:t>
          </a:r>
        </a:p>
      </dsp:txBody>
      <dsp:txXfrm>
        <a:off x="34548" y="34634"/>
        <a:ext cx="5055918" cy="6386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FEA9EF-8004-4512-BC5F-EFE41122D36F}">
      <dsp:nvSpPr>
        <dsp:cNvPr id="0" name=""/>
        <dsp:cNvSpPr/>
      </dsp:nvSpPr>
      <dsp:spPr>
        <a:xfrm>
          <a:off x="2966125" y="0"/>
          <a:ext cx="4286183" cy="3245769"/>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dirty="0">
            <a:latin typeface="Traditional Arabic" panose="02020603050405020304" pitchFamily="18" charset="-78"/>
            <a:cs typeface="Traditional Arabic" panose="02020603050405020304" pitchFamily="18" charset="-78"/>
          </a:endParaRPr>
        </a:p>
        <a:p>
          <a:pPr lvl="0" algn="ctr" defTabSz="889000" rtl="1">
            <a:lnSpc>
              <a:spcPct val="90000"/>
            </a:lnSpc>
            <a:spcBef>
              <a:spcPct val="0"/>
            </a:spcBef>
            <a:spcAft>
              <a:spcPct val="35000"/>
            </a:spcAft>
          </a:pPr>
          <a:endParaRPr lang="ar-SA" sz="2000" kern="1200" dirty="0">
            <a:latin typeface="Traditional Arabic" panose="02020603050405020304" pitchFamily="18" charset="-78"/>
            <a:cs typeface="Traditional Arabic" panose="02020603050405020304" pitchFamily="18" charset="-78"/>
          </a:endParaRPr>
        </a:p>
        <a:p>
          <a:pPr lvl="0" algn="ctr" defTabSz="889000" rtl="1">
            <a:lnSpc>
              <a:spcPct val="90000"/>
            </a:lnSpc>
            <a:spcBef>
              <a:spcPct val="0"/>
            </a:spcBef>
            <a:spcAft>
              <a:spcPct val="35000"/>
            </a:spcAft>
          </a:pPr>
          <a:r>
            <a:rPr lang="ar-SA" sz="2000" kern="1200" dirty="0">
              <a:latin typeface="Traditional Arabic" panose="02020603050405020304" pitchFamily="18" charset="-78"/>
              <a:cs typeface="Traditional Arabic" panose="02020603050405020304" pitchFamily="18" charset="-78"/>
            </a:rPr>
            <a:t>المشاركة في تحكيم وثيقة (اعداد المعايير النمائية لمرحلة الطفولة المبكرة في المملكة العربية السعودية بعمر (3-6) سنوات وبناء قدرات رياض الاطفال للمشروع الوطني لشركة تطوير الخدمات التعليمية </a:t>
          </a:r>
        </a:p>
      </dsp:txBody>
      <dsp:txXfrm>
        <a:off x="3460685" y="436930"/>
        <a:ext cx="3297064" cy="1029907"/>
      </dsp:txXfrm>
    </dsp:sp>
    <dsp:sp modelId="{EA6A251B-CCB1-4DDD-9C51-A31CA2B31F57}">
      <dsp:nvSpPr>
        <dsp:cNvPr id="0" name=""/>
        <dsp:cNvSpPr/>
      </dsp:nvSpPr>
      <dsp:spPr>
        <a:xfrm>
          <a:off x="5649948" y="1802104"/>
          <a:ext cx="4195594" cy="3273477"/>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r>
            <a:rPr lang="ar-SA" sz="2000" kern="1200" dirty="0">
              <a:latin typeface="Traditional Arabic" panose="02020603050405020304" pitchFamily="18" charset="-78"/>
              <a:cs typeface="Traditional Arabic" panose="02020603050405020304" pitchFamily="18" charset="-78"/>
            </a:rPr>
            <a:t>تقديم استشارات لعمادة خدمة المجتمع والتعليم المستمر بجامعة الاميرة نورة بنت عبدالرحمن الخاصة بدبلوم رعاية الطفولة المقدم من اكاديمية باريس يالسوربون </a:t>
          </a:r>
        </a:p>
      </dsp:txBody>
      <dsp:txXfrm>
        <a:off x="7909114" y="2179813"/>
        <a:ext cx="1613690" cy="2518059"/>
      </dsp:txXfrm>
    </dsp:sp>
    <dsp:sp modelId="{B7D0E4E3-6A13-46B5-890B-C906D63AF3FA}">
      <dsp:nvSpPr>
        <dsp:cNvPr id="0" name=""/>
        <dsp:cNvSpPr/>
      </dsp:nvSpPr>
      <dsp:spPr>
        <a:xfrm>
          <a:off x="3408827" y="3161438"/>
          <a:ext cx="3424891" cy="3424891"/>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r>
            <a:rPr lang="ar-SA" sz="2000" kern="1200" dirty="0">
              <a:latin typeface="Traditional Arabic" panose="02020603050405020304" pitchFamily="18" charset="-78"/>
              <a:cs typeface="Traditional Arabic" panose="02020603050405020304" pitchFamily="18" charset="-78"/>
            </a:rPr>
            <a:t>تقديم استشارات لبناء حضانة لأعضاء هيئة التدريس في الحي السكني لجامعة الأميرة نورة بنت عبدالرحمن</a:t>
          </a:r>
        </a:p>
      </dsp:txBody>
      <dsp:txXfrm>
        <a:off x="3804006" y="5038542"/>
        <a:ext cx="2634532" cy="1086744"/>
      </dsp:txXfrm>
    </dsp:sp>
    <dsp:sp modelId="{AFE57245-5346-44AD-B9BD-845B9EB4BB20}">
      <dsp:nvSpPr>
        <dsp:cNvPr id="0" name=""/>
        <dsp:cNvSpPr/>
      </dsp:nvSpPr>
      <dsp:spPr>
        <a:xfrm>
          <a:off x="1386659" y="1772872"/>
          <a:ext cx="3742207" cy="3424891"/>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r>
            <a:rPr lang="ar-SA" sz="2000" kern="1200" dirty="0">
              <a:latin typeface="Traditional Arabic" panose="02020603050405020304" pitchFamily="18" charset="-78"/>
              <a:cs typeface="Traditional Arabic" panose="02020603050405020304" pitchFamily="18" charset="-78"/>
            </a:rPr>
            <a:t>تقديم استشارات لبناء مركز تدريب لمقدمات الرعاية للأطفال منذ ولادتهم الى سن 4 سنوات في جامعة الأميرة نورة بنت عبدالرحمن </a:t>
          </a:r>
        </a:p>
      </dsp:txBody>
      <dsp:txXfrm>
        <a:off x="1674521" y="2168052"/>
        <a:ext cx="1439310" cy="26345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F78322-CAFB-4F9A-A8F9-A54DBA2A95C7}">
      <dsp:nvSpPr>
        <dsp:cNvPr id="0" name=""/>
        <dsp:cNvSpPr/>
      </dsp:nvSpPr>
      <dsp:spPr>
        <a:xfrm>
          <a:off x="0" y="2142372"/>
          <a:ext cx="8911687" cy="3878550"/>
        </a:xfrm>
        <a:prstGeom prst="roundRect">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r" defTabSz="1422400" rtl="1">
            <a:lnSpc>
              <a:spcPct val="90000"/>
            </a:lnSpc>
            <a:spcBef>
              <a:spcPct val="0"/>
            </a:spcBef>
            <a:spcAft>
              <a:spcPct val="35000"/>
            </a:spcAft>
          </a:pPr>
          <a:r>
            <a:rPr lang="ar-SA" sz="3200" kern="1200" dirty="0">
              <a:latin typeface="Traditional Arabic" panose="02020603050405020304" pitchFamily="18" charset="-78"/>
              <a:cs typeface="Traditional Arabic" panose="02020603050405020304" pitchFamily="18" charset="-78"/>
            </a:rPr>
            <a:t>14 جهة المستفيدة من استشارات الجمعية في مجال الطفولة منذ تأسيسها</a:t>
          </a:r>
          <a:br>
            <a:rPr lang="ar-SA" sz="3200" kern="1200" dirty="0">
              <a:latin typeface="Traditional Arabic" panose="02020603050405020304" pitchFamily="18" charset="-78"/>
              <a:cs typeface="Traditional Arabic" panose="02020603050405020304" pitchFamily="18" charset="-78"/>
            </a:rPr>
          </a:br>
          <a:r>
            <a:rPr lang="ar-SA" sz="3200" kern="1200" dirty="0">
              <a:latin typeface="Traditional Arabic" panose="02020603050405020304" pitchFamily="18" charset="-78"/>
              <a:cs typeface="Traditional Arabic" panose="02020603050405020304" pitchFamily="18" charset="-78"/>
            </a:rPr>
            <a:t>2- شبكة كبيرة وواسعة من المتطوعين والمتطوعات 591 متطوعاً ومتطوعة </a:t>
          </a:r>
          <a:br>
            <a:rPr lang="ar-SA" sz="3200" kern="1200" dirty="0">
              <a:latin typeface="Traditional Arabic" panose="02020603050405020304" pitchFamily="18" charset="-78"/>
              <a:cs typeface="Traditional Arabic" panose="02020603050405020304" pitchFamily="18" charset="-78"/>
            </a:rPr>
          </a:br>
          <a:r>
            <a:rPr lang="ar-SA" sz="3200" kern="1200" dirty="0">
              <a:latin typeface="Traditional Arabic" panose="02020603050405020304" pitchFamily="18" charset="-78"/>
              <a:cs typeface="Traditional Arabic" panose="02020603050405020304" pitchFamily="18" charset="-78"/>
            </a:rPr>
            <a:t>3- بناء علاقات متينة مع مؤسسات المجتمع ذات العلاقة 74 مؤسسة </a:t>
          </a:r>
          <a:br>
            <a:rPr lang="ar-SA" sz="3200" kern="1200" dirty="0">
              <a:latin typeface="Traditional Arabic" panose="02020603050405020304" pitchFamily="18" charset="-78"/>
              <a:cs typeface="Traditional Arabic" panose="02020603050405020304" pitchFamily="18" charset="-78"/>
            </a:rPr>
          </a:br>
          <a:r>
            <a:rPr lang="ar-SA" sz="3200" kern="1200" dirty="0">
              <a:latin typeface="Traditional Arabic" panose="02020603050405020304" pitchFamily="18" charset="-78"/>
              <a:cs typeface="Traditional Arabic" panose="02020603050405020304" pitchFamily="18" charset="-78"/>
            </a:rPr>
            <a:t>4- الاسهام في تفعيل خطة وطنية لرعاية الطفولة 8176 قدرات بشرية مدربة 4 بيوت خبرة دولية تم التواصل معها و13 منطقة ادارية و38 محافظة </a:t>
          </a:r>
          <a:r>
            <a:rPr lang="ar-SA" sz="2800" kern="1200" dirty="0">
              <a:latin typeface="Traditional Arabic" panose="02020603050405020304" pitchFamily="18" charset="-78"/>
              <a:cs typeface="Traditional Arabic" panose="02020603050405020304" pitchFamily="18" charset="-78"/>
            </a:rPr>
            <a:t/>
          </a:r>
          <a:br>
            <a:rPr lang="ar-SA" sz="2800" kern="1200" dirty="0">
              <a:latin typeface="Traditional Arabic" panose="02020603050405020304" pitchFamily="18" charset="-78"/>
              <a:cs typeface="Traditional Arabic" panose="02020603050405020304" pitchFamily="18" charset="-78"/>
            </a:rPr>
          </a:br>
          <a:endParaRPr lang="ar-SA" sz="2800" kern="1200" dirty="0">
            <a:latin typeface="Traditional Arabic" panose="02020603050405020304" pitchFamily="18" charset="-78"/>
            <a:cs typeface="Traditional Arabic" panose="02020603050405020304" pitchFamily="18" charset="-78"/>
          </a:endParaRPr>
        </a:p>
      </dsp:txBody>
      <dsp:txXfrm>
        <a:off x="189335" y="2331707"/>
        <a:ext cx="8533017" cy="34998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A0F424-A0EC-482F-99B8-A8C533DE1639}">
      <dsp:nvSpPr>
        <dsp:cNvPr id="0" name=""/>
        <dsp:cNvSpPr/>
      </dsp:nvSpPr>
      <dsp:spPr>
        <a:xfrm>
          <a:off x="0" y="1783"/>
          <a:ext cx="9158976" cy="5224415"/>
        </a:xfrm>
        <a:prstGeom prst="roundRect">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r" defTabSz="1422400" rtl="1">
            <a:lnSpc>
              <a:spcPct val="90000"/>
            </a:lnSpc>
            <a:spcBef>
              <a:spcPct val="0"/>
            </a:spcBef>
            <a:spcAft>
              <a:spcPct val="35000"/>
            </a:spcAft>
          </a:pPr>
          <a:r>
            <a:rPr lang="ar-SA" sz="3200" kern="1200" dirty="0">
              <a:latin typeface="Traditional Arabic" panose="02020603050405020304" pitchFamily="18" charset="-78"/>
              <a:cs typeface="Traditional Arabic" panose="02020603050405020304" pitchFamily="18" charset="-78"/>
            </a:rPr>
            <a:t>5- انجاز عدد من دورات التدريب والتثقيف للوالدين والمهنيين المتعاملين مع الاطفال في مجالات الطفولة برنامج تثقيف الام والطفل 6360 ام و405 مدربة و46 مشرفة ، الدورات التثقيفية والتوعوية 329 مدربة وبرنامج دعم وتطوير اداء مدربات ومشرفات برنامج تثقيف الام والطفل 12 دورة و 356 حاضرة </a:t>
          </a:r>
          <a:br>
            <a:rPr lang="ar-SA" sz="3200" kern="1200" dirty="0">
              <a:latin typeface="Traditional Arabic" panose="02020603050405020304" pitchFamily="18" charset="-78"/>
              <a:cs typeface="Traditional Arabic" panose="02020603050405020304" pitchFamily="18" charset="-78"/>
            </a:rPr>
          </a:br>
          <a:r>
            <a:rPr lang="ar-SA" sz="3200" kern="1200" dirty="0">
              <a:latin typeface="Traditional Arabic" panose="02020603050405020304" pitchFamily="18" charset="-78"/>
              <a:cs typeface="Traditional Arabic" panose="02020603050405020304" pitchFamily="18" charset="-78"/>
            </a:rPr>
            <a:t>6- مشروع اعداد وتدريب مشرفات مراكز ضيافة الاطفال الاهلية 194 مشرفة و13 منطقة ادارية و38محافظة</a:t>
          </a:r>
        </a:p>
        <a:p>
          <a:pPr lvl="0" algn="r" defTabSz="1422400" rtl="1">
            <a:lnSpc>
              <a:spcPct val="90000"/>
            </a:lnSpc>
            <a:spcBef>
              <a:spcPct val="0"/>
            </a:spcBef>
            <a:spcAft>
              <a:spcPct val="35000"/>
            </a:spcAft>
          </a:pPr>
          <a:r>
            <a:rPr lang="ar-SA" sz="3200" kern="1200" dirty="0">
              <a:latin typeface="Traditional Arabic" panose="02020603050405020304" pitchFamily="18" charset="-78"/>
              <a:cs typeface="Traditional Arabic" panose="02020603050405020304" pitchFamily="18" charset="-78"/>
            </a:rPr>
            <a:t>7- تفعيل وسائل الاتصال الحديثة في دعم برامج الجمعية وتثقيف المعنيين بالطفولة من افراد المجتمع </a:t>
          </a:r>
        </a:p>
        <a:p>
          <a:pPr lvl="0" algn="r" defTabSz="1422400" rtl="1">
            <a:lnSpc>
              <a:spcPct val="90000"/>
            </a:lnSpc>
            <a:spcBef>
              <a:spcPct val="0"/>
            </a:spcBef>
            <a:spcAft>
              <a:spcPct val="35000"/>
            </a:spcAft>
          </a:pPr>
          <a:endParaRPr lang="ar-SA" sz="2700" kern="1200" dirty="0"/>
        </a:p>
      </dsp:txBody>
      <dsp:txXfrm>
        <a:off x="255035" y="256818"/>
        <a:ext cx="8648906" cy="471434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12/11/2017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jpg"/><Relationship Id="rId3" Type="http://schemas.openxmlformats.org/officeDocument/2006/relationships/image" Target="../media/image3.jpg"/><Relationship Id="rId7" Type="http://schemas.openxmlformats.org/officeDocument/2006/relationships/image" Target="../media/image7.jpg"/><Relationship Id="rId12" Type="http://schemas.openxmlformats.org/officeDocument/2006/relationships/image" Target="../media/image12.JPG"/><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6.JPG"/><Relationship Id="rId11" Type="http://schemas.openxmlformats.org/officeDocument/2006/relationships/image" Target="../media/image11.jpg"/><Relationship Id="rId5" Type="http://schemas.openxmlformats.org/officeDocument/2006/relationships/image" Target="../media/image5.jpg"/><Relationship Id="rId10" Type="http://schemas.openxmlformats.org/officeDocument/2006/relationships/image" Target="../media/image10.jpg"/><Relationship Id="rId4" Type="http://schemas.openxmlformats.org/officeDocument/2006/relationships/image" Target="../media/image4.png"/><Relationship Id="rId9" Type="http://schemas.openxmlformats.org/officeDocument/2006/relationships/image" Target="../media/image9.jpg"/></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a:extLst>
              <a:ext uri="{FF2B5EF4-FFF2-40B4-BE49-F238E27FC236}">
                <a16:creationId xmlns:a16="http://schemas.microsoft.com/office/drawing/2014/main" xmlns="" id="{E774A7A6-0702-4F4C-AA4A-816F1A0E124F}"/>
              </a:ext>
            </a:extLst>
          </p:cNvPr>
          <p:cNvPicPr>
            <a:picLocks noChangeAspect="1"/>
          </p:cNvPicPr>
          <p:nvPr/>
        </p:nvPicPr>
        <p:blipFill>
          <a:blip r:embed="rId2"/>
          <a:stretch>
            <a:fillRect/>
          </a:stretch>
        </p:blipFill>
        <p:spPr>
          <a:xfrm>
            <a:off x="3164024" y="1966913"/>
            <a:ext cx="6934132" cy="2870130"/>
          </a:xfrm>
          <a:prstGeom prst="rect">
            <a:avLst/>
          </a:prstGeom>
        </p:spPr>
      </p:pic>
    </p:spTree>
    <p:extLst>
      <p:ext uri="{BB962C8B-B14F-4D97-AF65-F5344CB8AC3E}">
        <p14:creationId xmlns:p14="http://schemas.microsoft.com/office/powerpoint/2010/main" val="5394422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عنصر نائب للمحتوى 6">
            <a:extLst>
              <a:ext uri="{FF2B5EF4-FFF2-40B4-BE49-F238E27FC236}">
                <a16:creationId xmlns:a16="http://schemas.microsoft.com/office/drawing/2014/main" xmlns="" id="{5C19F515-9D02-4033-AA48-B78DA6521B9B}"/>
              </a:ext>
            </a:extLst>
          </p:cNvPr>
          <p:cNvGraphicFramePr>
            <a:graphicFrameLocks noGrp="1"/>
          </p:cNvGraphicFramePr>
          <p:nvPr>
            <p:ph sz="half" idx="2"/>
            <p:extLst>
              <p:ext uri="{D42A27DB-BD31-4B8C-83A1-F6EECF244321}">
                <p14:modId xmlns:p14="http://schemas.microsoft.com/office/powerpoint/2010/main" val="3831128472"/>
              </p:ext>
            </p:extLst>
          </p:nvPr>
        </p:nvGraphicFramePr>
        <p:xfrm>
          <a:off x="2531166" y="821634"/>
          <a:ext cx="9158976" cy="52279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2113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1F170A53-8E00-4540-BE3E-1C25F0A7052B}"/>
              </a:ext>
            </a:extLst>
          </p:cNvPr>
          <p:cNvSpPr>
            <a:spLocks noGrp="1"/>
          </p:cNvSpPr>
          <p:nvPr>
            <p:ph type="title"/>
          </p:nvPr>
        </p:nvSpPr>
        <p:spPr>
          <a:xfrm>
            <a:off x="2327882" y="756631"/>
            <a:ext cx="8911687" cy="1280890"/>
          </a:xfrm>
        </p:spPr>
        <p:txBody>
          <a:bodyPr>
            <a:normAutofit/>
          </a:bodyPr>
          <a:lstStyle/>
          <a:p>
            <a:pPr algn="r"/>
            <a:r>
              <a:rPr lang="ar-SA" sz="4000" b="1" dirty="0">
                <a:latin typeface="Traditional Arabic" panose="02020603050405020304" pitchFamily="18" charset="-78"/>
                <a:cs typeface="Traditional Arabic" panose="02020603050405020304" pitchFamily="18" charset="-78"/>
              </a:rPr>
              <a:t>برامج الجمعية</a:t>
            </a:r>
          </a:p>
        </p:txBody>
      </p:sp>
      <p:sp>
        <p:nvSpPr>
          <p:cNvPr id="3" name="عنصر نائب للمحتوى 2">
            <a:extLst>
              <a:ext uri="{FF2B5EF4-FFF2-40B4-BE49-F238E27FC236}">
                <a16:creationId xmlns:a16="http://schemas.microsoft.com/office/drawing/2014/main" xmlns="" id="{A31504FF-7C2A-42FD-9403-D11103FA28C0}"/>
              </a:ext>
            </a:extLst>
          </p:cNvPr>
          <p:cNvSpPr>
            <a:spLocks noGrp="1"/>
          </p:cNvSpPr>
          <p:nvPr>
            <p:ph idx="1"/>
          </p:nvPr>
        </p:nvSpPr>
        <p:spPr>
          <a:xfrm>
            <a:off x="2698943" y="1643270"/>
            <a:ext cx="8915400" cy="3777622"/>
          </a:xfrm>
        </p:spPr>
        <p:txBody>
          <a:bodyPr>
            <a:normAutofit fontScale="92500" lnSpcReduction="10000"/>
          </a:bodyPr>
          <a:lstStyle/>
          <a:p>
            <a:r>
              <a:rPr lang="ar-SA" sz="3600" dirty="0">
                <a:latin typeface="Traditional Arabic" panose="02020603050405020304" pitchFamily="18" charset="-78"/>
                <a:cs typeface="Traditional Arabic" panose="02020603050405020304" pitchFamily="18" charset="-78"/>
              </a:rPr>
              <a:t>أنشئت جمعية رعاية الطفولة في وطن ساع للتطور الدائم ,صاغ رؤيته لعام 2030م, وفق لبنات أساسية بكل ما تحمله من مضامين مادية ومعنوية في مستقبل مبشر وواعد جعلته الرؤية نصب عينيها كم وضعته جمعيتنا مرتكزها في اطفال اليوم بناة الغد.</a:t>
            </a:r>
          </a:p>
          <a:p>
            <a:r>
              <a:rPr lang="ar-SA" sz="3600" dirty="0">
                <a:latin typeface="Traditional Arabic" panose="02020603050405020304" pitchFamily="18" charset="-78"/>
                <a:cs typeface="Traditional Arabic" panose="02020603050405020304" pitchFamily="18" charset="-78"/>
              </a:rPr>
              <a:t>ونصت رؤية الوطن علة بند اساسي وهو:</a:t>
            </a:r>
          </a:p>
          <a:p>
            <a:pPr marL="0" indent="0">
              <a:buNone/>
            </a:pPr>
            <a:r>
              <a:rPr lang="ar-SA" sz="3600" dirty="0">
                <a:latin typeface="Traditional Arabic" panose="02020603050405020304" pitchFamily="18" charset="-78"/>
                <a:cs typeface="Traditional Arabic" panose="02020603050405020304" pitchFamily="18" charset="-78"/>
              </a:rPr>
              <a:t>نهتم باسرنا           سنعمل على مساعدة أولياء الامور في بناء شخصيات اطفالهم ومواهبهم حتى يكونوا عناصر فاعلة في بناء مجتمعهم.</a:t>
            </a:r>
          </a:p>
        </p:txBody>
      </p:sp>
      <p:sp>
        <p:nvSpPr>
          <p:cNvPr id="4" name="سهم: لليسار 3">
            <a:extLst>
              <a:ext uri="{FF2B5EF4-FFF2-40B4-BE49-F238E27FC236}">
                <a16:creationId xmlns:a16="http://schemas.microsoft.com/office/drawing/2014/main" xmlns="" id="{CB9CF0B8-5F65-4340-85CA-F901C64DE17D}"/>
              </a:ext>
            </a:extLst>
          </p:cNvPr>
          <p:cNvSpPr/>
          <p:nvPr/>
        </p:nvSpPr>
        <p:spPr>
          <a:xfrm>
            <a:off x="9506398" y="4279180"/>
            <a:ext cx="675861" cy="28593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847819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B67840C1-850B-4A38-B885-0B03209F68F8}"/>
              </a:ext>
            </a:extLst>
          </p:cNvPr>
          <p:cNvSpPr>
            <a:spLocks noGrp="1"/>
          </p:cNvSpPr>
          <p:nvPr>
            <p:ph type="title"/>
          </p:nvPr>
        </p:nvSpPr>
        <p:spPr/>
        <p:txBody>
          <a:bodyPr>
            <a:normAutofit/>
          </a:bodyPr>
          <a:lstStyle/>
          <a:p>
            <a:pPr algn="r"/>
            <a:r>
              <a:rPr lang="ar-SA" sz="4000" b="1" dirty="0">
                <a:latin typeface="Traditional Arabic" panose="02020603050405020304" pitchFamily="18" charset="-78"/>
                <a:cs typeface="Traditional Arabic" panose="02020603050405020304" pitchFamily="18" charset="-78"/>
              </a:rPr>
              <a:t>البرامج :</a:t>
            </a:r>
          </a:p>
        </p:txBody>
      </p:sp>
      <p:sp>
        <p:nvSpPr>
          <p:cNvPr id="3" name="عنصر نائب للمحتوى 2">
            <a:extLst>
              <a:ext uri="{FF2B5EF4-FFF2-40B4-BE49-F238E27FC236}">
                <a16:creationId xmlns:a16="http://schemas.microsoft.com/office/drawing/2014/main" xmlns="" id="{193479AE-1BB1-444F-9D39-613E4F5776FE}"/>
              </a:ext>
            </a:extLst>
          </p:cNvPr>
          <p:cNvSpPr>
            <a:spLocks noGrp="1"/>
          </p:cNvSpPr>
          <p:nvPr>
            <p:ph idx="1"/>
          </p:nvPr>
        </p:nvSpPr>
        <p:spPr>
          <a:xfrm>
            <a:off x="2589212" y="1351722"/>
            <a:ext cx="8915400" cy="4559500"/>
          </a:xfrm>
        </p:spPr>
        <p:txBody>
          <a:bodyPr>
            <a:normAutofit/>
          </a:bodyPr>
          <a:lstStyle/>
          <a:p>
            <a:r>
              <a:rPr lang="ar-SA" sz="4000" dirty="0">
                <a:latin typeface="Traditional Arabic" panose="02020603050405020304" pitchFamily="18" charset="-78"/>
                <a:cs typeface="Traditional Arabic" panose="02020603050405020304" pitchFamily="18" charset="-78"/>
              </a:rPr>
              <a:t>أو</a:t>
            </a:r>
            <a:r>
              <a:rPr lang="ar-SA" sz="3600" dirty="0">
                <a:latin typeface="Traditional Arabic" panose="02020603050405020304" pitchFamily="18" charset="-78"/>
                <a:cs typeface="Traditional Arabic" panose="02020603050405020304" pitchFamily="18" charset="-78"/>
              </a:rPr>
              <a:t>لاً: برنامج تثقيف الأم والطفل</a:t>
            </a:r>
          </a:p>
          <a:p>
            <a:r>
              <a:rPr lang="ar-SA" sz="3600" dirty="0">
                <a:latin typeface="Traditional Arabic" panose="02020603050405020304" pitchFamily="18" charset="-78"/>
                <a:cs typeface="Traditional Arabic" panose="02020603050405020304" pitchFamily="18" charset="-78"/>
              </a:rPr>
              <a:t>ثانياً: دمج دعم وتطوير أداء مدربات ومشرفات</a:t>
            </a:r>
          </a:p>
          <a:p>
            <a:r>
              <a:rPr lang="ar-SA" sz="3600" dirty="0">
                <a:latin typeface="Traditional Arabic" panose="02020603050405020304" pitchFamily="18" charset="-78"/>
                <a:cs typeface="Traditional Arabic" panose="02020603050405020304" pitchFamily="18" charset="-78"/>
              </a:rPr>
              <a:t>ثالثاً: برنامج الوالدية الفعالة لليافعين</a:t>
            </a:r>
          </a:p>
          <a:p>
            <a:r>
              <a:rPr lang="ar-SA" sz="3600" dirty="0">
                <a:latin typeface="Traditional Arabic" panose="02020603050405020304" pitchFamily="18" charset="-78"/>
                <a:cs typeface="Traditional Arabic" panose="02020603050405020304" pitchFamily="18" charset="-78"/>
              </a:rPr>
              <a:t>رابعاً: برنامج التثقيف والتوعية المجتمعية المباشرة</a:t>
            </a:r>
          </a:p>
          <a:p>
            <a:r>
              <a:rPr lang="ar-SA" sz="3600" dirty="0">
                <a:latin typeface="Traditional Arabic" panose="02020603050405020304" pitchFamily="18" charset="-78"/>
                <a:cs typeface="Traditional Arabic" panose="02020603050405020304" pitchFamily="18" charset="-78"/>
              </a:rPr>
              <a:t>خامساً: برنامج الرضاعة الطبيعية بالتعاون مع وزارة الصحة</a:t>
            </a:r>
            <a:endParaRPr lang="ar-SA" sz="4000"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2857434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03952B39-7769-4703-B28B-1235A926E2B2}"/>
              </a:ext>
            </a:extLst>
          </p:cNvPr>
          <p:cNvSpPr>
            <a:spLocks noGrp="1"/>
          </p:cNvSpPr>
          <p:nvPr>
            <p:ph type="title"/>
          </p:nvPr>
        </p:nvSpPr>
        <p:spPr>
          <a:xfrm>
            <a:off x="2592925" y="624110"/>
            <a:ext cx="8911687" cy="957040"/>
          </a:xfrm>
        </p:spPr>
        <p:txBody>
          <a:bodyPr>
            <a:normAutofit/>
          </a:bodyPr>
          <a:lstStyle/>
          <a:p>
            <a:pPr algn="r"/>
            <a:r>
              <a:rPr lang="ar-SA" sz="4000" b="1" dirty="0">
                <a:latin typeface="Traditional Arabic" panose="02020603050405020304" pitchFamily="18" charset="-78"/>
                <a:cs typeface="Traditional Arabic" panose="02020603050405020304" pitchFamily="18" charset="-78"/>
              </a:rPr>
              <a:t>أولاً: برنامج تثقيف الأم والطفل:</a:t>
            </a:r>
          </a:p>
        </p:txBody>
      </p:sp>
      <p:sp>
        <p:nvSpPr>
          <p:cNvPr id="3" name="عنصر نائب للمحتوى 2">
            <a:extLst>
              <a:ext uri="{FF2B5EF4-FFF2-40B4-BE49-F238E27FC236}">
                <a16:creationId xmlns:a16="http://schemas.microsoft.com/office/drawing/2014/main" xmlns="" id="{FE3A5070-396C-4688-BBA2-1F445CA98D79}"/>
              </a:ext>
            </a:extLst>
          </p:cNvPr>
          <p:cNvSpPr>
            <a:spLocks noGrp="1"/>
          </p:cNvSpPr>
          <p:nvPr>
            <p:ph idx="1"/>
          </p:nvPr>
        </p:nvSpPr>
        <p:spPr>
          <a:xfrm>
            <a:off x="2415277" y="1721955"/>
            <a:ext cx="8915400" cy="3777622"/>
          </a:xfrm>
        </p:spPr>
        <p:txBody>
          <a:bodyPr>
            <a:normAutofit lnSpcReduction="10000"/>
          </a:bodyPr>
          <a:lstStyle/>
          <a:p>
            <a:r>
              <a:rPr lang="ar-SA" sz="2800" dirty="0">
                <a:latin typeface="Traditional Arabic" panose="02020603050405020304" pitchFamily="18" charset="-78"/>
                <a:cs typeface="Traditional Arabic" panose="02020603050405020304" pitchFamily="18" charset="-78"/>
              </a:rPr>
              <a:t>برنامج موجه للأمهات والمعنيات بالتربية وتقديم الرعاية للطفل , </a:t>
            </a:r>
            <a:r>
              <a:rPr lang="ar-SA" sz="2800" dirty="0" err="1">
                <a:latin typeface="Traditional Arabic" panose="02020603050405020304" pitchFamily="18" charset="-78"/>
                <a:cs typeface="Traditional Arabic" panose="02020603050405020304" pitchFamily="18" charset="-78"/>
              </a:rPr>
              <a:t>مابين</a:t>
            </a:r>
            <a:r>
              <a:rPr lang="ar-SA" sz="2800" dirty="0">
                <a:latin typeface="Traditional Arabic" panose="02020603050405020304" pitchFamily="18" charset="-78"/>
                <a:cs typeface="Traditional Arabic" panose="02020603050405020304" pitchFamily="18" charset="-78"/>
              </a:rPr>
              <a:t> (3-9)سنوات, يطبق على مدار(25) أسبوعاَ , مرة واحدة أسبوعياَ , ويقدم مجانًا.</a:t>
            </a:r>
          </a:p>
          <a:p>
            <a:r>
              <a:rPr lang="ar-SA" sz="2800" dirty="0">
                <a:latin typeface="Traditional Arabic" panose="02020603050405020304" pitchFamily="18" charset="-78"/>
                <a:cs typeface="Traditional Arabic" panose="02020603050405020304" pitchFamily="18" charset="-78"/>
              </a:rPr>
              <a:t>يتكون البرنامج من جزأين منفصلين:</a:t>
            </a:r>
          </a:p>
          <a:p>
            <a:r>
              <a:rPr lang="ar-SA" sz="2800" dirty="0">
                <a:latin typeface="Traditional Arabic" panose="02020603050405020304" pitchFamily="18" charset="-78"/>
                <a:cs typeface="Traditional Arabic" panose="02020603050405020304" pitchFamily="18" charset="-78"/>
              </a:rPr>
              <a:t>الجزء الأول :برنامج دعم الأم , يهدف إلى دعم الأمهات والمعنيات بتقديم الرعاية للطفل, في التربية والتواصل والتفاعل التربوي مع الاطفال وحمايتهم من الاخطار والمحافظة على صحتهم.</a:t>
            </a:r>
          </a:p>
          <a:p>
            <a:r>
              <a:rPr lang="ar-SA" sz="2800" dirty="0">
                <a:latin typeface="Traditional Arabic" panose="02020603050405020304" pitchFamily="18" charset="-78"/>
                <a:cs typeface="Traditional Arabic" panose="02020603050405020304" pitchFamily="18" charset="-78"/>
              </a:rPr>
              <a:t>الجزء الثاني: برنامج التدريب المعرفي , الهادف إلى إكساب الطفل المهارات الاساسية للتعلم , ويقتصر تطبيقه على الأمهات اللاتي لديهن أطفال في سن الخامسة, ولم يلتحقوا برياض الأطفال.</a:t>
            </a:r>
          </a:p>
        </p:txBody>
      </p:sp>
    </p:spTree>
    <p:extLst>
      <p:ext uri="{BB962C8B-B14F-4D97-AF65-F5344CB8AC3E}">
        <p14:creationId xmlns:p14="http://schemas.microsoft.com/office/powerpoint/2010/main" val="21691395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89212" y="852710"/>
            <a:ext cx="8911687" cy="1280890"/>
          </a:xfrm>
        </p:spPr>
        <p:txBody>
          <a:bodyPr>
            <a:normAutofit fontScale="90000"/>
          </a:bodyPr>
          <a:lstStyle/>
          <a:p>
            <a:pPr algn="r"/>
            <a:r>
              <a:rPr lang="ar-SA" sz="4400" b="1" dirty="0">
                <a:latin typeface="Traditional Arabic" panose="02020603050405020304" pitchFamily="18" charset="-78"/>
                <a:cs typeface="Traditional Arabic" panose="02020603050405020304" pitchFamily="18" charset="-78"/>
              </a:rPr>
              <a:t>شروط الالتحاق ببرنامج تثقيف الأم والطفل:</a:t>
            </a:r>
            <a:r>
              <a:rPr lang="ar-SA" dirty="0"/>
              <a:t/>
            </a:r>
            <a:br>
              <a:rPr lang="ar-SA" dirty="0"/>
            </a:br>
            <a:endParaRPr lang="ar-SA" dirty="0"/>
          </a:p>
        </p:txBody>
      </p:sp>
      <p:sp>
        <p:nvSpPr>
          <p:cNvPr id="3" name="عنصر نائب للمحتوى 2"/>
          <p:cNvSpPr>
            <a:spLocks noGrp="1"/>
          </p:cNvSpPr>
          <p:nvPr>
            <p:ph idx="1"/>
          </p:nvPr>
        </p:nvSpPr>
        <p:spPr/>
        <p:txBody>
          <a:bodyPr>
            <a:normAutofit/>
          </a:bodyPr>
          <a:lstStyle/>
          <a:p>
            <a:r>
              <a:rPr lang="ar-SA" sz="3200" dirty="0">
                <a:latin typeface="Traditional Arabic" panose="02020603050405020304" pitchFamily="18" charset="-78"/>
                <a:cs typeface="Traditional Arabic" panose="02020603050405020304" pitchFamily="18" charset="-78"/>
              </a:rPr>
              <a:t>أن يكون لدى الأم أو المنية برعاية الطفل أطفال ما بين (3-9)سنوات.</a:t>
            </a:r>
          </a:p>
          <a:p>
            <a:r>
              <a:rPr lang="ar-SA" sz="3200" dirty="0">
                <a:latin typeface="Traditional Arabic" panose="02020603050405020304" pitchFamily="18" charset="-78"/>
                <a:cs typeface="Traditional Arabic" panose="02020603050405020304" pitchFamily="18" charset="-78"/>
              </a:rPr>
              <a:t>أن تكون الأم قادرة على القراءة والكتابة.</a:t>
            </a:r>
          </a:p>
          <a:p>
            <a:r>
              <a:rPr lang="ar-SA" sz="3200" dirty="0">
                <a:latin typeface="Traditional Arabic" panose="02020603050405020304" pitchFamily="18" charset="-78"/>
                <a:cs typeface="Traditional Arabic" panose="02020603050405020304" pitchFamily="18" charset="-78"/>
              </a:rPr>
              <a:t>الالتزام بالحضور في المواعيد المحددة , من داية اللقاء الى نهايته , لمدة 25 أسبوعًا.</a:t>
            </a:r>
          </a:p>
          <a:p>
            <a:r>
              <a:rPr lang="ar-SA" sz="3200" dirty="0">
                <a:latin typeface="Traditional Arabic" panose="02020603050405020304" pitchFamily="18" charset="-78"/>
                <a:cs typeface="Traditional Arabic" panose="02020603050405020304" pitchFamily="18" charset="-78"/>
              </a:rPr>
              <a:t>الالتزام بحضور اللقاءات بما لا يقل عن 80% من مدة البرنامج, بحيث لا يتجاوز الغياب (4) لقاءات.</a:t>
            </a:r>
          </a:p>
        </p:txBody>
      </p:sp>
    </p:spTree>
    <p:extLst>
      <p:ext uri="{BB962C8B-B14F-4D97-AF65-F5344CB8AC3E}">
        <p14:creationId xmlns:p14="http://schemas.microsoft.com/office/powerpoint/2010/main" val="2551779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16371" y="272418"/>
            <a:ext cx="8911687" cy="735767"/>
          </a:xfrm>
        </p:spPr>
        <p:txBody>
          <a:bodyPr/>
          <a:lstStyle/>
          <a:p>
            <a:pPr algn="r"/>
            <a:r>
              <a:rPr lang="ar-SA" b="1" dirty="0">
                <a:latin typeface="Traditional Arabic" pitchFamily="18" charset="-78"/>
                <a:cs typeface="Traditional Arabic" pitchFamily="18" charset="-78"/>
              </a:rPr>
              <a:t>احتياجات برنامج تثقيف الأم والطفل:</a:t>
            </a:r>
          </a:p>
        </p:txBody>
      </p:sp>
      <p:sp>
        <p:nvSpPr>
          <p:cNvPr id="3" name="عنصر نائب للمحتوى 2"/>
          <p:cNvSpPr>
            <a:spLocks noGrp="1"/>
          </p:cNvSpPr>
          <p:nvPr>
            <p:ph idx="1"/>
          </p:nvPr>
        </p:nvSpPr>
        <p:spPr>
          <a:xfrm>
            <a:off x="2763715" y="873752"/>
            <a:ext cx="8915400" cy="5887915"/>
          </a:xfrm>
        </p:spPr>
        <p:txBody>
          <a:bodyPr>
            <a:normAutofit/>
          </a:bodyPr>
          <a:lstStyle/>
          <a:p>
            <a:r>
              <a:rPr lang="ar-SA" sz="2800" dirty="0">
                <a:latin typeface="Traditional Arabic" pitchFamily="18" charset="-78"/>
                <a:cs typeface="Traditional Arabic" pitchFamily="18" charset="-78"/>
              </a:rPr>
              <a:t>تماشياً مع أهداف جمعية رعاية الطفولة بمجانية توعية الأم وتثقيفها , فإن الجمعية توفر جميع ما يخدم البرنامج , شاملاً ما يلي:</a:t>
            </a:r>
          </a:p>
          <a:p>
            <a:pPr marL="0" indent="0">
              <a:buNone/>
            </a:pPr>
            <a:endParaRPr lang="ar-SA" sz="2400" dirty="0">
              <a:latin typeface="Traditional Arabic" pitchFamily="18" charset="-78"/>
              <a:cs typeface="Traditional Arabic" pitchFamily="18" charset="-78"/>
            </a:endParaRPr>
          </a:p>
          <a:p>
            <a:pPr marL="0" indent="0">
              <a:buNone/>
            </a:pPr>
            <a:endParaRPr lang="ar-SA" sz="2400" dirty="0">
              <a:latin typeface="Traditional Arabic" pitchFamily="18" charset="-78"/>
              <a:cs typeface="Traditional Arabic" pitchFamily="18" charset="-78"/>
            </a:endParaRPr>
          </a:p>
          <a:p>
            <a:pPr marL="0" indent="0">
              <a:buNone/>
            </a:pPr>
            <a:endParaRPr lang="ar-SA" sz="2400" dirty="0">
              <a:latin typeface="Traditional Arabic" pitchFamily="18" charset="-78"/>
              <a:cs typeface="Traditional Arabic" pitchFamily="18" charset="-78"/>
            </a:endParaRPr>
          </a:p>
          <a:p>
            <a:pPr marL="0" indent="0">
              <a:buNone/>
            </a:pPr>
            <a:endParaRPr lang="ar-SA" sz="2400" dirty="0">
              <a:latin typeface="Traditional Arabic" pitchFamily="18" charset="-78"/>
              <a:cs typeface="Traditional Arabic" pitchFamily="18" charset="-78"/>
            </a:endParaRPr>
          </a:p>
          <a:p>
            <a:pPr marL="0" indent="0">
              <a:buNone/>
            </a:pPr>
            <a:endParaRPr lang="ar-SA" sz="2400" dirty="0">
              <a:latin typeface="Traditional Arabic" pitchFamily="18" charset="-78"/>
              <a:cs typeface="Traditional Arabic" pitchFamily="18" charset="-78"/>
            </a:endParaRPr>
          </a:p>
          <a:p>
            <a:pPr marL="0" indent="0">
              <a:buNone/>
            </a:pPr>
            <a:endParaRPr lang="ar-SA" sz="2400" dirty="0">
              <a:latin typeface="Traditional Arabic" pitchFamily="18" charset="-78"/>
              <a:cs typeface="Traditional Arabic" pitchFamily="18" charset="-78"/>
            </a:endParaRPr>
          </a:p>
          <a:p>
            <a:pPr marL="0" indent="0">
              <a:buNone/>
            </a:pPr>
            <a:endParaRPr lang="ar-SA" sz="2400" dirty="0">
              <a:latin typeface="Traditional Arabic" pitchFamily="18" charset="-78"/>
              <a:cs typeface="Traditional Arabic" pitchFamily="18" charset="-78"/>
            </a:endParaRPr>
          </a:p>
          <a:p>
            <a:pPr marL="0" indent="0">
              <a:buNone/>
            </a:pPr>
            <a:endParaRPr lang="ar-SA" sz="2400" dirty="0">
              <a:latin typeface="Traditional Arabic" pitchFamily="18" charset="-78"/>
              <a:cs typeface="Traditional Arabic" pitchFamily="18" charset="-78"/>
            </a:endParaRPr>
          </a:p>
        </p:txBody>
      </p:sp>
      <p:sp>
        <p:nvSpPr>
          <p:cNvPr id="4" name="مستطيل 3"/>
          <p:cNvSpPr/>
          <p:nvPr/>
        </p:nvSpPr>
        <p:spPr>
          <a:xfrm>
            <a:off x="5404337" y="1875692"/>
            <a:ext cx="2708031" cy="5861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a:latin typeface="Traditional Arabic" pitchFamily="18" charset="-78"/>
                <a:cs typeface="Traditional Arabic" pitchFamily="18" charset="-78"/>
              </a:rPr>
              <a:t>أولاً: برنامج دعم الأم:</a:t>
            </a:r>
          </a:p>
        </p:txBody>
      </p:sp>
      <p:cxnSp>
        <p:nvCxnSpPr>
          <p:cNvPr id="6" name="رابط كسهم مستقيم 5"/>
          <p:cNvCxnSpPr/>
          <p:nvPr/>
        </p:nvCxnSpPr>
        <p:spPr>
          <a:xfrm flipH="1">
            <a:off x="4970583" y="2461846"/>
            <a:ext cx="433754" cy="3868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رابط كسهم مستقيم 11"/>
          <p:cNvCxnSpPr/>
          <p:nvPr/>
        </p:nvCxnSpPr>
        <p:spPr>
          <a:xfrm>
            <a:off x="8112368" y="2461846"/>
            <a:ext cx="293077" cy="3868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رابط كسهم مستقيم 17"/>
          <p:cNvCxnSpPr/>
          <p:nvPr/>
        </p:nvCxnSpPr>
        <p:spPr>
          <a:xfrm>
            <a:off x="6166338" y="2461846"/>
            <a:ext cx="0" cy="5978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رابط كسهم مستقيم 22"/>
          <p:cNvCxnSpPr/>
          <p:nvPr/>
        </p:nvCxnSpPr>
        <p:spPr>
          <a:xfrm>
            <a:off x="7221415" y="2461846"/>
            <a:ext cx="0" cy="5978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مستطيل مستدير الزوايا 28"/>
          <p:cNvSpPr/>
          <p:nvPr/>
        </p:nvSpPr>
        <p:spPr>
          <a:xfrm>
            <a:off x="3317631" y="2168770"/>
            <a:ext cx="1594337" cy="890954"/>
          </a:xfrm>
          <a:prstGeom prst="roundRect">
            <a:avLst>
              <a:gd name="adj" fmla="val 25088"/>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a:latin typeface="Traditional Arabic" pitchFamily="18" charset="-78"/>
                <a:cs typeface="Traditional Arabic" pitchFamily="18" charset="-78"/>
              </a:rPr>
              <a:t>4-ملخصات جلسات البرنامج لكل متدربة</a:t>
            </a:r>
          </a:p>
        </p:txBody>
      </p:sp>
      <p:sp>
        <p:nvSpPr>
          <p:cNvPr id="30" name="مستطيل مستدير الزوايا 29"/>
          <p:cNvSpPr/>
          <p:nvPr/>
        </p:nvSpPr>
        <p:spPr>
          <a:xfrm>
            <a:off x="5052645" y="3059723"/>
            <a:ext cx="1758463" cy="8909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a:latin typeface="Traditional Arabic" pitchFamily="18" charset="-78"/>
                <a:cs typeface="Traditional Arabic" pitchFamily="18" charset="-78"/>
              </a:rPr>
              <a:t>3-توفير مشرفة لمتابعة جودة البرنامج.</a:t>
            </a:r>
          </a:p>
        </p:txBody>
      </p:sp>
      <p:sp>
        <p:nvSpPr>
          <p:cNvPr id="31" name="مستطيل مستدير الزوايا 30"/>
          <p:cNvSpPr/>
          <p:nvPr/>
        </p:nvSpPr>
        <p:spPr>
          <a:xfrm>
            <a:off x="6904891" y="3100754"/>
            <a:ext cx="1582615" cy="8499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a:latin typeface="Traditional Arabic" pitchFamily="18" charset="-78"/>
                <a:cs typeface="Traditional Arabic" pitchFamily="18" charset="-78"/>
              </a:rPr>
              <a:t>2-اختيار المدربة وتأهيلها.</a:t>
            </a:r>
          </a:p>
        </p:txBody>
      </p:sp>
      <p:sp>
        <p:nvSpPr>
          <p:cNvPr id="32" name="مستطيل مستدير الزوايا 31"/>
          <p:cNvSpPr/>
          <p:nvPr/>
        </p:nvSpPr>
        <p:spPr>
          <a:xfrm>
            <a:off x="8581292" y="2274276"/>
            <a:ext cx="1524000" cy="8264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a:latin typeface="Traditional Arabic" pitchFamily="18" charset="-78"/>
                <a:cs typeface="Traditional Arabic" pitchFamily="18" charset="-78"/>
              </a:rPr>
              <a:t>1-توفير موقع التدريب.</a:t>
            </a:r>
          </a:p>
        </p:txBody>
      </p:sp>
      <p:sp>
        <p:nvSpPr>
          <p:cNvPr id="13" name="مستطيل 12"/>
          <p:cNvSpPr/>
          <p:nvPr/>
        </p:nvSpPr>
        <p:spPr>
          <a:xfrm>
            <a:off x="5404337" y="4610100"/>
            <a:ext cx="2708031" cy="647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a:latin typeface="Traditional Arabic" pitchFamily="18" charset="-78"/>
                <a:cs typeface="Traditional Arabic" pitchFamily="18" charset="-78"/>
              </a:rPr>
              <a:t>ثانياً: برنامج التدريب المعرفي</a:t>
            </a:r>
          </a:p>
        </p:txBody>
      </p:sp>
      <p:cxnSp>
        <p:nvCxnSpPr>
          <p:cNvPr id="7" name="رابط كسهم مستقيم 6"/>
          <p:cNvCxnSpPr/>
          <p:nvPr/>
        </p:nvCxnSpPr>
        <p:spPr>
          <a:xfrm flipH="1">
            <a:off x="5052645" y="5257800"/>
            <a:ext cx="351692" cy="3763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a:off x="6758352" y="5257800"/>
            <a:ext cx="0" cy="6084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رابط كسهم مستقيم 10"/>
          <p:cNvCxnSpPr/>
          <p:nvPr/>
        </p:nvCxnSpPr>
        <p:spPr>
          <a:xfrm>
            <a:off x="8124092" y="5257800"/>
            <a:ext cx="363414" cy="3763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مستطيل مستدير الزوايا 20"/>
          <p:cNvSpPr/>
          <p:nvPr/>
        </p:nvSpPr>
        <p:spPr>
          <a:xfrm>
            <a:off x="3247292" y="5456065"/>
            <a:ext cx="1735014" cy="10010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a:latin typeface="Traditional Arabic" panose="02020603050405020304" pitchFamily="18" charset="-78"/>
                <a:cs typeface="Traditional Arabic" panose="02020603050405020304" pitchFamily="18" charset="-78"/>
              </a:rPr>
              <a:t>حقيبة تحتوي مقلمة بها مواد وأدوات</a:t>
            </a:r>
          </a:p>
        </p:txBody>
      </p:sp>
      <p:sp>
        <p:nvSpPr>
          <p:cNvPr id="22" name="مستطيل مستدير الزوايا 21"/>
          <p:cNvSpPr/>
          <p:nvPr/>
        </p:nvSpPr>
        <p:spPr>
          <a:xfrm>
            <a:off x="5804683" y="5866228"/>
            <a:ext cx="2012850" cy="6862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a:latin typeface="Traditional Arabic" panose="02020603050405020304" pitchFamily="18" charset="-78"/>
                <a:cs typeface="Traditional Arabic" panose="02020603050405020304" pitchFamily="18" charset="-78"/>
              </a:rPr>
              <a:t>(8) قصص</a:t>
            </a:r>
          </a:p>
        </p:txBody>
      </p:sp>
      <p:sp>
        <p:nvSpPr>
          <p:cNvPr id="24" name="مستطيل مستدير الزوايا 23"/>
          <p:cNvSpPr/>
          <p:nvPr/>
        </p:nvSpPr>
        <p:spPr>
          <a:xfrm>
            <a:off x="8487506" y="5584872"/>
            <a:ext cx="1772530" cy="8950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a:latin typeface="Traditional Arabic" panose="02020603050405020304" pitchFamily="18" charset="-78"/>
                <a:cs typeface="Traditional Arabic" panose="02020603050405020304" pitchFamily="18" charset="-78"/>
              </a:rPr>
              <a:t>كتيبات برنامج الدريب المعرفي</a:t>
            </a:r>
          </a:p>
        </p:txBody>
      </p:sp>
    </p:spTree>
    <p:extLst>
      <p:ext uri="{BB962C8B-B14F-4D97-AF65-F5344CB8AC3E}">
        <p14:creationId xmlns:p14="http://schemas.microsoft.com/office/powerpoint/2010/main" val="11249480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latin typeface="Traditional Arabic" pitchFamily="18" charset="-78"/>
                <a:cs typeface="Traditional Arabic" pitchFamily="18" charset="-78"/>
              </a:rPr>
              <a:t>اللقاءات التعريفية لبرنامج تثقيف الطفل:</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896673342"/>
              </p:ext>
            </p:extLst>
          </p:nvPr>
        </p:nvGraphicFramePr>
        <p:xfrm>
          <a:off x="2659551" y="1871002"/>
          <a:ext cx="8918159" cy="2977662"/>
        </p:xfrm>
        <a:graphic>
          <a:graphicData uri="http://schemas.openxmlformats.org/drawingml/2006/table">
            <a:tbl>
              <a:tblPr rtl="1" firstRow="1" lastRow="1" bandRow="1">
                <a:tableStyleId>{5C22544A-7EE6-4342-B048-85BDC9FD1C3A}</a:tableStyleId>
              </a:tblPr>
              <a:tblGrid>
                <a:gridCol w="2994585">
                  <a:extLst>
                    <a:ext uri="{9D8B030D-6E8A-4147-A177-3AD203B41FA5}">
                      <a16:colId xmlns:a16="http://schemas.microsoft.com/office/drawing/2014/main" xmlns="" val="20000"/>
                    </a:ext>
                  </a:extLst>
                </a:gridCol>
                <a:gridCol w="2950854">
                  <a:extLst>
                    <a:ext uri="{9D8B030D-6E8A-4147-A177-3AD203B41FA5}">
                      <a16:colId xmlns:a16="http://schemas.microsoft.com/office/drawing/2014/main" xmlns="" val="20001"/>
                    </a:ext>
                  </a:extLst>
                </a:gridCol>
                <a:gridCol w="2972720">
                  <a:extLst>
                    <a:ext uri="{9D8B030D-6E8A-4147-A177-3AD203B41FA5}">
                      <a16:colId xmlns:a16="http://schemas.microsoft.com/office/drawing/2014/main" xmlns="" val="20002"/>
                    </a:ext>
                  </a:extLst>
                </a:gridCol>
              </a:tblGrid>
              <a:tr h="496277">
                <a:tc>
                  <a:txBody>
                    <a:bodyPr/>
                    <a:lstStyle/>
                    <a:p>
                      <a:pPr algn="ctr" rtl="1"/>
                      <a:endParaRPr lang="ar-SA" sz="2000" dirty="0">
                        <a:latin typeface="Traditional Arabic" pitchFamily="18" charset="-78"/>
                        <a:cs typeface="Traditional Arabic" pitchFamily="18" charset="-78"/>
                      </a:endParaRPr>
                    </a:p>
                  </a:txBody>
                  <a:tcPr/>
                </a:tc>
                <a:tc>
                  <a:txBody>
                    <a:bodyPr/>
                    <a:lstStyle/>
                    <a:p>
                      <a:pPr algn="ctr" rtl="1"/>
                      <a:r>
                        <a:rPr lang="ar-SA" sz="2000" dirty="0">
                          <a:latin typeface="Traditional Arabic" pitchFamily="18" charset="-78"/>
                          <a:cs typeface="Traditional Arabic" pitchFamily="18" charset="-78"/>
                        </a:rPr>
                        <a:t>الفئة المستهدفة</a:t>
                      </a:r>
                    </a:p>
                  </a:txBody>
                  <a:tcPr/>
                </a:tc>
                <a:tc>
                  <a:txBody>
                    <a:bodyPr/>
                    <a:lstStyle/>
                    <a:p>
                      <a:pPr algn="ctr" rtl="1"/>
                      <a:r>
                        <a:rPr lang="ar-SA" sz="2000" dirty="0">
                          <a:latin typeface="Traditional Arabic" pitchFamily="18" charset="-78"/>
                          <a:cs typeface="Traditional Arabic" pitchFamily="18" charset="-78"/>
                        </a:rPr>
                        <a:t>التاريخ</a:t>
                      </a:r>
                    </a:p>
                  </a:txBody>
                  <a:tcPr/>
                </a:tc>
                <a:extLst>
                  <a:ext uri="{0D108BD9-81ED-4DB2-BD59-A6C34878D82A}">
                    <a16:rowId xmlns:a16="http://schemas.microsoft.com/office/drawing/2014/main" xmlns="" val="10000"/>
                  </a:ext>
                </a:extLst>
              </a:tr>
              <a:tr h="496277">
                <a:tc rowSpan="2">
                  <a:txBody>
                    <a:bodyPr/>
                    <a:lstStyle/>
                    <a:p>
                      <a:pPr algn="ctr" rtl="1"/>
                      <a:endParaRPr lang="ar-SA" sz="2000" dirty="0">
                        <a:latin typeface="Traditional Arabic" pitchFamily="18" charset="-78"/>
                        <a:cs typeface="Traditional Arabic" pitchFamily="18" charset="-78"/>
                      </a:endParaRPr>
                    </a:p>
                    <a:p>
                      <a:pPr algn="ctr" rtl="1"/>
                      <a:r>
                        <a:rPr lang="ar-SA" sz="2000" dirty="0">
                          <a:latin typeface="Traditional Arabic" pitchFamily="18" charset="-78"/>
                          <a:cs typeface="Traditional Arabic" pitchFamily="18" charset="-78"/>
                        </a:rPr>
                        <a:t>1</a:t>
                      </a:r>
                    </a:p>
                  </a:txBody>
                  <a:tcPr/>
                </a:tc>
                <a:tc>
                  <a:txBody>
                    <a:bodyPr/>
                    <a:lstStyle/>
                    <a:p>
                      <a:pPr algn="ctr" rtl="1"/>
                      <a:r>
                        <a:rPr lang="ar-SA" sz="2000" dirty="0">
                          <a:latin typeface="Traditional Arabic" pitchFamily="18" charset="-78"/>
                          <a:cs typeface="Traditional Arabic" pitchFamily="18" charset="-78"/>
                        </a:rPr>
                        <a:t>أمهات مدارس علوم الرياض</a:t>
                      </a:r>
                    </a:p>
                  </a:txBody>
                  <a:tcPr/>
                </a:tc>
                <a:tc>
                  <a:txBody>
                    <a:bodyPr/>
                    <a:lstStyle/>
                    <a:p>
                      <a:pPr algn="ctr" rtl="1"/>
                      <a:r>
                        <a:rPr lang="ar-SA" sz="2000" dirty="0">
                          <a:latin typeface="Traditional Arabic" pitchFamily="18" charset="-78"/>
                          <a:cs typeface="Traditional Arabic" pitchFamily="18" charset="-78"/>
                        </a:rPr>
                        <a:t>24 مارس 2016م</a:t>
                      </a:r>
                    </a:p>
                  </a:txBody>
                  <a:tcPr/>
                </a:tc>
                <a:extLst>
                  <a:ext uri="{0D108BD9-81ED-4DB2-BD59-A6C34878D82A}">
                    <a16:rowId xmlns:a16="http://schemas.microsoft.com/office/drawing/2014/main" xmlns="" val="10001"/>
                  </a:ext>
                </a:extLst>
              </a:tr>
              <a:tr h="496277">
                <a:tc vMerge="1">
                  <a:txBody>
                    <a:bodyPr/>
                    <a:lstStyle/>
                    <a:p>
                      <a:pPr rtl="1"/>
                      <a:endParaRPr lang="ar-SA" dirty="0"/>
                    </a:p>
                  </a:txBody>
                  <a:tcPr/>
                </a:tc>
                <a:tc>
                  <a:txBody>
                    <a:bodyPr/>
                    <a:lstStyle/>
                    <a:p>
                      <a:pPr algn="ctr" rtl="1"/>
                      <a:r>
                        <a:rPr lang="ar-SA" sz="2000" dirty="0">
                          <a:latin typeface="Traditional Arabic" pitchFamily="18" charset="-78"/>
                          <a:cs typeface="Traditional Arabic" pitchFamily="18" charset="-78"/>
                        </a:rPr>
                        <a:t>مدارس غراس الأخلاق</a:t>
                      </a:r>
                    </a:p>
                  </a:txBody>
                  <a:tcPr/>
                </a:tc>
                <a:tc>
                  <a:txBody>
                    <a:bodyPr/>
                    <a:lstStyle/>
                    <a:p>
                      <a:pPr algn="ctr" rtl="1"/>
                      <a:r>
                        <a:rPr lang="ar-SA" sz="2000" dirty="0">
                          <a:latin typeface="Traditional Arabic" pitchFamily="18" charset="-78"/>
                          <a:cs typeface="Traditional Arabic" pitchFamily="18" charset="-78"/>
                        </a:rPr>
                        <a:t>16أكتوبر 2016م</a:t>
                      </a:r>
                    </a:p>
                  </a:txBody>
                  <a:tcPr/>
                </a:tc>
                <a:extLst>
                  <a:ext uri="{0D108BD9-81ED-4DB2-BD59-A6C34878D82A}">
                    <a16:rowId xmlns:a16="http://schemas.microsoft.com/office/drawing/2014/main" xmlns="" val="10002"/>
                  </a:ext>
                </a:extLst>
              </a:tr>
              <a:tr h="496277">
                <a:tc rowSpan="2">
                  <a:txBody>
                    <a:bodyPr/>
                    <a:lstStyle/>
                    <a:p>
                      <a:pPr algn="ctr" rtl="1"/>
                      <a:endParaRPr lang="ar-SA" sz="2000" dirty="0">
                        <a:latin typeface="Traditional Arabic" pitchFamily="18" charset="-78"/>
                        <a:cs typeface="Traditional Arabic" pitchFamily="18" charset="-78"/>
                      </a:endParaRPr>
                    </a:p>
                    <a:p>
                      <a:pPr algn="ctr" rtl="1"/>
                      <a:r>
                        <a:rPr lang="ar-SA" sz="2000" dirty="0">
                          <a:latin typeface="Traditional Arabic" pitchFamily="18" charset="-78"/>
                          <a:cs typeface="Traditional Arabic" pitchFamily="18" charset="-78"/>
                        </a:rPr>
                        <a:t>2</a:t>
                      </a:r>
                    </a:p>
                  </a:txBody>
                  <a:tcPr/>
                </a:tc>
                <a:tc>
                  <a:txBody>
                    <a:bodyPr/>
                    <a:lstStyle/>
                    <a:p>
                      <a:pPr algn="ctr" rtl="1"/>
                      <a:r>
                        <a:rPr lang="ar-SA" sz="2000" dirty="0">
                          <a:latin typeface="Traditional Arabic" pitchFamily="18" charset="-78"/>
                          <a:cs typeface="Traditional Arabic" pitchFamily="18" charset="-78"/>
                        </a:rPr>
                        <a:t>الروضة التاسعة بسكن الخارجية </a:t>
                      </a:r>
                    </a:p>
                  </a:txBody>
                  <a:tcPr/>
                </a:tc>
                <a:tc>
                  <a:txBody>
                    <a:bodyPr/>
                    <a:lstStyle/>
                    <a:p>
                      <a:pPr algn="ctr" rtl="1"/>
                      <a:r>
                        <a:rPr lang="ar-SA" sz="2000" dirty="0">
                          <a:latin typeface="Traditional Arabic" pitchFamily="18" charset="-78"/>
                          <a:cs typeface="Traditional Arabic" pitchFamily="18" charset="-78"/>
                        </a:rPr>
                        <a:t>15ديسمبر 2016م</a:t>
                      </a:r>
                    </a:p>
                  </a:txBody>
                  <a:tcPr/>
                </a:tc>
                <a:extLst>
                  <a:ext uri="{0D108BD9-81ED-4DB2-BD59-A6C34878D82A}">
                    <a16:rowId xmlns:a16="http://schemas.microsoft.com/office/drawing/2014/main" xmlns="" val="10003"/>
                  </a:ext>
                </a:extLst>
              </a:tr>
              <a:tr h="496277">
                <a:tc vMerge="1">
                  <a:txBody>
                    <a:bodyPr/>
                    <a:lstStyle/>
                    <a:p>
                      <a:pPr rtl="1"/>
                      <a:endParaRPr lang="ar-SA" dirty="0"/>
                    </a:p>
                  </a:txBody>
                  <a:tcPr/>
                </a:tc>
                <a:tc>
                  <a:txBody>
                    <a:bodyPr/>
                    <a:lstStyle/>
                    <a:p>
                      <a:pPr algn="ctr" rtl="1"/>
                      <a:r>
                        <a:rPr lang="ar-SA" sz="2000" dirty="0">
                          <a:latin typeface="Traditional Arabic" pitchFamily="18" charset="-78"/>
                          <a:cs typeface="Traditional Arabic" pitchFamily="18" charset="-78"/>
                        </a:rPr>
                        <a:t>مدارس الرياض</a:t>
                      </a:r>
                      <a:r>
                        <a:rPr lang="ar-SA" sz="2000" baseline="0" dirty="0">
                          <a:latin typeface="Traditional Arabic" pitchFamily="18" charset="-78"/>
                          <a:cs typeface="Traditional Arabic" pitchFamily="18" charset="-78"/>
                        </a:rPr>
                        <a:t> (قسم رياض الأطفال)</a:t>
                      </a:r>
                      <a:endParaRPr lang="ar-SA" sz="2000" dirty="0">
                        <a:latin typeface="Traditional Arabic" pitchFamily="18" charset="-78"/>
                        <a:cs typeface="Traditional Arabic" pitchFamily="18" charset="-78"/>
                      </a:endParaRPr>
                    </a:p>
                  </a:txBody>
                  <a:tcPr/>
                </a:tc>
                <a:tc>
                  <a:txBody>
                    <a:bodyPr/>
                    <a:lstStyle/>
                    <a:p>
                      <a:pPr algn="ctr" rtl="1"/>
                      <a:r>
                        <a:rPr lang="ar-SA" sz="2000" dirty="0">
                          <a:latin typeface="Traditional Arabic" pitchFamily="18" charset="-78"/>
                          <a:cs typeface="Traditional Arabic" pitchFamily="18" charset="-78"/>
                        </a:rPr>
                        <a:t>27سبتمبر 2016م</a:t>
                      </a:r>
                    </a:p>
                  </a:txBody>
                  <a:tcPr/>
                </a:tc>
                <a:extLst>
                  <a:ext uri="{0D108BD9-81ED-4DB2-BD59-A6C34878D82A}">
                    <a16:rowId xmlns:a16="http://schemas.microsoft.com/office/drawing/2014/main" xmlns="" val="10004"/>
                  </a:ext>
                </a:extLst>
              </a:tr>
              <a:tr h="496277">
                <a:tc>
                  <a:txBody>
                    <a:bodyPr/>
                    <a:lstStyle/>
                    <a:p>
                      <a:pPr algn="ctr" rtl="1"/>
                      <a:endParaRPr lang="ar-SA" sz="2000" dirty="0">
                        <a:latin typeface="Traditional Arabic" pitchFamily="18" charset="-78"/>
                        <a:cs typeface="Traditional Arabic" pitchFamily="18" charset="-78"/>
                      </a:endParaRPr>
                    </a:p>
                  </a:txBody>
                  <a:tcPr/>
                </a:tc>
                <a:tc>
                  <a:txBody>
                    <a:bodyPr/>
                    <a:lstStyle/>
                    <a:p>
                      <a:pPr algn="ctr" rtl="1"/>
                      <a:r>
                        <a:rPr lang="ar-SA" sz="2000" dirty="0">
                          <a:latin typeface="Traditional Arabic" pitchFamily="18" charset="-78"/>
                          <a:cs typeface="Traditional Arabic" pitchFamily="18" charset="-78"/>
                        </a:rPr>
                        <a:t>المجموع الكلي</a:t>
                      </a:r>
                      <a:r>
                        <a:rPr lang="ar-SA" sz="2000" baseline="0" dirty="0">
                          <a:latin typeface="Traditional Arabic" pitchFamily="18" charset="-78"/>
                          <a:cs typeface="Traditional Arabic" pitchFamily="18" charset="-78"/>
                        </a:rPr>
                        <a:t> لعدد الأمهات</a:t>
                      </a:r>
                      <a:endParaRPr lang="ar-SA" sz="2000" dirty="0">
                        <a:latin typeface="Traditional Arabic" pitchFamily="18" charset="-78"/>
                        <a:cs typeface="Traditional Arabic" pitchFamily="18" charset="-78"/>
                      </a:endParaRPr>
                    </a:p>
                  </a:txBody>
                  <a:tcPr/>
                </a:tc>
                <a:tc>
                  <a:txBody>
                    <a:bodyPr/>
                    <a:lstStyle/>
                    <a:p>
                      <a:pPr algn="ctr" rtl="1"/>
                      <a:r>
                        <a:rPr lang="ar-SA" sz="2000" dirty="0">
                          <a:latin typeface="Traditional Arabic" pitchFamily="18" charset="-78"/>
                          <a:cs typeface="Traditional Arabic" pitchFamily="18" charset="-78"/>
                        </a:rPr>
                        <a:t> 133</a:t>
                      </a:r>
                    </a:p>
                  </a:txBody>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33512339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360094" y="1550505"/>
            <a:ext cx="8911687" cy="1105435"/>
          </a:xfrm>
        </p:spPr>
        <p:txBody>
          <a:bodyPr>
            <a:normAutofit/>
          </a:bodyPr>
          <a:lstStyle/>
          <a:p>
            <a:pPr algn="r"/>
            <a:r>
              <a:rPr lang="ar-SA" sz="4000" b="1" dirty="0">
                <a:latin typeface="Traditional Arabic" pitchFamily="18" charset="-78"/>
                <a:cs typeface="Traditional Arabic" pitchFamily="18" charset="-78"/>
              </a:rPr>
              <a:t>تطوير برنامج تثقيف الأم والطفل:</a:t>
            </a:r>
          </a:p>
        </p:txBody>
      </p:sp>
      <p:sp>
        <p:nvSpPr>
          <p:cNvPr id="3" name="عنصر نائب للمحتوى 2"/>
          <p:cNvSpPr>
            <a:spLocks noGrp="1"/>
          </p:cNvSpPr>
          <p:nvPr>
            <p:ph idx="1"/>
          </p:nvPr>
        </p:nvSpPr>
        <p:spPr>
          <a:xfrm>
            <a:off x="2356381" y="2761549"/>
            <a:ext cx="8915400" cy="3777622"/>
          </a:xfrm>
        </p:spPr>
        <p:txBody>
          <a:bodyPr>
            <a:normAutofit/>
          </a:bodyPr>
          <a:lstStyle/>
          <a:p>
            <a:pPr marL="0" indent="0">
              <a:buNone/>
            </a:pPr>
            <a:r>
              <a:rPr lang="ar-SA" sz="2800" dirty="0">
                <a:latin typeface="Traditional Arabic" pitchFamily="18" charset="-78"/>
                <a:cs typeface="Traditional Arabic" pitchFamily="18" charset="-78"/>
              </a:rPr>
              <a:t>إلحاقاً بمحور ارتكاز الجمعية وبرنامجها الأساس , كان لاد من برامج داعمة ومطورة ,ولهذا وضعت خطة للتطوير, تضمنت تحديث دليل المدربة, وذلك بترجمة النسخة المحدثة لدليل دعم الأم , الموجه للمدربات , من اللغة الإنجليزية للعربية, ثم العمل على مواءمتها للبيئة السعودية من قل فريق استشاري , حيث سيكتمل عام 2017 م – بإذن الله –</a:t>
            </a:r>
          </a:p>
        </p:txBody>
      </p:sp>
    </p:spTree>
    <p:extLst>
      <p:ext uri="{BB962C8B-B14F-4D97-AF65-F5344CB8AC3E}">
        <p14:creationId xmlns:p14="http://schemas.microsoft.com/office/powerpoint/2010/main" val="36165036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3412" y="865501"/>
            <a:ext cx="8911687" cy="810795"/>
          </a:xfrm>
        </p:spPr>
        <p:txBody>
          <a:bodyPr>
            <a:normAutofit/>
          </a:bodyPr>
          <a:lstStyle/>
          <a:p>
            <a:pPr algn="r"/>
            <a:r>
              <a:rPr lang="ar-SA" sz="4000" b="1" dirty="0">
                <a:latin typeface="Traditional Arabic" pitchFamily="18" charset="-78"/>
                <a:cs typeface="Traditional Arabic" pitchFamily="18" charset="-78"/>
              </a:rPr>
              <a:t>ثانياً: برنامج دعم وتطوير أداء مشرفات ومدربات</a:t>
            </a:r>
          </a:p>
        </p:txBody>
      </p:sp>
      <p:sp>
        <p:nvSpPr>
          <p:cNvPr id="3" name="عنصر نائب للمحتوى 2"/>
          <p:cNvSpPr>
            <a:spLocks noGrp="1"/>
          </p:cNvSpPr>
          <p:nvPr>
            <p:ph idx="1"/>
          </p:nvPr>
        </p:nvSpPr>
        <p:spPr>
          <a:xfrm>
            <a:off x="2232219" y="1676296"/>
            <a:ext cx="8915400" cy="4976295"/>
          </a:xfrm>
        </p:spPr>
        <p:txBody>
          <a:bodyPr>
            <a:normAutofit fontScale="92500" lnSpcReduction="10000"/>
          </a:bodyPr>
          <a:lstStyle/>
          <a:p>
            <a:pPr marL="0" indent="0">
              <a:buNone/>
            </a:pPr>
            <a:r>
              <a:rPr lang="ar-SA" sz="2200" dirty="0">
                <a:solidFill>
                  <a:srgbClr val="C00000"/>
                </a:solidFill>
              </a:rPr>
              <a:t>«</a:t>
            </a:r>
            <a:r>
              <a:rPr lang="ar-SA" sz="3000" dirty="0">
                <a:latin typeface="Traditional Arabic" pitchFamily="18" charset="-78"/>
                <a:cs typeface="Traditional Arabic" pitchFamily="18" charset="-78"/>
              </a:rPr>
              <a:t>برنامج تثقيف الأم والطفل</a:t>
            </a:r>
            <a:r>
              <a:rPr lang="ar-SA" sz="3000" dirty="0">
                <a:solidFill>
                  <a:srgbClr val="C00000"/>
                </a:solidFill>
                <a:latin typeface="Traditional Arabic" pitchFamily="18" charset="-78"/>
                <a:cs typeface="Traditional Arabic" pitchFamily="18" charset="-78"/>
              </a:rPr>
              <a:t>»</a:t>
            </a:r>
          </a:p>
          <a:p>
            <a:pPr marL="0" indent="0">
              <a:buNone/>
            </a:pPr>
            <a:r>
              <a:rPr lang="ar-SA" sz="3000" dirty="0">
                <a:solidFill>
                  <a:schemeClr val="tx1"/>
                </a:solidFill>
                <a:latin typeface="Traditional Arabic" pitchFamily="18" charset="-78"/>
                <a:cs typeface="Traditional Arabic" pitchFamily="18" charset="-78"/>
              </a:rPr>
              <a:t>تسعى جمعية رعاية الطفولة إلى المحافظة على جودة تنفيذ البرنامج , مما يتطلب متابعة وتطويرًا مستمرين للقائمات عليه, وهذا ما تمثل في إعداد برنامج (دعم وتطوير مدربات ومشرفات تثقيف الأم والطفل).</a:t>
            </a:r>
          </a:p>
          <a:p>
            <a:pPr marL="0" indent="0">
              <a:buNone/>
            </a:pPr>
            <a:r>
              <a:rPr lang="ar-SA" sz="3000" dirty="0">
                <a:solidFill>
                  <a:schemeClr val="tx1"/>
                </a:solidFill>
                <a:latin typeface="Traditional Arabic" pitchFamily="18" charset="-78"/>
                <a:cs typeface="Traditional Arabic" pitchFamily="18" charset="-78"/>
              </a:rPr>
              <a:t>يشمل برنامج الدعم والتطوير </a:t>
            </a:r>
            <a:r>
              <a:rPr lang="ar-SA" sz="3000" dirty="0" err="1">
                <a:solidFill>
                  <a:schemeClr val="tx1"/>
                </a:solidFill>
                <a:latin typeface="Traditional Arabic" pitchFamily="18" charset="-78"/>
                <a:cs typeface="Traditional Arabic" pitchFamily="18" charset="-78"/>
              </a:rPr>
              <a:t>مايلي</a:t>
            </a:r>
            <a:r>
              <a:rPr lang="ar-SA" sz="3000" dirty="0">
                <a:solidFill>
                  <a:schemeClr val="tx1"/>
                </a:solidFill>
                <a:latin typeface="Traditional Arabic" pitchFamily="18" charset="-78"/>
                <a:cs typeface="Traditional Arabic" pitchFamily="18" charset="-78"/>
              </a:rPr>
              <a:t> :</a:t>
            </a:r>
          </a:p>
          <a:p>
            <a:pPr marL="0" indent="0">
              <a:buNone/>
            </a:pPr>
            <a:r>
              <a:rPr lang="ar-SA" sz="3000" dirty="0">
                <a:solidFill>
                  <a:schemeClr val="tx1"/>
                </a:solidFill>
                <a:latin typeface="Traditional Arabic" pitchFamily="18" charset="-78"/>
                <a:cs typeface="Traditional Arabic" pitchFamily="18" charset="-78"/>
              </a:rPr>
              <a:t>1-تخصيص فريق عمل يتولى متابعة تنفيذ البرنامج.</a:t>
            </a:r>
          </a:p>
          <a:p>
            <a:pPr marL="0" indent="0">
              <a:buNone/>
            </a:pPr>
            <a:r>
              <a:rPr lang="ar-SA" sz="3000" dirty="0">
                <a:solidFill>
                  <a:schemeClr val="tx1"/>
                </a:solidFill>
                <a:latin typeface="Traditional Arabic" pitchFamily="18" charset="-78"/>
                <a:cs typeface="Traditional Arabic" pitchFamily="18" charset="-78"/>
              </a:rPr>
              <a:t>2-التنسيق المستمر مع جمع الجهات المشاركة في تنفيذ البرنامج (الجهات الحكومية, الجامعات, مؤسسات المجتمع المدني).</a:t>
            </a:r>
          </a:p>
          <a:p>
            <a:pPr marL="0" indent="0">
              <a:buNone/>
            </a:pPr>
            <a:r>
              <a:rPr lang="ar-SA" sz="3000" dirty="0">
                <a:solidFill>
                  <a:schemeClr val="tx1"/>
                </a:solidFill>
                <a:latin typeface="Traditional Arabic" pitchFamily="18" charset="-78"/>
                <a:cs typeface="Traditional Arabic" pitchFamily="18" charset="-78"/>
              </a:rPr>
              <a:t>3-ورش عمل هدف لدعم أداء المشرفات :مثل(لي حق)</a:t>
            </a:r>
          </a:p>
          <a:p>
            <a:pPr marL="0" indent="0">
              <a:buNone/>
            </a:pPr>
            <a:r>
              <a:rPr lang="ar-SA" sz="3000" dirty="0">
                <a:solidFill>
                  <a:schemeClr val="tx1"/>
                </a:solidFill>
                <a:latin typeface="Traditional Arabic" pitchFamily="18" charset="-78"/>
                <a:cs typeface="Traditional Arabic" pitchFamily="18" charset="-78"/>
              </a:rPr>
              <a:t>4-زيارات إشرافيه لمتابعة أداء مدرات الأمهات.</a:t>
            </a:r>
          </a:p>
          <a:p>
            <a:pPr marL="0" indent="0">
              <a:buNone/>
            </a:pPr>
            <a:endParaRPr lang="ar-SA" sz="2400" dirty="0">
              <a:solidFill>
                <a:schemeClr val="tx1"/>
              </a:solidFill>
              <a:latin typeface="Traditional Arabic" pitchFamily="18" charset="-78"/>
              <a:cs typeface="Traditional Arabic" pitchFamily="18" charset="-78"/>
            </a:endParaRPr>
          </a:p>
        </p:txBody>
      </p:sp>
    </p:spTree>
    <p:extLst>
      <p:ext uri="{BB962C8B-B14F-4D97-AF65-F5344CB8AC3E}">
        <p14:creationId xmlns:p14="http://schemas.microsoft.com/office/powerpoint/2010/main" val="21555757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000" b="1" dirty="0">
                <a:latin typeface="Traditional Arabic" pitchFamily="18" charset="-78"/>
                <a:cs typeface="Traditional Arabic" pitchFamily="18" charset="-78"/>
              </a:rPr>
              <a:t>ثالثا: برنامج الوالدية الفعالة لليافعين:</a:t>
            </a:r>
          </a:p>
        </p:txBody>
      </p:sp>
      <p:sp>
        <p:nvSpPr>
          <p:cNvPr id="3" name="عنصر نائب للمحتوى 2"/>
          <p:cNvSpPr>
            <a:spLocks noGrp="1"/>
          </p:cNvSpPr>
          <p:nvPr>
            <p:ph idx="1"/>
          </p:nvPr>
        </p:nvSpPr>
        <p:spPr>
          <a:xfrm>
            <a:off x="2673618" y="1345808"/>
            <a:ext cx="8915400" cy="4882713"/>
          </a:xfrm>
        </p:spPr>
        <p:txBody>
          <a:bodyPr>
            <a:noAutofit/>
          </a:bodyPr>
          <a:lstStyle/>
          <a:p>
            <a:r>
              <a:rPr lang="ar-SA" sz="2800" dirty="0">
                <a:latin typeface="Traditional Arabic" panose="02020603050405020304" pitchFamily="18" charset="-78"/>
                <a:cs typeface="Traditional Arabic" panose="02020603050405020304" pitchFamily="18" charset="-78"/>
              </a:rPr>
              <a:t>يعد من البرامج المميزة, حيث يركز على مهارات الوالدية مع فاعلية تطبيق هذه المهارات على اليافعين.</a:t>
            </a:r>
          </a:p>
          <a:p>
            <a:r>
              <a:rPr lang="ar-SA" sz="2800" dirty="0">
                <a:latin typeface="Traditional Arabic" panose="02020603050405020304" pitchFamily="18" charset="-78"/>
                <a:cs typeface="Traditional Arabic" panose="02020603050405020304" pitchFamily="18" charset="-78"/>
              </a:rPr>
              <a:t>الهدف العام للبرنامج:</a:t>
            </a:r>
          </a:p>
          <a:p>
            <a:pPr marL="0" indent="0">
              <a:buNone/>
            </a:pPr>
            <a:r>
              <a:rPr lang="ar-SA" sz="2800" dirty="0">
                <a:latin typeface="Traditional Arabic" panose="02020603050405020304" pitchFamily="18" charset="-78"/>
                <a:cs typeface="Traditional Arabic" panose="02020603050405020304" pitchFamily="18" charset="-78"/>
              </a:rPr>
              <a:t>تطوير قدرة الشباب وتنميتها , من خلال بناء شخصية مسؤولة , وقيادية في حل المشكلات , ومبدعة في الفكر, وقادرة على العمل مع الاخرين , مع رسم خطة لمستقبلهم.</a:t>
            </a:r>
          </a:p>
          <a:p>
            <a:r>
              <a:rPr lang="ar-SA" sz="2800" dirty="0">
                <a:latin typeface="Traditional Arabic" panose="02020603050405020304" pitchFamily="18" charset="-78"/>
                <a:cs typeface="Traditional Arabic" panose="02020603050405020304" pitchFamily="18" charset="-78"/>
              </a:rPr>
              <a:t>الفئة المستهدفة:</a:t>
            </a:r>
          </a:p>
          <a:p>
            <a:pPr marL="0" indent="0">
              <a:buNone/>
            </a:pPr>
            <a:r>
              <a:rPr lang="ar-SA" sz="2800" dirty="0">
                <a:latin typeface="Traditional Arabic" panose="02020603050405020304" pitchFamily="18" charset="-78"/>
                <a:cs typeface="Traditional Arabic" panose="02020603050405020304" pitchFamily="18" charset="-78"/>
              </a:rPr>
              <a:t>1-المدربات.</a:t>
            </a:r>
          </a:p>
          <a:p>
            <a:pPr marL="0" indent="0">
              <a:buNone/>
            </a:pPr>
            <a:r>
              <a:rPr lang="ar-SA" sz="2800" dirty="0">
                <a:latin typeface="Traditional Arabic" panose="02020603050405020304" pitchFamily="18" charset="-78"/>
                <a:cs typeface="Traditional Arabic" panose="02020603050405020304" pitchFamily="18" charset="-78"/>
              </a:rPr>
              <a:t>2-المرشدات, المتطوعات.</a:t>
            </a:r>
          </a:p>
          <a:p>
            <a:pPr marL="0" indent="0">
              <a:buNone/>
            </a:pPr>
            <a:r>
              <a:rPr lang="ar-SA" sz="2800" dirty="0">
                <a:latin typeface="Traditional Arabic" panose="02020603050405020304" pitchFamily="18" charset="-78"/>
                <a:cs typeface="Traditional Arabic" panose="02020603050405020304" pitchFamily="18" charset="-78"/>
              </a:rPr>
              <a:t>3-اليافعون من عمر 13 إلى 18سنة.</a:t>
            </a:r>
          </a:p>
        </p:txBody>
      </p:sp>
    </p:spTree>
    <p:extLst>
      <p:ext uri="{BB962C8B-B14F-4D97-AF65-F5344CB8AC3E}">
        <p14:creationId xmlns:p14="http://schemas.microsoft.com/office/powerpoint/2010/main" val="3542288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CCB07607-028C-415F-AD61-426B2BC58310}"/>
              </a:ext>
            </a:extLst>
          </p:cNvPr>
          <p:cNvSpPr>
            <a:spLocks noGrp="1"/>
          </p:cNvSpPr>
          <p:nvPr>
            <p:ph idx="1"/>
          </p:nvPr>
        </p:nvSpPr>
        <p:spPr>
          <a:xfrm>
            <a:off x="2297664" y="1272209"/>
            <a:ext cx="8915400" cy="3777622"/>
          </a:xfrm>
        </p:spPr>
        <p:txBody>
          <a:bodyPr>
            <a:normAutofit/>
          </a:bodyPr>
          <a:lstStyle/>
          <a:p>
            <a:r>
              <a:rPr lang="ar-SA" sz="4000" dirty="0">
                <a:latin typeface="Traditional Arabic" panose="02020603050405020304" pitchFamily="18" charset="-78"/>
                <a:cs typeface="Traditional Arabic" panose="02020603050405020304" pitchFamily="18" charset="-78"/>
              </a:rPr>
              <a:t>أنشئت جمعية رعاية الطفولة في عام 1432ه/2011م بجهود فردية ، من أجل دعم الطفولة في المملكة العربية السعودية ، </a:t>
            </a:r>
          </a:p>
          <a:p>
            <a:r>
              <a:rPr lang="ar-SA" sz="4000" dirty="0">
                <a:latin typeface="Traditional Arabic" panose="02020603050405020304" pitchFamily="18" charset="-78"/>
                <a:cs typeface="Traditional Arabic" panose="02020603050405020304" pitchFamily="18" charset="-78"/>
              </a:rPr>
              <a:t>اعتمدت من قبل وزارة الشؤون الاجتماعية، قائمة على التبرعات ورسوم العضوية، ومقدمة خدماتها المتنوعة في مجال رعاية الطفولة الممتدة الى سن الثامنة عشر </a:t>
            </a:r>
          </a:p>
        </p:txBody>
      </p:sp>
    </p:spTree>
    <p:extLst>
      <p:ext uri="{BB962C8B-B14F-4D97-AF65-F5344CB8AC3E}">
        <p14:creationId xmlns:p14="http://schemas.microsoft.com/office/powerpoint/2010/main" val="40312434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791707" y="291548"/>
            <a:ext cx="8911687" cy="689113"/>
          </a:xfrm>
        </p:spPr>
        <p:txBody>
          <a:bodyPr>
            <a:normAutofit fontScale="90000"/>
          </a:bodyPr>
          <a:lstStyle/>
          <a:p>
            <a:pPr algn="r"/>
            <a:r>
              <a:rPr lang="ar-SA" sz="4000" b="1" dirty="0">
                <a:latin typeface="Traditional Arabic" pitchFamily="18" charset="-78"/>
                <a:cs typeface="Traditional Arabic" pitchFamily="18" charset="-78"/>
              </a:rPr>
              <a:t>رابعاً: برنامج الرضاعة الطبيعية بالتعاون مع وزارة الصحة</a:t>
            </a:r>
          </a:p>
        </p:txBody>
      </p:sp>
      <p:sp>
        <p:nvSpPr>
          <p:cNvPr id="3" name="عنصر نائب للمحتوى 2"/>
          <p:cNvSpPr>
            <a:spLocks noGrp="1"/>
          </p:cNvSpPr>
          <p:nvPr>
            <p:ph idx="1"/>
          </p:nvPr>
        </p:nvSpPr>
        <p:spPr>
          <a:xfrm>
            <a:off x="1921565" y="1484244"/>
            <a:ext cx="9781829" cy="5764696"/>
          </a:xfrm>
        </p:spPr>
        <p:txBody>
          <a:bodyPr>
            <a:normAutofit/>
          </a:bodyPr>
          <a:lstStyle/>
          <a:p>
            <a:r>
              <a:rPr lang="ar-SA" sz="2400" b="1" dirty="0">
                <a:latin typeface="Traditional Arabic" panose="02020603050405020304" pitchFamily="18" charset="-78"/>
                <a:cs typeface="Traditional Arabic" panose="02020603050405020304" pitchFamily="18" charset="-78"/>
              </a:rPr>
              <a:t>ا</a:t>
            </a:r>
            <a:r>
              <a:rPr lang="ar-SA" sz="2800" b="1" dirty="0">
                <a:latin typeface="Traditional Arabic" panose="02020603050405020304" pitchFamily="18" charset="-78"/>
                <a:cs typeface="Traditional Arabic" panose="02020603050405020304" pitchFamily="18" charset="-78"/>
              </a:rPr>
              <a:t>لهدف العام من البرنامج:</a:t>
            </a:r>
          </a:p>
          <a:p>
            <a:pPr marL="0" indent="0">
              <a:buNone/>
            </a:pPr>
            <a:r>
              <a:rPr lang="ar-SA" sz="2800" dirty="0">
                <a:latin typeface="Traditional Arabic" panose="02020603050405020304" pitchFamily="18" charset="-78"/>
                <a:cs typeface="Traditional Arabic" panose="02020603050405020304" pitchFamily="18" charset="-78"/>
              </a:rPr>
              <a:t>زيادة وعي الأمهات بالتغذية السليمة للطفل, من خلال الرضاعة الطبيعية والتغذية التكميلية المفيدة , وتدريب كوادر مؤهلة لنشر المعرفة وتقديم المشورة.</a:t>
            </a:r>
          </a:p>
          <a:p>
            <a:r>
              <a:rPr lang="ar-SA" sz="2800" b="1" dirty="0">
                <a:latin typeface="Traditional Arabic" panose="02020603050405020304" pitchFamily="18" charset="-78"/>
                <a:cs typeface="Traditional Arabic" panose="02020603050405020304" pitchFamily="18" charset="-78"/>
              </a:rPr>
              <a:t>يهدف البرنامج إلى:</a:t>
            </a:r>
          </a:p>
          <a:p>
            <a:pPr marL="0" indent="0">
              <a:buNone/>
            </a:pPr>
            <a:r>
              <a:rPr lang="ar-SA" sz="2800" dirty="0">
                <a:latin typeface="Traditional Arabic" panose="02020603050405020304" pitchFamily="18" charset="-78"/>
                <a:cs typeface="Traditional Arabic" panose="02020603050405020304" pitchFamily="18" charset="-78"/>
              </a:rPr>
              <a:t>-توعية المجتمع بأهمية الرضاعة الطبيعية, عن طريق ورش العمل والدورات التدريب.</a:t>
            </a:r>
          </a:p>
          <a:p>
            <a:pPr marL="0" indent="0">
              <a:buNone/>
            </a:pPr>
            <a:r>
              <a:rPr lang="ar-SA" sz="2800" dirty="0">
                <a:latin typeface="Traditional Arabic" panose="02020603050405020304" pitchFamily="18" charset="-78"/>
                <a:cs typeface="Traditional Arabic" panose="02020603050405020304" pitchFamily="18" charset="-78"/>
              </a:rPr>
              <a:t>-تدريب مدربات لتقديم ورش العمل , والمشورة للأمهات .</a:t>
            </a:r>
          </a:p>
          <a:p>
            <a:pPr marL="0" indent="0">
              <a:buNone/>
            </a:pPr>
            <a:r>
              <a:rPr lang="ar-SA" sz="2800" dirty="0">
                <a:latin typeface="Traditional Arabic" panose="02020603050405020304" pitchFamily="18" charset="-78"/>
                <a:cs typeface="Traditional Arabic" panose="02020603050405020304" pitchFamily="18" charset="-78"/>
              </a:rPr>
              <a:t>-دعم ممارسات الرضاعة الطبيعية, من خلال التواصل الفعال والمبادرات ت الإيجابية من الجهات المشاركة في تشجيع الرضاعة الطبيعية.</a:t>
            </a:r>
          </a:p>
          <a:p>
            <a:pPr marL="0" indent="0">
              <a:buNone/>
            </a:pPr>
            <a:r>
              <a:rPr lang="ar-SA" sz="2800" dirty="0">
                <a:latin typeface="Traditional Arabic" panose="02020603050405020304" pitchFamily="18" charset="-78"/>
                <a:cs typeface="Traditional Arabic" panose="02020603050405020304" pitchFamily="18" charset="-78"/>
              </a:rPr>
              <a:t>-عقد شراكات مع مؤسسات طبية واجتماعية , لتجهيز اماكن خاصة الرضاعة الطبعة , تضمن الخصوصية للأم.</a:t>
            </a:r>
          </a:p>
          <a:p>
            <a:pPr marL="0" indent="0">
              <a:buNone/>
            </a:pPr>
            <a:endParaRPr lang="ar-SA" dirty="0"/>
          </a:p>
          <a:p>
            <a:pPr marL="0" indent="0">
              <a:buNone/>
            </a:pPr>
            <a:endParaRPr lang="ar-SA" dirty="0"/>
          </a:p>
        </p:txBody>
      </p:sp>
    </p:spTree>
    <p:extLst>
      <p:ext uri="{BB962C8B-B14F-4D97-AF65-F5344CB8AC3E}">
        <p14:creationId xmlns:p14="http://schemas.microsoft.com/office/powerpoint/2010/main" val="10773463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34019BF3-1B41-41A7-ACB6-3F5BD90D6208}"/>
              </a:ext>
            </a:extLst>
          </p:cNvPr>
          <p:cNvSpPr>
            <a:spLocks noGrp="1"/>
          </p:cNvSpPr>
          <p:nvPr>
            <p:ph idx="1"/>
          </p:nvPr>
        </p:nvSpPr>
        <p:spPr>
          <a:xfrm>
            <a:off x="2483194" y="980660"/>
            <a:ext cx="8915400" cy="5877339"/>
          </a:xfrm>
        </p:spPr>
        <p:txBody>
          <a:bodyPr>
            <a:normAutofit/>
          </a:bodyPr>
          <a:lstStyle/>
          <a:p>
            <a:pPr marL="0" indent="0">
              <a:buNone/>
            </a:pPr>
            <a:r>
              <a:rPr lang="ar-SA" sz="2800" b="1" dirty="0">
                <a:latin typeface="Traditional Arabic" panose="02020603050405020304" pitchFamily="18" charset="-78"/>
                <a:cs typeface="Traditional Arabic" panose="02020603050405020304" pitchFamily="18" charset="-78"/>
              </a:rPr>
              <a:t>الفئة المستهدفة:</a:t>
            </a:r>
          </a:p>
          <a:p>
            <a:r>
              <a:rPr lang="ar-SA" sz="2800" dirty="0">
                <a:latin typeface="Traditional Arabic" panose="02020603050405020304" pitchFamily="18" charset="-78"/>
                <a:cs typeface="Traditional Arabic" panose="02020603050405020304" pitchFamily="18" charset="-78"/>
              </a:rPr>
              <a:t>الامهات </a:t>
            </a:r>
          </a:p>
          <a:p>
            <a:r>
              <a:rPr lang="ar-SA" sz="2800" dirty="0">
                <a:latin typeface="Traditional Arabic" panose="02020603050405020304" pitchFamily="18" charset="-78"/>
                <a:cs typeface="Traditional Arabic" panose="02020603050405020304" pitchFamily="18" charset="-78"/>
              </a:rPr>
              <a:t>الفتيات المقبلات على الزواج</a:t>
            </a:r>
          </a:p>
          <a:p>
            <a:r>
              <a:rPr lang="ar-SA" sz="2800" dirty="0">
                <a:latin typeface="Traditional Arabic" panose="02020603050405020304" pitchFamily="18" charset="-78"/>
                <a:cs typeface="Traditional Arabic" panose="02020603050405020304" pitchFamily="18" charset="-78"/>
              </a:rPr>
              <a:t>المدربات المتطوعات </a:t>
            </a:r>
          </a:p>
          <a:p>
            <a:pPr marL="0" indent="0">
              <a:buNone/>
            </a:pPr>
            <a:r>
              <a:rPr lang="ar-SA" sz="2800" b="1" dirty="0">
                <a:latin typeface="Traditional Arabic" panose="02020603050405020304" pitchFamily="18" charset="-78"/>
                <a:cs typeface="Traditional Arabic" panose="02020603050405020304" pitchFamily="18" charset="-78"/>
              </a:rPr>
              <a:t>الخدمات المقدمة للأمهات:</a:t>
            </a:r>
          </a:p>
          <a:p>
            <a:r>
              <a:rPr lang="ar-SA" sz="2800" dirty="0">
                <a:latin typeface="Traditional Arabic" panose="02020603050405020304" pitchFamily="18" charset="-78"/>
                <a:cs typeface="Traditional Arabic" panose="02020603050405020304" pitchFamily="18" charset="-78"/>
              </a:rPr>
              <a:t>مكان مستقل خاص بالرضاعة, في الحضانة بمكان العمل.</a:t>
            </a:r>
          </a:p>
          <a:p>
            <a:r>
              <a:rPr lang="ar-SA" sz="2800" dirty="0">
                <a:latin typeface="Traditional Arabic" panose="02020603050405020304" pitchFamily="18" charset="-78"/>
                <a:cs typeface="Traditional Arabic" panose="02020603050405020304" pitchFamily="18" charset="-78"/>
              </a:rPr>
              <a:t>تفعيل ساعة الرضاعة مخصصة للأمهات اللاتي لديهن مواليد الى عمر سنتين.</a:t>
            </a:r>
          </a:p>
          <a:p>
            <a:r>
              <a:rPr lang="ar-SA" sz="2800" dirty="0">
                <a:latin typeface="Traditional Arabic" panose="02020603050405020304" pitchFamily="18" charset="-78"/>
                <a:cs typeface="Traditional Arabic" panose="02020603050405020304" pitchFamily="18" charset="-78"/>
              </a:rPr>
              <a:t>مكان خاص بالرضاعة الطبيعية في الأماكن العامة معد ومجهز وضامن الخصوصية.</a:t>
            </a:r>
          </a:p>
          <a:p>
            <a:pPr marL="0" indent="0">
              <a:buNone/>
            </a:pPr>
            <a:endParaRPr lang="ar-SA" dirty="0"/>
          </a:p>
        </p:txBody>
      </p:sp>
    </p:spTree>
    <p:extLst>
      <p:ext uri="{BB962C8B-B14F-4D97-AF65-F5344CB8AC3E}">
        <p14:creationId xmlns:p14="http://schemas.microsoft.com/office/powerpoint/2010/main" val="17323286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A08A1AD0-DD4D-4D69-B9B8-65AEC634E9BB}"/>
              </a:ext>
            </a:extLst>
          </p:cNvPr>
          <p:cNvSpPr>
            <a:spLocks noGrp="1"/>
          </p:cNvSpPr>
          <p:nvPr>
            <p:ph type="title"/>
          </p:nvPr>
        </p:nvSpPr>
        <p:spPr>
          <a:xfrm>
            <a:off x="2897725" y="836145"/>
            <a:ext cx="8911687" cy="1280890"/>
          </a:xfrm>
        </p:spPr>
        <p:txBody>
          <a:bodyPr>
            <a:normAutofit/>
          </a:bodyPr>
          <a:lstStyle/>
          <a:p>
            <a:pPr algn="r"/>
            <a:r>
              <a:rPr lang="ar-SA" sz="4000" b="1" dirty="0">
                <a:latin typeface="Traditional Arabic" panose="02020603050405020304" pitchFamily="18" charset="-78"/>
                <a:cs typeface="Traditional Arabic" panose="02020603050405020304" pitchFamily="18" charset="-78"/>
              </a:rPr>
              <a:t>حلقة نقاش برنامج تشجيع برنامج الرضاعة الطبيعية:</a:t>
            </a:r>
          </a:p>
        </p:txBody>
      </p:sp>
      <p:sp>
        <p:nvSpPr>
          <p:cNvPr id="3" name="عنصر نائب للمحتوى 2">
            <a:extLst>
              <a:ext uri="{FF2B5EF4-FFF2-40B4-BE49-F238E27FC236}">
                <a16:creationId xmlns:a16="http://schemas.microsoft.com/office/drawing/2014/main" xmlns="" id="{A0F56CAC-14DF-4646-ABB2-C7BCCE88DB96}"/>
              </a:ext>
            </a:extLst>
          </p:cNvPr>
          <p:cNvSpPr>
            <a:spLocks noGrp="1"/>
          </p:cNvSpPr>
          <p:nvPr>
            <p:ph idx="1"/>
          </p:nvPr>
        </p:nvSpPr>
        <p:spPr>
          <a:xfrm>
            <a:off x="2708481" y="1749287"/>
            <a:ext cx="8915400" cy="5353877"/>
          </a:xfrm>
        </p:spPr>
        <p:txBody>
          <a:bodyPr>
            <a:normAutofit/>
          </a:bodyPr>
          <a:lstStyle/>
          <a:p>
            <a:r>
              <a:rPr lang="ar-SA" sz="2400" dirty="0">
                <a:latin typeface="Traditional Arabic" panose="02020603050405020304" pitchFamily="18" charset="-78"/>
                <a:cs typeface="Traditional Arabic" panose="02020603050405020304" pitchFamily="18" charset="-78"/>
              </a:rPr>
              <a:t>أقامت الجمعية حلقة نقاش خاصة ببرنامج تشجيع الرضاعة الطبيعية في 24نوفمبر 2016 على شرف صاحبة السمو الأميرة نورة بنت محمد بن سعود ,حرم صاحب السمو الملكي أمير منطقة الرياض وبحضور عدد من الشخصيات وممثلين المؤسسات:</a:t>
            </a:r>
          </a:p>
          <a:p>
            <a:pPr marL="0" indent="0">
              <a:buNone/>
            </a:pPr>
            <a:r>
              <a:rPr lang="ar-SA" sz="2400" dirty="0">
                <a:latin typeface="Traditional Arabic" panose="02020603050405020304" pitchFamily="18" charset="-78"/>
                <a:cs typeface="Traditional Arabic" panose="02020603050405020304" pitchFamily="18" charset="-78"/>
              </a:rPr>
              <a:t>-مساعد الشؤون التعليمية في وزارة التعليم في منطقة الرياض.</a:t>
            </a:r>
          </a:p>
          <a:p>
            <a:pPr marL="0" indent="0">
              <a:buNone/>
            </a:pPr>
            <a:r>
              <a:rPr lang="ar-SA" sz="2400" dirty="0">
                <a:latin typeface="Traditional Arabic" panose="02020603050405020304" pitchFamily="18" charset="-78"/>
                <a:cs typeface="Traditional Arabic" panose="02020603050405020304" pitchFamily="18" charset="-78"/>
              </a:rPr>
              <a:t>-ادارة رياض الاطفال في وزارة التعليم في منطقة الرياض .</a:t>
            </a:r>
          </a:p>
          <a:p>
            <a:pPr marL="0" indent="0">
              <a:buNone/>
            </a:pPr>
            <a:r>
              <a:rPr lang="ar-SA" sz="2400" dirty="0">
                <a:latin typeface="Traditional Arabic" panose="02020603050405020304" pitchFamily="18" charset="-78"/>
                <a:cs typeface="Traditional Arabic" panose="02020603050405020304" pitchFamily="18" charset="-78"/>
              </a:rPr>
              <a:t>-وزارة العمل والتنمية الاجتماعية .</a:t>
            </a:r>
          </a:p>
          <a:p>
            <a:pPr marL="0" indent="0">
              <a:buNone/>
            </a:pPr>
            <a:r>
              <a:rPr lang="ar-SA" sz="2400" dirty="0">
                <a:latin typeface="Traditional Arabic" panose="02020603050405020304" pitchFamily="18" charset="-78"/>
                <a:cs typeface="Traditional Arabic" panose="02020603050405020304" pitchFamily="18" charset="-78"/>
              </a:rPr>
              <a:t>-رئيسة مجلس ادارة جمعية كيل لمكافحة السمنة.</a:t>
            </a:r>
          </a:p>
          <a:p>
            <a:pPr marL="0" indent="0">
              <a:buNone/>
            </a:pPr>
            <a:r>
              <a:rPr lang="ar-SA" sz="2400" dirty="0">
                <a:latin typeface="Traditional Arabic" panose="02020603050405020304" pitchFamily="18" charset="-78"/>
                <a:cs typeface="Traditional Arabic" panose="02020603050405020304" pitchFamily="18" charset="-78"/>
              </a:rPr>
              <a:t>-المدير العام لمركز المملكة التجاري.</a:t>
            </a:r>
          </a:p>
          <a:p>
            <a:pPr marL="0" indent="0">
              <a:buNone/>
            </a:pPr>
            <a:r>
              <a:rPr lang="ar-SA" sz="2400" dirty="0">
                <a:latin typeface="Traditional Arabic" panose="02020603050405020304" pitchFamily="18" charset="-78"/>
                <a:cs typeface="Traditional Arabic" panose="02020603050405020304" pitchFamily="18" charset="-78"/>
              </a:rPr>
              <a:t>-المشرف على برنامجي الترصد التغذوي وتشجيع الرضاعة الطبيعية في الإدارة العامة للتغذية.</a:t>
            </a:r>
          </a:p>
          <a:p>
            <a:pPr marL="0" indent="0">
              <a:buNone/>
            </a:pPr>
            <a:r>
              <a:rPr lang="ar-SA" sz="2400" dirty="0">
                <a:latin typeface="Traditional Arabic" panose="02020603050405020304" pitchFamily="18" charset="-78"/>
                <a:cs typeface="Traditional Arabic" panose="02020603050405020304" pitchFamily="18" charset="-78"/>
              </a:rPr>
              <a:t>-أمانة منطقة الرياض .</a:t>
            </a:r>
          </a:p>
          <a:p>
            <a:pPr marL="0" indent="0">
              <a:buNone/>
            </a:pPr>
            <a:r>
              <a:rPr lang="ar-SA" sz="2400" dirty="0">
                <a:latin typeface="Traditional Arabic" panose="02020603050405020304" pitchFamily="18" charset="-78"/>
                <a:cs typeface="Traditional Arabic" panose="02020603050405020304" pitchFamily="18" charset="-78"/>
              </a:rPr>
              <a:t>-عضو مجموعة الدعم المجتمعي في وزارة العمل والتنمية الاجتماعية.</a:t>
            </a:r>
          </a:p>
        </p:txBody>
      </p:sp>
    </p:spTree>
    <p:extLst>
      <p:ext uri="{BB962C8B-B14F-4D97-AF65-F5344CB8AC3E}">
        <p14:creationId xmlns:p14="http://schemas.microsoft.com/office/powerpoint/2010/main" val="15869257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94C696F7-5709-4AE2-8C28-37DDA1436AFA}"/>
              </a:ext>
            </a:extLst>
          </p:cNvPr>
          <p:cNvSpPr>
            <a:spLocks noGrp="1"/>
          </p:cNvSpPr>
          <p:nvPr>
            <p:ph idx="1"/>
          </p:nvPr>
        </p:nvSpPr>
        <p:spPr>
          <a:xfrm>
            <a:off x="2589212" y="437322"/>
            <a:ext cx="8915400" cy="5473900"/>
          </a:xfrm>
        </p:spPr>
        <p:txBody>
          <a:bodyPr>
            <a:normAutofit lnSpcReduction="10000"/>
          </a:bodyPr>
          <a:lstStyle/>
          <a:p>
            <a:r>
              <a:rPr lang="ar-SA" sz="2800" b="1" dirty="0">
                <a:latin typeface="Traditional Arabic" panose="02020603050405020304" pitchFamily="18" charset="-78"/>
                <a:cs typeface="Traditional Arabic" panose="02020603050405020304" pitchFamily="18" charset="-78"/>
              </a:rPr>
              <a:t>يهدف الاجتماع الى:</a:t>
            </a:r>
          </a:p>
          <a:p>
            <a:pPr marL="0" indent="0">
              <a:buNone/>
            </a:pPr>
            <a:r>
              <a:rPr lang="ar-SA" sz="2800" dirty="0">
                <a:latin typeface="Traditional Arabic" panose="02020603050405020304" pitchFamily="18" charset="-78"/>
                <a:cs typeface="Traditional Arabic" panose="02020603050405020304" pitchFamily="18" charset="-78"/>
              </a:rPr>
              <a:t>-العمل على جعل الرياض مدينة صديقة للطفل بدعم الرضاعة الطبيعية.</a:t>
            </a:r>
          </a:p>
          <a:p>
            <a:pPr marL="0" indent="0">
              <a:buNone/>
            </a:pPr>
            <a:r>
              <a:rPr lang="ar-SA" sz="2800" dirty="0">
                <a:latin typeface="Traditional Arabic" panose="02020603050405020304" pitchFamily="18" charset="-78"/>
                <a:cs typeface="Traditional Arabic" panose="02020603050405020304" pitchFamily="18" charset="-78"/>
              </a:rPr>
              <a:t>-مناقشة سبل تحقيق الخطوة العاشرة من برنامج الرضاعة الطبيعية المعتمدة من قبل منظمة الصحة العالمية ومنظمة اليونيسف لاعتماد مستشفى صديق الطفل وتأسيس مجموعات لمساندة الرضاعة في المجتمع ,لتحويل الأمهات اليها , للمساندة بعد الخروج من المستشفى.</a:t>
            </a:r>
          </a:p>
          <a:p>
            <a:r>
              <a:rPr lang="ar-SA" sz="2800" b="1" dirty="0">
                <a:latin typeface="Traditional Arabic" panose="02020603050405020304" pitchFamily="18" charset="-78"/>
                <a:cs typeface="Traditional Arabic" panose="02020603050405020304" pitchFamily="18" charset="-78"/>
              </a:rPr>
              <a:t>نتائج الاجتماع:</a:t>
            </a:r>
          </a:p>
          <a:p>
            <a:pPr marL="0" indent="0">
              <a:buNone/>
            </a:pPr>
            <a:r>
              <a:rPr lang="ar-SA" sz="2800" dirty="0">
                <a:latin typeface="Traditional Arabic" panose="02020603050405020304" pitchFamily="18" charset="-78"/>
                <a:cs typeface="Traditional Arabic" panose="02020603050405020304" pitchFamily="18" charset="-78"/>
              </a:rPr>
              <a:t>-دعم تطبيق الخطوة العاشرة التي تنص على تأسيس مجموعات لمساندة الرضاعة في المجتمع لتحويل الامهات اليها للمساندة بعد الخروج من المستشفى من قبل الجهات المشاركة كل حسب تخصصه.</a:t>
            </a:r>
          </a:p>
          <a:p>
            <a:pPr marL="0" indent="0">
              <a:buNone/>
            </a:pPr>
            <a:r>
              <a:rPr lang="ar-SA" sz="2800" dirty="0">
                <a:latin typeface="Traditional Arabic" panose="02020603050405020304" pitchFamily="18" charset="-78"/>
                <a:cs typeface="Traditional Arabic" panose="02020603050405020304" pitchFamily="18" charset="-78"/>
              </a:rPr>
              <a:t>-تقوم جمعية رعاية الطفولة بدور ضابط اتصال بين جميع الجهات المشاركة وانشطة برنامج تشجيع الرضاعة الطبيعية لوزارة الصحة .</a:t>
            </a:r>
            <a:br>
              <a:rPr lang="ar-SA" sz="2800" dirty="0">
                <a:latin typeface="Traditional Arabic" panose="02020603050405020304" pitchFamily="18" charset="-78"/>
                <a:cs typeface="Traditional Arabic" panose="02020603050405020304" pitchFamily="18" charset="-78"/>
              </a:rPr>
            </a:br>
            <a:r>
              <a:rPr lang="ar-SA" sz="2800" dirty="0">
                <a:latin typeface="Traditional Arabic" panose="02020603050405020304" pitchFamily="18" charset="-78"/>
                <a:cs typeface="Traditional Arabic" panose="02020603050405020304" pitchFamily="18" charset="-78"/>
              </a:rPr>
              <a:t>-العمل على دراسة امان تخصيص مكان للرضاعة لطبيعية في المرافق التابعة للجهات المشاركة.</a:t>
            </a:r>
            <a:br>
              <a:rPr lang="ar-SA" sz="2800" dirty="0">
                <a:latin typeface="Traditional Arabic" panose="02020603050405020304" pitchFamily="18" charset="-78"/>
                <a:cs typeface="Traditional Arabic" panose="02020603050405020304" pitchFamily="18" charset="-78"/>
              </a:rPr>
            </a:br>
            <a:r>
              <a:rPr lang="ar-SA" sz="2800" dirty="0">
                <a:latin typeface="Traditional Arabic" panose="02020603050405020304" pitchFamily="18" charset="-78"/>
                <a:cs typeface="Traditional Arabic" panose="02020603050405020304" pitchFamily="18" charset="-78"/>
              </a:rPr>
              <a:t>-تفعيل دعم الرضاعة الطبيعية في الجهات المشاركة حسب مهام العمل وقوانينه لديهم.</a:t>
            </a:r>
          </a:p>
          <a:p>
            <a:pPr marL="0" indent="0">
              <a:buNone/>
            </a:pPr>
            <a:endParaRPr lang="ar-SA" dirty="0"/>
          </a:p>
          <a:p>
            <a:pPr marL="0" indent="0">
              <a:buNone/>
            </a:pPr>
            <a:endParaRPr lang="ar-SA" dirty="0"/>
          </a:p>
        </p:txBody>
      </p:sp>
    </p:spTree>
    <p:extLst>
      <p:ext uri="{BB962C8B-B14F-4D97-AF65-F5344CB8AC3E}">
        <p14:creationId xmlns:p14="http://schemas.microsoft.com/office/powerpoint/2010/main" val="1239988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0C1B5E60-B86D-4F98-B94D-C6A6A9570D72}"/>
              </a:ext>
            </a:extLst>
          </p:cNvPr>
          <p:cNvSpPr>
            <a:spLocks noGrp="1"/>
          </p:cNvSpPr>
          <p:nvPr>
            <p:ph idx="1"/>
          </p:nvPr>
        </p:nvSpPr>
        <p:spPr>
          <a:xfrm>
            <a:off x="2403681" y="675861"/>
            <a:ext cx="8915400" cy="5738944"/>
          </a:xfrm>
        </p:spPr>
        <p:txBody>
          <a:bodyPr>
            <a:normAutofit lnSpcReduction="10000"/>
          </a:bodyPr>
          <a:lstStyle/>
          <a:p>
            <a:pPr marL="0" indent="0">
              <a:buNone/>
            </a:pPr>
            <a:r>
              <a:rPr lang="ar-SA" sz="4000" b="1" dirty="0">
                <a:latin typeface="Traditional Arabic" panose="02020603050405020304" pitchFamily="18" charset="-78"/>
                <a:cs typeface="Traditional Arabic" panose="02020603050405020304" pitchFamily="18" charset="-78"/>
              </a:rPr>
              <a:t>خامساً: برامج التثقيف والتوعية المجتمعية المباشرة</a:t>
            </a:r>
          </a:p>
          <a:p>
            <a:r>
              <a:rPr lang="ar-SA" sz="2800" dirty="0">
                <a:latin typeface="Traditional Arabic" panose="02020603050405020304" pitchFamily="18" charset="-78"/>
                <a:cs typeface="Traditional Arabic" panose="02020603050405020304" pitchFamily="18" charset="-78"/>
              </a:rPr>
              <a:t>الدورات التدريبية </a:t>
            </a:r>
          </a:p>
          <a:p>
            <a:pPr marL="0" indent="0">
              <a:buNone/>
            </a:pPr>
            <a:r>
              <a:rPr lang="ar-SA" sz="2800" dirty="0">
                <a:latin typeface="Traditional Arabic" panose="02020603050405020304" pitchFamily="18" charset="-78"/>
                <a:cs typeface="Traditional Arabic" panose="02020603050405020304" pitchFamily="18" charset="-78"/>
              </a:rPr>
              <a:t>جعلت نصب عينيها تثقيف المجتمع وتوعيته بأهمية مرحلة الطفولة وحقوق الطفل , وأسس التعامل معه وارست ذلك في دوراتها التدريبية التي تقدمها مدربات خبيرات .</a:t>
            </a:r>
          </a:p>
          <a:p>
            <a:r>
              <a:rPr lang="ar-SA" sz="2800" dirty="0">
                <a:latin typeface="Traditional Arabic" panose="02020603050405020304" pitchFamily="18" charset="-78"/>
                <a:cs typeface="Traditional Arabic" panose="02020603050405020304" pitchFamily="18" charset="-78"/>
              </a:rPr>
              <a:t>المعرض المتنقل للتوعية بأهمية مرحلة الطفولة المبكرة استحدثت المعرض المتنقل لترسيخ اهمية مرحلة الطفولة المبكرة من الولادة الى سن 8 سنوات مراعية سهولة اعداده ونقله وتركيبة لعرضه في المعارض والفاعليات والانشطة لمن يرغب من الجهات الحكومية والخاصة مجانا دون مقابل وهدها تثقيف وتوعية الأسرة لمقدم الرعاية بأهمية مرحلة الطفولة.</a:t>
            </a:r>
          </a:p>
          <a:p>
            <a:r>
              <a:rPr lang="ar-SA" sz="2800" dirty="0">
                <a:latin typeface="Traditional Arabic" panose="02020603050405020304" pitchFamily="18" charset="-78"/>
                <a:cs typeface="Traditional Arabic" panose="02020603050405020304" pitchFamily="18" charset="-78"/>
              </a:rPr>
              <a:t>برنامج دقيقة من فضلك </a:t>
            </a:r>
          </a:p>
          <a:p>
            <a:r>
              <a:rPr lang="ar-SA" sz="2800" dirty="0">
                <a:latin typeface="Traditional Arabic" panose="02020603050405020304" pitchFamily="18" charset="-78"/>
                <a:cs typeface="Traditional Arabic" panose="02020603050405020304" pitchFamily="18" charset="-78"/>
              </a:rPr>
              <a:t>مشروع تثقيفي توعوي يبث على قناة الجمعية في اليوتيوب (</a:t>
            </a:r>
            <a:r>
              <a:rPr lang="en-US" sz="2800" dirty="0" err="1">
                <a:latin typeface="Traditional Arabic" panose="02020603050405020304" pitchFamily="18" charset="-78"/>
                <a:cs typeface="Traditional Arabic" panose="02020603050405020304" pitchFamily="18" charset="-78"/>
              </a:rPr>
              <a:t>ChildcareKSA</a:t>
            </a:r>
            <a:r>
              <a:rPr lang="ar-SA" sz="2800" dirty="0">
                <a:latin typeface="Traditional Arabic" panose="02020603050405020304" pitchFamily="18" charset="-78"/>
                <a:cs typeface="Traditional Arabic" panose="02020603050405020304" pitchFamily="18" charset="-78"/>
              </a:rPr>
              <a:t>) يقدم اجابات وافية من مختصين بالطفولة على العديد من الأسئلة الملحة لدى اولياء الأمور وهدفة تزويد المعنين بتربية الأطفال بأفضل الممارسات الملائمة نمائياً لهم.</a:t>
            </a:r>
          </a:p>
        </p:txBody>
      </p:sp>
    </p:spTree>
    <p:extLst>
      <p:ext uri="{BB962C8B-B14F-4D97-AF65-F5344CB8AC3E}">
        <p14:creationId xmlns:p14="http://schemas.microsoft.com/office/powerpoint/2010/main" val="22962604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98219CF6-617F-407C-9FB7-5703D8632979}"/>
              </a:ext>
            </a:extLst>
          </p:cNvPr>
          <p:cNvSpPr>
            <a:spLocks noGrp="1"/>
          </p:cNvSpPr>
          <p:nvPr>
            <p:ph idx="1"/>
          </p:nvPr>
        </p:nvSpPr>
        <p:spPr>
          <a:xfrm>
            <a:off x="2231403" y="715617"/>
            <a:ext cx="8915400" cy="5738944"/>
          </a:xfrm>
        </p:spPr>
        <p:txBody>
          <a:bodyPr>
            <a:normAutofit fontScale="92500" lnSpcReduction="10000"/>
          </a:bodyPr>
          <a:lstStyle/>
          <a:p>
            <a:pPr marL="0" indent="0">
              <a:buNone/>
            </a:pPr>
            <a:r>
              <a:rPr lang="ar-SA" sz="4300" b="1" dirty="0">
                <a:latin typeface="Traditional Arabic" panose="02020603050405020304" pitchFamily="18" charset="-78"/>
                <a:cs typeface="Traditional Arabic" panose="02020603050405020304" pitchFamily="18" charset="-78"/>
              </a:rPr>
              <a:t>مشاريع الجمعية </a:t>
            </a:r>
          </a:p>
          <a:p>
            <a:pPr marL="0" indent="0">
              <a:buNone/>
            </a:pPr>
            <a:r>
              <a:rPr lang="ar-SA" sz="2800" b="1" dirty="0">
                <a:latin typeface="Traditional Arabic" panose="02020603050405020304" pitchFamily="18" charset="-78"/>
                <a:cs typeface="Traditional Arabic" panose="02020603050405020304" pitchFamily="18" charset="-78"/>
              </a:rPr>
              <a:t>اولاً</a:t>
            </a:r>
            <a:r>
              <a:rPr lang="ar-SA" sz="2800" dirty="0">
                <a:latin typeface="Traditional Arabic" panose="02020603050405020304" pitchFamily="18" charset="-78"/>
                <a:cs typeface="Traditional Arabic" panose="02020603050405020304" pitchFamily="18" charset="-78"/>
              </a:rPr>
              <a:t>: مشروع تدريب مقدمات الرعاية لمرحلة الحضانة</a:t>
            </a:r>
          </a:p>
          <a:p>
            <a:pPr marL="0" indent="0">
              <a:buNone/>
            </a:pPr>
            <a:r>
              <a:rPr lang="ar-SA" sz="2800" dirty="0">
                <a:latin typeface="Traditional Arabic" panose="02020603050405020304" pitchFamily="18" charset="-78"/>
                <a:cs typeface="Traditional Arabic" panose="02020603050405020304" pitchFamily="18" charset="-78"/>
              </a:rPr>
              <a:t>تولت الجمعية تنفيذ مشروع تدريب مقدمات الرعاية الاطفال من الولادة الى سن 3 سنوات وذلك لندرة البرامج باللغة العربية والحاجة الماسة لها </a:t>
            </a:r>
          </a:p>
          <a:p>
            <a:pPr marL="0" indent="0">
              <a:buNone/>
            </a:pPr>
            <a:r>
              <a:rPr lang="ar-SA" sz="2800" dirty="0">
                <a:latin typeface="Traditional Arabic" panose="02020603050405020304" pitchFamily="18" charset="-78"/>
                <a:cs typeface="Traditional Arabic" panose="02020603050405020304" pitchFamily="18" charset="-78"/>
              </a:rPr>
              <a:t>الهدف من المشروع: تدريب مقدمات الرعاية للأطفال في دور الحضانة </a:t>
            </a:r>
          </a:p>
          <a:p>
            <a:pPr marL="0" indent="0">
              <a:buNone/>
            </a:pPr>
            <a:r>
              <a:rPr lang="ar-SA" sz="2800" b="1" dirty="0">
                <a:latin typeface="Traditional Arabic" panose="02020603050405020304" pitchFamily="18" charset="-78"/>
                <a:cs typeface="Traditional Arabic" panose="02020603050405020304" pitchFamily="18" charset="-78"/>
              </a:rPr>
              <a:t>ثانياُ</a:t>
            </a:r>
            <a:r>
              <a:rPr lang="ar-SA" sz="2800" dirty="0">
                <a:latin typeface="Traditional Arabic" panose="02020603050405020304" pitchFamily="18" charset="-78"/>
                <a:cs typeface="Traditional Arabic" panose="02020603050405020304" pitchFamily="18" charset="-78"/>
              </a:rPr>
              <a:t>: دليل مراكز الطفولة من الولادة الى سن 3 سنوات</a:t>
            </a:r>
          </a:p>
          <a:p>
            <a:pPr marL="0" indent="0">
              <a:buNone/>
            </a:pPr>
            <a:r>
              <a:rPr lang="ar-SA" sz="2800" dirty="0">
                <a:latin typeface="Traditional Arabic" panose="02020603050405020304" pitchFamily="18" charset="-78"/>
                <a:cs typeface="Traditional Arabic" panose="02020603050405020304" pitchFamily="18" charset="-78"/>
              </a:rPr>
              <a:t>يقوم فريق مشاريع الطفولة في الجمعية بإعداد دليل مراكز الطفولة المبكرة من الولادة الى سن 6 سنوات المعتمد على اهم البرامج العالمية واحدثها</a:t>
            </a:r>
          </a:p>
          <a:p>
            <a:pPr marL="0" indent="0">
              <a:buNone/>
            </a:pPr>
            <a:r>
              <a:rPr lang="ar-SA" sz="2800" dirty="0">
                <a:latin typeface="Traditional Arabic" panose="02020603050405020304" pitchFamily="18" charset="-78"/>
                <a:cs typeface="Traditional Arabic" panose="02020603050405020304" pitchFamily="18" charset="-78"/>
              </a:rPr>
              <a:t>الهدف من الدليل: انشاء اداة لتشخيص مراكز الطفولة المبكرة ومتابعتها وتطويرها وتضمين قوائم تفقدية دقيقة لتوحيد الرؤية الإشرافية وعملية التقويم وفق منظور علمي وموضوعي بحت</a:t>
            </a:r>
          </a:p>
          <a:p>
            <a:pPr marL="0" indent="0">
              <a:buNone/>
            </a:pPr>
            <a:r>
              <a:rPr lang="ar-SA" sz="2800" b="1" dirty="0">
                <a:latin typeface="Traditional Arabic" panose="02020603050405020304" pitchFamily="18" charset="-78"/>
                <a:cs typeface="Traditional Arabic" panose="02020603050405020304" pitchFamily="18" charset="-78"/>
              </a:rPr>
              <a:t>ثالثاً</a:t>
            </a:r>
            <a:r>
              <a:rPr lang="ar-SA" sz="2800" dirty="0">
                <a:latin typeface="Traditional Arabic" panose="02020603050405020304" pitchFamily="18" charset="-78"/>
                <a:cs typeface="Traditional Arabic" panose="02020603050405020304" pitchFamily="18" charset="-78"/>
              </a:rPr>
              <a:t>: الاستشارات التربوية </a:t>
            </a:r>
          </a:p>
          <a:p>
            <a:pPr marL="0" indent="0">
              <a:buNone/>
            </a:pPr>
            <a:r>
              <a:rPr lang="ar-SA" sz="2800" dirty="0">
                <a:latin typeface="Traditional Arabic" panose="02020603050405020304" pitchFamily="18" charset="-78"/>
                <a:cs typeface="Traditional Arabic" panose="02020603050405020304" pitchFamily="18" charset="-78"/>
              </a:rPr>
              <a:t>الهدف: نشر المعرفة وتقديم الدعم العلمي للمهتمين بمجال الطفولة  </a:t>
            </a:r>
          </a:p>
          <a:p>
            <a:pPr marL="0" indent="0">
              <a:buNone/>
            </a:pPr>
            <a:endParaRPr lang="ar-SA" dirty="0"/>
          </a:p>
        </p:txBody>
      </p:sp>
    </p:spTree>
    <p:extLst>
      <p:ext uri="{BB962C8B-B14F-4D97-AF65-F5344CB8AC3E}">
        <p14:creationId xmlns:p14="http://schemas.microsoft.com/office/powerpoint/2010/main" val="41052441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DB171E3E-4B4E-4470-924C-245972C4113D}"/>
              </a:ext>
            </a:extLst>
          </p:cNvPr>
          <p:cNvSpPr>
            <a:spLocks noGrp="1"/>
          </p:cNvSpPr>
          <p:nvPr>
            <p:ph idx="1"/>
          </p:nvPr>
        </p:nvSpPr>
        <p:spPr>
          <a:xfrm>
            <a:off x="2231403" y="1172065"/>
            <a:ext cx="8915400" cy="5685935"/>
          </a:xfrm>
        </p:spPr>
        <p:txBody>
          <a:bodyPr>
            <a:normAutofit/>
          </a:bodyPr>
          <a:lstStyle/>
          <a:p>
            <a:pPr marL="0" indent="0">
              <a:buNone/>
            </a:pPr>
            <a:r>
              <a:rPr lang="ar-SA" sz="4000" b="1" dirty="0">
                <a:latin typeface="Traditional Arabic" panose="02020603050405020304" pitchFamily="18" charset="-78"/>
                <a:cs typeface="Traditional Arabic" panose="02020603050405020304" pitchFamily="18" charset="-78"/>
              </a:rPr>
              <a:t>المؤتمرات والندوات وورش العمل والقاءات التربوية </a:t>
            </a:r>
          </a:p>
          <a:p>
            <a:r>
              <a:rPr lang="ar-SA" sz="2800" dirty="0">
                <a:latin typeface="Traditional Arabic" panose="02020603050405020304" pitchFamily="18" charset="-78"/>
                <a:cs typeface="Traditional Arabic" panose="02020603050405020304" pitchFamily="18" charset="-78"/>
              </a:rPr>
              <a:t>شاركت في مؤتمر الاستثمار في وزارة التعليم لمدة 3 ايام من 12 الى 14 ابريل 2016</a:t>
            </a:r>
          </a:p>
          <a:p>
            <a:r>
              <a:rPr lang="ar-SA" sz="2800" dirty="0">
                <a:latin typeface="Traditional Arabic" panose="02020603050405020304" pitchFamily="18" charset="-78"/>
                <a:cs typeface="Traditional Arabic" panose="02020603050405020304" pitchFamily="18" charset="-78"/>
              </a:rPr>
              <a:t>المشاركة بحضور ورشت عمل في 18 اغسطس 2016 بدعوة من مؤسسة الملك خالد الخيرية </a:t>
            </a:r>
          </a:p>
          <a:p>
            <a:r>
              <a:rPr lang="ar-SA" sz="2800" dirty="0">
                <a:latin typeface="Traditional Arabic" panose="02020603050405020304" pitchFamily="18" charset="-78"/>
                <a:cs typeface="Traditional Arabic" panose="02020603050405020304" pitchFamily="18" charset="-78"/>
              </a:rPr>
              <a:t>المشاركة بحضور منتدى فاطمة بنت مبارك للأمومة الطفولة في 20نوفمبر 2016 .</a:t>
            </a:r>
          </a:p>
          <a:p>
            <a:r>
              <a:rPr lang="ar-SA" sz="2800" dirty="0">
                <a:latin typeface="Traditional Arabic" panose="02020603050405020304" pitchFamily="18" charset="-78"/>
                <a:cs typeface="Traditional Arabic" panose="02020603050405020304" pitchFamily="18" charset="-78"/>
              </a:rPr>
              <a:t>المشاركة في مؤتمر القاء السنوي الاول  الشراكة بين المدرسة والاسرة والمجتمع من3 الى 4 ابريل 2016 بدعوة من وزارة التعليم .</a:t>
            </a:r>
          </a:p>
          <a:p>
            <a:r>
              <a:rPr lang="ar-SA" sz="2800" dirty="0">
                <a:latin typeface="Traditional Arabic" panose="02020603050405020304" pitchFamily="18" charset="-78"/>
                <a:cs typeface="Traditional Arabic" panose="02020603050405020304" pitchFamily="18" charset="-78"/>
              </a:rPr>
              <a:t>المشاركة بحضور ورشة عمل في المؤسسة العامة للتدريب التقني والمهني في 26 يناير 2016 .</a:t>
            </a:r>
          </a:p>
        </p:txBody>
      </p:sp>
    </p:spTree>
    <p:extLst>
      <p:ext uri="{BB962C8B-B14F-4D97-AF65-F5344CB8AC3E}">
        <p14:creationId xmlns:p14="http://schemas.microsoft.com/office/powerpoint/2010/main" val="23601832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10F73F05-70BD-4A03-8EE0-3E0252880FB7}"/>
              </a:ext>
            </a:extLst>
          </p:cNvPr>
          <p:cNvSpPr>
            <a:spLocks noGrp="1"/>
          </p:cNvSpPr>
          <p:nvPr>
            <p:ph idx="1"/>
          </p:nvPr>
        </p:nvSpPr>
        <p:spPr>
          <a:xfrm>
            <a:off x="1802296" y="278296"/>
            <a:ext cx="9675812" cy="6308034"/>
          </a:xfrm>
        </p:spPr>
        <p:txBody>
          <a:bodyPr>
            <a:normAutofit fontScale="77500" lnSpcReduction="20000"/>
          </a:bodyPr>
          <a:lstStyle/>
          <a:p>
            <a:pPr marL="0" indent="0">
              <a:buNone/>
            </a:pPr>
            <a:r>
              <a:rPr lang="ar-SA" dirty="0"/>
              <a:t> </a:t>
            </a:r>
            <a:r>
              <a:rPr lang="ar-SA" sz="5200" b="1" dirty="0">
                <a:latin typeface="Traditional Arabic" panose="02020603050405020304" pitchFamily="18" charset="-78"/>
                <a:cs typeface="Traditional Arabic" panose="02020603050405020304" pitchFamily="18" charset="-78"/>
              </a:rPr>
              <a:t>اللجان العاملة في الجمعية </a:t>
            </a:r>
          </a:p>
          <a:p>
            <a:r>
              <a:rPr lang="ar-SA" sz="3000" b="1" dirty="0">
                <a:latin typeface="Traditional Arabic" panose="02020603050405020304" pitchFamily="18" charset="-78"/>
                <a:cs typeface="Traditional Arabic" panose="02020603050405020304" pitchFamily="18" charset="-78"/>
              </a:rPr>
              <a:t>اللجنة المالية </a:t>
            </a:r>
          </a:p>
          <a:p>
            <a:pPr marL="0" indent="0">
              <a:buNone/>
            </a:pPr>
            <a:r>
              <a:rPr lang="ar-SA" sz="3000" dirty="0">
                <a:latin typeface="Traditional Arabic" panose="02020603050405020304" pitchFamily="18" charset="-78"/>
                <a:cs typeface="Traditional Arabic" panose="02020603050405020304" pitchFamily="18" charset="-78"/>
              </a:rPr>
              <a:t>تختص هذه اللجنة بمتابعة الشؤون المالية للجمعية سواء من حيث تنمية الموارد المالية او التسجيل في نظام محاسبي او الرقابة على الاموال الى اعداد الحسابات الختامية</a:t>
            </a:r>
          </a:p>
          <a:p>
            <a:pPr marL="0" indent="0">
              <a:buNone/>
            </a:pPr>
            <a:r>
              <a:rPr lang="ar-SA" sz="3000" b="1" dirty="0">
                <a:latin typeface="Traditional Arabic" panose="02020603050405020304" pitchFamily="18" charset="-78"/>
                <a:cs typeface="Traditional Arabic" panose="02020603050405020304" pitchFamily="18" charset="-78"/>
              </a:rPr>
              <a:t>مهام اللجنة </a:t>
            </a:r>
          </a:p>
          <a:p>
            <a:r>
              <a:rPr lang="ar-SA" sz="3000" dirty="0">
                <a:latin typeface="Traditional Arabic" panose="02020603050405020304" pitchFamily="18" charset="-78"/>
                <a:cs typeface="Traditional Arabic" panose="02020603050405020304" pitchFamily="18" charset="-78"/>
              </a:rPr>
              <a:t>متابعة حسابات الجمعية </a:t>
            </a:r>
          </a:p>
          <a:p>
            <a:r>
              <a:rPr lang="ar-SA" sz="3000" dirty="0">
                <a:latin typeface="Traditional Arabic" panose="02020603050405020304" pitchFamily="18" charset="-78"/>
                <a:cs typeface="Traditional Arabic" panose="02020603050405020304" pitchFamily="18" charset="-78"/>
              </a:rPr>
              <a:t>الاشراف على اعداد الموازنة التقديرية ضمن وثيقة تلخص كل العمليات والانشطة التي تنوي الجمعية القيام بها لمدة زمنية محددة بحيث تصبح هذه الوثيقة برنامج عمل للجمعية خلال الفترة المحددة</a:t>
            </a:r>
          </a:p>
          <a:p>
            <a:r>
              <a:rPr lang="ar-SA" sz="3000" dirty="0">
                <a:latin typeface="Traditional Arabic" panose="02020603050405020304" pitchFamily="18" charset="-78"/>
                <a:cs typeface="Traditional Arabic" panose="02020603050405020304" pitchFamily="18" charset="-78"/>
              </a:rPr>
              <a:t>استخدام الموازنة التقديرية اداة رقابة تحاول مقارنة ما انجز فعلياٌ بما هو متوقع على ان تقوم الادارة بتحليل أي خلل </a:t>
            </a:r>
          </a:p>
          <a:p>
            <a:r>
              <a:rPr lang="ar-SA" sz="3000" dirty="0">
                <a:latin typeface="Traditional Arabic" panose="02020603050405020304" pitchFamily="18" charset="-78"/>
                <a:cs typeface="Traditional Arabic" panose="02020603050405020304" pitchFamily="18" charset="-78"/>
              </a:rPr>
              <a:t>اعتماد الخيارات الاستثمارية الآمنة للجمعية لتستثمر الفائض من النقد لديها بعد موافقة مجلس الادارة </a:t>
            </a:r>
          </a:p>
          <a:p>
            <a:r>
              <a:rPr lang="ar-SA" sz="3000" dirty="0">
                <a:latin typeface="Traditional Arabic" panose="02020603050405020304" pitchFamily="18" charset="-78"/>
                <a:cs typeface="Traditional Arabic" panose="02020603050405020304" pitchFamily="18" charset="-78"/>
              </a:rPr>
              <a:t>تنمية الموارد المالية للجمعية </a:t>
            </a:r>
          </a:p>
          <a:p>
            <a:pPr marL="0" indent="0">
              <a:buNone/>
            </a:pPr>
            <a:r>
              <a:rPr lang="ar-SA" sz="3000" b="1" dirty="0">
                <a:latin typeface="Traditional Arabic" panose="02020603050405020304" pitchFamily="18" charset="-78"/>
                <a:cs typeface="Traditional Arabic" panose="02020603050405020304" pitchFamily="18" charset="-78"/>
              </a:rPr>
              <a:t>خطة اللجنة المالية التي يجري العمل عليها:</a:t>
            </a:r>
          </a:p>
          <a:p>
            <a:r>
              <a:rPr lang="ar-SA" sz="3000" dirty="0">
                <a:latin typeface="Traditional Arabic" panose="02020603050405020304" pitchFamily="18" charset="-78"/>
                <a:cs typeface="Traditional Arabic" panose="02020603050405020304" pitchFamily="18" charset="-78"/>
              </a:rPr>
              <a:t>شراء عقار للجمعية, يكون ايراده دعما لبرامجها .</a:t>
            </a:r>
          </a:p>
          <a:p>
            <a:r>
              <a:rPr lang="ar-SA" sz="3000" dirty="0">
                <a:latin typeface="Traditional Arabic" panose="02020603050405020304" pitchFamily="18" charset="-78"/>
                <a:cs typeface="Traditional Arabic" panose="02020603050405020304" pitchFamily="18" charset="-78"/>
              </a:rPr>
              <a:t>العمل على أن يكون المحاسب الداخلي مديرا ماليا للجمعية.</a:t>
            </a:r>
          </a:p>
          <a:p>
            <a:r>
              <a:rPr lang="ar-SA" sz="3000" dirty="0">
                <a:latin typeface="Traditional Arabic" panose="02020603050405020304" pitchFamily="18" charset="-78"/>
                <a:cs typeface="Traditional Arabic" panose="02020603050405020304" pitchFamily="18" charset="-78"/>
              </a:rPr>
              <a:t>إضافة حسابات الجمعية ضمن قائمة الجمعيات الخيرية في الخدمات الإلكترونية للمصارف المحلية.</a:t>
            </a:r>
          </a:p>
          <a:p>
            <a:pPr marL="0" indent="0">
              <a:buNone/>
            </a:pPr>
            <a:endParaRPr lang="ar-SA" dirty="0"/>
          </a:p>
        </p:txBody>
      </p:sp>
    </p:spTree>
    <p:extLst>
      <p:ext uri="{BB962C8B-B14F-4D97-AF65-F5344CB8AC3E}">
        <p14:creationId xmlns:p14="http://schemas.microsoft.com/office/powerpoint/2010/main" val="7934322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33FED545-5B3F-416C-9CC9-1D058DDAC8CF}"/>
              </a:ext>
            </a:extLst>
          </p:cNvPr>
          <p:cNvSpPr>
            <a:spLocks noGrp="1"/>
          </p:cNvSpPr>
          <p:nvPr>
            <p:ph idx="1"/>
          </p:nvPr>
        </p:nvSpPr>
        <p:spPr>
          <a:xfrm>
            <a:off x="2589212" y="251791"/>
            <a:ext cx="8915400" cy="6606209"/>
          </a:xfrm>
        </p:spPr>
        <p:txBody>
          <a:bodyPr>
            <a:normAutofit fontScale="77500" lnSpcReduction="20000"/>
          </a:bodyPr>
          <a:lstStyle/>
          <a:p>
            <a:r>
              <a:rPr lang="ar-SA" sz="3300" b="1" dirty="0">
                <a:latin typeface="Traditional Arabic" panose="02020603050405020304" pitchFamily="18" charset="-78"/>
                <a:cs typeface="Traditional Arabic" panose="02020603050405020304" pitchFamily="18" charset="-78"/>
              </a:rPr>
              <a:t>اللجنة العلمية:</a:t>
            </a:r>
          </a:p>
          <a:p>
            <a:pPr marL="0" indent="0">
              <a:buNone/>
            </a:pPr>
            <a:r>
              <a:rPr lang="ar-SA" sz="3300" dirty="0">
                <a:latin typeface="Traditional Arabic" panose="02020603050405020304" pitchFamily="18" charset="-78"/>
                <a:cs typeface="Traditional Arabic" panose="02020603050405020304" pitchFamily="18" charset="-78"/>
              </a:rPr>
              <a:t>تختص هذه اللجنة بالإشراف العلمي والفني على المواد العلمية والتثقيفية التي تنتجها الجمعية, في صور مشاريع أو مطبوعات أو محاضرات, تتعلق برعاية الطفولة.</a:t>
            </a:r>
          </a:p>
          <a:p>
            <a:pPr marL="0" indent="0">
              <a:buNone/>
            </a:pPr>
            <a:r>
              <a:rPr lang="ar-SA" sz="3300" dirty="0">
                <a:latin typeface="Traditional Arabic" panose="02020603050405020304" pitchFamily="18" charset="-78"/>
                <a:cs typeface="Traditional Arabic" panose="02020603050405020304" pitchFamily="18" charset="-78"/>
              </a:rPr>
              <a:t>رئيسة اللجنة: الدكتورة مها المنيف .</a:t>
            </a:r>
          </a:p>
          <a:p>
            <a:pPr marL="0" indent="0">
              <a:buNone/>
            </a:pPr>
            <a:r>
              <a:rPr lang="ar-SA" sz="3300" b="1" dirty="0">
                <a:latin typeface="Traditional Arabic" panose="02020603050405020304" pitchFamily="18" charset="-78"/>
                <a:cs typeface="Traditional Arabic" panose="02020603050405020304" pitchFamily="18" charset="-78"/>
              </a:rPr>
              <a:t>مهام اللجنة:</a:t>
            </a:r>
          </a:p>
          <a:p>
            <a:r>
              <a:rPr lang="ar-SA" sz="3300" dirty="0">
                <a:latin typeface="Traditional Arabic" panose="02020603050405020304" pitchFamily="18" charset="-78"/>
                <a:cs typeface="Traditional Arabic" panose="02020603050405020304" pitchFamily="18" charset="-78"/>
              </a:rPr>
              <a:t>وضع المعايير المطلوب توافرها فيما يطرح من برامج ومشاريع ودراسات وغيرها.</a:t>
            </a:r>
          </a:p>
          <a:p>
            <a:r>
              <a:rPr lang="ar-SA" sz="3300" dirty="0">
                <a:latin typeface="Traditional Arabic" panose="02020603050405020304" pitchFamily="18" charset="-78"/>
                <a:cs typeface="Traditional Arabic" panose="02020603050405020304" pitchFamily="18" charset="-78"/>
              </a:rPr>
              <a:t>مراجعة المشاريع والبرامج والدراسات المقترحة وفحصها وإبداء الملحوظات حولها.</a:t>
            </a:r>
          </a:p>
          <a:p>
            <a:r>
              <a:rPr lang="ar-SA" sz="3300" dirty="0">
                <a:latin typeface="Traditional Arabic" panose="02020603050405020304" pitchFamily="18" charset="-78"/>
                <a:cs typeface="Traditional Arabic" panose="02020603050405020304" pitchFamily="18" charset="-78"/>
              </a:rPr>
              <a:t>تحويل الدراسات والبرامج والمشاريع المقترحة الى جهات متخصصة .</a:t>
            </a:r>
          </a:p>
          <a:p>
            <a:r>
              <a:rPr lang="ar-SA" sz="3300" dirty="0">
                <a:latin typeface="Traditional Arabic" panose="02020603050405020304" pitchFamily="18" charset="-78"/>
                <a:cs typeface="Traditional Arabic" panose="02020603050405020304" pitchFamily="18" charset="-78"/>
              </a:rPr>
              <a:t>اعداد المحاضرات والندوات وورش العمل واللقاءات الحوارية .</a:t>
            </a:r>
          </a:p>
          <a:p>
            <a:r>
              <a:rPr lang="ar-SA" sz="3300" dirty="0">
                <a:latin typeface="Traditional Arabic" panose="02020603050405020304" pitchFamily="18" charset="-78"/>
                <a:cs typeface="Traditional Arabic" panose="02020603050405020304" pitchFamily="18" charset="-78"/>
              </a:rPr>
              <a:t>اصدار المطبوعات العلمية التثقيفية ذات العلاقة بالطفولة.</a:t>
            </a:r>
          </a:p>
          <a:p>
            <a:r>
              <a:rPr lang="ar-SA" sz="3300" dirty="0">
                <a:latin typeface="Traditional Arabic" panose="02020603050405020304" pitchFamily="18" charset="-78"/>
                <a:cs typeface="Traditional Arabic" panose="02020603050405020304" pitchFamily="18" charset="-78"/>
              </a:rPr>
              <a:t>الإشراف الفني والتدقيق ومتابعة تنفيذ ما اجيز من الدراسات والبحوث وفق الخطة المقررة </a:t>
            </a:r>
          </a:p>
          <a:p>
            <a:r>
              <a:rPr lang="ar-SA" sz="3300" dirty="0">
                <a:latin typeface="Traditional Arabic" panose="02020603050405020304" pitchFamily="18" charset="-78"/>
                <a:cs typeface="Traditional Arabic" panose="02020603050405020304" pitchFamily="18" charset="-78"/>
              </a:rPr>
              <a:t> تنمية الموارد المالية للجمعية </a:t>
            </a:r>
          </a:p>
          <a:p>
            <a:pPr marL="0" indent="0">
              <a:buNone/>
            </a:pPr>
            <a:r>
              <a:rPr lang="ar-SA" sz="3300" b="1" dirty="0">
                <a:latin typeface="Traditional Arabic" panose="02020603050405020304" pitchFamily="18" charset="-78"/>
                <a:cs typeface="Traditional Arabic" panose="02020603050405020304" pitchFamily="18" charset="-78"/>
              </a:rPr>
              <a:t>خطة اللجنة العلمية التي يجري العمل عليها:</a:t>
            </a:r>
          </a:p>
          <a:p>
            <a:r>
              <a:rPr lang="ar-SA" sz="3300" dirty="0">
                <a:latin typeface="Traditional Arabic" panose="02020603050405020304" pitchFamily="18" charset="-78"/>
                <a:cs typeface="Traditional Arabic" panose="02020603050405020304" pitchFamily="18" charset="-78"/>
              </a:rPr>
              <a:t>دراسة بحثية لإثر برنامج تثقيف الام والطفل</a:t>
            </a:r>
          </a:p>
          <a:p>
            <a:r>
              <a:rPr lang="ar-SA" sz="3300" dirty="0">
                <a:latin typeface="Traditional Arabic" panose="02020603050405020304" pitchFamily="18" charset="-78"/>
                <a:cs typeface="Traditional Arabic" panose="02020603050405020304" pitchFamily="18" charset="-78"/>
              </a:rPr>
              <a:t>مبادرة دراسة واقع الجهة المرخصة للحضانات في المملكة العربية السعودية </a:t>
            </a:r>
          </a:p>
          <a:p>
            <a:pPr marL="0" indent="0">
              <a:buNone/>
            </a:pPr>
            <a:endParaRPr lang="ar-SA" dirty="0"/>
          </a:p>
        </p:txBody>
      </p:sp>
    </p:spTree>
    <p:extLst>
      <p:ext uri="{BB962C8B-B14F-4D97-AF65-F5344CB8AC3E}">
        <p14:creationId xmlns:p14="http://schemas.microsoft.com/office/powerpoint/2010/main" val="2565331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629852EB-8C73-4B8F-99C6-B56B7F5307A4}"/>
              </a:ext>
            </a:extLst>
          </p:cNvPr>
          <p:cNvSpPr>
            <a:spLocks noGrp="1"/>
          </p:cNvSpPr>
          <p:nvPr>
            <p:ph type="title"/>
          </p:nvPr>
        </p:nvSpPr>
        <p:spPr>
          <a:xfrm>
            <a:off x="7337203" y="1286718"/>
            <a:ext cx="8911687" cy="1280890"/>
          </a:xfrm>
        </p:spPr>
        <p:txBody>
          <a:bodyPr>
            <a:normAutofit/>
          </a:bodyPr>
          <a:lstStyle/>
          <a:p>
            <a:r>
              <a:rPr lang="ar-SA" sz="4000" b="1" dirty="0">
                <a:latin typeface="Traditional Arabic" panose="02020603050405020304" pitchFamily="18" charset="-78"/>
                <a:cs typeface="Traditional Arabic" panose="02020603050405020304" pitchFamily="18" charset="-78"/>
              </a:rPr>
              <a:t>ثالثاً: لجنة البرامج والمشاريع</a:t>
            </a:r>
          </a:p>
        </p:txBody>
      </p:sp>
      <p:sp>
        <p:nvSpPr>
          <p:cNvPr id="3" name="عنصر نائب للمحتوى 2">
            <a:extLst>
              <a:ext uri="{FF2B5EF4-FFF2-40B4-BE49-F238E27FC236}">
                <a16:creationId xmlns:a16="http://schemas.microsoft.com/office/drawing/2014/main" xmlns="" id="{A0995985-4BE3-422E-8955-EF154F2894CF}"/>
              </a:ext>
            </a:extLst>
          </p:cNvPr>
          <p:cNvSpPr>
            <a:spLocks noGrp="1"/>
          </p:cNvSpPr>
          <p:nvPr>
            <p:ph idx="1"/>
          </p:nvPr>
        </p:nvSpPr>
        <p:spPr/>
        <p:txBody>
          <a:bodyPr>
            <a:normAutofit fontScale="92500" lnSpcReduction="20000"/>
          </a:bodyPr>
          <a:lstStyle/>
          <a:p>
            <a:pPr marL="0" indent="0">
              <a:buNone/>
            </a:pPr>
            <a:r>
              <a:rPr lang="ar-SA" sz="3000" dirty="0">
                <a:latin typeface="Traditional Arabic" panose="02020603050405020304" pitchFamily="18" charset="-78"/>
                <a:cs typeface="Traditional Arabic" panose="02020603050405020304" pitchFamily="18" charset="-78"/>
              </a:rPr>
              <a:t>تختص هذا اللجنة بإعداد وتنظيم برامج الجمعية ومشاريعها وذلك من خلال ادارة الموارد التي تمكن الجمعية من انجاز المشاريع مع مراعاة عوامل الجودة والتوقيت والتكلفة</a:t>
            </a:r>
          </a:p>
          <a:p>
            <a:pPr marL="0" indent="0">
              <a:buNone/>
            </a:pPr>
            <a:r>
              <a:rPr lang="ar-SA" sz="3000" dirty="0">
                <a:latin typeface="Traditional Arabic" panose="02020603050405020304" pitchFamily="18" charset="-78"/>
                <a:cs typeface="Traditional Arabic" panose="02020603050405020304" pitchFamily="18" charset="-78"/>
              </a:rPr>
              <a:t>مهام اللجنة:</a:t>
            </a:r>
          </a:p>
          <a:p>
            <a:r>
              <a:rPr lang="ar-SA" sz="3000" dirty="0">
                <a:latin typeface="Traditional Arabic" panose="02020603050405020304" pitchFamily="18" charset="-78"/>
                <a:cs typeface="Traditional Arabic" panose="02020603050405020304" pitchFamily="18" charset="-78"/>
              </a:rPr>
              <a:t>عقد اجتماعات دورية للخروج والتصور الافضل للمشروع .</a:t>
            </a:r>
          </a:p>
          <a:p>
            <a:r>
              <a:rPr lang="ar-SA" sz="3000" dirty="0">
                <a:latin typeface="Traditional Arabic" panose="02020603050405020304" pitchFamily="18" charset="-78"/>
                <a:cs typeface="Traditional Arabic" panose="02020603050405020304" pitchFamily="18" charset="-78"/>
              </a:rPr>
              <a:t>اعداد ميزانية المشروع.</a:t>
            </a:r>
          </a:p>
          <a:p>
            <a:r>
              <a:rPr lang="ar-SA" sz="3000" dirty="0">
                <a:latin typeface="Traditional Arabic" panose="02020603050405020304" pitchFamily="18" charset="-78"/>
                <a:cs typeface="Traditional Arabic" panose="02020603050405020304" pitchFamily="18" charset="-78"/>
              </a:rPr>
              <a:t>وضع خطة عمل بجدول زمني محدد تشمل جميع الانشطة المطلوبة لتحقيق المشروع.</a:t>
            </a:r>
          </a:p>
          <a:p>
            <a:r>
              <a:rPr lang="ar-SA" sz="3000" dirty="0">
                <a:latin typeface="Traditional Arabic" panose="02020603050405020304" pitchFamily="18" charset="-78"/>
                <a:cs typeface="Traditional Arabic" panose="02020603050405020304" pitchFamily="18" charset="-78"/>
              </a:rPr>
              <a:t>متابعة المشروع وتقويمه دورياً.</a:t>
            </a:r>
          </a:p>
          <a:p>
            <a:r>
              <a:rPr lang="ar-SA" sz="3000" dirty="0">
                <a:latin typeface="Traditional Arabic" panose="02020603050405020304" pitchFamily="18" charset="-78"/>
                <a:cs typeface="Traditional Arabic" panose="02020603050405020304" pitchFamily="18" charset="-78"/>
              </a:rPr>
              <a:t> تنمية الموارد المالية للجنة.</a:t>
            </a:r>
          </a:p>
          <a:p>
            <a:pPr marL="0" indent="0">
              <a:buNone/>
            </a:pPr>
            <a:endParaRPr lang="ar-SA" dirty="0"/>
          </a:p>
        </p:txBody>
      </p:sp>
    </p:spTree>
    <p:extLst>
      <p:ext uri="{BB962C8B-B14F-4D97-AF65-F5344CB8AC3E}">
        <p14:creationId xmlns:p14="http://schemas.microsoft.com/office/powerpoint/2010/main" val="81700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E1ABB103-BC0D-4C9A-949A-2B4CC8E5D120}"/>
              </a:ext>
            </a:extLst>
          </p:cNvPr>
          <p:cNvSpPr>
            <a:spLocks noGrp="1"/>
          </p:cNvSpPr>
          <p:nvPr>
            <p:ph idx="1"/>
          </p:nvPr>
        </p:nvSpPr>
        <p:spPr>
          <a:xfrm>
            <a:off x="2019369" y="702365"/>
            <a:ext cx="8915400" cy="5791953"/>
          </a:xfrm>
        </p:spPr>
        <p:txBody>
          <a:bodyPr>
            <a:normAutofit/>
          </a:bodyPr>
          <a:lstStyle/>
          <a:p>
            <a:pPr marL="0" indent="0">
              <a:buNone/>
            </a:pPr>
            <a:r>
              <a:rPr lang="ar-SA" sz="4000" b="1" dirty="0">
                <a:latin typeface="Traditional Arabic" panose="02020603050405020304" pitchFamily="18" charset="-78"/>
                <a:cs typeface="Traditional Arabic" panose="02020603050405020304" pitchFamily="18" charset="-78"/>
              </a:rPr>
              <a:t>الرؤية </a:t>
            </a:r>
          </a:p>
          <a:p>
            <a:pPr marL="0" indent="0">
              <a:buNone/>
            </a:pPr>
            <a:r>
              <a:rPr lang="ar-SA" sz="4000" dirty="0">
                <a:latin typeface="Traditional Arabic" panose="02020603050405020304" pitchFamily="18" charset="-78"/>
                <a:cs typeface="Traditional Arabic" panose="02020603050405020304" pitchFamily="18" charset="-78"/>
              </a:rPr>
              <a:t>أن ينعم جميع الاطفال ( دون أي تميز ) بنمو صحي وسليم في ظروف أسرية وبيئية ملائمة تلبي جميع احتياجات الطفولة </a:t>
            </a:r>
          </a:p>
          <a:p>
            <a:pPr marL="0" indent="0">
              <a:buNone/>
            </a:pPr>
            <a:r>
              <a:rPr lang="ar-SA" sz="4000" b="1" dirty="0">
                <a:latin typeface="Traditional Arabic" panose="02020603050405020304" pitchFamily="18" charset="-78"/>
                <a:cs typeface="Traditional Arabic" panose="02020603050405020304" pitchFamily="18" charset="-78"/>
              </a:rPr>
              <a:t>الرسالة</a:t>
            </a:r>
          </a:p>
          <a:p>
            <a:pPr marL="0" indent="0">
              <a:buNone/>
            </a:pPr>
            <a:r>
              <a:rPr lang="ar-SA" sz="4000" dirty="0">
                <a:latin typeface="Traditional Arabic" panose="02020603050405020304" pitchFamily="18" charset="-78"/>
                <a:cs typeface="Traditional Arabic" panose="02020603050405020304" pitchFamily="18" charset="-78"/>
              </a:rPr>
              <a:t>تسعى الجمعية أن تكون مرجعاً معرفياً وداعماً أساسيا لاحتياجات الطفولة و أن توفر خدمات الوقاية وزيادة الوعي، من أجل تعزيز طفولة آمنة، ورعاية تربوية سليمة عبر الشراكات مع جميع الجهات المعنية بالطفولة </a:t>
            </a:r>
          </a:p>
        </p:txBody>
      </p:sp>
    </p:spTree>
    <p:extLst>
      <p:ext uri="{BB962C8B-B14F-4D97-AF65-F5344CB8AC3E}">
        <p14:creationId xmlns:p14="http://schemas.microsoft.com/office/powerpoint/2010/main" val="37245684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FCDA00CA-52FC-4CED-B546-33E107596D73}"/>
              </a:ext>
            </a:extLst>
          </p:cNvPr>
          <p:cNvSpPr>
            <a:spLocks noGrp="1"/>
          </p:cNvSpPr>
          <p:nvPr>
            <p:ph type="title"/>
          </p:nvPr>
        </p:nvSpPr>
        <p:spPr>
          <a:xfrm>
            <a:off x="2628968" y="1405988"/>
            <a:ext cx="8911687" cy="926394"/>
          </a:xfrm>
        </p:spPr>
        <p:txBody>
          <a:bodyPr>
            <a:normAutofit/>
          </a:bodyPr>
          <a:lstStyle/>
          <a:p>
            <a:pPr algn="r"/>
            <a:r>
              <a:rPr lang="ar-SA" sz="4000" b="1" dirty="0">
                <a:latin typeface="Traditional Arabic" panose="02020603050405020304" pitchFamily="18" charset="-78"/>
                <a:cs typeface="Traditional Arabic" panose="02020603050405020304" pitchFamily="18" charset="-78"/>
              </a:rPr>
              <a:t>رابعاً: لجنة الاعلام والعلاقات العامة</a:t>
            </a:r>
          </a:p>
        </p:txBody>
      </p:sp>
      <p:sp>
        <p:nvSpPr>
          <p:cNvPr id="3" name="عنصر نائب للمحتوى 2">
            <a:extLst>
              <a:ext uri="{FF2B5EF4-FFF2-40B4-BE49-F238E27FC236}">
                <a16:creationId xmlns:a16="http://schemas.microsoft.com/office/drawing/2014/main" xmlns="" id="{2D8BEFB5-504C-427C-9F77-BFCF1F93E3AD}"/>
              </a:ext>
            </a:extLst>
          </p:cNvPr>
          <p:cNvSpPr>
            <a:spLocks noGrp="1"/>
          </p:cNvSpPr>
          <p:nvPr>
            <p:ph idx="1"/>
          </p:nvPr>
        </p:nvSpPr>
        <p:spPr>
          <a:xfrm>
            <a:off x="2254195" y="2120348"/>
            <a:ext cx="8915400" cy="4479987"/>
          </a:xfrm>
        </p:spPr>
        <p:txBody>
          <a:bodyPr>
            <a:normAutofit/>
          </a:bodyPr>
          <a:lstStyle/>
          <a:p>
            <a:pPr marL="0" indent="0">
              <a:buNone/>
            </a:pPr>
            <a:r>
              <a:rPr lang="ar-SA" sz="2800" dirty="0">
                <a:latin typeface="Traditional Arabic" panose="02020603050405020304" pitchFamily="18" charset="-78"/>
                <a:cs typeface="Traditional Arabic" panose="02020603050405020304" pitchFamily="18" charset="-78"/>
              </a:rPr>
              <a:t>تمثل لجنة العلاقات العامة والاعلام المحور الرئيسي لإبراز دور جمعية رعاية الطفولة في المجتمع .</a:t>
            </a:r>
          </a:p>
          <a:p>
            <a:pPr marL="0" indent="0">
              <a:buNone/>
            </a:pPr>
            <a:r>
              <a:rPr lang="ar-SA" sz="2800" dirty="0">
                <a:latin typeface="Traditional Arabic" panose="02020603050405020304" pitchFamily="18" charset="-78"/>
                <a:cs typeface="Traditional Arabic" panose="02020603050405020304" pitchFamily="18" charset="-78"/>
              </a:rPr>
              <a:t>مهام اللجنة:</a:t>
            </a:r>
          </a:p>
          <a:p>
            <a:r>
              <a:rPr lang="ar-SA" sz="2800" dirty="0">
                <a:latin typeface="Traditional Arabic" panose="02020603050405020304" pitchFamily="18" charset="-78"/>
                <a:cs typeface="Traditional Arabic" panose="02020603050405020304" pitchFamily="18" charset="-78"/>
              </a:rPr>
              <a:t>التعريف بجمعية رعاية الطفولة في وسائل الاعلام المرئية والمقروءة .</a:t>
            </a:r>
          </a:p>
          <a:p>
            <a:r>
              <a:rPr lang="ar-SA" sz="2800" dirty="0">
                <a:latin typeface="Traditional Arabic" panose="02020603050405020304" pitchFamily="18" charset="-78"/>
                <a:cs typeface="Traditional Arabic" panose="02020603050405020304" pitchFamily="18" charset="-78"/>
              </a:rPr>
              <a:t>ربط الجمعية بالمجتمع والتعريف بالأشخاص المؤثرين بالجمعية.</a:t>
            </a:r>
          </a:p>
          <a:p>
            <a:r>
              <a:rPr lang="ar-SA" sz="2800" dirty="0">
                <a:latin typeface="Traditional Arabic" panose="02020603050405020304" pitchFamily="18" charset="-78"/>
                <a:cs typeface="Traditional Arabic" panose="02020603050405020304" pitchFamily="18" charset="-78"/>
              </a:rPr>
              <a:t>اقامة المناسبات المصاحبة لنشاط الجمعية.</a:t>
            </a:r>
          </a:p>
          <a:p>
            <a:r>
              <a:rPr lang="ar-SA" sz="2800" dirty="0">
                <a:latin typeface="Traditional Arabic" panose="02020603050405020304" pitchFamily="18" charset="-78"/>
                <a:cs typeface="Traditional Arabic" panose="02020603050405020304" pitchFamily="18" charset="-78"/>
              </a:rPr>
              <a:t>اعداد التغطية الاعلامية لجميع فعاليات الجمعية.</a:t>
            </a:r>
          </a:p>
          <a:p>
            <a:r>
              <a:rPr lang="ar-SA" sz="2800" dirty="0">
                <a:latin typeface="Traditional Arabic" panose="02020603050405020304" pitchFamily="18" charset="-78"/>
                <a:cs typeface="Traditional Arabic" panose="02020603050405020304" pitchFamily="18" charset="-78"/>
              </a:rPr>
              <a:t>تنمية الموارد المالية للجمعية.</a:t>
            </a:r>
          </a:p>
          <a:p>
            <a:pPr marL="0" indent="0">
              <a:buNone/>
            </a:pPr>
            <a:endParaRPr lang="ar-SA" dirty="0"/>
          </a:p>
        </p:txBody>
      </p:sp>
    </p:spTree>
    <p:extLst>
      <p:ext uri="{BB962C8B-B14F-4D97-AF65-F5344CB8AC3E}">
        <p14:creationId xmlns:p14="http://schemas.microsoft.com/office/powerpoint/2010/main" val="1596557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1FCA6C2A-6C3D-4FC7-82FB-9FBEB37125B1}"/>
              </a:ext>
            </a:extLst>
          </p:cNvPr>
          <p:cNvSpPr>
            <a:spLocks noGrp="1"/>
          </p:cNvSpPr>
          <p:nvPr>
            <p:ph type="title"/>
          </p:nvPr>
        </p:nvSpPr>
        <p:spPr>
          <a:xfrm>
            <a:off x="2596638" y="1374636"/>
            <a:ext cx="8911687" cy="1280890"/>
          </a:xfrm>
        </p:spPr>
        <p:txBody>
          <a:bodyPr>
            <a:normAutofit/>
          </a:bodyPr>
          <a:lstStyle/>
          <a:p>
            <a:pPr algn="r"/>
            <a:r>
              <a:rPr lang="ar-SA" sz="4000" b="1" dirty="0">
                <a:latin typeface="Traditional Arabic" panose="02020603050405020304" pitchFamily="18" charset="-78"/>
                <a:cs typeface="Traditional Arabic" panose="02020603050405020304" pitchFamily="18" charset="-78"/>
              </a:rPr>
              <a:t>الموارد البشرية:</a:t>
            </a:r>
          </a:p>
        </p:txBody>
      </p:sp>
      <p:sp>
        <p:nvSpPr>
          <p:cNvPr id="3" name="عنصر نائب للمحتوى 2">
            <a:extLst>
              <a:ext uri="{FF2B5EF4-FFF2-40B4-BE49-F238E27FC236}">
                <a16:creationId xmlns:a16="http://schemas.microsoft.com/office/drawing/2014/main" xmlns="" id="{6BF8873B-426C-4233-A8C9-AF3D816C8E84}"/>
              </a:ext>
            </a:extLst>
          </p:cNvPr>
          <p:cNvSpPr>
            <a:spLocks noGrp="1"/>
          </p:cNvSpPr>
          <p:nvPr>
            <p:ph idx="1"/>
          </p:nvPr>
        </p:nvSpPr>
        <p:spPr>
          <a:xfrm>
            <a:off x="2592925" y="2015081"/>
            <a:ext cx="8915400" cy="4597753"/>
          </a:xfrm>
        </p:spPr>
        <p:txBody>
          <a:bodyPr/>
          <a:lstStyle/>
          <a:p>
            <a:pPr marL="0" indent="0">
              <a:buNone/>
            </a:pPr>
            <a:r>
              <a:rPr lang="ar-SA" sz="2800" dirty="0">
                <a:latin typeface="Traditional Arabic" panose="02020603050405020304" pitchFamily="18" charset="-78"/>
                <a:cs typeface="Traditional Arabic" panose="02020603050405020304" pitchFamily="18" charset="-78"/>
              </a:rPr>
              <a:t>يضم غريق عمل الجمعية عدة اقسام:</a:t>
            </a:r>
          </a:p>
          <a:p>
            <a:r>
              <a:rPr lang="ar-SA" sz="2800" dirty="0">
                <a:latin typeface="Traditional Arabic" panose="02020603050405020304" pitchFamily="18" charset="-78"/>
                <a:cs typeface="Traditional Arabic" panose="02020603050405020304" pitchFamily="18" charset="-78"/>
              </a:rPr>
              <a:t>تثقيف الام والطفل.</a:t>
            </a:r>
          </a:p>
          <a:p>
            <a:r>
              <a:rPr lang="ar-SA" sz="2800" dirty="0">
                <a:latin typeface="Traditional Arabic" panose="02020603050405020304" pitchFamily="18" charset="-78"/>
                <a:cs typeface="Traditional Arabic" panose="02020603050405020304" pitchFamily="18" charset="-78"/>
              </a:rPr>
              <a:t>قسم البرامج التثقيفية والتوعية المجتمعية.</a:t>
            </a:r>
          </a:p>
          <a:p>
            <a:r>
              <a:rPr lang="ar-SA" sz="2800" dirty="0">
                <a:latin typeface="Traditional Arabic" panose="02020603050405020304" pitchFamily="18" charset="-78"/>
                <a:cs typeface="Traditional Arabic" panose="02020603050405020304" pitchFamily="18" charset="-78"/>
              </a:rPr>
              <a:t>قسم مشاريع الطفولة.</a:t>
            </a:r>
          </a:p>
          <a:p>
            <a:r>
              <a:rPr lang="ar-SA" sz="2800" dirty="0">
                <a:latin typeface="Traditional Arabic" panose="02020603050405020304" pitchFamily="18" charset="-78"/>
                <a:cs typeface="Traditional Arabic" panose="02020603050405020304" pitchFamily="18" charset="-78"/>
              </a:rPr>
              <a:t>قسم العلاقات العامة.</a:t>
            </a:r>
          </a:p>
          <a:p>
            <a:r>
              <a:rPr lang="ar-SA" sz="2800" dirty="0">
                <a:latin typeface="Traditional Arabic" panose="02020603050405020304" pitchFamily="18" charset="-78"/>
                <a:cs typeface="Traditional Arabic" panose="02020603050405020304" pitchFamily="18" charset="-78"/>
              </a:rPr>
              <a:t>قسم السكرتارية.</a:t>
            </a:r>
          </a:p>
          <a:p>
            <a:r>
              <a:rPr lang="ar-SA" sz="2800" dirty="0">
                <a:latin typeface="Traditional Arabic" panose="02020603050405020304" pitchFamily="18" charset="-78"/>
                <a:cs typeface="Traditional Arabic" panose="02020603050405020304" pitchFamily="18" charset="-78"/>
              </a:rPr>
              <a:t>قسم المالية.</a:t>
            </a:r>
          </a:p>
        </p:txBody>
      </p:sp>
    </p:spTree>
    <p:extLst>
      <p:ext uri="{BB962C8B-B14F-4D97-AF65-F5344CB8AC3E}">
        <p14:creationId xmlns:p14="http://schemas.microsoft.com/office/powerpoint/2010/main" val="21326352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1768173D-369F-474D-AE25-FA14F7B70FE8}"/>
              </a:ext>
            </a:extLst>
          </p:cNvPr>
          <p:cNvSpPr>
            <a:spLocks noGrp="1"/>
          </p:cNvSpPr>
          <p:nvPr>
            <p:ph idx="1"/>
          </p:nvPr>
        </p:nvSpPr>
        <p:spPr>
          <a:xfrm>
            <a:off x="1285460" y="609600"/>
            <a:ext cx="10033621" cy="5830956"/>
          </a:xfrm>
        </p:spPr>
        <p:txBody>
          <a:bodyPr/>
          <a:lstStyle/>
          <a:p>
            <a:pPr marL="0" indent="0" algn="ctr">
              <a:buNone/>
            </a:pPr>
            <a:r>
              <a:rPr lang="ar-SA" sz="2400" b="1" dirty="0">
                <a:latin typeface="Traditional Arabic" panose="02020603050405020304" pitchFamily="18" charset="-78"/>
                <a:cs typeface="Traditional Arabic" panose="02020603050405020304" pitchFamily="18" charset="-78"/>
              </a:rPr>
              <a:t>بدعمكم نواصل المسيرة </a:t>
            </a:r>
          </a:p>
          <a:p>
            <a:pPr marL="0" indent="0" algn="ctr">
              <a:buNone/>
            </a:pPr>
            <a:r>
              <a:rPr lang="ar-SA" sz="2400" dirty="0">
                <a:latin typeface="Traditional Arabic" panose="02020603050405020304" pitchFamily="18" charset="-78"/>
                <a:cs typeface="Traditional Arabic" panose="02020603050405020304" pitchFamily="18" charset="-78"/>
              </a:rPr>
              <a:t>مصرف الراجحي </a:t>
            </a:r>
          </a:p>
          <a:p>
            <a:pPr marL="0" indent="0" algn="ctr">
              <a:buNone/>
            </a:pPr>
            <a:r>
              <a:rPr lang="ar-SA" sz="2400" dirty="0">
                <a:latin typeface="Traditional Arabic" panose="02020603050405020304" pitchFamily="18" charset="-78"/>
                <a:cs typeface="Traditional Arabic" panose="02020603050405020304" pitchFamily="18" charset="-78"/>
              </a:rPr>
              <a:t>203608012121211</a:t>
            </a:r>
          </a:p>
          <a:p>
            <a:pPr marL="0" indent="0" algn="ctr">
              <a:buNone/>
            </a:pPr>
            <a:r>
              <a:rPr lang="en-US" sz="2400" dirty="0">
                <a:latin typeface="Traditional Arabic" panose="02020603050405020304" pitchFamily="18" charset="-78"/>
                <a:cs typeface="Traditional Arabic" panose="02020603050405020304" pitchFamily="18" charset="-78"/>
              </a:rPr>
              <a:t>SA 58 8000 0203 6080 1212 1211</a:t>
            </a:r>
          </a:p>
          <a:p>
            <a:pPr marL="0" indent="0" algn="ctr">
              <a:buNone/>
            </a:pPr>
            <a:r>
              <a:rPr lang="en-US" sz="2400" dirty="0">
                <a:latin typeface="Traditional Arabic" panose="02020603050405020304" pitchFamily="18" charset="-78"/>
                <a:cs typeface="Traditional Arabic" panose="02020603050405020304" pitchFamily="18" charset="-78"/>
              </a:rPr>
              <a:t> </a:t>
            </a:r>
            <a:r>
              <a:rPr lang="ar-SA" sz="2400" dirty="0">
                <a:latin typeface="Traditional Arabic" panose="02020603050405020304" pitchFamily="18" charset="-78"/>
                <a:cs typeface="Traditional Arabic" panose="02020603050405020304" pitchFamily="18" charset="-78"/>
              </a:rPr>
              <a:t>بنك الرياض</a:t>
            </a:r>
          </a:p>
          <a:p>
            <a:pPr marL="0" indent="0" algn="ctr">
              <a:buNone/>
            </a:pPr>
            <a:r>
              <a:rPr lang="ar-SA" sz="2400" dirty="0">
                <a:latin typeface="Traditional Arabic" panose="02020603050405020304" pitchFamily="18" charset="-78"/>
                <a:cs typeface="Traditional Arabic" panose="02020603050405020304" pitchFamily="18" charset="-78"/>
              </a:rPr>
              <a:t>2661212149940</a:t>
            </a:r>
          </a:p>
          <a:p>
            <a:pPr marL="0" indent="0" algn="ctr">
              <a:buNone/>
            </a:pPr>
            <a:r>
              <a:rPr lang="en-US" sz="2400" dirty="0">
                <a:latin typeface="Traditional Arabic" panose="02020603050405020304" pitchFamily="18" charset="-78"/>
                <a:cs typeface="Traditional Arabic" panose="02020603050405020304" pitchFamily="18" charset="-78"/>
              </a:rPr>
              <a:t>SA 97 2000 0002 6612 1214 9940 </a:t>
            </a:r>
          </a:p>
          <a:p>
            <a:pPr marL="0" indent="0">
              <a:buNone/>
            </a:pPr>
            <a:endParaRPr lang="ar-SA" dirty="0"/>
          </a:p>
          <a:p>
            <a:pPr marL="0" indent="0">
              <a:buNone/>
            </a:pPr>
            <a:r>
              <a:rPr lang="ar-SA" dirty="0"/>
              <a:t> </a:t>
            </a:r>
          </a:p>
          <a:p>
            <a:pPr marL="0" indent="0">
              <a:buNone/>
            </a:pPr>
            <a:endParaRPr lang="ar-SA" dirty="0"/>
          </a:p>
          <a:p>
            <a:pPr marL="0" indent="0" algn="ctr">
              <a:buNone/>
            </a:pPr>
            <a:r>
              <a:rPr lang="en-US" b="1" dirty="0"/>
              <a:t>ChildCareKSA</a:t>
            </a:r>
          </a:p>
          <a:p>
            <a:pPr marL="0" indent="0" algn="ctr">
              <a:buNone/>
            </a:pPr>
            <a:r>
              <a:rPr lang="en-US" dirty="0"/>
              <a:t>ChildCare.org.sa</a:t>
            </a:r>
          </a:p>
          <a:p>
            <a:pPr marL="0" indent="0" algn="ctr">
              <a:buNone/>
            </a:pPr>
            <a:r>
              <a:rPr lang="en-US" dirty="0"/>
              <a:t>+966114949067</a:t>
            </a:r>
            <a:endParaRPr lang="ar-SA" dirty="0"/>
          </a:p>
        </p:txBody>
      </p:sp>
      <p:pic>
        <p:nvPicPr>
          <p:cNvPr id="4" name="صورة 3">
            <a:extLst>
              <a:ext uri="{FF2B5EF4-FFF2-40B4-BE49-F238E27FC236}">
                <a16:creationId xmlns:a16="http://schemas.microsoft.com/office/drawing/2014/main" xmlns="" id="{E24267B2-0A94-4F09-91F6-D6FEC5E32BBF}"/>
              </a:ext>
            </a:extLst>
          </p:cNvPr>
          <p:cNvPicPr>
            <a:picLocks noChangeAspect="1"/>
          </p:cNvPicPr>
          <p:nvPr/>
        </p:nvPicPr>
        <p:blipFill>
          <a:blip r:embed="rId2"/>
          <a:stretch>
            <a:fillRect/>
          </a:stretch>
        </p:blipFill>
        <p:spPr>
          <a:xfrm>
            <a:off x="4765017" y="4188791"/>
            <a:ext cx="954157" cy="812422"/>
          </a:xfrm>
          <a:prstGeom prst="ellipse">
            <a:avLst/>
          </a:prstGeom>
        </p:spPr>
      </p:pic>
      <p:pic>
        <p:nvPicPr>
          <p:cNvPr id="5" name="صورة 4">
            <a:extLst>
              <a:ext uri="{FF2B5EF4-FFF2-40B4-BE49-F238E27FC236}">
                <a16:creationId xmlns:a16="http://schemas.microsoft.com/office/drawing/2014/main" xmlns="" id="{6F14B267-9044-4836-8783-BD72E230822D}"/>
              </a:ext>
            </a:extLst>
          </p:cNvPr>
          <p:cNvPicPr>
            <a:picLocks noChangeAspect="1"/>
          </p:cNvPicPr>
          <p:nvPr/>
        </p:nvPicPr>
        <p:blipFill>
          <a:blip r:embed="rId3"/>
          <a:stretch>
            <a:fillRect/>
          </a:stretch>
        </p:blipFill>
        <p:spPr>
          <a:xfrm>
            <a:off x="5719174" y="4161172"/>
            <a:ext cx="885411" cy="840041"/>
          </a:xfrm>
          <a:prstGeom prst="ellipse">
            <a:avLst/>
          </a:prstGeom>
        </p:spPr>
      </p:pic>
      <p:pic>
        <p:nvPicPr>
          <p:cNvPr id="6" name="صورة 5">
            <a:extLst>
              <a:ext uri="{FF2B5EF4-FFF2-40B4-BE49-F238E27FC236}">
                <a16:creationId xmlns:a16="http://schemas.microsoft.com/office/drawing/2014/main" xmlns="" id="{62146C28-F542-4062-83FB-55F9EDFC896F}"/>
              </a:ext>
            </a:extLst>
          </p:cNvPr>
          <p:cNvPicPr>
            <a:picLocks noChangeAspect="1"/>
          </p:cNvPicPr>
          <p:nvPr/>
        </p:nvPicPr>
        <p:blipFill rotWithShape="1">
          <a:blip r:embed="rId4"/>
          <a:srcRect l="25192" t="9378" r="19612" b="8539"/>
          <a:stretch/>
        </p:blipFill>
        <p:spPr>
          <a:xfrm>
            <a:off x="6673331" y="4108712"/>
            <a:ext cx="752890" cy="928197"/>
          </a:xfrm>
          <a:prstGeom prst="ellipse">
            <a:avLst/>
          </a:prstGeom>
        </p:spPr>
      </p:pic>
      <p:pic>
        <p:nvPicPr>
          <p:cNvPr id="7" name="صورة 6">
            <a:extLst>
              <a:ext uri="{FF2B5EF4-FFF2-40B4-BE49-F238E27FC236}">
                <a16:creationId xmlns:a16="http://schemas.microsoft.com/office/drawing/2014/main" xmlns="" id="{61619C67-AE38-47B1-9444-DBC526B727D5}"/>
              </a:ext>
            </a:extLst>
          </p:cNvPr>
          <p:cNvPicPr>
            <a:picLocks noChangeAspect="1"/>
          </p:cNvPicPr>
          <p:nvPr/>
        </p:nvPicPr>
        <p:blipFill>
          <a:blip r:embed="rId5"/>
          <a:stretch>
            <a:fillRect/>
          </a:stretch>
        </p:blipFill>
        <p:spPr>
          <a:xfrm>
            <a:off x="7426221" y="4008953"/>
            <a:ext cx="833678" cy="992260"/>
          </a:xfrm>
          <a:prstGeom prst="ellipse">
            <a:avLst/>
          </a:prstGeom>
        </p:spPr>
      </p:pic>
    </p:spTree>
    <p:extLst>
      <p:ext uri="{BB962C8B-B14F-4D97-AF65-F5344CB8AC3E}">
        <p14:creationId xmlns:p14="http://schemas.microsoft.com/office/powerpoint/2010/main" val="13924454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1791E5C7-A555-43E8-98F9-B6029D8AC26A}"/>
              </a:ext>
            </a:extLst>
          </p:cNvPr>
          <p:cNvSpPr>
            <a:spLocks noGrp="1"/>
          </p:cNvSpPr>
          <p:nvPr>
            <p:ph idx="1"/>
          </p:nvPr>
        </p:nvSpPr>
        <p:spPr>
          <a:xfrm>
            <a:off x="2165143" y="1582882"/>
            <a:ext cx="8767900" cy="5275118"/>
          </a:xfrm>
        </p:spPr>
        <p:txBody>
          <a:bodyPr/>
          <a:lstStyle/>
          <a:p>
            <a:pPr marL="0" indent="0" algn="ctr">
              <a:buNone/>
            </a:pPr>
            <a:r>
              <a:rPr lang="ar-SA" sz="4000" b="1" dirty="0">
                <a:latin typeface="Traditional Arabic" panose="02020603050405020304" pitchFamily="18" charset="-78"/>
                <a:cs typeface="Traditional Arabic" panose="02020603050405020304" pitchFamily="18" charset="-78"/>
              </a:rPr>
              <a:t>المراجع</a:t>
            </a:r>
          </a:p>
          <a:p>
            <a:pPr marL="0" indent="0" algn="ctr">
              <a:buNone/>
            </a:pPr>
            <a:endParaRPr lang="ar-SA" sz="3600" u="sng" dirty="0">
              <a:latin typeface="Traditional Arabic" panose="02020603050405020304" pitchFamily="18" charset="-78"/>
              <a:cs typeface="Traditional Arabic" panose="02020603050405020304" pitchFamily="18" charset="-78"/>
            </a:endParaRPr>
          </a:p>
          <a:p>
            <a:pPr marL="0" indent="0" algn="ctr">
              <a:buNone/>
            </a:pPr>
            <a:r>
              <a:rPr lang="ar-SA" sz="3600" u="sng" dirty="0">
                <a:latin typeface="Traditional Arabic" panose="02020603050405020304" pitchFamily="18" charset="-78"/>
                <a:cs typeface="Traditional Arabic" panose="02020603050405020304" pitchFamily="18" charset="-78"/>
              </a:rPr>
              <a:t>مجلة التقرير السنوي السادس لجمعية رعاية الطفولة ، 91 صفحة</a:t>
            </a:r>
          </a:p>
          <a:p>
            <a:pPr marL="0" indent="0" algn="ctr">
              <a:buNone/>
            </a:pPr>
            <a:endParaRPr lang="ar-SA" sz="3600" u="sng" dirty="0">
              <a:latin typeface="Traditional Arabic" panose="02020603050405020304" pitchFamily="18" charset="-78"/>
              <a:cs typeface="Traditional Arabic" panose="02020603050405020304" pitchFamily="18" charset="-78"/>
            </a:endParaRPr>
          </a:p>
          <a:p>
            <a:pPr marL="0" indent="0" algn="ctr">
              <a:buNone/>
            </a:pPr>
            <a:r>
              <a:rPr lang="ar-SA" sz="3600" u="sng" dirty="0">
                <a:latin typeface="Traditional Arabic" panose="02020603050405020304" pitchFamily="18" charset="-78"/>
                <a:cs typeface="Traditional Arabic" panose="02020603050405020304" pitchFamily="18" charset="-78"/>
              </a:rPr>
              <a:t>موقع جمعية رعاية الطفولة </a:t>
            </a:r>
            <a:r>
              <a:rPr lang="en-US" sz="3600" u="sng" dirty="0">
                <a:latin typeface="Traditional Arabic" panose="02020603050405020304" pitchFamily="18" charset="-78"/>
                <a:cs typeface="Traditional Arabic" panose="02020603050405020304" pitchFamily="18" charset="-78"/>
              </a:rPr>
              <a:t>http://www.childcare.org.sa/</a:t>
            </a:r>
            <a:endParaRPr lang="ar-SA" sz="3600" u="sng"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594192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EA976A3A-3D19-4DF5-A87D-8009DB3FBDCA}"/>
              </a:ext>
            </a:extLst>
          </p:cNvPr>
          <p:cNvSpPr>
            <a:spLocks noGrp="1"/>
          </p:cNvSpPr>
          <p:nvPr>
            <p:ph idx="1"/>
          </p:nvPr>
        </p:nvSpPr>
        <p:spPr>
          <a:xfrm>
            <a:off x="2403682" y="1073425"/>
            <a:ext cx="8915400" cy="5433391"/>
          </a:xfrm>
        </p:spPr>
        <p:txBody>
          <a:bodyPr>
            <a:normAutofit/>
          </a:bodyPr>
          <a:lstStyle/>
          <a:p>
            <a:pPr marL="0" indent="0">
              <a:buNone/>
            </a:pPr>
            <a:r>
              <a:rPr lang="ar-SA" sz="4000" b="1" dirty="0">
                <a:latin typeface="Traditional Arabic" panose="02020603050405020304" pitchFamily="18" charset="-78"/>
                <a:cs typeface="Traditional Arabic" panose="02020603050405020304" pitchFamily="18" charset="-78"/>
              </a:rPr>
              <a:t>الاهداف </a:t>
            </a:r>
          </a:p>
          <a:p>
            <a:r>
              <a:rPr lang="ar-SA" sz="4000" dirty="0">
                <a:latin typeface="Traditional Arabic" panose="02020603050405020304" pitchFamily="18" charset="-78"/>
                <a:cs typeface="Traditional Arabic" panose="02020603050405020304" pitchFamily="18" charset="-78"/>
              </a:rPr>
              <a:t>تكوين شبكة كبيرة وواسعة من المتطوعين والمتطوعات</a:t>
            </a:r>
          </a:p>
          <a:p>
            <a:r>
              <a:rPr lang="ar-SA" sz="4000" dirty="0">
                <a:latin typeface="Traditional Arabic" panose="02020603050405020304" pitchFamily="18" charset="-78"/>
                <a:cs typeface="Traditional Arabic" panose="02020603050405020304" pitchFamily="18" charset="-78"/>
              </a:rPr>
              <a:t>تأسيس بيت خبرة ومرجعية تربوية في الطفولة </a:t>
            </a:r>
          </a:p>
          <a:p>
            <a:r>
              <a:rPr lang="ar-SA" sz="4000" dirty="0">
                <a:latin typeface="Traditional Arabic" panose="02020603050405020304" pitchFamily="18" charset="-78"/>
                <a:cs typeface="Traditional Arabic" panose="02020603050405020304" pitchFamily="18" charset="-78"/>
              </a:rPr>
              <a:t>بناء علاقات متينة مع مؤسسات المجتمع ذات العلاقة </a:t>
            </a:r>
          </a:p>
          <a:p>
            <a:r>
              <a:rPr lang="ar-SA" sz="4000" dirty="0">
                <a:latin typeface="Traditional Arabic" panose="02020603050405020304" pitchFamily="18" charset="-78"/>
                <a:cs typeface="Traditional Arabic" panose="02020603050405020304" pitchFamily="18" charset="-78"/>
              </a:rPr>
              <a:t>الاسهام بشكل مباشر في تفعيل خطة وطنية لرعاية الطفولة </a:t>
            </a:r>
          </a:p>
          <a:p>
            <a:r>
              <a:rPr lang="ar-SA" sz="4000" dirty="0">
                <a:latin typeface="Traditional Arabic" panose="02020603050405020304" pitchFamily="18" charset="-78"/>
                <a:cs typeface="Traditional Arabic" panose="02020603050405020304" pitchFamily="18" charset="-78"/>
              </a:rPr>
              <a:t>انجاز عدد من دورات التدريب والتثقيف للوالدين والمهنيين المتعاملين مع الاطفال في المجالات كافة </a:t>
            </a:r>
          </a:p>
        </p:txBody>
      </p:sp>
    </p:spTree>
    <p:extLst>
      <p:ext uri="{BB962C8B-B14F-4D97-AF65-F5344CB8AC3E}">
        <p14:creationId xmlns:p14="http://schemas.microsoft.com/office/powerpoint/2010/main" val="1389087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B81F9BC2-E866-4CD1-B861-D2EFFF0CE3E9}"/>
              </a:ext>
            </a:extLst>
          </p:cNvPr>
          <p:cNvSpPr>
            <a:spLocks noGrp="1"/>
          </p:cNvSpPr>
          <p:nvPr>
            <p:ph type="title"/>
          </p:nvPr>
        </p:nvSpPr>
        <p:spPr/>
        <p:txBody>
          <a:bodyPr>
            <a:normAutofit/>
          </a:bodyPr>
          <a:lstStyle/>
          <a:p>
            <a:pPr algn="ctr"/>
            <a:r>
              <a:rPr lang="ar-SA" sz="4800" b="1" dirty="0">
                <a:latin typeface="Traditional Arabic" panose="02020603050405020304" pitchFamily="18" charset="-78"/>
                <a:cs typeface="Traditional Arabic" panose="02020603050405020304" pitchFamily="18" charset="-78"/>
              </a:rPr>
              <a:t>الداعمون</a:t>
            </a:r>
          </a:p>
        </p:txBody>
      </p:sp>
      <p:pic>
        <p:nvPicPr>
          <p:cNvPr id="5" name="عنصر نائب للمحتوى 4">
            <a:extLst>
              <a:ext uri="{FF2B5EF4-FFF2-40B4-BE49-F238E27FC236}">
                <a16:creationId xmlns:a16="http://schemas.microsoft.com/office/drawing/2014/main" xmlns="" id="{2F46AEF6-D19E-4593-849E-16825D196C6C}"/>
              </a:ext>
            </a:extLst>
          </p:cNvPr>
          <p:cNvPicPr>
            <a:picLocks noGrp="1" noChangeAspect="1"/>
          </p:cNvPicPr>
          <p:nvPr>
            <p:ph idx="1"/>
          </p:nvPr>
        </p:nvPicPr>
        <p:blipFill>
          <a:blip r:embed="rId2"/>
          <a:stretch>
            <a:fillRect/>
          </a:stretch>
        </p:blipFill>
        <p:spPr>
          <a:xfrm>
            <a:off x="10115099" y="1904999"/>
            <a:ext cx="1442555" cy="1395758"/>
          </a:xfrm>
        </p:spPr>
      </p:pic>
      <p:pic>
        <p:nvPicPr>
          <p:cNvPr id="7" name="صورة 6">
            <a:extLst>
              <a:ext uri="{FF2B5EF4-FFF2-40B4-BE49-F238E27FC236}">
                <a16:creationId xmlns:a16="http://schemas.microsoft.com/office/drawing/2014/main" xmlns="" id="{E6C2BAED-301A-46BE-9B70-6216EBC853D3}"/>
              </a:ext>
            </a:extLst>
          </p:cNvPr>
          <p:cNvPicPr>
            <a:picLocks noChangeAspect="1"/>
          </p:cNvPicPr>
          <p:nvPr/>
        </p:nvPicPr>
        <p:blipFill>
          <a:blip r:embed="rId3"/>
          <a:stretch>
            <a:fillRect/>
          </a:stretch>
        </p:blipFill>
        <p:spPr>
          <a:xfrm>
            <a:off x="8604387" y="1931317"/>
            <a:ext cx="1457670" cy="1395759"/>
          </a:xfrm>
          <a:prstGeom prst="rect">
            <a:avLst/>
          </a:prstGeom>
        </p:spPr>
      </p:pic>
      <p:pic>
        <p:nvPicPr>
          <p:cNvPr id="9" name="صورة 8">
            <a:extLst>
              <a:ext uri="{FF2B5EF4-FFF2-40B4-BE49-F238E27FC236}">
                <a16:creationId xmlns:a16="http://schemas.microsoft.com/office/drawing/2014/main" xmlns="" id="{F2C04872-8B67-4805-8D2E-088F881EC8C6}"/>
              </a:ext>
            </a:extLst>
          </p:cNvPr>
          <p:cNvPicPr>
            <a:picLocks noChangeAspect="1"/>
          </p:cNvPicPr>
          <p:nvPr/>
        </p:nvPicPr>
        <p:blipFill>
          <a:blip r:embed="rId4"/>
          <a:stretch>
            <a:fillRect/>
          </a:stretch>
        </p:blipFill>
        <p:spPr>
          <a:xfrm>
            <a:off x="6773291" y="1983959"/>
            <a:ext cx="1682961" cy="1343117"/>
          </a:xfrm>
          <a:prstGeom prst="rect">
            <a:avLst/>
          </a:prstGeom>
        </p:spPr>
      </p:pic>
      <p:pic>
        <p:nvPicPr>
          <p:cNvPr id="11" name="صورة 10">
            <a:extLst>
              <a:ext uri="{FF2B5EF4-FFF2-40B4-BE49-F238E27FC236}">
                <a16:creationId xmlns:a16="http://schemas.microsoft.com/office/drawing/2014/main" xmlns="" id="{61E1D10B-C71F-484D-9ADB-2A3AD9BC44E3}"/>
              </a:ext>
            </a:extLst>
          </p:cNvPr>
          <p:cNvPicPr>
            <a:picLocks noChangeAspect="1"/>
          </p:cNvPicPr>
          <p:nvPr/>
        </p:nvPicPr>
        <p:blipFill>
          <a:blip r:embed="rId5"/>
          <a:stretch>
            <a:fillRect/>
          </a:stretch>
        </p:blipFill>
        <p:spPr>
          <a:xfrm>
            <a:off x="5169763" y="1931317"/>
            <a:ext cx="1577007" cy="1395758"/>
          </a:xfrm>
          <a:prstGeom prst="rect">
            <a:avLst/>
          </a:prstGeom>
        </p:spPr>
      </p:pic>
      <p:pic>
        <p:nvPicPr>
          <p:cNvPr id="13" name="صورة 12">
            <a:extLst>
              <a:ext uri="{FF2B5EF4-FFF2-40B4-BE49-F238E27FC236}">
                <a16:creationId xmlns:a16="http://schemas.microsoft.com/office/drawing/2014/main" xmlns="" id="{91D935BE-D569-4E44-B9FF-F26E5F867EEE}"/>
              </a:ext>
            </a:extLst>
          </p:cNvPr>
          <p:cNvPicPr>
            <a:picLocks noChangeAspect="1"/>
          </p:cNvPicPr>
          <p:nvPr/>
        </p:nvPicPr>
        <p:blipFill rotWithShape="1">
          <a:blip r:embed="rId6"/>
          <a:srcRect l="26618" t="25896" r="24107" b="24124"/>
          <a:stretch/>
        </p:blipFill>
        <p:spPr>
          <a:xfrm>
            <a:off x="3479169" y="1931317"/>
            <a:ext cx="1576876" cy="1395757"/>
          </a:xfrm>
          <a:prstGeom prst="rect">
            <a:avLst/>
          </a:prstGeom>
        </p:spPr>
      </p:pic>
      <p:pic>
        <p:nvPicPr>
          <p:cNvPr id="15" name="صورة 14">
            <a:extLst>
              <a:ext uri="{FF2B5EF4-FFF2-40B4-BE49-F238E27FC236}">
                <a16:creationId xmlns:a16="http://schemas.microsoft.com/office/drawing/2014/main" xmlns="" id="{8562217D-44ED-49E3-BF27-95F6E5210975}"/>
              </a:ext>
            </a:extLst>
          </p:cNvPr>
          <p:cNvPicPr>
            <a:picLocks noChangeAspect="1"/>
          </p:cNvPicPr>
          <p:nvPr/>
        </p:nvPicPr>
        <p:blipFill>
          <a:blip r:embed="rId7"/>
          <a:stretch>
            <a:fillRect/>
          </a:stretch>
        </p:blipFill>
        <p:spPr>
          <a:xfrm>
            <a:off x="1534923" y="1923146"/>
            <a:ext cx="1804021" cy="1395758"/>
          </a:xfrm>
          <a:prstGeom prst="rect">
            <a:avLst/>
          </a:prstGeom>
        </p:spPr>
      </p:pic>
      <p:pic>
        <p:nvPicPr>
          <p:cNvPr id="17" name="صورة 16">
            <a:extLst>
              <a:ext uri="{FF2B5EF4-FFF2-40B4-BE49-F238E27FC236}">
                <a16:creationId xmlns:a16="http://schemas.microsoft.com/office/drawing/2014/main" xmlns="" id="{FFC71042-4D76-4ED0-82B8-66A9EAE3BE48}"/>
              </a:ext>
            </a:extLst>
          </p:cNvPr>
          <p:cNvPicPr>
            <a:picLocks noChangeAspect="1"/>
          </p:cNvPicPr>
          <p:nvPr/>
        </p:nvPicPr>
        <p:blipFill>
          <a:blip r:embed="rId8"/>
          <a:stretch>
            <a:fillRect/>
          </a:stretch>
        </p:blipFill>
        <p:spPr>
          <a:xfrm>
            <a:off x="10115099" y="3622421"/>
            <a:ext cx="1442555" cy="1533525"/>
          </a:xfrm>
          <a:prstGeom prst="rect">
            <a:avLst/>
          </a:prstGeom>
        </p:spPr>
      </p:pic>
      <p:pic>
        <p:nvPicPr>
          <p:cNvPr id="19" name="صورة 18">
            <a:extLst>
              <a:ext uri="{FF2B5EF4-FFF2-40B4-BE49-F238E27FC236}">
                <a16:creationId xmlns:a16="http://schemas.microsoft.com/office/drawing/2014/main" xmlns="" id="{644150B8-8FD4-42C4-AE10-5548B6DAB49E}"/>
              </a:ext>
            </a:extLst>
          </p:cNvPr>
          <p:cNvPicPr>
            <a:picLocks noChangeAspect="1"/>
          </p:cNvPicPr>
          <p:nvPr/>
        </p:nvPicPr>
        <p:blipFill>
          <a:blip r:embed="rId9"/>
          <a:stretch>
            <a:fillRect/>
          </a:stretch>
        </p:blipFill>
        <p:spPr>
          <a:xfrm>
            <a:off x="8552399" y="3639401"/>
            <a:ext cx="1457670" cy="1533525"/>
          </a:xfrm>
          <a:prstGeom prst="rect">
            <a:avLst/>
          </a:prstGeom>
        </p:spPr>
      </p:pic>
      <p:pic>
        <p:nvPicPr>
          <p:cNvPr id="21" name="صورة 20">
            <a:extLst>
              <a:ext uri="{FF2B5EF4-FFF2-40B4-BE49-F238E27FC236}">
                <a16:creationId xmlns:a16="http://schemas.microsoft.com/office/drawing/2014/main" xmlns="" id="{1667B8CF-1795-42E8-9EBB-8E2E295A424C}"/>
              </a:ext>
            </a:extLst>
          </p:cNvPr>
          <p:cNvPicPr>
            <a:picLocks noChangeAspect="1"/>
          </p:cNvPicPr>
          <p:nvPr/>
        </p:nvPicPr>
        <p:blipFill>
          <a:blip r:embed="rId10"/>
          <a:stretch>
            <a:fillRect/>
          </a:stretch>
        </p:blipFill>
        <p:spPr>
          <a:xfrm>
            <a:off x="6758079" y="3809816"/>
            <a:ext cx="1682961" cy="1209675"/>
          </a:xfrm>
          <a:prstGeom prst="rect">
            <a:avLst/>
          </a:prstGeom>
        </p:spPr>
      </p:pic>
      <p:pic>
        <p:nvPicPr>
          <p:cNvPr id="23" name="صورة 22">
            <a:extLst>
              <a:ext uri="{FF2B5EF4-FFF2-40B4-BE49-F238E27FC236}">
                <a16:creationId xmlns:a16="http://schemas.microsoft.com/office/drawing/2014/main" xmlns="" id="{FC83EFD0-640A-40A8-8B7D-74C16E3941F5}"/>
              </a:ext>
            </a:extLst>
          </p:cNvPr>
          <p:cNvPicPr>
            <a:picLocks noChangeAspect="1"/>
          </p:cNvPicPr>
          <p:nvPr/>
        </p:nvPicPr>
        <p:blipFill rotWithShape="1">
          <a:blip r:embed="rId11"/>
          <a:srcRect t="25094" b="19254"/>
          <a:stretch/>
        </p:blipFill>
        <p:spPr>
          <a:xfrm>
            <a:off x="4936663" y="3809816"/>
            <a:ext cx="1470921" cy="1192696"/>
          </a:xfrm>
          <a:prstGeom prst="rect">
            <a:avLst/>
          </a:prstGeom>
        </p:spPr>
      </p:pic>
      <p:pic>
        <p:nvPicPr>
          <p:cNvPr id="25" name="صورة 24">
            <a:extLst>
              <a:ext uri="{FF2B5EF4-FFF2-40B4-BE49-F238E27FC236}">
                <a16:creationId xmlns:a16="http://schemas.microsoft.com/office/drawing/2014/main" xmlns="" id="{AF92228B-0C22-48AE-B298-2EC85C4A580D}"/>
              </a:ext>
            </a:extLst>
          </p:cNvPr>
          <p:cNvPicPr>
            <a:picLocks noChangeAspect="1"/>
          </p:cNvPicPr>
          <p:nvPr/>
        </p:nvPicPr>
        <p:blipFill rotWithShape="1">
          <a:blip r:embed="rId12"/>
          <a:srcRect l="17019" t="18542" r="18173" b="34660"/>
          <a:stretch/>
        </p:blipFill>
        <p:spPr>
          <a:xfrm>
            <a:off x="3355440" y="3613932"/>
            <a:ext cx="1591185" cy="1380090"/>
          </a:xfrm>
          <a:prstGeom prst="rect">
            <a:avLst/>
          </a:prstGeom>
        </p:spPr>
      </p:pic>
      <p:pic>
        <p:nvPicPr>
          <p:cNvPr id="27" name="صورة 26">
            <a:extLst>
              <a:ext uri="{FF2B5EF4-FFF2-40B4-BE49-F238E27FC236}">
                <a16:creationId xmlns:a16="http://schemas.microsoft.com/office/drawing/2014/main" xmlns="" id="{A5953E91-0C22-482B-9F2A-DD2A1B4C00E2}"/>
              </a:ext>
            </a:extLst>
          </p:cNvPr>
          <p:cNvPicPr>
            <a:picLocks noChangeAspect="1"/>
          </p:cNvPicPr>
          <p:nvPr/>
        </p:nvPicPr>
        <p:blipFill>
          <a:blip r:embed="rId13"/>
          <a:stretch>
            <a:fillRect/>
          </a:stretch>
        </p:blipFill>
        <p:spPr>
          <a:xfrm>
            <a:off x="1306547" y="3552767"/>
            <a:ext cx="1827229" cy="1438275"/>
          </a:xfrm>
          <a:prstGeom prst="rect">
            <a:avLst/>
          </a:prstGeom>
        </p:spPr>
      </p:pic>
    </p:spTree>
    <p:extLst>
      <p:ext uri="{BB962C8B-B14F-4D97-AF65-F5344CB8AC3E}">
        <p14:creationId xmlns:p14="http://schemas.microsoft.com/office/powerpoint/2010/main" val="193661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A7858E76-AF90-4594-AA7A-C4C289C8EB1E}"/>
              </a:ext>
            </a:extLst>
          </p:cNvPr>
          <p:cNvSpPr>
            <a:spLocks noGrp="1"/>
          </p:cNvSpPr>
          <p:nvPr>
            <p:ph type="title"/>
          </p:nvPr>
        </p:nvSpPr>
        <p:spPr>
          <a:xfrm>
            <a:off x="2531020" y="186788"/>
            <a:ext cx="8911687" cy="780621"/>
          </a:xfrm>
        </p:spPr>
        <p:txBody>
          <a:bodyPr>
            <a:normAutofit fontScale="90000"/>
          </a:bodyPr>
          <a:lstStyle/>
          <a:p>
            <a:pPr algn="ctr"/>
            <a:r>
              <a:rPr lang="ar-SA" sz="4800" b="1" dirty="0">
                <a:latin typeface="Traditional Arabic" panose="02020603050405020304" pitchFamily="18" charset="-78"/>
                <a:cs typeface="Traditional Arabic" panose="02020603050405020304" pitchFamily="18" charset="-78"/>
              </a:rPr>
              <a:t>منجزات الخطة الخمسية الأولى (2011-2015م</a:t>
            </a:r>
            <a:r>
              <a:rPr lang="ar-SA" dirty="0"/>
              <a:t>)</a:t>
            </a:r>
          </a:p>
        </p:txBody>
      </p:sp>
      <p:graphicFrame>
        <p:nvGraphicFramePr>
          <p:cNvPr id="8" name="عنصر نائب للمحتوى 7">
            <a:extLst>
              <a:ext uri="{FF2B5EF4-FFF2-40B4-BE49-F238E27FC236}">
                <a16:creationId xmlns:a16="http://schemas.microsoft.com/office/drawing/2014/main" xmlns="" id="{21C8812C-A230-4A5F-8949-61CCE31ACE98}"/>
              </a:ext>
            </a:extLst>
          </p:cNvPr>
          <p:cNvGraphicFramePr>
            <a:graphicFrameLocks noGrp="1"/>
          </p:cNvGraphicFramePr>
          <p:nvPr>
            <p:ph sz="half" idx="2"/>
            <p:extLst>
              <p:ext uri="{D42A27DB-BD31-4B8C-83A1-F6EECF244321}">
                <p14:modId xmlns:p14="http://schemas.microsoft.com/office/powerpoint/2010/main" val="3103501595"/>
              </p:ext>
            </p:extLst>
          </p:nvPr>
        </p:nvGraphicFramePr>
        <p:xfrm>
          <a:off x="4187541" y="1713101"/>
          <a:ext cx="6291550" cy="48156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ستطيل 4">
            <a:extLst>
              <a:ext uri="{FF2B5EF4-FFF2-40B4-BE49-F238E27FC236}">
                <a16:creationId xmlns:a16="http://schemas.microsoft.com/office/drawing/2014/main" xmlns="" id="{58389389-87BE-4E84-8664-484D279676E3}"/>
              </a:ext>
            </a:extLst>
          </p:cNvPr>
          <p:cNvSpPr/>
          <p:nvPr/>
        </p:nvSpPr>
        <p:spPr>
          <a:xfrm>
            <a:off x="2531020" y="1579313"/>
            <a:ext cx="8858533" cy="609600"/>
          </a:xfrm>
          <a:prstGeom prst="rect">
            <a:avLst/>
          </a:prstGeom>
          <a:noFill/>
          <a:ln>
            <a:noFill/>
          </a:ln>
        </p:spPr>
        <p:style>
          <a:lnRef idx="0">
            <a:scrgbClr r="0" g="0" b="0"/>
          </a:lnRef>
          <a:fillRef idx="0">
            <a:scrgbClr r="0" g="0" b="0"/>
          </a:fillRef>
          <a:effectRef idx="0">
            <a:scrgbClr r="0" g="0" b="0"/>
          </a:effectRef>
          <a:fontRef idx="minor">
            <a:schemeClr val="accent5"/>
          </a:fontRef>
        </p:style>
        <p:txBody>
          <a:bodyPr rtlCol="1" anchor="ctr"/>
          <a:lstStyle/>
          <a:p>
            <a:pPr algn="ctr"/>
            <a:endParaRPr lang="ar-SA" dirty="0"/>
          </a:p>
        </p:txBody>
      </p:sp>
      <p:graphicFrame>
        <p:nvGraphicFramePr>
          <p:cNvPr id="7" name="رسم تخطيطي 6">
            <a:extLst>
              <a:ext uri="{FF2B5EF4-FFF2-40B4-BE49-F238E27FC236}">
                <a16:creationId xmlns:a16="http://schemas.microsoft.com/office/drawing/2014/main" xmlns="" id="{8D2CBBAE-1AD4-49F2-B654-80558A1445CD}"/>
              </a:ext>
            </a:extLst>
          </p:cNvPr>
          <p:cNvGraphicFramePr/>
          <p:nvPr>
            <p:extLst>
              <p:ext uri="{D42A27DB-BD31-4B8C-83A1-F6EECF244321}">
                <p14:modId xmlns:p14="http://schemas.microsoft.com/office/powerpoint/2010/main" val="1661348248"/>
              </p:ext>
            </p:extLst>
          </p:nvPr>
        </p:nvGraphicFramePr>
        <p:xfrm>
          <a:off x="6162261" y="986312"/>
          <a:ext cx="5125014" cy="70788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9085947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مجموعة 7">
            <a:extLst>
              <a:ext uri="{FF2B5EF4-FFF2-40B4-BE49-F238E27FC236}">
                <a16:creationId xmlns:a16="http://schemas.microsoft.com/office/drawing/2014/main" xmlns="" id="{F14B2A4C-F3B9-41F1-9F9E-DB6C94AEB919}"/>
              </a:ext>
            </a:extLst>
          </p:cNvPr>
          <p:cNvGrpSpPr/>
          <p:nvPr/>
        </p:nvGrpSpPr>
        <p:grpSpPr>
          <a:xfrm>
            <a:off x="2627873" y="299240"/>
            <a:ext cx="7793343" cy="6008795"/>
            <a:chOff x="3091700" y="1192691"/>
            <a:chExt cx="7793343" cy="5519529"/>
          </a:xfrm>
        </p:grpSpPr>
        <p:sp>
          <p:nvSpPr>
            <p:cNvPr id="9" name="شكل حر: شكل 8">
              <a:extLst>
                <a:ext uri="{FF2B5EF4-FFF2-40B4-BE49-F238E27FC236}">
                  <a16:creationId xmlns:a16="http://schemas.microsoft.com/office/drawing/2014/main" xmlns="" id="{AF6620B0-D02A-4749-A0B2-96CB555863A3}"/>
                </a:ext>
              </a:extLst>
            </p:cNvPr>
            <p:cNvSpPr/>
            <p:nvPr/>
          </p:nvSpPr>
          <p:spPr>
            <a:xfrm rot="4185171">
              <a:off x="4060908" y="4615187"/>
              <a:ext cx="719164" cy="25136"/>
            </a:xfrm>
            <a:custGeom>
              <a:avLst/>
              <a:gdLst/>
              <a:ahLst/>
              <a:cxnLst/>
              <a:rect l="0" t="0" r="0" b="0"/>
              <a:pathLst>
                <a:path>
                  <a:moveTo>
                    <a:pt x="0" y="12568"/>
                  </a:moveTo>
                  <a:lnTo>
                    <a:pt x="719164" y="12568"/>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0" name="شكل حر: شكل 9">
              <a:extLst>
                <a:ext uri="{FF2B5EF4-FFF2-40B4-BE49-F238E27FC236}">
                  <a16:creationId xmlns:a16="http://schemas.microsoft.com/office/drawing/2014/main" xmlns="" id="{C110DB04-7E81-4ABF-9603-3EA759591C4B}"/>
                </a:ext>
              </a:extLst>
            </p:cNvPr>
            <p:cNvSpPr/>
            <p:nvPr/>
          </p:nvSpPr>
          <p:spPr>
            <a:xfrm rot="1383643">
              <a:off x="4485570" y="4567868"/>
              <a:ext cx="2899657" cy="25136"/>
            </a:xfrm>
            <a:custGeom>
              <a:avLst/>
              <a:gdLst/>
              <a:ahLst/>
              <a:cxnLst/>
              <a:rect l="0" t="0" r="0" b="0"/>
              <a:pathLst>
                <a:path>
                  <a:moveTo>
                    <a:pt x="0" y="12568"/>
                  </a:moveTo>
                  <a:lnTo>
                    <a:pt x="2899657" y="12568"/>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1" name="شكل حر: شكل 10">
              <a:extLst>
                <a:ext uri="{FF2B5EF4-FFF2-40B4-BE49-F238E27FC236}">
                  <a16:creationId xmlns:a16="http://schemas.microsoft.com/office/drawing/2014/main" xmlns="" id="{0CB0CF6A-59A1-4A9A-B461-7CA9511F4135}"/>
                </a:ext>
              </a:extLst>
            </p:cNvPr>
            <p:cNvSpPr/>
            <p:nvPr/>
          </p:nvSpPr>
          <p:spPr>
            <a:xfrm rot="165254">
              <a:off x="4599584" y="3893844"/>
              <a:ext cx="3188007" cy="25136"/>
            </a:xfrm>
            <a:custGeom>
              <a:avLst/>
              <a:gdLst/>
              <a:ahLst/>
              <a:cxnLst/>
              <a:rect l="0" t="0" r="0" b="0"/>
              <a:pathLst>
                <a:path>
                  <a:moveTo>
                    <a:pt x="0" y="12568"/>
                  </a:moveTo>
                  <a:lnTo>
                    <a:pt x="3188007" y="12568"/>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2" name="شكل حر: شكل 11">
              <a:extLst>
                <a:ext uri="{FF2B5EF4-FFF2-40B4-BE49-F238E27FC236}">
                  <a16:creationId xmlns:a16="http://schemas.microsoft.com/office/drawing/2014/main" xmlns="" id="{99977761-D2AC-4CFF-A4D0-9B3EA2FEAA55}"/>
                </a:ext>
              </a:extLst>
            </p:cNvPr>
            <p:cNvSpPr/>
            <p:nvPr/>
          </p:nvSpPr>
          <p:spPr>
            <a:xfrm rot="20535906">
              <a:off x="4527097" y="3162809"/>
              <a:ext cx="3128042" cy="25136"/>
            </a:xfrm>
            <a:custGeom>
              <a:avLst/>
              <a:gdLst/>
              <a:ahLst/>
              <a:cxnLst/>
              <a:rect l="0" t="0" r="0" b="0"/>
              <a:pathLst>
                <a:path>
                  <a:moveTo>
                    <a:pt x="0" y="12568"/>
                  </a:moveTo>
                  <a:lnTo>
                    <a:pt x="3128042" y="12568"/>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3" name="شكل حر: شكل 12">
              <a:extLst>
                <a:ext uri="{FF2B5EF4-FFF2-40B4-BE49-F238E27FC236}">
                  <a16:creationId xmlns:a16="http://schemas.microsoft.com/office/drawing/2014/main" xmlns="" id="{68132472-D978-482A-AEDD-0C2D0CBECFCF}"/>
                </a:ext>
              </a:extLst>
            </p:cNvPr>
            <p:cNvSpPr/>
            <p:nvPr/>
          </p:nvSpPr>
          <p:spPr>
            <a:xfrm rot="19023998">
              <a:off x="4497933" y="3080645"/>
              <a:ext cx="772756" cy="25136"/>
            </a:xfrm>
            <a:custGeom>
              <a:avLst/>
              <a:gdLst/>
              <a:ahLst/>
              <a:cxnLst/>
              <a:rect l="0" t="0" r="0" b="0"/>
              <a:pathLst>
                <a:path>
                  <a:moveTo>
                    <a:pt x="0" y="12568"/>
                  </a:moveTo>
                  <a:lnTo>
                    <a:pt x="772756" y="12568"/>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5" name="شكل بيضاوي 14">
              <a:extLst>
                <a:ext uri="{FF2B5EF4-FFF2-40B4-BE49-F238E27FC236}">
                  <a16:creationId xmlns:a16="http://schemas.microsoft.com/office/drawing/2014/main" xmlns="" id="{A73E2B25-EB0D-4B94-8A57-69CA0A1A78BD}"/>
                </a:ext>
              </a:extLst>
            </p:cNvPr>
            <p:cNvSpPr/>
            <p:nvPr/>
          </p:nvSpPr>
          <p:spPr>
            <a:xfrm>
              <a:off x="3426358" y="3123237"/>
              <a:ext cx="1382431" cy="1175902"/>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ar-SA" sz="2400" b="1" dirty="0">
                  <a:latin typeface="Traditional Arabic" panose="02020603050405020304" pitchFamily="18" charset="-78"/>
                  <a:cs typeface="Traditional Arabic" panose="02020603050405020304" pitchFamily="18" charset="-78"/>
                </a:rPr>
                <a:t>2014</a:t>
              </a:r>
            </a:p>
          </p:txBody>
        </p:sp>
        <p:sp>
          <p:nvSpPr>
            <p:cNvPr id="17" name="شكل حر: شكل 16">
              <a:extLst>
                <a:ext uri="{FF2B5EF4-FFF2-40B4-BE49-F238E27FC236}">
                  <a16:creationId xmlns:a16="http://schemas.microsoft.com/office/drawing/2014/main" xmlns="" id="{4B558DF7-424B-48C4-AD06-F2AD7FE27813}"/>
                </a:ext>
              </a:extLst>
            </p:cNvPr>
            <p:cNvSpPr/>
            <p:nvPr/>
          </p:nvSpPr>
          <p:spPr>
            <a:xfrm>
              <a:off x="4564555" y="1192691"/>
              <a:ext cx="2793925" cy="1796699"/>
            </a:xfrm>
            <a:custGeom>
              <a:avLst/>
              <a:gdLst>
                <a:gd name="connsiteX0" fmla="*/ 0 w 2793925"/>
                <a:gd name="connsiteY0" fmla="*/ 898350 h 1796699"/>
                <a:gd name="connsiteX1" fmla="*/ 1396963 w 2793925"/>
                <a:gd name="connsiteY1" fmla="*/ 0 h 1796699"/>
                <a:gd name="connsiteX2" fmla="*/ 2793926 w 2793925"/>
                <a:gd name="connsiteY2" fmla="*/ 898350 h 1796699"/>
                <a:gd name="connsiteX3" fmla="*/ 1396963 w 2793925"/>
                <a:gd name="connsiteY3" fmla="*/ 1796700 h 1796699"/>
                <a:gd name="connsiteX4" fmla="*/ 0 w 2793925"/>
                <a:gd name="connsiteY4" fmla="*/ 898350 h 1796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3925" h="1796699">
                  <a:moveTo>
                    <a:pt x="0" y="898350"/>
                  </a:moveTo>
                  <a:cubicBezTo>
                    <a:pt x="0" y="402205"/>
                    <a:pt x="625442" y="0"/>
                    <a:pt x="1396963" y="0"/>
                  </a:cubicBezTo>
                  <a:cubicBezTo>
                    <a:pt x="2168484" y="0"/>
                    <a:pt x="2793926" y="402205"/>
                    <a:pt x="2793926" y="898350"/>
                  </a:cubicBezTo>
                  <a:cubicBezTo>
                    <a:pt x="2793926" y="1394495"/>
                    <a:pt x="2168484" y="1796700"/>
                    <a:pt x="1396963" y="1796700"/>
                  </a:cubicBezTo>
                  <a:cubicBezTo>
                    <a:pt x="625442" y="1796700"/>
                    <a:pt x="0" y="1394495"/>
                    <a:pt x="0" y="898350"/>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0591" tIns="274550" rIns="420591" bIns="274550" numCol="1" spcCol="1270" anchor="ctr" anchorCtr="0">
              <a:noAutofit/>
            </a:bodyPr>
            <a:lstStyle/>
            <a:p>
              <a:pPr marL="0" lvl="0" indent="0" algn="ctr" defTabSz="800100" rtl="1">
                <a:lnSpc>
                  <a:spcPct val="90000"/>
                </a:lnSpc>
                <a:spcBef>
                  <a:spcPct val="0"/>
                </a:spcBef>
                <a:spcAft>
                  <a:spcPct val="35000"/>
                </a:spcAft>
                <a:buNone/>
              </a:pPr>
              <a:r>
                <a:rPr lang="ar-SA" sz="1800" kern="1200" dirty="0">
                  <a:latin typeface="Traditional Arabic" panose="02020603050405020304" pitchFamily="18" charset="-78"/>
                  <a:cs typeface="Traditional Arabic" panose="02020603050405020304" pitchFamily="18" charset="-78"/>
                </a:rPr>
                <a:t>مشروع اعداد وتدريب مشرفات مراكز ضيافة الأطفال الأهلية بوزارة الشؤون الاجتماعية في الدمام والمدينة المنورة وخميس مشيط</a:t>
              </a:r>
            </a:p>
          </p:txBody>
        </p:sp>
        <p:sp>
          <p:nvSpPr>
            <p:cNvPr id="18" name="شكل حر: شكل 17">
              <a:extLst>
                <a:ext uri="{FF2B5EF4-FFF2-40B4-BE49-F238E27FC236}">
                  <a16:creationId xmlns:a16="http://schemas.microsoft.com/office/drawing/2014/main" xmlns="" id="{D2B99DCB-5C2E-4631-9E1D-235FA9538FF9}"/>
                </a:ext>
              </a:extLst>
            </p:cNvPr>
            <p:cNvSpPr/>
            <p:nvPr/>
          </p:nvSpPr>
          <p:spPr>
            <a:xfrm>
              <a:off x="7429435" y="1317490"/>
              <a:ext cx="2948320" cy="1916846"/>
            </a:xfrm>
            <a:custGeom>
              <a:avLst/>
              <a:gdLst>
                <a:gd name="connsiteX0" fmla="*/ 0 w 2948320"/>
                <a:gd name="connsiteY0" fmla="*/ 958423 h 1916846"/>
                <a:gd name="connsiteX1" fmla="*/ 1474160 w 2948320"/>
                <a:gd name="connsiteY1" fmla="*/ 0 h 1916846"/>
                <a:gd name="connsiteX2" fmla="*/ 2948320 w 2948320"/>
                <a:gd name="connsiteY2" fmla="*/ 958423 h 1916846"/>
                <a:gd name="connsiteX3" fmla="*/ 1474160 w 2948320"/>
                <a:gd name="connsiteY3" fmla="*/ 1916846 h 1916846"/>
                <a:gd name="connsiteX4" fmla="*/ 0 w 2948320"/>
                <a:gd name="connsiteY4" fmla="*/ 958423 h 1916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8320" h="1916846">
                  <a:moveTo>
                    <a:pt x="0" y="958423"/>
                  </a:moveTo>
                  <a:cubicBezTo>
                    <a:pt x="0" y="429101"/>
                    <a:pt x="660004" y="0"/>
                    <a:pt x="1474160" y="0"/>
                  </a:cubicBezTo>
                  <a:cubicBezTo>
                    <a:pt x="2288316" y="0"/>
                    <a:pt x="2948320" y="429101"/>
                    <a:pt x="2948320" y="958423"/>
                  </a:cubicBezTo>
                  <a:cubicBezTo>
                    <a:pt x="2948320" y="1487745"/>
                    <a:pt x="2288316" y="1916846"/>
                    <a:pt x="1474160" y="1916846"/>
                  </a:cubicBezTo>
                  <a:cubicBezTo>
                    <a:pt x="660004" y="1916846"/>
                    <a:pt x="0" y="1487745"/>
                    <a:pt x="0" y="958423"/>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43201" tIns="292146" rIns="443201" bIns="292146" numCol="1" spcCol="1270" anchor="ctr" anchorCtr="0">
              <a:noAutofit/>
            </a:bodyPr>
            <a:lstStyle/>
            <a:p>
              <a:pPr marL="0" lvl="0" indent="0" algn="ctr" defTabSz="800100" rtl="1">
                <a:lnSpc>
                  <a:spcPct val="90000"/>
                </a:lnSpc>
                <a:spcBef>
                  <a:spcPct val="0"/>
                </a:spcBef>
                <a:spcAft>
                  <a:spcPct val="35000"/>
                </a:spcAft>
                <a:buNone/>
              </a:pPr>
              <a:r>
                <a:rPr lang="ar-SA" sz="1800" kern="1200" dirty="0">
                  <a:latin typeface="Traditional Arabic" panose="02020603050405020304" pitchFamily="18" charset="-78"/>
                  <a:cs typeface="Traditional Arabic" panose="02020603050405020304" pitchFamily="18" charset="-78"/>
                </a:rPr>
                <a:t>مشروع شركة تكامل لخدمات الأعمال القابضة الخاص بإنشاء أربعة مراكز للطفولة والمساند لدعم مشاريع وزارة العمل والتوظيف</a:t>
              </a:r>
            </a:p>
          </p:txBody>
        </p:sp>
        <p:sp>
          <p:nvSpPr>
            <p:cNvPr id="19" name="شكل حر: شكل 18">
              <a:extLst>
                <a:ext uri="{FF2B5EF4-FFF2-40B4-BE49-F238E27FC236}">
                  <a16:creationId xmlns:a16="http://schemas.microsoft.com/office/drawing/2014/main" xmlns="" id="{71E40762-6469-46E2-9BBD-63D7AEC08FCA}"/>
                </a:ext>
              </a:extLst>
            </p:cNvPr>
            <p:cNvSpPr/>
            <p:nvPr/>
          </p:nvSpPr>
          <p:spPr>
            <a:xfrm>
              <a:off x="7780079" y="3186049"/>
              <a:ext cx="3104964" cy="1742743"/>
            </a:xfrm>
            <a:custGeom>
              <a:avLst/>
              <a:gdLst>
                <a:gd name="connsiteX0" fmla="*/ 0 w 3104964"/>
                <a:gd name="connsiteY0" fmla="*/ 871372 h 1742743"/>
                <a:gd name="connsiteX1" fmla="*/ 1552482 w 3104964"/>
                <a:gd name="connsiteY1" fmla="*/ 0 h 1742743"/>
                <a:gd name="connsiteX2" fmla="*/ 3104964 w 3104964"/>
                <a:gd name="connsiteY2" fmla="*/ 871372 h 1742743"/>
                <a:gd name="connsiteX3" fmla="*/ 1552482 w 3104964"/>
                <a:gd name="connsiteY3" fmla="*/ 1742744 h 1742743"/>
                <a:gd name="connsiteX4" fmla="*/ 0 w 3104964"/>
                <a:gd name="connsiteY4" fmla="*/ 871372 h 1742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04964" h="1742743">
                  <a:moveTo>
                    <a:pt x="0" y="871372"/>
                  </a:moveTo>
                  <a:cubicBezTo>
                    <a:pt x="0" y="390127"/>
                    <a:pt x="695070" y="0"/>
                    <a:pt x="1552482" y="0"/>
                  </a:cubicBezTo>
                  <a:cubicBezTo>
                    <a:pt x="2409894" y="0"/>
                    <a:pt x="3104964" y="390127"/>
                    <a:pt x="3104964" y="871372"/>
                  </a:cubicBezTo>
                  <a:cubicBezTo>
                    <a:pt x="3104964" y="1352617"/>
                    <a:pt x="2409894" y="1742744"/>
                    <a:pt x="1552482" y="1742744"/>
                  </a:cubicBezTo>
                  <a:cubicBezTo>
                    <a:pt x="695070" y="1742744"/>
                    <a:pt x="0" y="1352617"/>
                    <a:pt x="0" y="87137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66141" tIns="266649" rIns="466141" bIns="266649" numCol="1" spcCol="1270" anchor="ctr" anchorCtr="0">
              <a:noAutofit/>
            </a:bodyPr>
            <a:lstStyle/>
            <a:p>
              <a:pPr marL="0" lvl="0" indent="0" algn="ctr" defTabSz="800100" rtl="1">
                <a:lnSpc>
                  <a:spcPct val="90000"/>
                </a:lnSpc>
                <a:spcBef>
                  <a:spcPct val="0"/>
                </a:spcBef>
                <a:spcAft>
                  <a:spcPct val="35000"/>
                </a:spcAft>
                <a:buNone/>
              </a:pPr>
              <a:r>
                <a:rPr lang="ar-SA" sz="1800" kern="1200" dirty="0">
                  <a:latin typeface="Traditional Arabic" panose="02020603050405020304" pitchFamily="18" charset="-78"/>
                  <a:cs typeface="Traditional Arabic" panose="02020603050405020304" pitchFamily="18" charset="-78"/>
                </a:rPr>
                <a:t>تقديم تصور لقسم العناية بشؤون المرأة العاملة في وزارة العمل لإنشاء حضانة لأبناء منسوبي وزارة العمل ووضع الآليات والضوابط لها</a:t>
              </a:r>
            </a:p>
          </p:txBody>
        </p:sp>
        <p:sp>
          <p:nvSpPr>
            <p:cNvPr id="20" name="شكل حر: شكل 19">
              <a:extLst>
                <a:ext uri="{FF2B5EF4-FFF2-40B4-BE49-F238E27FC236}">
                  <a16:creationId xmlns:a16="http://schemas.microsoft.com/office/drawing/2014/main" xmlns="" id="{2424276F-D2E6-403C-8CA3-B4D24CCA5C42}"/>
                </a:ext>
              </a:extLst>
            </p:cNvPr>
            <p:cNvSpPr/>
            <p:nvPr/>
          </p:nvSpPr>
          <p:spPr>
            <a:xfrm>
              <a:off x="6838515" y="4855815"/>
              <a:ext cx="3497588" cy="1707217"/>
            </a:xfrm>
            <a:custGeom>
              <a:avLst/>
              <a:gdLst>
                <a:gd name="connsiteX0" fmla="*/ 0 w 3497588"/>
                <a:gd name="connsiteY0" fmla="*/ 853609 h 1707217"/>
                <a:gd name="connsiteX1" fmla="*/ 1748794 w 3497588"/>
                <a:gd name="connsiteY1" fmla="*/ 0 h 1707217"/>
                <a:gd name="connsiteX2" fmla="*/ 3497588 w 3497588"/>
                <a:gd name="connsiteY2" fmla="*/ 853609 h 1707217"/>
                <a:gd name="connsiteX3" fmla="*/ 1748794 w 3497588"/>
                <a:gd name="connsiteY3" fmla="*/ 1707218 h 1707217"/>
                <a:gd name="connsiteX4" fmla="*/ 0 w 3497588"/>
                <a:gd name="connsiteY4" fmla="*/ 853609 h 17072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7588" h="1707217">
                  <a:moveTo>
                    <a:pt x="0" y="853609"/>
                  </a:moveTo>
                  <a:cubicBezTo>
                    <a:pt x="0" y="382174"/>
                    <a:pt x="782962" y="0"/>
                    <a:pt x="1748794" y="0"/>
                  </a:cubicBezTo>
                  <a:cubicBezTo>
                    <a:pt x="2714626" y="0"/>
                    <a:pt x="3497588" y="382174"/>
                    <a:pt x="3497588" y="853609"/>
                  </a:cubicBezTo>
                  <a:cubicBezTo>
                    <a:pt x="3497588" y="1325044"/>
                    <a:pt x="2714626" y="1707218"/>
                    <a:pt x="1748794" y="1707218"/>
                  </a:cubicBezTo>
                  <a:cubicBezTo>
                    <a:pt x="782962" y="1707218"/>
                    <a:pt x="0" y="1325044"/>
                    <a:pt x="0" y="853609"/>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3640" tIns="261446" rIns="523640" bIns="261446" numCol="1" spcCol="1270" anchor="ctr" anchorCtr="0">
              <a:noAutofit/>
            </a:bodyPr>
            <a:lstStyle/>
            <a:p>
              <a:pPr marL="0" lvl="0" indent="0" algn="ctr" defTabSz="800100" rtl="1">
                <a:lnSpc>
                  <a:spcPct val="90000"/>
                </a:lnSpc>
                <a:spcBef>
                  <a:spcPct val="0"/>
                </a:spcBef>
                <a:spcAft>
                  <a:spcPct val="35000"/>
                </a:spcAft>
                <a:buNone/>
              </a:pPr>
              <a:r>
                <a:rPr lang="ar-SA" sz="1800" kern="1200" dirty="0">
                  <a:latin typeface="Traditional Arabic" panose="02020603050405020304" pitchFamily="18" charset="-78"/>
                  <a:cs typeface="Traditional Arabic" panose="02020603050405020304" pitchFamily="18" charset="-78"/>
                </a:rPr>
                <a:t>تقديم استشارات لوزارة الخدمة المدنية لدراسة واقع دور الحضانة في الجهات الحكومية ومناقشة التوصيات والآليات وفق اللوائح والاجراءات</a:t>
              </a:r>
            </a:p>
          </p:txBody>
        </p:sp>
        <p:sp>
          <p:nvSpPr>
            <p:cNvPr id="21" name="شكل حر: شكل 20">
              <a:extLst>
                <a:ext uri="{FF2B5EF4-FFF2-40B4-BE49-F238E27FC236}">
                  <a16:creationId xmlns:a16="http://schemas.microsoft.com/office/drawing/2014/main" xmlns="" id="{FD2B8DCC-4C01-4AFF-8F5B-10942DE2AC52}"/>
                </a:ext>
              </a:extLst>
            </p:cNvPr>
            <p:cNvSpPr/>
            <p:nvPr/>
          </p:nvSpPr>
          <p:spPr>
            <a:xfrm>
              <a:off x="3091700" y="4950690"/>
              <a:ext cx="3545580" cy="1761530"/>
            </a:xfrm>
            <a:custGeom>
              <a:avLst/>
              <a:gdLst>
                <a:gd name="connsiteX0" fmla="*/ 0 w 3545580"/>
                <a:gd name="connsiteY0" fmla="*/ 880765 h 1761530"/>
                <a:gd name="connsiteX1" fmla="*/ 1772790 w 3545580"/>
                <a:gd name="connsiteY1" fmla="*/ 0 h 1761530"/>
                <a:gd name="connsiteX2" fmla="*/ 3545580 w 3545580"/>
                <a:gd name="connsiteY2" fmla="*/ 880765 h 1761530"/>
                <a:gd name="connsiteX3" fmla="*/ 1772790 w 3545580"/>
                <a:gd name="connsiteY3" fmla="*/ 1761530 h 1761530"/>
                <a:gd name="connsiteX4" fmla="*/ 0 w 3545580"/>
                <a:gd name="connsiteY4" fmla="*/ 880765 h 1761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45580" h="1761530">
                  <a:moveTo>
                    <a:pt x="0" y="880765"/>
                  </a:moveTo>
                  <a:cubicBezTo>
                    <a:pt x="0" y="394332"/>
                    <a:pt x="793705" y="0"/>
                    <a:pt x="1772790" y="0"/>
                  </a:cubicBezTo>
                  <a:cubicBezTo>
                    <a:pt x="2751875" y="0"/>
                    <a:pt x="3545580" y="394332"/>
                    <a:pt x="3545580" y="880765"/>
                  </a:cubicBezTo>
                  <a:cubicBezTo>
                    <a:pt x="3545580" y="1367198"/>
                    <a:pt x="2751875" y="1761530"/>
                    <a:pt x="1772790" y="1761530"/>
                  </a:cubicBezTo>
                  <a:cubicBezTo>
                    <a:pt x="793705" y="1761530"/>
                    <a:pt x="0" y="1367198"/>
                    <a:pt x="0" y="880765"/>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30668" tIns="269400" rIns="530668" bIns="269400" numCol="1" spcCol="1270" anchor="ctr" anchorCtr="0">
              <a:noAutofit/>
            </a:bodyPr>
            <a:lstStyle/>
            <a:p>
              <a:pPr marL="0" lvl="0" indent="0" algn="ctr" defTabSz="800100" rtl="1">
                <a:lnSpc>
                  <a:spcPct val="90000"/>
                </a:lnSpc>
                <a:spcBef>
                  <a:spcPct val="0"/>
                </a:spcBef>
                <a:spcAft>
                  <a:spcPct val="35000"/>
                </a:spcAft>
                <a:buNone/>
              </a:pPr>
              <a:r>
                <a:rPr lang="ar-SA" sz="1800" kern="1200" dirty="0">
                  <a:latin typeface="Traditional Arabic" panose="02020603050405020304" pitchFamily="18" charset="-78"/>
                  <a:cs typeface="Traditional Arabic" panose="02020603050405020304" pitchFamily="18" charset="-78"/>
                </a:rPr>
                <a:t>المشاركة في تحديد ( المواصفات المطلوبة لمساعدة حاضنة الأطفال (مقدمة الرعاية) منذ الولادة الى سن 3 سنوات المعتمدة من هيئة المقاييس السعودية للمهارات </a:t>
              </a:r>
              <a:r>
                <a:rPr lang="en-US" sz="1800" kern="1200" dirty="0" err="1">
                  <a:latin typeface="Traditional Arabic" panose="02020603050405020304" pitchFamily="18" charset="-78"/>
                  <a:cs typeface="Traditional Arabic" panose="02020603050405020304" pitchFamily="18" charset="-78"/>
                </a:rPr>
                <a:t>sss</a:t>
              </a:r>
              <a:r>
                <a:rPr lang="en-US" sz="1800" kern="1200" dirty="0">
                  <a:latin typeface="Traditional Arabic" panose="02020603050405020304" pitchFamily="18" charset="-78"/>
                  <a:cs typeface="Traditional Arabic" panose="02020603050405020304" pitchFamily="18" charset="-78"/>
                </a:rPr>
                <a:t> </a:t>
              </a:r>
              <a:r>
                <a:rPr lang="ar-SA" sz="1800" kern="1200" dirty="0">
                  <a:latin typeface="Traditional Arabic" panose="02020603050405020304" pitchFamily="18" charset="-78"/>
                  <a:cs typeface="Traditional Arabic" panose="02020603050405020304" pitchFamily="18" charset="-78"/>
                </a:rPr>
                <a:t>التابعة لوزارة العمل </a:t>
              </a:r>
            </a:p>
          </p:txBody>
        </p:sp>
      </p:grpSp>
    </p:spTree>
    <p:extLst>
      <p:ext uri="{BB962C8B-B14F-4D97-AF65-F5344CB8AC3E}">
        <p14:creationId xmlns:p14="http://schemas.microsoft.com/office/powerpoint/2010/main" val="1239277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75AA1965-318E-4849-918F-AA92A85FFB3C}"/>
              </a:ext>
            </a:extLst>
          </p:cNvPr>
          <p:cNvSpPr>
            <a:spLocks noGrp="1"/>
          </p:cNvSpPr>
          <p:nvPr>
            <p:ph type="title"/>
          </p:nvPr>
        </p:nvSpPr>
        <p:spPr>
          <a:xfrm>
            <a:off x="3157529" y="3697357"/>
            <a:ext cx="8911687" cy="477078"/>
          </a:xfrm>
        </p:spPr>
        <p:txBody>
          <a:bodyPr>
            <a:normAutofit fontScale="90000"/>
          </a:bodyPr>
          <a:lstStyle/>
          <a:p>
            <a:pPr algn="ctr"/>
            <a:r>
              <a:rPr lang="ar-SA" sz="3200" b="1" dirty="0">
                <a:latin typeface="Traditional Arabic" panose="02020603050405020304" pitchFamily="18" charset="-78"/>
                <a:cs typeface="Traditional Arabic" panose="02020603050405020304" pitchFamily="18" charset="-78"/>
              </a:rPr>
              <a:t>2015</a:t>
            </a:r>
          </a:p>
        </p:txBody>
      </p:sp>
      <p:graphicFrame>
        <p:nvGraphicFramePr>
          <p:cNvPr id="5" name="عنصر نائب للمحتوى 4">
            <a:extLst>
              <a:ext uri="{FF2B5EF4-FFF2-40B4-BE49-F238E27FC236}">
                <a16:creationId xmlns:a16="http://schemas.microsoft.com/office/drawing/2014/main" xmlns="" id="{223C3B1F-8BB3-4F9B-BE3F-85F3BDD8785C}"/>
              </a:ext>
            </a:extLst>
          </p:cNvPr>
          <p:cNvGraphicFramePr>
            <a:graphicFrameLocks noGrp="1"/>
          </p:cNvGraphicFramePr>
          <p:nvPr>
            <p:ph sz="half" idx="2"/>
            <p:extLst>
              <p:ext uri="{D42A27DB-BD31-4B8C-83A1-F6EECF244321}">
                <p14:modId xmlns:p14="http://schemas.microsoft.com/office/powerpoint/2010/main" val="3179886373"/>
              </p:ext>
            </p:extLst>
          </p:nvPr>
        </p:nvGraphicFramePr>
        <p:xfrm>
          <a:off x="1232453" y="1"/>
          <a:ext cx="10336696" cy="65863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شكل بيضاوي 5">
            <a:extLst>
              <a:ext uri="{FF2B5EF4-FFF2-40B4-BE49-F238E27FC236}">
                <a16:creationId xmlns:a16="http://schemas.microsoft.com/office/drawing/2014/main" xmlns="" id="{5A0C1A80-29D2-4491-9FA4-4C432264705E}"/>
              </a:ext>
            </a:extLst>
          </p:cNvPr>
          <p:cNvSpPr/>
          <p:nvPr/>
        </p:nvSpPr>
        <p:spPr>
          <a:xfrm>
            <a:off x="5420140" y="2948609"/>
            <a:ext cx="2663686" cy="1497495"/>
          </a:xfrm>
          <a:prstGeom prst="ellipse">
            <a:avLst/>
          </a:prstGeom>
          <a:ln>
            <a:solidFill>
              <a:schemeClr val="accent1">
                <a:lumMod val="20000"/>
                <a:lumOff val="80000"/>
              </a:schemeClr>
            </a:solidFill>
          </a:ln>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3600" b="1" dirty="0">
                <a:solidFill>
                  <a:schemeClr val="tx1"/>
                </a:solidFill>
                <a:latin typeface="Traditional Arabic" panose="02020603050405020304" pitchFamily="18" charset="-78"/>
                <a:cs typeface="Traditional Arabic" panose="02020603050405020304" pitchFamily="18" charset="-78"/>
              </a:rPr>
              <a:t>2015</a:t>
            </a:r>
          </a:p>
        </p:txBody>
      </p:sp>
    </p:spTree>
    <p:extLst>
      <p:ext uri="{BB962C8B-B14F-4D97-AF65-F5344CB8AC3E}">
        <p14:creationId xmlns:p14="http://schemas.microsoft.com/office/powerpoint/2010/main" val="1407636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a:extLst>
              <a:ext uri="{FF2B5EF4-FFF2-40B4-BE49-F238E27FC236}">
                <a16:creationId xmlns:a16="http://schemas.microsoft.com/office/drawing/2014/main" xmlns="" id="{C2F11761-5719-4ADC-9F38-A456A6CDF719}"/>
              </a:ext>
            </a:extLst>
          </p:cNvPr>
          <p:cNvGraphicFramePr/>
          <p:nvPr>
            <p:extLst>
              <p:ext uri="{D42A27DB-BD31-4B8C-83A1-F6EECF244321}">
                <p14:modId xmlns:p14="http://schemas.microsoft.com/office/powerpoint/2010/main" val="1962333746"/>
              </p:ext>
            </p:extLst>
          </p:nvPr>
        </p:nvGraphicFramePr>
        <p:xfrm>
          <a:off x="2155603" y="-357809"/>
          <a:ext cx="8911687" cy="6149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1326771"/>
      </p:ext>
    </p:extLst>
  </p:cSld>
  <p:clrMapOvr>
    <a:masterClrMapping/>
  </p:clrMapOvr>
</p:sld>
</file>

<file path=ppt/theme/theme1.xml><?xml version="1.0" encoding="utf-8"?>
<a:theme xmlns:a="http://schemas.openxmlformats.org/drawingml/2006/main" name="ربطة">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2009</TotalTime>
  <Words>2263</Words>
  <Application>Microsoft Office PowerPoint</Application>
  <PresentationFormat>ملء الشاشة</PresentationFormat>
  <Paragraphs>229</Paragraphs>
  <Slides>33</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33</vt:i4>
      </vt:variant>
    </vt:vector>
  </HeadingPairs>
  <TitlesOfParts>
    <vt:vector size="39" baseType="lpstr">
      <vt:lpstr>Arial</vt:lpstr>
      <vt:lpstr>Century Gothic</vt:lpstr>
      <vt:lpstr>Tahoma</vt:lpstr>
      <vt:lpstr>Traditional Arabic</vt:lpstr>
      <vt:lpstr>Wingdings 3</vt:lpstr>
      <vt:lpstr>ربطة</vt:lpstr>
      <vt:lpstr>عرض تقديمي في PowerPoint</vt:lpstr>
      <vt:lpstr>عرض تقديمي في PowerPoint</vt:lpstr>
      <vt:lpstr>عرض تقديمي في PowerPoint</vt:lpstr>
      <vt:lpstr>عرض تقديمي في PowerPoint</vt:lpstr>
      <vt:lpstr>الداعمون</vt:lpstr>
      <vt:lpstr>منجزات الخطة الخمسية الأولى (2011-2015م)</vt:lpstr>
      <vt:lpstr>عرض تقديمي في PowerPoint</vt:lpstr>
      <vt:lpstr>2015</vt:lpstr>
      <vt:lpstr>عرض تقديمي في PowerPoint</vt:lpstr>
      <vt:lpstr>عرض تقديمي في PowerPoint</vt:lpstr>
      <vt:lpstr>برامج الجمعية</vt:lpstr>
      <vt:lpstr>البرامج :</vt:lpstr>
      <vt:lpstr>أولاً: برنامج تثقيف الأم والطفل:</vt:lpstr>
      <vt:lpstr>شروط الالتحاق ببرنامج تثقيف الأم والطفل: </vt:lpstr>
      <vt:lpstr>احتياجات برنامج تثقيف الأم والطفل:</vt:lpstr>
      <vt:lpstr>اللقاءات التعريفية لبرنامج تثقيف الطفل:</vt:lpstr>
      <vt:lpstr>تطوير برنامج تثقيف الأم والطفل:</vt:lpstr>
      <vt:lpstr>ثانياً: برنامج دعم وتطوير أداء مشرفات ومدربات</vt:lpstr>
      <vt:lpstr>ثالثا: برنامج الوالدية الفعالة لليافعين:</vt:lpstr>
      <vt:lpstr>رابعاً: برنامج الرضاعة الطبيعية بالتعاون مع وزارة الصحة</vt:lpstr>
      <vt:lpstr>عرض تقديمي في PowerPoint</vt:lpstr>
      <vt:lpstr>حلقة نقاش برنامج تشجيع برنامج الرضاعة الطبيعية: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ثالثاً: لجنة البرامج والمشاريع</vt:lpstr>
      <vt:lpstr>رابعاً: لجنة الاعلام والعلاقات العامة</vt:lpstr>
      <vt:lpstr>الموارد البشرية:</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ASUS</dc:creator>
  <cp:lastModifiedBy>MacbookPro</cp:lastModifiedBy>
  <cp:revision>77</cp:revision>
  <dcterms:created xsi:type="dcterms:W3CDTF">2017-11-05T18:18:53Z</dcterms:created>
  <dcterms:modified xsi:type="dcterms:W3CDTF">2017-12-11T09:40:25Z</dcterms:modified>
</cp:coreProperties>
</file>