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85"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0" r:id="rId25"/>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0" autoAdjust="0"/>
    <p:restoredTop sz="94660"/>
  </p:normalViewPr>
  <p:slideViewPr>
    <p:cSldViewPr snapToGrid="0">
      <p:cViewPr varScale="1">
        <p:scale>
          <a:sx n="79" d="100"/>
          <a:sy n="79" d="100"/>
        </p:scale>
        <p:origin x="162"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AAFDF76B-3464-436B-AD04-CDB2BFBC290C}" type="datetimeFigureOut">
              <a:rPr lang="ar-SA" smtClean="0"/>
              <a:pPr/>
              <a:t>23/03/39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F9530FC-A93A-49DF-9CCA-9F247ED7AB6A}" type="slidenum">
              <a:rPr lang="ar-SA" smtClean="0"/>
              <a:pPr/>
              <a:t>‹#›</a:t>
            </a:fld>
            <a:endParaRPr lang="ar-SA"/>
          </a:p>
        </p:txBody>
      </p:sp>
    </p:spTree>
    <p:extLst>
      <p:ext uri="{BB962C8B-B14F-4D97-AF65-F5344CB8AC3E}">
        <p14:creationId xmlns:p14="http://schemas.microsoft.com/office/powerpoint/2010/main" val="2874259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AAFDF76B-3464-436B-AD04-CDB2BFBC290C}" type="datetimeFigureOut">
              <a:rPr lang="ar-SA" smtClean="0"/>
              <a:pPr/>
              <a:t>23/03/39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F9530FC-A93A-49DF-9CCA-9F247ED7AB6A}" type="slidenum">
              <a:rPr lang="ar-SA" smtClean="0"/>
              <a:pPr/>
              <a:t>‹#›</a:t>
            </a:fld>
            <a:endParaRPr lang="ar-SA"/>
          </a:p>
        </p:txBody>
      </p:sp>
    </p:spTree>
    <p:extLst>
      <p:ext uri="{BB962C8B-B14F-4D97-AF65-F5344CB8AC3E}">
        <p14:creationId xmlns:p14="http://schemas.microsoft.com/office/powerpoint/2010/main" val="3172402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a:t>انقر لتحرير نمط العنوان الرئيسي</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النص الرئيسي</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AAFDF76B-3464-436B-AD04-CDB2BFBC290C}" type="datetimeFigureOut">
              <a:rPr lang="ar-SA" smtClean="0"/>
              <a:pPr/>
              <a:t>23/03/39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F9530FC-A93A-49DF-9CCA-9F247ED7AB6A}" type="slidenum">
              <a:rPr lang="ar-SA" smtClean="0"/>
              <a:pPr/>
              <a:t>‹#›</a:t>
            </a:fld>
            <a:endParaRPr lang="ar-S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27218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AAFDF76B-3464-436B-AD04-CDB2BFBC290C}" type="datetimeFigureOut">
              <a:rPr lang="ar-SA" smtClean="0"/>
              <a:pPr/>
              <a:t>23/03/39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F9530FC-A93A-49DF-9CCA-9F247ED7AB6A}" type="slidenum">
              <a:rPr lang="ar-SA" smtClean="0"/>
              <a:pPr/>
              <a:t>‹#›</a:t>
            </a:fld>
            <a:endParaRPr lang="ar-SA"/>
          </a:p>
        </p:txBody>
      </p:sp>
    </p:spTree>
    <p:extLst>
      <p:ext uri="{BB962C8B-B14F-4D97-AF65-F5344CB8AC3E}">
        <p14:creationId xmlns:p14="http://schemas.microsoft.com/office/powerpoint/2010/main" val="3170714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AAFDF76B-3464-436B-AD04-CDB2BFBC290C}" type="datetimeFigureOut">
              <a:rPr lang="ar-SA" smtClean="0"/>
              <a:pPr/>
              <a:t>23/03/39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F9530FC-A93A-49DF-9CCA-9F247ED7AB6A}" type="slidenum">
              <a:rPr lang="ar-SA" smtClean="0"/>
              <a:pPr/>
              <a:t>‹#›</a:t>
            </a:fld>
            <a:endParaRPr lang="ar-S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019015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ar-SA"/>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AAFDF76B-3464-436B-AD04-CDB2BFBC290C}" type="datetimeFigureOut">
              <a:rPr lang="ar-SA" smtClean="0"/>
              <a:pPr/>
              <a:t>23/03/39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F9530FC-A93A-49DF-9CCA-9F247ED7AB6A}" type="slidenum">
              <a:rPr lang="ar-SA" smtClean="0"/>
              <a:pPr/>
              <a:t>‹#›</a:t>
            </a:fld>
            <a:endParaRPr lang="ar-SA"/>
          </a:p>
        </p:txBody>
      </p:sp>
    </p:spTree>
    <p:extLst>
      <p:ext uri="{BB962C8B-B14F-4D97-AF65-F5344CB8AC3E}">
        <p14:creationId xmlns:p14="http://schemas.microsoft.com/office/powerpoint/2010/main" val="41197993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AAFDF76B-3464-436B-AD04-CDB2BFBC290C}" type="datetimeFigureOut">
              <a:rPr lang="ar-SA" smtClean="0"/>
              <a:pPr/>
              <a:t>23/03/39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F9530FC-A93A-49DF-9CCA-9F247ED7AB6A}" type="slidenum">
              <a:rPr lang="ar-SA" smtClean="0"/>
              <a:pPr/>
              <a:t>‹#›</a:t>
            </a:fld>
            <a:endParaRPr lang="ar-SA"/>
          </a:p>
        </p:txBody>
      </p:sp>
    </p:spTree>
    <p:extLst>
      <p:ext uri="{BB962C8B-B14F-4D97-AF65-F5344CB8AC3E}">
        <p14:creationId xmlns:p14="http://schemas.microsoft.com/office/powerpoint/2010/main" val="35844479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AAFDF76B-3464-436B-AD04-CDB2BFBC290C}" type="datetimeFigureOut">
              <a:rPr lang="ar-SA" smtClean="0"/>
              <a:pPr/>
              <a:t>23/03/39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F9530FC-A93A-49DF-9CCA-9F247ED7AB6A}" type="slidenum">
              <a:rPr lang="ar-SA" smtClean="0"/>
              <a:pPr/>
              <a:t>‹#›</a:t>
            </a:fld>
            <a:endParaRPr lang="ar-SA"/>
          </a:p>
        </p:txBody>
      </p:sp>
    </p:spTree>
    <p:extLst>
      <p:ext uri="{BB962C8B-B14F-4D97-AF65-F5344CB8AC3E}">
        <p14:creationId xmlns:p14="http://schemas.microsoft.com/office/powerpoint/2010/main" val="853590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ar-SA"/>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AAFDF76B-3464-436B-AD04-CDB2BFBC290C}" type="datetimeFigureOut">
              <a:rPr lang="ar-SA" smtClean="0"/>
              <a:pPr/>
              <a:t>23/03/39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F9530FC-A93A-49DF-9CCA-9F247ED7AB6A}" type="slidenum">
              <a:rPr lang="ar-SA" smtClean="0"/>
              <a:pPr/>
              <a:t>‹#›</a:t>
            </a:fld>
            <a:endParaRPr lang="ar-SA"/>
          </a:p>
        </p:txBody>
      </p:sp>
    </p:spTree>
    <p:extLst>
      <p:ext uri="{BB962C8B-B14F-4D97-AF65-F5344CB8AC3E}">
        <p14:creationId xmlns:p14="http://schemas.microsoft.com/office/powerpoint/2010/main" val="2154779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AAFDF76B-3464-436B-AD04-CDB2BFBC290C}" type="datetimeFigureOut">
              <a:rPr lang="ar-SA" smtClean="0"/>
              <a:pPr/>
              <a:t>23/03/39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F9530FC-A93A-49DF-9CCA-9F247ED7AB6A}" type="slidenum">
              <a:rPr lang="ar-SA" smtClean="0"/>
              <a:pPr/>
              <a:t>‹#›</a:t>
            </a:fld>
            <a:endParaRPr lang="ar-SA"/>
          </a:p>
        </p:txBody>
      </p:sp>
    </p:spTree>
    <p:extLst>
      <p:ext uri="{BB962C8B-B14F-4D97-AF65-F5344CB8AC3E}">
        <p14:creationId xmlns:p14="http://schemas.microsoft.com/office/powerpoint/2010/main" val="839127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AAFDF76B-3464-436B-AD04-CDB2BFBC290C}" type="datetimeFigureOut">
              <a:rPr lang="ar-SA" smtClean="0"/>
              <a:pPr/>
              <a:t>23/03/39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F9530FC-A93A-49DF-9CCA-9F247ED7AB6A}" type="slidenum">
              <a:rPr lang="ar-SA" smtClean="0"/>
              <a:pPr/>
              <a:t>‹#›</a:t>
            </a:fld>
            <a:endParaRPr lang="ar-SA"/>
          </a:p>
        </p:txBody>
      </p:sp>
    </p:spTree>
    <p:extLst>
      <p:ext uri="{BB962C8B-B14F-4D97-AF65-F5344CB8AC3E}">
        <p14:creationId xmlns:p14="http://schemas.microsoft.com/office/powerpoint/2010/main" val="4147875931"/>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AAFDF76B-3464-436B-AD04-CDB2BFBC290C}" type="datetimeFigureOut">
              <a:rPr lang="ar-SA" smtClean="0"/>
              <a:pPr/>
              <a:t>23/03/39</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7F9530FC-A93A-49DF-9CCA-9F247ED7AB6A}" type="slidenum">
              <a:rPr lang="ar-SA" smtClean="0"/>
              <a:pPr/>
              <a:t>‹#›</a:t>
            </a:fld>
            <a:endParaRPr lang="ar-SA"/>
          </a:p>
        </p:txBody>
      </p:sp>
    </p:spTree>
    <p:extLst>
      <p:ext uri="{BB962C8B-B14F-4D97-AF65-F5344CB8AC3E}">
        <p14:creationId xmlns:p14="http://schemas.microsoft.com/office/powerpoint/2010/main" val="176947659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AAFDF76B-3464-436B-AD04-CDB2BFBC290C}" type="datetimeFigureOut">
              <a:rPr lang="ar-SA" smtClean="0"/>
              <a:pPr/>
              <a:t>23/03/39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7F9530FC-A93A-49DF-9CCA-9F247ED7AB6A}" type="slidenum">
              <a:rPr lang="ar-SA" smtClean="0"/>
              <a:pPr/>
              <a:t>‹#›</a:t>
            </a:fld>
            <a:endParaRPr lang="ar-SA"/>
          </a:p>
        </p:txBody>
      </p:sp>
    </p:spTree>
    <p:extLst>
      <p:ext uri="{BB962C8B-B14F-4D97-AF65-F5344CB8AC3E}">
        <p14:creationId xmlns:p14="http://schemas.microsoft.com/office/powerpoint/2010/main" val="918304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FDF76B-3464-436B-AD04-CDB2BFBC290C}" type="datetimeFigureOut">
              <a:rPr lang="ar-SA" smtClean="0"/>
              <a:pPr/>
              <a:t>23/03/39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7F9530FC-A93A-49DF-9CCA-9F247ED7AB6A}" type="slidenum">
              <a:rPr lang="ar-SA" smtClean="0"/>
              <a:pPr/>
              <a:t>‹#›</a:t>
            </a:fld>
            <a:endParaRPr lang="ar-SA"/>
          </a:p>
        </p:txBody>
      </p:sp>
    </p:spTree>
    <p:extLst>
      <p:ext uri="{BB962C8B-B14F-4D97-AF65-F5344CB8AC3E}">
        <p14:creationId xmlns:p14="http://schemas.microsoft.com/office/powerpoint/2010/main" val="452986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AAFDF76B-3464-436B-AD04-CDB2BFBC290C}" type="datetimeFigureOut">
              <a:rPr lang="ar-SA" smtClean="0"/>
              <a:pPr/>
              <a:t>23/03/39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F9530FC-A93A-49DF-9CCA-9F247ED7AB6A}" type="slidenum">
              <a:rPr lang="ar-SA" smtClean="0"/>
              <a:pPr/>
              <a:t>‹#›</a:t>
            </a:fld>
            <a:endParaRPr lang="ar-SA"/>
          </a:p>
        </p:txBody>
      </p:sp>
    </p:spTree>
    <p:extLst>
      <p:ext uri="{BB962C8B-B14F-4D97-AF65-F5344CB8AC3E}">
        <p14:creationId xmlns:p14="http://schemas.microsoft.com/office/powerpoint/2010/main" val="3621467744"/>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AAFDF76B-3464-436B-AD04-CDB2BFBC290C}" type="datetimeFigureOut">
              <a:rPr lang="ar-SA" smtClean="0"/>
              <a:pPr/>
              <a:t>23/03/39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F9530FC-A93A-49DF-9CCA-9F247ED7AB6A}" type="slidenum">
              <a:rPr lang="ar-SA" smtClean="0"/>
              <a:pPr/>
              <a:t>‹#›</a:t>
            </a:fld>
            <a:endParaRPr lang="ar-SA"/>
          </a:p>
        </p:txBody>
      </p:sp>
    </p:spTree>
    <p:extLst>
      <p:ext uri="{BB962C8B-B14F-4D97-AF65-F5344CB8AC3E}">
        <p14:creationId xmlns:p14="http://schemas.microsoft.com/office/powerpoint/2010/main" val="1010272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FDF76B-3464-436B-AD04-CDB2BFBC290C}" type="datetimeFigureOut">
              <a:rPr lang="ar-SA" smtClean="0"/>
              <a:pPr/>
              <a:t>23/03/39</a:t>
            </a:fld>
            <a:endParaRPr lang="ar-S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F9530FC-A93A-49DF-9CCA-9F247ED7AB6A}" type="slidenum">
              <a:rPr lang="ar-SA" smtClean="0"/>
              <a:pPr/>
              <a:t>‹#›</a:t>
            </a:fld>
            <a:endParaRPr lang="ar-SA"/>
          </a:p>
        </p:txBody>
      </p:sp>
    </p:spTree>
    <p:extLst>
      <p:ext uri="{BB962C8B-B14F-4D97-AF65-F5344CB8AC3E}">
        <p14:creationId xmlns:p14="http://schemas.microsoft.com/office/powerpoint/2010/main" val="109288263"/>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 id="2147483798" r:id="rId13"/>
    <p:sldLayoutId id="2147483799" r:id="rId14"/>
    <p:sldLayoutId id="2147483800" r:id="rId15"/>
    <p:sldLayoutId id="2147483801"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62355" y="162618"/>
            <a:ext cx="7683910" cy="3076970"/>
          </a:xfrm>
          <a:prstGeom prst="rect">
            <a:avLst/>
          </a:prstGeom>
        </p:spPr>
      </p:pic>
    </p:spTree>
    <p:extLst>
      <p:ext uri="{BB962C8B-B14F-4D97-AF65-F5344CB8AC3E}">
        <p14:creationId xmlns:p14="http://schemas.microsoft.com/office/powerpoint/2010/main" val="582828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07067" y="0"/>
            <a:ext cx="7766936" cy="1646302"/>
          </a:xfrm>
        </p:spPr>
        <p:txBody>
          <a:bodyPr anchor="t"/>
          <a:lstStyle/>
          <a:p>
            <a:r>
              <a:rPr lang="ar-SA" dirty="0"/>
              <a:t>خدمات الجمعية :</a:t>
            </a:r>
          </a:p>
        </p:txBody>
      </p:sp>
      <p:sp>
        <p:nvSpPr>
          <p:cNvPr id="3" name="عنوان فرعي 2"/>
          <p:cNvSpPr>
            <a:spLocks noGrp="1"/>
          </p:cNvSpPr>
          <p:nvPr>
            <p:ph type="subTitle" idx="1"/>
          </p:nvPr>
        </p:nvSpPr>
        <p:spPr>
          <a:xfrm>
            <a:off x="1625054" y="1097852"/>
            <a:ext cx="7766936" cy="5199709"/>
          </a:xfrm>
        </p:spPr>
        <p:txBody>
          <a:bodyPr/>
          <a:lstStyle/>
          <a:p>
            <a:pPr algn="just"/>
            <a:r>
              <a:rPr lang="ar-SA" b="1" dirty="0">
                <a:solidFill>
                  <a:srgbClr val="666666"/>
                </a:solidFill>
                <a:latin typeface="mojo"/>
              </a:rPr>
              <a:t> تزيين غرف وممرات جناح الأورام</a:t>
            </a:r>
            <a:endParaRPr lang="ar-SA" dirty="0">
              <a:solidFill>
                <a:srgbClr val="666666"/>
              </a:solidFill>
              <a:latin typeface="mojo"/>
            </a:endParaRPr>
          </a:p>
          <a:p>
            <a:pPr algn="just"/>
            <a:r>
              <a:rPr lang="ar-SA" dirty="0">
                <a:solidFill>
                  <a:srgbClr val="666666"/>
                </a:solidFill>
                <a:latin typeface="mojo"/>
              </a:rPr>
              <a:t>نظراً لطول المدة التي </a:t>
            </a:r>
            <a:r>
              <a:rPr lang="ar-SA" dirty="0" err="1">
                <a:solidFill>
                  <a:srgbClr val="666666"/>
                </a:solidFill>
                <a:latin typeface="mojo"/>
              </a:rPr>
              <a:t>تتطلبها</a:t>
            </a:r>
            <a:r>
              <a:rPr lang="ar-SA" dirty="0">
                <a:solidFill>
                  <a:srgbClr val="666666"/>
                </a:solidFill>
                <a:latin typeface="mojo"/>
              </a:rPr>
              <a:t> فترة العلاج أحياناً لبعض الحالات و للدور الكبير الذي تلعبه الحالة النفسية للأطفال أثناء هذه الفترة ، انبثقت فكرة تزيين جدران الجناح و الغرف برسومات زاهية.</a:t>
            </a:r>
          </a:p>
          <a:p>
            <a:pPr algn="just"/>
            <a:r>
              <a:rPr lang="ar-SA" b="1" dirty="0">
                <a:solidFill>
                  <a:srgbClr val="666666"/>
                </a:solidFill>
                <a:latin typeface="mojo"/>
              </a:rPr>
              <a:t> تأثيث غرف الألعاب</a:t>
            </a:r>
            <a:endParaRPr lang="ar-SA" dirty="0">
              <a:solidFill>
                <a:srgbClr val="666666"/>
              </a:solidFill>
              <a:latin typeface="mojo"/>
            </a:endParaRPr>
          </a:p>
          <a:p>
            <a:pPr algn="just"/>
            <a:r>
              <a:rPr lang="ar-SA" dirty="0">
                <a:solidFill>
                  <a:srgbClr val="666666"/>
                </a:solidFill>
                <a:latin typeface="mojo"/>
              </a:rPr>
              <a:t>تقوم الجمعية بتأثيث غرف الألعاب بأقسام الأورام في المستشفيات وتجهيزها بجميع الوسائل التعليمية </a:t>
            </a:r>
            <a:r>
              <a:rPr lang="ar-SA" dirty="0" smtClean="0">
                <a:solidFill>
                  <a:srgbClr val="666666"/>
                </a:solidFill>
                <a:latin typeface="mojo"/>
              </a:rPr>
              <a:t>والترفيهية</a:t>
            </a:r>
            <a:r>
              <a:rPr lang="ar-SA" dirty="0">
                <a:solidFill>
                  <a:srgbClr val="666666"/>
                </a:solidFill>
                <a:latin typeface="mojo"/>
              </a:rPr>
              <a:t>.</a:t>
            </a:r>
            <a:endParaRPr lang="ar-SA" dirty="0" smtClean="0">
              <a:solidFill>
                <a:srgbClr val="666666"/>
              </a:solidFill>
              <a:latin typeface="mojo"/>
            </a:endParaRPr>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1415" y="4637316"/>
            <a:ext cx="4044597" cy="1619632"/>
          </a:xfrm>
          <a:prstGeom prst="rect">
            <a:avLst/>
          </a:prstGeom>
        </p:spPr>
      </p:pic>
    </p:spTree>
    <p:extLst>
      <p:ext uri="{BB962C8B-B14F-4D97-AF65-F5344CB8AC3E}">
        <p14:creationId xmlns:p14="http://schemas.microsoft.com/office/powerpoint/2010/main" val="1590161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07067" y="0"/>
            <a:ext cx="7766936" cy="1646302"/>
          </a:xfrm>
        </p:spPr>
        <p:txBody>
          <a:bodyPr anchor="t"/>
          <a:lstStyle/>
          <a:p>
            <a:r>
              <a:rPr lang="ar-SA" dirty="0"/>
              <a:t>برامج الجمعية :</a:t>
            </a:r>
          </a:p>
        </p:txBody>
      </p:sp>
      <p:sp>
        <p:nvSpPr>
          <p:cNvPr id="3" name="عنوان فرعي 2"/>
          <p:cNvSpPr>
            <a:spLocks noGrp="1"/>
          </p:cNvSpPr>
          <p:nvPr>
            <p:ph type="subTitle" idx="1"/>
          </p:nvPr>
        </p:nvSpPr>
        <p:spPr>
          <a:xfrm>
            <a:off x="1507067" y="1097852"/>
            <a:ext cx="7766936" cy="4948987"/>
          </a:xfrm>
        </p:spPr>
        <p:txBody>
          <a:bodyPr/>
          <a:lstStyle/>
          <a:p>
            <a:pPr algn="just"/>
            <a:r>
              <a:rPr lang="ar-SA" b="1" dirty="0">
                <a:solidFill>
                  <a:srgbClr val="666666"/>
                </a:solidFill>
                <a:latin typeface="mojo"/>
              </a:rPr>
              <a:t>برنامج كفالة الطفل المريض بالسرطان (المحتاج)</a:t>
            </a:r>
            <a:endParaRPr lang="ar-SA" dirty="0">
              <a:solidFill>
                <a:srgbClr val="666666"/>
              </a:solidFill>
              <a:latin typeface="mojo"/>
            </a:endParaRPr>
          </a:p>
          <a:p>
            <a:pPr algn="just"/>
            <a:r>
              <a:rPr lang="ar-SA" dirty="0">
                <a:solidFill>
                  <a:srgbClr val="666666"/>
                </a:solidFill>
                <a:latin typeface="mojo"/>
              </a:rPr>
              <a:t>لمست الجمعية حاجة بعض الأسر للدعم الملائم لحالة الأسرة الاجتماعية . لذا، أنشأت الجمعية برنامج كفالة الطفل المريض بالسرطان “المحتاج” و ذلك اعتباراً من 01/03/2008م حيث تتم كفالة الطفل اجتماعياً منذ بدء تلقيه العلاج و حتى شفائه بأذن الله ، و كذلك دعمه و أسرته مادياً.</a:t>
            </a:r>
          </a:p>
          <a:p>
            <a:pPr algn="just"/>
            <a:r>
              <a:rPr lang="ar-SA" b="1" dirty="0">
                <a:solidFill>
                  <a:srgbClr val="666666"/>
                </a:solidFill>
                <a:latin typeface="mojo"/>
              </a:rPr>
              <a:t>برنامج سند التعليمي</a:t>
            </a:r>
            <a:endParaRPr lang="ar-SA" dirty="0">
              <a:solidFill>
                <a:srgbClr val="666666"/>
              </a:solidFill>
              <a:latin typeface="mojo"/>
            </a:endParaRPr>
          </a:p>
          <a:p>
            <a:pPr algn="just"/>
            <a:r>
              <a:rPr lang="ar-SA" dirty="0">
                <a:solidFill>
                  <a:srgbClr val="666666"/>
                </a:solidFill>
                <a:latin typeface="mojo"/>
              </a:rPr>
              <a:t>و ذلك لمساعدة الأطفال المرضى بالسرطان المنومين المنقطعين عن الدراسة خلال أقامتهم بالمستشفى في مواكبة زملائهم في التحصيل العلمي. و يتمّ تنفيذ هذا البرنامج تحت الأشراف الإداري للجمعية أما الجانب الأكاديمي فهو مقدم من مدارس نجد الأهلية.</a:t>
            </a:r>
          </a:p>
          <a:p>
            <a:pPr algn="just"/>
            <a:r>
              <a:rPr lang="ar-SA" b="1" dirty="0">
                <a:solidFill>
                  <a:srgbClr val="666666"/>
                </a:solidFill>
                <a:latin typeface="mojo"/>
              </a:rPr>
              <a:t>برنامج سند التطوعي</a:t>
            </a:r>
            <a:endParaRPr lang="ar-SA" dirty="0">
              <a:solidFill>
                <a:srgbClr val="666666"/>
              </a:solidFill>
              <a:latin typeface="mojo"/>
            </a:endParaRPr>
          </a:p>
          <a:p>
            <a:pPr algn="just"/>
            <a:r>
              <a:rPr lang="ar-SA" dirty="0">
                <a:solidFill>
                  <a:srgbClr val="666666"/>
                </a:solidFill>
                <a:latin typeface="mojo"/>
              </a:rPr>
              <a:t>من مبدأ المسؤولية الاجتماعية نحو مجتمعنا العزيز ، عملت الجمعية على تشجيع انخراط طلاب وطالبات المدارس والجامعات والقطاعات العاملة للمساهمة في العمل </a:t>
            </a:r>
            <a:r>
              <a:rPr lang="ar-SA" dirty="0" err="1">
                <a:solidFill>
                  <a:srgbClr val="666666"/>
                </a:solidFill>
                <a:latin typeface="mojo"/>
              </a:rPr>
              <a:t>الإجتماعي</a:t>
            </a:r>
            <a:r>
              <a:rPr lang="ar-SA" dirty="0">
                <a:solidFill>
                  <a:srgbClr val="666666"/>
                </a:solidFill>
                <a:latin typeface="mojo"/>
              </a:rPr>
              <a:t>/ الخيري.</a:t>
            </a:r>
          </a:p>
          <a:p>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5554" y="169817"/>
            <a:ext cx="2870241" cy="1149369"/>
          </a:xfrm>
          <a:prstGeom prst="rect">
            <a:avLst/>
          </a:prstGeom>
        </p:spPr>
      </p:pic>
    </p:spTree>
    <p:extLst>
      <p:ext uri="{BB962C8B-B14F-4D97-AF65-F5344CB8AC3E}">
        <p14:creationId xmlns:p14="http://schemas.microsoft.com/office/powerpoint/2010/main" val="17353775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07067" y="0"/>
            <a:ext cx="7766936" cy="1646302"/>
          </a:xfrm>
        </p:spPr>
        <p:txBody>
          <a:bodyPr anchor="t"/>
          <a:lstStyle/>
          <a:p>
            <a:r>
              <a:rPr lang="ar-SA" dirty="0"/>
              <a:t>برامج الجمعية :</a:t>
            </a:r>
          </a:p>
        </p:txBody>
      </p:sp>
      <p:sp>
        <p:nvSpPr>
          <p:cNvPr id="3" name="عنوان فرعي 2"/>
          <p:cNvSpPr>
            <a:spLocks noGrp="1"/>
          </p:cNvSpPr>
          <p:nvPr>
            <p:ph type="subTitle" idx="1"/>
          </p:nvPr>
        </p:nvSpPr>
        <p:spPr>
          <a:xfrm>
            <a:off x="1669299" y="938923"/>
            <a:ext cx="7766936" cy="5461877"/>
          </a:xfrm>
        </p:spPr>
        <p:txBody>
          <a:bodyPr/>
          <a:lstStyle/>
          <a:p>
            <a:pPr algn="just"/>
            <a:r>
              <a:rPr lang="ar-SA" b="1" dirty="0">
                <a:solidFill>
                  <a:srgbClr val="666666"/>
                </a:solidFill>
                <a:latin typeface="mojo"/>
              </a:rPr>
              <a:t/>
            </a:r>
            <a:br>
              <a:rPr lang="ar-SA" b="1" dirty="0">
                <a:solidFill>
                  <a:srgbClr val="666666"/>
                </a:solidFill>
                <a:latin typeface="mojo"/>
              </a:rPr>
            </a:br>
            <a:r>
              <a:rPr lang="ar-SA" b="1" dirty="0">
                <a:solidFill>
                  <a:srgbClr val="666666"/>
                </a:solidFill>
                <a:latin typeface="mojo"/>
              </a:rPr>
              <a:t>برنامج علاج طفل مقيم (غير سعودي)</a:t>
            </a:r>
            <a:endParaRPr lang="ar-SA" dirty="0">
              <a:solidFill>
                <a:srgbClr val="666666"/>
              </a:solidFill>
              <a:latin typeface="mojo"/>
            </a:endParaRPr>
          </a:p>
          <a:p>
            <a:pPr algn="just"/>
            <a:r>
              <a:rPr lang="ar-SA" dirty="0">
                <a:solidFill>
                  <a:srgbClr val="666666"/>
                </a:solidFill>
                <a:latin typeface="mojo"/>
              </a:rPr>
              <a:t>الكل يعلم أن دولتنا الحبيبة حماها الله تكفلت بمصاريف علاج الطفل السعودي المريض بالسرطان، ومن مبدأ المسئولية الاجتماعية والرأفة بالأطفال البريئين فقد وضعت جمعية سند برنامج علاج طفل مقيم ليخدم الأطفال الغير سعوديين ويتكفل بعلاج هؤلاء الأطفال بالإضافة إلى أنهم يستفيدون من برامج وخدمات الجمعية الأخرى وقد خصصت الجمعية لهذا البرنامج ميزانية سنوية بمقدار مليون ريال سعودي .</a:t>
            </a:r>
          </a:p>
          <a:p>
            <a:pPr algn="just"/>
            <a:r>
              <a:rPr lang="ar-SA" b="1" dirty="0">
                <a:solidFill>
                  <a:srgbClr val="666666"/>
                </a:solidFill>
                <a:latin typeface="mojo"/>
              </a:rPr>
              <a:t>برنامج لعبة ترسم بسمة</a:t>
            </a:r>
            <a:endParaRPr lang="ar-SA" dirty="0">
              <a:solidFill>
                <a:srgbClr val="666666"/>
              </a:solidFill>
              <a:latin typeface="mojo"/>
            </a:endParaRPr>
          </a:p>
          <a:p>
            <a:pPr algn="just"/>
            <a:r>
              <a:rPr lang="ar-SA" dirty="0">
                <a:solidFill>
                  <a:srgbClr val="666666"/>
                </a:solidFill>
                <a:latin typeface="mojo"/>
              </a:rPr>
              <a:t>خلال ساعات العلاج الطويلة للطفل المريض بالسرطان التي يتخللها علاج بالكيماوي </a:t>
            </a:r>
            <a:r>
              <a:rPr lang="ar-SA" dirty="0" err="1">
                <a:solidFill>
                  <a:srgbClr val="666666"/>
                </a:solidFill>
                <a:latin typeface="mojo"/>
              </a:rPr>
              <a:t>أوبالوخزات</a:t>
            </a:r>
            <a:r>
              <a:rPr lang="ar-SA" dirty="0">
                <a:solidFill>
                  <a:srgbClr val="666666"/>
                </a:solidFill>
                <a:latin typeface="mojo"/>
              </a:rPr>
              <a:t> الطبية والتي تمتد لساعات في كل جلسة فقد حرصت جمعية سند أن تكون بلسماً يخفف شيئاً من الآلام والأوجاع والرهبة التي يشعر بها الطفل المسكين من خلال إلهائه بلعبة تناسب عمره وميوله وتشرد نظره عن الأدوية المنتشرة في أرجاء المكان ويقوم على هذا العمل النبيل برنامج لعبة ترسم بسمة حيث يتم اختيار الألعاب وفق عمر الطفل وجنسه وفي كل جلسة علاج يتم تقديم له لعبة تختلف عن سابقتها، ويتم جدولة هذا البرنامج بالتعاون </a:t>
            </a:r>
            <a:r>
              <a:rPr lang="ar-SA" dirty="0" err="1">
                <a:solidFill>
                  <a:srgbClr val="666666"/>
                </a:solidFill>
                <a:latin typeface="mojo"/>
              </a:rPr>
              <a:t>مابين</a:t>
            </a:r>
            <a:r>
              <a:rPr lang="ar-SA" dirty="0">
                <a:solidFill>
                  <a:srgbClr val="666666"/>
                </a:solidFill>
                <a:latin typeface="mojo"/>
              </a:rPr>
              <a:t> فريق سند والمستشفى المعالج .</a:t>
            </a:r>
          </a:p>
          <a:p>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26995" y="169817"/>
            <a:ext cx="2870241" cy="1149369"/>
          </a:xfrm>
          <a:prstGeom prst="rect">
            <a:avLst/>
          </a:prstGeom>
        </p:spPr>
      </p:pic>
    </p:spTree>
    <p:extLst>
      <p:ext uri="{BB962C8B-B14F-4D97-AF65-F5344CB8AC3E}">
        <p14:creationId xmlns:p14="http://schemas.microsoft.com/office/powerpoint/2010/main" val="37043821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654551" y="0"/>
            <a:ext cx="7766936" cy="1646302"/>
          </a:xfrm>
        </p:spPr>
        <p:txBody>
          <a:bodyPr anchor="t"/>
          <a:lstStyle/>
          <a:p>
            <a:r>
              <a:rPr lang="ar-SA" dirty="0"/>
              <a:t>برامج الجمعية :</a:t>
            </a:r>
          </a:p>
        </p:txBody>
      </p:sp>
      <p:sp>
        <p:nvSpPr>
          <p:cNvPr id="3" name="عنوان فرعي 2"/>
          <p:cNvSpPr>
            <a:spLocks noGrp="1"/>
          </p:cNvSpPr>
          <p:nvPr>
            <p:ph type="subTitle" idx="1"/>
          </p:nvPr>
        </p:nvSpPr>
        <p:spPr>
          <a:xfrm>
            <a:off x="1654551" y="1097852"/>
            <a:ext cx="7766936" cy="5612664"/>
          </a:xfrm>
        </p:spPr>
        <p:txBody>
          <a:bodyPr/>
          <a:lstStyle/>
          <a:p>
            <a:pPr algn="just"/>
            <a:r>
              <a:rPr lang="ar-SA" b="1" dirty="0">
                <a:solidFill>
                  <a:srgbClr val="666666"/>
                </a:solidFill>
                <a:latin typeface="mojo"/>
              </a:rPr>
              <a:t>برنامج تحقيق أمنية</a:t>
            </a:r>
            <a:endParaRPr lang="ar-SA" dirty="0">
              <a:solidFill>
                <a:srgbClr val="666666"/>
              </a:solidFill>
              <a:latin typeface="mojo"/>
            </a:endParaRPr>
          </a:p>
          <a:p>
            <a:pPr algn="just"/>
            <a:r>
              <a:rPr lang="ar-SA" dirty="0">
                <a:solidFill>
                  <a:srgbClr val="666666"/>
                </a:solidFill>
                <a:latin typeface="mojo"/>
              </a:rPr>
              <a:t>في هذا البرنامج يظهر دور جمعية سند الجلي في اهتمامها برفع معنويات أطفال المرضى بالسرطان ودعمهم نفسياً وأهاليهم وهو مبني تحت ظروف وتقيدات معينة، حيث أن الطفل عندما يصل إلى نهاية العلاج أو عندما يفقد أحد أعضاء جسده أو عند حدوث انتكاسة للمرض فما لنا إلا أن نتخيل مدى معاناة الطفل والأسرة خلال هذه الفترة العصيبة، ومن هنا تسعى الجمعية إلى تحقيق أمنية لهذا الطفل لتُدخل شيئاً من البهجة والسرور لقلبه، وغالباً ما تكون هذه الأماني عبارة عن أجهزة </a:t>
            </a:r>
            <a:r>
              <a:rPr lang="ar-SA" dirty="0" err="1">
                <a:solidFill>
                  <a:srgbClr val="666666"/>
                </a:solidFill>
                <a:latin typeface="mojo"/>
              </a:rPr>
              <a:t>ألكترونية</a:t>
            </a:r>
            <a:r>
              <a:rPr lang="ar-SA" dirty="0">
                <a:solidFill>
                  <a:srgbClr val="666666"/>
                </a:solidFill>
                <a:latin typeface="mojo"/>
              </a:rPr>
              <a:t> ، ومن ألطف الأماني التي حققتها جمعية سند هي أمنية لطفل كان يصبو أن يكون ضابط فعملت الجمعية على تنسيق رحلة للطفل وأسرته لوزارة الدفاع وقضى يوماً كاملاً هناك بالزي العسكري ، وطفلة أخرى طلبت أن تقوم بعمرة وتم تحقيق لها ذلك بفضلٍ من الله</a:t>
            </a:r>
          </a:p>
          <a:p>
            <a:pPr algn="just"/>
            <a:r>
              <a:rPr lang="ar-SA" b="1" dirty="0">
                <a:solidFill>
                  <a:srgbClr val="666666"/>
                </a:solidFill>
                <a:latin typeface="mojo"/>
              </a:rPr>
              <a:t>برنامج الدعم المعنوي</a:t>
            </a:r>
            <a:endParaRPr lang="ar-SA" dirty="0">
              <a:solidFill>
                <a:srgbClr val="666666"/>
              </a:solidFill>
              <a:latin typeface="mojo"/>
            </a:endParaRPr>
          </a:p>
          <a:p>
            <a:pPr algn="just"/>
            <a:r>
              <a:rPr lang="ar-SA" dirty="0">
                <a:solidFill>
                  <a:srgbClr val="666666"/>
                </a:solidFill>
                <a:latin typeface="mojo"/>
              </a:rPr>
              <a:t>يهدف البرنامج إلى تقديم الدعم لوالدي الطفل والوقوف على الصعوبات والضغوط النفسية ومساعدتهم في التعبير عنها والتكيف معها والاستفادة من خبرات بقية الأسر و التي سبق أن تعرض أطفالها لوضع صحي مشابه.</a:t>
            </a:r>
          </a:p>
          <a:p>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3932" y="156755"/>
            <a:ext cx="2870241" cy="1149369"/>
          </a:xfrm>
          <a:prstGeom prst="rect">
            <a:avLst/>
          </a:prstGeom>
        </p:spPr>
      </p:pic>
    </p:spTree>
    <p:extLst>
      <p:ext uri="{BB962C8B-B14F-4D97-AF65-F5344CB8AC3E}">
        <p14:creationId xmlns:p14="http://schemas.microsoft.com/office/powerpoint/2010/main" val="29376170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07067" y="0"/>
            <a:ext cx="7766936" cy="1646302"/>
          </a:xfrm>
        </p:spPr>
        <p:txBody>
          <a:bodyPr anchor="t"/>
          <a:lstStyle/>
          <a:p>
            <a:r>
              <a:rPr lang="ar-SA" dirty="0"/>
              <a:t>برامج الجمعية :</a:t>
            </a:r>
          </a:p>
        </p:txBody>
      </p:sp>
      <p:sp>
        <p:nvSpPr>
          <p:cNvPr id="3" name="عنوان فرعي 2"/>
          <p:cNvSpPr>
            <a:spLocks noGrp="1"/>
          </p:cNvSpPr>
          <p:nvPr>
            <p:ph type="subTitle" idx="1"/>
          </p:nvPr>
        </p:nvSpPr>
        <p:spPr>
          <a:xfrm>
            <a:off x="1507067" y="1097852"/>
            <a:ext cx="7766936" cy="5391438"/>
          </a:xfrm>
        </p:spPr>
        <p:txBody>
          <a:bodyPr/>
          <a:lstStyle/>
          <a:p>
            <a:pPr algn="just"/>
            <a:r>
              <a:rPr lang="ar-SA" b="1" dirty="0">
                <a:solidFill>
                  <a:srgbClr val="666666"/>
                </a:solidFill>
                <a:latin typeface="mojo"/>
              </a:rPr>
              <a:t/>
            </a:r>
            <a:br>
              <a:rPr lang="ar-SA" b="1" dirty="0">
                <a:solidFill>
                  <a:srgbClr val="666666"/>
                </a:solidFill>
                <a:latin typeface="mojo"/>
              </a:rPr>
            </a:br>
            <a:r>
              <a:rPr lang="ar-SA" b="1" dirty="0">
                <a:solidFill>
                  <a:srgbClr val="666666"/>
                </a:solidFill>
                <a:latin typeface="mojo"/>
              </a:rPr>
              <a:t>برنامج سند الترفيهي</a:t>
            </a:r>
            <a:endParaRPr lang="ar-SA" dirty="0">
              <a:solidFill>
                <a:srgbClr val="666666"/>
              </a:solidFill>
              <a:latin typeface="mojo"/>
            </a:endParaRPr>
          </a:p>
          <a:p>
            <a:pPr algn="just"/>
            <a:r>
              <a:rPr lang="ar-SA" dirty="0">
                <a:solidFill>
                  <a:srgbClr val="666666"/>
                </a:solidFill>
                <a:latin typeface="mojo"/>
              </a:rPr>
              <a:t>تقوم الجمعية بتنظيم أنشطة ترفيهية للأطفال المرضى المنومين بالمستشفى في الأعياد والمناسبات المختلفة، حيث تقدم لهم الهدايا والألعاب ، كما تشارك الجمعية الأطفال و ذويهم فرحتهم </a:t>
            </a:r>
            <a:r>
              <a:rPr lang="ar-SA" dirty="0" err="1">
                <a:solidFill>
                  <a:srgbClr val="666666"/>
                </a:solidFill>
                <a:latin typeface="mojo"/>
              </a:rPr>
              <a:t>بإنتهاء</a:t>
            </a:r>
            <a:r>
              <a:rPr lang="ar-SA" dirty="0">
                <a:solidFill>
                  <a:srgbClr val="666666"/>
                </a:solidFill>
                <a:latin typeface="mojo"/>
              </a:rPr>
              <a:t> فترة العلاج الكيماوي و ذلك بتنظيم احتفالات تدخل البهجة و السرور إلى نفوسهم.</a:t>
            </a:r>
          </a:p>
          <a:p>
            <a:pPr algn="just"/>
            <a:r>
              <a:rPr lang="ar-SA" b="1" dirty="0">
                <a:solidFill>
                  <a:srgbClr val="666666"/>
                </a:solidFill>
                <a:latin typeface="mojo"/>
              </a:rPr>
              <a:t>برنامج اليوم العالمي للطفل المصاب بالسرطان</a:t>
            </a:r>
            <a:endParaRPr lang="ar-SA" dirty="0">
              <a:solidFill>
                <a:srgbClr val="666666"/>
              </a:solidFill>
              <a:latin typeface="mojo"/>
            </a:endParaRPr>
          </a:p>
          <a:p>
            <a:pPr algn="just"/>
            <a:r>
              <a:rPr lang="ar-SA" dirty="0">
                <a:solidFill>
                  <a:srgbClr val="666666"/>
                </a:solidFill>
                <a:latin typeface="mojo"/>
              </a:rPr>
              <a:t>تقوم الجمعية بتفعيل اليوم العالمي للطفل المصاب بالسرطان خلال شهر فبراير من كل عام و ذلك بإقامة الأنشطة التوعويــة و التثقيفيـة و الترفيهيـة بمقر الجمعيـة و الأماكن العامة و مستشفيات المملكة للأطفـال المنومين في قســـــم الأورام و المراجعين بالعيادات الخارجية.</a:t>
            </a:r>
          </a:p>
          <a:p>
            <a:pPr algn="just"/>
            <a:r>
              <a:rPr lang="ar-SA" b="1" dirty="0">
                <a:solidFill>
                  <a:srgbClr val="666666"/>
                </a:solidFill>
                <a:latin typeface="mojo"/>
              </a:rPr>
              <a:t>برنامج المنح للأبحاث العلمية</a:t>
            </a:r>
            <a:endParaRPr lang="ar-SA" dirty="0">
              <a:solidFill>
                <a:srgbClr val="666666"/>
              </a:solidFill>
              <a:latin typeface="mojo"/>
            </a:endParaRPr>
          </a:p>
          <a:p>
            <a:pPr algn="just"/>
            <a:r>
              <a:rPr lang="ar-SA" dirty="0">
                <a:solidFill>
                  <a:srgbClr val="666666"/>
                </a:solidFill>
                <a:latin typeface="mojo"/>
              </a:rPr>
              <a:t>إيمانا من جمعية سند الخيرية بأهمية الأبحاث كجزء من أهدافها لخدمة الأطفال المرضى بالسرطان بالمملكة، أطلقت الجمعية برنامج المنح لتمويل الأبحاث العلمية ذات العلاقة المباشرة بأمراض السرطان عند الأطفال.</a:t>
            </a:r>
          </a:p>
          <a:p>
            <a:pPr algn="just"/>
            <a:endParaRPr lang="ar-SA" dirty="0">
              <a:solidFill>
                <a:srgbClr val="666666"/>
              </a:solidFill>
              <a:latin typeface="mojo"/>
            </a:endParaRPr>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62126" y="209006"/>
            <a:ext cx="2870241" cy="1149369"/>
          </a:xfrm>
          <a:prstGeom prst="rect">
            <a:avLst/>
          </a:prstGeom>
        </p:spPr>
      </p:pic>
    </p:spTree>
    <p:extLst>
      <p:ext uri="{BB962C8B-B14F-4D97-AF65-F5344CB8AC3E}">
        <p14:creationId xmlns:p14="http://schemas.microsoft.com/office/powerpoint/2010/main" val="29897951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07067" y="118534"/>
            <a:ext cx="7766936" cy="1646302"/>
          </a:xfrm>
        </p:spPr>
        <p:txBody>
          <a:bodyPr anchor="t"/>
          <a:lstStyle/>
          <a:p>
            <a:r>
              <a:rPr lang="ar-MA" dirty="0"/>
              <a:t>برامج الجمعية :</a:t>
            </a:r>
            <a:endParaRPr lang="ar-SA" dirty="0"/>
          </a:p>
        </p:txBody>
      </p:sp>
      <p:sp>
        <p:nvSpPr>
          <p:cNvPr id="3" name="عنوان فرعي 2"/>
          <p:cNvSpPr>
            <a:spLocks noGrp="1"/>
          </p:cNvSpPr>
          <p:nvPr>
            <p:ph type="subTitle" idx="1"/>
          </p:nvPr>
        </p:nvSpPr>
        <p:spPr>
          <a:xfrm>
            <a:off x="943897" y="1216386"/>
            <a:ext cx="8330106" cy="4741962"/>
          </a:xfrm>
        </p:spPr>
        <p:txBody>
          <a:bodyPr/>
          <a:lstStyle/>
          <a:p>
            <a:pPr algn="just"/>
            <a:r>
              <a:rPr lang="ar-SA" b="1" dirty="0">
                <a:solidFill>
                  <a:srgbClr val="666666"/>
                </a:solidFill>
                <a:latin typeface="mojo"/>
              </a:rPr>
              <a:t>جائزة الأميرة عادلة بنت عبد الله العلمية و الإنسانية في مجال سرطان الأطفال</a:t>
            </a:r>
            <a:endParaRPr lang="ar-SA" dirty="0">
              <a:solidFill>
                <a:srgbClr val="666666"/>
              </a:solidFill>
              <a:latin typeface="mojo"/>
            </a:endParaRPr>
          </a:p>
          <a:p>
            <a:pPr algn="just"/>
            <a:r>
              <a:rPr lang="ar-SA" dirty="0">
                <a:solidFill>
                  <a:srgbClr val="666666"/>
                </a:solidFill>
                <a:latin typeface="mojo"/>
              </a:rPr>
              <a:t>أنشئت هذه الجائزة إيماناً من صاحبة السمو الملكي الأميرة عادلة بنت عبد الله بن عبد العزيز –حفظها الله- بأهمية وضرورة دعم وتشجيع الإنتاج العلمي المتعلق بأبحاث سرطان الأطفال من الناحيتين العلمية . و تنقسم الجائزة إلى ثلاثة فروع ( العلمية ، الإنسانية و الإرادة و التحدي )</a:t>
            </a:r>
          </a:p>
          <a:p>
            <a:pPr algn="just"/>
            <a:r>
              <a:rPr lang="ar-SA" b="1" dirty="0">
                <a:solidFill>
                  <a:srgbClr val="666666"/>
                </a:solidFill>
                <a:latin typeface="mojo"/>
              </a:rPr>
              <a:t>برنامج نحن لك سند</a:t>
            </a:r>
            <a:endParaRPr lang="ar-SA" dirty="0">
              <a:solidFill>
                <a:srgbClr val="666666"/>
              </a:solidFill>
              <a:latin typeface="mojo"/>
            </a:endParaRPr>
          </a:p>
          <a:p>
            <a:pPr algn="just"/>
            <a:r>
              <a:rPr lang="ar-SA" dirty="0">
                <a:solidFill>
                  <a:srgbClr val="666666"/>
                </a:solidFill>
                <a:latin typeface="mojo"/>
              </a:rPr>
              <a:t>برنامج نحن لك سند هو صورة جميلة للتعاطف والتكاتف الإنساني الذي حثنا عليه ديننا الإسلامي، وهو يحرص على تفعيل دور أعضاء الجمعية، حيث تقوم الجمعية على تنسيق زيارات يقوم بها أعضاء وعضوات سند إلى المستشفى أو منازل أهالي الأطفال المرضى بالسرطان وهذا للتعرف على ما هم بحاجة إليه من دعم ولتحاول الجمعية في سد شيئاً من الاحتياجات التي يحتاجها اغلب الأهالي </a:t>
            </a:r>
          </a:p>
          <a:p>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62126" y="0"/>
            <a:ext cx="2870241" cy="1149369"/>
          </a:xfrm>
          <a:prstGeom prst="rect">
            <a:avLst/>
          </a:prstGeom>
        </p:spPr>
      </p:pic>
    </p:spTree>
    <p:extLst>
      <p:ext uri="{BB962C8B-B14F-4D97-AF65-F5344CB8AC3E}">
        <p14:creationId xmlns:p14="http://schemas.microsoft.com/office/powerpoint/2010/main" val="27265102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07067" y="0"/>
            <a:ext cx="7766936" cy="1646302"/>
          </a:xfrm>
        </p:spPr>
        <p:txBody>
          <a:bodyPr anchor="t"/>
          <a:lstStyle/>
          <a:p>
            <a:r>
              <a:rPr lang="ar-MA" dirty="0"/>
              <a:t>دعم الخدمات :</a:t>
            </a:r>
            <a:endParaRPr lang="ar-SA" dirty="0"/>
          </a:p>
        </p:txBody>
      </p:sp>
      <p:sp>
        <p:nvSpPr>
          <p:cNvPr id="3" name="عنوان فرعي 2"/>
          <p:cNvSpPr>
            <a:spLocks noGrp="1"/>
          </p:cNvSpPr>
          <p:nvPr>
            <p:ph type="subTitle" idx="1"/>
          </p:nvPr>
        </p:nvSpPr>
        <p:spPr>
          <a:xfrm>
            <a:off x="412955" y="968421"/>
            <a:ext cx="9379974" cy="5506121"/>
          </a:xfrm>
        </p:spPr>
        <p:txBody>
          <a:bodyPr/>
          <a:lstStyle/>
          <a:p>
            <a:pPr marL="228600" indent="-228600" algn="just"/>
            <a:r>
              <a:rPr lang="ar-SA" sz="2400" b="1" u="sng" dirty="0">
                <a:solidFill>
                  <a:srgbClr val="666666"/>
                </a:solidFill>
                <a:latin typeface="mojo"/>
                <a:cs typeface="+mj-cs"/>
              </a:rPr>
              <a:t>البرامج والخدمات المقدمة للأطفال المرضى بالسرطان :</a:t>
            </a:r>
            <a:endParaRPr lang="ar-SA" dirty="0">
              <a:solidFill>
                <a:srgbClr val="666666"/>
              </a:solidFill>
              <a:latin typeface="mojo"/>
              <a:cs typeface="+mj-cs"/>
            </a:endParaRPr>
          </a:p>
          <a:p>
            <a:pPr algn="just"/>
            <a:r>
              <a:rPr lang="ar-SA" sz="2000" u="sng" dirty="0">
                <a:latin typeface="mojo"/>
                <a:cs typeface="+mj-cs"/>
              </a:rPr>
              <a:t>1</a:t>
            </a:r>
            <a:r>
              <a:rPr lang="ar-SA" b="1" dirty="0">
                <a:latin typeface="mojo"/>
                <a:cs typeface="+mj-cs"/>
              </a:rPr>
              <a:t>) برنامج سند التعليمي : أهدافه ,,</a:t>
            </a:r>
            <a:endParaRPr lang="ar-SA" dirty="0">
              <a:latin typeface="mojo"/>
              <a:cs typeface="+mj-cs"/>
            </a:endParaRPr>
          </a:p>
          <a:p>
            <a:pPr algn="just"/>
            <a:r>
              <a:rPr lang="ar-SA" dirty="0">
                <a:solidFill>
                  <a:srgbClr val="666666"/>
                </a:solidFill>
                <a:latin typeface="mojo"/>
                <a:cs typeface="+mj-cs"/>
              </a:rPr>
              <a:t>   تلبية </a:t>
            </a:r>
            <a:r>
              <a:rPr lang="ar-SA" dirty="0" err="1">
                <a:solidFill>
                  <a:srgbClr val="666666"/>
                </a:solidFill>
                <a:latin typeface="mojo"/>
                <a:cs typeface="+mj-cs"/>
              </a:rPr>
              <a:t>إحتياجات</a:t>
            </a:r>
            <a:r>
              <a:rPr lang="ar-SA" dirty="0">
                <a:solidFill>
                  <a:srgbClr val="666666"/>
                </a:solidFill>
                <a:latin typeface="mojo"/>
                <a:cs typeface="+mj-cs"/>
              </a:rPr>
              <a:t> الطفل بتوفير بيئات تعليمية مناسبة تقدم برامج تعليمة تعويضية تتناسب مع الحالة الخاصة لأطفال سند، من خلال كادر مؤهل ذو كفاءة وخبرة ومناهج مرنة وبيئات تعليمية جاذبة،  بحيث نكون أمل الأطفال في المستقبل لمقاومة الآلام .إذ يتم تدريسهم المناهج الأساسية (اللغة </a:t>
            </a:r>
            <a:r>
              <a:rPr lang="ar-SA" dirty="0" err="1">
                <a:solidFill>
                  <a:srgbClr val="666666"/>
                </a:solidFill>
                <a:latin typeface="mojo"/>
                <a:cs typeface="+mj-cs"/>
              </a:rPr>
              <a:t>العربية،الرياضايات</a:t>
            </a:r>
            <a:r>
              <a:rPr lang="ar-SA" dirty="0">
                <a:solidFill>
                  <a:srgbClr val="666666"/>
                </a:solidFill>
                <a:latin typeface="mojo"/>
                <a:cs typeface="+mj-cs"/>
              </a:rPr>
              <a:t>، العلوم) من خلال الانشطة اليومية والشهرية .وقد وصل عدد الأطفال المستفيدين من برنامج سند  التعليمي من بداية </a:t>
            </a:r>
            <a:r>
              <a:rPr lang="ar-SA" dirty="0" err="1">
                <a:solidFill>
                  <a:srgbClr val="666666"/>
                </a:solidFill>
                <a:latin typeface="mojo"/>
                <a:cs typeface="+mj-cs"/>
              </a:rPr>
              <a:t>إفتتاح</a:t>
            </a:r>
            <a:r>
              <a:rPr lang="ar-SA" dirty="0">
                <a:solidFill>
                  <a:srgbClr val="666666"/>
                </a:solidFill>
                <a:latin typeface="mojo"/>
                <a:cs typeface="+mj-cs"/>
              </a:rPr>
              <a:t> البرنامج حتى عام 2012م الى </a:t>
            </a:r>
            <a:r>
              <a:rPr lang="ar-SA" b="1" dirty="0">
                <a:solidFill>
                  <a:srgbClr val="666666"/>
                </a:solidFill>
                <a:latin typeface="mojo"/>
                <a:cs typeface="+mj-cs"/>
              </a:rPr>
              <a:t>3145</a:t>
            </a:r>
            <a:r>
              <a:rPr lang="ar-SA" dirty="0">
                <a:solidFill>
                  <a:srgbClr val="666666"/>
                </a:solidFill>
                <a:latin typeface="mojo"/>
                <a:cs typeface="+mj-cs"/>
              </a:rPr>
              <a:t> طفل. </a:t>
            </a:r>
          </a:p>
          <a:p>
            <a:r>
              <a:rPr lang="ar-SA" b="1" dirty="0">
                <a:cs typeface="+mj-cs"/>
              </a:rPr>
              <a:t>2)كفالة الطفل المريض بالسرطان ” المحتاج ” :-</a:t>
            </a:r>
            <a:endParaRPr lang="ar-SA" dirty="0">
              <a:cs typeface="+mj-cs"/>
            </a:endParaRPr>
          </a:p>
          <a:p>
            <a:r>
              <a:rPr lang="ar-SA" dirty="0">
                <a:cs typeface="+mj-cs"/>
              </a:rPr>
              <a:t>كفالة اجتماعية وليست علاجية تبلغ قيمتها (12,000) ريال سنوياً أي بما يعادل (1000) ريال شهرياً تكفل للطفل احتياجاته الأساسية من (غذاء – كساء – مسكن) وهي على نوعين : عامة وخاصة </a:t>
            </a:r>
          </a:p>
          <a:p>
            <a:r>
              <a:rPr lang="ar-SA" b="1" dirty="0">
                <a:cs typeface="+mj-cs"/>
              </a:rPr>
              <a:t>3)الإعانات المادية :</a:t>
            </a:r>
          </a:p>
          <a:p>
            <a:r>
              <a:rPr lang="ar-SA" dirty="0">
                <a:cs typeface="+mj-cs"/>
              </a:rPr>
              <a:t>تقوم الجمعية بتقديم مساعدات مالية للحالات التي تتوفر فيها شروط تقديم الاعانات المادية ؛ وهي على نوعين: إعانات شهرية، أو إعانات مقطوعة حسب دراسة الحالة وذلك لمساعدة الأسر أثناء فترة علاج الطفل </a:t>
            </a:r>
            <a:r>
              <a:rPr lang="ar-SA" dirty="0"/>
              <a:t>.</a:t>
            </a:r>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0059" y="195943"/>
            <a:ext cx="1903588" cy="762279"/>
          </a:xfrm>
          <a:prstGeom prst="rect">
            <a:avLst/>
          </a:prstGeom>
        </p:spPr>
      </p:pic>
    </p:spTree>
    <p:extLst>
      <p:ext uri="{BB962C8B-B14F-4D97-AF65-F5344CB8AC3E}">
        <p14:creationId xmlns:p14="http://schemas.microsoft.com/office/powerpoint/2010/main" val="38371748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07067" y="0"/>
            <a:ext cx="7766936" cy="884903"/>
          </a:xfrm>
        </p:spPr>
        <p:txBody>
          <a:bodyPr anchor="t"/>
          <a:lstStyle/>
          <a:p>
            <a:r>
              <a:rPr lang="ar-SA" dirty="0"/>
              <a:t>دعم الخدمات :</a:t>
            </a:r>
          </a:p>
        </p:txBody>
      </p:sp>
      <p:sp>
        <p:nvSpPr>
          <p:cNvPr id="3" name="عنوان فرعي 2"/>
          <p:cNvSpPr>
            <a:spLocks noGrp="1"/>
          </p:cNvSpPr>
          <p:nvPr>
            <p:ph type="subTitle" idx="1"/>
          </p:nvPr>
        </p:nvSpPr>
        <p:spPr>
          <a:xfrm>
            <a:off x="1610306" y="884902"/>
            <a:ext cx="7766936" cy="5678129"/>
          </a:xfrm>
        </p:spPr>
        <p:txBody>
          <a:bodyPr>
            <a:normAutofit fontScale="92500" lnSpcReduction="10000"/>
          </a:bodyPr>
          <a:lstStyle/>
          <a:p>
            <a:r>
              <a:rPr lang="ar-SA" b="1" dirty="0"/>
              <a:t>4)تأمين تذاكر السفر والمواصلات :</a:t>
            </a:r>
            <a:endParaRPr lang="ar-SA" dirty="0"/>
          </a:p>
          <a:p>
            <a:r>
              <a:rPr lang="ar-SA" dirty="0"/>
              <a:t>توفر جمعية سند الخيرية لدعم الأطفال المرضى بالسرطان تذاكر السفر من وإلى مدينة الرياض للطفل المريض و مرافقه وتخص بذلك المرضى من غير السعوديين حيث أن الدولة توفر تذاكر سفر للسعوديين، ويستثني من ذلك بعض الحالات التي توفر الجمعية التذاكر لهم من منسوبي القطاع العسكري بسبب اختلاف مواعيد الرحلات عن مواعيد العلاج .</a:t>
            </a:r>
          </a:p>
          <a:p>
            <a:r>
              <a:rPr lang="ar-SA" b="1" dirty="0"/>
              <a:t>5) إسكان الحالات :</a:t>
            </a:r>
          </a:p>
          <a:p>
            <a:r>
              <a:rPr lang="ar-SA" dirty="0">
                <a:solidFill>
                  <a:srgbClr val="666666"/>
                </a:solidFill>
                <a:latin typeface="Sultan normal"/>
              </a:rPr>
              <a:t>تقوم الجمعية بتوفير سكن للحالات التي تفد إلى  المدينة التي يتلقى فيها الطفل </a:t>
            </a:r>
            <a:r>
              <a:rPr lang="ar-SA" dirty="0" err="1">
                <a:solidFill>
                  <a:srgbClr val="666666"/>
                </a:solidFill>
                <a:latin typeface="Sultan normal"/>
              </a:rPr>
              <a:t>علاجة</a:t>
            </a:r>
            <a:r>
              <a:rPr lang="ar-SA" dirty="0">
                <a:solidFill>
                  <a:srgbClr val="666666"/>
                </a:solidFill>
                <a:latin typeface="Sultan normal"/>
              </a:rPr>
              <a:t> من جميع أنحاء المملكة، وذلك بالتعاقد مع شقق </a:t>
            </a:r>
          </a:p>
          <a:p>
            <a:r>
              <a:rPr lang="ar-SA" b="1" dirty="0"/>
              <a:t>6) تشغيل نزل المطوع الخيري ( التابع لمركز الملك فهد الوطني للأورام ):</a:t>
            </a:r>
            <a:endParaRPr lang="ar-SA" dirty="0"/>
          </a:p>
          <a:p>
            <a:r>
              <a:rPr lang="ar-SA" dirty="0"/>
              <a:t>يستفيد من هذا السكن الأطفال المرضى بالسرطان المراجعين في مركز الملك فهد للأورام التابع لمستشفى الملك فيصل التخصصي , والقادمين من خارج مدينة الرياض حيث تقوم الجمعية بتشغيل النزل ودفع تكاليف تشغيله بالتعاقد مع أحد الفنادق للإشراف على أعمال الصيانة والنظافة, ويحوى السكن (42) غرفة .</a:t>
            </a:r>
          </a:p>
          <a:p>
            <a:r>
              <a:rPr lang="ar-SA" dirty="0"/>
              <a:t>وقد بلغ تكلفة عقد التشغيل لنزل المطوع لعام 1434هـ مبلغ 1,000,000ريال .</a:t>
            </a:r>
          </a:p>
          <a:p>
            <a:r>
              <a:rPr lang="ar-SA" b="1" dirty="0"/>
              <a:t>7)علاج طفل مقيم  :-</a:t>
            </a:r>
            <a:endParaRPr lang="ar-SA" dirty="0"/>
          </a:p>
          <a:p>
            <a:r>
              <a:rPr lang="ar-SA" dirty="0"/>
              <a:t>تقوم الجمعية بدفع تكاليف العلاج للطفل المقيم المصاب بمرض السرطان  وغير القادر على دفع تكاليف العلاج , في المستشفيات الحكومية, وقد خصصت ميزانية خاصة لهذا البرنامج</a:t>
            </a:r>
          </a:p>
          <a:p>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1497" y="0"/>
            <a:ext cx="2870241" cy="1149369"/>
          </a:xfrm>
          <a:prstGeom prst="rect">
            <a:avLst/>
          </a:prstGeom>
        </p:spPr>
      </p:pic>
    </p:spTree>
    <p:extLst>
      <p:ext uri="{BB962C8B-B14F-4D97-AF65-F5344CB8AC3E}">
        <p14:creationId xmlns:p14="http://schemas.microsoft.com/office/powerpoint/2010/main" val="32304145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359584" y="0"/>
            <a:ext cx="7766936" cy="737419"/>
          </a:xfrm>
        </p:spPr>
        <p:txBody>
          <a:bodyPr/>
          <a:lstStyle/>
          <a:p>
            <a:endParaRPr lang="ar-SA" dirty="0"/>
          </a:p>
        </p:txBody>
      </p:sp>
      <p:sp>
        <p:nvSpPr>
          <p:cNvPr id="3" name="عنوان فرعي 2"/>
          <p:cNvSpPr>
            <a:spLocks noGrp="1"/>
          </p:cNvSpPr>
          <p:nvPr>
            <p:ph type="subTitle" idx="1"/>
          </p:nvPr>
        </p:nvSpPr>
        <p:spPr>
          <a:xfrm>
            <a:off x="1507067" y="737419"/>
            <a:ext cx="7766936" cy="5619136"/>
          </a:xfrm>
        </p:spPr>
        <p:txBody>
          <a:bodyPr/>
          <a:lstStyle/>
          <a:p>
            <a:r>
              <a:rPr lang="ar-SA" dirty="0"/>
              <a:t>8</a:t>
            </a:r>
            <a:r>
              <a:rPr lang="ar-SA" b="1" dirty="0"/>
              <a:t>)</a:t>
            </a:r>
            <a:r>
              <a:rPr lang="ar-SA" b="1" dirty="0">
                <a:solidFill>
                  <a:srgbClr val="666666"/>
                </a:solidFill>
                <a:latin typeface="Sultan normal"/>
              </a:rPr>
              <a:t> الادوية والأجهزة الطبية :</a:t>
            </a:r>
          </a:p>
          <a:p>
            <a:r>
              <a:rPr lang="ar-SA" dirty="0">
                <a:solidFill>
                  <a:srgbClr val="666666"/>
                </a:solidFill>
                <a:latin typeface="Sultan normal"/>
              </a:rPr>
              <a:t>توفر الجمعية ادوية وأجهزة طبية للأطفال المصابين بالسرطان والتي </a:t>
            </a:r>
            <a:r>
              <a:rPr lang="ar-SA" dirty="0" err="1">
                <a:solidFill>
                  <a:srgbClr val="666666"/>
                </a:solidFill>
                <a:latin typeface="Sultan normal"/>
              </a:rPr>
              <a:t>والتي</a:t>
            </a:r>
            <a:r>
              <a:rPr lang="ar-SA" dirty="0">
                <a:solidFill>
                  <a:srgbClr val="666666"/>
                </a:solidFill>
                <a:latin typeface="Sultan normal"/>
              </a:rPr>
              <a:t> لا يتم توفيرها من قبل المستشفى (سماعات الأذن ، الكراسي المتحركة , الأسرة الطبية … وغيرها </a:t>
            </a:r>
            <a:endParaRPr lang="ar-SA" dirty="0"/>
          </a:p>
          <a:p>
            <a:r>
              <a:rPr lang="ar-SA" b="1" dirty="0"/>
              <a:t>9) برنامج تحقيق أمنية :</a:t>
            </a:r>
          </a:p>
          <a:p>
            <a:r>
              <a:rPr lang="ar-SA" dirty="0"/>
              <a:t>عندما يصل الطفل إلى نهاية العلاج أو يفقد عضوا من جسده, أو عند حدوث انتكاسة للمرض تسعى جمعية سند الخيرية لتحقيق أمنية يحلم بها الطفل محاولة أن تسعده وتدخل البهجة إلى قلبه مما يؤدي إلى رفع الروح المعنوية للطفل المريض وأسرته.</a:t>
            </a:r>
          </a:p>
          <a:p>
            <a:r>
              <a:rPr lang="ar-SA" b="1" dirty="0"/>
              <a:t>10) برنامج لعبة ترسم بسمة :</a:t>
            </a:r>
          </a:p>
          <a:p>
            <a:r>
              <a:rPr lang="ar-SA" dirty="0"/>
              <a:t>الخيرية بكل السبل للرفع من معاناة الأطفال المرضى أثناء تلقيهم للعلاج الكيميائي وتحاول تخفيف الألم والخوف الذي يصيب الأطفال أثناء وبعد تلقيهم للجرعة فتقدم لهم الهدايا والألعاب لتحويل انتباههم عن الجرعة وما تسببه لهم من ألم .</a:t>
            </a:r>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79351" y="5329646"/>
            <a:ext cx="3297108" cy="1320305"/>
          </a:xfrm>
          <a:prstGeom prst="rect">
            <a:avLst/>
          </a:prstGeom>
        </p:spPr>
      </p:pic>
    </p:spTree>
    <p:extLst>
      <p:ext uri="{BB962C8B-B14F-4D97-AF65-F5344CB8AC3E}">
        <p14:creationId xmlns:p14="http://schemas.microsoft.com/office/powerpoint/2010/main" val="22754366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07067" y="0"/>
            <a:ext cx="7766936" cy="1646302"/>
          </a:xfrm>
        </p:spPr>
        <p:txBody>
          <a:bodyPr anchor="t"/>
          <a:lstStyle/>
          <a:p>
            <a:r>
              <a:rPr lang="ar-SA" dirty="0"/>
              <a:t>دعم الخدمات :</a:t>
            </a:r>
          </a:p>
        </p:txBody>
      </p:sp>
      <p:sp>
        <p:nvSpPr>
          <p:cNvPr id="3" name="عنوان فرعي 2"/>
          <p:cNvSpPr>
            <a:spLocks noGrp="1"/>
          </p:cNvSpPr>
          <p:nvPr>
            <p:ph type="subTitle" idx="1"/>
          </p:nvPr>
        </p:nvSpPr>
        <p:spPr>
          <a:xfrm>
            <a:off x="0" y="811160"/>
            <a:ext cx="9660194" cy="5884607"/>
          </a:xfrm>
        </p:spPr>
        <p:txBody>
          <a:bodyPr>
            <a:normAutofit/>
          </a:bodyPr>
          <a:lstStyle/>
          <a:p>
            <a:r>
              <a:rPr lang="ar-SA" b="1" dirty="0"/>
              <a:t>11)تأثيث غرف الألعاب :</a:t>
            </a:r>
          </a:p>
          <a:p>
            <a:r>
              <a:rPr lang="ar-SA" dirty="0"/>
              <a:t>تقوم الجمعية بتأثيث غرف الألعاب بأقسام الأورام في المستشفيات وتجهيزها بجميع الوسائل التعليمية والترفيهية الحديثة ضمن إطار خدماتها المساندة التي تقدمها للتخفيف من معاناة الأطفال المرضى والرفع من روحهم المعنوية أثناء فترة مكوثهم في المستشفى. هذا وقد قامت الجمعية في عام 1432هـ بتأثيث غرفتين من غرف ألعاب في أقسم أورام الأطفال في كلا من مدينة الملك عبدالعزيز الطبية بالحرس الوطني في الرياض ومستشفى الملك فهد التخصصي بالدمام  .</a:t>
            </a:r>
          </a:p>
          <a:p>
            <a:r>
              <a:rPr lang="ar-SA" dirty="0"/>
              <a:t>وقد بلغت التكلفة الإجمالية لتأثيث الغرف في المستشفيات لعام 1432هـ: ( </a:t>
            </a:r>
            <a:r>
              <a:rPr lang="ar-SA" b="1" dirty="0"/>
              <a:t>31,320</a:t>
            </a:r>
            <a:r>
              <a:rPr lang="ar-SA" dirty="0"/>
              <a:t>)ريال .</a:t>
            </a:r>
          </a:p>
          <a:p>
            <a:r>
              <a:rPr lang="ar-SA" b="1" dirty="0"/>
              <a:t>12)مساندة الأمهات   :</a:t>
            </a:r>
            <a:endParaRPr lang="ar-SA" dirty="0"/>
          </a:p>
          <a:p>
            <a:r>
              <a:rPr lang="ar-SA" dirty="0"/>
              <a:t>تشير الدراسات إلى أن الضغوط التي تتعرض لها أم الطفل المصاب بالسرطان تؤثر تأثيراً كبيراً على صحتها النفسية وقدرتها على التكيف مع الأزمة والضغوط كما تؤكد على أنّ الدعم الاجتماعي للوالدين يسهم في حمايتهم من الوقوع فريسة ضغوط أزمة إصابة </a:t>
            </a:r>
            <a:r>
              <a:rPr lang="ar-SA" dirty="0" err="1"/>
              <a:t>طفلهمبالسرطان</a:t>
            </a:r>
            <a:r>
              <a:rPr lang="ar-SA" dirty="0"/>
              <a:t> مما يؤكد على أهمية تكوين جماعة مساندة للأم التي تمر بأزمة مرض طفلها لاستعادة توازنها وسيطرتها على الوضع الجديد وبالتالي قدرتها على التكيف مع الأزمة.</a:t>
            </a:r>
          </a:p>
          <a:p>
            <a:r>
              <a:rPr lang="ar-SA" dirty="0"/>
              <a:t>من هنا انبثقت فكرة إنشاء “مجموعة مساندة أمهات الأطفال المصابين بالسرطان ويكون ذلك بالتنسيق بين المستشفى والجمعية. وقد بلغ إجمالي مصروفات هذا البرنامج للعام 1432 هـ </a:t>
            </a:r>
            <a:r>
              <a:rPr lang="ar-SA" b="1" dirty="0"/>
              <a:t>17,800</a:t>
            </a:r>
            <a:r>
              <a:rPr lang="ar-SA" dirty="0"/>
              <a:t> ريال ,والعام 1433هـ بلغت 38,606 ريال ,  كما رصدت ميزانية تقديرية لعام 1434هـ , </a:t>
            </a:r>
            <a:r>
              <a:rPr lang="ar-SA" b="1" dirty="0"/>
              <a:t>500,000 </a:t>
            </a:r>
            <a:r>
              <a:rPr lang="ar-SA" dirty="0"/>
              <a:t>ريال , وذلك لتطبيق البرنامج بشكل أوسع.</a:t>
            </a:r>
          </a:p>
          <a:p>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66628" y="0"/>
            <a:ext cx="2870241" cy="1149369"/>
          </a:xfrm>
          <a:prstGeom prst="rect">
            <a:avLst/>
          </a:prstGeom>
        </p:spPr>
      </p:pic>
    </p:spTree>
    <p:extLst>
      <p:ext uri="{BB962C8B-B14F-4D97-AF65-F5344CB8AC3E}">
        <p14:creationId xmlns:p14="http://schemas.microsoft.com/office/powerpoint/2010/main" val="3731088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07067" y="398753"/>
            <a:ext cx="7766936" cy="1646302"/>
          </a:xfrm>
        </p:spPr>
        <p:txBody>
          <a:bodyPr/>
          <a:lstStyle/>
          <a:p>
            <a:r>
              <a:rPr lang="ar-SA" dirty="0"/>
              <a:t>من هي جمعية سند ؟</a:t>
            </a:r>
          </a:p>
        </p:txBody>
      </p:sp>
      <p:sp>
        <p:nvSpPr>
          <p:cNvPr id="3" name="عنوان فرعي 2"/>
          <p:cNvSpPr>
            <a:spLocks noGrp="1"/>
          </p:cNvSpPr>
          <p:nvPr>
            <p:ph type="subTitle" idx="1"/>
          </p:nvPr>
        </p:nvSpPr>
        <p:spPr>
          <a:xfrm>
            <a:off x="1507067" y="2222032"/>
            <a:ext cx="7766936" cy="4031283"/>
          </a:xfrm>
        </p:spPr>
        <p:txBody>
          <a:bodyPr>
            <a:noAutofit/>
          </a:bodyPr>
          <a:lstStyle/>
          <a:p>
            <a:pPr>
              <a:lnSpc>
                <a:spcPct val="150000"/>
              </a:lnSpc>
            </a:pPr>
            <a:r>
              <a:rPr lang="ar-SA" sz="2400" dirty="0">
                <a:solidFill>
                  <a:srgbClr val="666666"/>
                </a:solidFill>
                <a:latin typeface="mojo"/>
              </a:rPr>
              <a:t>تمّ تسجيل جمعية سند الخيرية في وزارة الشؤون الاجتماعية بتاريخ 1-12-1423هـ الموافق 2-2-2003 م وهي جمعية خيرية غير ربحية هدفها دعم مراكز سرطان الأطفال في المملكة بما تحتاج له من موارد مالية أو عينية وتقديم خدمات اجتماعية </a:t>
            </a:r>
            <a:r>
              <a:rPr lang="ar-SA" sz="2400" dirty="0" err="1">
                <a:solidFill>
                  <a:srgbClr val="666666"/>
                </a:solidFill>
                <a:latin typeface="mojo"/>
              </a:rPr>
              <a:t>وإيوائية</a:t>
            </a:r>
            <a:r>
              <a:rPr lang="ar-SA" sz="2400" dirty="0">
                <a:solidFill>
                  <a:srgbClr val="666666"/>
                </a:solidFill>
                <a:latin typeface="mojo"/>
              </a:rPr>
              <a:t> للمرضى وذويهم المحتاجين بعد إجراء البحث الميداني، بالإضافة إلى إعداد برامج التعليم والتثقيف للمرضى وذويهم عن مرض سرطان الأطفال وكيفية التعامل معه.</a:t>
            </a:r>
            <a:endParaRPr lang="ar-SA" sz="2400"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5555" y="339635"/>
            <a:ext cx="2230159" cy="893052"/>
          </a:xfrm>
          <a:prstGeom prst="rect">
            <a:avLst/>
          </a:prstGeom>
        </p:spPr>
      </p:pic>
    </p:spTree>
    <p:extLst>
      <p:ext uri="{BB962C8B-B14F-4D97-AF65-F5344CB8AC3E}">
        <p14:creationId xmlns:p14="http://schemas.microsoft.com/office/powerpoint/2010/main" val="16038420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07067" y="0"/>
            <a:ext cx="7766936" cy="943897"/>
          </a:xfrm>
        </p:spPr>
        <p:txBody>
          <a:bodyPr anchor="t"/>
          <a:lstStyle/>
          <a:p>
            <a:r>
              <a:rPr lang="ar-SA" dirty="0"/>
              <a:t>أنشطة الجمعية :</a:t>
            </a:r>
          </a:p>
        </p:txBody>
      </p:sp>
      <p:sp>
        <p:nvSpPr>
          <p:cNvPr id="3" name="عنوان فرعي 2"/>
          <p:cNvSpPr>
            <a:spLocks noGrp="1"/>
          </p:cNvSpPr>
          <p:nvPr>
            <p:ph type="subTitle" idx="1"/>
          </p:nvPr>
        </p:nvSpPr>
        <p:spPr>
          <a:xfrm>
            <a:off x="1905273" y="943897"/>
            <a:ext cx="7766936" cy="5810864"/>
          </a:xfrm>
        </p:spPr>
        <p:txBody>
          <a:bodyPr>
            <a:normAutofit/>
          </a:bodyPr>
          <a:lstStyle/>
          <a:p>
            <a:r>
              <a:rPr lang="ar-SA" b="1" dirty="0"/>
              <a:t>أنشطة سنوية :</a:t>
            </a:r>
          </a:p>
          <a:p>
            <a:r>
              <a:rPr lang="ar-SA" b="1" dirty="0"/>
              <a:t>حملة فبراير /</a:t>
            </a:r>
            <a:r>
              <a:rPr lang="ar-SA" dirty="0"/>
              <a:t>تقام هذه الحملة تزامنا مع قدوم اليوم العالمي لأطفال السرطان الموافق 15    فبراير , وتفعل لمدة شهر كامل , في الجامعات والمدارس والمجمعات التجارية والمستشفيات , وتستهدف كافة شرائح المجتمع .</a:t>
            </a:r>
          </a:p>
          <a:p>
            <a:r>
              <a:rPr lang="ar-SA" b="1" dirty="0"/>
              <a:t>ليالي عربية /</a:t>
            </a:r>
            <a:r>
              <a:rPr lang="ar-SA" dirty="0"/>
              <a:t>الليالي العربية هي ليلة نحتفل بها معا بتراثنا العربي و بروح العطاء, ترسل من خلالها جمعية سند الخيرية لدعم الأطفال المرضى بالسرطان رسالة جديدة للمجتمع بهوية و إمكانيات طرح مختلفة في العطاء على أن يبقى الحدث ليلة تتبناها جمعية سند الخيرية, ليصبح وجهه يتطلع لها الجمهور للاستمتاع بهذا العطاء.</a:t>
            </a:r>
            <a:br>
              <a:rPr lang="ar-SA" dirty="0"/>
            </a:br>
            <a:r>
              <a:rPr lang="ar-SA" dirty="0"/>
              <a:t>يأتي الهدف من إقامة هذا الحفل إلى تنمية موارد الجمعية من خلال بيع بطاقات واستقطاب أعضاء للجمعية، وذلك من خلال ليلة </a:t>
            </a:r>
            <a:r>
              <a:rPr lang="ar-SA" dirty="0" err="1"/>
              <a:t>بھویة</a:t>
            </a:r>
            <a:r>
              <a:rPr lang="ar-SA" dirty="0"/>
              <a:t> جديدة، مختلفة وشيقة بطراز عربي مميز في كل عام.</a:t>
            </a:r>
          </a:p>
          <a:p>
            <a:r>
              <a:rPr lang="ar-SA" b="1" dirty="0"/>
              <a:t>قرية سند /</a:t>
            </a:r>
            <a:r>
              <a:rPr lang="ar-SA" dirty="0"/>
              <a:t>تكمن الفكرة وراء إقامة هذا الحفل على نشر الوعي لدى الطفل عن مـرض السرطان و مسبباته الرئيسية بأسلوب فريد, ترفيهي و جاذب عن طريق توصيل المعلومة باللعب. و إيجاد الفرصة لزرع ثقافة العطاء لدى الأطفال بتواصلهم مع أطفال سند</a:t>
            </a:r>
            <a:r>
              <a:rPr lang="ar-SA" dirty="0" smtClean="0"/>
              <a:t>, فقرية </a:t>
            </a:r>
            <a:r>
              <a:rPr lang="ar-SA" dirty="0"/>
              <a:t>سند هي قرية بها عدد من الأركان وكل ركن من هذه الأركان له هدف معين يستهدف الطفل .</a:t>
            </a:r>
          </a:p>
          <a:p>
            <a:r>
              <a:rPr lang="ar-SA" b="1" dirty="0"/>
              <a:t>أخرى / </a:t>
            </a:r>
            <a:r>
              <a:rPr lang="ar-SA" dirty="0"/>
              <a:t>يوم المساندة ـ يوم الام ـ يوم المتعافين</a:t>
            </a:r>
            <a:endParaRPr lang="ar-SA" b="1"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3303" y="169817"/>
            <a:ext cx="2870241" cy="1149369"/>
          </a:xfrm>
          <a:prstGeom prst="rect">
            <a:avLst/>
          </a:prstGeom>
        </p:spPr>
      </p:pic>
    </p:spTree>
    <p:extLst>
      <p:ext uri="{BB962C8B-B14F-4D97-AF65-F5344CB8AC3E}">
        <p14:creationId xmlns:p14="http://schemas.microsoft.com/office/powerpoint/2010/main" val="41223910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 xmlns:a16="http://schemas.microsoft.com/office/drawing/2014/main" id="{2FDC1A4B-95B0-408D-960B-B6FF07E116DF}"/>
              </a:ext>
            </a:extLst>
          </p:cNvPr>
          <p:cNvSpPr>
            <a:spLocks noGrp="1"/>
          </p:cNvSpPr>
          <p:nvPr>
            <p:ph type="title"/>
          </p:nvPr>
        </p:nvSpPr>
        <p:spPr/>
        <p:txBody>
          <a:bodyPr/>
          <a:lstStyle/>
          <a:p>
            <a:pPr algn="ctr"/>
            <a:r>
              <a:rPr lang="ar-SA" dirty="0"/>
              <a:t>مجالات التطوع :</a:t>
            </a:r>
          </a:p>
        </p:txBody>
      </p:sp>
      <p:sp>
        <p:nvSpPr>
          <p:cNvPr id="3" name="عنصر نائب للمحتوى 2">
            <a:extLst>
              <a:ext uri="{FF2B5EF4-FFF2-40B4-BE49-F238E27FC236}">
                <a16:creationId xmlns="" xmlns:a16="http://schemas.microsoft.com/office/drawing/2014/main" id="{C1A99B41-4A60-49B2-9EFC-05DD4AF99595}"/>
              </a:ext>
            </a:extLst>
          </p:cNvPr>
          <p:cNvSpPr>
            <a:spLocks noGrp="1"/>
          </p:cNvSpPr>
          <p:nvPr>
            <p:ph idx="1"/>
          </p:nvPr>
        </p:nvSpPr>
        <p:spPr/>
        <p:txBody>
          <a:bodyPr/>
          <a:lstStyle/>
          <a:p>
            <a:r>
              <a:rPr lang="ar-SA" dirty="0"/>
              <a:t>المشاركة بالخبرة في مجال الصحافة والإعلام .</a:t>
            </a:r>
          </a:p>
          <a:p>
            <a:r>
              <a:rPr lang="ar-SA" dirty="0"/>
              <a:t>المشاركة بالمهارة في مجال التصوير الفوتوغرافي والتصميم .</a:t>
            </a:r>
          </a:p>
          <a:p>
            <a:r>
              <a:rPr lang="ar-SA" dirty="0"/>
              <a:t>المشاركة في مجال التسويق لمنتجات الجمعية .</a:t>
            </a:r>
          </a:p>
          <a:p>
            <a:r>
              <a:rPr lang="ar-SA" dirty="0"/>
              <a:t>المشاركة في الأعمال المكتبية . </a:t>
            </a:r>
          </a:p>
          <a:p>
            <a:r>
              <a:rPr lang="ar-SA" dirty="0"/>
              <a:t>المشاركة في الأنشطة داخل المستشفيات </a:t>
            </a:r>
            <a:r>
              <a:rPr lang="ar-SA" dirty="0" smtClean="0"/>
              <a:t>.</a:t>
            </a:r>
          </a:p>
          <a:p>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8698" y="4326616"/>
            <a:ext cx="5636414" cy="2257064"/>
          </a:xfrm>
          <a:prstGeom prst="rect">
            <a:avLst/>
          </a:prstGeom>
        </p:spPr>
      </p:pic>
    </p:spTree>
    <p:extLst>
      <p:ext uri="{BB962C8B-B14F-4D97-AF65-F5344CB8AC3E}">
        <p14:creationId xmlns:p14="http://schemas.microsoft.com/office/powerpoint/2010/main" val="182931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 xmlns:a16="http://schemas.microsoft.com/office/drawing/2014/main" id="{EC7C8F52-4A93-4430-84F0-F74E82DE860A}"/>
              </a:ext>
            </a:extLst>
          </p:cNvPr>
          <p:cNvSpPr>
            <a:spLocks noGrp="1"/>
          </p:cNvSpPr>
          <p:nvPr>
            <p:ph type="title"/>
          </p:nvPr>
        </p:nvSpPr>
        <p:spPr/>
        <p:txBody>
          <a:bodyPr/>
          <a:lstStyle/>
          <a:p>
            <a:pPr algn="ctr"/>
            <a:r>
              <a:rPr lang="ar-SA" dirty="0"/>
              <a:t>شروط التطوع :</a:t>
            </a:r>
            <a:br>
              <a:rPr lang="ar-SA" dirty="0"/>
            </a:br>
            <a:endParaRPr lang="ar-SA" dirty="0"/>
          </a:p>
        </p:txBody>
      </p:sp>
      <p:sp>
        <p:nvSpPr>
          <p:cNvPr id="3" name="عنصر نائب للمحتوى 2">
            <a:extLst>
              <a:ext uri="{FF2B5EF4-FFF2-40B4-BE49-F238E27FC236}">
                <a16:creationId xmlns="" xmlns:a16="http://schemas.microsoft.com/office/drawing/2014/main" id="{BA8FC058-D7A8-4AF3-A698-FB332A7E99E3}"/>
              </a:ext>
            </a:extLst>
          </p:cNvPr>
          <p:cNvSpPr>
            <a:spLocks noGrp="1"/>
          </p:cNvSpPr>
          <p:nvPr>
            <p:ph idx="1"/>
          </p:nvPr>
        </p:nvSpPr>
        <p:spPr/>
        <p:txBody>
          <a:bodyPr/>
          <a:lstStyle/>
          <a:p>
            <a:r>
              <a:rPr lang="ar-SA" dirty="0" smtClean="0"/>
              <a:t>1- أن </a:t>
            </a:r>
            <a:r>
              <a:rPr lang="ar-SA" dirty="0"/>
              <a:t>يكون عمر المتطوع / المتطوعة 16 سنة فما فوق .</a:t>
            </a:r>
          </a:p>
          <a:p>
            <a:r>
              <a:rPr lang="ar-SA" dirty="0" smtClean="0"/>
              <a:t>2- أن </a:t>
            </a:r>
            <a:r>
              <a:rPr lang="ar-SA" dirty="0"/>
              <a:t>يمثل الجمعية تمثيل لائق </a:t>
            </a:r>
            <a:r>
              <a:rPr lang="ar-SA" dirty="0" smtClean="0"/>
              <a:t>.</a:t>
            </a:r>
            <a:endParaRPr lang="ar-SA" dirty="0"/>
          </a:p>
          <a:p>
            <a:r>
              <a:rPr lang="ar-SA" dirty="0" smtClean="0"/>
              <a:t>3- أن </a:t>
            </a:r>
            <a:r>
              <a:rPr lang="ar-SA" dirty="0"/>
              <a:t>يلتزم بالوقت والمهام الموكلة اليه كذلك يلتزم بالعهدة المسلمة إليه </a:t>
            </a:r>
            <a:r>
              <a:rPr lang="ar-SA" dirty="0" smtClean="0"/>
              <a:t>.</a:t>
            </a:r>
          </a:p>
          <a:p>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99509" y="4013223"/>
            <a:ext cx="5375156" cy="2152445"/>
          </a:xfrm>
          <a:prstGeom prst="rect">
            <a:avLst/>
          </a:prstGeom>
        </p:spPr>
      </p:pic>
    </p:spTree>
    <p:extLst>
      <p:ext uri="{BB962C8B-B14F-4D97-AF65-F5344CB8AC3E}">
        <p14:creationId xmlns:p14="http://schemas.microsoft.com/office/powerpoint/2010/main" val="10110998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بعض أعضاء الجمعية :</a:t>
            </a:r>
            <a:endParaRPr lang="en-US" dirty="0"/>
          </a:p>
        </p:txBody>
      </p:sp>
      <p:sp>
        <p:nvSpPr>
          <p:cNvPr id="3" name="Content Placeholder 2"/>
          <p:cNvSpPr>
            <a:spLocks noGrp="1"/>
          </p:cNvSpPr>
          <p:nvPr>
            <p:ph idx="1"/>
          </p:nvPr>
        </p:nvSpPr>
        <p:spPr/>
        <p:txBody>
          <a:bodyPr>
            <a:normAutofit/>
          </a:bodyPr>
          <a:lstStyle/>
          <a:p>
            <a:r>
              <a:rPr lang="ar-SA" dirty="0"/>
              <a:t>احمد عبدالله القحطاني </a:t>
            </a:r>
          </a:p>
          <a:p>
            <a:r>
              <a:rPr lang="ar-SA" dirty="0" smtClean="0"/>
              <a:t>اريج </a:t>
            </a:r>
            <a:r>
              <a:rPr lang="ar-SA" dirty="0"/>
              <a:t>محمد عبدالله الخليوي </a:t>
            </a:r>
          </a:p>
          <a:p>
            <a:r>
              <a:rPr lang="ar-SA" dirty="0" smtClean="0"/>
              <a:t>افراح </a:t>
            </a:r>
            <a:r>
              <a:rPr lang="ar-SA" dirty="0"/>
              <a:t>بنت محمد الشمري </a:t>
            </a:r>
          </a:p>
          <a:p>
            <a:r>
              <a:rPr lang="ar-SA" dirty="0" smtClean="0"/>
              <a:t>اقبال </a:t>
            </a:r>
            <a:r>
              <a:rPr lang="ar-SA" dirty="0"/>
              <a:t>الزعيم </a:t>
            </a:r>
          </a:p>
          <a:p>
            <a:r>
              <a:rPr lang="ar-SA" dirty="0" smtClean="0"/>
              <a:t>الاميرة </a:t>
            </a:r>
            <a:r>
              <a:rPr lang="ar-SA" dirty="0"/>
              <a:t>حصه بنت سلمان بن عبدالعزيز </a:t>
            </a:r>
          </a:p>
          <a:p>
            <a:r>
              <a:rPr lang="ar-SA" dirty="0" err="1" smtClean="0"/>
              <a:t>الاميرة</a:t>
            </a:r>
            <a:r>
              <a:rPr lang="ar-SA" dirty="0" smtClean="0"/>
              <a:t> </a:t>
            </a:r>
            <a:r>
              <a:rPr lang="ar-SA" dirty="0"/>
              <a:t>عادلة بنت عبدالله ال سعود </a:t>
            </a:r>
            <a:endParaRPr lang="ar-SA" dirty="0" smtClean="0"/>
          </a:p>
          <a:p>
            <a:endParaRPr lang="ar-SA" dirty="0"/>
          </a:p>
          <a:p>
            <a:endParaRPr lang="en-US"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20127" y="4781006"/>
            <a:ext cx="4371211" cy="1750422"/>
          </a:xfrm>
          <a:prstGeom prst="rect">
            <a:avLst/>
          </a:prstGeom>
        </p:spPr>
      </p:pic>
    </p:spTree>
    <p:extLst>
      <p:ext uri="{BB962C8B-B14F-4D97-AF65-F5344CB8AC3E}">
        <p14:creationId xmlns:p14="http://schemas.microsoft.com/office/powerpoint/2010/main" val="28355815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sp>
        <p:nvSpPr>
          <p:cNvPr id="4" name="مستطيل مستدير الزوايا 3"/>
          <p:cNvSpPr/>
          <p:nvPr/>
        </p:nvSpPr>
        <p:spPr>
          <a:xfrm>
            <a:off x="1018904" y="796833"/>
            <a:ext cx="6178731" cy="36837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dirty="0" smtClean="0"/>
              <a:t>شاكرين لكم حسن استماعكم  </a:t>
            </a:r>
            <a:endParaRPr lang="ar-SA" sz="4400" dirty="0"/>
          </a:p>
        </p:txBody>
      </p:sp>
      <p:pic>
        <p:nvPicPr>
          <p:cNvPr id="5" name="صورة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01059" y="3709852"/>
            <a:ext cx="5871778" cy="235131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عنوان 3"/>
          <p:cNvSpPr>
            <a:spLocks noGrp="1"/>
          </p:cNvSpPr>
          <p:nvPr>
            <p:ph type="ctrTitle"/>
          </p:nvPr>
        </p:nvSpPr>
        <p:spPr>
          <a:xfrm>
            <a:off x="0" y="4247534"/>
            <a:ext cx="11076039" cy="1799304"/>
          </a:xfrm>
        </p:spPr>
        <p:style>
          <a:lnRef idx="2">
            <a:schemeClr val="accent1"/>
          </a:lnRef>
          <a:fillRef idx="1">
            <a:schemeClr val="lt1"/>
          </a:fillRef>
          <a:effectRef idx="0">
            <a:schemeClr val="accent1"/>
          </a:effectRef>
          <a:fontRef idx="minor">
            <a:schemeClr val="dk1"/>
          </a:fontRef>
        </p:style>
        <p:txBody>
          <a:bodyPr anchor="t"/>
          <a:lstStyle/>
          <a:p>
            <a:r>
              <a:rPr lang="ar-SA" sz="2800" b="1" dirty="0">
                <a:solidFill>
                  <a:schemeClr val="tx1">
                    <a:lumMod val="50000"/>
                    <a:lumOff val="50000"/>
                  </a:schemeClr>
                </a:solidFill>
                <a:latin typeface="mojo"/>
              </a:rPr>
              <a:t>رؤية جمعية سند :</a:t>
            </a:r>
            <a:r>
              <a:rPr lang="ar-SA" sz="2800" dirty="0">
                <a:solidFill>
                  <a:schemeClr val="tx1">
                    <a:lumMod val="50000"/>
                    <a:lumOff val="50000"/>
                  </a:schemeClr>
                </a:solidFill>
                <a:latin typeface="mojo"/>
              </a:rPr>
              <a:t/>
            </a:r>
            <a:br>
              <a:rPr lang="ar-SA" sz="2800" dirty="0">
                <a:solidFill>
                  <a:schemeClr val="tx1">
                    <a:lumMod val="50000"/>
                    <a:lumOff val="50000"/>
                  </a:schemeClr>
                </a:solidFill>
                <a:latin typeface="mojo"/>
              </a:rPr>
            </a:br>
            <a:r>
              <a:rPr lang="ar-SA" sz="2800" dirty="0">
                <a:solidFill>
                  <a:schemeClr val="tx1">
                    <a:lumMod val="50000"/>
                    <a:lumOff val="50000"/>
                  </a:schemeClr>
                </a:solidFill>
                <a:latin typeface="mojo"/>
              </a:rPr>
              <a:t>الوصول لكل طفل يعاني من سرطان الطفولة ونكون سنداً له ولأسرته</a:t>
            </a:r>
            <a:r>
              <a:rPr lang="ar-SA" sz="2800" dirty="0">
                <a:solidFill>
                  <a:srgbClr val="666666"/>
                </a:solidFill>
                <a:latin typeface="mojo"/>
              </a:rPr>
              <a:t/>
            </a:r>
            <a:br>
              <a:rPr lang="ar-SA" sz="2800" dirty="0">
                <a:solidFill>
                  <a:srgbClr val="666666"/>
                </a:solidFill>
                <a:latin typeface="mojo"/>
              </a:rPr>
            </a:br>
            <a:endParaRPr lang="ar-SA" sz="2800" dirty="0"/>
          </a:p>
        </p:txBody>
      </p:sp>
    </p:spTree>
    <p:extLst>
      <p:ext uri="{BB962C8B-B14F-4D97-AF65-F5344CB8AC3E}">
        <p14:creationId xmlns:p14="http://schemas.microsoft.com/office/powerpoint/2010/main" val="34902485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0" y="4218039"/>
            <a:ext cx="11046542" cy="2330245"/>
          </a:xfrm>
        </p:spPr>
        <p:style>
          <a:lnRef idx="2">
            <a:schemeClr val="accent1"/>
          </a:lnRef>
          <a:fillRef idx="1">
            <a:schemeClr val="lt1"/>
          </a:fillRef>
          <a:effectRef idx="0">
            <a:schemeClr val="accent1"/>
          </a:effectRef>
          <a:fontRef idx="minor">
            <a:schemeClr val="dk1"/>
          </a:fontRef>
        </p:style>
        <p:txBody>
          <a:bodyPr anchor="t"/>
          <a:lstStyle/>
          <a:p>
            <a:r>
              <a:rPr lang="ar-SA" sz="2800" b="1" dirty="0">
                <a:solidFill>
                  <a:schemeClr val="tx1">
                    <a:lumMod val="50000"/>
                    <a:lumOff val="50000"/>
                  </a:schemeClr>
                </a:solidFill>
                <a:latin typeface="mojo"/>
              </a:rPr>
              <a:t>رسالة</a:t>
            </a:r>
            <a:r>
              <a:rPr lang="ar-SA" sz="2800" b="1" dirty="0">
                <a:solidFill>
                  <a:srgbClr val="C00000"/>
                </a:solidFill>
                <a:latin typeface="mojo"/>
              </a:rPr>
              <a:t> </a:t>
            </a:r>
            <a:r>
              <a:rPr lang="ar-SA" sz="2800" b="1" dirty="0">
                <a:solidFill>
                  <a:schemeClr val="tx1">
                    <a:lumMod val="50000"/>
                    <a:lumOff val="50000"/>
                  </a:schemeClr>
                </a:solidFill>
                <a:latin typeface="mojo"/>
              </a:rPr>
              <a:t>جمعية سند:</a:t>
            </a:r>
            <a:r>
              <a:rPr lang="ar-SA" sz="2800" dirty="0">
                <a:solidFill>
                  <a:schemeClr val="tx1">
                    <a:lumMod val="50000"/>
                    <a:lumOff val="50000"/>
                  </a:schemeClr>
                </a:solidFill>
                <a:latin typeface="mojo"/>
              </a:rPr>
              <a:t/>
            </a:r>
            <a:br>
              <a:rPr lang="ar-SA" sz="2800" dirty="0">
                <a:solidFill>
                  <a:schemeClr val="tx1">
                    <a:lumMod val="50000"/>
                    <a:lumOff val="50000"/>
                  </a:schemeClr>
                </a:solidFill>
                <a:latin typeface="mojo"/>
              </a:rPr>
            </a:br>
            <a:r>
              <a:rPr lang="ar-SA" sz="2800" dirty="0">
                <a:solidFill>
                  <a:schemeClr val="tx1">
                    <a:lumMod val="50000"/>
                    <a:lumOff val="50000"/>
                  </a:schemeClr>
                </a:solidFill>
                <a:latin typeface="mojo"/>
              </a:rPr>
              <a:t>نحن جمعية خيرية سعودية تسعى إلى خلق البيئة الداعمة وتجنيد الموارد المساندة اللازمة لتحقيق الدعم الشامل للأطفال المصابين بالسرطان من خلال توظيف الموارد والخدمات المتميزة بكفاءة وفاعلية لتخفيف الآثار النفسية والاجتماعية على الأطفال وأسرهم .</a:t>
            </a:r>
            <a:br>
              <a:rPr lang="ar-SA" sz="2800" dirty="0">
                <a:solidFill>
                  <a:schemeClr val="tx1">
                    <a:lumMod val="50000"/>
                    <a:lumOff val="50000"/>
                  </a:schemeClr>
                </a:solidFill>
                <a:latin typeface="mojo"/>
              </a:rPr>
            </a:br>
            <a:endParaRPr lang="ar-SA" sz="2800" dirty="0">
              <a:solidFill>
                <a:schemeClr val="tx1">
                  <a:lumMod val="50000"/>
                  <a:lumOff val="50000"/>
                </a:schemeClr>
              </a:solidFill>
            </a:endParaRPr>
          </a:p>
        </p:txBody>
      </p:sp>
    </p:spTree>
    <p:extLst>
      <p:ext uri="{BB962C8B-B14F-4D97-AF65-F5344CB8AC3E}">
        <p14:creationId xmlns:p14="http://schemas.microsoft.com/office/powerpoint/2010/main" val="400537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0" y="177527"/>
            <a:ext cx="9409472" cy="6488744"/>
          </a:xfrm>
        </p:spPr>
        <p:txBody>
          <a:bodyPr anchor="t"/>
          <a:lstStyle/>
          <a:p>
            <a:r>
              <a:rPr lang="ar-SA" dirty="0"/>
              <a:t>قيم الجمعية :</a:t>
            </a:r>
            <a:br>
              <a:rPr lang="ar-SA" dirty="0"/>
            </a:br>
            <a:r>
              <a:rPr lang="ar-SA" sz="2400" dirty="0">
                <a:solidFill>
                  <a:srgbClr val="666666"/>
                </a:solidFill>
                <a:latin typeface="mojo"/>
              </a:rPr>
              <a:t>الشفافية :</a:t>
            </a:r>
            <a:br>
              <a:rPr lang="ar-SA" sz="2400" dirty="0">
                <a:solidFill>
                  <a:srgbClr val="666666"/>
                </a:solidFill>
                <a:latin typeface="mojo"/>
              </a:rPr>
            </a:br>
            <a:r>
              <a:rPr lang="ar-SA" sz="2400" dirty="0">
                <a:solidFill>
                  <a:srgbClr val="666666"/>
                </a:solidFill>
                <a:latin typeface="mojo"/>
              </a:rPr>
              <a:t>الإفصاح للجهات ذات الصلة عن المعلومات المالية، والتنظيمية والإحصائية، بحيث يمكنهم تقييم أداء المنشأة.</a:t>
            </a:r>
            <a:br>
              <a:rPr lang="ar-SA" sz="2400" dirty="0">
                <a:solidFill>
                  <a:srgbClr val="666666"/>
                </a:solidFill>
                <a:latin typeface="mojo"/>
              </a:rPr>
            </a:br>
            <a:r>
              <a:rPr lang="ar-SA" sz="2400" dirty="0">
                <a:solidFill>
                  <a:srgbClr val="666666"/>
                </a:solidFill>
                <a:latin typeface="mojo"/>
              </a:rPr>
              <a:t>الإفصاح عن القوائم المالية الخاصة بالجمعية على الموقع الالكتروني الخاص بها </a:t>
            </a:r>
            <a:br>
              <a:rPr lang="ar-SA" sz="2400" dirty="0">
                <a:solidFill>
                  <a:srgbClr val="666666"/>
                </a:solidFill>
                <a:latin typeface="mojo"/>
              </a:rPr>
            </a:br>
            <a:r>
              <a:rPr lang="ar-SA" sz="2400" dirty="0">
                <a:solidFill>
                  <a:srgbClr val="666666"/>
                </a:solidFill>
                <a:latin typeface="mojo"/>
              </a:rPr>
              <a:t>المصداقية :</a:t>
            </a:r>
            <a:br>
              <a:rPr lang="ar-SA" sz="2400" dirty="0">
                <a:solidFill>
                  <a:srgbClr val="666666"/>
                </a:solidFill>
                <a:latin typeface="mojo"/>
              </a:rPr>
            </a:br>
            <a:r>
              <a:rPr lang="ar-SA" sz="2400" dirty="0">
                <a:solidFill>
                  <a:srgbClr val="666666"/>
                </a:solidFill>
                <a:latin typeface="mojo"/>
              </a:rPr>
              <a:t>التعبير عن مدى التزام و جدية الجمعية في تطبيقها للوائح الداخلية و لوائح الموارد البشرية و النظام الأساسي بعدل و مساواه .</a:t>
            </a:r>
            <a:br>
              <a:rPr lang="ar-SA" sz="2400" dirty="0">
                <a:solidFill>
                  <a:srgbClr val="666666"/>
                </a:solidFill>
                <a:latin typeface="mojo"/>
              </a:rPr>
            </a:br>
            <a:r>
              <a:rPr lang="ar-SA" sz="2400" dirty="0">
                <a:solidFill>
                  <a:srgbClr val="666666"/>
                </a:solidFill>
                <a:latin typeface="mojo"/>
              </a:rPr>
              <a:t>التزام الجمعية بدقة المعلومات و البيانات المقدمة للجهات ذات الصلة ( الجهات المشرفة – الداعمين – المستفيدين – الموظفين – غيرهم )</a:t>
            </a:r>
            <a:br>
              <a:rPr lang="ar-SA" sz="2400" dirty="0">
                <a:solidFill>
                  <a:srgbClr val="666666"/>
                </a:solidFill>
                <a:latin typeface="mojo"/>
              </a:rPr>
            </a:br>
            <a:r>
              <a:rPr lang="ar-SA" sz="2400" dirty="0">
                <a:solidFill>
                  <a:srgbClr val="666666"/>
                </a:solidFill>
                <a:latin typeface="mojo"/>
              </a:rPr>
              <a:t>الإفصاح :</a:t>
            </a:r>
            <a:br>
              <a:rPr lang="ar-SA" sz="2400" dirty="0">
                <a:solidFill>
                  <a:srgbClr val="666666"/>
                </a:solidFill>
                <a:latin typeface="mojo"/>
              </a:rPr>
            </a:br>
            <a:r>
              <a:rPr lang="ar-SA" sz="2400" dirty="0">
                <a:solidFill>
                  <a:srgbClr val="666666"/>
                </a:solidFill>
                <a:latin typeface="mojo"/>
              </a:rPr>
              <a:t>إظهار جميع المعلومات اللازمة عن الجمعية التي تهم الأطراف ذات الصلة، وجعلها في متناول تلك الأطراف في الوقت المناسب وبعدل، بحيث يتسنى اتخاذ القرارات المناسبة المبنية على معلومات صحيحة ودقيقة.</a:t>
            </a:r>
            <a:r>
              <a:rPr lang="ar-SA" sz="2800" dirty="0">
                <a:solidFill>
                  <a:srgbClr val="666666"/>
                </a:solidFill>
                <a:latin typeface="mojo"/>
              </a:rPr>
              <a:t/>
            </a:r>
            <a:br>
              <a:rPr lang="ar-SA" sz="2800" dirty="0">
                <a:solidFill>
                  <a:srgbClr val="666666"/>
                </a:solidFill>
                <a:latin typeface="mojo"/>
              </a:rPr>
            </a:br>
            <a:endParaRPr lang="ar-SA" dirty="0"/>
          </a:p>
        </p:txBody>
      </p:sp>
      <p:pic>
        <p:nvPicPr>
          <p:cNvPr id="3" name="صورة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5189" y="209006"/>
            <a:ext cx="2870241" cy="1149369"/>
          </a:xfrm>
          <a:prstGeom prst="rect">
            <a:avLst/>
          </a:prstGeom>
        </p:spPr>
      </p:pic>
    </p:spTree>
    <p:extLst>
      <p:ext uri="{BB962C8B-B14F-4D97-AF65-F5344CB8AC3E}">
        <p14:creationId xmlns:p14="http://schemas.microsoft.com/office/powerpoint/2010/main" val="644453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07067" y="148031"/>
            <a:ext cx="7766936" cy="1646302"/>
          </a:xfrm>
        </p:spPr>
        <p:txBody>
          <a:bodyPr anchor="t"/>
          <a:lstStyle/>
          <a:p>
            <a:r>
              <a:rPr lang="ar-SA" dirty="0"/>
              <a:t>اهداف الجمعية :</a:t>
            </a:r>
          </a:p>
        </p:txBody>
      </p:sp>
      <p:sp>
        <p:nvSpPr>
          <p:cNvPr id="3" name="عنوان فرعي 2"/>
          <p:cNvSpPr>
            <a:spLocks noGrp="1"/>
          </p:cNvSpPr>
          <p:nvPr>
            <p:ph type="subTitle" idx="1"/>
          </p:nvPr>
        </p:nvSpPr>
        <p:spPr>
          <a:xfrm>
            <a:off x="191728" y="1245883"/>
            <a:ext cx="9483213" cy="4992685"/>
          </a:xfrm>
        </p:spPr>
        <p:txBody>
          <a:bodyPr/>
          <a:lstStyle/>
          <a:p>
            <a:pPr algn="just"/>
            <a:endParaRPr lang="ar-SA" dirty="0">
              <a:solidFill>
                <a:srgbClr val="666666"/>
              </a:solidFill>
              <a:latin typeface="mojo"/>
            </a:endParaRPr>
          </a:p>
          <a:p>
            <a:pPr algn="just">
              <a:buFont typeface="Arial" panose="020B0604020202020204" pitchFamily="34" charset="0"/>
              <a:buChar char="•"/>
            </a:pPr>
            <a:r>
              <a:rPr lang="ar-SA" sz="2400" dirty="0">
                <a:solidFill>
                  <a:srgbClr val="666666"/>
                </a:solidFill>
                <a:latin typeface="mojo"/>
              </a:rPr>
              <a:t>حشد أوجه الدعم والمساندة لمراكز سرطان الأطفال بالمملكة العربية السعودية و ذلك  عن طريق الدعم النفسي و الاجتماعي و المادي للأطفال المرضى بالسرطان و ذويهم و الوقوف على احتياجات الأسرة و تأمين الخدمات المباشرة خلال فترة علاج الأطفال المرضى (السكن – الإعاشة – النقل).</a:t>
            </a:r>
          </a:p>
          <a:p>
            <a:pPr algn="just">
              <a:buFont typeface="Arial" panose="020B0604020202020204" pitchFamily="34" charset="0"/>
              <a:buChar char="•"/>
            </a:pPr>
            <a:r>
              <a:rPr lang="ar-SA" sz="2400" dirty="0">
                <a:solidFill>
                  <a:srgbClr val="666666"/>
                </a:solidFill>
                <a:latin typeface="mojo"/>
              </a:rPr>
              <a:t> تقديم البرامج التدريبية والتوعوية للأطفال المرضى وأسرهم حول مرض السرطان وكيفية التعامل معه ، و نشر الوعي في المجتمع حول مرض السرطان و طرق مكافحته و الوقاية منه.</a:t>
            </a:r>
          </a:p>
          <a:p>
            <a:pPr algn="just">
              <a:buFont typeface="Arial" panose="020B0604020202020204" pitchFamily="34" charset="0"/>
              <a:buChar char="•"/>
            </a:pPr>
            <a:r>
              <a:rPr lang="ar-SA" sz="2400" dirty="0">
                <a:solidFill>
                  <a:srgbClr val="666666"/>
                </a:solidFill>
                <a:latin typeface="mojo"/>
              </a:rPr>
              <a:t> تشجيع ودعم الدراسات والأبحاث في مجال سرطان الطفولة.</a:t>
            </a:r>
          </a:p>
          <a:p>
            <a:pPr algn="just">
              <a:buFont typeface="Arial" panose="020B0604020202020204" pitchFamily="34" charset="0"/>
              <a:buChar char="•"/>
            </a:pPr>
            <a:r>
              <a:rPr lang="ar-SA" sz="2400" dirty="0">
                <a:solidFill>
                  <a:srgbClr val="666666"/>
                </a:solidFill>
                <a:latin typeface="mojo"/>
              </a:rPr>
              <a:t> التنسيق والتكامل مع القطاعات الحكومية والأهلية ذات العلاقة.</a:t>
            </a:r>
          </a:p>
          <a:p>
            <a:pPr algn="just"/>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26994" y="274320"/>
            <a:ext cx="2870241" cy="1149369"/>
          </a:xfrm>
          <a:prstGeom prst="rect">
            <a:avLst/>
          </a:prstGeom>
        </p:spPr>
      </p:pic>
    </p:spTree>
    <p:extLst>
      <p:ext uri="{BB962C8B-B14F-4D97-AF65-F5344CB8AC3E}">
        <p14:creationId xmlns:p14="http://schemas.microsoft.com/office/powerpoint/2010/main" val="8221034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07067" y="118534"/>
            <a:ext cx="7766936" cy="1646302"/>
          </a:xfrm>
        </p:spPr>
        <p:txBody>
          <a:bodyPr anchor="t"/>
          <a:lstStyle/>
          <a:p>
            <a:r>
              <a:rPr lang="ar-SA" dirty="0"/>
              <a:t>خدمات الجمعية :</a:t>
            </a:r>
          </a:p>
        </p:txBody>
      </p:sp>
      <p:sp>
        <p:nvSpPr>
          <p:cNvPr id="3" name="عنوان فرعي 2"/>
          <p:cNvSpPr>
            <a:spLocks noGrp="1"/>
          </p:cNvSpPr>
          <p:nvPr>
            <p:ph type="subTitle" idx="1"/>
          </p:nvPr>
        </p:nvSpPr>
        <p:spPr>
          <a:xfrm>
            <a:off x="1507067" y="1366627"/>
            <a:ext cx="7766936" cy="4517979"/>
          </a:xfrm>
        </p:spPr>
        <p:txBody>
          <a:bodyPr/>
          <a:lstStyle/>
          <a:p>
            <a:pPr algn="just"/>
            <a:r>
              <a:rPr lang="ar-SA" b="1" dirty="0">
                <a:solidFill>
                  <a:srgbClr val="666666"/>
                </a:solidFill>
                <a:latin typeface="mojo"/>
              </a:rPr>
              <a:t>تأمين تذاكر السفر</a:t>
            </a:r>
            <a:endParaRPr lang="ar-SA" dirty="0">
              <a:solidFill>
                <a:srgbClr val="666666"/>
              </a:solidFill>
              <a:latin typeface="mojo"/>
            </a:endParaRPr>
          </a:p>
          <a:p>
            <a:pPr algn="just"/>
            <a:r>
              <a:rPr lang="ar-SA" dirty="0">
                <a:solidFill>
                  <a:srgbClr val="666666"/>
                </a:solidFill>
                <a:latin typeface="mojo"/>
              </a:rPr>
              <a:t>توفر الجمعية تذاكر السفر للحالات و مرافقيهم من وإلى المدينة التي يتلقى فيها الطفل علاجه وتخص بذلك المرضى من غير السعوديين ، ويستثني من ذلك بعض الحالات التي توفر الجمعية التذاكر لهم من منسوبي القطاع العسكري بسبب اختلاف مواعيد الرحلات عن مواعيد العلاج.</a:t>
            </a:r>
          </a:p>
          <a:p>
            <a:pPr algn="just"/>
            <a:r>
              <a:rPr lang="ar-SA" b="1" dirty="0">
                <a:solidFill>
                  <a:srgbClr val="666666"/>
                </a:solidFill>
                <a:latin typeface="mojo"/>
              </a:rPr>
              <a:t>إسكان الحالات و المرافقين</a:t>
            </a:r>
            <a:endParaRPr lang="ar-SA" dirty="0">
              <a:solidFill>
                <a:srgbClr val="666666"/>
              </a:solidFill>
              <a:latin typeface="mojo"/>
            </a:endParaRPr>
          </a:p>
          <a:p>
            <a:pPr algn="just"/>
            <a:r>
              <a:rPr lang="ar-SA" dirty="0">
                <a:solidFill>
                  <a:srgbClr val="666666"/>
                </a:solidFill>
                <a:latin typeface="mojo"/>
              </a:rPr>
              <a:t>تقوم جمعية سند بتوفير السكن للحالات التي تفد إلى المدينة التي يتلقى فيها الطفل علاجه و ذلك من جميع أنحاء المملكة، بالتعاقد مع شقق مفروشة قريبة من المستشفيات التي يراجع فيها الطفل المريض.</a:t>
            </a:r>
          </a:p>
          <a:p>
            <a:pPr algn="just"/>
            <a:r>
              <a:rPr lang="ar-SA" b="1" dirty="0">
                <a:solidFill>
                  <a:srgbClr val="666666"/>
                </a:solidFill>
                <a:latin typeface="mojo"/>
              </a:rPr>
              <a:t>تشغيل نزل المطوع الخيري (التابع لمركز الملك فهد الوطني لأورام الأطفال)</a:t>
            </a:r>
            <a:endParaRPr lang="ar-SA" dirty="0">
              <a:solidFill>
                <a:srgbClr val="666666"/>
              </a:solidFill>
              <a:latin typeface="mojo"/>
            </a:endParaRPr>
          </a:p>
          <a:p>
            <a:pPr algn="just"/>
            <a:r>
              <a:rPr lang="ar-SA" dirty="0">
                <a:solidFill>
                  <a:srgbClr val="666666"/>
                </a:solidFill>
                <a:latin typeface="mojo"/>
              </a:rPr>
              <a:t>تقوم الجمعية بتشغيل هذا النزل ودفع تكاليف تشغيله بالتعاقد مع أحد الفنادق للإشراف على أعمال الصيانة والنظافة ، ويحوي السكن (42) غرفة</a:t>
            </a:r>
          </a:p>
          <a:p>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0240" y="261257"/>
            <a:ext cx="2870241" cy="1149369"/>
          </a:xfrm>
          <a:prstGeom prst="rect">
            <a:avLst/>
          </a:prstGeom>
        </p:spPr>
      </p:pic>
    </p:spTree>
    <p:extLst>
      <p:ext uri="{BB962C8B-B14F-4D97-AF65-F5344CB8AC3E}">
        <p14:creationId xmlns:p14="http://schemas.microsoft.com/office/powerpoint/2010/main" val="21793377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07067" y="118534"/>
            <a:ext cx="7766936" cy="1646302"/>
          </a:xfrm>
        </p:spPr>
        <p:txBody>
          <a:bodyPr anchor="t"/>
          <a:lstStyle/>
          <a:p>
            <a:r>
              <a:rPr lang="ar-SA" dirty="0"/>
              <a:t>خدمات الجمعية :</a:t>
            </a:r>
          </a:p>
        </p:txBody>
      </p:sp>
      <p:sp>
        <p:nvSpPr>
          <p:cNvPr id="3" name="عنوان فرعي 2"/>
          <p:cNvSpPr>
            <a:spLocks noGrp="1"/>
          </p:cNvSpPr>
          <p:nvPr>
            <p:ph type="subTitle" idx="1"/>
          </p:nvPr>
        </p:nvSpPr>
        <p:spPr>
          <a:xfrm>
            <a:off x="1359583" y="1632098"/>
            <a:ext cx="7766936" cy="4503231"/>
          </a:xfrm>
        </p:spPr>
        <p:txBody>
          <a:bodyPr/>
          <a:lstStyle/>
          <a:p>
            <a:pPr algn="just"/>
            <a:r>
              <a:rPr lang="ar-SA" b="1" dirty="0">
                <a:solidFill>
                  <a:srgbClr val="666666"/>
                </a:solidFill>
                <a:latin typeface="mojo"/>
              </a:rPr>
              <a:t>الإعانات المالية</a:t>
            </a:r>
            <a:endParaRPr lang="ar-SA" dirty="0">
              <a:solidFill>
                <a:srgbClr val="666666"/>
              </a:solidFill>
              <a:latin typeface="mojo"/>
            </a:endParaRPr>
          </a:p>
          <a:p>
            <a:pPr algn="just"/>
            <a:r>
              <a:rPr lang="ar-SA" dirty="0">
                <a:solidFill>
                  <a:srgbClr val="666666"/>
                </a:solidFill>
                <a:latin typeface="mojo"/>
              </a:rPr>
              <a:t>تقوم الجمعية بتقديم نوعين من المساعدات المالية للحالات : إعانات شهرية وإعانات مقطوعة -حسب دراسة الحالة- وذلك لمساعدة الأسر المحتاجة أثناء فترة علاج الطفل.</a:t>
            </a:r>
          </a:p>
          <a:p>
            <a:pPr algn="just"/>
            <a:r>
              <a:rPr lang="ar-SA" b="1" dirty="0">
                <a:solidFill>
                  <a:srgbClr val="666666"/>
                </a:solidFill>
                <a:latin typeface="mojo"/>
              </a:rPr>
              <a:t> تأمين أدوية و أجهزة طبية تعويضية</a:t>
            </a:r>
            <a:endParaRPr lang="ar-SA" dirty="0">
              <a:solidFill>
                <a:srgbClr val="666666"/>
              </a:solidFill>
              <a:latin typeface="mojo"/>
            </a:endParaRPr>
          </a:p>
          <a:p>
            <a:pPr algn="just"/>
            <a:r>
              <a:rPr lang="ar-SA" dirty="0">
                <a:solidFill>
                  <a:srgbClr val="666666"/>
                </a:solidFill>
                <a:latin typeface="mojo"/>
              </a:rPr>
              <a:t>توفر الجمعية أدوية وأجهزة طبية للأطفال المصابين بالسرطان في منازلهم بعد خروجهم من المستشفى، ومنها على سبيل المثال سماعات الأذن، الكراسي المتحركة و الأسرة الطبية وغيرها.</a:t>
            </a:r>
          </a:p>
          <a:p>
            <a:pPr algn="just"/>
            <a:r>
              <a:rPr lang="ar-SA" b="1" dirty="0">
                <a:solidFill>
                  <a:srgbClr val="666666"/>
                </a:solidFill>
                <a:latin typeface="mojo"/>
              </a:rPr>
              <a:t>علاج مرافقي الأطفال المرضى (غير السعوديين)</a:t>
            </a:r>
            <a:endParaRPr lang="ar-SA" dirty="0">
              <a:solidFill>
                <a:srgbClr val="666666"/>
              </a:solidFill>
              <a:latin typeface="mojo"/>
            </a:endParaRPr>
          </a:p>
          <a:p>
            <a:pPr algn="just"/>
            <a:r>
              <a:rPr lang="ar-SA" dirty="0">
                <a:solidFill>
                  <a:srgbClr val="666666"/>
                </a:solidFill>
                <a:latin typeface="mojo"/>
              </a:rPr>
              <a:t>لما كان من الصعب علاج مرافقي الأطفال المرضى أثناء مرافقتهم لأطفالهم، سعت الجمعية لتوفير العلاج لمثل هذه الحالات، وقد قامت بعمل اتفاقية مع أحد المراكز الطبية بالرياض لتقديم الرعاية الطبية لهم.</a:t>
            </a:r>
          </a:p>
          <a:p>
            <a:pPr algn="just"/>
            <a:endParaRPr lang="ar-SA" dirty="0">
              <a:solidFill>
                <a:srgbClr val="666666"/>
              </a:solidFill>
              <a:latin typeface="mojo"/>
            </a:endParaRPr>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44560" y="274319"/>
            <a:ext cx="2870241" cy="1149369"/>
          </a:xfrm>
          <a:prstGeom prst="rect">
            <a:avLst/>
          </a:prstGeom>
        </p:spPr>
      </p:pic>
    </p:spTree>
    <p:extLst>
      <p:ext uri="{BB962C8B-B14F-4D97-AF65-F5344CB8AC3E}">
        <p14:creationId xmlns:p14="http://schemas.microsoft.com/office/powerpoint/2010/main" val="12795766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359584" y="0"/>
            <a:ext cx="7766936" cy="1646302"/>
          </a:xfrm>
        </p:spPr>
        <p:txBody>
          <a:bodyPr anchor="t"/>
          <a:lstStyle/>
          <a:p>
            <a:r>
              <a:rPr lang="ar-SA" dirty="0"/>
              <a:t>خدمات الجمعية </a:t>
            </a:r>
            <a:r>
              <a:rPr lang="ar-SA" dirty="0" smtClean="0"/>
              <a:t>: </a:t>
            </a:r>
            <a:endParaRPr lang="ar-SA" dirty="0"/>
          </a:p>
        </p:txBody>
      </p:sp>
      <p:sp>
        <p:nvSpPr>
          <p:cNvPr id="3" name="عنوان فرعي 2"/>
          <p:cNvSpPr>
            <a:spLocks noGrp="1"/>
          </p:cNvSpPr>
          <p:nvPr>
            <p:ph type="subTitle" idx="1"/>
          </p:nvPr>
        </p:nvSpPr>
        <p:spPr>
          <a:xfrm>
            <a:off x="1359584" y="1248639"/>
            <a:ext cx="7766936" cy="4591722"/>
          </a:xfrm>
        </p:spPr>
        <p:txBody>
          <a:bodyPr>
            <a:normAutofit/>
          </a:bodyPr>
          <a:lstStyle/>
          <a:p>
            <a:pPr algn="just"/>
            <a:r>
              <a:rPr lang="ar-SA" dirty="0">
                <a:solidFill>
                  <a:srgbClr val="666666"/>
                </a:solidFill>
                <a:latin typeface="mojo"/>
              </a:rPr>
              <a:t> </a:t>
            </a:r>
            <a:r>
              <a:rPr lang="ar-SA" b="1" dirty="0">
                <a:solidFill>
                  <a:srgbClr val="666666"/>
                </a:solidFill>
                <a:latin typeface="mojo"/>
              </a:rPr>
              <a:t>توفير مواصلات</a:t>
            </a:r>
            <a:endParaRPr lang="ar-SA" dirty="0">
              <a:solidFill>
                <a:srgbClr val="666666"/>
              </a:solidFill>
              <a:latin typeface="mojo"/>
            </a:endParaRPr>
          </a:p>
          <a:p>
            <a:pPr algn="just"/>
            <a:r>
              <a:rPr lang="ar-SA" dirty="0">
                <a:solidFill>
                  <a:srgbClr val="666666"/>
                </a:solidFill>
                <a:latin typeface="mojo"/>
              </a:rPr>
              <a:t>في حال تلقي الطفل للعلاج و تكرار زياراته للمستشفى فإن الجمعية تقوم بدورها بتوفير المواصلات من و إلى المستشفى و ذلك حصراً على المنطقة الشرقية.</a:t>
            </a:r>
          </a:p>
          <a:p>
            <a:pPr algn="just"/>
            <a:r>
              <a:rPr lang="ar-SA" b="1" dirty="0">
                <a:solidFill>
                  <a:srgbClr val="666666"/>
                </a:solidFill>
                <a:latin typeface="mojo"/>
              </a:rPr>
              <a:t>حقيبة سند</a:t>
            </a:r>
            <a:endParaRPr lang="ar-SA" dirty="0">
              <a:solidFill>
                <a:srgbClr val="666666"/>
              </a:solidFill>
              <a:latin typeface="mojo"/>
            </a:endParaRPr>
          </a:p>
          <a:p>
            <a:pPr algn="just"/>
            <a:r>
              <a:rPr lang="ar-SA" dirty="0">
                <a:solidFill>
                  <a:srgbClr val="666666"/>
                </a:solidFill>
                <a:latin typeface="mojo"/>
              </a:rPr>
              <a:t>حين يتلقى الأهل خبر إصابة طفلهم بالمرض و يقرّر الأطباء تنويمه في المستشفى وهم على غير استعداد لذلك، تقدم الجمعية للأهل حقيبة تحتوي على المستلزمات الشخصية الضرورية لمرافقي الأطفال.</a:t>
            </a:r>
          </a:p>
          <a:p>
            <a:pPr algn="just"/>
            <a:r>
              <a:rPr lang="ar-SA" b="1" dirty="0">
                <a:solidFill>
                  <a:srgbClr val="666666"/>
                </a:solidFill>
                <a:latin typeface="mojo"/>
              </a:rPr>
              <a:t> دفع رسوم دراسية</a:t>
            </a:r>
            <a:endParaRPr lang="ar-SA" dirty="0">
              <a:solidFill>
                <a:srgbClr val="666666"/>
              </a:solidFill>
              <a:latin typeface="mojo"/>
            </a:endParaRPr>
          </a:p>
          <a:p>
            <a:pPr algn="just"/>
            <a:r>
              <a:rPr lang="ar-SA" dirty="0">
                <a:solidFill>
                  <a:srgbClr val="666666"/>
                </a:solidFill>
                <a:latin typeface="mojo"/>
              </a:rPr>
              <a:t>مراعاة للوضع الصحي للطفل أثناء فترة تلقيه العلاج و حاجته في هذه الفترة لرعاية خاصة/ تعليم خاص فأن الجمعية تقوم بدفع الرسوم الدراسية لبعض الحالات التي يتطلب وجودها بمدرسة خاصة و ذلك بناءً على توصية الطبيب المعالج أو تنفيذاً لرغبة الأسرة .</a:t>
            </a:r>
          </a:p>
          <a:p>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44560" y="219613"/>
            <a:ext cx="2517543" cy="1008133"/>
          </a:xfrm>
          <a:prstGeom prst="rect">
            <a:avLst/>
          </a:prstGeom>
        </p:spPr>
      </p:pic>
    </p:spTree>
    <p:extLst>
      <p:ext uri="{BB962C8B-B14F-4D97-AF65-F5344CB8AC3E}">
        <p14:creationId xmlns:p14="http://schemas.microsoft.com/office/powerpoint/2010/main" val="1125437820"/>
      </p:ext>
    </p:extLst>
  </p:cSld>
  <p:clrMapOvr>
    <a:masterClrMapping/>
  </p:clrMapOvr>
</p:sld>
</file>

<file path=ppt/theme/theme1.xml><?xml version="1.0" encoding="utf-8"?>
<a:theme xmlns:a="http://schemas.openxmlformats.org/drawingml/2006/main" name="واجهة">
  <a:themeElements>
    <a:clrScheme name="أخضر أصفر">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واجهة">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اجهة">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369</TotalTime>
  <Words>947</Words>
  <Application>Microsoft Office PowerPoint</Application>
  <PresentationFormat>ملء الشاشة</PresentationFormat>
  <Paragraphs>121</Paragraphs>
  <Slides>24</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24</vt:i4>
      </vt:variant>
    </vt:vector>
  </HeadingPairs>
  <TitlesOfParts>
    <vt:vector size="31" baseType="lpstr">
      <vt:lpstr>Arial</vt:lpstr>
      <vt:lpstr>mojo</vt:lpstr>
      <vt:lpstr>Sultan normal</vt:lpstr>
      <vt:lpstr>Tahoma</vt:lpstr>
      <vt:lpstr>Trebuchet MS</vt:lpstr>
      <vt:lpstr>Wingdings 3</vt:lpstr>
      <vt:lpstr>واجهة</vt:lpstr>
      <vt:lpstr>عرض تقديمي في PowerPoint</vt:lpstr>
      <vt:lpstr>من هي جمعية سند ؟</vt:lpstr>
      <vt:lpstr>رؤية جمعية سند : الوصول لكل طفل يعاني من سرطان الطفولة ونكون سنداً له ولأسرته </vt:lpstr>
      <vt:lpstr>رسالة جمعية سند: نحن جمعية خيرية سعودية تسعى إلى خلق البيئة الداعمة وتجنيد الموارد المساندة اللازمة لتحقيق الدعم الشامل للأطفال المصابين بالسرطان من خلال توظيف الموارد والخدمات المتميزة بكفاءة وفاعلية لتخفيف الآثار النفسية والاجتماعية على الأطفال وأسرهم . </vt:lpstr>
      <vt:lpstr>قيم الجمعية : الشفافية : الإفصاح للجهات ذات الصلة عن المعلومات المالية، والتنظيمية والإحصائية، بحيث يمكنهم تقييم أداء المنشأة. الإفصاح عن القوائم المالية الخاصة بالجمعية على الموقع الالكتروني الخاص بها  المصداقية : التعبير عن مدى التزام و جدية الجمعية في تطبيقها للوائح الداخلية و لوائح الموارد البشرية و النظام الأساسي بعدل و مساواه . التزام الجمعية بدقة المعلومات و البيانات المقدمة للجهات ذات الصلة ( الجهات المشرفة – الداعمين – المستفيدين – الموظفين – غيرهم ) الإفصاح : إظهار جميع المعلومات اللازمة عن الجمعية التي تهم الأطراف ذات الصلة، وجعلها في متناول تلك الأطراف في الوقت المناسب وبعدل، بحيث يتسنى اتخاذ القرارات المناسبة المبنية على معلومات صحيحة ودقيقة. </vt:lpstr>
      <vt:lpstr>اهداف الجمعية :</vt:lpstr>
      <vt:lpstr>خدمات الجمعية :</vt:lpstr>
      <vt:lpstr>خدمات الجمعية :</vt:lpstr>
      <vt:lpstr>خدمات الجمعية : </vt:lpstr>
      <vt:lpstr>خدمات الجمعية :</vt:lpstr>
      <vt:lpstr>برامج الجمعية :</vt:lpstr>
      <vt:lpstr>برامج الجمعية :</vt:lpstr>
      <vt:lpstr>برامج الجمعية :</vt:lpstr>
      <vt:lpstr>برامج الجمعية :</vt:lpstr>
      <vt:lpstr>برامج الجمعية :</vt:lpstr>
      <vt:lpstr>دعم الخدمات :</vt:lpstr>
      <vt:lpstr>دعم الخدمات :</vt:lpstr>
      <vt:lpstr>عرض تقديمي في PowerPoint</vt:lpstr>
      <vt:lpstr>دعم الخدمات :</vt:lpstr>
      <vt:lpstr>أنشطة الجمعية :</vt:lpstr>
      <vt:lpstr>مجالات التطوع :</vt:lpstr>
      <vt:lpstr>شروط التطوع : </vt:lpstr>
      <vt:lpstr>بعض أعضاء الجمعية :</vt:lpstr>
      <vt:lpstr>عرض تقديمي في PowerPoint</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sara.mk252</dc:creator>
  <cp:lastModifiedBy>MacbookPro</cp:lastModifiedBy>
  <cp:revision>28</cp:revision>
  <dcterms:created xsi:type="dcterms:W3CDTF">2017-11-17T18:36:09Z</dcterms:created>
  <dcterms:modified xsi:type="dcterms:W3CDTF">2017-12-11T09:40:58Z</dcterms:modified>
</cp:coreProperties>
</file>