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9" r:id="rId14"/>
    <p:sldId id="270" r:id="rId1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2" d="100"/>
          <a:sy n="62" d="100"/>
        </p:scale>
        <p:origin x="-1500"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2BB7909C-6325-4401-9987-29488131AA93}" type="doc">
      <dgm:prSet loTypeId="urn:microsoft.com/office/officeart/2005/8/layout/pyramid1" loCatId="pyramid" qsTypeId="urn:microsoft.com/office/officeart/2005/8/quickstyle/simple1" qsCatId="simple" csTypeId="urn:microsoft.com/office/officeart/2005/8/colors/accent1_2" csCatId="accent1" phldr="1"/>
      <dgm:spPr/>
    </dgm:pt>
    <dgm:pt modelId="{C9997110-F0D6-45F3-9FF6-0438C21E8A6F}">
      <dgm:prSet phldrT="[Text]"/>
      <dgm:spPr/>
      <dgm:t>
        <a:bodyPr/>
        <a:lstStyle/>
        <a:p>
          <a:pPr rtl="1"/>
          <a:r>
            <a:rPr lang="ar-SA" dirty="0" smtClean="0"/>
            <a:t>القواعد ذات المستوى الأعلى </a:t>
          </a:r>
          <a:r>
            <a:rPr lang="en-US" dirty="0" smtClean="0"/>
            <a:t>higher-order rules</a:t>
          </a:r>
          <a:endParaRPr lang="ar-SA" dirty="0"/>
        </a:p>
      </dgm:t>
    </dgm:pt>
    <dgm:pt modelId="{40053B37-6758-41A3-B427-7A85C7D141D4}" type="parTrans" cxnId="{26AD3A27-88C9-415E-8B64-9FADCF4AFF23}">
      <dgm:prSet/>
      <dgm:spPr/>
      <dgm:t>
        <a:bodyPr/>
        <a:lstStyle/>
        <a:p>
          <a:pPr rtl="1"/>
          <a:endParaRPr lang="ar-SA"/>
        </a:p>
      </dgm:t>
    </dgm:pt>
    <dgm:pt modelId="{22FB49BA-B84A-473D-BC39-A6BB529C19CA}" type="sibTrans" cxnId="{26AD3A27-88C9-415E-8B64-9FADCF4AFF23}">
      <dgm:prSet/>
      <dgm:spPr/>
      <dgm:t>
        <a:bodyPr/>
        <a:lstStyle/>
        <a:p>
          <a:pPr rtl="1"/>
          <a:endParaRPr lang="ar-SA"/>
        </a:p>
      </dgm:t>
    </dgm:pt>
    <dgm:pt modelId="{FE6D5066-35D8-49A3-BB1A-F81A25B17FE6}">
      <dgm:prSet phldrT="[Text]"/>
      <dgm:spPr/>
      <dgm:t>
        <a:bodyPr/>
        <a:lstStyle/>
        <a:p>
          <a:pPr rtl="1"/>
          <a:r>
            <a:rPr lang="ar-SA" dirty="0" smtClean="0"/>
            <a:t>القواعد </a:t>
          </a:r>
          <a:r>
            <a:rPr lang="en-US" dirty="0" smtClean="0"/>
            <a:t>rules</a:t>
          </a:r>
          <a:endParaRPr lang="ar-SA" dirty="0" smtClean="0"/>
        </a:p>
      </dgm:t>
    </dgm:pt>
    <dgm:pt modelId="{8A5E21B2-9B74-425F-B777-BFF72332CDC2}" type="parTrans" cxnId="{E86C3040-F589-4478-8132-335F28FE53CD}">
      <dgm:prSet/>
      <dgm:spPr/>
      <dgm:t>
        <a:bodyPr/>
        <a:lstStyle/>
        <a:p>
          <a:pPr rtl="1"/>
          <a:endParaRPr lang="ar-SA"/>
        </a:p>
      </dgm:t>
    </dgm:pt>
    <dgm:pt modelId="{EECBFA80-3316-4A24-AF51-8E7A22A00DFE}" type="sibTrans" cxnId="{E86C3040-F589-4478-8132-335F28FE53CD}">
      <dgm:prSet/>
      <dgm:spPr/>
      <dgm:t>
        <a:bodyPr/>
        <a:lstStyle/>
        <a:p>
          <a:pPr rtl="1"/>
          <a:endParaRPr lang="ar-SA"/>
        </a:p>
      </dgm:t>
    </dgm:pt>
    <dgm:pt modelId="{34FE4626-BB56-4E82-99F8-B4E4761FB5B6}">
      <dgm:prSet phldrT="[Text]"/>
      <dgm:spPr/>
      <dgm:t>
        <a:bodyPr/>
        <a:lstStyle/>
        <a:p>
          <a:pPr rtl="1"/>
          <a:r>
            <a:rPr lang="ar-SA" dirty="0" smtClean="0"/>
            <a:t>المفاهيم </a:t>
          </a:r>
          <a:r>
            <a:rPr lang="en-US" dirty="0" smtClean="0"/>
            <a:t>concept </a:t>
          </a:r>
          <a:endParaRPr lang="ar-SA" dirty="0"/>
        </a:p>
      </dgm:t>
    </dgm:pt>
    <dgm:pt modelId="{7F044B35-3E61-481B-A3BF-6030E09B3AAE}" type="parTrans" cxnId="{45819F5D-AED5-40DB-BA63-BBCD3C247CA6}">
      <dgm:prSet/>
      <dgm:spPr/>
      <dgm:t>
        <a:bodyPr/>
        <a:lstStyle/>
        <a:p>
          <a:pPr rtl="1"/>
          <a:endParaRPr lang="ar-SA"/>
        </a:p>
      </dgm:t>
    </dgm:pt>
    <dgm:pt modelId="{4C6031CF-E3AF-42DC-9156-0B40265F295D}" type="sibTrans" cxnId="{45819F5D-AED5-40DB-BA63-BBCD3C247CA6}">
      <dgm:prSet/>
      <dgm:spPr/>
      <dgm:t>
        <a:bodyPr/>
        <a:lstStyle/>
        <a:p>
          <a:pPr rtl="1"/>
          <a:endParaRPr lang="ar-SA"/>
        </a:p>
      </dgm:t>
    </dgm:pt>
    <dgm:pt modelId="{5DB63309-87A0-4E02-9D5F-D752D52E4A79}">
      <dgm:prSet/>
      <dgm:spPr/>
      <dgm:t>
        <a:bodyPr/>
        <a:lstStyle/>
        <a:p>
          <a:pPr rtl="1"/>
          <a:r>
            <a:rPr lang="ar-SA" dirty="0" smtClean="0"/>
            <a:t>تمييز خصاص المفاهيم</a:t>
          </a:r>
          <a:r>
            <a:rPr lang="en-US" dirty="0" smtClean="0"/>
            <a:t>discriminations   </a:t>
          </a:r>
          <a:endParaRPr lang="ar-SA" dirty="0"/>
        </a:p>
      </dgm:t>
    </dgm:pt>
    <dgm:pt modelId="{0600A0D7-B623-4C92-AF27-95127CB2FC5A}" type="parTrans" cxnId="{0F572E50-DE2A-42D0-915D-F57DC73ED5AB}">
      <dgm:prSet/>
      <dgm:spPr/>
      <dgm:t>
        <a:bodyPr/>
        <a:lstStyle/>
        <a:p>
          <a:pPr rtl="1"/>
          <a:endParaRPr lang="ar-SA"/>
        </a:p>
      </dgm:t>
    </dgm:pt>
    <dgm:pt modelId="{28A0ACB4-ABC0-4E37-8BBB-2AB254BFF5C2}" type="sibTrans" cxnId="{0F572E50-DE2A-42D0-915D-F57DC73ED5AB}">
      <dgm:prSet/>
      <dgm:spPr/>
      <dgm:t>
        <a:bodyPr/>
        <a:lstStyle/>
        <a:p>
          <a:pPr rtl="1"/>
          <a:endParaRPr lang="ar-SA"/>
        </a:p>
      </dgm:t>
    </dgm:pt>
    <dgm:pt modelId="{694639BE-D931-4FC5-8066-A77D7E97FCA0}">
      <dgm:prSet/>
      <dgm:spPr/>
      <dgm:t>
        <a:bodyPr/>
        <a:lstStyle/>
        <a:p>
          <a:pPr rtl="1"/>
          <a:r>
            <a:rPr lang="ar-SA" dirty="0" smtClean="0"/>
            <a:t>أشكال التعلم البسيط: التعلم الارتباطي، المثير والاستجابة </a:t>
          </a:r>
          <a:r>
            <a:rPr lang="en-US" dirty="0" smtClean="0"/>
            <a:t>basic learning</a:t>
          </a:r>
          <a:endParaRPr lang="ar-SA" dirty="0"/>
        </a:p>
      </dgm:t>
    </dgm:pt>
    <dgm:pt modelId="{AA8384EC-84EF-4223-8C07-40228BEB276F}" type="parTrans" cxnId="{749337E1-C3E3-4B4D-9B7F-DA9783203EEC}">
      <dgm:prSet/>
      <dgm:spPr/>
      <dgm:t>
        <a:bodyPr/>
        <a:lstStyle/>
        <a:p>
          <a:pPr rtl="1"/>
          <a:endParaRPr lang="ar-SA"/>
        </a:p>
      </dgm:t>
    </dgm:pt>
    <dgm:pt modelId="{ED4CAE6A-6697-4C44-B928-59DD653D09E4}" type="sibTrans" cxnId="{749337E1-C3E3-4B4D-9B7F-DA9783203EEC}">
      <dgm:prSet/>
      <dgm:spPr/>
      <dgm:t>
        <a:bodyPr/>
        <a:lstStyle/>
        <a:p>
          <a:pPr rtl="1"/>
          <a:endParaRPr lang="ar-SA"/>
        </a:p>
      </dgm:t>
    </dgm:pt>
    <dgm:pt modelId="{63B0FA91-416D-420B-BFE8-E909705992DE}">
      <dgm:prSet/>
      <dgm:spPr/>
      <dgm:t>
        <a:bodyPr/>
        <a:lstStyle/>
        <a:p>
          <a:pPr rtl="1"/>
          <a:r>
            <a:rPr lang="ar-SA" dirty="0" smtClean="0"/>
            <a:t>حل المشكلات</a:t>
          </a:r>
          <a:endParaRPr lang="ar-SA" dirty="0"/>
        </a:p>
      </dgm:t>
    </dgm:pt>
    <dgm:pt modelId="{2F373A1E-3EAF-4647-9E9F-17FB34A5C1FC}" type="parTrans" cxnId="{365FF330-82D5-48A3-BD49-0205E1B59430}">
      <dgm:prSet/>
      <dgm:spPr/>
      <dgm:t>
        <a:bodyPr/>
        <a:lstStyle/>
        <a:p>
          <a:pPr rtl="1"/>
          <a:endParaRPr lang="ar-SA"/>
        </a:p>
      </dgm:t>
    </dgm:pt>
    <dgm:pt modelId="{82433675-49D1-4991-A234-1C5A6C14025C}" type="sibTrans" cxnId="{365FF330-82D5-48A3-BD49-0205E1B59430}">
      <dgm:prSet/>
      <dgm:spPr/>
      <dgm:t>
        <a:bodyPr/>
        <a:lstStyle/>
        <a:p>
          <a:pPr rtl="1"/>
          <a:endParaRPr lang="ar-SA"/>
        </a:p>
      </dgm:t>
    </dgm:pt>
    <dgm:pt modelId="{6A555EF7-0D22-4783-A21B-B2849E88EB48}" type="pres">
      <dgm:prSet presAssocID="{2BB7909C-6325-4401-9987-29488131AA93}" presName="Name0" presStyleCnt="0">
        <dgm:presLayoutVars>
          <dgm:dir/>
          <dgm:animLvl val="lvl"/>
          <dgm:resizeHandles val="exact"/>
        </dgm:presLayoutVars>
      </dgm:prSet>
      <dgm:spPr/>
    </dgm:pt>
    <dgm:pt modelId="{717F0AC7-5AB9-4F5B-ABCE-33169A7022A3}" type="pres">
      <dgm:prSet presAssocID="{63B0FA91-416D-420B-BFE8-E909705992DE}" presName="Name8" presStyleCnt="0"/>
      <dgm:spPr/>
    </dgm:pt>
    <dgm:pt modelId="{B474D03E-69C2-4AC8-83CA-DB3CBFA78698}" type="pres">
      <dgm:prSet presAssocID="{63B0FA91-416D-420B-BFE8-E909705992DE}" presName="level" presStyleLbl="node1" presStyleIdx="0" presStyleCnt="6">
        <dgm:presLayoutVars>
          <dgm:chMax val="1"/>
          <dgm:bulletEnabled val="1"/>
        </dgm:presLayoutVars>
      </dgm:prSet>
      <dgm:spPr/>
      <dgm:t>
        <a:bodyPr/>
        <a:lstStyle/>
        <a:p>
          <a:pPr rtl="1"/>
          <a:endParaRPr lang="ar-SA"/>
        </a:p>
      </dgm:t>
    </dgm:pt>
    <dgm:pt modelId="{2DB4E214-A8A0-4049-8742-4011B9B6AD0D}" type="pres">
      <dgm:prSet presAssocID="{63B0FA91-416D-420B-BFE8-E909705992DE}" presName="levelTx" presStyleLbl="revTx" presStyleIdx="0" presStyleCnt="0">
        <dgm:presLayoutVars>
          <dgm:chMax val="1"/>
          <dgm:bulletEnabled val="1"/>
        </dgm:presLayoutVars>
      </dgm:prSet>
      <dgm:spPr/>
      <dgm:t>
        <a:bodyPr/>
        <a:lstStyle/>
        <a:p>
          <a:pPr rtl="1"/>
          <a:endParaRPr lang="ar-SA"/>
        </a:p>
      </dgm:t>
    </dgm:pt>
    <dgm:pt modelId="{D5F4D385-5366-424A-9237-E5CA361D9D6A}" type="pres">
      <dgm:prSet presAssocID="{C9997110-F0D6-45F3-9FF6-0438C21E8A6F}" presName="Name8" presStyleCnt="0"/>
      <dgm:spPr/>
    </dgm:pt>
    <dgm:pt modelId="{76DDD929-CAAF-48A3-BAE2-99AF939709A0}" type="pres">
      <dgm:prSet presAssocID="{C9997110-F0D6-45F3-9FF6-0438C21E8A6F}" presName="level" presStyleLbl="node1" presStyleIdx="1" presStyleCnt="6">
        <dgm:presLayoutVars>
          <dgm:chMax val="1"/>
          <dgm:bulletEnabled val="1"/>
        </dgm:presLayoutVars>
      </dgm:prSet>
      <dgm:spPr/>
      <dgm:t>
        <a:bodyPr/>
        <a:lstStyle/>
        <a:p>
          <a:pPr rtl="1"/>
          <a:endParaRPr lang="ar-SA"/>
        </a:p>
      </dgm:t>
    </dgm:pt>
    <dgm:pt modelId="{33B608A6-BA50-42DD-A754-618BD2B0CFA9}" type="pres">
      <dgm:prSet presAssocID="{C9997110-F0D6-45F3-9FF6-0438C21E8A6F}" presName="levelTx" presStyleLbl="revTx" presStyleIdx="0" presStyleCnt="0">
        <dgm:presLayoutVars>
          <dgm:chMax val="1"/>
          <dgm:bulletEnabled val="1"/>
        </dgm:presLayoutVars>
      </dgm:prSet>
      <dgm:spPr/>
      <dgm:t>
        <a:bodyPr/>
        <a:lstStyle/>
        <a:p>
          <a:pPr rtl="1"/>
          <a:endParaRPr lang="ar-SA"/>
        </a:p>
      </dgm:t>
    </dgm:pt>
    <dgm:pt modelId="{E59EB36C-5073-4647-ABE6-DF39ED938412}" type="pres">
      <dgm:prSet presAssocID="{FE6D5066-35D8-49A3-BB1A-F81A25B17FE6}" presName="Name8" presStyleCnt="0"/>
      <dgm:spPr/>
    </dgm:pt>
    <dgm:pt modelId="{B7E73C01-24A8-429F-A2BD-56411FEB6606}" type="pres">
      <dgm:prSet presAssocID="{FE6D5066-35D8-49A3-BB1A-F81A25B17FE6}" presName="level" presStyleLbl="node1" presStyleIdx="2" presStyleCnt="6">
        <dgm:presLayoutVars>
          <dgm:chMax val="1"/>
          <dgm:bulletEnabled val="1"/>
        </dgm:presLayoutVars>
      </dgm:prSet>
      <dgm:spPr/>
      <dgm:t>
        <a:bodyPr/>
        <a:lstStyle/>
        <a:p>
          <a:pPr rtl="1"/>
          <a:endParaRPr lang="ar-SA"/>
        </a:p>
      </dgm:t>
    </dgm:pt>
    <dgm:pt modelId="{E66B36E8-D448-4DCF-8B3A-8B12A78B9B45}" type="pres">
      <dgm:prSet presAssocID="{FE6D5066-35D8-49A3-BB1A-F81A25B17FE6}" presName="levelTx" presStyleLbl="revTx" presStyleIdx="0" presStyleCnt="0">
        <dgm:presLayoutVars>
          <dgm:chMax val="1"/>
          <dgm:bulletEnabled val="1"/>
        </dgm:presLayoutVars>
      </dgm:prSet>
      <dgm:spPr/>
      <dgm:t>
        <a:bodyPr/>
        <a:lstStyle/>
        <a:p>
          <a:pPr rtl="1"/>
          <a:endParaRPr lang="ar-SA"/>
        </a:p>
      </dgm:t>
    </dgm:pt>
    <dgm:pt modelId="{30BD50FB-4A8F-4394-9557-E42E79CC22CF}" type="pres">
      <dgm:prSet presAssocID="{34FE4626-BB56-4E82-99F8-B4E4761FB5B6}" presName="Name8" presStyleCnt="0"/>
      <dgm:spPr/>
    </dgm:pt>
    <dgm:pt modelId="{BA185EEC-C957-4BD1-B31E-68AD75DFDD4F}" type="pres">
      <dgm:prSet presAssocID="{34FE4626-BB56-4E82-99F8-B4E4761FB5B6}" presName="level" presStyleLbl="node1" presStyleIdx="3" presStyleCnt="6" custLinFactNeighborY="12500">
        <dgm:presLayoutVars>
          <dgm:chMax val="1"/>
          <dgm:bulletEnabled val="1"/>
        </dgm:presLayoutVars>
      </dgm:prSet>
      <dgm:spPr/>
      <dgm:t>
        <a:bodyPr/>
        <a:lstStyle/>
        <a:p>
          <a:pPr rtl="1"/>
          <a:endParaRPr lang="ar-SA"/>
        </a:p>
      </dgm:t>
    </dgm:pt>
    <dgm:pt modelId="{B06F7380-9F0A-44BB-9CB3-E83C93A78D71}" type="pres">
      <dgm:prSet presAssocID="{34FE4626-BB56-4E82-99F8-B4E4761FB5B6}" presName="levelTx" presStyleLbl="revTx" presStyleIdx="0" presStyleCnt="0">
        <dgm:presLayoutVars>
          <dgm:chMax val="1"/>
          <dgm:bulletEnabled val="1"/>
        </dgm:presLayoutVars>
      </dgm:prSet>
      <dgm:spPr/>
      <dgm:t>
        <a:bodyPr/>
        <a:lstStyle/>
        <a:p>
          <a:pPr rtl="1"/>
          <a:endParaRPr lang="ar-SA"/>
        </a:p>
      </dgm:t>
    </dgm:pt>
    <dgm:pt modelId="{D96D3C83-04FF-4D4A-926C-B19801B820F2}" type="pres">
      <dgm:prSet presAssocID="{5DB63309-87A0-4E02-9D5F-D752D52E4A79}" presName="Name8" presStyleCnt="0"/>
      <dgm:spPr/>
    </dgm:pt>
    <dgm:pt modelId="{98A8D697-DA16-4DB4-A40D-2CE7AF5DE121}" type="pres">
      <dgm:prSet presAssocID="{5DB63309-87A0-4E02-9D5F-D752D52E4A79}" presName="level" presStyleLbl="node1" presStyleIdx="4" presStyleCnt="6" custLinFactNeighborY="-3125">
        <dgm:presLayoutVars>
          <dgm:chMax val="1"/>
          <dgm:bulletEnabled val="1"/>
        </dgm:presLayoutVars>
      </dgm:prSet>
      <dgm:spPr/>
      <dgm:t>
        <a:bodyPr/>
        <a:lstStyle/>
        <a:p>
          <a:pPr rtl="1"/>
          <a:endParaRPr lang="ar-SA"/>
        </a:p>
      </dgm:t>
    </dgm:pt>
    <dgm:pt modelId="{69B6F0F1-4387-4C42-84B8-683B0485183F}" type="pres">
      <dgm:prSet presAssocID="{5DB63309-87A0-4E02-9D5F-D752D52E4A79}" presName="levelTx" presStyleLbl="revTx" presStyleIdx="0" presStyleCnt="0">
        <dgm:presLayoutVars>
          <dgm:chMax val="1"/>
          <dgm:bulletEnabled val="1"/>
        </dgm:presLayoutVars>
      </dgm:prSet>
      <dgm:spPr/>
      <dgm:t>
        <a:bodyPr/>
        <a:lstStyle/>
        <a:p>
          <a:pPr rtl="1"/>
          <a:endParaRPr lang="ar-SA"/>
        </a:p>
      </dgm:t>
    </dgm:pt>
    <dgm:pt modelId="{E76AA255-4C49-4146-9D9E-064742CCAB8F}" type="pres">
      <dgm:prSet presAssocID="{694639BE-D931-4FC5-8066-A77D7E97FCA0}" presName="Name8" presStyleCnt="0"/>
      <dgm:spPr/>
    </dgm:pt>
    <dgm:pt modelId="{A7507D46-BAA1-4492-A88F-2CD33ADD35C8}" type="pres">
      <dgm:prSet presAssocID="{694639BE-D931-4FC5-8066-A77D7E97FCA0}" presName="level" presStyleLbl="node1" presStyleIdx="5" presStyleCnt="6">
        <dgm:presLayoutVars>
          <dgm:chMax val="1"/>
          <dgm:bulletEnabled val="1"/>
        </dgm:presLayoutVars>
      </dgm:prSet>
      <dgm:spPr/>
      <dgm:t>
        <a:bodyPr/>
        <a:lstStyle/>
        <a:p>
          <a:pPr rtl="1"/>
          <a:endParaRPr lang="ar-SA"/>
        </a:p>
      </dgm:t>
    </dgm:pt>
    <dgm:pt modelId="{2F88C4E1-90AE-4704-AEB2-B9EB47E17ABB}" type="pres">
      <dgm:prSet presAssocID="{694639BE-D931-4FC5-8066-A77D7E97FCA0}" presName="levelTx" presStyleLbl="revTx" presStyleIdx="0" presStyleCnt="0">
        <dgm:presLayoutVars>
          <dgm:chMax val="1"/>
          <dgm:bulletEnabled val="1"/>
        </dgm:presLayoutVars>
      </dgm:prSet>
      <dgm:spPr/>
      <dgm:t>
        <a:bodyPr/>
        <a:lstStyle/>
        <a:p>
          <a:pPr rtl="1"/>
          <a:endParaRPr lang="ar-SA"/>
        </a:p>
      </dgm:t>
    </dgm:pt>
  </dgm:ptLst>
  <dgm:cxnLst>
    <dgm:cxn modelId="{97B98E64-736F-4161-B8F1-FBD6EFC4038A}" type="presOf" srcId="{C9997110-F0D6-45F3-9FF6-0438C21E8A6F}" destId="{33B608A6-BA50-42DD-A754-618BD2B0CFA9}" srcOrd="1" destOrd="0" presId="urn:microsoft.com/office/officeart/2005/8/layout/pyramid1"/>
    <dgm:cxn modelId="{105F6D85-0485-453C-9B96-7BE307C455C1}" type="presOf" srcId="{694639BE-D931-4FC5-8066-A77D7E97FCA0}" destId="{2F88C4E1-90AE-4704-AEB2-B9EB47E17ABB}" srcOrd="1" destOrd="0" presId="urn:microsoft.com/office/officeart/2005/8/layout/pyramid1"/>
    <dgm:cxn modelId="{CA2F0DF5-22C3-4771-B46D-C9E93FE90A36}" type="presOf" srcId="{C9997110-F0D6-45F3-9FF6-0438C21E8A6F}" destId="{76DDD929-CAAF-48A3-BAE2-99AF939709A0}" srcOrd="0" destOrd="0" presId="urn:microsoft.com/office/officeart/2005/8/layout/pyramid1"/>
    <dgm:cxn modelId="{749337E1-C3E3-4B4D-9B7F-DA9783203EEC}" srcId="{2BB7909C-6325-4401-9987-29488131AA93}" destId="{694639BE-D931-4FC5-8066-A77D7E97FCA0}" srcOrd="5" destOrd="0" parTransId="{AA8384EC-84EF-4223-8C07-40228BEB276F}" sibTransId="{ED4CAE6A-6697-4C44-B928-59DD653D09E4}"/>
    <dgm:cxn modelId="{26AD3A27-88C9-415E-8B64-9FADCF4AFF23}" srcId="{2BB7909C-6325-4401-9987-29488131AA93}" destId="{C9997110-F0D6-45F3-9FF6-0438C21E8A6F}" srcOrd="1" destOrd="0" parTransId="{40053B37-6758-41A3-B427-7A85C7D141D4}" sibTransId="{22FB49BA-B84A-473D-BC39-A6BB529C19CA}"/>
    <dgm:cxn modelId="{C1890DBF-95F8-4A10-8C49-3711130071FA}" type="presOf" srcId="{2BB7909C-6325-4401-9987-29488131AA93}" destId="{6A555EF7-0D22-4783-A21B-B2849E88EB48}" srcOrd="0" destOrd="0" presId="urn:microsoft.com/office/officeart/2005/8/layout/pyramid1"/>
    <dgm:cxn modelId="{35410DD2-A03C-4A24-883F-87FC4C59AB43}" type="presOf" srcId="{34FE4626-BB56-4E82-99F8-B4E4761FB5B6}" destId="{B06F7380-9F0A-44BB-9CB3-E83C93A78D71}" srcOrd="1" destOrd="0" presId="urn:microsoft.com/office/officeart/2005/8/layout/pyramid1"/>
    <dgm:cxn modelId="{FDCDE701-9B67-4826-8FE7-3FAFE989DD17}" type="presOf" srcId="{FE6D5066-35D8-49A3-BB1A-F81A25B17FE6}" destId="{B7E73C01-24A8-429F-A2BD-56411FEB6606}" srcOrd="0" destOrd="0" presId="urn:microsoft.com/office/officeart/2005/8/layout/pyramid1"/>
    <dgm:cxn modelId="{375902F9-1287-47BF-A292-7BBDFC7D5EF3}" type="presOf" srcId="{63B0FA91-416D-420B-BFE8-E909705992DE}" destId="{B474D03E-69C2-4AC8-83CA-DB3CBFA78698}" srcOrd="0" destOrd="0" presId="urn:microsoft.com/office/officeart/2005/8/layout/pyramid1"/>
    <dgm:cxn modelId="{365FF330-82D5-48A3-BD49-0205E1B59430}" srcId="{2BB7909C-6325-4401-9987-29488131AA93}" destId="{63B0FA91-416D-420B-BFE8-E909705992DE}" srcOrd="0" destOrd="0" parTransId="{2F373A1E-3EAF-4647-9E9F-17FB34A5C1FC}" sibTransId="{82433675-49D1-4991-A234-1C5A6C14025C}"/>
    <dgm:cxn modelId="{CFCD2DD5-2217-4CFC-9FD3-09611468D07A}" type="presOf" srcId="{694639BE-D931-4FC5-8066-A77D7E97FCA0}" destId="{A7507D46-BAA1-4492-A88F-2CD33ADD35C8}" srcOrd="0" destOrd="0" presId="urn:microsoft.com/office/officeart/2005/8/layout/pyramid1"/>
    <dgm:cxn modelId="{45819F5D-AED5-40DB-BA63-BBCD3C247CA6}" srcId="{2BB7909C-6325-4401-9987-29488131AA93}" destId="{34FE4626-BB56-4E82-99F8-B4E4761FB5B6}" srcOrd="3" destOrd="0" parTransId="{7F044B35-3E61-481B-A3BF-6030E09B3AAE}" sibTransId="{4C6031CF-E3AF-42DC-9156-0B40265F295D}"/>
    <dgm:cxn modelId="{E86C3040-F589-4478-8132-335F28FE53CD}" srcId="{2BB7909C-6325-4401-9987-29488131AA93}" destId="{FE6D5066-35D8-49A3-BB1A-F81A25B17FE6}" srcOrd="2" destOrd="0" parTransId="{8A5E21B2-9B74-425F-B777-BFF72332CDC2}" sibTransId="{EECBFA80-3316-4A24-AF51-8E7A22A00DFE}"/>
    <dgm:cxn modelId="{379A95EA-80A6-47AF-9566-43666FCB37EC}" type="presOf" srcId="{FE6D5066-35D8-49A3-BB1A-F81A25B17FE6}" destId="{E66B36E8-D448-4DCF-8B3A-8B12A78B9B45}" srcOrd="1" destOrd="0" presId="urn:microsoft.com/office/officeart/2005/8/layout/pyramid1"/>
    <dgm:cxn modelId="{DCEF01C0-C1D2-4795-8C07-18A95B25751D}" type="presOf" srcId="{34FE4626-BB56-4E82-99F8-B4E4761FB5B6}" destId="{BA185EEC-C957-4BD1-B31E-68AD75DFDD4F}" srcOrd="0" destOrd="0" presId="urn:microsoft.com/office/officeart/2005/8/layout/pyramid1"/>
    <dgm:cxn modelId="{A7367ABC-5AF3-4577-8529-2AB1EAB797C9}" type="presOf" srcId="{63B0FA91-416D-420B-BFE8-E909705992DE}" destId="{2DB4E214-A8A0-4049-8742-4011B9B6AD0D}" srcOrd="1" destOrd="0" presId="urn:microsoft.com/office/officeart/2005/8/layout/pyramid1"/>
    <dgm:cxn modelId="{7B66F0E2-5828-4216-A065-8F9F73229A7C}" type="presOf" srcId="{5DB63309-87A0-4E02-9D5F-D752D52E4A79}" destId="{69B6F0F1-4387-4C42-84B8-683B0485183F}" srcOrd="1" destOrd="0" presId="urn:microsoft.com/office/officeart/2005/8/layout/pyramid1"/>
    <dgm:cxn modelId="{0F572E50-DE2A-42D0-915D-F57DC73ED5AB}" srcId="{2BB7909C-6325-4401-9987-29488131AA93}" destId="{5DB63309-87A0-4E02-9D5F-D752D52E4A79}" srcOrd="4" destOrd="0" parTransId="{0600A0D7-B623-4C92-AF27-95127CB2FC5A}" sibTransId="{28A0ACB4-ABC0-4E37-8BBB-2AB254BFF5C2}"/>
    <dgm:cxn modelId="{9F20219E-17BA-4E07-8CA5-F1F142612D70}" type="presOf" srcId="{5DB63309-87A0-4E02-9D5F-D752D52E4A79}" destId="{98A8D697-DA16-4DB4-A40D-2CE7AF5DE121}" srcOrd="0" destOrd="0" presId="urn:microsoft.com/office/officeart/2005/8/layout/pyramid1"/>
    <dgm:cxn modelId="{8529C287-1493-4C02-9155-564F175DBE3B}" type="presParOf" srcId="{6A555EF7-0D22-4783-A21B-B2849E88EB48}" destId="{717F0AC7-5AB9-4F5B-ABCE-33169A7022A3}" srcOrd="0" destOrd="0" presId="urn:microsoft.com/office/officeart/2005/8/layout/pyramid1"/>
    <dgm:cxn modelId="{5DB4998C-8480-491E-B791-676BE8DEC276}" type="presParOf" srcId="{717F0AC7-5AB9-4F5B-ABCE-33169A7022A3}" destId="{B474D03E-69C2-4AC8-83CA-DB3CBFA78698}" srcOrd="0" destOrd="0" presId="urn:microsoft.com/office/officeart/2005/8/layout/pyramid1"/>
    <dgm:cxn modelId="{A1FF3C33-F92F-4114-903C-DF07CA9385E8}" type="presParOf" srcId="{717F0AC7-5AB9-4F5B-ABCE-33169A7022A3}" destId="{2DB4E214-A8A0-4049-8742-4011B9B6AD0D}" srcOrd="1" destOrd="0" presId="urn:microsoft.com/office/officeart/2005/8/layout/pyramid1"/>
    <dgm:cxn modelId="{F8AF5A07-C7B3-4F80-89A3-E486E905FE05}" type="presParOf" srcId="{6A555EF7-0D22-4783-A21B-B2849E88EB48}" destId="{D5F4D385-5366-424A-9237-E5CA361D9D6A}" srcOrd="1" destOrd="0" presId="urn:microsoft.com/office/officeart/2005/8/layout/pyramid1"/>
    <dgm:cxn modelId="{90E645A2-B5CB-43A5-982B-53195AE93357}" type="presParOf" srcId="{D5F4D385-5366-424A-9237-E5CA361D9D6A}" destId="{76DDD929-CAAF-48A3-BAE2-99AF939709A0}" srcOrd="0" destOrd="0" presId="urn:microsoft.com/office/officeart/2005/8/layout/pyramid1"/>
    <dgm:cxn modelId="{846DA1EF-D844-40D3-ADC6-AEE246638CEF}" type="presParOf" srcId="{D5F4D385-5366-424A-9237-E5CA361D9D6A}" destId="{33B608A6-BA50-42DD-A754-618BD2B0CFA9}" srcOrd="1" destOrd="0" presId="urn:microsoft.com/office/officeart/2005/8/layout/pyramid1"/>
    <dgm:cxn modelId="{F325D634-540C-4791-B003-A1FFB9ACFE43}" type="presParOf" srcId="{6A555EF7-0D22-4783-A21B-B2849E88EB48}" destId="{E59EB36C-5073-4647-ABE6-DF39ED938412}" srcOrd="2" destOrd="0" presId="urn:microsoft.com/office/officeart/2005/8/layout/pyramid1"/>
    <dgm:cxn modelId="{9D497E66-E636-4686-AAC9-3A757E262EEE}" type="presParOf" srcId="{E59EB36C-5073-4647-ABE6-DF39ED938412}" destId="{B7E73C01-24A8-429F-A2BD-56411FEB6606}" srcOrd="0" destOrd="0" presId="urn:microsoft.com/office/officeart/2005/8/layout/pyramid1"/>
    <dgm:cxn modelId="{A4A7E623-DEF8-4D83-9286-B8A1C9C51519}" type="presParOf" srcId="{E59EB36C-5073-4647-ABE6-DF39ED938412}" destId="{E66B36E8-D448-4DCF-8B3A-8B12A78B9B45}" srcOrd="1" destOrd="0" presId="urn:microsoft.com/office/officeart/2005/8/layout/pyramid1"/>
    <dgm:cxn modelId="{C58DAEB1-B14A-4E6C-BDCB-41E5149AC725}" type="presParOf" srcId="{6A555EF7-0D22-4783-A21B-B2849E88EB48}" destId="{30BD50FB-4A8F-4394-9557-E42E79CC22CF}" srcOrd="3" destOrd="0" presId="urn:microsoft.com/office/officeart/2005/8/layout/pyramid1"/>
    <dgm:cxn modelId="{E26D8B16-8578-4C6B-BD2B-0DF7D97437A2}" type="presParOf" srcId="{30BD50FB-4A8F-4394-9557-E42E79CC22CF}" destId="{BA185EEC-C957-4BD1-B31E-68AD75DFDD4F}" srcOrd="0" destOrd="0" presId="urn:microsoft.com/office/officeart/2005/8/layout/pyramid1"/>
    <dgm:cxn modelId="{C6DCAD94-A391-45F9-B2E2-03AD58E92F09}" type="presParOf" srcId="{30BD50FB-4A8F-4394-9557-E42E79CC22CF}" destId="{B06F7380-9F0A-44BB-9CB3-E83C93A78D71}" srcOrd="1" destOrd="0" presId="urn:microsoft.com/office/officeart/2005/8/layout/pyramid1"/>
    <dgm:cxn modelId="{0CBEEE56-1179-45DF-8027-97C4B59AEE44}" type="presParOf" srcId="{6A555EF7-0D22-4783-A21B-B2849E88EB48}" destId="{D96D3C83-04FF-4D4A-926C-B19801B820F2}" srcOrd="4" destOrd="0" presId="urn:microsoft.com/office/officeart/2005/8/layout/pyramid1"/>
    <dgm:cxn modelId="{22AF489B-BD93-4AC7-AEC2-68DBC1DF0858}" type="presParOf" srcId="{D96D3C83-04FF-4D4A-926C-B19801B820F2}" destId="{98A8D697-DA16-4DB4-A40D-2CE7AF5DE121}" srcOrd="0" destOrd="0" presId="urn:microsoft.com/office/officeart/2005/8/layout/pyramid1"/>
    <dgm:cxn modelId="{8E38DBFE-B066-4767-92C0-30873BE2DC7E}" type="presParOf" srcId="{D96D3C83-04FF-4D4A-926C-B19801B820F2}" destId="{69B6F0F1-4387-4C42-84B8-683B0485183F}" srcOrd="1" destOrd="0" presId="urn:microsoft.com/office/officeart/2005/8/layout/pyramid1"/>
    <dgm:cxn modelId="{2574EA38-7D45-4762-B8C9-4E6C88796703}" type="presParOf" srcId="{6A555EF7-0D22-4783-A21B-B2849E88EB48}" destId="{E76AA255-4C49-4146-9D9E-064742CCAB8F}" srcOrd="5" destOrd="0" presId="urn:microsoft.com/office/officeart/2005/8/layout/pyramid1"/>
    <dgm:cxn modelId="{D9B84CB9-F855-4281-AE48-02F6503A4570}" type="presParOf" srcId="{E76AA255-4C49-4146-9D9E-064742CCAB8F}" destId="{A7507D46-BAA1-4492-A88F-2CD33ADD35C8}" srcOrd="0" destOrd="0" presId="urn:microsoft.com/office/officeart/2005/8/layout/pyramid1"/>
    <dgm:cxn modelId="{825756CF-9B2F-4C02-AB85-49AAC4DC845A}" type="presParOf" srcId="{E76AA255-4C49-4146-9D9E-064742CCAB8F}" destId="{2F88C4E1-90AE-4704-AEB2-B9EB47E17ABB}" srcOrd="1" destOrd="0" presId="urn:microsoft.com/office/officeart/2005/8/layout/pyramid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474D03E-69C2-4AC8-83CA-DB3CBFA78698}">
      <dsp:nvSpPr>
        <dsp:cNvPr id="0" name=""/>
        <dsp:cNvSpPr/>
      </dsp:nvSpPr>
      <dsp:spPr>
        <a:xfrm>
          <a:off x="2984499" y="0"/>
          <a:ext cx="1193800" cy="977900"/>
        </a:xfrm>
        <a:prstGeom prst="trapezoid">
          <a:avLst>
            <a:gd name="adj" fmla="val 61039"/>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1590" tIns="21590" rIns="21590" bIns="21590" numCol="1" spcCol="1270" anchor="ctr" anchorCtr="0">
          <a:noAutofit/>
        </a:bodyPr>
        <a:lstStyle/>
        <a:p>
          <a:pPr lvl="0" algn="ctr" defTabSz="755650" rtl="1">
            <a:lnSpc>
              <a:spcPct val="90000"/>
            </a:lnSpc>
            <a:spcBef>
              <a:spcPct val="0"/>
            </a:spcBef>
            <a:spcAft>
              <a:spcPct val="35000"/>
            </a:spcAft>
          </a:pPr>
          <a:r>
            <a:rPr lang="ar-SA" sz="1700" kern="1200" dirty="0" smtClean="0"/>
            <a:t>حل المشكلات</a:t>
          </a:r>
          <a:endParaRPr lang="ar-SA" sz="1700" kern="1200" dirty="0"/>
        </a:p>
      </dsp:txBody>
      <dsp:txXfrm>
        <a:off x="2984499" y="0"/>
        <a:ext cx="1193800" cy="977900"/>
      </dsp:txXfrm>
    </dsp:sp>
    <dsp:sp modelId="{76DDD929-CAAF-48A3-BAE2-99AF939709A0}">
      <dsp:nvSpPr>
        <dsp:cNvPr id="0" name=""/>
        <dsp:cNvSpPr/>
      </dsp:nvSpPr>
      <dsp:spPr>
        <a:xfrm>
          <a:off x="2387600" y="977899"/>
          <a:ext cx="2387600" cy="977900"/>
        </a:xfrm>
        <a:prstGeom prst="trapezoid">
          <a:avLst>
            <a:gd name="adj" fmla="val 61039"/>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1590" tIns="21590" rIns="21590" bIns="21590" numCol="1" spcCol="1270" anchor="ctr" anchorCtr="0">
          <a:noAutofit/>
        </a:bodyPr>
        <a:lstStyle/>
        <a:p>
          <a:pPr lvl="0" algn="ctr" defTabSz="755650" rtl="1">
            <a:lnSpc>
              <a:spcPct val="90000"/>
            </a:lnSpc>
            <a:spcBef>
              <a:spcPct val="0"/>
            </a:spcBef>
            <a:spcAft>
              <a:spcPct val="35000"/>
            </a:spcAft>
          </a:pPr>
          <a:r>
            <a:rPr lang="ar-SA" sz="1700" kern="1200" dirty="0" smtClean="0"/>
            <a:t>القواعد ذات المستوى الأعلى </a:t>
          </a:r>
          <a:r>
            <a:rPr lang="en-US" sz="1700" kern="1200" dirty="0" smtClean="0"/>
            <a:t>higher-order rules</a:t>
          </a:r>
          <a:endParaRPr lang="ar-SA" sz="1700" kern="1200" dirty="0"/>
        </a:p>
      </dsp:txBody>
      <dsp:txXfrm>
        <a:off x="2805430" y="977899"/>
        <a:ext cx="1551940" cy="977900"/>
      </dsp:txXfrm>
    </dsp:sp>
    <dsp:sp modelId="{B7E73C01-24A8-429F-A2BD-56411FEB6606}">
      <dsp:nvSpPr>
        <dsp:cNvPr id="0" name=""/>
        <dsp:cNvSpPr/>
      </dsp:nvSpPr>
      <dsp:spPr>
        <a:xfrm>
          <a:off x="1790700" y="1955799"/>
          <a:ext cx="3581400" cy="977900"/>
        </a:xfrm>
        <a:prstGeom prst="trapezoid">
          <a:avLst>
            <a:gd name="adj" fmla="val 61039"/>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1590" tIns="21590" rIns="21590" bIns="21590" numCol="1" spcCol="1270" anchor="ctr" anchorCtr="0">
          <a:noAutofit/>
        </a:bodyPr>
        <a:lstStyle/>
        <a:p>
          <a:pPr lvl="0" algn="ctr" defTabSz="755650" rtl="1">
            <a:lnSpc>
              <a:spcPct val="90000"/>
            </a:lnSpc>
            <a:spcBef>
              <a:spcPct val="0"/>
            </a:spcBef>
            <a:spcAft>
              <a:spcPct val="35000"/>
            </a:spcAft>
          </a:pPr>
          <a:r>
            <a:rPr lang="ar-SA" sz="1700" kern="1200" dirty="0" smtClean="0"/>
            <a:t>القواعد </a:t>
          </a:r>
          <a:r>
            <a:rPr lang="en-US" sz="1700" kern="1200" dirty="0" smtClean="0"/>
            <a:t>rules</a:t>
          </a:r>
          <a:endParaRPr lang="ar-SA" sz="1700" kern="1200" dirty="0" smtClean="0"/>
        </a:p>
      </dsp:txBody>
      <dsp:txXfrm>
        <a:off x="2417445" y="1955799"/>
        <a:ext cx="2327910" cy="977900"/>
      </dsp:txXfrm>
    </dsp:sp>
    <dsp:sp modelId="{BA185EEC-C957-4BD1-B31E-68AD75DFDD4F}">
      <dsp:nvSpPr>
        <dsp:cNvPr id="0" name=""/>
        <dsp:cNvSpPr/>
      </dsp:nvSpPr>
      <dsp:spPr>
        <a:xfrm>
          <a:off x="1193800" y="3055937"/>
          <a:ext cx="4775200" cy="977900"/>
        </a:xfrm>
        <a:prstGeom prst="trapezoid">
          <a:avLst>
            <a:gd name="adj" fmla="val 61039"/>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1590" tIns="21590" rIns="21590" bIns="21590" numCol="1" spcCol="1270" anchor="ctr" anchorCtr="0">
          <a:noAutofit/>
        </a:bodyPr>
        <a:lstStyle/>
        <a:p>
          <a:pPr lvl="0" algn="ctr" defTabSz="755650" rtl="1">
            <a:lnSpc>
              <a:spcPct val="90000"/>
            </a:lnSpc>
            <a:spcBef>
              <a:spcPct val="0"/>
            </a:spcBef>
            <a:spcAft>
              <a:spcPct val="35000"/>
            </a:spcAft>
          </a:pPr>
          <a:r>
            <a:rPr lang="ar-SA" sz="1700" kern="1200" dirty="0" smtClean="0"/>
            <a:t>المفاهيم </a:t>
          </a:r>
          <a:r>
            <a:rPr lang="en-US" sz="1700" kern="1200" dirty="0" smtClean="0"/>
            <a:t>concept </a:t>
          </a:r>
          <a:endParaRPr lang="ar-SA" sz="1700" kern="1200" dirty="0"/>
        </a:p>
      </dsp:txBody>
      <dsp:txXfrm>
        <a:off x="2029459" y="3055937"/>
        <a:ext cx="3103880" cy="977900"/>
      </dsp:txXfrm>
    </dsp:sp>
    <dsp:sp modelId="{98A8D697-DA16-4DB4-A40D-2CE7AF5DE121}">
      <dsp:nvSpPr>
        <dsp:cNvPr id="0" name=""/>
        <dsp:cNvSpPr/>
      </dsp:nvSpPr>
      <dsp:spPr>
        <a:xfrm>
          <a:off x="596899" y="3881040"/>
          <a:ext cx="5969000" cy="977900"/>
        </a:xfrm>
        <a:prstGeom prst="trapezoid">
          <a:avLst>
            <a:gd name="adj" fmla="val 61039"/>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1590" tIns="21590" rIns="21590" bIns="21590" numCol="1" spcCol="1270" anchor="ctr" anchorCtr="0">
          <a:noAutofit/>
        </a:bodyPr>
        <a:lstStyle/>
        <a:p>
          <a:pPr lvl="0" algn="ctr" defTabSz="755650" rtl="1">
            <a:lnSpc>
              <a:spcPct val="90000"/>
            </a:lnSpc>
            <a:spcBef>
              <a:spcPct val="0"/>
            </a:spcBef>
            <a:spcAft>
              <a:spcPct val="35000"/>
            </a:spcAft>
          </a:pPr>
          <a:r>
            <a:rPr lang="ar-SA" sz="1700" kern="1200" dirty="0" smtClean="0"/>
            <a:t>تمييز خصاص المفاهيم</a:t>
          </a:r>
          <a:r>
            <a:rPr lang="en-US" sz="1700" kern="1200" dirty="0" smtClean="0"/>
            <a:t>discriminations   </a:t>
          </a:r>
          <a:endParaRPr lang="ar-SA" sz="1700" kern="1200" dirty="0"/>
        </a:p>
      </dsp:txBody>
      <dsp:txXfrm>
        <a:off x="1641474" y="3881040"/>
        <a:ext cx="3879850" cy="977900"/>
      </dsp:txXfrm>
    </dsp:sp>
    <dsp:sp modelId="{A7507D46-BAA1-4492-A88F-2CD33ADD35C8}">
      <dsp:nvSpPr>
        <dsp:cNvPr id="0" name=""/>
        <dsp:cNvSpPr/>
      </dsp:nvSpPr>
      <dsp:spPr>
        <a:xfrm>
          <a:off x="0" y="4889499"/>
          <a:ext cx="7162800" cy="977900"/>
        </a:xfrm>
        <a:prstGeom prst="trapezoid">
          <a:avLst>
            <a:gd name="adj" fmla="val 61039"/>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1590" tIns="21590" rIns="21590" bIns="21590" numCol="1" spcCol="1270" anchor="ctr" anchorCtr="0">
          <a:noAutofit/>
        </a:bodyPr>
        <a:lstStyle/>
        <a:p>
          <a:pPr lvl="0" algn="ctr" defTabSz="755650" rtl="1">
            <a:lnSpc>
              <a:spcPct val="90000"/>
            </a:lnSpc>
            <a:spcBef>
              <a:spcPct val="0"/>
            </a:spcBef>
            <a:spcAft>
              <a:spcPct val="35000"/>
            </a:spcAft>
          </a:pPr>
          <a:r>
            <a:rPr lang="ar-SA" sz="1700" kern="1200" dirty="0" smtClean="0"/>
            <a:t>أشكال التعلم البسيط: التعلم الارتباطي، المثير والاستجابة </a:t>
          </a:r>
          <a:r>
            <a:rPr lang="en-US" sz="1700" kern="1200" dirty="0" smtClean="0"/>
            <a:t>basic learning</a:t>
          </a:r>
          <a:endParaRPr lang="ar-SA" sz="1700" kern="1200" dirty="0"/>
        </a:p>
      </dsp:txBody>
      <dsp:txXfrm>
        <a:off x="1253489" y="4889499"/>
        <a:ext cx="4655820" cy="977900"/>
      </dsp:txXfrm>
    </dsp:sp>
  </dsp:spTree>
</dsp:drawing>
</file>

<file path=ppt/diagrams/layout1.xml><?xml version="1.0" encoding="utf-8"?>
<dgm:layoutDef xmlns:dgm="http://schemas.openxmlformats.org/drawingml/2006/diagram" xmlns:a="http://schemas.openxmlformats.org/drawingml/2006/main" uniqueId="urn:microsoft.com/office/officeart/2005/8/layout/pyramid1">
  <dgm:title val=""/>
  <dgm:desc val=""/>
  <dgm:catLst>
    <dgm:cat type="pyramid" pri="1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pyra">
          <dgm:param type="linDir" val="fromB"/>
          <dgm:param type="txDir" val="fromT"/>
          <dgm:param type="pyraAcctPos" val="aft"/>
          <dgm:param type="pyraAcctTxMar" val="step"/>
          <dgm:param type="pyraAcctBkgdNode" val="acctBkgd"/>
          <dgm:param type="pyraAcctTxNode" val="acctTx"/>
          <dgm:param type="pyraLvlNode" val="level"/>
        </dgm:alg>
      </dgm:if>
      <dgm:else name="Name3">
        <dgm:alg type="pyra">
          <dgm:param type="linDir" val="fromB"/>
          <dgm:param type="txDir" val="fromT"/>
          <dgm:param type="pyraAcctPos" val="bef"/>
          <dgm:param type="pyraAcctTxMar" val="step"/>
          <dgm:param type="pyraAcctBkgdNode" val="acctBkgd"/>
          <dgm:param type="pyraAcctTxNode" val="acctTx"/>
          <dgm:param type="pyraLvlNode" val="level"/>
        </dgm:alg>
      </dgm:else>
    </dgm:choose>
    <dgm:shape xmlns:r="http://schemas.openxmlformats.org/officeDocument/2006/relationships" r:blip="">
      <dgm:adjLst/>
    </dgm:shape>
    <dgm:presOf/>
    <dgm:choose name="Name4">
      <dgm:if name="Name5" axis="root des" ptType="all node" func="maxDepth" op="gte" val="2">
        <dgm:constrLst>
          <dgm:constr type="primFontSz" for="des" forName="levelTx" op="equ"/>
          <dgm:constr type="secFontSz" for="des" forName="acctTx" op="equ"/>
          <dgm:constr type="pyraAcctRatio" val="0.32"/>
        </dgm:constrLst>
      </dgm:if>
      <dgm:else name="Name6">
        <dgm:constrLst>
          <dgm:constr type="primFontSz" for="des" forName="levelTx" op="equ"/>
          <dgm:constr type="secFontSz" for="des" forName="acctTx" op="equ"/>
          <dgm:constr type="pyraAcctRatio"/>
        </dgm:constrLst>
      </dgm:else>
    </dgm:choose>
    <dgm:ruleLst/>
    <dgm:forEach name="Name7" axis="ch" ptType="node">
      <dgm:layoutNode name="Name8">
        <dgm:alg type="composite">
          <dgm:param type="horzAlign" val="none"/>
        </dgm:alg>
        <dgm:shape xmlns:r="http://schemas.openxmlformats.org/officeDocument/2006/relationships" r:blip="">
          <dgm:adjLst/>
        </dgm:shape>
        <dgm:presOf/>
        <dgm:choose name="Name9">
          <dgm:if name="Name10" axis="self" ptType="node" func="pos" op="equ" val="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dgm:constr type="h" for="ch" forName="levelTx" refType="h" refFor="ch" refForName="level"/>
            </dgm:constrLst>
          </dgm:if>
          <dgm:else name="Name1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fact="0.65"/>
              <dgm:constr type="h" for="ch" forName="levelTx" refType="h" refFor="ch" refForName="level"/>
            </dgm:constrLst>
          </dgm:else>
        </dgm:choose>
        <dgm:ruleLst/>
        <dgm:choose name="Name12">
          <dgm:if name="Name13" axis="ch" ptType="node" func="cnt" op="gte" val="1">
            <dgm:layoutNode name="acctBkgd" styleLbl="alignAcc1">
              <dgm:alg type="sp"/>
              <dgm:shape xmlns:r="http://schemas.openxmlformats.org/officeDocument/2006/relationships" type="nonIsoscelesTrapezoid" r:blip="">
                <dgm:adjLst/>
              </dgm:shape>
              <dgm:presOf axis="des" ptType="node"/>
              <dgm:constrLst/>
              <dgm:ruleLst/>
            </dgm:layoutNode>
            <dgm:layoutNode name="acctTx" styleLbl="alignAcc1">
              <dgm:varLst>
                <dgm:bulletEnabled val="1"/>
              </dgm:varLst>
              <dgm:alg type="tx">
                <dgm:param type="stBulletLvl" val="1"/>
                <dgm:param type="txAnchorVertCh" val="mid"/>
              </dgm:alg>
              <dgm:shape xmlns:r="http://schemas.openxmlformats.org/officeDocument/2006/relationships" type="nonIsoscelesTrapezoid" r:blip="" hideGeom="1">
                <dgm:adjLst/>
              </dgm:shape>
              <dgm:presOf axis="des" ptType="node"/>
              <dgm:constrLst>
                <dgm:constr type="secFontSz" val="65"/>
                <dgm:constr type="primFontSz" refType="secFontSz"/>
                <dgm:constr type="tMarg" refType="secFontSz" fact="0.3"/>
                <dgm:constr type="bMarg" refType="secFontSz" fact="0.3"/>
                <dgm:constr type="lMarg" refType="secFontSz" fact="0.3"/>
                <dgm:constr type="rMarg" refType="secFontSz" fact="0.3"/>
              </dgm:constrLst>
              <dgm:ruleLst>
                <dgm:rule type="secFontSz" val="5" fact="NaN" max="NaN"/>
              </dgm:ruleLst>
            </dgm:layoutNode>
          </dgm:if>
          <dgm:else name="Name14"/>
        </dgm:choose>
        <dgm:layoutNode name="level">
          <dgm:varLst>
            <dgm:chMax val="1"/>
            <dgm:bulletEnabled val="1"/>
          </dgm:varLst>
          <dgm:alg type="sp"/>
          <dgm:shape xmlns:r="http://schemas.openxmlformats.org/officeDocument/2006/relationships" type="trapezoid" r:blip="">
            <dgm:adjLst/>
          </dgm:shape>
          <dgm:presOf axis="self"/>
          <dgm:constrLst>
            <dgm:constr type="h" val="500"/>
            <dgm:constr type="w" val="1"/>
          </dgm:constrLst>
          <dgm:ruleLst/>
        </dgm:layoutNode>
        <dgm:layoutNode name="levelTx" styleLbl="revTx">
          <dgm:varLst>
            <dgm:chMax val="1"/>
            <dgm:bulletEnabled val="1"/>
          </dgm:varLst>
          <dgm:alg type="tx"/>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ar-S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ar-SA"/>
          </a:p>
        </p:txBody>
      </p:sp>
      <p:sp>
        <p:nvSpPr>
          <p:cNvPr id="4" name="Date Placeholder 3"/>
          <p:cNvSpPr>
            <a:spLocks noGrp="1"/>
          </p:cNvSpPr>
          <p:nvPr>
            <p:ph type="dt" sz="half" idx="10"/>
          </p:nvPr>
        </p:nvSpPr>
        <p:spPr/>
        <p:txBody>
          <a:bodyPr/>
          <a:lstStyle/>
          <a:p>
            <a:fld id="{9A3F295A-1833-42C3-986E-DDC1C8557DC2}" type="datetimeFigureOut">
              <a:rPr lang="ar-SA" smtClean="0"/>
              <a:t>12/05/1437</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17157341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9A3F295A-1833-42C3-986E-DDC1C8557DC2}" type="datetimeFigureOut">
              <a:rPr lang="ar-SA" smtClean="0"/>
              <a:t>12/05/1437</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33055491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9A3F295A-1833-42C3-986E-DDC1C8557DC2}" type="datetimeFigureOut">
              <a:rPr lang="ar-SA" smtClean="0"/>
              <a:t>12/05/1437</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31312302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9A3F295A-1833-42C3-986E-DDC1C8557DC2}" type="datetimeFigureOut">
              <a:rPr lang="ar-SA" smtClean="0"/>
              <a:t>12/05/1437</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143508075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A3F295A-1833-42C3-986E-DDC1C8557DC2}" type="datetimeFigureOut">
              <a:rPr lang="ar-SA" smtClean="0"/>
              <a:t>12/05/1437</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375344813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Date Placeholder 4"/>
          <p:cNvSpPr>
            <a:spLocks noGrp="1"/>
          </p:cNvSpPr>
          <p:nvPr>
            <p:ph type="dt" sz="half" idx="10"/>
          </p:nvPr>
        </p:nvSpPr>
        <p:spPr/>
        <p:txBody>
          <a:bodyPr/>
          <a:lstStyle/>
          <a:p>
            <a:fld id="{9A3F295A-1833-42C3-986E-DDC1C8557DC2}" type="datetimeFigureOut">
              <a:rPr lang="ar-SA" smtClean="0"/>
              <a:t>12/05/1437</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108854761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Date Placeholder 6"/>
          <p:cNvSpPr>
            <a:spLocks noGrp="1"/>
          </p:cNvSpPr>
          <p:nvPr>
            <p:ph type="dt" sz="half" idx="10"/>
          </p:nvPr>
        </p:nvSpPr>
        <p:spPr/>
        <p:txBody>
          <a:bodyPr/>
          <a:lstStyle/>
          <a:p>
            <a:fld id="{9A3F295A-1833-42C3-986E-DDC1C8557DC2}" type="datetimeFigureOut">
              <a:rPr lang="ar-SA" smtClean="0"/>
              <a:t>12/05/1437</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19048424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Date Placeholder 2"/>
          <p:cNvSpPr>
            <a:spLocks noGrp="1"/>
          </p:cNvSpPr>
          <p:nvPr>
            <p:ph type="dt" sz="half" idx="10"/>
          </p:nvPr>
        </p:nvSpPr>
        <p:spPr/>
        <p:txBody>
          <a:bodyPr/>
          <a:lstStyle/>
          <a:p>
            <a:fld id="{9A3F295A-1833-42C3-986E-DDC1C8557DC2}" type="datetimeFigureOut">
              <a:rPr lang="ar-SA" smtClean="0"/>
              <a:t>12/05/1437</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190772839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A3F295A-1833-42C3-986E-DDC1C8557DC2}" type="datetimeFigureOut">
              <a:rPr lang="ar-SA" smtClean="0"/>
              <a:t>12/05/1437</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11869737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A3F295A-1833-42C3-986E-DDC1C8557DC2}" type="datetimeFigureOut">
              <a:rPr lang="ar-SA" smtClean="0"/>
              <a:t>12/05/1437</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393955039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A3F295A-1833-42C3-986E-DDC1C8557DC2}" type="datetimeFigureOut">
              <a:rPr lang="ar-SA" smtClean="0"/>
              <a:t>12/05/1437</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7514C8B7-483E-4CEE-919C-8679D09E4DA4}" type="slidenum">
              <a:rPr lang="ar-SA" smtClean="0"/>
              <a:t>‹#›</a:t>
            </a:fld>
            <a:endParaRPr lang="ar-SA"/>
          </a:p>
        </p:txBody>
      </p:sp>
    </p:spTree>
    <p:extLst>
      <p:ext uri="{BB962C8B-B14F-4D97-AF65-F5344CB8AC3E}">
        <p14:creationId xmlns:p14="http://schemas.microsoft.com/office/powerpoint/2010/main" val="1138948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ar-S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9A3F295A-1833-42C3-986E-DDC1C8557DC2}" type="datetimeFigureOut">
              <a:rPr lang="ar-SA" smtClean="0"/>
              <a:t>12/05/1437</a:t>
            </a:fld>
            <a:endParaRPr lang="ar-S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7514C8B7-483E-4CEE-919C-8679D09E4DA4}" type="slidenum">
              <a:rPr lang="ar-SA" smtClean="0"/>
              <a:t>‹#›</a:t>
            </a:fld>
            <a:endParaRPr lang="ar-SA"/>
          </a:p>
        </p:txBody>
      </p:sp>
    </p:spTree>
    <p:extLst>
      <p:ext uri="{BB962C8B-B14F-4D97-AF65-F5344CB8AC3E}">
        <p14:creationId xmlns:p14="http://schemas.microsoft.com/office/powerpoint/2010/main" val="216965025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38200" y="381000"/>
            <a:ext cx="7772400" cy="1470025"/>
          </a:xfrm>
        </p:spPr>
        <p:txBody>
          <a:bodyPr/>
          <a:lstStyle/>
          <a:p>
            <a:r>
              <a:rPr lang="ar-SA" dirty="0" smtClean="0"/>
              <a:t>القدرات التي يجب أن يتعلمها الطلاب</a:t>
            </a:r>
            <a:br>
              <a:rPr lang="ar-SA" dirty="0" smtClean="0"/>
            </a:br>
            <a:r>
              <a:rPr lang="ar-SA" dirty="0" smtClean="0"/>
              <a:t>(مخرجات التعلم)</a:t>
            </a:r>
            <a:endParaRPr lang="ar-SA" dirty="0"/>
          </a:p>
        </p:txBody>
      </p:sp>
      <p:sp>
        <p:nvSpPr>
          <p:cNvPr id="3" name="Subtitle 2"/>
          <p:cNvSpPr>
            <a:spLocks noGrp="1"/>
          </p:cNvSpPr>
          <p:nvPr>
            <p:ph type="subTitle" idx="1"/>
          </p:nvPr>
        </p:nvSpPr>
        <p:spPr>
          <a:xfrm>
            <a:off x="762000" y="2438400"/>
            <a:ext cx="7391400" cy="3581400"/>
          </a:xfrm>
        </p:spPr>
        <p:txBody>
          <a:bodyPr/>
          <a:lstStyle/>
          <a:p>
            <a:pPr marL="457200" indent="-457200" algn="r">
              <a:buFont typeface="Wingdings" panose="05000000000000000000" pitchFamily="2" charset="2"/>
              <a:buChar char="v"/>
            </a:pPr>
            <a:r>
              <a:rPr lang="ar-SA" dirty="0" smtClean="0"/>
              <a:t>مهارات عقلية      </a:t>
            </a:r>
            <a:r>
              <a:rPr lang="en-US" sz="2800" dirty="0" smtClean="0">
                <a:cs typeface="+mj-cs"/>
              </a:rPr>
              <a:t>Intellectual Skills</a:t>
            </a:r>
            <a:endParaRPr lang="ar-SA" sz="2800" dirty="0" smtClean="0">
              <a:cs typeface="+mj-cs"/>
            </a:endParaRPr>
          </a:p>
          <a:p>
            <a:pPr marL="457200" indent="-457200" algn="r">
              <a:buFont typeface="Wingdings" panose="05000000000000000000" pitchFamily="2" charset="2"/>
              <a:buChar char="v"/>
            </a:pPr>
            <a:r>
              <a:rPr lang="ar-SA" dirty="0" smtClean="0"/>
              <a:t>مهارات لغوية    </a:t>
            </a:r>
            <a:r>
              <a:rPr lang="en-US" sz="2800" dirty="0" smtClean="0">
                <a:cs typeface="+mj-cs"/>
              </a:rPr>
              <a:t>Verbal Information</a:t>
            </a:r>
            <a:endParaRPr lang="ar-SA" sz="2800" dirty="0" smtClean="0">
              <a:cs typeface="+mj-cs"/>
            </a:endParaRPr>
          </a:p>
          <a:p>
            <a:pPr marL="457200" indent="-457200" algn="r">
              <a:buFont typeface="Wingdings" panose="05000000000000000000" pitchFamily="2" charset="2"/>
              <a:buChar char="v"/>
            </a:pPr>
            <a:r>
              <a:rPr lang="ar-SA" sz="2800" dirty="0" smtClean="0">
                <a:cs typeface="+mj-cs"/>
              </a:rPr>
              <a:t>استراتيجيات تعلم ذهنية  </a:t>
            </a:r>
            <a:r>
              <a:rPr lang="en-US" sz="2800" dirty="0" smtClean="0">
                <a:cs typeface="+mj-cs"/>
              </a:rPr>
              <a:t>Cognitive Strategies</a:t>
            </a:r>
            <a:endParaRPr lang="ar-SA" sz="2800" dirty="0" smtClean="0">
              <a:cs typeface="+mj-cs"/>
            </a:endParaRPr>
          </a:p>
          <a:p>
            <a:pPr marL="457200" indent="-457200" algn="r">
              <a:buFont typeface="Wingdings" panose="05000000000000000000" pitchFamily="2" charset="2"/>
              <a:buChar char="v"/>
            </a:pPr>
            <a:r>
              <a:rPr lang="ar-SA" sz="2800" dirty="0" smtClean="0">
                <a:cs typeface="+mj-cs"/>
              </a:rPr>
              <a:t>مهارات حركية  </a:t>
            </a:r>
            <a:r>
              <a:rPr lang="en-US" sz="2800" dirty="0" smtClean="0">
                <a:cs typeface="+mj-cs"/>
              </a:rPr>
              <a:t>Motor Skills</a:t>
            </a:r>
            <a:r>
              <a:rPr lang="ar-SA" sz="2800" dirty="0" smtClean="0">
                <a:cs typeface="+mj-cs"/>
              </a:rPr>
              <a:t>  </a:t>
            </a:r>
          </a:p>
          <a:p>
            <a:pPr marL="457200" indent="-457200" algn="r">
              <a:buFont typeface="Wingdings" panose="05000000000000000000" pitchFamily="2" charset="2"/>
              <a:buChar char="v"/>
            </a:pPr>
            <a:r>
              <a:rPr lang="ar-SA" sz="2800" dirty="0">
                <a:cs typeface="+mj-cs"/>
              </a:rPr>
              <a:t> </a:t>
            </a:r>
            <a:r>
              <a:rPr lang="ar-SA" sz="2800" dirty="0" smtClean="0">
                <a:cs typeface="+mj-cs"/>
              </a:rPr>
              <a:t>اتجاهات      </a:t>
            </a:r>
            <a:r>
              <a:rPr lang="en-US" sz="2800" dirty="0" smtClean="0">
                <a:cs typeface="+mj-cs"/>
              </a:rPr>
              <a:t>Attitudes</a:t>
            </a:r>
            <a:endParaRPr lang="ar-SA" sz="2800" dirty="0" smtClean="0">
              <a:cs typeface="+mj-cs"/>
            </a:endParaRPr>
          </a:p>
          <a:p>
            <a:pPr algn="r"/>
            <a:endParaRPr lang="ar-SA" dirty="0"/>
          </a:p>
        </p:txBody>
      </p:sp>
    </p:spTree>
    <p:extLst>
      <p:ext uri="{BB962C8B-B14F-4D97-AF65-F5344CB8AC3E}">
        <p14:creationId xmlns:p14="http://schemas.microsoft.com/office/powerpoint/2010/main" val="110740125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457200" y="762000"/>
            <a:ext cx="8229600" cy="5638800"/>
          </a:xfrm>
        </p:spPr>
        <p:txBody>
          <a:bodyPr/>
          <a:lstStyle/>
          <a:p>
            <a:r>
              <a:rPr lang="ar-SA" dirty="0" smtClean="0"/>
              <a:t>3- تحليل المهام التعليمية </a:t>
            </a:r>
            <a:r>
              <a:rPr lang="en-US" dirty="0" smtClean="0"/>
              <a:t>Learning Task Analysis</a:t>
            </a:r>
          </a:p>
          <a:p>
            <a:r>
              <a:rPr lang="ar-SA" dirty="0" smtClean="0"/>
              <a:t>الأهداف المستهدفة تحتاج الى ان تحلل لتحديد متطلبات تحققها وهذه هي الأهداف المرحلية.</a:t>
            </a:r>
          </a:p>
          <a:p>
            <a:endParaRPr lang="ar-SA" dirty="0"/>
          </a:p>
          <a:p>
            <a:endParaRPr lang="ar-SA" dirty="0"/>
          </a:p>
        </p:txBody>
      </p:sp>
    </p:spTree>
    <p:extLst>
      <p:ext uri="{BB962C8B-B14F-4D97-AF65-F5344CB8AC3E}">
        <p14:creationId xmlns:p14="http://schemas.microsoft.com/office/powerpoint/2010/main" val="180355808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أمثلة على تحليل المهام</a:t>
            </a:r>
            <a:endParaRPr lang="ar-SA" dirty="0"/>
          </a:p>
        </p:txBody>
      </p:sp>
      <p:sp>
        <p:nvSpPr>
          <p:cNvPr id="3" name="Content Placeholder 2"/>
          <p:cNvSpPr>
            <a:spLocks noGrp="1"/>
          </p:cNvSpPr>
          <p:nvPr>
            <p:ph idx="1"/>
          </p:nvPr>
        </p:nvSpPr>
        <p:spPr>
          <a:xfrm>
            <a:off x="381000" y="2133601"/>
            <a:ext cx="8229600" cy="2667000"/>
          </a:xfrm>
        </p:spPr>
        <p:txBody>
          <a:bodyPr/>
          <a:lstStyle/>
          <a:p>
            <a:pPr marL="0" indent="0">
              <a:buNone/>
            </a:pPr>
            <a:r>
              <a:rPr lang="ar-SA" sz="1100" dirty="0" smtClean="0"/>
              <a:t>مثال 1 : طرح عددين كل عدد مكون من رقمين(</a:t>
            </a:r>
            <a:r>
              <a:rPr lang="en-US" sz="1100" dirty="0" smtClean="0"/>
              <a:t>-  </a:t>
            </a:r>
            <a:r>
              <a:rPr lang="en-US" sz="1100" dirty="0" err="1" smtClean="0"/>
              <a:t>mn</a:t>
            </a:r>
            <a:r>
              <a:rPr lang="en-US" sz="1100" dirty="0" smtClean="0"/>
              <a:t> </a:t>
            </a:r>
            <a:r>
              <a:rPr lang="ar-SA" sz="1100" dirty="0" smtClean="0"/>
              <a:t> </a:t>
            </a:r>
            <a:r>
              <a:rPr lang="en-US" sz="1100" dirty="0" err="1" smtClean="0"/>
              <a:t>pq</a:t>
            </a:r>
            <a:r>
              <a:rPr lang="ar-SA" sz="1100" dirty="0" smtClean="0"/>
              <a:t> )</a:t>
            </a:r>
          </a:p>
          <a:p>
            <a:pPr marL="0" indent="0">
              <a:buNone/>
            </a:pPr>
            <a:endParaRPr lang="ar-SA" dirty="0"/>
          </a:p>
          <a:p>
            <a:pPr marL="0" indent="0">
              <a:buNone/>
            </a:pPr>
            <a:r>
              <a:rPr lang="ar-SA" sz="1200" dirty="0" smtClean="0"/>
              <a:t>مثال 2 : تدريب الطفل أو المعاق على أكل الآيسكريم </a:t>
            </a:r>
            <a:endParaRPr lang="ar-SA" sz="1200" dirty="0"/>
          </a:p>
        </p:txBody>
      </p:sp>
    </p:spTree>
    <p:extLst>
      <p:ext uri="{BB962C8B-B14F-4D97-AF65-F5344CB8AC3E}">
        <p14:creationId xmlns:p14="http://schemas.microsoft.com/office/powerpoint/2010/main" val="52254297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346709"/>
            <a:ext cx="8724900" cy="6758940"/>
          </a:xfrm>
        </p:spPr>
        <p:txBody>
          <a:bodyPr/>
          <a:lstStyle/>
          <a:p>
            <a:pPr marL="0" indent="0">
              <a:buNone/>
            </a:pPr>
            <a:endParaRPr lang="en-US" dirty="0" smtClean="0"/>
          </a:p>
          <a:p>
            <a:pPr marL="0" indent="0">
              <a:buNone/>
            </a:pPr>
            <a:endParaRPr lang="en-US" dirty="0"/>
          </a:p>
          <a:p>
            <a:pPr marL="0" indent="0">
              <a:buNone/>
            </a:pPr>
            <a:endParaRPr lang="en-US" dirty="0" smtClean="0"/>
          </a:p>
          <a:p>
            <a:pPr marL="0" indent="0">
              <a:buNone/>
            </a:pPr>
            <a:endParaRPr lang="en-US" dirty="0"/>
          </a:p>
          <a:p>
            <a:pPr marL="0" indent="0">
              <a:buNone/>
            </a:pPr>
            <a:endParaRPr lang="en-US" dirty="0" smtClean="0"/>
          </a:p>
          <a:p>
            <a:pPr marL="0" indent="0">
              <a:buNone/>
            </a:pPr>
            <a:endParaRPr lang="en-US" dirty="0"/>
          </a:p>
          <a:p>
            <a:pPr marL="0" indent="0">
              <a:buNone/>
            </a:pPr>
            <a:endParaRPr lang="en-US" dirty="0" smtClean="0"/>
          </a:p>
        </p:txBody>
      </p:sp>
      <p:sp>
        <p:nvSpPr>
          <p:cNvPr id="4" name="Snip Diagonal Corner Rectangle 3"/>
          <p:cNvSpPr/>
          <p:nvPr/>
        </p:nvSpPr>
        <p:spPr>
          <a:xfrm>
            <a:off x="3474720" y="228600"/>
            <a:ext cx="1325880" cy="685800"/>
          </a:xfrm>
          <a:prstGeom prst="snip2Diag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en-US" dirty="0" err="1" smtClean="0">
                <a:solidFill>
                  <a:schemeClr val="tx1"/>
                </a:solidFill>
              </a:rPr>
              <a:t>Mn</a:t>
            </a:r>
            <a:r>
              <a:rPr lang="en-US" dirty="0" smtClean="0">
                <a:solidFill>
                  <a:schemeClr val="tx1"/>
                </a:solidFill>
              </a:rPr>
              <a:t> </a:t>
            </a:r>
            <a:endParaRPr lang="en-US" dirty="0" smtClean="0">
              <a:solidFill>
                <a:schemeClr val="tx1"/>
              </a:solidFill>
            </a:endParaRPr>
          </a:p>
          <a:p>
            <a:pPr algn="ctr"/>
            <a:r>
              <a:rPr lang="en-US" dirty="0" smtClean="0">
                <a:solidFill>
                  <a:schemeClr val="tx1"/>
                </a:solidFill>
              </a:rPr>
              <a:t>- </a:t>
            </a:r>
            <a:r>
              <a:rPr lang="en-US" dirty="0" err="1" smtClean="0">
                <a:solidFill>
                  <a:schemeClr val="tx1"/>
                </a:solidFill>
              </a:rPr>
              <a:t>Pq</a:t>
            </a:r>
            <a:r>
              <a:rPr lang="en-US" dirty="0" smtClean="0">
                <a:solidFill>
                  <a:schemeClr val="tx1"/>
                </a:solidFill>
              </a:rPr>
              <a:t>   </a:t>
            </a:r>
            <a:endParaRPr lang="ar-SA" dirty="0">
              <a:solidFill>
                <a:schemeClr val="tx1"/>
              </a:solidFill>
            </a:endParaRPr>
          </a:p>
        </p:txBody>
      </p:sp>
      <p:sp>
        <p:nvSpPr>
          <p:cNvPr id="6" name="Rectangle 5"/>
          <p:cNvSpPr/>
          <p:nvPr/>
        </p:nvSpPr>
        <p:spPr>
          <a:xfrm>
            <a:off x="3581400" y="1371600"/>
            <a:ext cx="1219200" cy="65532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en-US" dirty="0" err="1" smtClean="0">
                <a:solidFill>
                  <a:schemeClr val="tx1"/>
                </a:solidFill>
              </a:rPr>
              <a:t>pq</a:t>
            </a:r>
            <a:r>
              <a:rPr lang="en-US" dirty="0" smtClean="0">
                <a:solidFill>
                  <a:schemeClr val="tx1"/>
                </a:solidFill>
              </a:rPr>
              <a:t> </a:t>
            </a:r>
            <a:r>
              <a:rPr lang="ar-SA" dirty="0" smtClean="0">
                <a:solidFill>
                  <a:schemeClr val="tx1"/>
                </a:solidFill>
              </a:rPr>
              <a:t> </a:t>
            </a:r>
            <a:r>
              <a:rPr lang="en-US" dirty="0" smtClean="0">
                <a:solidFill>
                  <a:schemeClr val="tx1"/>
                </a:solidFill>
              </a:rPr>
              <a:t>&gt;</a:t>
            </a:r>
            <a:r>
              <a:rPr lang="ar-SA" dirty="0" smtClean="0">
                <a:solidFill>
                  <a:schemeClr val="tx1"/>
                </a:solidFill>
              </a:rPr>
              <a:t> </a:t>
            </a:r>
            <a:r>
              <a:rPr lang="en-US" dirty="0" err="1" smtClean="0">
                <a:solidFill>
                  <a:schemeClr val="tx1"/>
                </a:solidFill>
              </a:rPr>
              <a:t>mn</a:t>
            </a:r>
            <a:endParaRPr lang="ar-SA" dirty="0">
              <a:solidFill>
                <a:schemeClr val="tx1"/>
              </a:solidFill>
            </a:endParaRPr>
          </a:p>
        </p:txBody>
      </p:sp>
      <p:sp>
        <p:nvSpPr>
          <p:cNvPr id="7" name="Rectangle 6"/>
          <p:cNvSpPr/>
          <p:nvPr/>
        </p:nvSpPr>
        <p:spPr>
          <a:xfrm>
            <a:off x="3326130" y="2895601"/>
            <a:ext cx="1729740" cy="58674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en-US" dirty="0" smtClean="0">
                <a:solidFill>
                  <a:schemeClr val="tx1"/>
                </a:solidFill>
              </a:rPr>
              <a:t>q </a:t>
            </a:r>
            <a:r>
              <a:rPr lang="en-US" dirty="0">
                <a:solidFill>
                  <a:schemeClr val="tx1"/>
                </a:solidFill>
              </a:rPr>
              <a:t> </a:t>
            </a:r>
            <a:r>
              <a:rPr lang="en-US" dirty="0" smtClean="0">
                <a:solidFill>
                  <a:schemeClr val="tx1"/>
                </a:solidFill>
              </a:rPr>
              <a:t>&gt; n</a:t>
            </a:r>
            <a:endParaRPr lang="ar-SA" dirty="0">
              <a:solidFill>
                <a:schemeClr val="tx1"/>
              </a:solidFill>
            </a:endParaRPr>
          </a:p>
        </p:txBody>
      </p:sp>
      <p:sp>
        <p:nvSpPr>
          <p:cNvPr id="8" name="Rectangle 7"/>
          <p:cNvSpPr/>
          <p:nvPr/>
        </p:nvSpPr>
        <p:spPr>
          <a:xfrm>
            <a:off x="3326130" y="3962400"/>
            <a:ext cx="1729740" cy="6096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خذ من </a:t>
            </a:r>
            <a:r>
              <a:rPr lang="en-US" dirty="0" smtClean="0">
                <a:solidFill>
                  <a:schemeClr val="tx1"/>
                </a:solidFill>
              </a:rPr>
              <a:t>m</a:t>
            </a:r>
            <a:endParaRPr lang="ar-SA" dirty="0">
              <a:solidFill>
                <a:schemeClr val="tx1"/>
              </a:solidFill>
            </a:endParaRPr>
          </a:p>
        </p:txBody>
      </p:sp>
      <p:sp>
        <p:nvSpPr>
          <p:cNvPr id="11" name="Rectangle 10"/>
          <p:cNvSpPr/>
          <p:nvPr/>
        </p:nvSpPr>
        <p:spPr>
          <a:xfrm>
            <a:off x="3307080" y="5166360"/>
            <a:ext cx="1802130" cy="5334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اضف 10 لـ </a:t>
            </a:r>
            <a:r>
              <a:rPr lang="en-US" dirty="0" smtClean="0">
                <a:solidFill>
                  <a:schemeClr val="tx1"/>
                </a:solidFill>
              </a:rPr>
              <a:t>n</a:t>
            </a:r>
            <a:endParaRPr lang="ar-SA" dirty="0">
              <a:solidFill>
                <a:schemeClr val="tx1"/>
              </a:solidFill>
            </a:endParaRPr>
          </a:p>
        </p:txBody>
      </p:sp>
      <p:cxnSp>
        <p:nvCxnSpPr>
          <p:cNvPr id="20" name="Straight Arrow Connector 19"/>
          <p:cNvCxnSpPr/>
          <p:nvPr/>
        </p:nvCxnSpPr>
        <p:spPr>
          <a:xfrm>
            <a:off x="4137660" y="914400"/>
            <a:ext cx="0" cy="44196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1" name="Straight Arrow Connector 20"/>
          <p:cNvCxnSpPr/>
          <p:nvPr/>
        </p:nvCxnSpPr>
        <p:spPr>
          <a:xfrm>
            <a:off x="4143494" y="4572000"/>
            <a:ext cx="0" cy="59436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2" name="Straight Arrow Connector 21"/>
          <p:cNvCxnSpPr/>
          <p:nvPr/>
        </p:nvCxnSpPr>
        <p:spPr>
          <a:xfrm>
            <a:off x="4191000" y="2072640"/>
            <a:ext cx="0" cy="78867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3" name="Straight Arrow Connector 22"/>
          <p:cNvCxnSpPr/>
          <p:nvPr/>
        </p:nvCxnSpPr>
        <p:spPr>
          <a:xfrm>
            <a:off x="4137660" y="3531869"/>
            <a:ext cx="0" cy="388621"/>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6" name="Straight Arrow Connector 25"/>
          <p:cNvCxnSpPr/>
          <p:nvPr/>
        </p:nvCxnSpPr>
        <p:spPr>
          <a:xfrm flipH="1">
            <a:off x="3634740" y="2466975"/>
            <a:ext cx="55626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28" name="TextBox 27"/>
          <p:cNvSpPr txBox="1"/>
          <p:nvPr/>
        </p:nvSpPr>
        <p:spPr>
          <a:xfrm>
            <a:off x="3429000" y="2133600"/>
            <a:ext cx="621030" cy="373380"/>
          </a:xfrm>
          <a:prstGeom prst="rect">
            <a:avLst/>
          </a:prstGeom>
          <a:noFill/>
        </p:spPr>
        <p:txBody>
          <a:bodyPr wrap="square" rtlCol="1">
            <a:spAutoFit/>
          </a:bodyPr>
          <a:lstStyle/>
          <a:p>
            <a:pPr algn="ctr"/>
            <a:r>
              <a:rPr lang="ar-SA" dirty="0" smtClean="0"/>
              <a:t>لا</a:t>
            </a:r>
            <a:endParaRPr lang="ar-SA" dirty="0"/>
          </a:p>
        </p:txBody>
      </p:sp>
      <p:sp>
        <p:nvSpPr>
          <p:cNvPr id="29" name="TextBox 28"/>
          <p:cNvSpPr txBox="1"/>
          <p:nvPr/>
        </p:nvSpPr>
        <p:spPr>
          <a:xfrm>
            <a:off x="2438400" y="2221468"/>
            <a:ext cx="1143000" cy="369332"/>
          </a:xfrm>
          <a:prstGeom prst="rect">
            <a:avLst/>
          </a:prstGeom>
          <a:noFill/>
        </p:spPr>
        <p:txBody>
          <a:bodyPr wrap="square" rtlCol="1">
            <a:spAutoFit/>
          </a:bodyPr>
          <a:lstStyle/>
          <a:p>
            <a:r>
              <a:rPr lang="ar-SA" dirty="0" smtClean="0"/>
              <a:t>غير ممكن</a:t>
            </a:r>
            <a:endParaRPr lang="ar-SA" dirty="0"/>
          </a:p>
        </p:txBody>
      </p:sp>
      <p:sp>
        <p:nvSpPr>
          <p:cNvPr id="30" name="TextBox 29"/>
          <p:cNvSpPr txBox="1"/>
          <p:nvPr/>
        </p:nvSpPr>
        <p:spPr>
          <a:xfrm rot="16200000">
            <a:off x="3958590" y="2368034"/>
            <a:ext cx="685800" cy="369332"/>
          </a:xfrm>
          <a:prstGeom prst="rect">
            <a:avLst/>
          </a:prstGeom>
          <a:noFill/>
        </p:spPr>
        <p:txBody>
          <a:bodyPr wrap="square" rtlCol="1">
            <a:spAutoFit/>
          </a:bodyPr>
          <a:lstStyle/>
          <a:p>
            <a:r>
              <a:rPr lang="ar-SA" dirty="0" smtClean="0"/>
              <a:t>نعم</a:t>
            </a:r>
            <a:endParaRPr lang="ar-SA" dirty="0"/>
          </a:p>
        </p:txBody>
      </p:sp>
      <p:sp>
        <p:nvSpPr>
          <p:cNvPr id="36" name="TextBox 35"/>
          <p:cNvSpPr txBox="1"/>
          <p:nvPr/>
        </p:nvSpPr>
        <p:spPr>
          <a:xfrm rot="16200000">
            <a:off x="4036695" y="3638668"/>
            <a:ext cx="582931" cy="369332"/>
          </a:xfrm>
          <a:prstGeom prst="rect">
            <a:avLst/>
          </a:prstGeom>
          <a:noFill/>
        </p:spPr>
        <p:txBody>
          <a:bodyPr wrap="square" rtlCol="1">
            <a:spAutoFit/>
          </a:bodyPr>
          <a:lstStyle/>
          <a:p>
            <a:r>
              <a:rPr lang="ar-SA" dirty="0" smtClean="0"/>
              <a:t>نعم</a:t>
            </a:r>
            <a:endParaRPr lang="ar-SA" dirty="0"/>
          </a:p>
        </p:txBody>
      </p:sp>
      <p:cxnSp>
        <p:nvCxnSpPr>
          <p:cNvPr id="38" name="Straight Connector 37"/>
          <p:cNvCxnSpPr/>
          <p:nvPr/>
        </p:nvCxnSpPr>
        <p:spPr>
          <a:xfrm>
            <a:off x="4116824" y="5699760"/>
            <a:ext cx="0" cy="1211580"/>
          </a:xfrm>
          <a:prstGeom prst="line">
            <a:avLst/>
          </a:prstGeom>
        </p:spPr>
        <p:style>
          <a:lnRef idx="1">
            <a:schemeClr val="accent1"/>
          </a:lnRef>
          <a:fillRef idx="0">
            <a:schemeClr val="accent1"/>
          </a:fillRef>
          <a:effectRef idx="0">
            <a:schemeClr val="accent1"/>
          </a:effectRef>
          <a:fontRef idx="minor">
            <a:schemeClr val="tx1"/>
          </a:fontRef>
        </p:style>
      </p:cxnSp>
      <p:sp>
        <p:nvSpPr>
          <p:cNvPr id="19" name="Rectangle 18"/>
          <p:cNvSpPr/>
          <p:nvPr/>
        </p:nvSpPr>
        <p:spPr>
          <a:xfrm>
            <a:off x="5648325" y="393800"/>
            <a:ext cx="2701290" cy="646331"/>
          </a:xfrm>
          <a:prstGeom prst="rect">
            <a:avLst/>
          </a:prstGeom>
        </p:spPr>
        <p:txBody>
          <a:bodyPr wrap="square">
            <a:spAutoFit/>
          </a:bodyPr>
          <a:lstStyle/>
          <a:p>
            <a:r>
              <a:rPr lang="ar-SA" dirty="0"/>
              <a:t>مثال 1 : طرح عددين كل عدد </a:t>
            </a:r>
            <a:endParaRPr lang="ar-SA" dirty="0" smtClean="0"/>
          </a:p>
          <a:p>
            <a:r>
              <a:rPr lang="ar-SA" dirty="0" smtClean="0"/>
              <a:t>مكون </a:t>
            </a:r>
            <a:r>
              <a:rPr lang="ar-SA" dirty="0"/>
              <a:t>من </a:t>
            </a:r>
            <a:r>
              <a:rPr lang="ar-SA" dirty="0" smtClean="0"/>
              <a:t>رقمين </a:t>
            </a:r>
            <a:r>
              <a:rPr lang="en-US" dirty="0" err="1" smtClean="0"/>
              <a:t>mn</a:t>
            </a:r>
            <a:r>
              <a:rPr lang="en-US" dirty="0" smtClean="0"/>
              <a:t> -  </a:t>
            </a:r>
            <a:r>
              <a:rPr lang="en-US" dirty="0" err="1" smtClean="0"/>
              <a:t>pq</a:t>
            </a:r>
            <a:r>
              <a:rPr lang="en-US" dirty="0"/>
              <a:t> </a:t>
            </a:r>
            <a:endParaRPr lang="en-US" dirty="0"/>
          </a:p>
        </p:txBody>
      </p:sp>
    </p:spTree>
    <p:extLst>
      <p:ext uri="{BB962C8B-B14F-4D97-AF65-F5344CB8AC3E}">
        <p14:creationId xmlns:p14="http://schemas.microsoft.com/office/powerpoint/2010/main" val="413136995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371600" y="685800"/>
            <a:ext cx="6400800" cy="5562600"/>
          </a:xfrm>
        </p:spPr>
        <p:txBody>
          <a:bodyPr/>
          <a:lstStyle/>
          <a:p>
            <a:r>
              <a:rPr lang="ar-SA" dirty="0" smtClean="0"/>
              <a:t>غ</a:t>
            </a:r>
            <a:endParaRPr lang="ar-SA" dirty="0"/>
          </a:p>
        </p:txBody>
      </p:sp>
      <p:sp>
        <p:nvSpPr>
          <p:cNvPr id="4" name="Rectangle 3"/>
          <p:cNvSpPr/>
          <p:nvPr/>
        </p:nvSpPr>
        <p:spPr>
          <a:xfrm>
            <a:off x="3600450" y="838200"/>
            <a:ext cx="1943100" cy="3810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اطرح العمود الأيمن</a:t>
            </a:r>
            <a:endParaRPr lang="ar-SA" dirty="0">
              <a:solidFill>
                <a:schemeClr val="tx1"/>
              </a:solidFill>
            </a:endParaRPr>
          </a:p>
        </p:txBody>
      </p:sp>
      <p:sp>
        <p:nvSpPr>
          <p:cNvPr id="5" name="Rectangle 4"/>
          <p:cNvSpPr/>
          <p:nvPr/>
        </p:nvSpPr>
        <p:spPr>
          <a:xfrm>
            <a:off x="3600450" y="1920240"/>
            <a:ext cx="1943100" cy="381000"/>
          </a:xfrm>
          <a:prstGeom prst="rect">
            <a:avLst/>
          </a:prstGeom>
          <a:solidFill>
            <a:schemeClr val="bg1"/>
          </a:solidFill>
          <a:ln w="3175"/>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اطرح العمود الأيمن</a:t>
            </a:r>
            <a:endParaRPr lang="ar-SA" dirty="0">
              <a:solidFill>
                <a:schemeClr val="tx1"/>
              </a:solidFill>
            </a:endParaRPr>
          </a:p>
        </p:txBody>
      </p:sp>
      <p:sp>
        <p:nvSpPr>
          <p:cNvPr id="6" name="TextBox 5"/>
          <p:cNvSpPr txBox="1"/>
          <p:nvPr/>
        </p:nvSpPr>
        <p:spPr>
          <a:xfrm>
            <a:off x="3771900" y="2743200"/>
            <a:ext cx="1485900" cy="369332"/>
          </a:xfrm>
          <a:prstGeom prst="rect">
            <a:avLst/>
          </a:prstGeom>
          <a:noFill/>
          <a:ln>
            <a:solidFill>
              <a:schemeClr val="tx1"/>
            </a:solidFill>
          </a:ln>
        </p:spPr>
        <p:txBody>
          <a:bodyPr wrap="square" rtlCol="1">
            <a:spAutoFit/>
          </a:bodyPr>
          <a:lstStyle/>
          <a:p>
            <a:r>
              <a:rPr lang="en-US" dirty="0" smtClean="0"/>
              <a:t>m-1 &gt; p     </a:t>
            </a:r>
            <a:endParaRPr lang="ar-SA" dirty="0"/>
          </a:p>
        </p:txBody>
      </p:sp>
      <p:cxnSp>
        <p:nvCxnSpPr>
          <p:cNvPr id="9" name="Straight Arrow Connector 8"/>
          <p:cNvCxnSpPr/>
          <p:nvPr/>
        </p:nvCxnSpPr>
        <p:spPr>
          <a:xfrm>
            <a:off x="4514850" y="3112532"/>
            <a:ext cx="0" cy="62126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1" name="TextBox 10"/>
          <p:cNvSpPr txBox="1"/>
          <p:nvPr/>
        </p:nvSpPr>
        <p:spPr>
          <a:xfrm>
            <a:off x="3600450" y="3733800"/>
            <a:ext cx="1943100" cy="369332"/>
          </a:xfrm>
          <a:prstGeom prst="rect">
            <a:avLst/>
          </a:prstGeom>
          <a:noFill/>
          <a:ln>
            <a:solidFill>
              <a:schemeClr val="tx1"/>
            </a:solidFill>
          </a:ln>
        </p:spPr>
        <p:txBody>
          <a:bodyPr wrap="square" rtlCol="1">
            <a:spAutoFit/>
          </a:bodyPr>
          <a:lstStyle/>
          <a:p>
            <a:r>
              <a:rPr lang="ar-SA" dirty="0" smtClean="0"/>
              <a:t>اطرح الجانب الأيسر</a:t>
            </a:r>
            <a:endParaRPr lang="ar-SA" dirty="0"/>
          </a:p>
        </p:txBody>
      </p:sp>
      <p:cxnSp>
        <p:nvCxnSpPr>
          <p:cNvPr id="13" name="Straight Arrow Connector 12"/>
          <p:cNvCxnSpPr/>
          <p:nvPr/>
        </p:nvCxnSpPr>
        <p:spPr>
          <a:xfrm>
            <a:off x="4514850" y="4103132"/>
            <a:ext cx="0" cy="69746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5" name="TextBox 14"/>
          <p:cNvSpPr txBox="1"/>
          <p:nvPr/>
        </p:nvSpPr>
        <p:spPr>
          <a:xfrm>
            <a:off x="3829050" y="4800600"/>
            <a:ext cx="1371600" cy="646331"/>
          </a:xfrm>
          <a:prstGeom prst="rect">
            <a:avLst/>
          </a:prstGeom>
          <a:noFill/>
          <a:ln>
            <a:solidFill>
              <a:schemeClr val="tx1"/>
            </a:solidFill>
          </a:ln>
        </p:spPr>
        <p:txBody>
          <a:bodyPr wrap="square" rtlCol="1">
            <a:spAutoFit/>
          </a:bodyPr>
          <a:lstStyle/>
          <a:p>
            <a:r>
              <a:rPr lang="ar-SA" dirty="0" smtClean="0"/>
              <a:t>سجل الفرق  في الجانب الأيسر</a:t>
            </a:r>
            <a:endParaRPr lang="ar-SA" dirty="0"/>
          </a:p>
        </p:txBody>
      </p:sp>
      <p:sp>
        <p:nvSpPr>
          <p:cNvPr id="16" name="TextBox 15"/>
          <p:cNvSpPr txBox="1"/>
          <p:nvPr/>
        </p:nvSpPr>
        <p:spPr>
          <a:xfrm>
            <a:off x="4577661" y="3247906"/>
            <a:ext cx="501069" cy="369332"/>
          </a:xfrm>
          <a:prstGeom prst="rect">
            <a:avLst/>
          </a:prstGeom>
          <a:noFill/>
          <a:ln>
            <a:solidFill>
              <a:schemeClr val="bg1"/>
            </a:solidFill>
          </a:ln>
        </p:spPr>
        <p:txBody>
          <a:bodyPr wrap="square" rtlCol="1">
            <a:spAutoFit/>
          </a:bodyPr>
          <a:lstStyle/>
          <a:p>
            <a:r>
              <a:rPr lang="ar-SA" dirty="0" smtClean="0"/>
              <a:t> نعم</a:t>
            </a:r>
            <a:endParaRPr lang="ar-SA" dirty="0"/>
          </a:p>
        </p:txBody>
      </p:sp>
      <p:cxnSp>
        <p:nvCxnSpPr>
          <p:cNvPr id="18" name="Straight Arrow Connector 17"/>
          <p:cNvCxnSpPr>
            <a:stCxn id="4" idx="2"/>
          </p:cNvCxnSpPr>
          <p:nvPr/>
        </p:nvCxnSpPr>
        <p:spPr>
          <a:xfrm>
            <a:off x="4572000" y="1219200"/>
            <a:ext cx="0" cy="69342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0" name="Straight Arrow Connector 19"/>
          <p:cNvCxnSpPr/>
          <p:nvPr/>
        </p:nvCxnSpPr>
        <p:spPr>
          <a:xfrm flipH="1">
            <a:off x="4509134" y="2194084"/>
            <a:ext cx="11432" cy="60221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7" name="Straight Connector 6"/>
          <p:cNvCxnSpPr>
            <a:endCxn id="4" idx="0"/>
          </p:cNvCxnSpPr>
          <p:nvPr/>
        </p:nvCxnSpPr>
        <p:spPr>
          <a:xfrm flipH="1">
            <a:off x="4572000" y="0"/>
            <a:ext cx="5661" cy="838200"/>
          </a:xfrm>
          <a:prstGeom prst="line">
            <a:avLst/>
          </a:prstGeom>
        </p:spPr>
        <p:style>
          <a:lnRef idx="1">
            <a:schemeClr val="accent1"/>
          </a:lnRef>
          <a:fillRef idx="0">
            <a:schemeClr val="accent1"/>
          </a:fillRef>
          <a:effectRef idx="0">
            <a:schemeClr val="accent1"/>
          </a:effectRef>
          <a:fontRef idx="minor">
            <a:schemeClr val="tx1"/>
          </a:fontRef>
        </p:style>
      </p:cxnSp>
      <p:sp>
        <p:nvSpPr>
          <p:cNvPr id="10" name="Rectangle 9"/>
          <p:cNvSpPr/>
          <p:nvPr/>
        </p:nvSpPr>
        <p:spPr>
          <a:xfrm>
            <a:off x="6019800" y="572869"/>
            <a:ext cx="2819400" cy="646331"/>
          </a:xfrm>
          <a:prstGeom prst="rect">
            <a:avLst/>
          </a:prstGeom>
        </p:spPr>
        <p:txBody>
          <a:bodyPr wrap="square">
            <a:spAutoFit/>
          </a:bodyPr>
          <a:lstStyle/>
          <a:p>
            <a:r>
              <a:rPr lang="ar-SA" dirty="0" smtClean="0"/>
              <a:t>تابع مثال </a:t>
            </a:r>
            <a:r>
              <a:rPr lang="ar-SA" dirty="0"/>
              <a:t>1 : طرح عددين كل عدد </a:t>
            </a:r>
          </a:p>
          <a:p>
            <a:r>
              <a:rPr lang="ar-SA" dirty="0"/>
              <a:t>مكون من رقمين </a:t>
            </a:r>
            <a:r>
              <a:rPr lang="en-US" dirty="0" err="1"/>
              <a:t>mn</a:t>
            </a:r>
            <a:r>
              <a:rPr lang="en-US" dirty="0"/>
              <a:t> -  </a:t>
            </a:r>
            <a:r>
              <a:rPr lang="en-US" dirty="0" err="1"/>
              <a:t>pq</a:t>
            </a:r>
            <a:r>
              <a:rPr lang="en-US" dirty="0"/>
              <a:t> </a:t>
            </a:r>
          </a:p>
        </p:txBody>
      </p:sp>
    </p:spTree>
    <p:extLst>
      <p:ext uri="{BB962C8B-B14F-4D97-AF65-F5344CB8AC3E}">
        <p14:creationId xmlns:p14="http://schemas.microsoft.com/office/powerpoint/2010/main" val="225772294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371600" y="762000"/>
            <a:ext cx="6400800" cy="5715000"/>
          </a:xfrm>
        </p:spPr>
        <p:txBody>
          <a:bodyPr>
            <a:normAutofit/>
          </a:bodyPr>
          <a:lstStyle/>
          <a:p>
            <a:r>
              <a:rPr lang="ar-SA" sz="1200" dirty="0"/>
              <a:t>مثال 2 : </a:t>
            </a:r>
            <a:r>
              <a:rPr lang="ar-SA" sz="1200" dirty="0" smtClean="0"/>
              <a:t>تدريب </a:t>
            </a:r>
            <a:r>
              <a:rPr lang="ar-SA" sz="1200" dirty="0"/>
              <a:t>الطفل أو المعاق على أكل الآيسكريم </a:t>
            </a:r>
          </a:p>
        </p:txBody>
      </p:sp>
      <p:sp>
        <p:nvSpPr>
          <p:cNvPr id="6" name="TextBox 5"/>
          <p:cNvSpPr txBox="1"/>
          <p:nvPr/>
        </p:nvSpPr>
        <p:spPr>
          <a:xfrm>
            <a:off x="3489960" y="1524000"/>
            <a:ext cx="2135521" cy="369332"/>
          </a:xfrm>
          <a:prstGeom prst="rect">
            <a:avLst/>
          </a:prstGeom>
          <a:noFill/>
          <a:ln>
            <a:solidFill>
              <a:schemeClr val="tx1"/>
            </a:solidFill>
          </a:ln>
        </p:spPr>
        <p:txBody>
          <a:bodyPr wrap="none" rtlCol="1">
            <a:spAutoFit/>
          </a:bodyPr>
          <a:lstStyle/>
          <a:p>
            <a:r>
              <a:rPr lang="ar-SA" dirty="0" smtClean="0"/>
              <a:t>كيف يأكل الطفل الآيسكريم</a:t>
            </a:r>
            <a:endParaRPr lang="ar-SA" dirty="0"/>
          </a:p>
        </p:txBody>
      </p:sp>
      <p:sp>
        <p:nvSpPr>
          <p:cNvPr id="7" name="TextBox 6"/>
          <p:cNvSpPr txBox="1"/>
          <p:nvPr/>
        </p:nvSpPr>
        <p:spPr>
          <a:xfrm>
            <a:off x="4089482" y="2381012"/>
            <a:ext cx="936475" cy="369332"/>
          </a:xfrm>
          <a:prstGeom prst="rect">
            <a:avLst/>
          </a:prstGeom>
          <a:noFill/>
          <a:ln>
            <a:solidFill>
              <a:schemeClr val="tx1"/>
            </a:solidFill>
          </a:ln>
        </p:spPr>
        <p:txBody>
          <a:bodyPr wrap="none" rtlCol="1">
            <a:spAutoFit/>
          </a:bodyPr>
          <a:lstStyle/>
          <a:p>
            <a:r>
              <a:rPr lang="ar-SA" dirty="0" smtClean="0"/>
              <a:t>يأخذ ملعقة</a:t>
            </a:r>
            <a:endParaRPr lang="ar-SA" dirty="0"/>
          </a:p>
        </p:txBody>
      </p:sp>
      <p:sp>
        <p:nvSpPr>
          <p:cNvPr id="8" name="TextBox 7"/>
          <p:cNvSpPr txBox="1"/>
          <p:nvPr/>
        </p:nvSpPr>
        <p:spPr>
          <a:xfrm>
            <a:off x="3717463" y="3048000"/>
            <a:ext cx="1718740" cy="369332"/>
          </a:xfrm>
          <a:prstGeom prst="rect">
            <a:avLst/>
          </a:prstGeom>
          <a:noFill/>
          <a:ln>
            <a:solidFill>
              <a:schemeClr val="tx1"/>
            </a:solidFill>
          </a:ln>
        </p:spPr>
        <p:txBody>
          <a:bodyPr wrap="none" rtlCol="1">
            <a:spAutoFit/>
          </a:bodyPr>
          <a:lstStyle/>
          <a:p>
            <a:r>
              <a:rPr lang="ar-SA" dirty="0" smtClean="0"/>
              <a:t>يغمسها في الآيسكريم</a:t>
            </a:r>
            <a:endParaRPr lang="ar-SA" dirty="0"/>
          </a:p>
        </p:txBody>
      </p:sp>
      <p:sp>
        <p:nvSpPr>
          <p:cNvPr id="9" name="TextBox 8"/>
          <p:cNvSpPr txBox="1"/>
          <p:nvPr/>
        </p:nvSpPr>
        <p:spPr>
          <a:xfrm>
            <a:off x="3896593" y="3962400"/>
            <a:ext cx="1380506" cy="369332"/>
          </a:xfrm>
          <a:prstGeom prst="rect">
            <a:avLst/>
          </a:prstGeom>
          <a:noFill/>
          <a:ln>
            <a:solidFill>
              <a:schemeClr val="tx1"/>
            </a:solidFill>
          </a:ln>
        </p:spPr>
        <p:txBody>
          <a:bodyPr wrap="none" rtlCol="1">
            <a:spAutoFit/>
          </a:bodyPr>
          <a:lstStyle/>
          <a:p>
            <a:r>
              <a:rPr lang="ar-SA" dirty="0" err="1" smtClean="0"/>
              <a:t>يملؤها</a:t>
            </a:r>
            <a:r>
              <a:rPr lang="ar-SA" dirty="0" smtClean="0"/>
              <a:t> بكمية منه</a:t>
            </a:r>
            <a:endParaRPr lang="ar-SA" dirty="0"/>
          </a:p>
        </p:txBody>
      </p:sp>
      <p:sp>
        <p:nvSpPr>
          <p:cNvPr id="10" name="TextBox 9"/>
          <p:cNvSpPr txBox="1"/>
          <p:nvPr/>
        </p:nvSpPr>
        <p:spPr>
          <a:xfrm>
            <a:off x="3978346" y="4960144"/>
            <a:ext cx="1298753" cy="369332"/>
          </a:xfrm>
          <a:prstGeom prst="rect">
            <a:avLst/>
          </a:prstGeom>
          <a:noFill/>
          <a:ln>
            <a:solidFill>
              <a:schemeClr val="tx1"/>
            </a:solidFill>
          </a:ln>
        </p:spPr>
        <p:txBody>
          <a:bodyPr wrap="none" rtlCol="1">
            <a:spAutoFit/>
          </a:bodyPr>
          <a:lstStyle/>
          <a:p>
            <a:r>
              <a:rPr lang="ar-SA" dirty="0" smtClean="0"/>
              <a:t>يوجهها إلى فمه</a:t>
            </a:r>
            <a:endParaRPr lang="ar-SA" dirty="0"/>
          </a:p>
        </p:txBody>
      </p:sp>
      <p:sp>
        <p:nvSpPr>
          <p:cNvPr id="11" name="TextBox 10"/>
          <p:cNvSpPr txBox="1"/>
          <p:nvPr/>
        </p:nvSpPr>
        <p:spPr>
          <a:xfrm>
            <a:off x="3997645" y="5924788"/>
            <a:ext cx="1396839" cy="369332"/>
          </a:xfrm>
          <a:prstGeom prst="rect">
            <a:avLst/>
          </a:prstGeom>
          <a:noFill/>
          <a:ln>
            <a:solidFill>
              <a:schemeClr val="tx1"/>
            </a:solidFill>
          </a:ln>
        </p:spPr>
        <p:txBody>
          <a:bodyPr wrap="square" rtlCol="1">
            <a:spAutoFit/>
          </a:bodyPr>
          <a:lstStyle/>
          <a:p>
            <a:r>
              <a:rPr lang="ar-SA" dirty="0" smtClean="0"/>
              <a:t> يأكل الآيسكريم</a:t>
            </a:r>
            <a:endParaRPr lang="ar-SA" dirty="0"/>
          </a:p>
        </p:txBody>
      </p:sp>
      <p:cxnSp>
        <p:nvCxnSpPr>
          <p:cNvPr id="13" name="Straight Arrow Connector 12"/>
          <p:cNvCxnSpPr>
            <a:stCxn id="6" idx="2"/>
            <a:endCxn id="7" idx="0"/>
          </p:cNvCxnSpPr>
          <p:nvPr/>
        </p:nvCxnSpPr>
        <p:spPr>
          <a:xfrm flipH="1">
            <a:off x="4557720" y="1893332"/>
            <a:ext cx="1" cy="48768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6" name="Straight Arrow Connector 15"/>
          <p:cNvCxnSpPr>
            <a:stCxn id="8" idx="2"/>
            <a:endCxn id="9" idx="0"/>
          </p:cNvCxnSpPr>
          <p:nvPr/>
        </p:nvCxnSpPr>
        <p:spPr>
          <a:xfrm>
            <a:off x="4576833" y="3417332"/>
            <a:ext cx="10013" cy="54506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8" name="Straight Arrow Connector 17"/>
          <p:cNvCxnSpPr>
            <a:stCxn id="7" idx="2"/>
            <a:endCxn id="8" idx="0"/>
          </p:cNvCxnSpPr>
          <p:nvPr/>
        </p:nvCxnSpPr>
        <p:spPr>
          <a:xfrm>
            <a:off x="4557720" y="2750344"/>
            <a:ext cx="19113" cy="297656"/>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0" name="Straight Arrow Connector 19"/>
          <p:cNvCxnSpPr>
            <a:stCxn id="9" idx="2"/>
          </p:cNvCxnSpPr>
          <p:nvPr/>
        </p:nvCxnSpPr>
        <p:spPr>
          <a:xfrm>
            <a:off x="4586846" y="4331732"/>
            <a:ext cx="12999" cy="62841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2" name="Straight Arrow Connector 21"/>
          <p:cNvCxnSpPr/>
          <p:nvPr/>
        </p:nvCxnSpPr>
        <p:spPr>
          <a:xfrm>
            <a:off x="4612482" y="5329476"/>
            <a:ext cx="0" cy="59531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52179508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sz="3600" dirty="0" smtClean="0"/>
              <a:t>المهارات العقلية      </a:t>
            </a:r>
            <a:r>
              <a:rPr lang="en-US" sz="2400" dirty="0" smtClean="0"/>
              <a:t>Intellectual Skills</a:t>
            </a:r>
            <a:endParaRPr lang="en-US" sz="2400" dirty="0"/>
          </a:p>
        </p:txBody>
      </p:sp>
      <p:sp>
        <p:nvSpPr>
          <p:cNvPr id="3" name="Subtitle 2"/>
          <p:cNvSpPr>
            <a:spLocks noGrp="1"/>
          </p:cNvSpPr>
          <p:nvPr>
            <p:ph type="subTitle" idx="1"/>
          </p:nvPr>
        </p:nvSpPr>
        <p:spPr/>
        <p:txBody>
          <a:bodyPr>
            <a:normAutofit fontScale="70000" lnSpcReduction="20000"/>
          </a:bodyPr>
          <a:lstStyle/>
          <a:p>
            <a:pPr algn="r"/>
            <a:r>
              <a:rPr lang="ar-SA" dirty="0" smtClean="0">
                <a:solidFill>
                  <a:srgbClr val="FF0000"/>
                </a:solidFill>
              </a:rPr>
              <a:t>شروطها الداخلية</a:t>
            </a:r>
            <a:r>
              <a:rPr lang="ar-SA" dirty="0" smtClean="0"/>
              <a:t>: أن يكون المتعلم على معرفة بالمفاهيم التي يحتاجها تعلم المفاهيم الجديدة. واستراتيجيات تذكرها.</a:t>
            </a:r>
          </a:p>
          <a:p>
            <a:pPr algn="r"/>
            <a:endParaRPr lang="ar-SA" dirty="0"/>
          </a:p>
          <a:p>
            <a:pPr algn="r"/>
            <a:r>
              <a:rPr lang="ar-SA" dirty="0" smtClean="0">
                <a:solidFill>
                  <a:srgbClr val="FF0000"/>
                </a:solidFill>
              </a:rPr>
              <a:t>شروطها الخارجية: </a:t>
            </a:r>
            <a:r>
              <a:rPr lang="ar-SA" dirty="0" smtClean="0">
                <a:solidFill>
                  <a:schemeClr val="tx1"/>
                </a:solidFill>
              </a:rPr>
              <a:t>تدريب المتعلم، ومساعدته على التعلم، تبسيط المعلومات.</a:t>
            </a:r>
            <a:endParaRPr lang="ar-SA" dirty="0">
              <a:solidFill>
                <a:schemeClr val="tx1"/>
              </a:solidFill>
            </a:endParaRPr>
          </a:p>
        </p:txBody>
      </p:sp>
    </p:spTree>
    <p:extLst>
      <p:ext uri="{BB962C8B-B14F-4D97-AF65-F5344CB8AC3E}">
        <p14:creationId xmlns:p14="http://schemas.microsoft.com/office/powerpoint/2010/main" val="331036066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dirty="0" smtClean="0"/>
              <a:t>مكونات المهارات العقلية </a:t>
            </a:r>
            <a:endParaRPr lang="ar-SA" dirty="0"/>
          </a:p>
        </p:txBody>
      </p:sp>
      <p:sp>
        <p:nvSpPr>
          <p:cNvPr id="3" name="Subtitle 2"/>
          <p:cNvSpPr>
            <a:spLocks noGrp="1"/>
          </p:cNvSpPr>
          <p:nvPr>
            <p:ph type="subTitle" idx="1"/>
          </p:nvPr>
        </p:nvSpPr>
        <p:spPr>
          <a:xfrm>
            <a:off x="609600" y="3886200"/>
            <a:ext cx="7696200" cy="2209800"/>
          </a:xfrm>
        </p:spPr>
        <p:txBody>
          <a:bodyPr>
            <a:normAutofit/>
          </a:bodyPr>
          <a:lstStyle/>
          <a:p>
            <a:pPr algn="r"/>
            <a:r>
              <a:rPr lang="ar-SA" dirty="0" smtClean="0"/>
              <a:t>1- المفاهيم </a:t>
            </a:r>
            <a:r>
              <a:rPr lang="en-US" dirty="0" smtClean="0"/>
              <a:t>concepts </a:t>
            </a:r>
            <a:r>
              <a:rPr lang="ar-SA" dirty="0" smtClean="0"/>
              <a:t> </a:t>
            </a:r>
          </a:p>
          <a:p>
            <a:pPr algn="r"/>
            <a:r>
              <a:rPr lang="ar-SA" dirty="0" smtClean="0"/>
              <a:t>2- التمييز بين خصائص المفاهيم </a:t>
            </a:r>
            <a:r>
              <a:rPr lang="en-US" dirty="0" smtClean="0"/>
              <a:t>discriminations</a:t>
            </a:r>
            <a:r>
              <a:rPr lang="ar-SA" dirty="0" smtClean="0"/>
              <a:t> </a:t>
            </a:r>
          </a:p>
          <a:p>
            <a:pPr algn="r"/>
            <a:r>
              <a:rPr lang="ar-SA" dirty="0" smtClean="0"/>
              <a:t>3- القواعد ذات المستوى الأعلى </a:t>
            </a:r>
            <a:r>
              <a:rPr lang="en-US" dirty="0" smtClean="0"/>
              <a:t>higher-order rules</a:t>
            </a:r>
            <a:endParaRPr lang="ar-SA" dirty="0"/>
          </a:p>
        </p:txBody>
      </p:sp>
    </p:spTree>
    <p:extLst>
      <p:ext uri="{BB962C8B-B14F-4D97-AF65-F5344CB8AC3E}">
        <p14:creationId xmlns:p14="http://schemas.microsoft.com/office/powerpoint/2010/main" val="37787807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62000" y="381000"/>
            <a:ext cx="7772400" cy="1470025"/>
          </a:xfrm>
        </p:spPr>
        <p:txBody>
          <a:bodyPr/>
          <a:lstStyle/>
          <a:p>
            <a:r>
              <a:rPr lang="ar-SA" dirty="0" smtClean="0"/>
              <a:t>متطلبات تعلم المهارات العقلية</a:t>
            </a:r>
            <a:endParaRPr lang="ar-SA" dirty="0"/>
          </a:p>
        </p:txBody>
      </p:sp>
      <p:sp>
        <p:nvSpPr>
          <p:cNvPr id="3" name="Subtitle 2"/>
          <p:cNvSpPr>
            <a:spLocks noGrp="1"/>
          </p:cNvSpPr>
          <p:nvPr>
            <p:ph type="subTitle" idx="1"/>
          </p:nvPr>
        </p:nvSpPr>
        <p:spPr>
          <a:xfrm>
            <a:off x="1371600" y="2133600"/>
            <a:ext cx="6400800" cy="3505200"/>
          </a:xfrm>
        </p:spPr>
        <p:txBody>
          <a:bodyPr/>
          <a:lstStyle/>
          <a:p>
            <a:pPr marL="514350" indent="-514350" algn="r">
              <a:buFont typeface="+mj-lt"/>
              <a:buAutoNum type="arabicPeriod"/>
            </a:pPr>
            <a:r>
              <a:rPr lang="ar-SA" dirty="0" smtClean="0"/>
              <a:t>تعلم مهارة عقلية يتطلب تعلم مهارات عقلية سابقة لها واقل منها مستوى (أنظر الرسم التالي).</a:t>
            </a:r>
          </a:p>
          <a:p>
            <a:pPr marL="514350" indent="-514350" algn="r">
              <a:buFont typeface="+mj-lt"/>
              <a:buAutoNum type="arabicPeriod"/>
            </a:pPr>
            <a:r>
              <a:rPr lang="ar-SA" dirty="0" smtClean="0"/>
              <a:t>لكل مهارة عقلية ظروف تعلم داخلية وخارجية تختلف عن غيرها</a:t>
            </a:r>
            <a:endParaRPr lang="ar-SA" dirty="0"/>
          </a:p>
        </p:txBody>
      </p:sp>
    </p:spTree>
    <p:extLst>
      <p:ext uri="{BB962C8B-B14F-4D97-AF65-F5344CB8AC3E}">
        <p14:creationId xmlns:p14="http://schemas.microsoft.com/office/powerpoint/2010/main" val="114841934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609600" y="381000"/>
            <a:ext cx="7772400" cy="6172200"/>
          </a:xfrm>
        </p:spPr>
        <p:txBody>
          <a:bodyPr/>
          <a:lstStyle/>
          <a:p>
            <a:endParaRPr lang="ar-SA" dirty="0"/>
          </a:p>
        </p:txBody>
      </p:sp>
      <p:graphicFrame>
        <p:nvGraphicFramePr>
          <p:cNvPr id="4" name="Diagram 3"/>
          <p:cNvGraphicFramePr/>
          <p:nvPr>
            <p:extLst>
              <p:ext uri="{D42A27DB-BD31-4B8C-83A1-F6EECF244321}">
                <p14:modId xmlns:p14="http://schemas.microsoft.com/office/powerpoint/2010/main" val="1186053695"/>
              </p:ext>
            </p:extLst>
          </p:nvPr>
        </p:nvGraphicFramePr>
        <p:xfrm>
          <a:off x="914400" y="609600"/>
          <a:ext cx="7162800" cy="58674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924544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62000" y="304801"/>
            <a:ext cx="7772400" cy="990600"/>
          </a:xfrm>
        </p:spPr>
        <p:txBody>
          <a:bodyPr>
            <a:normAutofit/>
          </a:bodyPr>
          <a:lstStyle/>
          <a:p>
            <a:r>
              <a:rPr lang="en-US" sz="3200" dirty="0"/>
              <a:t> </a:t>
            </a:r>
            <a:r>
              <a:rPr lang="ar-SA" sz="3200" dirty="0"/>
              <a:t>استراتيجيات تعلم ذهنية </a:t>
            </a:r>
            <a:r>
              <a:rPr lang="en-US" sz="3200" dirty="0" smtClean="0"/>
              <a:t>Cognitive strategies</a:t>
            </a:r>
            <a:endParaRPr lang="ar-SA" sz="3200" dirty="0"/>
          </a:p>
        </p:txBody>
      </p:sp>
      <p:sp>
        <p:nvSpPr>
          <p:cNvPr id="3" name="Subtitle 2"/>
          <p:cNvSpPr>
            <a:spLocks noGrp="1"/>
          </p:cNvSpPr>
          <p:nvPr>
            <p:ph type="subTitle" idx="1"/>
          </p:nvPr>
        </p:nvSpPr>
        <p:spPr>
          <a:xfrm>
            <a:off x="762000" y="2057400"/>
            <a:ext cx="7848600" cy="3810000"/>
          </a:xfrm>
        </p:spPr>
        <p:txBody>
          <a:bodyPr>
            <a:normAutofit/>
          </a:bodyPr>
          <a:lstStyle/>
          <a:p>
            <a:pPr algn="r"/>
            <a:r>
              <a:rPr lang="ar-SA" sz="3600" dirty="0" smtClean="0"/>
              <a:t>تشتمل على الاستراتيجيات التالية: </a:t>
            </a:r>
          </a:p>
          <a:p>
            <a:pPr marL="457200" indent="-457200" algn="r">
              <a:buFont typeface="Arial" panose="020B0604020202020204" pitchFamily="34" charset="0"/>
              <a:buChar char="•"/>
            </a:pPr>
            <a:r>
              <a:rPr lang="ar-SA" sz="3600" dirty="0"/>
              <a:t>استراتيجيات حفظ </a:t>
            </a:r>
            <a:r>
              <a:rPr lang="ar-SA" sz="3600" dirty="0" smtClean="0"/>
              <a:t>المعلومات في الذاكرة</a:t>
            </a:r>
          </a:p>
          <a:p>
            <a:pPr marL="457200" indent="-457200" algn="r">
              <a:buFont typeface="Arial" panose="020B0604020202020204" pitchFamily="34" charset="0"/>
              <a:buChar char="•"/>
            </a:pPr>
            <a:r>
              <a:rPr lang="ar-SA" sz="3600" dirty="0"/>
              <a:t>استراتيجيات </a:t>
            </a:r>
            <a:r>
              <a:rPr lang="ar-SA" sz="3600" dirty="0" smtClean="0"/>
              <a:t>البحث عن المعلومات في الذاكرة</a:t>
            </a:r>
          </a:p>
          <a:p>
            <a:pPr marL="457200" indent="-457200" algn="r">
              <a:buFont typeface="Arial" panose="020B0604020202020204" pitchFamily="34" charset="0"/>
              <a:buChar char="•"/>
            </a:pPr>
            <a:r>
              <a:rPr lang="ar-SA" sz="3600" dirty="0"/>
              <a:t>ا استراتيجيات </a:t>
            </a:r>
            <a:r>
              <a:rPr lang="ar-SA" sz="3600" dirty="0" err="1"/>
              <a:t>ستعادة</a:t>
            </a:r>
            <a:r>
              <a:rPr lang="ar-SA" sz="3600" dirty="0"/>
              <a:t> </a:t>
            </a:r>
            <a:r>
              <a:rPr lang="ar-SA" sz="3600" dirty="0" smtClean="0"/>
              <a:t>المعلومات من الذاكرة</a:t>
            </a:r>
          </a:p>
          <a:p>
            <a:pPr marL="457200" indent="-457200" algn="r">
              <a:buFont typeface="Arial" panose="020B0604020202020204" pitchFamily="34" charset="0"/>
              <a:buChar char="•"/>
            </a:pPr>
            <a:r>
              <a:rPr lang="ar-SA" sz="3600" dirty="0" smtClean="0"/>
              <a:t>استراتيجيات التفكير</a:t>
            </a:r>
            <a:endParaRPr lang="ar-SA" sz="3600" dirty="0"/>
          </a:p>
        </p:txBody>
      </p:sp>
    </p:spTree>
    <p:extLst>
      <p:ext uri="{BB962C8B-B14F-4D97-AF65-F5344CB8AC3E}">
        <p14:creationId xmlns:p14="http://schemas.microsoft.com/office/powerpoint/2010/main" val="234963076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38200" y="228600"/>
            <a:ext cx="7772400" cy="1470025"/>
          </a:xfrm>
        </p:spPr>
        <p:txBody>
          <a:bodyPr/>
          <a:lstStyle/>
          <a:p>
            <a:r>
              <a:rPr lang="en-US" dirty="0" smtClean="0"/>
              <a:t>Task analysis</a:t>
            </a:r>
            <a:br>
              <a:rPr lang="en-US" dirty="0" smtClean="0"/>
            </a:br>
            <a:r>
              <a:rPr lang="ar-SA" dirty="0" smtClean="0"/>
              <a:t>تحليل المهمة</a:t>
            </a:r>
            <a:endParaRPr lang="ar-SA" dirty="0"/>
          </a:p>
        </p:txBody>
      </p:sp>
      <p:sp>
        <p:nvSpPr>
          <p:cNvPr id="3" name="Subtitle 2"/>
          <p:cNvSpPr>
            <a:spLocks noGrp="1"/>
          </p:cNvSpPr>
          <p:nvPr>
            <p:ph type="subTitle" idx="1"/>
          </p:nvPr>
        </p:nvSpPr>
        <p:spPr>
          <a:xfrm>
            <a:off x="30480" y="1905000"/>
            <a:ext cx="8610600" cy="4572000"/>
          </a:xfrm>
        </p:spPr>
        <p:txBody>
          <a:bodyPr>
            <a:normAutofit fontScale="70000" lnSpcReduction="20000"/>
          </a:bodyPr>
          <a:lstStyle/>
          <a:p>
            <a:pPr algn="r">
              <a:lnSpc>
                <a:spcPct val="170000"/>
              </a:lnSpc>
            </a:pPr>
            <a:r>
              <a:rPr lang="ar-SA" dirty="0" smtClean="0"/>
              <a:t>يمكن تقسيم الأهداف رأسياً إلى:</a:t>
            </a:r>
          </a:p>
          <a:p>
            <a:pPr marL="514350" indent="-514350" algn="r">
              <a:lnSpc>
                <a:spcPct val="170000"/>
              </a:lnSpc>
              <a:buFont typeface="+mj-lt"/>
              <a:buAutoNum type="arabicPeriod"/>
            </a:pPr>
            <a:r>
              <a:rPr lang="ar-SA" dirty="0" smtClean="0"/>
              <a:t> الهدف المستهدف </a:t>
            </a:r>
            <a:r>
              <a:rPr lang="en-US" dirty="0" smtClean="0"/>
              <a:t>Target Objective</a:t>
            </a:r>
            <a:endParaRPr lang="ar-SA" dirty="0" smtClean="0"/>
          </a:p>
          <a:p>
            <a:pPr algn="r">
              <a:lnSpc>
                <a:spcPct val="170000"/>
              </a:lnSpc>
            </a:pPr>
            <a:r>
              <a:rPr lang="ar-SA" dirty="0" smtClean="0"/>
              <a:t>       وهي ما يراد تحقيقها في نهاية الدرس.</a:t>
            </a:r>
          </a:p>
          <a:p>
            <a:pPr marL="514350" indent="-514350" algn="r">
              <a:lnSpc>
                <a:spcPct val="170000"/>
              </a:lnSpc>
              <a:buFont typeface="+mj-lt"/>
              <a:buAutoNum type="arabicPeriod"/>
            </a:pPr>
            <a:endParaRPr lang="ar-SA" dirty="0" smtClean="0"/>
          </a:p>
          <a:p>
            <a:pPr marL="514350" indent="-514350" algn="r">
              <a:lnSpc>
                <a:spcPct val="170000"/>
              </a:lnSpc>
              <a:buFont typeface="+mj-lt"/>
              <a:buAutoNum type="arabicPeriod" startAt="2"/>
            </a:pPr>
            <a:r>
              <a:rPr lang="ar-SA" dirty="0" smtClean="0"/>
              <a:t>هدف مرحلي </a:t>
            </a:r>
            <a:r>
              <a:rPr lang="en-US" dirty="0" smtClean="0"/>
              <a:t>Enabling Objectives</a:t>
            </a:r>
            <a:r>
              <a:rPr lang="ar-SA" dirty="0" smtClean="0"/>
              <a:t> </a:t>
            </a:r>
          </a:p>
          <a:p>
            <a:pPr algn="r">
              <a:lnSpc>
                <a:spcPct val="170000"/>
              </a:lnSpc>
            </a:pPr>
            <a:r>
              <a:rPr lang="ar-SA" dirty="0" smtClean="0"/>
              <a:t>       وهي ما يجب أن تتحقق خلال عملية التدريس لأنها متطلبات لتحقق الهدف المستهدف</a:t>
            </a:r>
          </a:p>
          <a:p>
            <a:pPr algn="r"/>
            <a:r>
              <a:rPr lang="ar-SA" dirty="0" smtClean="0"/>
              <a:t>.</a:t>
            </a:r>
            <a:endParaRPr lang="ar-SA" dirty="0"/>
          </a:p>
          <a:p>
            <a:pPr marL="514350" indent="-514350" algn="r">
              <a:buFont typeface="+mj-lt"/>
              <a:buAutoNum type="arabicPeriod"/>
            </a:pPr>
            <a:endParaRPr lang="ar-SA" dirty="0" smtClean="0"/>
          </a:p>
          <a:p>
            <a:pPr algn="r"/>
            <a:endParaRPr lang="ar-SA" dirty="0" smtClean="0"/>
          </a:p>
          <a:p>
            <a:pPr algn="r"/>
            <a:endParaRPr lang="ar-SA" dirty="0"/>
          </a:p>
        </p:txBody>
      </p:sp>
    </p:spTree>
    <p:extLst>
      <p:ext uri="{BB962C8B-B14F-4D97-AF65-F5344CB8AC3E}">
        <p14:creationId xmlns:p14="http://schemas.microsoft.com/office/powerpoint/2010/main" val="29680019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38200" y="228600"/>
            <a:ext cx="7772400" cy="1470025"/>
          </a:xfrm>
        </p:spPr>
        <p:txBody>
          <a:bodyPr/>
          <a:lstStyle/>
          <a:p>
            <a:r>
              <a:rPr lang="ar-SA" dirty="0" smtClean="0"/>
              <a:t>أنواع تحليل المهام</a:t>
            </a:r>
            <a:endParaRPr lang="ar-SA" dirty="0"/>
          </a:p>
        </p:txBody>
      </p:sp>
      <p:sp>
        <p:nvSpPr>
          <p:cNvPr id="3" name="Subtitle 2"/>
          <p:cNvSpPr>
            <a:spLocks noGrp="1"/>
          </p:cNvSpPr>
          <p:nvPr>
            <p:ph type="subTitle" idx="1"/>
          </p:nvPr>
        </p:nvSpPr>
        <p:spPr>
          <a:xfrm>
            <a:off x="228600" y="1905000"/>
            <a:ext cx="8610600" cy="4191000"/>
          </a:xfrm>
        </p:spPr>
        <p:txBody>
          <a:bodyPr>
            <a:normAutofit fontScale="92500" lnSpcReduction="20000"/>
          </a:bodyPr>
          <a:lstStyle/>
          <a:p>
            <a:pPr algn="r"/>
            <a:r>
              <a:rPr lang="ar-SA" dirty="0" smtClean="0"/>
              <a:t>1- تحليل معالجه المعلومات </a:t>
            </a:r>
            <a:r>
              <a:rPr lang="en-US" sz="2800" dirty="0" smtClean="0"/>
              <a:t>Information-Processing Analysis</a:t>
            </a:r>
          </a:p>
          <a:p>
            <a:pPr algn="just"/>
            <a:endParaRPr lang="ar-SA" dirty="0" smtClean="0"/>
          </a:p>
          <a:p>
            <a:pPr algn="just">
              <a:lnSpc>
                <a:spcPct val="150000"/>
              </a:lnSpc>
            </a:pPr>
            <a:r>
              <a:rPr lang="ar-SA" dirty="0" smtClean="0"/>
              <a:t>هذا التحليل يتم بتحديد تسلسل القرارات وما يصاحبها من عمل تؤدي الى انجاز الهدف المستهدف. الوصف الناتج هو عبارة عن رسم تخطيطي </a:t>
            </a:r>
            <a:r>
              <a:rPr lang="en-US" dirty="0" smtClean="0"/>
              <a:t>Flow-Chart</a:t>
            </a:r>
            <a:r>
              <a:rPr lang="ar-SA" dirty="0" smtClean="0"/>
              <a:t> للعمليات المكوّنة للهدف المستهدف مشتملاً على العمليات العقلية. ويتكون هذا الرسم التخطيطي من مكونات الأداء التي يمكن معاملتها على انها أهداف مستهدفة.</a:t>
            </a:r>
            <a:endParaRPr lang="ar-SA" dirty="0"/>
          </a:p>
        </p:txBody>
      </p:sp>
    </p:spTree>
    <p:extLst>
      <p:ext uri="{BB962C8B-B14F-4D97-AF65-F5344CB8AC3E}">
        <p14:creationId xmlns:p14="http://schemas.microsoft.com/office/powerpoint/2010/main" val="33837663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371600" y="1828800"/>
            <a:ext cx="6400800" cy="3810000"/>
          </a:xfrm>
        </p:spPr>
        <p:txBody>
          <a:bodyPr>
            <a:normAutofit lnSpcReduction="10000"/>
          </a:bodyPr>
          <a:lstStyle/>
          <a:p>
            <a:pPr algn="r"/>
            <a:r>
              <a:rPr lang="ar-SA" dirty="0" smtClean="0"/>
              <a:t>2- تقسيم المهمّة </a:t>
            </a:r>
            <a:r>
              <a:rPr lang="en-US" dirty="0" smtClean="0"/>
              <a:t>Task Classification</a:t>
            </a:r>
          </a:p>
          <a:p>
            <a:pPr algn="r"/>
            <a:r>
              <a:rPr lang="ar-SA" dirty="0" smtClean="0"/>
              <a:t>حالما يتم تحديد الأهداف المستهدفة يمكن تصنيفها حسب ما ورد سابقاً: مهارات عقلية، استراتيجيات ذهنية، معلومات، اتجاهات، مهارات. هذا التقسيم يتم من أجل تحديد ظروف التعلم المناسبة. ان عملية التحليل لا تستهدف في هذه الحالة الأداء المستهدف ولكنها تستهدف تحليل متطلبات التدريس.</a:t>
            </a:r>
            <a:endParaRPr lang="ar-SA" dirty="0"/>
          </a:p>
        </p:txBody>
      </p:sp>
    </p:spTree>
    <p:extLst>
      <p:ext uri="{BB962C8B-B14F-4D97-AF65-F5344CB8AC3E}">
        <p14:creationId xmlns:p14="http://schemas.microsoft.com/office/powerpoint/2010/main" val="92276802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1009</TotalTime>
  <Words>467</Words>
  <Application>Microsoft Office PowerPoint</Application>
  <PresentationFormat>On-screen Show (4:3)</PresentationFormat>
  <Paragraphs>83</Paragraphs>
  <Slides>14</Slides>
  <Notes>0</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Office Theme</vt:lpstr>
      <vt:lpstr>القدرات التي يجب أن يتعلمها الطلاب (مخرجات التعلم)</vt:lpstr>
      <vt:lpstr>المهارات العقلية      Intellectual Skills</vt:lpstr>
      <vt:lpstr>مكونات المهارات العقلية </vt:lpstr>
      <vt:lpstr>متطلبات تعلم المهارات العقلية</vt:lpstr>
      <vt:lpstr>PowerPoint Presentation</vt:lpstr>
      <vt:lpstr> استراتيجيات تعلم ذهنية Cognitive strategies</vt:lpstr>
      <vt:lpstr>Task analysis تحليل المهمة</vt:lpstr>
      <vt:lpstr>أنواع تحليل المهام</vt:lpstr>
      <vt:lpstr>PowerPoint Presentation</vt:lpstr>
      <vt:lpstr>PowerPoint Presentation</vt:lpstr>
      <vt:lpstr>أمثلة على تحليل المهام</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القدرات التي يجب أن يتعلمها الطلاب (مخرجات التعلم)</dc:title>
  <dc:creator>asus</dc:creator>
  <cp:lastModifiedBy>asus</cp:lastModifiedBy>
  <cp:revision>41</cp:revision>
  <dcterms:created xsi:type="dcterms:W3CDTF">2016-02-13T04:02:40Z</dcterms:created>
  <dcterms:modified xsi:type="dcterms:W3CDTF">2016-02-20T09:37:39Z</dcterms:modified>
</cp:coreProperties>
</file>